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470" r:id="rId2"/>
    <p:sldId id="321" r:id="rId3"/>
    <p:sldId id="322" r:id="rId4"/>
    <p:sldId id="473" r:id="rId5"/>
    <p:sldId id="323" r:id="rId6"/>
    <p:sldId id="463" r:id="rId7"/>
    <p:sldId id="452" r:id="rId8"/>
    <p:sldId id="448" r:id="rId9"/>
    <p:sldId id="326" r:id="rId10"/>
    <p:sldId id="327" r:id="rId11"/>
    <p:sldId id="453" r:id="rId12"/>
    <p:sldId id="464" r:id="rId13"/>
    <p:sldId id="465" r:id="rId14"/>
    <p:sldId id="450" r:id="rId15"/>
    <p:sldId id="449" r:id="rId16"/>
    <p:sldId id="451" r:id="rId17"/>
    <p:sldId id="462" r:id="rId18"/>
    <p:sldId id="444" r:id="rId19"/>
    <p:sldId id="447" r:id="rId20"/>
    <p:sldId id="445" r:id="rId21"/>
    <p:sldId id="446" r:id="rId22"/>
    <p:sldId id="443" r:id="rId23"/>
    <p:sldId id="459" r:id="rId24"/>
    <p:sldId id="460" r:id="rId25"/>
    <p:sldId id="461" r:id="rId26"/>
    <p:sldId id="329" r:id="rId27"/>
    <p:sldId id="468" r:id="rId28"/>
    <p:sldId id="467" r:id="rId29"/>
    <p:sldId id="469" r:id="rId30"/>
    <p:sldId id="330" r:id="rId31"/>
    <p:sldId id="472" r:id="rId32"/>
    <p:sldId id="471" r:id="rId33"/>
    <p:sldId id="456" r:id="rId34"/>
    <p:sldId id="524" r:id="rId35"/>
    <p:sldId id="331" r:id="rId36"/>
    <p:sldId id="458" r:id="rId37"/>
    <p:sldId id="454" r:id="rId38"/>
    <p:sldId id="466" r:id="rId39"/>
    <p:sldId id="455" r:id="rId40"/>
    <p:sldId id="528" r:id="rId41"/>
    <p:sldId id="549" r:id="rId42"/>
    <p:sldId id="538" r:id="rId43"/>
    <p:sldId id="548" r:id="rId44"/>
    <p:sldId id="550" r:id="rId45"/>
    <p:sldId id="551" r:id="rId46"/>
    <p:sldId id="915" r:id="rId47"/>
    <p:sldId id="552" r:id="rId48"/>
    <p:sldId id="366" r:id="rId49"/>
    <p:sldId id="367" r:id="rId50"/>
    <p:sldId id="505" r:id="rId51"/>
    <p:sldId id="508" r:id="rId52"/>
    <p:sldId id="553" r:id="rId53"/>
    <p:sldId id="507" r:id="rId54"/>
    <p:sldId id="345" r:id="rId55"/>
    <p:sldId id="506" r:id="rId56"/>
    <p:sldId id="554" r:id="rId57"/>
    <p:sldId id="267" r:id="rId58"/>
    <p:sldId id="555" r:id="rId59"/>
    <p:sldId id="556" r:id="rId60"/>
    <p:sldId id="557" r:id="rId61"/>
    <p:sldId id="544" r:id="rId62"/>
    <p:sldId id="509" r:id="rId63"/>
    <p:sldId id="558" r:id="rId64"/>
    <p:sldId id="510" r:id="rId65"/>
    <p:sldId id="559" r:id="rId66"/>
    <p:sldId id="560" r:id="rId67"/>
    <p:sldId id="561" r:id="rId68"/>
    <p:sldId id="562" r:id="rId69"/>
    <p:sldId id="563" r:id="rId70"/>
    <p:sldId id="564" r:id="rId71"/>
    <p:sldId id="346" r:id="rId72"/>
    <p:sldId id="565" r:id="rId73"/>
    <p:sldId id="566" r:id="rId74"/>
    <p:sldId id="567" r:id="rId75"/>
    <p:sldId id="537" r:id="rId76"/>
    <p:sldId id="512" r:id="rId77"/>
    <p:sldId id="568" r:id="rId78"/>
    <p:sldId id="543" r:id="rId79"/>
    <p:sldId id="569" r:id="rId80"/>
    <p:sldId id="534" r:id="rId81"/>
    <p:sldId id="542" r:id="rId82"/>
    <p:sldId id="535" r:id="rId83"/>
    <p:sldId id="541" r:id="rId84"/>
    <p:sldId id="570" r:id="rId85"/>
    <p:sldId id="511" r:id="rId86"/>
    <p:sldId id="571" r:id="rId87"/>
    <p:sldId id="572" r:id="rId88"/>
    <p:sldId id="573" r:id="rId89"/>
    <p:sldId id="574" r:id="rId90"/>
    <p:sldId id="575" r:id="rId91"/>
    <p:sldId id="490" r:id="rId92"/>
    <p:sldId id="491" r:id="rId93"/>
    <p:sldId id="492" r:id="rId94"/>
    <p:sldId id="536" r:id="rId95"/>
    <p:sldId id="493" r:id="rId96"/>
    <p:sldId id="576" r:id="rId97"/>
    <p:sldId id="495" r:id="rId98"/>
    <p:sldId id="577" r:id="rId99"/>
    <p:sldId id="578" r:id="rId100"/>
    <p:sldId id="523" r:id="rId101"/>
    <p:sldId id="496" r:id="rId102"/>
    <p:sldId id="579" r:id="rId103"/>
    <p:sldId id="580" r:id="rId104"/>
    <p:sldId id="581" r:id="rId105"/>
    <p:sldId id="497" r:id="rId106"/>
    <p:sldId id="914" r:id="rId107"/>
    <p:sldId id="590" r:id="rId108"/>
    <p:sldId id="499" r:id="rId109"/>
    <p:sldId id="589" r:id="rId110"/>
    <p:sldId id="521" r:id="rId111"/>
    <p:sldId id="519" r:id="rId112"/>
    <p:sldId id="520" r:id="rId113"/>
    <p:sldId id="501" r:id="rId114"/>
    <p:sldId id="513" r:id="rId115"/>
    <p:sldId id="503" r:id="rId116"/>
    <p:sldId id="587" r:id="rId117"/>
    <p:sldId id="588" r:id="rId118"/>
    <p:sldId id="582" r:id="rId119"/>
    <p:sldId id="533" r:id="rId120"/>
    <p:sldId id="518" r:id="rId121"/>
    <p:sldId id="515" r:id="rId122"/>
    <p:sldId id="583" r:id="rId123"/>
    <p:sldId id="584" r:id="rId124"/>
    <p:sldId id="585" r:id="rId125"/>
    <p:sldId id="514" r:id="rId126"/>
    <p:sldId id="504" r:id="rId12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9" autoAdjust="0"/>
    <p:restoredTop sz="94660"/>
  </p:normalViewPr>
  <p:slideViewPr>
    <p:cSldViewPr>
      <p:cViewPr varScale="1">
        <p:scale>
          <a:sx n="101" d="100"/>
          <a:sy n="101" d="100"/>
        </p:scale>
        <p:origin x="28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2093A5-4911-4C9B-B3B9-424A48680DF3}" type="datetimeFigureOut">
              <a:rPr lang="cs-CZ" smtClean="0"/>
              <a:t>11.04.2022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713F6-735A-4CE0-840F-DC5A5D1A5FE7}" type="slidenum">
              <a:rPr lang="cs-CZ" smtClean="0"/>
              <a:t>‹#›</a:t>
            </a:fld>
            <a:endParaRPr lang="cs-CZ"/>
          </a:p>
        </p:txBody>
      </p:sp>
    </p:spTree>
    <p:extLst>
      <p:ext uri="{BB962C8B-B14F-4D97-AF65-F5344CB8AC3E}">
        <p14:creationId xmlns:p14="http://schemas.microsoft.com/office/powerpoint/2010/main" val="130508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20713F6-735A-4CE0-840F-DC5A5D1A5FE7}" type="slidenum">
              <a:rPr lang="cs-CZ" smtClean="0"/>
              <a:t>17</a:t>
            </a:fld>
            <a:endParaRPr lang="cs-CZ"/>
          </a:p>
        </p:txBody>
      </p:sp>
    </p:spTree>
    <p:extLst>
      <p:ext uri="{BB962C8B-B14F-4D97-AF65-F5344CB8AC3E}">
        <p14:creationId xmlns:p14="http://schemas.microsoft.com/office/powerpoint/2010/main" val="270985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oAutofit/>
          </a:bodyPr>
          <a:lstStyle/>
          <a:p>
            <a:pPr lvl="0"/>
            <a:fld id="{97E8D8EC-9830-468C-B879-D635D18AF441}" type="slidenum">
              <a:t>18</a:t>
            </a:fld>
            <a:endParaRPr lang="en-GB"/>
          </a:p>
        </p:txBody>
      </p:sp>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830" y="4343322"/>
            <a:ext cx="5486309" cy="4037593"/>
          </a:xfrm>
        </p:spPr>
        <p:txBody>
          <a:bodyPr/>
          <a:lstStyle/>
          <a:p>
            <a:endParaRPr lang="en-GB"/>
          </a:p>
        </p:txBody>
      </p:sp>
    </p:spTree>
    <p:extLst>
      <p:ext uri="{BB962C8B-B14F-4D97-AF65-F5344CB8AC3E}">
        <p14:creationId xmlns:p14="http://schemas.microsoft.com/office/powerpoint/2010/main" val="3043306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19</a:t>
            </a:fld>
            <a:endParaRPr lang="cs-CZ"/>
          </a:p>
        </p:txBody>
      </p:sp>
    </p:spTree>
    <p:extLst>
      <p:ext uri="{BB962C8B-B14F-4D97-AF65-F5344CB8AC3E}">
        <p14:creationId xmlns:p14="http://schemas.microsoft.com/office/powerpoint/2010/main" val="300336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1FC8CA-CFCD-4575-9928-4D13A7E44D01}" type="slidenum">
              <a:rPr lang="en-GB" altLang="cs-CZ"/>
              <a:pPr/>
              <a:t>20</a:t>
            </a:fld>
            <a:endParaRPr lang="en-GB" altLang="cs-CZ"/>
          </a:p>
        </p:txBody>
      </p:sp>
      <p:sp>
        <p:nvSpPr>
          <p:cNvPr id="133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41990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txBox="1">
            <a:spLocks noGrp="1" noRot="1" noChangeAspect="1" noChangeArrowheads="1" noTextEdit="1"/>
          </p:cNvSpPr>
          <p:nvPr>
            <p:ph type="sldImg"/>
          </p:nvPr>
        </p:nvSpPr>
        <p:spPr>
          <a:xfrm>
            <a:off x="-9990138" y="-6897688"/>
            <a:ext cx="19981863" cy="14986001"/>
          </a:xfrm>
          <a:solidFill>
            <a:srgbClr val="FFFFFF"/>
          </a:solidFill>
          <a:ln>
            <a:solidFill>
              <a:srgbClr val="000000"/>
            </a:solidFill>
            <a:miter lim="800000"/>
            <a:headEnd/>
            <a:tailEnd/>
          </a:ln>
        </p:spPr>
      </p:sp>
      <p:sp>
        <p:nvSpPr>
          <p:cNvPr id="15363" name="Rectangle 2"/>
          <p:cNvSpPr txBox="1">
            <a:spLocks noGrp="1" noChangeArrowheads="1"/>
          </p:cNvSpPr>
          <p:nvPr>
            <p:ph type="body" idx="1"/>
          </p:nvPr>
        </p:nvSpPr>
        <p:spPr>
          <a:xfrm>
            <a:off x="622146" y="3714623"/>
            <a:ext cx="4975723" cy="3519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31343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34</a:t>
            </a:fld>
            <a:endParaRPr lang="cs-CZ"/>
          </a:p>
        </p:txBody>
      </p:sp>
    </p:spTree>
    <p:extLst>
      <p:ext uri="{BB962C8B-B14F-4D97-AF65-F5344CB8AC3E}">
        <p14:creationId xmlns:p14="http://schemas.microsoft.com/office/powerpoint/2010/main" val="308830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94</a:t>
            </a:fld>
            <a:endParaRPr lang="cs-CZ"/>
          </a:p>
        </p:txBody>
      </p:sp>
    </p:spTree>
    <p:extLst>
      <p:ext uri="{BB962C8B-B14F-4D97-AF65-F5344CB8AC3E}">
        <p14:creationId xmlns:p14="http://schemas.microsoft.com/office/powerpoint/2010/main" val="163407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93547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554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39860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333375"/>
            <a:ext cx="8229600" cy="625475"/>
          </a:xfrm>
        </p:spPr>
        <p:txBody>
          <a:bodyPr/>
          <a:lstStyle/>
          <a:p>
            <a:r>
              <a:rPr lang="cs-CZ"/>
              <a:t>Kliknutím lze upravit styl.</a:t>
            </a:r>
            <a:endParaRPr lang="en-US"/>
          </a:p>
        </p:txBody>
      </p:sp>
      <p:sp>
        <p:nvSpPr>
          <p:cNvPr id="3" name="Zástupný symbol pro obsah 2"/>
          <p:cNvSpPr>
            <a:spLocks noGrp="1"/>
          </p:cNvSpPr>
          <p:nvPr>
            <p:ph sz="quarter" idx="1"/>
          </p:nvPr>
        </p:nvSpPr>
        <p:spPr>
          <a:xfrm>
            <a:off x="457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4648200" y="981075"/>
            <a:ext cx="4038600" cy="2366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457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obsah 5"/>
          <p:cNvSpPr>
            <a:spLocks noGrp="1"/>
          </p:cNvSpPr>
          <p:nvPr>
            <p:ph sz="quarter" idx="4"/>
          </p:nvPr>
        </p:nvSpPr>
        <p:spPr>
          <a:xfrm>
            <a:off x="4648200" y="3500438"/>
            <a:ext cx="4038600" cy="2366962"/>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8" name="Rectangle 3"/>
          <p:cNvSpPr>
            <a:spLocks noGrp="1" noChangeArrowheads="1"/>
          </p:cNvSpPr>
          <p:nvPr>
            <p:ph type="sldNum" sz="quarter" idx="11"/>
          </p:nvPr>
        </p:nvSpPr>
        <p:spPr>
          <a:ln/>
        </p:spPr>
        <p:txBody>
          <a:bodyPr/>
          <a:lstStyle>
            <a:lvl1pPr>
              <a:defRPr/>
            </a:lvl1pPr>
          </a:lstStyle>
          <a:p>
            <a:pPr>
              <a:defRPr/>
            </a:pPr>
            <a:fld id="{42F4A77A-2BEB-4D46-91E0-7111E6BC1566}" type="slidenum">
              <a:rPr lang="en-US" altLang="en-US"/>
              <a:pPr>
                <a:defRPr/>
              </a:pPr>
              <a:t>‹#›</a:t>
            </a:fld>
            <a:endParaRPr lang="en-US" altLang="en-US"/>
          </a:p>
        </p:txBody>
      </p:sp>
      <p:sp>
        <p:nvSpPr>
          <p:cNvPr id="9"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56778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endParaRPr lang="en-US"/>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D965D84D-C189-4EB8-BF68-3104CAD48325}" type="slidenum">
              <a:rPr lang="en-US" altLang="en-US"/>
              <a:pPr>
                <a:defRPr/>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284386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360318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426849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11.04.2022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053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9067A27-E1AF-4E7D-9A1E-C94C45B69EA3}" type="datetimeFigureOut">
              <a:rPr lang="cs-CZ" smtClean="0"/>
              <a:t>11.04.2022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23008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9067A27-E1AF-4E7D-9A1E-C94C45B69EA3}" type="datetimeFigureOut">
              <a:rPr lang="cs-CZ" smtClean="0"/>
              <a:t>11.04.2022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9426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9067A27-E1AF-4E7D-9A1E-C94C45B69EA3}" type="datetimeFigureOut">
              <a:rPr lang="cs-CZ" smtClean="0"/>
              <a:t>11.04.2022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29851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11.04.2022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7721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9067A27-E1AF-4E7D-9A1E-C94C45B69EA3}" type="datetimeFigureOut">
              <a:rPr lang="cs-CZ" smtClean="0"/>
              <a:t>11.04.2022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80B8113-14E0-4972-924B-057BE66B75E3}" type="slidenum">
              <a:rPr lang="cs-CZ" smtClean="0"/>
              <a:t>‹#›</a:t>
            </a:fld>
            <a:endParaRPr lang="cs-CZ"/>
          </a:p>
        </p:txBody>
      </p:sp>
    </p:spTree>
    <p:extLst>
      <p:ext uri="{BB962C8B-B14F-4D97-AF65-F5344CB8AC3E}">
        <p14:creationId xmlns:p14="http://schemas.microsoft.com/office/powerpoint/2010/main" val="1993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67A27-E1AF-4E7D-9A1E-C94C45B69EA3}" type="datetimeFigureOut">
              <a:rPr lang="cs-CZ" smtClean="0"/>
              <a:t>11.04.2022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B8113-14E0-4972-924B-057BE66B75E3}" type="slidenum">
              <a:rPr lang="cs-CZ" smtClean="0"/>
              <a:t>‹#›</a:t>
            </a:fld>
            <a:endParaRPr lang="cs-CZ"/>
          </a:p>
        </p:txBody>
      </p:sp>
    </p:spTree>
    <p:extLst>
      <p:ext uri="{BB962C8B-B14F-4D97-AF65-F5344CB8AC3E}">
        <p14:creationId xmlns:p14="http://schemas.microsoft.com/office/powerpoint/2010/main" val="422091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jpg"/><Relationship Id="rId4" Type="http://schemas.openxmlformats.org/officeDocument/2006/relationships/image" Target="../media/image182.jpg"/></Relationships>
</file>

<file path=ppt/slides/_rels/slide10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png"/><Relationship Id="rId4" Type="http://schemas.openxmlformats.org/officeDocument/2006/relationships/image" Target="../media/image19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1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118.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1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hyperlink" Target="https://commons.wikimedia.org/wiki/File:Urea_Synthesis_Woehler.png"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2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hyperlink" Target="https://commons.wikimedia.org/wiki/File:Thiophosgene-2D.pn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commons.wikimedia.org/wiki/File:Charcoal.jpg"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8.jpeg"/><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oleObject" Target="../embeddings/oleObject4.bin"/><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6.gi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commons.wikimedia.org/wiki/File:Photo-CarBattery.jp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hyperlink" Target="https://cs.wikipedia.org/wiki/Buz%C4%83u_(%C5%BEupa)" TargetMode="External"/><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26.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hyperlink" Target="http://listverse.com/wp-content/uploads/2010/03/2099954120103830173s600x600q85.jpg" TargetMode="External"/><Relationship Id="rId4" Type="http://schemas.openxmlformats.org/officeDocument/2006/relationships/image" Target="../media/image129.jpeg"/></Relationships>
</file>

<file path=ppt/slides/_rels/slide76.xml.rels><?xml version="1.0" encoding="UTF-8" standalone="yes"?>
<Relationships xmlns="http://schemas.openxmlformats.org/package/2006/relationships"><Relationship Id="rId3" Type="http://schemas.openxmlformats.org/officeDocument/2006/relationships/hyperlink" Target="https://www.bejvavalo.cz/clanky/foto/sodovka-1.jpg" TargetMode="External"/><Relationship Id="rId2" Type="http://schemas.openxmlformats.org/officeDocument/2006/relationships/image" Target="../media/image131.jpeg"/><Relationship Id="rId1" Type="http://schemas.openxmlformats.org/officeDocument/2006/relationships/slideLayout" Target="../slideLayouts/slideLayout4.xml"/><Relationship Id="rId5" Type="http://schemas.openxmlformats.org/officeDocument/2006/relationships/image" Target="../media/image133.jpeg"/><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pn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9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2133600"/>
            <a:ext cx="8229600" cy="1143000"/>
          </a:xfrm>
        </p:spPr>
        <p:txBody>
          <a:bodyPr/>
          <a:lstStyle/>
          <a:p>
            <a:r>
              <a:rPr lang="cs-CZ" b="1" dirty="0" err="1"/>
              <a:t>Tetrely</a:t>
            </a:r>
            <a:endParaRPr lang="cs-CZ" b="1" dirty="0"/>
          </a:p>
        </p:txBody>
      </p:sp>
    </p:spTree>
    <p:extLst>
      <p:ext uri="{BB962C8B-B14F-4D97-AF65-F5344CB8AC3E}">
        <p14:creationId xmlns:p14="http://schemas.microsoft.com/office/powerpoint/2010/main" val="422205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28600" y="304800"/>
            <a:ext cx="8686800" cy="6248400"/>
          </a:xfrm>
        </p:spPr>
        <p:txBody>
          <a:bodyPr>
            <a:normAutofit/>
          </a:bodyPr>
          <a:lstStyle/>
          <a:p>
            <a:pPr eaLnBrk="1" hangingPunct="1">
              <a:buFont typeface="Wingdings" pitchFamily="2" charset="2"/>
              <a:buNone/>
            </a:pPr>
            <a:r>
              <a:rPr lang="cs-CZ" altLang="en-US" sz="2000" b="1" i="1" dirty="0">
                <a:latin typeface="Arial" panose="020B0604020202020204" pitchFamily="34" charset="0"/>
                <a:cs typeface="Arial" panose="020B0604020202020204" pitchFamily="34" charset="0"/>
              </a:rPr>
              <a:t>Fullereny</a:t>
            </a:r>
            <a:r>
              <a:rPr lang="cs-CZ"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příprava laserovou ablací, unikátní vlastnosti např. nosiče léčiv, </a:t>
            </a:r>
            <a:r>
              <a:rPr lang="cs-CZ" altLang="en-US" sz="2000" dirty="0" err="1">
                <a:latin typeface="Arial" panose="020B0604020202020204" pitchFamily="34" charset="0"/>
                <a:cs typeface="Arial" panose="020B0604020202020204" pitchFamily="34" charset="0"/>
              </a:rPr>
              <a:t>sensitizery</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marL="0" indent="0" eaLnBrk="1" hangingPunct="1">
              <a:buNone/>
            </a:pPr>
            <a:endParaRPr lang="cs-CZ" altLang="en-US" sz="2000" dirty="0">
              <a:latin typeface="Arial" panose="020B0604020202020204" pitchFamily="34" charset="0"/>
              <a:cs typeface="Arial" panose="020B0604020202020204" pitchFamily="34" charset="0"/>
            </a:endParaRPr>
          </a:p>
        </p:txBody>
      </p:sp>
      <p:pic>
        <p:nvPicPr>
          <p:cNvPr id="14950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919" y="1524000"/>
            <a:ext cx="2006936" cy="1965325"/>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278" y="1017588"/>
            <a:ext cx="3020094" cy="297814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85800" y="2040298"/>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C60</a:t>
            </a:r>
            <a:endParaRPr lang="cs-CZ" dirty="0"/>
          </a:p>
        </p:txBody>
      </p:sp>
      <p:sp>
        <p:nvSpPr>
          <p:cNvPr id="5" name="Obdélník 4"/>
          <p:cNvSpPr/>
          <p:nvPr/>
        </p:nvSpPr>
        <p:spPr>
          <a:xfrm>
            <a:off x="4638710" y="1981200"/>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C70</a:t>
            </a:r>
          </a:p>
        </p:txBody>
      </p:sp>
      <p:pic>
        <p:nvPicPr>
          <p:cNvPr id="14951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686" y="4648200"/>
            <a:ext cx="2893795" cy="1914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04800" y="4572000"/>
            <a:ext cx="1681871" cy="400110"/>
          </a:xfrm>
          <a:prstGeom prst="rect">
            <a:avLst/>
          </a:prstGeom>
          <a:noFill/>
        </p:spPr>
        <p:txBody>
          <a:bodyPr wrap="none" rtlCol="0">
            <a:spAutoFit/>
          </a:bodyPr>
          <a:lstStyle/>
          <a:p>
            <a:r>
              <a:rPr lang="cs-CZ" sz="2000" b="1" i="1" dirty="0" err="1">
                <a:latin typeface="Arial" panose="020B0604020202020204" pitchFamily="34" charset="0"/>
                <a:cs typeface="Arial" panose="020B0604020202020204" pitchFamily="34" charset="0"/>
              </a:rPr>
              <a:t>Nanotrubice</a:t>
            </a:r>
            <a:endParaRPr lang="cs-CZ"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703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915400" cy="6432530"/>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Vodni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sklo</a:t>
            </a:r>
            <a:r>
              <a:rPr lang="cs-CZ" sz="2000" b="1"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 vodný roztok křemičitanu sodného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Ještě v druhé polovině dvacátého století, se používal ke </a:t>
            </a:r>
            <a:r>
              <a:rPr lang="cs-CZ" sz="2000" u="sng" dirty="0">
                <a:latin typeface="Arial" panose="020B0604020202020204" pitchFamily="34" charset="0"/>
                <a:cs typeface="Arial" panose="020B0604020202020204" pitchFamily="34" charset="0"/>
              </a:rPr>
              <a:t>konzervování vajec</a:t>
            </a:r>
            <a:r>
              <a:rPr lang="cs-CZ" sz="2000" dirty="0">
                <a:latin typeface="Arial" panose="020B0604020202020204" pitchFamily="34" charset="0"/>
                <a:cs typeface="Arial" panose="020B0604020202020204" pitchFamily="34" charset="0"/>
              </a:rPr>
              <a:t>. Vejce se naskládala do láhve a zalila vodním sklem. Roztok ucpal póry ve skořápkách vajec a ta tak vydržela řadu měsíců. </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i="1" dirty="0"/>
              <a:t>				</a:t>
            </a:r>
            <a:r>
              <a:rPr lang="cs-CZ" sz="3200" i="1" dirty="0"/>
              <a:t>n </a:t>
            </a:r>
            <a:r>
              <a:rPr lang="cs-CZ" sz="3200" dirty="0"/>
              <a:t>Na</a:t>
            </a:r>
            <a:r>
              <a:rPr lang="cs-CZ" sz="3200" baseline="-25000" dirty="0"/>
              <a:t>2</a:t>
            </a:r>
            <a:r>
              <a:rPr lang="cs-CZ" sz="3200" dirty="0"/>
              <a:t>SiO</a:t>
            </a:r>
            <a:r>
              <a:rPr lang="cs-CZ" sz="3200" baseline="-25000" dirty="0"/>
              <a:t>3</a:t>
            </a:r>
            <a:r>
              <a:rPr lang="cs-CZ" sz="3200" dirty="0"/>
              <a:t>   →</a:t>
            </a:r>
            <a:endParaRPr lang="cs-CZ" sz="32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Sloužilo také k impregnaci papírových tkanin a jako plnivo do mýdel, jako lepidlo na lepení šamotového obložení kamen (reaguje se vzdušným oxidem uhličitým a tvrdne), ve stavebnictví k urychlení tuhnutí cementových směsí a k mineralizaci dřevěných konstrukcí (ochrana proti požáru). Vlivem vody a oxidu uhličitého dochází k vyloučení gelu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dřevo mineralizuje. Dále se vodní sklo dodnes používá ve slévárenství jako pojivo do slévárenských forem a jader. S </a:t>
            </a:r>
            <a:r>
              <a:rPr lang="cs-CZ" sz="2000" dirty="0" err="1">
                <a:latin typeface="Arial" panose="020B0604020202020204" pitchFamily="34" charset="0"/>
                <a:cs typeface="Arial" panose="020B0604020202020204" pitchFamily="34" charset="0"/>
              </a:rPr>
              <a:t>ethanolem</a:t>
            </a:r>
            <a:r>
              <a:rPr lang="cs-CZ" sz="2000" dirty="0">
                <a:latin typeface="Arial" panose="020B0604020202020204" pitchFamily="34" charset="0"/>
                <a:cs typeface="Arial" panose="020B0604020202020204" pitchFamily="34" charset="0"/>
              </a:rPr>
              <a:t> reaguje za vzniku silikonu. </a:t>
            </a:r>
          </a:p>
        </p:txBody>
      </p:sp>
      <p:pic>
        <p:nvPicPr>
          <p:cNvPr id="54274" name="Picture 2" descr="https://upload.wikimedia.org/wikipedia/commons/0/08/Sodium-metasilicate-repeating-unit-2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541802"/>
            <a:ext cx="2709472" cy="12586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ejce zdražují: 5 tipů, jak zakonzervovat levná, aby vydržela až rok |  Blesk.cz">
            <a:extLst>
              <a:ext uri="{FF2B5EF4-FFF2-40B4-BE49-F238E27FC236}">
                <a16:creationId xmlns:a16="http://schemas.microsoft.com/office/drawing/2014/main" id="{25C1B356-878C-4AF5-912D-6AC0F651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94850"/>
            <a:ext cx="294322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500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52400" y="152400"/>
            <a:ext cx="8839200" cy="6553200"/>
          </a:xfrm>
        </p:spPr>
        <p:txBody>
          <a:bodyPr>
            <a:normAutofit/>
          </a:bodyPr>
          <a:lstStyle/>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Sklo </a:t>
            </a:r>
            <a:r>
              <a:rPr lang="cs-CZ" altLang="en-US" sz="2000" dirty="0">
                <a:latin typeface="Arial" panose="020B0604020202020204" pitchFamily="34" charset="0"/>
                <a:cs typeface="Arial" panose="020B0604020202020204" pitchFamily="34" charset="0"/>
              </a:rPr>
              <a:t>je amorfní ztuhlá tavenina směsi křemičitanů - křemenné sklo. Křemenné sklo je chemicky i tepelně velmi odolné a za </a:t>
            </a:r>
            <a:r>
              <a:rPr lang="cs-CZ" altLang="en-US" sz="2000" dirty="0" err="1">
                <a:latin typeface="Arial" panose="020B0604020202020204" pitchFamily="34" charset="0"/>
                <a:cs typeface="Arial" panose="020B0604020202020204" pitchFamily="34" charset="0"/>
              </a:rPr>
              <a:t>lab</a:t>
            </a:r>
            <a:r>
              <a:rPr lang="cs-CZ" altLang="en-US" sz="2000" dirty="0">
                <a:latin typeface="Arial" panose="020B0604020202020204" pitchFamily="34" charset="0"/>
                <a:cs typeface="Arial" panose="020B0604020202020204" pitchFamily="34" charset="0"/>
              </a:rPr>
              <a:t>. teploty je chemicky atakováno pouze HF, má minimální tepelnou roztažnost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vysoká tepelná odolnost (do červena rozžhavené křemenné sklo lze ponořit do studené vody bez popraskání)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Obsidián</a:t>
            </a:r>
            <a:r>
              <a:rPr lang="cs-CZ" sz="2000" dirty="0">
                <a:latin typeface="Arial" panose="020B0604020202020204" pitchFamily="34" charset="0"/>
                <a:cs typeface="Arial" panose="020B0604020202020204" pitchFamily="34" charset="0"/>
              </a:rPr>
              <a:t> vzniká následkem rychlého kontaktu žhavé kyselé a viskózní lávy s chladným prostředím a následnému rychlému utuhnutí. Hornina je velmi </a:t>
            </a:r>
          </a:p>
          <a:p>
            <a:pPr marL="0" indent="0" algn="just">
              <a:buNone/>
            </a:pPr>
            <a:r>
              <a:rPr lang="cs-CZ" sz="2000" dirty="0">
                <a:latin typeface="Arial" panose="020B0604020202020204" pitchFamily="34" charset="0"/>
                <a:cs typeface="Arial" panose="020B0604020202020204" pitchFamily="34" charset="0"/>
              </a:rPr>
              <a:t>bohatá na sloučeniny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jedná se o přírodní  formu skla.</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endParaRPr lang="cs-CZ" altLang="en-US" sz="2000" dirty="0">
              <a:latin typeface="Arial" panose="020B0604020202020204" pitchFamily="34" charset="0"/>
              <a:cs typeface="Arial" panose="020B0604020202020204" pitchFamily="34" charset="0"/>
            </a:endParaRPr>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57" y="5047544"/>
            <a:ext cx="3124200" cy="161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1" name="Picture 5" descr="https://upload.wikimedia.org/wikipedia/commons/thumb/4/4b/Silica.svg/800px-Silic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24000"/>
            <a:ext cx="2311927"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981200"/>
            <a:ext cx="225171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052" y="5102224"/>
            <a:ext cx="2134148"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191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317009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Tektit</a:t>
            </a:r>
            <a:r>
              <a:rPr lang="cs-CZ" sz="2000" dirty="0">
                <a:latin typeface="Arial" panose="020B0604020202020204" pitchFamily="34" charset="0"/>
                <a:cs typeface="Arial" panose="020B0604020202020204" pitchFamily="34" charset="0"/>
              </a:rPr>
              <a:t> je hornina, která vzniká dopadem mimozemského tělesa na zemský povrch. Během dopadu se uvolňuje během krátké doby obrovské množství energie, která se přeměňuje na teplo, což má za následek proběhnutí metamorfních pochodů, během kterých se původní horniny přeměňují na novou horninu - tektit. Má převážně sklovitou strukturu a lze ho přirovnat k přírodnímu sklu. </a:t>
            </a:r>
          </a:p>
          <a:p>
            <a:pPr algn="just"/>
            <a:r>
              <a:rPr lang="cs-CZ" sz="2000" dirty="0">
                <a:latin typeface="Arial" panose="020B0604020202020204" pitchFamily="34" charset="0"/>
                <a:cs typeface="Arial" panose="020B0604020202020204" pitchFamily="34" charset="0"/>
              </a:rPr>
              <a:t>  Tektity se vyskytují především na lokalitách v jižních Čechách a na západní Moravě (= vltavíny), v Austrálii, v jihovýchodní Asii, na Pobřeží slonoviny, v Severní Americe (přesněji ve státech Texas a Georgie). </a:t>
            </a:r>
          </a:p>
          <a:p>
            <a:pPr algn="just"/>
            <a:endParaRPr lang="cs-CZ" altLang="en-US" sz="2000" dirty="0">
              <a:latin typeface="Arial" panose="020B0604020202020204" pitchFamily="34" charset="0"/>
              <a:cs typeface="Arial" panose="020B0604020202020204" pitchFamily="34" charset="0"/>
            </a:endParaRPr>
          </a:p>
        </p:txBody>
      </p:sp>
      <p:pic>
        <p:nvPicPr>
          <p:cNvPr id="97282" name="Picture 2" descr="https://upload.wikimedia.org/wikipedia/commons/e/ec/Moldavite_Besedn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2149"/>
            <a:ext cx="2628128" cy="183862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89077" y="3429000"/>
            <a:ext cx="8810018" cy="70788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Vltavíny</a:t>
            </a:r>
            <a:r>
              <a:rPr lang="cs-CZ" sz="2000" dirty="0">
                <a:latin typeface="Arial" panose="020B0604020202020204" pitchFamily="34" charset="0"/>
                <a:cs typeface="Arial" panose="020B0604020202020204" pitchFamily="34" charset="0"/>
              </a:rPr>
              <a:t> vznikly  nejspíš společně se vznikem </a:t>
            </a:r>
            <a:r>
              <a:rPr lang="cs-CZ" sz="2000" dirty="0" err="1">
                <a:latin typeface="Arial" panose="020B0604020202020204" pitchFamily="34" charset="0"/>
                <a:cs typeface="Arial" panose="020B0604020202020204" pitchFamily="34" charset="0"/>
              </a:rPr>
              <a:t>Rieského</a:t>
            </a:r>
            <a:r>
              <a:rPr lang="cs-CZ" sz="2000" dirty="0">
                <a:latin typeface="Arial" panose="020B0604020202020204" pitchFamily="34" charset="0"/>
                <a:cs typeface="Arial" panose="020B0604020202020204" pitchFamily="34" charset="0"/>
              </a:rPr>
              <a:t> kráteru (mezi Norimberkem, Stuttgartem a Mnichovem,  okolo městečka </a:t>
            </a:r>
            <a:r>
              <a:rPr lang="cs-CZ" sz="2000" dirty="0" err="1">
                <a:latin typeface="Arial" panose="020B0604020202020204" pitchFamily="34" charset="0"/>
                <a:cs typeface="Arial" panose="020B0604020202020204" pitchFamily="34" charset="0"/>
              </a:rPr>
              <a:t>Nördlingen</a:t>
            </a:r>
            <a:r>
              <a:rPr lang="cs-CZ" sz="2000" dirty="0">
                <a:latin typeface="Arial" panose="020B0604020202020204" pitchFamily="34" charset="0"/>
                <a:cs typeface="Arial" panose="020B0604020202020204" pitchFamily="34" charset="0"/>
              </a:rPr>
              <a:t>).</a:t>
            </a:r>
          </a:p>
        </p:txBody>
      </p:sp>
      <p:pic>
        <p:nvPicPr>
          <p:cNvPr id="97284" name="Picture 4" descr="https://upload.wikimedia.org/wikipedia/commons/c/cf/Ries_Impact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830" y="4842150"/>
            <a:ext cx="4278170" cy="1724620"/>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030" y="4976083"/>
            <a:ext cx="2231847" cy="167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428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0DADE94-7F3D-4CB4-88CD-363DB452C744}"/>
              </a:ext>
            </a:extLst>
          </p:cNvPr>
          <p:cNvSpPr/>
          <p:nvPr/>
        </p:nvSpPr>
        <p:spPr>
          <a:xfrm>
            <a:off x="26963" y="152400"/>
            <a:ext cx="8915400" cy="2246769"/>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Fulgurit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vznik</a:t>
            </a:r>
            <a:r>
              <a:rPr lang="cs-CZ" sz="2000" dirty="0">
                <a:latin typeface="Arial" panose="020B0604020202020204" pitchFamily="34" charset="0"/>
                <a:cs typeface="Arial" panose="020B0604020202020204" pitchFamily="34" charset="0"/>
              </a:rPr>
              <a:t>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zásahem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blesku</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písku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případně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půdy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pevných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hornin</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 </a:t>
            </a:r>
            <a:r>
              <a:rPr lang="en-US" sz="2000" dirty="0" err="1">
                <a:latin typeface="Arial" panose="020B0604020202020204" pitchFamily="34" charset="0"/>
                <a:cs typeface="Arial" panose="020B0604020202020204" pitchFamily="34" charset="0"/>
              </a:rPr>
              <a:t>dostatečným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množství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křemičitých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částic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úderu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blesku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dochází</a:t>
            </a:r>
            <a:r>
              <a:rPr lang="en-US" sz="2000" dirty="0">
                <a:latin typeface="Arial" panose="020B0604020202020204" pitchFamily="34" charset="0"/>
                <a:cs typeface="Arial" panose="020B0604020202020204" pitchFamily="34" charset="0"/>
              </a:rPr>
              <a:t> k </a:t>
            </a:r>
            <a:r>
              <a:rPr lang="en-US" sz="2000" dirty="0" err="1">
                <a:latin typeface="Arial" panose="020B0604020202020204" pitchFamily="34" charset="0"/>
                <a:cs typeface="Arial" panose="020B0604020202020204" pitchFamily="34" charset="0"/>
              </a:rPr>
              <a:t>roztavení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až</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varu</a:t>
            </a:r>
            <a:r>
              <a:rPr lang="en-US" sz="2000" dirty="0">
                <a:latin typeface="Arial" panose="020B0604020202020204" pitchFamily="34" charset="0"/>
                <a:cs typeface="Arial" panose="020B0604020202020204" pitchFamily="34" charset="0"/>
              </a:rPr>
              <a:t> (2950 °C) </a:t>
            </a:r>
            <a:r>
              <a:rPr lang="en-US" sz="2000" dirty="0" err="1">
                <a:latin typeface="Arial" panose="020B0604020202020204" pitchFamily="34" charset="0"/>
                <a:cs typeface="Arial" panose="020B0604020202020204" pitchFamily="34" charset="0"/>
              </a:rPr>
              <a:t>křemičitých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částic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které</a:t>
            </a:r>
            <a:r>
              <a:rPr lang="en-US" sz="2000" dirty="0">
                <a:latin typeface="Arial" panose="020B0604020202020204" pitchFamily="34" charset="0"/>
                <a:cs typeface="Arial" panose="020B0604020202020204" pitchFamily="34" charset="0"/>
              </a:rPr>
              <a:t> po </a:t>
            </a:r>
            <a:r>
              <a:rPr lang="en-US" sz="2000" dirty="0" err="1">
                <a:latin typeface="Arial" panose="020B0604020202020204" pitchFamily="34" charset="0"/>
                <a:cs typeface="Arial" panose="020B0604020202020204" pitchFamily="34" charset="0"/>
              </a:rPr>
              <a:t>opětovném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ztuhnutí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zůstanou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stavené</a:t>
            </a:r>
            <a:r>
              <a:rPr lang="en-US" sz="2000" dirty="0">
                <a:latin typeface="Arial" panose="020B0604020202020204" pitchFamily="34" charset="0"/>
                <a:cs typeface="Arial" panose="020B0604020202020204" pitchFamily="34" charset="0"/>
              </a:rPr>
              <a:t> v </a:t>
            </a:r>
            <a:r>
              <a:rPr lang="en-US" sz="2000" dirty="0" err="1">
                <a:latin typeface="Arial" panose="020B0604020202020204" pitchFamily="34" charset="0"/>
                <a:cs typeface="Arial" panose="020B0604020202020204" pitchFamily="34" charset="0"/>
              </a:rPr>
              <a:t>kusový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útvar</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velikosti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řádově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milimetrů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vzácně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až</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metrů</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a:t>
            </a:r>
            <a:r>
              <a:rPr lang="en-US" sz="2000" dirty="0" err="1">
                <a:latin typeface="Arial" panose="020B0604020202020204" pitchFamily="34" charset="0"/>
                <a:cs typeface="Arial" panose="020B0604020202020204" pitchFamily="34" charset="0"/>
              </a:rPr>
              <a:t>ívá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podobu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nerovných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rourkovitých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často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dutých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útvarů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které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kopírují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kanál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blesku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Fulgurity</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rovněž</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možné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nalézt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skalách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zvláště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pískovcových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dostávají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mírně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odlišnou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podobu</a:t>
            </a:r>
            <a:r>
              <a:rPr lang="en-US" sz="2000" dirty="0">
                <a:latin typeface="Arial" panose="020B0604020202020204" pitchFamily="34" charset="0"/>
                <a:cs typeface="Arial" panose="020B0604020202020204" pitchFamily="34" charset="0"/>
              </a:rPr>
              <a:t>. </a:t>
            </a:r>
          </a:p>
        </p:txBody>
      </p:sp>
      <p:pic>
        <p:nvPicPr>
          <p:cNvPr id="6" name="Obrázek 5" descr="Obsah obrázku vsedě, kniha, jídlo, stůl&#10;&#10;Popis byl vytvořen automaticky">
            <a:extLst>
              <a:ext uri="{FF2B5EF4-FFF2-40B4-BE49-F238E27FC236}">
                <a16:creationId xmlns:a16="http://schemas.microsoft.com/office/drawing/2014/main" id="{8277DE45-F808-4CF2-BF9B-1FBFE8B20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667000"/>
            <a:ext cx="1316349" cy="3614737"/>
          </a:xfrm>
          <a:prstGeom prst="rect">
            <a:avLst/>
          </a:prstGeom>
        </p:spPr>
      </p:pic>
      <p:pic>
        <p:nvPicPr>
          <p:cNvPr id="8" name="Obrázek 7" descr="Obsah obrázku mapa, kreslení&#10;&#10;Popis byl vytvořen automaticky">
            <a:extLst>
              <a:ext uri="{FF2B5EF4-FFF2-40B4-BE49-F238E27FC236}">
                <a16:creationId xmlns:a16="http://schemas.microsoft.com/office/drawing/2014/main" id="{2EAEA796-D057-413A-A829-4618E074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366690"/>
            <a:ext cx="3429000" cy="1766454"/>
          </a:xfrm>
          <a:prstGeom prst="rect">
            <a:avLst/>
          </a:prstGeom>
        </p:spPr>
      </p:pic>
      <p:pic>
        <p:nvPicPr>
          <p:cNvPr id="11" name="Obrázek 10" descr="Obsah obrázku zvíře, dinosaurus, plazi, žirafa&#10;&#10;Popis byl vytvořen automaticky">
            <a:extLst>
              <a:ext uri="{FF2B5EF4-FFF2-40B4-BE49-F238E27FC236}">
                <a16:creationId xmlns:a16="http://schemas.microsoft.com/office/drawing/2014/main" id="{A5AD069F-F832-4A4D-AC4A-CFDFEE043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2418784"/>
            <a:ext cx="2857500" cy="1905000"/>
          </a:xfrm>
          <a:prstGeom prst="rect">
            <a:avLst/>
          </a:prstGeom>
        </p:spPr>
      </p:pic>
      <p:pic>
        <p:nvPicPr>
          <p:cNvPr id="13" name="Obrázek 12" descr="Obsah obrázku dort, stůl, černá, fotka&#10;&#10;Popis byl vytvořen automaticky">
            <a:extLst>
              <a:ext uri="{FF2B5EF4-FFF2-40B4-BE49-F238E27FC236}">
                <a16:creationId xmlns:a16="http://schemas.microsoft.com/office/drawing/2014/main" id="{248C6F65-610A-4E7A-87D9-E69B76466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4343400"/>
            <a:ext cx="2590800" cy="2266950"/>
          </a:xfrm>
          <a:prstGeom prst="rect">
            <a:avLst/>
          </a:prstGeom>
        </p:spPr>
      </p:pic>
      <p:pic>
        <p:nvPicPr>
          <p:cNvPr id="15" name="Obrázek 14">
            <a:extLst>
              <a:ext uri="{FF2B5EF4-FFF2-40B4-BE49-F238E27FC236}">
                <a16:creationId xmlns:a16="http://schemas.microsoft.com/office/drawing/2014/main" id="{C61626C1-CCCC-4F88-90B7-E8683FC77F9D}"/>
              </a:ext>
            </a:extLst>
          </p:cNvPr>
          <p:cNvPicPr>
            <a:picLocks noChangeAspect="1"/>
          </p:cNvPicPr>
          <p:nvPr/>
        </p:nvPicPr>
        <p:blipFill>
          <a:blip r:embed="rId6"/>
          <a:stretch>
            <a:fillRect/>
          </a:stretch>
        </p:blipFill>
        <p:spPr>
          <a:xfrm>
            <a:off x="5715000" y="4267200"/>
            <a:ext cx="2971800" cy="2472407"/>
          </a:xfrm>
          <a:prstGeom prst="rect">
            <a:avLst/>
          </a:prstGeom>
        </p:spPr>
      </p:pic>
    </p:spTree>
    <p:extLst>
      <p:ext uri="{BB962C8B-B14F-4D97-AF65-F5344CB8AC3E}">
        <p14:creationId xmlns:p14="http://schemas.microsoft.com/office/powerpoint/2010/main" val="273203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6E0575-996B-4ED1-9E4D-FE5713E4AE78}"/>
              </a:ext>
            </a:extLst>
          </p:cNvPr>
          <p:cNvSpPr>
            <a:spLocks noGrp="1"/>
          </p:cNvSpPr>
          <p:nvPr>
            <p:ph type="title"/>
          </p:nvPr>
        </p:nvSpPr>
        <p:spPr>
          <a:xfrm>
            <a:off x="152400" y="107647"/>
            <a:ext cx="2514600" cy="487362"/>
          </a:xfrm>
        </p:spPr>
        <p:txBody>
          <a:bodyPr>
            <a:normAutofit fontScale="90000"/>
          </a:bodyPr>
          <a:lstStyle/>
          <a:p>
            <a:r>
              <a:rPr lang="cs-CZ" sz="2800" b="1" dirty="0"/>
              <a:t>Azbest</a:t>
            </a:r>
            <a:r>
              <a:rPr lang="en-US" sz="2800" b="1" dirty="0"/>
              <a:t> (</a:t>
            </a:r>
            <a:r>
              <a:rPr lang="en-US" sz="2800" b="1" dirty="0" err="1"/>
              <a:t>osinek</a:t>
            </a:r>
            <a:r>
              <a:rPr lang="en-US" sz="2800" b="1" dirty="0"/>
              <a:t>)</a:t>
            </a:r>
          </a:p>
        </p:txBody>
      </p:sp>
      <p:sp>
        <p:nvSpPr>
          <p:cNvPr id="3" name="Obdélník 2">
            <a:extLst>
              <a:ext uri="{FF2B5EF4-FFF2-40B4-BE49-F238E27FC236}">
                <a16:creationId xmlns:a16="http://schemas.microsoft.com/office/drawing/2014/main" id="{0E98D28B-54A0-4BD9-AD2D-237EA0ACD12C}"/>
              </a:ext>
            </a:extLst>
          </p:cNvPr>
          <p:cNvSpPr/>
          <p:nvPr/>
        </p:nvSpPr>
        <p:spPr>
          <a:xfrm>
            <a:off x="152400" y="595009"/>
            <a:ext cx="8839200" cy="6247864"/>
          </a:xfrm>
          <a:prstGeom prst="rect">
            <a:avLst/>
          </a:prstGeom>
        </p:spPr>
        <p:txBody>
          <a:bodyPr wrap="square">
            <a:spAutoFit/>
          </a:bodyPr>
          <a:lstStyle/>
          <a:p>
            <a:r>
              <a:rPr lang="en-US" sz="2000" dirty="0">
                <a:solidFill>
                  <a:srgbClr val="222222"/>
                </a:solidFill>
                <a:latin typeface="Arial" panose="020B0604020202020204" pitchFamily="34" charset="0"/>
                <a:cs typeface="Arial" panose="020B0604020202020204" pitchFamily="34" charset="0"/>
              </a:rPr>
              <a:t>Je </a:t>
            </a:r>
            <a:r>
              <a:rPr lang="en-US" sz="2000" dirty="0" err="1">
                <a:solidFill>
                  <a:srgbClr val="222222"/>
                </a:solidFill>
                <a:latin typeface="Arial" panose="020B0604020202020204" pitchFamily="34" charset="0"/>
                <a:cs typeface="Arial" panose="020B0604020202020204" pitchFamily="34" charset="0"/>
              </a:rPr>
              <a:t>souborné</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označení</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různých</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vláknitých</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silikátů</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jejichž</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společným</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znakem</a:t>
            </a:r>
            <a:r>
              <a:rPr lang="en-US" sz="2000" dirty="0">
                <a:solidFill>
                  <a:srgbClr val="222222"/>
                </a:solidFill>
                <a:latin typeface="Arial" panose="020B0604020202020204" pitchFamily="34" charset="0"/>
                <a:cs typeface="Arial" panose="020B0604020202020204" pitchFamily="34" charset="0"/>
              </a:rPr>
              <a:t> je </a:t>
            </a:r>
            <a:r>
              <a:rPr lang="en-US" sz="2000" dirty="0" err="1">
                <a:solidFill>
                  <a:srgbClr val="222222"/>
                </a:solidFill>
                <a:latin typeface="Arial" panose="020B0604020202020204" pitchFamily="34" charset="0"/>
                <a:cs typeface="Arial" panose="020B0604020202020204" pitchFamily="34" charset="0"/>
              </a:rPr>
              <a:t>spřádatelnost</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vláken</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žáruvzdornost</a:t>
            </a:r>
            <a:r>
              <a:rPr lang="en-US" sz="2000" dirty="0">
                <a:solidFill>
                  <a:srgbClr val="222222"/>
                </a:solidFill>
                <a:latin typeface="Arial" panose="020B0604020202020204" pitchFamily="34" charset="0"/>
                <a:cs typeface="Arial" panose="020B0604020202020204" pitchFamily="34" charset="0"/>
              </a:rPr>
              <a:t> a </a:t>
            </a:r>
            <a:r>
              <a:rPr lang="en-US" sz="2000" dirty="0" err="1">
                <a:solidFill>
                  <a:srgbClr val="222222"/>
                </a:solidFill>
                <a:latin typeface="Arial" panose="020B0604020202020204" pitchFamily="34" charset="0"/>
                <a:cs typeface="Arial" panose="020B0604020202020204" pitchFamily="34" charset="0"/>
              </a:rPr>
              <a:t>poměrná</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chemická</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stálost</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Typickou</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vlastností</a:t>
            </a:r>
            <a:r>
              <a:rPr lang="en-US" sz="2000" dirty="0">
                <a:solidFill>
                  <a:srgbClr val="222222"/>
                </a:solidFill>
                <a:latin typeface="Arial" panose="020B0604020202020204" pitchFamily="34" charset="0"/>
                <a:cs typeface="Arial" panose="020B0604020202020204" pitchFamily="34" charset="0"/>
              </a:rPr>
              <a:t> pro </a:t>
            </a:r>
            <a:r>
              <a:rPr lang="en-US" sz="2000" dirty="0" err="1">
                <a:solidFill>
                  <a:srgbClr val="222222"/>
                </a:solidFill>
                <a:latin typeface="Arial" panose="020B0604020202020204" pitchFamily="34" charset="0"/>
                <a:cs typeface="Arial" panose="020B0604020202020204" pitchFamily="34" charset="0"/>
              </a:rPr>
              <a:t>azbest</a:t>
            </a:r>
            <a:r>
              <a:rPr lang="en-US" sz="2000" dirty="0">
                <a:solidFill>
                  <a:srgbClr val="222222"/>
                </a:solidFill>
                <a:latin typeface="Arial" panose="020B0604020202020204" pitchFamily="34" charset="0"/>
                <a:cs typeface="Arial" panose="020B0604020202020204" pitchFamily="34" charset="0"/>
              </a:rPr>
              <a:t> je </a:t>
            </a:r>
            <a:r>
              <a:rPr lang="en-US" sz="2000" dirty="0" err="1">
                <a:solidFill>
                  <a:srgbClr val="222222"/>
                </a:solidFill>
                <a:latin typeface="Arial" panose="020B0604020202020204" pitchFamily="34" charset="0"/>
                <a:cs typeface="Arial" panose="020B0604020202020204" pitchFamily="34" charset="0"/>
              </a:rPr>
              <a:t>vytváření</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dlouhé</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tenké</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vláknité</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struktury</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vlákna</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mají</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tendenci</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odštěpovat</a:t>
            </a:r>
            <a:r>
              <a:rPr lang="en-US" sz="2000" dirty="0">
                <a:solidFill>
                  <a:srgbClr val="222222"/>
                </a:solidFill>
                <a:latin typeface="Arial" panose="020B0604020202020204" pitchFamily="34" charset="0"/>
                <a:cs typeface="Arial" panose="020B0604020202020204" pitchFamily="34" charset="0"/>
              </a:rPr>
              <a:t> se po </a:t>
            </a:r>
            <a:r>
              <a:rPr lang="en-US" sz="2000" dirty="0" err="1">
                <a:solidFill>
                  <a:srgbClr val="222222"/>
                </a:solidFill>
                <a:latin typeface="Arial" panose="020B0604020202020204" pitchFamily="34" charset="0"/>
                <a:cs typeface="Arial" panose="020B0604020202020204" pitchFamily="34" charset="0"/>
              </a:rPr>
              <a:t>délce</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Azbest</a:t>
            </a:r>
            <a:r>
              <a:rPr lang="en-US" sz="2000" dirty="0">
                <a:solidFill>
                  <a:srgbClr val="222222"/>
                </a:solidFill>
                <a:latin typeface="Arial" panose="020B0604020202020204" pitchFamily="34" charset="0"/>
                <a:cs typeface="Arial" panose="020B0604020202020204" pitchFamily="34" charset="0"/>
              </a:rPr>
              <a:t> se </a:t>
            </a:r>
            <a:r>
              <a:rPr lang="en-US" sz="2000" dirty="0" err="1">
                <a:solidFill>
                  <a:srgbClr val="222222"/>
                </a:solidFill>
                <a:latin typeface="Arial" panose="020B0604020202020204" pitchFamily="34" charset="0"/>
                <a:cs typeface="Arial" panose="020B0604020202020204" pitchFamily="34" charset="0"/>
              </a:rPr>
              <a:t>dříve</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masivně</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využíval</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jako</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protihořlavý</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materiál</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Vzhledem</a:t>
            </a:r>
            <a:r>
              <a:rPr lang="en-US" sz="2000" dirty="0">
                <a:solidFill>
                  <a:srgbClr val="222222"/>
                </a:solidFill>
                <a:latin typeface="Arial" panose="020B0604020202020204" pitchFamily="34" charset="0"/>
                <a:cs typeface="Arial" panose="020B0604020202020204" pitchFamily="34" charset="0"/>
              </a:rPr>
              <a:t> k </a:t>
            </a:r>
            <a:r>
              <a:rPr lang="en-US" sz="2000" dirty="0" err="1">
                <a:solidFill>
                  <a:srgbClr val="222222"/>
                </a:solidFill>
                <a:latin typeface="Arial" panose="020B0604020202020204" pitchFamily="34" charset="0"/>
                <a:cs typeface="Arial" panose="020B0604020202020204" pitchFamily="34" charset="0"/>
              </a:rPr>
              <a:t>prokázání</a:t>
            </a:r>
            <a:r>
              <a:rPr lang="en-US" sz="2000" dirty="0">
                <a:solidFill>
                  <a:srgbClr val="222222"/>
                </a:solidFill>
                <a:latin typeface="Arial" panose="020B0604020202020204" pitchFamily="34" charset="0"/>
                <a:cs typeface="Arial" panose="020B0604020202020204" pitchFamily="34" charset="0"/>
              </a:rPr>
              <a:t> </a:t>
            </a:r>
            <a:r>
              <a:rPr lang="en-US" sz="2000" u="sng" dirty="0" err="1">
                <a:solidFill>
                  <a:srgbClr val="222222"/>
                </a:solidFill>
                <a:latin typeface="Arial" panose="020B0604020202020204" pitchFamily="34" charset="0"/>
                <a:cs typeface="Arial" panose="020B0604020202020204" pitchFamily="34" charset="0"/>
              </a:rPr>
              <a:t>karcinogenních</a:t>
            </a:r>
            <a:r>
              <a:rPr lang="en-US" sz="2000" u="sng" dirty="0">
                <a:solidFill>
                  <a:srgbClr val="222222"/>
                </a:solidFill>
                <a:latin typeface="Arial" panose="020B0604020202020204" pitchFamily="34" charset="0"/>
                <a:cs typeface="Arial" panose="020B0604020202020204" pitchFamily="34" charset="0"/>
              </a:rPr>
              <a:t> </a:t>
            </a:r>
            <a:r>
              <a:rPr lang="en-US" sz="2000" u="sng" dirty="0" err="1">
                <a:solidFill>
                  <a:srgbClr val="222222"/>
                </a:solidFill>
                <a:latin typeface="Arial" panose="020B0604020202020204" pitchFamily="34" charset="0"/>
                <a:cs typeface="Arial" panose="020B0604020202020204" pitchFamily="34" charset="0"/>
              </a:rPr>
              <a:t>vlastností</a:t>
            </a:r>
            <a:r>
              <a:rPr lang="en-US" sz="2000" u="sng"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bylo</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používání</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azbestu</a:t>
            </a:r>
            <a:r>
              <a:rPr lang="en-US" sz="2000" dirty="0">
                <a:solidFill>
                  <a:srgbClr val="222222"/>
                </a:solidFill>
                <a:latin typeface="Arial" panose="020B0604020202020204" pitchFamily="34" charset="0"/>
                <a:cs typeface="Arial" panose="020B0604020202020204" pitchFamily="34" charset="0"/>
              </a:rPr>
              <a:t> v </a:t>
            </a:r>
            <a:r>
              <a:rPr lang="en-US" sz="2000" dirty="0" err="1">
                <a:solidFill>
                  <a:srgbClr val="222222"/>
                </a:solidFill>
                <a:latin typeface="Arial" panose="020B0604020202020204" pitchFamily="34" charset="0"/>
                <a:cs typeface="Arial" panose="020B0604020202020204" pitchFamily="34" charset="0"/>
              </a:rPr>
              <a:t>mnoha</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zemích</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světa</a:t>
            </a:r>
            <a:r>
              <a:rPr lang="en-US" sz="2000" dirty="0">
                <a:solidFill>
                  <a:srgbClr val="222222"/>
                </a:solidFill>
                <a:latin typeface="Arial" panose="020B0604020202020204" pitchFamily="34" charset="0"/>
                <a:cs typeface="Arial" panose="020B0604020202020204" pitchFamily="34" charset="0"/>
              </a:rPr>
              <a:t> </a:t>
            </a:r>
            <a:r>
              <a:rPr lang="en-US" sz="2000" dirty="0" err="1">
                <a:solidFill>
                  <a:srgbClr val="222222"/>
                </a:solidFill>
                <a:latin typeface="Arial" panose="020B0604020202020204" pitchFamily="34" charset="0"/>
                <a:cs typeface="Arial" panose="020B0604020202020204" pitchFamily="34" charset="0"/>
              </a:rPr>
              <a:t>zakázáno</a:t>
            </a:r>
            <a:r>
              <a:rPr lang="en-US" sz="2000" dirty="0">
                <a:solidFill>
                  <a:srgbClr val="222222"/>
                </a:solidFill>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Problém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azbestu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tkví</a:t>
            </a:r>
            <a:r>
              <a:rPr lang="en-US" sz="2000" dirty="0">
                <a:latin typeface="Arial" panose="020B0604020202020204" pitchFamily="34" charset="0"/>
                <a:cs typeface="Arial" panose="020B0604020202020204" pitchFamily="34" charset="0"/>
              </a:rPr>
              <a:t> v </a:t>
            </a:r>
            <a:r>
              <a:rPr lang="en-US" sz="2000" dirty="0" err="1">
                <a:latin typeface="Arial" panose="020B0604020202020204" pitchFamily="34" charset="0"/>
                <a:cs typeface="Arial" panose="020B0604020202020204" pitchFamily="34" charset="0"/>
              </a:rPr>
              <a:t>malých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rozměrech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jeho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vláken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která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jsou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schopna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podobně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jako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jiné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mikroskopické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pevné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částice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pronikat</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vzduchem</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dýchacích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cest</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dále</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plic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Zde</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azbest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zabodává</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plicních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sklípků</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postupem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času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může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vzniknout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rakovinné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bujení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mesotheliom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Způsobuje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onemocnění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zvané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azbestóza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zaprášení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plic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azbestem</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vdechováním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azbestových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vláken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dochází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zjizvení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plic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projevuje</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dušnost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příp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kašel</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nakonec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vede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smrti</a:t>
            </a:r>
            <a:r>
              <a:rPr lang="en-US" sz="2000" dirty="0">
                <a:latin typeface="Arial" panose="020B0604020202020204" pitchFamily="34" charset="0"/>
                <a:cs typeface="Arial" panose="020B0604020202020204" pitchFamily="34" charset="0"/>
              </a:rPr>
              <a:t>.</a:t>
            </a:r>
          </a:p>
        </p:txBody>
      </p:sp>
      <p:pic>
        <p:nvPicPr>
          <p:cNvPr id="8" name="Obrázek 7" descr="Obsah obrázku jídlo&#10;&#10;Popis byl vytvořen automaticky">
            <a:extLst>
              <a:ext uri="{FF2B5EF4-FFF2-40B4-BE49-F238E27FC236}">
                <a16:creationId xmlns:a16="http://schemas.microsoft.com/office/drawing/2014/main" id="{EA6AEE65-290E-448D-BF9F-22C26A9B9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66" y="2601468"/>
            <a:ext cx="2514600" cy="1799082"/>
          </a:xfrm>
          <a:prstGeom prst="rect">
            <a:avLst/>
          </a:prstGeom>
        </p:spPr>
      </p:pic>
      <p:sp>
        <p:nvSpPr>
          <p:cNvPr id="10" name="Obdélník 9">
            <a:extLst>
              <a:ext uri="{FF2B5EF4-FFF2-40B4-BE49-F238E27FC236}">
                <a16:creationId xmlns:a16="http://schemas.microsoft.com/office/drawing/2014/main" id="{14F4B141-5FCE-4230-B1D1-04D59611E4DF}"/>
              </a:ext>
            </a:extLst>
          </p:cNvPr>
          <p:cNvSpPr/>
          <p:nvPr/>
        </p:nvSpPr>
        <p:spPr>
          <a:xfrm>
            <a:off x="3203055" y="2646224"/>
            <a:ext cx="2904656" cy="1754326"/>
          </a:xfrm>
          <a:prstGeom prst="rect">
            <a:avLst/>
          </a:prstGeom>
        </p:spPr>
        <p:txBody>
          <a:bodyPr wrap="square">
            <a:spAutoFit/>
          </a:bodyPr>
          <a:lstStyle/>
          <a:p>
            <a:r>
              <a:rPr lang="en-US" b="1" dirty="0"/>
              <a:t>Eternit</a:t>
            </a:r>
            <a:r>
              <a:rPr lang="en-US" dirty="0"/>
              <a:t> je </a:t>
            </a:r>
            <a:r>
              <a:rPr lang="en-US" dirty="0" err="1"/>
              <a:t>stavební</a:t>
            </a:r>
            <a:r>
              <a:rPr lang="en-US" dirty="0"/>
              <a:t> </a:t>
            </a:r>
            <a:r>
              <a:rPr lang="en-US" dirty="0" err="1"/>
              <a:t>materiál</a:t>
            </a:r>
            <a:r>
              <a:rPr lang="en-US" dirty="0"/>
              <a:t> </a:t>
            </a:r>
            <a:r>
              <a:rPr lang="en-US" dirty="0" err="1"/>
              <a:t>tvořený</a:t>
            </a:r>
            <a:r>
              <a:rPr lang="en-US" dirty="0"/>
              <a:t> </a:t>
            </a:r>
            <a:r>
              <a:rPr lang="en-US" dirty="0" err="1"/>
              <a:t>cementem</a:t>
            </a:r>
            <a:r>
              <a:rPr lang="en-US" dirty="0"/>
              <a:t> a </a:t>
            </a:r>
            <a:r>
              <a:rPr lang="en-US" dirty="0" err="1"/>
              <a:t>vláknitým</a:t>
            </a:r>
            <a:r>
              <a:rPr lang="en-US" dirty="0"/>
              <a:t> </a:t>
            </a:r>
            <a:r>
              <a:rPr lang="en-US" dirty="0" err="1"/>
              <a:t>pojivem</a:t>
            </a:r>
            <a:r>
              <a:rPr lang="en-US" dirty="0"/>
              <a:t>, </a:t>
            </a:r>
            <a:r>
              <a:rPr lang="en-US" dirty="0" err="1"/>
              <a:t>nejčastěji</a:t>
            </a:r>
            <a:r>
              <a:rPr lang="en-US" dirty="0"/>
              <a:t> </a:t>
            </a:r>
            <a:r>
              <a:rPr lang="en-US" dirty="0" err="1"/>
              <a:t>azbestem</a:t>
            </a:r>
            <a:r>
              <a:rPr lang="en-US" dirty="0"/>
              <a:t> (v </a:t>
            </a:r>
            <a:r>
              <a:rPr lang="en-US" dirty="0" err="1"/>
              <a:t>množství</a:t>
            </a:r>
            <a:r>
              <a:rPr lang="en-US" dirty="0"/>
              <a:t> 8 </a:t>
            </a:r>
            <a:r>
              <a:rPr lang="en-US" dirty="0" err="1"/>
              <a:t>až</a:t>
            </a:r>
            <a:r>
              <a:rPr lang="en-US" dirty="0"/>
              <a:t> 12 obj %). </a:t>
            </a:r>
            <a:r>
              <a:rPr lang="en-US" dirty="0" err="1"/>
              <a:t>Nejčastějším</a:t>
            </a:r>
            <a:r>
              <a:rPr lang="en-US" dirty="0"/>
              <a:t> </a:t>
            </a:r>
            <a:r>
              <a:rPr lang="en-US" dirty="0" err="1"/>
              <a:t>využitím</a:t>
            </a:r>
            <a:r>
              <a:rPr lang="en-US" dirty="0"/>
              <a:t> </a:t>
            </a:r>
            <a:r>
              <a:rPr lang="en-US" dirty="0" err="1"/>
              <a:t>jsou</a:t>
            </a:r>
            <a:r>
              <a:rPr lang="en-US" dirty="0"/>
              <a:t> </a:t>
            </a:r>
            <a:r>
              <a:rPr lang="en-US" dirty="0" err="1"/>
              <a:t>eternitové</a:t>
            </a:r>
            <a:r>
              <a:rPr lang="en-US" dirty="0"/>
              <a:t> </a:t>
            </a:r>
            <a:r>
              <a:rPr lang="en-US" dirty="0" err="1"/>
              <a:t>střechy</a:t>
            </a:r>
            <a:r>
              <a:rPr lang="en-US" dirty="0"/>
              <a:t>.</a:t>
            </a:r>
          </a:p>
        </p:txBody>
      </p:sp>
      <p:pic>
        <p:nvPicPr>
          <p:cNvPr id="12" name="Obrázek 11" descr="Obsah obrázku budova, závěs, střecha, okno&#10;&#10;Popis byl vytvořen automaticky">
            <a:extLst>
              <a:ext uri="{FF2B5EF4-FFF2-40B4-BE49-F238E27FC236}">
                <a16:creationId xmlns:a16="http://schemas.microsoft.com/office/drawing/2014/main" id="{9C35116C-2F64-4777-89DD-116CB9ABD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493364"/>
            <a:ext cx="2413000" cy="1809750"/>
          </a:xfrm>
          <a:prstGeom prst="rect">
            <a:avLst/>
          </a:prstGeom>
        </p:spPr>
      </p:pic>
    </p:spTree>
    <p:extLst>
      <p:ext uri="{BB962C8B-B14F-4D97-AF65-F5344CB8AC3E}">
        <p14:creationId xmlns:p14="http://schemas.microsoft.com/office/powerpoint/2010/main" val="14079437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74638"/>
            <a:ext cx="8229600" cy="487362"/>
          </a:xfrm>
        </p:spPr>
        <p:txBody>
          <a:bodyPr>
            <a:normAutofit fontScale="90000"/>
          </a:bodyPr>
          <a:lstStyle/>
          <a:p>
            <a:pPr eaLnBrk="1" hangingPunct="1"/>
            <a:r>
              <a:rPr lang="cs-CZ" altLang="en-US" sz="2800" b="1" dirty="0" err="1">
                <a:latin typeface="Arial" panose="020B0604020202020204" pitchFamily="34" charset="0"/>
                <a:cs typeface="Arial" panose="020B0604020202020204" pitchFamily="34" charset="0"/>
              </a:rPr>
              <a:t>Polysiloxany</a:t>
            </a:r>
            <a:r>
              <a:rPr lang="cs-CZ" altLang="en-US" sz="2800" b="1" dirty="0">
                <a:latin typeface="Arial" panose="020B0604020202020204" pitchFamily="34" charset="0"/>
                <a:cs typeface="Arial" panose="020B0604020202020204" pitchFamily="34" charset="0"/>
              </a:rPr>
              <a:t> (silikony)</a:t>
            </a:r>
          </a:p>
        </p:txBody>
      </p:sp>
      <p:sp>
        <p:nvSpPr>
          <p:cNvPr id="3076" name="Rectangle 3"/>
          <p:cNvSpPr>
            <a:spLocks noGrp="1" noChangeArrowheads="1"/>
          </p:cNvSpPr>
          <p:nvPr>
            <p:ph type="body" idx="1"/>
          </p:nvPr>
        </p:nvSpPr>
        <p:spPr>
          <a:xfrm>
            <a:off x="114300" y="789398"/>
            <a:ext cx="8915400" cy="5334000"/>
          </a:xfrm>
        </p:spPr>
        <p:txBody>
          <a:bodyPr>
            <a:normAutofit/>
          </a:bodyPr>
          <a:lstStyle/>
          <a:p>
            <a:pPr marL="0" indent="0" eaLnBrk="1" hangingPunct="1">
              <a:lnSpc>
                <a:spcPct val="90000"/>
              </a:lnSpc>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ipravují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kondenzací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R</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SiOH, </a:t>
            </a:r>
            <a:r>
              <a:rPr lang="en-GB" altLang="en-US" sz="2000" dirty="0" err="1">
                <a:latin typeface="Arial" panose="020B0604020202020204" pitchFamily="34" charset="0"/>
                <a:cs typeface="Arial" panose="020B0604020202020204" pitchFamily="34" charset="0"/>
              </a:rPr>
              <a:t>silandiol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R</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silantriol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RSi</a:t>
            </a:r>
            <a:r>
              <a:rPr lang="en-GB" altLang="en-US" sz="2000" dirty="0">
                <a:latin typeface="Arial" panose="020B0604020202020204" pitchFamily="34" charset="0"/>
                <a:cs typeface="Arial" panose="020B0604020202020204" pitchFamily="34" charset="0"/>
              </a:rPr>
              <a:t>(OH)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silanoly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ísluš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eaLnBrk="1" hangingPunct="1">
              <a:lnSpc>
                <a:spcPct val="90000"/>
              </a:lnSpc>
              <a:buFontTx/>
              <a:buChar char="-"/>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silikonové</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oleje</a:t>
            </a:r>
            <a:endParaRPr lang="cs-CZ" altLang="en-US" sz="2000" u="sng"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a:latin typeface="Arial" panose="020B0604020202020204" pitchFamily="34" charset="0"/>
                <a:cs typeface="Arial" panose="020B0604020202020204" pitchFamily="34" charset="0"/>
              </a:rPr>
              <a:t>Vhodnými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substituenty</a:t>
            </a:r>
            <a:r>
              <a:rPr lang="en-GB" altLang="en-US" sz="2000" dirty="0">
                <a:latin typeface="Arial" panose="020B0604020202020204" pitchFamily="34" charset="0"/>
                <a:cs typeface="Arial" panose="020B0604020202020204" pitchFamily="34" charset="0"/>
              </a:rPr>
              <a:t> R (</a:t>
            </a:r>
            <a:r>
              <a:rPr lang="en-GB" altLang="en-US" sz="2000" dirty="0" err="1">
                <a:latin typeface="Arial" panose="020B0604020202020204" pitchFamily="34" charset="0"/>
                <a:cs typeface="Arial" panose="020B0604020202020204" pitchFamily="34" charset="0"/>
              </a:rPr>
              <a:t>alkyly</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aryly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dosáhnout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požadovaných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vlastností</a:t>
            </a:r>
            <a:r>
              <a:rPr lang="cs-CZ" altLang="en-US" sz="20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US" altLang="en-US" sz="2000" b="1" i="1" dirty="0" err="1">
                <a:latin typeface="Arial" panose="020B0604020202020204" pitchFamily="34" charset="0"/>
                <a:cs typeface="Arial" panose="020B0604020202020204" pitchFamily="34" charset="0"/>
              </a:rPr>
              <a:t>Silikonov</a:t>
            </a:r>
            <a:r>
              <a:rPr lang="cs-CZ" altLang="en-US" sz="2000" b="1" i="1" dirty="0">
                <a:latin typeface="Arial" panose="020B0604020202020204" pitchFamily="34" charset="0"/>
                <a:cs typeface="Arial" panose="020B0604020202020204" pitchFamily="34" charset="0"/>
              </a:rPr>
              <a:t>ý</a:t>
            </a:r>
            <a:r>
              <a:rPr lang="en-US" altLang="en-US" sz="2000" b="1" i="1" dirty="0">
                <a:latin typeface="Arial" panose="020B0604020202020204" pitchFamily="34" charset="0"/>
                <a:cs typeface="Arial" panose="020B0604020202020204" pitchFamily="34" charset="0"/>
              </a:rPr>
              <a:t> </a:t>
            </a:r>
            <a:r>
              <a:rPr lang="en-US" altLang="en-US" sz="2000" b="1" i="1" dirty="0" err="1">
                <a:latin typeface="Arial" panose="020B0604020202020204" pitchFamily="34" charset="0"/>
                <a:cs typeface="Arial" panose="020B0604020202020204" pitchFamily="34" charset="0"/>
              </a:rPr>
              <a:t>kau</a:t>
            </a:r>
            <a:r>
              <a:rPr lang="cs-CZ" altLang="en-US" sz="2000" b="1" i="1" dirty="0">
                <a:latin typeface="Arial" panose="020B0604020202020204" pitchFamily="34" charset="0"/>
                <a:cs typeface="Arial" panose="020B0604020202020204" pitchFamily="34" charset="0"/>
              </a:rPr>
              <a:t>č</a:t>
            </a:r>
            <a:r>
              <a:rPr lang="en-US" altLang="en-US" sz="2000" b="1" i="1" dirty="0" err="1">
                <a:latin typeface="Arial" panose="020B0604020202020204" pitchFamily="34" charset="0"/>
                <a:cs typeface="Arial" panose="020B0604020202020204" pitchFamily="34" charset="0"/>
              </a:rPr>
              <a:t>uk</a:t>
            </a:r>
            <a:r>
              <a:rPr lang="cs-CZ" altLang="en-US" sz="2000" b="1"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cs-CZ" altLang="en-US" sz="2000" dirty="0" err="1">
                <a:latin typeface="Arial" panose="020B0604020202020204" pitchFamily="34" charset="0"/>
                <a:cs typeface="Arial" panose="020B0604020202020204" pitchFamily="34" charset="0"/>
              </a:rPr>
              <a:t>Lukopren</a:t>
            </a:r>
            <a:r>
              <a:rPr lang="cs-CZ" altLang="en-US" sz="2000" dirty="0">
                <a:latin typeface="Arial" panose="020B0604020202020204" pitchFamily="34" charset="0"/>
                <a:cs typeface="Arial" panose="020B0604020202020204" pitchFamily="34" charset="0"/>
              </a:rPr>
              <a:t>)</a:t>
            </a:r>
          </a:p>
        </p:txBody>
      </p:sp>
      <p:pic>
        <p:nvPicPr>
          <p:cNvPr id="5120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71600"/>
            <a:ext cx="63518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emical structure of a silicone rubber. | Download ...">
            <a:extLst>
              <a:ext uri="{FF2B5EF4-FFF2-40B4-BE49-F238E27FC236}">
                <a16:creationId xmlns:a16="http://schemas.microsoft.com/office/drawing/2014/main" id="{66F30A53-90AE-4F48-85E2-B79E35601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184" y="5720292"/>
            <a:ext cx="2133600" cy="98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68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152400"/>
            <a:ext cx="8839200" cy="6019800"/>
          </a:xfrm>
        </p:spPr>
        <p:txBody>
          <a:bodyPr>
            <a:normAutofit/>
          </a:bodyPr>
          <a:lstStyle/>
          <a:p>
            <a:pPr marL="0" indent="0" eaLnBrk="1" hangingPunct="1">
              <a:buNone/>
            </a:pPr>
            <a:r>
              <a:rPr lang="en-GB" altLang="en-US" sz="2400" b="1" dirty="0">
                <a:latin typeface="Arial" panose="020B0604020202020204" pitchFamily="34" charset="0"/>
                <a:cs typeface="Arial" panose="020B0604020202020204" pitchFamily="34" charset="0"/>
              </a:rPr>
              <a:t>Germanium:</a:t>
            </a:r>
            <a:endParaRPr lang="cs-CZ" altLang="en-US" sz="2400" b="1" dirty="0">
              <a:latin typeface="Arial" panose="020B0604020202020204" pitchFamily="34" charset="0"/>
              <a:cs typeface="Arial" panose="020B0604020202020204" pitchFamily="34" charset="0"/>
            </a:endParaRPr>
          </a:p>
          <a:p>
            <a:pPr marL="0" indent="0" eaLnBrk="1" hangingPunct="1">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GeO</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hydratovaný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germanatany</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Ge(OH)</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GeO</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podobná</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se ale 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itany</a:t>
            </a:r>
            <a:r>
              <a:rPr lang="en-GB" altLang="en-US" sz="2000" b="1"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Ge(OH)</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2-</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6997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419100"/>
            <a:ext cx="8839200" cy="6019800"/>
          </a:xfrm>
        </p:spPr>
        <p:txBody>
          <a:bodyPr>
            <a:normAutofit fontScale="92500"/>
          </a:bodyPr>
          <a:lstStyle/>
          <a:p>
            <a:pPr marL="0" indent="0" eaLnBrk="1" hangingPunct="1">
              <a:buNone/>
            </a:pPr>
            <a:r>
              <a:rPr lang="en-GB" altLang="en-US" sz="2600" b="1" dirty="0" err="1">
                <a:latin typeface="Arial" panose="020B0604020202020204" pitchFamily="34" charset="0"/>
                <a:cs typeface="Arial" panose="020B0604020202020204" pitchFamily="34" charset="0"/>
              </a:rPr>
              <a:t>Cín</a:t>
            </a:r>
            <a:r>
              <a:rPr lang="en-GB" altLang="en-US" sz="2000" b="1" dirty="0">
                <a:latin typeface="Arial" panose="020B0604020202020204" pitchFamily="34" charset="0"/>
                <a:cs typeface="Arial" panose="020B0604020202020204" pitchFamily="34" charset="0"/>
              </a:rPr>
              <a:t>:</a:t>
            </a:r>
            <a:endParaRPr lang="cs-CZ" altLang="en-US" sz="2000" b="1" dirty="0">
              <a:latin typeface="Arial" panose="020B0604020202020204" pitchFamily="34" charset="0"/>
              <a:cs typeface="Arial" panose="020B0604020202020204" pitchFamily="34" charset="0"/>
            </a:endParaRPr>
          </a:p>
          <a:p>
            <a:pPr marL="0" indent="0" eaLnBrk="1" hangingPunct="1">
              <a:buNone/>
            </a:pPr>
            <a:endParaRPr lang="cs-CZ" altLang="en-US" sz="800" b="1" dirty="0">
              <a:latin typeface="Arial" panose="020B0604020202020204" pitchFamily="34" charset="0"/>
              <a:cs typeface="Arial" panose="020B0604020202020204" pitchFamily="34" charset="0"/>
            </a:endParaRPr>
          </a:p>
          <a:p>
            <a:pPr marL="0" indent="0" eaLnBrk="1" hangingPunct="1">
              <a:buNone/>
            </a:pPr>
            <a:endParaRPr lang="cs-CZ" altLang="en-US" sz="800" b="1"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SnCl</a:t>
            </a:r>
            <a:r>
              <a:rPr lang="cs-CZ" altLang="en-US" sz="2000" b="1" baseline="-25000" dirty="0">
                <a:latin typeface="Arial" panose="020B0604020202020204" pitchFamily="34" charset="0"/>
                <a:cs typeface="Arial" panose="020B0604020202020204" pitchFamily="34" charset="0"/>
              </a:rPr>
              <a:t>2</a:t>
            </a:r>
          </a:p>
          <a:p>
            <a:pPr marL="0" indent="0" eaLnBrk="1" hangingPunct="1">
              <a:buNone/>
            </a:pPr>
            <a:r>
              <a:rPr lang="cs-CZ" altLang="en-US" sz="2000" dirty="0">
                <a:latin typeface="Arial" panose="020B0604020202020204" pitchFamily="34" charset="0"/>
                <a:cs typeface="Arial" panose="020B0604020202020204" pitchFamily="34" charset="0"/>
              </a:rPr>
              <a:t>Pocínování, součást zubních past.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SnO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modrá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vysušením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nerozpustného</a:t>
            </a:r>
            <a:r>
              <a:rPr lang="en-GB" altLang="en-US" sz="2000" dirty="0">
                <a:latin typeface="Arial" panose="020B0604020202020204" pitchFamily="34" charset="0"/>
                <a:cs typeface="Arial" panose="020B0604020202020204" pitchFamily="34" charset="0"/>
              </a:rPr>
              <a:t> Sn(OH)</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Sn(OH)</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povahu</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rozpouští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+ 2 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Sn</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roztocích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Sn(OH)</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pic>
        <p:nvPicPr>
          <p:cNvPr id="3076" name="Picture 4" descr="Tin(II) chloride - Wikipedia">
            <a:extLst>
              <a:ext uri="{FF2B5EF4-FFF2-40B4-BE49-F238E27FC236}">
                <a16:creationId xmlns:a16="http://schemas.microsoft.com/office/drawing/2014/main" id="{E01163FB-70D7-40C0-B89D-1ACDAD6BD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532" y="30646"/>
            <a:ext cx="4038600" cy="294115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CF86DCD1-10A7-4E85-804D-6A7E8AE12263}"/>
              </a:ext>
            </a:extLst>
          </p:cNvPr>
          <p:cNvPicPr>
            <a:picLocks noChangeAspect="1"/>
          </p:cNvPicPr>
          <p:nvPr/>
        </p:nvPicPr>
        <p:blipFill>
          <a:blip r:embed="rId3"/>
          <a:stretch>
            <a:fillRect/>
          </a:stretch>
        </p:blipFill>
        <p:spPr>
          <a:xfrm>
            <a:off x="304799" y="2057400"/>
            <a:ext cx="3838670" cy="609600"/>
          </a:xfrm>
          <a:prstGeom prst="rect">
            <a:avLst/>
          </a:prstGeom>
        </p:spPr>
      </p:pic>
      <p:pic>
        <p:nvPicPr>
          <p:cNvPr id="3080" name="Picture 8">
            <a:extLst>
              <a:ext uri="{FF2B5EF4-FFF2-40B4-BE49-F238E27FC236}">
                <a16:creationId xmlns:a16="http://schemas.microsoft.com/office/drawing/2014/main" id="{51725835-65CF-40C1-A387-BC0565A7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53" y="2971800"/>
            <a:ext cx="5350933"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7040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11057" y="641939"/>
            <a:ext cx="8839200" cy="2514600"/>
          </a:xfrm>
        </p:spPr>
        <p:txBody>
          <a:bodyPr>
            <a:normAutofit fontScale="92500" lnSpcReduction="10000"/>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SnO</a:t>
            </a:r>
            <a:r>
              <a:rPr lang="en-GB"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obdoba</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obtížn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ve vodě</a:t>
            </a:r>
            <a:endParaRPr lang="en-GB" altLang="en-US" sz="20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tavením</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c</a:t>
            </a:r>
            <a:r>
              <a:rPr lang="cs-CZ" altLang="en-US" sz="2000" u="sng" dirty="0">
                <a:latin typeface="Arial" panose="020B0604020202020204" pitchFamily="34" charset="0"/>
                <a:cs typeface="Arial" panose="020B0604020202020204" pitchFamily="34" charset="0"/>
              </a:rPr>
              <a:t>í</a:t>
            </a:r>
            <a:r>
              <a:rPr lang="en-GB" altLang="en-US" sz="2000" u="sng" dirty="0" err="1">
                <a:latin typeface="Arial" panose="020B0604020202020204" pitchFamily="34" charset="0"/>
                <a:cs typeface="Arial" panose="020B0604020202020204" pitchFamily="34" charset="0"/>
              </a:rPr>
              <a:t>ni</a:t>
            </a:r>
            <a:r>
              <a:rPr lang="cs-CZ" altLang="en-US" sz="2000" u="sng"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SnO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vodných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c</a:t>
            </a:r>
            <a:r>
              <a:rPr lang="cs-CZ" altLang="en-US" sz="2000" u="sng" dirty="0">
                <a:latin typeface="Arial" panose="020B0604020202020204" pitchFamily="34" charset="0"/>
                <a:cs typeface="Arial" panose="020B0604020202020204" pitchFamily="34" charset="0"/>
              </a:rPr>
              <a:t>í</a:t>
            </a:r>
            <a:r>
              <a:rPr lang="en-GB" altLang="en-US" sz="2000" u="sng" dirty="0" err="1">
                <a:latin typeface="Arial" panose="020B0604020202020204" pitchFamily="34" charset="0"/>
                <a:cs typeface="Arial" panose="020B0604020202020204" pitchFamily="34" charset="0"/>
              </a:rPr>
              <a:t>ni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itany</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typu</a:t>
            </a:r>
            <a:r>
              <a:rPr lang="en-GB" altLang="en-US" sz="2000" u="sng" dirty="0">
                <a:latin typeface="Arial" panose="020B0604020202020204" pitchFamily="34" charset="0"/>
                <a:cs typeface="Arial" panose="020B0604020202020204" pitchFamily="34" charset="0"/>
              </a:rPr>
              <a:t> </a:t>
            </a:r>
            <a:r>
              <a:rPr lang="en-US" altLang="en-US" sz="2000" u="sng" dirty="0">
                <a:latin typeface="Arial" panose="020B0604020202020204" pitchFamily="34" charset="0"/>
                <a:cs typeface="Arial" panose="020B0604020202020204" pitchFamily="34" charset="0"/>
              </a:rPr>
              <a:t>[</a:t>
            </a:r>
            <a:r>
              <a:rPr lang="en-GB" altLang="en-US" sz="2000" u="sng" dirty="0">
                <a:latin typeface="Arial" panose="020B0604020202020204" pitchFamily="34" charset="0"/>
                <a:cs typeface="Arial" panose="020B0604020202020204" pitchFamily="34" charset="0"/>
              </a:rPr>
              <a:t>Sn(OH)</a:t>
            </a:r>
            <a:r>
              <a:rPr lang="en-GB" altLang="en-US" sz="2000" u="sng" baseline="-25000" dirty="0">
                <a:latin typeface="Arial" panose="020B0604020202020204" pitchFamily="34" charset="0"/>
                <a:cs typeface="Arial" panose="020B0604020202020204" pitchFamily="34" charset="0"/>
              </a:rPr>
              <a:t>6</a:t>
            </a:r>
            <a:r>
              <a:rPr lang="en-US" altLang="en-US" sz="2000" u="sng" dirty="0">
                <a:latin typeface="Arial" panose="020B0604020202020204" pitchFamily="34" charset="0"/>
                <a:cs typeface="Arial" panose="020B0604020202020204" pitchFamily="34" charset="0"/>
              </a:rPr>
              <a:t>]</a:t>
            </a:r>
            <a:r>
              <a:rPr lang="en-GB" altLang="en-US" sz="2000" u="sng" baseline="30000" dirty="0">
                <a:latin typeface="Arial" panose="020B0604020202020204" pitchFamily="34" charset="0"/>
                <a:cs typeface="Arial" panose="020B0604020202020204" pitchFamily="34" charset="0"/>
              </a:rPr>
              <a:t>2-</a:t>
            </a:r>
          </a:p>
          <a:p>
            <a:pPr eaLnBrk="1" hangingPunct="1">
              <a:buFontTx/>
              <a:buChar char="-"/>
            </a:pPr>
            <a:r>
              <a:rPr lang="en-GB" altLang="en-US" sz="2000" dirty="0" err="1">
                <a:latin typeface="Arial" panose="020B0604020202020204" pitchFamily="34" charset="0"/>
                <a:cs typeface="Arial" panose="020B0604020202020204" pitchFamily="34" charset="0"/>
              </a:rPr>
              <a:t>okyselením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cini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ování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gelovité</a:t>
            </a:r>
            <a:r>
              <a:rPr lang="cs-CZ"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kyseliny</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cíni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ité</a:t>
            </a:r>
            <a:r>
              <a:rPr lang="cs-CZ" altLang="en-US" sz="2000" u="sng"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tu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považovat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hydrat</a:t>
            </a:r>
            <a:r>
              <a:rPr lang="cs-CZ" altLang="en-US" sz="2000" dirty="0" err="1">
                <a:latin typeface="Arial" panose="020B0604020202020204" pitchFamily="34" charset="0"/>
                <a:cs typeface="Arial" panose="020B0604020202020204" pitchFamily="34" charset="0"/>
              </a:rPr>
              <a:t>ovaný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t>
            </a:r>
            <a:r>
              <a:rPr lang="en-GB" altLang="en-US" sz="2000" dirty="0">
                <a:latin typeface="Arial" panose="020B0604020202020204" pitchFamily="34" charset="0"/>
                <a:cs typeface="Arial" panose="020B0604020202020204" pitchFamily="34" charset="0"/>
              </a:rPr>
              <a:t> SnO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a:p>
            <a:pPr eaLnBrk="1" hangingPunct="1">
              <a:buFontTx/>
              <a:buChar char="-"/>
            </a:pPr>
            <a:r>
              <a:rPr lang="cs-CZ" altLang="en-US" sz="2000" dirty="0">
                <a:latin typeface="Arial" panose="020B0604020202020204" pitchFamily="34" charset="0"/>
                <a:cs typeface="Arial" panose="020B0604020202020204" pitchFamily="34" charset="0"/>
              </a:rPr>
              <a:t>minerál </a:t>
            </a:r>
            <a:r>
              <a:rPr lang="cs-CZ" altLang="en-US" sz="2000" b="1" dirty="0" err="1">
                <a:latin typeface="Arial" panose="020B0604020202020204" pitchFamily="34" charset="0"/>
                <a:cs typeface="Arial" panose="020B0604020202020204" pitchFamily="34" charset="0"/>
              </a:rPr>
              <a:t>kassiterit</a:t>
            </a:r>
            <a:r>
              <a:rPr lang="cs-CZ" altLang="en-US" sz="2000" dirty="0">
                <a:latin typeface="Arial" panose="020B0604020202020204" pitchFamily="34" charset="0"/>
                <a:cs typeface="Arial" panose="020B0604020202020204" pitchFamily="34" charset="0"/>
              </a:rPr>
              <a:t>  = surovina pro výrobu </a:t>
            </a:r>
            <a:r>
              <a:rPr lang="cs-CZ" altLang="en-US" sz="2000" dirty="0" err="1">
                <a:latin typeface="Arial" panose="020B0604020202020204" pitchFamily="34" charset="0"/>
                <a:cs typeface="Arial" panose="020B0604020202020204" pitchFamily="34" charset="0"/>
              </a:rPr>
              <a:t>Sn</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p:txBody>
      </p:sp>
      <p:sp>
        <p:nvSpPr>
          <p:cNvPr id="4" name="Obdélník 3"/>
          <p:cNvSpPr/>
          <p:nvPr/>
        </p:nvSpPr>
        <p:spPr>
          <a:xfrm>
            <a:off x="154021" y="3657600"/>
            <a:ext cx="8686800" cy="2554545"/>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C</a:t>
            </a:r>
            <a:r>
              <a:rPr lang="cs-CZ" sz="2000" b="1" dirty="0">
                <a:latin typeface="Arial" panose="020B0604020202020204" pitchFamily="34" charset="0"/>
                <a:cs typeface="Arial" panose="020B0604020202020204" pitchFamily="34" charset="0"/>
              </a:rPr>
              <a:t>í</a:t>
            </a:r>
            <a:r>
              <a:rPr lang="en-US" sz="2000" b="1" dirty="0" err="1">
                <a:latin typeface="Arial" panose="020B0604020202020204" pitchFamily="34" charset="0"/>
                <a:cs typeface="Arial" panose="020B0604020202020204" pitchFamily="34" charset="0"/>
              </a:rPr>
              <a:t>nov</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glazura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bílá, netransparentní glazura, obsahující SnO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(bílý pigment), často slouží jako podklad pro nanášení </a:t>
            </a:r>
          </a:p>
          <a:p>
            <a:r>
              <a:rPr lang="cs-CZ" sz="2000" dirty="0">
                <a:latin typeface="Arial" panose="020B0604020202020204" pitchFamily="34" charset="0"/>
                <a:cs typeface="Arial" panose="020B0604020202020204" pitchFamily="34" charset="0"/>
              </a:rPr>
              <a:t>dalších barev. </a:t>
            </a:r>
          </a:p>
          <a:p>
            <a:r>
              <a:rPr lang="cs-CZ" sz="2000" dirty="0">
                <a:latin typeface="Arial" panose="020B0604020202020204" pitchFamily="34" charset="0"/>
                <a:cs typeface="Arial" panose="020B0604020202020204" pitchFamily="34" charset="0"/>
              </a:rPr>
              <a:t>  Majolika</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Delftská</a:t>
            </a:r>
            <a:r>
              <a:rPr lang="cs-CZ" sz="2000" dirty="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Habánská keramika</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Holíčská</a:t>
            </a:r>
            <a:r>
              <a:rPr lang="cs-CZ" sz="2000" dirty="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Tupeská</a:t>
            </a:r>
            <a:r>
              <a:rPr lang="cs-CZ" sz="2000" dirty="0">
                <a:latin typeface="Arial" panose="020B0604020202020204" pitchFamily="34" charset="0"/>
                <a:cs typeface="Arial" panose="020B0604020202020204" pitchFamily="34" charset="0"/>
              </a:rPr>
              <a:t> keramika</a:t>
            </a:r>
          </a:p>
        </p:txBody>
      </p:sp>
      <p:pic>
        <p:nvPicPr>
          <p:cNvPr id="5"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419600"/>
            <a:ext cx="3343883" cy="2300592"/>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3000983" y="5334000"/>
            <a:ext cx="1752600" cy="83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0898" name="Picture 2" descr="3D model of tin (IV) oxide, red atom is ox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04800"/>
            <a:ext cx="1684506" cy="119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756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 y="228600"/>
            <a:ext cx="8839200" cy="5105400"/>
          </a:xfrm>
        </p:spPr>
        <p:txBody>
          <a:bodyPr>
            <a:normAutofit/>
          </a:bodyPr>
          <a:lstStyle/>
          <a:p>
            <a:pPr marL="0" indent="0" algn="ctr">
              <a:buNone/>
            </a:pPr>
            <a:r>
              <a:rPr lang="en-GB" altLang="en-US" sz="2400" b="1" dirty="0" err="1">
                <a:latin typeface="Arial" panose="020B0604020202020204" pitchFamily="34" charset="0"/>
                <a:cs typeface="Arial" panose="020B0604020202020204" pitchFamily="34" charset="0"/>
              </a:rPr>
              <a:t>Olovo</a:t>
            </a:r>
            <a:endParaRPr lang="en-GB" altLang="en-US" sz="2400" b="1" dirty="0">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olovnatý</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PbO</a:t>
            </a:r>
            <a:r>
              <a:rPr lang="en-GB" altLang="en-US" sz="2000" b="1" dirty="0">
                <a:latin typeface="Arial" panose="020B0604020202020204" pitchFamily="34" charset="0"/>
                <a:cs typeface="Arial" panose="020B0604020202020204" pitchFamily="34" charset="0"/>
              </a:rPr>
              <a:t> </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technický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název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klejt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vzdušným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en-GB" altLang="en-US" sz="2000" dirty="0" err="1">
                <a:latin typeface="Arial" panose="020B0604020202020204" pitchFamily="34" charset="0"/>
                <a:cs typeface="Arial" panose="020B0604020202020204" pitchFamily="34" charset="0"/>
              </a:rPr>
              <a:t>kyslíkem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ervený</a:t>
            </a:r>
            <a:r>
              <a:rPr lang="en-GB"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PbO</a:t>
            </a:r>
            <a:r>
              <a:rPr lang="cs-CZ" altLang="en-US" sz="2000" dirty="0">
                <a:latin typeface="Arial" panose="020B0604020202020204" pitchFamily="34" charset="0"/>
                <a:cs typeface="Arial" panose="020B0604020202020204" pitchFamily="34" charset="0"/>
              </a:rPr>
              <a:t> se liší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sob</a:t>
            </a:r>
            <a:r>
              <a:rPr lang="cs-CZ" altLang="en-US" sz="2000" dirty="0" err="1">
                <a:latin typeface="Arial" panose="020B0604020202020204" pitchFamily="34" charset="0"/>
                <a:cs typeface="Arial" panose="020B0604020202020204" pitchFamily="34" charset="0"/>
              </a:rPr>
              <a:t>em</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ípravy</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Pb</a:t>
            </a:r>
            <a:r>
              <a:rPr lang="en-GB" altLang="en-US" sz="2000" b="1" dirty="0">
                <a:latin typeface="Arial" panose="020B0604020202020204" pitchFamily="34" charset="0"/>
                <a:cs typeface="Arial" panose="020B0604020202020204" pitchFamily="34" charset="0"/>
              </a:rPr>
              <a:t>(OH)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srážením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olovnatých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solí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b</a:t>
            </a:r>
            <a:r>
              <a:rPr lang="en-GB" altLang="en-US" sz="2000" dirty="0" err="1">
                <a:latin typeface="Arial" panose="020B0604020202020204" pitchFamily="34" charset="0"/>
                <a:cs typeface="Arial" panose="020B0604020202020204" pitchFamily="34" charset="0"/>
              </a:rPr>
              <a:t>ílá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a:t>
            </a:r>
            <a:r>
              <a:rPr lang="cs-CZ" altLang="en-US" sz="2000" dirty="0" err="1">
                <a:latin typeface="Arial" panose="020B0604020202020204" pitchFamily="34" charset="0"/>
                <a:cs typeface="Arial" panose="020B0604020202020204" pitchFamily="34" charset="0"/>
              </a:rPr>
              <a:t>ná</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stejn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Sn(OH)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en-GB"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PbO</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amfoterní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charakter</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kyselinách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soli, v </a:t>
            </a:r>
            <a:r>
              <a:rPr lang="en-GB" altLang="en-US" sz="2000" dirty="0" err="1">
                <a:latin typeface="Arial" panose="020B0604020202020204" pitchFamily="34" charset="0"/>
                <a:cs typeface="Arial" panose="020B0604020202020204" pitchFamily="34" charset="0"/>
              </a:rPr>
              <a:t>hydroxidech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3</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suchá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cesta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nebo </a:t>
            </a:r>
            <a:r>
              <a:rPr lang="en-US"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Pb</a:t>
            </a:r>
            <a:r>
              <a:rPr lang="en-GB" altLang="en-US" sz="2000" dirty="0">
                <a:latin typeface="Arial" panose="020B0604020202020204" pitchFamily="34" charset="0"/>
                <a:cs typeface="Arial" panose="020B0604020202020204" pitchFamily="34" charset="0"/>
              </a:rPr>
              <a:t>(OH)</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3" name="Picture 2" descr="https://upload.wikimedia.org/wikipedia/commons/c/ca/P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03862"/>
            <a:ext cx="1828800" cy="116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5045A85-3F76-4854-ACCD-514D8A4803FF}"/>
              </a:ext>
            </a:extLst>
          </p:cNvPr>
          <p:cNvSpPr txBox="1"/>
          <p:nvPr/>
        </p:nvSpPr>
        <p:spPr>
          <a:xfrm>
            <a:off x="7519079" y="910873"/>
            <a:ext cx="811441" cy="369332"/>
          </a:xfrm>
          <a:prstGeom prst="rect">
            <a:avLst/>
          </a:prstGeom>
          <a:noFill/>
        </p:spPr>
        <p:txBody>
          <a:bodyPr wrap="none" rtlCol="0">
            <a:spAutoFit/>
          </a:bodyPr>
          <a:lstStyle/>
          <a:p>
            <a:r>
              <a:rPr lang="el-GR" dirty="0"/>
              <a:t>α</a:t>
            </a:r>
            <a:r>
              <a:rPr lang="cs-CZ" dirty="0"/>
              <a:t>       </a:t>
            </a:r>
            <a:r>
              <a:rPr lang="el-GR" dirty="0"/>
              <a:t>β</a:t>
            </a:r>
            <a:endParaRPr lang="cs-CZ" dirty="0"/>
          </a:p>
        </p:txBody>
      </p:sp>
      <p:pic>
        <p:nvPicPr>
          <p:cNvPr id="1026" name="Picture 2" descr="Distribution of Pb(II) hydrolysis species as a function of ...">
            <a:extLst>
              <a:ext uri="{FF2B5EF4-FFF2-40B4-BE49-F238E27FC236}">
                <a16:creationId xmlns:a16="http://schemas.microsoft.com/office/drawing/2014/main" id="{87DF50C4-1ABB-4AF9-A26A-45DC5F45B3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734" y="1762419"/>
            <a:ext cx="1944492" cy="1733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314-41-6|Lead oxide|Sigma Aldrich|红丹|红色氧化铅|Minium|氧化铅(II ...">
            <a:extLst>
              <a:ext uri="{FF2B5EF4-FFF2-40B4-BE49-F238E27FC236}">
                <a16:creationId xmlns:a16="http://schemas.microsoft.com/office/drawing/2014/main" id="{FED57D88-8605-43FE-987A-AC7C90701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734" y="4367026"/>
            <a:ext cx="1508591" cy="1029343"/>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38716D6-55E5-438D-9C20-26C802C3DE3E}"/>
              </a:ext>
            </a:extLst>
          </p:cNvPr>
          <p:cNvPicPr>
            <a:picLocks noChangeAspect="1"/>
          </p:cNvPicPr>
          <p:nvPr/>
        </p:nvPicPr>
        <p:blipFill>
          <a:blip r:embed="rId5"/>
          <a:stretch>
            <a:fillRect/>
          </a:stretch>
        </p:blipFill>
        <p:spPr>
          <a:xfrm>
            <a:off x="8146833" y="4432433"/>
            <a:ext cx="888223" cy="777195"/>
          </a:xfrm>
          <a:prstGeom prst="rect">
            <a:avLst/>
          </a:prstGeom>
        </p:spPr>
      </p:pic>
      <p:pic>
        <p:nvPicPr>
          <p:cNvPr id="1030" name="Picture 6" descr="Inorganic Pigment Cas:1314-41-6 Red Lead Powder Pb3o4 Lead ...">
            <a:extLst>
              <a:ext uri="{FF2B5EF4-FFF2-40B4-BE49-F238E27FC236}">
                <a16:creationId xmlns:a16="http://schemas.microsoft.com/office/drawing/2014/main" id="{B198671C-6B14-455C-A86B-271D17C6B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9122" y="4470695"/>
            <a:ext cx="894490" cy="8944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68DA9D9-CF1F-4D14-AFEF-9E690E1E1426}"/>
              </a:ext>
            </a:extLst>
          </p:cNvPr>
          <p:cNvSpPr txBox="1"/>
          <p:nvPr/>
        </p:nvSpPr>
        <p:spPr>
          <a:xfrm>
            <a:off x="152400" y="4682702"/>
            <a:ext cx="5562600" cy="1938992"/>
          </a:xfrm>
          <a:prstGeom prst="rect">
            <a:avLst/>
          </a:prstGeom>
          <a:noFill/>
        </p:spPr>
        <p:txBody>
          <a:bodyPr wrap="square">
            <a:spAutoFit/>
          </a:bodyPr>
          <a:lstStyle/>
          <a:p>
            <a:pPr algn="just"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Minium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su</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ík</a:t>
            </a:r>
            <a:r>
              <a:rPr lang="en-GB" altLang="en-US" sz="2000" b="1" dirty="0">
                <a:latin typeface="Arial" panose="020B0604020202020204" pitchFamily="34" charset="0"/>
                <a:cs typeface="Arial" panose="020B0604020202020204" pitchFamily="34" charset="0"/>
              </a:rPr>
              <a:t>) </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tetraoxoolovi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itan</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olovnatý</a:t>
            </a:r>
            <a:r>
              <a:rPr lang="en-GB" altLang="en-US" sz="2000" dirty="0">
                <a:latin typeface="Arial" panose="020B0604020202020204" pitchFamily="34" charset="0"/>
                <a:cs typeface="Arial" panose="020B0604020202020204" pitchFamily="34" charset="0"/>
              </a:rPr>
              <a:t> Pb</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zkrácen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Pb</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starší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literatu</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cs-CZ" altLang="en-US" sz="2000" dirty="0">
                <a:latin typeface="Arial" panose="020B0604020202020204" pitchFamily="34" charset="0"/>
                <a:cs typeface="Arial" panose="020B0604020202020204" pitchFamily="34" charset="0"/>
              </a:rPr>
              <a:t>se uvádí Jako </a:t>
            </a:r>
            <a:r>
              <a:rPr lang="en-GB" altLang="en-US" sz="2000" dirty="0" err="1">
                <a:latin typeface="Arial" panose="020B0604020202020204" pitchFamily="34" charset="0"/>
                <a:cs typeface="Arial" panose="020B0604020202020204" pitchFamily="34" charset="0"/>
              </a:rPr>
              <a:t>kysli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ník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olovnato-olovi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2</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PbO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PbO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pigment do </a:t>
            </a:r>
            <a:r>
              <a:rPr lang="en-GB" altLang="en-US" sz="2000" dirty="0" err="1">
                <a:latin typeface="Arial" panose="020B0604020202020204" pitchFamily="34" charset="0"/>
                <a:cs typeface="Arial" panose="020B0604020202020204" pitchFamily="34" charset="0"/>
              </a:rPr>
              <a:t>základních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chrání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korozi</a:t>
            </a:r>
            <a:r>
              <a:rPr lang="en-GB" altLang="en-US" sz="2000" dirty="0">
                <a:latin typeface="Arial" panose="020B0604020202020204" pitchFamily="34" charset="0"/>
                <a:cs typeface="Arial" panose="020B0604020202020204" pitchFamily="34" charset="0"/>
              </a:rPr>
              <a:t> </a:t>
            </a:r>
            <a:endParaRPr lang="cs-CZ" sz="2000" dirty="0"/>
          </a:p>
        </p:txBody>
      </p:sp>
      <p:pic>
        <p:nvPicPr>
          <p:cNvPr id="1032" name="Picture 8" descr="inorganic chemistry - Structure of lead(II,IV) oxide ...">
            <a:extLst>
              <a:ext uri="{FF2B5EF4-FFF2-40B4-BE49-F238E27FC236}">
                <a16:creationId xmlns:a16="http://schemas.microsoft.com/office/drawing/2014/main" id="{B46E9C9B-9364-4626-8F30-69B80169A0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7573" y="5458738"/>
            <a:ext cx="2851627" cy="137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43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6857999" cy="1938992"/>
          </a:xfrm>
          <a:prstGeom prst="rect">
            <a:avLst/>
          </a:prstGeom>
        </p:spPr>
        <p:txBody>
          <a:bodyPr wrap="square">
            <a:spAutoFit/>
          </a:bodyPr>
          <a:lstStyle/>
          <a:p>
            <a:r>
              <a:rPr lang="en-GB" altLang="en-US" sz="2000" b="1" i="1" dirty="0" err="1">
                <a:latin typeface="Arial" panose="020B0604020202020204" pitchFamily="34" charset="0"/>
                <a:cs typeface="Arial" panose="020B0604020202020204" pitchFamily="34" charset="0"/>
              </a:rPr>
              <a:t>Amorfní</a:t>
            </a:r>
            <a:r>
              <a:rPr lang="en-GB" altLang="en-US" sz="2000" b="1" i="1" dirty="0">
                <a:latin typeface="Arial" panose="020B0604020202020204" pitchFamily="34" charset="0"/>
                <a:cs typeface="Arial" panose="020B0604020202020204" pitchFamily="34" charset="0"/>
              </a:rPr>
              <a:t> </a:t>
            </a:r>
            <a:r>
              <a:rPr lang="en-GB" altLang="en-US" sz="2000" b="1" i="1" dirty="0" err="1">
                <a:latin typeface="Arial" panose="020B0604020202020204" pitchFamily="34" charset="0"/>
                <a:cs typeface="Arial" panose="020B0604020202020204" pitchFamily="34" charset="0"/>
              </a:rPr>
              <a:t>uhlík</a:t>
            </a:r>
            <a:r>
              <a:rPr lang="en-GB" altLang="en-US" sz="2000" b="1"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forma uhlíku bez pravidelné krystalové struktury. Obsahuje atomy uhlíku jak s hybridizací sp</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(vázaný s třemi sousedními atomy), tak i sp</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(vázaný s čtyřmi sousedními atomy) v různém poměru, přičemž může obsahovat jak velké </a:t>
            </a:r>
            <a:r>
              <a:rPr lang="cs-CZ" sz="2000" dirty="0" err="1">
                <a:latin typeface="Arial" panose="020B0604020202020204" pitchFamily="34" charset="0"/>
                <a:cs typeface="Arial" panose="020B0604020202020204" pitchFamily="34" charset="0"/>
              </a:rPr>
              <a:t>vakance</a:t>
            </a:r>
            <a:r>
              <a:rPr lang="cs-CZ" sz="2000" dirty="0">
                <a:latin typeface="Arial" panose="020B0604020202020204" pitchFamily="34" charset="0"/>
                <a:cs typeface="Arial" panose="020B0604020202020204" pitchFamily="34" charset="0"/>
              </a:rPr>
              <a:t>, tak i </a:t>
            </a:r>
            <a:r>
              <a:rPr lang="cs-CZ" sz="2000" dirty="0" err="1">
                <a:latin typeface="Arial" panose="020B0604020202020204" pitchFamily="34" charset="0"/>
                <a:cs typeface="Arial" panose="020B0604020202020204" pitchFamily="34" charset="0"/>
              </a:rPr>
              <a:t>nanokrystaly</a:t>
            </a:r>
            <a:r>
              <a:rPr lang="cs-CZ" sz="2000" dirty="0">
                <a:latin typeface="Arial" panose="020B0604020202020204" pitchFamily="34" charset="0"/>
                <a:cs typeface="Arial" panose="020B0604020202020204" pitchFamily="34" charset="0"/>
              </a:rPr>
              <a:t> grafitu nebo diamantu v amorfní uhlíkové matrici.</a:t>
            </a:r>
            <a:endParaRPr lang="cs-CZ" altLang="en-US" sz="2000" dirty="0">
              <a:latin typeface="Arial" panose="020B0604020202020204" pitchFamily="34" charset="0"/>
              <a:cs typeface="Arial" panose="020B0604020202020204" pitchFamily="34" charset="0"/>
            </a:endParaRPr>
          </a:p>
        </p:txBody>
      </p:sp>
      <p:sp>
        <p:nvSpPr>
          <p:cNvPr id="5" name="Obdélník 4"/>
          <p:cNvSpPr/>
          <p:nvPr/>
        </p:nvSpPr>
        <p:spPr>
          <a:xfrm>
            <a:off x="76200" y="2313325"/>
            <a:ext cx="8915399" cy="2246769"/>
          </a:xfrm>
          <a:prstGeom prst="rect">
            <a:avLst/>
          </a:prstGeom>
        </p:spPr>
        <p:txBody>
          <a:bodyPr wrap="square">
            <a:spAutoFit/>
          </a:bodyPr>
          <a:lstStyle/>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Technický uhlík (saze) </a:t>
            </a:r>
            <a:r>
              <a:rPr lang="cs-CZ" sz="2000" dirty="0">
                <a:latin typeface="Arial" panose="020B0604020202020204" pitchFamily="34" charset="0"/>
                <a:cs typeface="Arial" panose="020B0604020202020204" pitchFamily="34" charset="0"/>
              </a:rPr>
              <a:t>se průmyslově vyrábí ve válcových reaktorech z těžkého topného oleje a zemním plynem předehřátého vzduchu. Vzniká jemná hmota – </a:t>
            </a:r>
            <a:r>
              <a:rPr lang="cs-CZ" sz="2000" i="1" dirty="0" err="1">
                <a:latin typeface="Arial" panose="020B0604020202020204" pitchFamily="34" charset="0"/>
                <a:cs typeface="Arial" panose="020B0604020202020204" pitchFamily="34" charset="0"/>
              </a:rPr>
              <a:t>fluffy</a:t>
            </a:r>
            <a:r>
              <a:rPr lang="cs-CZ" sz="2000" dirty="0">
                <a:latin typeface="Arial" panose="020B0604020202020204" pitchFamily="34" charset="0"/>
                <a:cs typeface="Arial" panose="020B0604020202020204" pitchFamily="34" charset="0"/>
              </a:rPr>
              <a:t> – (o hustotě cca 100 g/l), která se dále zahušťuje (granuluje) obvykle mokrou cestou na hustotu 300 až 500 g/l. Po přidání vody 1:1 se intenzivním mícháním dosáhne vzniku granulí s minimálním obsahem nežádoucího prachového podílu.</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2269587" cy="140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descr="Amorphous Carb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5" y="101133"/>
            <a:ext cx="1962549" cy="20415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6200" y="4566475"/>
            <a:ext cx="51054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Saze byly užívány jako černé barvivo v barvách a inkoustech a v tiskařských inkoustech, tonerech pro xerografii, laserových tiskárnách. Nejdůležitějším způsobem využití je jako plnivo kaučukových pneumatik.</a:t>
            </a:r>
          </a:p>
        </p:txBody>
      </p:sp>
      <p:pic>
        <p:nvPicPr>
          <p:cNvPr id="157698" name="Picture 2" descr="https://upload.wikimedia.org/wikipedia/commons/9/98/Carbon_bl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086321"/>
            <a:ext cx="2199490" cy="16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495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6200" y="152400"/>
            <a:ext cx="8915400" cy="363176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Olovnaté sklo</a:t>
            </a:r>
            <a:r>
              <a:rPr lang="cs-CZ" sz="2000" dirty="0">
                <a:latin typeface="Arial" panose="020B0604020202020204" pitchFamily="34" charset="0"/>
                <a:cs typeface="Arial" panose="020B0604020202020204" pitchFamily="34" charset="0"/>
              </a:rPr>
              <a:t> (olovnatý křišťál)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obsahuje</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18–40</a:t>
            </a:r>
            <a:r>
              <a:rPr lang="cs-CZ" sz="2000" dirty="0">
                <a:latin typeface="Arial" panose="020B0604020202020204" pitchFamily="34" charset="0"/>
                <a:cs typeface="Arial" panose="020B0604020202020204" pitchFamily="34" charset="0"/>
              </a:rPr>
              <a:t> hm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Přídavek oxidu olovnatého zvýšil</a:t>
            </a:r>
          </a:p>
          <a:p>
            <a:r>
              <a:rPr lang="cs-CZ" sz="2000" u="sng" dirty="0">
                <a:latin typeface="Arial" panose="020B0604020202020204" pitchFamily="34" charset="0"/>
                <a:cs typeface="Arial" panose="020B0604020202020204" pitchFamily="34" charset="0"/>
              </a:rPr>
              <a:t> index lomu skla</a:t>
            </a:r>
            <a:r>
              <a:rPr lang="en-US" sz="2000" u="sng"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a snížil teplotu jeho zpracování a </a:t>
            </a:r>
          </a:p>
          <a:p>
            <a:r>
              <a:rPr lang="en-US" sz="2000" u="sng" dirty="0">
                <a:latin typeface="Arial" panose="020B0604020202020204" pitchFamily="34" charset="0"/>
                <a:cs typeface="Arial" panose="020B0604020202020204" pitchFamily="34" charset="0"/>
              </a:rPr>
              <a:t>vis</a:t>
            </a:r>
            <a:r>
              <a:rPr lang="cs-CZ" sz="2000" u="sng" dirty="0">
                <a:latin typeface="Arial" panose="020B0604020202020204" pitchFamily="34" charset="0"/>
                <a:cs typeface="Arial" panose="020B0604020202020204" pitchFamily="34" charset="0"/>
              </a:rPr>
              <a:t>k</a:t>
            </a:r>
            <a:r>
              <a:rPr lang="en-US" sz="2000" u="sng" dirty="0">
                <a:latin typeface="Arial" panose="020B0604020202020204" pitchFamily="34" charset="0"/>
                <a:cs typeface="Arial" panose="020B0604020202020204" pitchFamily="34" charset="0"/>
              </a:rPr>
              <a:t>o</a:t>
            </a:r>
            <a:r>
              <a:rPr lang="cs-CZ" sz="2000" u="sng" dirty="0">
                <a:latin typeface="Arial" panose="020B0604020202020204" pitchFamily="34" charset="0"/>
                <a:cs typeface="Arial" panose="020B0604020202020204" pitchFamily="34" charset="0"/>
              </a:rPr>
              <a:t>z</a:t>
            </a:r>
            <a:r>
              <a:rPr lang="en-US" sz="2000" u="sng" dirty="0">
                <a:latin typeface="Arial" panose="020B0604020202020204" pitchFamily="34" charset="0"/>
                <a:cs typeface="Arial" panose="020B0604020202020204" pitchFamily="34" charset="0"/>
              </a:rPr>
              <a:t>it</a:t>
            </a:r>
            <a:r>
              <a:rPr lang="cs-CZ" sz="2000" u="sng"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Bylo oblíbené pro své  dekorativní </a:t>
            </a:r>
          </a:p>
          <a:p>
            <a:r>
              <a:rPr lang="cs-CZ" sz="2000" dirty="0">
                <a:latin typeface="Arial" panose="020B0604020202020204" pitchFamily="34" charset="0"/>
                <a:cs typeface="Arial" panose="020B0604020202020204" pitchFamily="34" charset="0"/>
              </a:rPr>
              <a:t>vlastnosti</a:t>
            </a:r>
            <a:r>
              <a:rPr lang="en-US" sz="2000" dirty="0">
                <a:latin typeface="Arial" panose="020B0604020202020204" pitchFamily="34" charset="0"/>
                <a:cs typeface="Arial" panose="020B0604020202020204" pitchFamily="34" charset="0"/>
              </a:rPr>
              <a:t>.</a:t>
            </a:r>
          </a:p>
          <a:p>
            <a:endParaRPr lang="en-US" dirty="0"/>
          </a:p>
          <a:p>
            <a:endParaRPr lang="cs-CZ" dirty="0"/>
          </a:p>
          <a:p>
            <a:endParaRPr lang="cs-CZ" dirty="0"/>
          </a:p>
          <a:p>
            <a:endParaRPr lang="cs-CZ" dirty="0"/>
          </a:p>
          <a:p>
            <a:endParaRPr lang="cs-CZ" dirty="0"/>
          </a:p>
          <a:p>
            <a:r>
              <a:rPr lang="cs-CZ" sz="2000" dirty="0">
                <a:latin typeface="Arial" panose="020B0604020202020204" pitchFamily="34" charset="0"/>
                <a:cs typeface="Arial" panose="020B0604020202020204" pitchFamily="34" charset="0"/>
              </a:rPr>
              <a:t>Z obdobných důvodů byl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přidáván i do </a:t>
            </a:r>
            <a:r>
              <a:rPr lang="cs-CZ" sz="2000" b="1" dirty="0">
                <a:latin typeface="Arial" panose="020B0604020202020204" pitchFamily="34" charset="0"/>
                <a:cs typeface="Arial" panose="020B0604020202020204" pitchFamily="34" charset="0"/>
              </a:rPr>
              <a:t>glazur</a:t>
            </a:r>
            <a:r>
              <a:rPr lang="cs-CZ" sz="2000" dirty="0">
                <a:latin typeface="Arial" panose="020B0604020202020204" pitchFamily="34" charset="0"/>
                <a:cs typeface="Arial" panose="020B0604020202020204" pitchFamily="34" charset="0"/>
              </a:rPr>
              <a:t> (obsah cca </a:t>
            </a:r>
            <a:r>
              <a:rPr lang="en-US" sz="2000" dirty="0">
                <a:latin typeface="Arial" panose="020B0604020202020204" pitchFamily="34" charset="0"/>
                <a:cs typeface="Arial" panose="020B0604020202020204" pitchFamily="34" charset="0"/>
              </a:rPr>
              <a:t>45</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60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od doby římské až po současnost.</a:t>
            </a:r>
          </a:p>
        </p:txBody>
      </p:sp>
      <p:pic>
        <p:nvPicPr>
          <p:cNvPr id="45060"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0779"/>
            <a:ext cx="2895600" cy="2539442"/>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753359"/>
            <a:ext cx="2252662" cy="2571749"/>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499" y="4419600"/>
            <a:ext cx="2360802" cy="17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108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775626"/>
            <a:ext cx="2590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2400" y="228600"/>
            <a:ext cx="8763000" cy="5078313"/>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O</a:t>
            </a:r>
            <a:r>
              <a:rPr lang="en-US" sz="2000" b="1" dirty="0" err="1">
                <a:latin typeface="Arial" panose="020B0604020202020204" pitchFamily="34" charset="0"/>
                <a:cs typeface="Arial" panose="020B0604020202020204" pitchFamily="34" charset="0"/>
              </a:rPr>
              <a:t>lovnat</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 b</a:t>
            </a:r>
            <a:r>
              <a:rPr lang="cs-CZ" sz="2000" b="1" dirty="0">
                <a:latin typeface="Arial" panose="020B0604020202020204" pitchFamily="34" charset="0"/>
                <a:cs typeface="Arial" panose="020B0604020202020204" pitchFamily="34" charset="0"/>
              </a:rPr>
              <a:t>ě</a:t>
            </a:r>
            <a:r>
              <a:rPr lang="en-US" sz="2000" b="1" dirty="0" err="1">
                <a:latin typeface="Arial" panose="020B0604020202020204" pitchFamily="34" charset="0"/>
                <a:cs typeface="Arial" panose="020B0604020202020204" pitchFamily="34" charset="0"/>
              </a:rPr>
              <a:t>loba</a:t>
            </a:r>
            <a:r>
              <a:rPr lang="cs-CZ" sz="2000" b="1" dirty="0">
                <a:latin typeface="Arial" panose="020B0604020202020204" pitchFamily="34" charset="0"/>
                <a:cs typeface="Arial" panose="020B0604020202020204" pitchFamily="34" charset="0"/>
              </a:rPr>
              <a:t>  2 PbCO</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 · </a:t>
            </a:r>
            <a:r>
              <a:rPr lang="cs-CZ" sz="2000" b="1" dirty="0" err="1">
                <a:latin typeface="Arial" panose="020B0604020202020204" pitchFamily="34" charset="0"/>
                <a:cs typeface="Arial" panose="020B0604020202020204" pitchFamily="34" charset="0"/>
              </a:rPr>
              <a:t>Pb</a:t>
            </a:r>
            <a:r>
              <a:rPr lang="cs-CZ" sz="2000" b="1" dirty="0">
                <a:latin typeface="Arial" panose="020B0604020202020204" pitchFamily="34" charset="0"/>
                <a:cs typeface="Arial" panose="020B0604020202020204" pitchFamily="34" charset="0"/>
              </a:rPr>
              <a:t>(OH)</a:t>
            </a:r>
            <a:r>
              <a:rPr lang="cs-CZ" sz="2000" b="1" baseline="-25000" dirty="0">
                <a:latin typeface="Arial" panose="020B0604020202020204" pitchFamily="34" charset="0"/>
                <a:cs typeface="Arial" panose="020B0604020202020204" pitchFamily="34" charset="0"/>
              </a:rPr>
              <a:t>2</a:t>
            </a:r>
            <a:endParaRPr lang="cs-CZ" sz="2000" b="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světlostálý</a:t>
            </a:r>
            <a:r>
              <a:rPr lang="cs-CZ" sz="2000" dirty="0">
                <a:latin typeface="Arial" panose="020B0604020202020204" pitchFamily="34" charset="0"/>
                <a:cs typeface="Arial" panose="020B0604020202020204" pitchFamily="34" charset="0"/>
              </a:rPr>
              <a:t> bílý pigment </a:t>
            </a:r>
            <a:r>
              <a:rPr lang="cs-CZ" sz="2000" u="sng" dirty="0">
                <a:latin typeface="Arial" panose="020B0604020202020204" pitchFamily="34" charset="0"/>
                <a:cs typeface="Arial" panose="020B0604020202020204" pitchFamily="34" charset="0"/>
              </a:rPr>
              <a:t>s vynikající krycí schopností</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vhodný zejm. pro olejomalbu. Pro svou toxicitu byla olovnatá běloba postupně nahrazena nejprve barytovou nebo zinkovou a později titanovou bělobou.</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Až do konce 20. století byla olovnatá běloba používána do základních nátěrů na dřevo a hlavně antikorozních nátěrů na </a:t>
            </a:r>
          </a:p>
          <a:p>
            <a:r>
              <a:rPr lang="cs-CZ" sz="2000" dirty="0">
                <a:latin typeface="Arial" panose="020B0604020202020204" pitchFamily="34" charset="0"/>
                <a:cs typeface="Arial" panose="020B0604020202020204" pitchFamily="34" charset="0"/>
              </a:rPr>
              <a:t>čisté povrchy kovů.</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Už od starověku byla používána i pro kosmetické</a:t>
            </a:r>
          </a:p>
          <a:p>
            <a:r>
              <a:rPr lang="cs-CZ" sz="2000" dirty="0">
                <a:latin typeface="Arial" panose="020B0604020202020204" pitchFamily="34" charset="0"/>
                <a:cs typeface="Arial" panose="020B0604020202020204" pitchFamily="34" charset="0"/>
              </a:rPr>
              <a:t>účely.</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Připravuje se reakcí octanu olovnatého s oxidem </a:t>
            </a:r>
          </a:p>
          <a:p>
            <a:r>
              <a:rPr lang="cs-CZ" sz="2000" dirty="0">
                <a:latin typeface="Arial" panose="020B0604020202020204" pitchFamily="34" charset="0"/>
                <a:cs typeface="Arial" panose="020B0604020202020204" pitchFamily="34" charset="0"/>
              </a:rPr>
              <a:t>uhličitým. </a:t>
            </a:r>
          </a:p>
        </p:txBody>
      </p:sp>
      <p:sp>
        <p:nvSpPr>
          <p:cNvPr id="5" name="TextovéPole 4"/>
          <p:cNvSpPr txBox="1"/>
          <p:nvPr/>
        </p:nvSpPr>
        <p:spPr>
          <a:xfrm>
            <a:off x="4191000" y="6172200"/>
            <a:ext cx="1882247" cy="369332"/>
          </a:xfrm>
          <a:prstGeom prst="rect">
            <a:avLst/>
          </a:prstGeom>
          <a:noFill/>
        </p:spPr>
        <p:txBody>
          <a:bodyPr wrap="none" rtlCol="0">
            <a:spAutoFit/>
          </a:bodyPr>
          <a:lstStyle/>
          <a:p>
            <a:r>
              <a:rPr lang="cs-CZ" dirty="0"/>
              <a:t>Alžběta I. Anglická</a:t>
            </a:r>
          </a:p>
        </p:txBody>
      </p:sp>
    </p:spTree>
    <p:extLst>
      <p:ext uri="{BB962C8B-B14F-4D97-AF65-F5344CB8AC3E}">
        <p14:creationId xmlns:p14="http://schemas.microsoft.com/office/powerpoint/2010/main" val="22468717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1051" y="152400"/>
            <a:ext cx="8839200" cy="6186309"/>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Octan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olovnat</a:t>
            </a:r>
            <a:r>
              <a:rPr lang="cs-CZ" sz="2000" b="1" dirty="0">
                <a:latin typeface="Arial" panose="020B0604020202020204" pitchFamily="34" charset="0"/>
                <a:cs typeface="Arial" panose="020B0604020202020204" pitchFamily="34" charset="0"/>
              </a:rPr>
              <a:t>ý (CH</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COO)</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Pb</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sladké olovo, </a:t>
            </a:r>
            <a:r>
              <a:rPr lang="cs-CZ" sz="2000" u="sng" dirty="0">
                <a:latin typeface="Arial" panose="020B0604020202020204" pitchFamily="34" charset="0"/>
                <a:cs typeface="Arial" panose="020B0604020202020204" pitchFamily="34" charset="0"/>
              </a:rPr>
              <a:t>olověný cukr </a:t>
            </a:r>
            <a:r>
              <a:rPr lang="cs-CZ" sz="2000" dirty="0">
                <a:latin typeface="Arial" panose="020B0604020202020204" pitchFamily="34" charset="0"/>
                <a:cs typeface="Arial" panose="020B0604020202020204" pitchFamily="34" charset="0"/>
              </a:rPr>
              <a:t>= jedovatá sloučenina olova. </a:t>
            </a:r>
            <a:r>
              <a:rPr lang="pl-PL" sz="2000" dirty="0">
                <a:latin typeface="Arial" panose="020B0604020202020204" pitchFamily="34" charset="0"/>
                <a:cs typeface="Arial" panose="020B0604020202020204" pitchFamily="34" charset="0"/>
              </a:rPr>
              <a:t>Krystalizuje jako trihydrát a dekahydrát. </a:t>
            </a:r>
            <a:r>
              <a:rPr lang="cs-CZ" sz="2000" dirty="0">
                <a:latin typeface="Arial" panose="020B0604020202020204" pitchFamily="34" charset="0"/>
                <a:cs typeface="Arial" panose="020B0604020202020204" pitchFamily="34" charset="0"/>
              </a:rPr>
              <a:t>Připravuje se rozpouštěním oxidu olovnatého v ledové kyselině octové </a:t>
            </a:r>
          </a:p>
          <a:p>
            <a:pPr algn="ct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Starověcí Římané ho používali jako </a:t>
            </a:r>
            <a:r>
              <a:rPr lang="cs-CZ" sz="2000" u="sng" dirty="0">
                <a:latin typeface="Arial" panose="020B0604020202020204" pitchFamily="34" charset="0"/>
                <a:cs typeface="Arial" panose="020B0604020202020204" pitchFamily="34" charset="0"/>
              </a:rPr>
              <a:t>sladidlo</a:t>
            </a:r>
            <a:r>
              <a:rPr lang="cs-CZ" sz="2000" dirty="0">
                <a:latin typeface="Arial" panose="020B0604020202020204" pitchFamily="34" charset="0"/>
                <a:cs typeface="Arial" panose="020B0604020202020204" pitchFamily="34" charset="0"/>
              </a:rPr>
              <a:t> a vyráběli ho vařením vinného moštu v olověných nádobách. Vzniklý sirup se nazýval </a:t>
            </a:r>
            <a:r>
              <a:rPr lang="cs-CZ" sz="2000" i="1" dirty="0" err="1">
                <a:latin typeface="Arial" panose="020B0604020202020204" pitchFamily="34" charset="0"/>
                <a:cs typeface="Arial" panose="020B0604020202020204" pitchFamily="34" charset="0"/>
              </a:rPr>
              <a:t>defrutum</a:t>
            </a:r>
            <a:r>
              <a:rPr lang="cs-CZ" sz="2000" dirty="0">
                <a:latin typeface="Arial" panose="020B0604020202020204" pitchFamily="34" charset="0"/>
                <a:cs typeface="Arial" panose="020B0604020202020204" pitchFamily="34" charset="0"/>
              </a:rPr>
              <a:t> a byl koncentrován na výsledný sirup zvaný </a:t>
            </a:r>
            <a:r>
              <a:rPr lang="cs-CZ" sz="2000" i="1" dirty="0">
                <a:latin typeface="Arial" panose="020B0604020202020204" pitchFamily="34" charset="0"/>
                <a:cs typeface="Arial" panose="020B0604020202020204" pitchFamily="34" charset="0"/>
              </a:rPr>
              <a:t>sapa</a:t>
            </a:r>
            <a:r>
              <a:rPr lang="cs-CZ" sz="2000" dirty="0">
                <a:latin typeface="Arial" panose="020B0604020202020204" pitchFamily="34" charset="0"/>
                <a:cs typeface="Arial" panose="020B0604020202020204" pitchFamily="34" charset="0"/>
              </a:rPr>
              <a:t>. Výhodou tohoto prvního syntetického sladidla byla také schopnost potraviny konzervovat.</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středověku na počátku novověku se používal k léčbě pohlavních chorob a déletrvajících průjmů.</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Napouštěním rostlinných vláken roztokem octanu olovnatého vznikl doutnák, hořící rychlostí cca 10 cm/hod i ve vlhkém podnebí. Využíval jej doutnákový zámek u mušket a arkebuz. </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 otravu sladkým olovem patrně zemřel papež Klement II.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1047); nelze říci, zda šlo o travičství, nebo o nežádoucí důsledek léčby. </a:t>
            </a:r>
          </a:p>
        </p:txBody>
      </p:sp>
    </p:spTree>
    <p:extLst>
      <p:ext uri="{BB962C8B-B14F-4D97-AF65-F5344CB8AC3E}">
        <p14:creationId xmlns:p14="http://schemas.microsoft.com/office/powerpoint/2010/main" val="27576760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33400" y="152400"/>
            <a:ext cx="8229600" cy="6397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Slou</a:t>
            </a:r>
            <a:r>
              <a:rPr lang="cs-CZ" altLang="en-US" sz="2800" b="1" dirty="0">
                <a:latin typeface="Arial" panose="020B0604020202020204" pitchFamily="34" charset="0"/>
                <a:cs typeface="Arial" panose="020B0604020202020204" pitchFamily="34" charset="0"/>
              </a:rPr>
              <a:t>č</a:t>
            </a:r>
            <a:r>
              <a:rPr lang="en-GB" altLang="en-US" sz="2800" b="1" dirty="0" err="1">
                <a:latin typeface="Arial" panose="020B0604020202020204" pitchFamily="34" charset="0"/>
                <a:cs typeface="Arial" panose="020B0604020202020204" pitchFamily="34" charset="0"/>
              </a:rPr>
              <a:t>eniny</a:t>
            </a:r>
            <a:r>
              <a:rPr lang="en-GB" altLang="en-US" sz="2800" b="1" dirty="0">
                <a:latin typeface="Arial" panose="020B0604020202020204" pitchFamily="34" charset="0"/>
                <a:cs typeface="Arial" panose="020B0604020202020204" pitchFamily="34" charset="0"/>
              </a:rPr>
              <a:t> s d</a:t>
            </a:r>
            <a:r>
              <a:rPr lang="cs-CZ" altLang="en-US" sz="2800" b="1" dirty="0">
                <a:latin typeface="Arial" panose="020B0604020202020204" pitchFamily="34" charset="0"/>
                <a:cs typeface="Arial" panose="020B0604020202020204" pitchFamily="34" charset="0"/>
              </a:rPr>
              <a:t>u</a:t>
            </a:r>
            <a:r>
              <a:rPr lang="en-GB" altLang="en-US" sz="2800" b="1" dirty="0">
                <a:latin typeface="Arial" panose="020B0604020202020204" pitchFamily="34" charset="0"/>
                <a:cs typeface="Arial" panose="020B0604020202020204" pitchFamily="34" charset="0"/>
              </a:rPr>
              <a:t>s</a:t>
            </a:r>
            <a:r>
              <a:rPr lang="cs-CZ" altLang="en-US" sz="2800" b="1" dirty="0" err="1">
                <a:latin typeface="Arial" panose="020B0604020202020204" pitchFamily="34" charset="0"/>
                <a:cs typeface="Arial" panose="020B0604020202020204" pitchFamily="34" charset="0"/>
              </a:rPr>
              <a:t>íkem</a:t>
            </a:r>
            <a:endParaRPr lang="cs-CZ" altLang="en-US" sz="2800" b="1" dirty="0">
              <a:latin typeface="Arial" panose="020B0604020202020204" pitchFamily="34" charset="0"/>
              <a:cs typeface="Arial" panose="020B0604020202020204" pitchFamily="34" charset="0"/>
            </a:endParaRPr>
          </a:p>
        </p:txBody>
      </p:sp>
      <p:sp>
        <p:nvSpPr>
          <p:cNvPr id="2" name="Zástupný symbol pro obsah 1"/>
          <p:cNvSpPr>
            <a:spLocks noGrp="1"/>
          </p:cNvSpPr>
          <p:nvPr>
            <p:ph idx="1"/>
          </p:nvPr>
        </p:nvSpPr>
        <p:spPr>
          <a:xfrm>
            <a:off x="152400" y="1019175"/>
            <a:ext cx="8839200" cy="5638800"/>
          </a:xfrm>
        </p:spPr>
        <p:txBody>
          <a:bodyPr>
            <a:normAutofit/>
          </a:bodyPr>
          <a:lstStyle/>
          <a:p>
            <a:pPr>
              <a:buFont typeface="Wingdings" pitchFamily="2" charset="2"/>
              <a:buNone/>
            </a:pPr>
            <a:r>
              <a:rPr lang="cs-CZ" altLang="en-US" sz="2400" b="1" dirty="0" err="1">
                <a:latin typeface="Arial" panose="020B0604020202020204" pitchFamily="34" charset="0"/>
                <a:cs typeface="Arial" panose="020B0604020202020204" pitchFamily="34" charset="0"/>
              </a:rPr>
              <a:t>Kyanosloučeniny</a:t>
            </a:r>
            <a:endParaRPr lang="cs-CZ" altLang="en-US" sz="2400" b="1" dirty="0">
              <a:latin typeface="Arial" panose="020B0604020202020204" pitchFamily="34" charset="0"/>
              <a:cs typeface="Arial" panose="020B0604020202020204" pitchFamily="34" charset="0"/>
            </a:endParaRPr>
          </a:p>
          <a:p>
            <a:pPr>
              <a:buFont typeface="Wingdings" pitchFamily="2" charset="2"/>
              <a:buNone/>
            </a:pPr>
            <a:r>
              <a:rPr lang="cs-CZ" altLang="en-US" sz="1000" dirty="0">
                <a:latin typeface="Arial" panose="020B0604020202020204" pitchFamily="34" charset="0"/>
                <a:cs typeface="Arial" panose="020B0604020202020204" pitchFamily="34" charset="0"/>
              </a:rPr>
              <a:t>	</a:t>
            </a:r>
            <a:endParaRPr lang="en-US" altLang="en-US" sz="1000" dirty="0">
              <a:latin typeface="Arial" panose="020B0604020202020204" pitchFamily="34" charset="0"/>
              <a:cs typeface="Arial" panose="020B0604020202020204" pitchFamily="34" charset="0"/>
            </a:endParaRPr>
          </a:p>
          <a:p>
            <a:pPr>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obsahují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skupinu</a:t>
            </a:r>
            <a:r>
              <a:rPr lang="en-GB" altLang="en-US" sz="2000" dirty="0">
                <a:latin typeface="Arial" panose="020B0604020202020204" pitchFamily="34" charset="0"/>
                <a:cs typeface="Arial" panose="020B0604020202020204" pitchFamily="34" charset="0"/>
              </a:rPr>
              <a:t> -C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  </a:t>
            </a:r>
          </a:p>
          <a:p>
            <a:pPr>
              <a:buFont typeface="Wingdings" pitchFamily="2" charset="2"/>
              <a:buNone/>
            </a:pPr>
            <a:endParaRPr lang="en-GB" altLang="en-US" sz="2000" dirty="0">
              <a:latin typeface="Arial" panose="020B0604020202020204" pitchFamily="34" charset="0"/>
              <a:cs typeface="Arial" panose="020B0604020202020204" pitchFamily="34" charset="0"/>
            </a:endParaRPr>
          </a:p>
          <a:p>
            <a:pPr>
              <a:buFont typeface="Wingdings" pitchFamily="2" charset="2"/>
              <a:buNone/>
            </a:pPr>
            <a:r>
              <a:rPr lang="cs-CZ" altLang="en-US" sz="2000" b="1" dirty="0">
                <a:latin typeface="Arial" panose="020B0604020202020204" pitchFamily="34" charset="0"/>
                <a:cs typeface="Arial" panose="020B0604020202020204" pitchFamily="34" charset="0"/>
              </a:rPr>
              <a:t>Toxicita !!</a:t>
            </a: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cs-CZ" altLang="en-US" sz="1800" dirty="0">
                <a:latin typeface="Arial" panose="020B0604020202020204" pitchFamily="34" charset="0"/>
                <a:cs typeface="Arial" panose="020B0604020202020204" pitchFamily="34" charset="0"/>
              </a:rPr>
              <a:t>(</a:t>
            </a:r>
            <a:r>
              <a:rPr lang="cs-CZ" altLang="en-US" sz="1800" dirty="0" err="1">
                <a:latin typeface="Arial" panose="020B0604020202020204" pitchFamily="34" charset="0"/>
                <a:cs typeface="Arial" panose="020B0604020202020204" pitchFamily="34" charset="0"/>
              </a:rPr>
              <a:t>pseudohalogen</a:t>
            </a:r>
            <a:r>
              <a:rPr lang="cs-CZ" altLang="en-US" sz="1800" dirty="0">
                <a:latin typeface="Arial" panose="020B0604020202020204" pitchFamily="34" charset="0"/>
                <a:cs typeface="Arial" panose="020B0604020202020204" pitchFamily="34" charset="0"/>
              </a:rPr>
              <a:t>)</a:t>
            </a: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en-GB" altLang="en-US" sz="2000" b="1" dirty="0" err="1">
                <a:latin typeface="Arial" panose="020B0604020202020204" pitchFamily="34" charset="0"/>
                <a:cs typeface="Arial" panose="020B0604020202020204" pitchFamily="34" charset="0"/>
              </a:rPr>
              <a:t>Dikyan</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(CN)</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cs-CZ"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lavý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opatrnou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iontu</a:t>
            </a:r>
            <a:r>
              <a:rPr lang="en-GB" altLang="en-US" sz="2000" dirty="0">
                <a:latin typeface="Arial" panose="020B0604020202020204" pitchFamily="34" charset="0"/>
                <a:cs typeface="Arial" panose="020B0604020202020204" pitchFamily="34" charset="0"/>
              </a:rPr>
              <a:t>: </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Cu</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 CN</a:t>
            </a:r>
            <a:r>
              <a:rPr lang="en-GB" altLang="en-US" sz="2000" baseline="30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CuCN</a:t>
            </a:r>
            <a:r>
              <a:rPr lang="en-GB" altLang="en-US" sz="2000" dirty="0">
                <a:latin typeface="Arial" panose="020B0604020202020204" pitchFamily="34" charset="0"/>
                <a:cs typeface="Arial" panose="020B0604020202020204" pitchFamily="34" charset="0"/>
              </a:rPr>
              <a:t> + (CN)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šťave</a:t>
            </a:r>
            <a:r>
              <a:rPr lang="en-GB" altLang="en-US" sz="2000" dirty="0" err="1">
                <a:latin typeface="Arial" panose="020B0604020202020204" pitchFamily="34" charset="0"/>
                <a:cs typeface="Arial" panose="020B0604020202020204" pitchFamily="34" charset="0"/>
              </a:rPr>
              <a:t>lová</a:t>
            </a:r>
            <a:r>
              <a:rPr lang="en-GB" altLang="en-US" sz="2000" dirty="0">
                <a:latin typeface="Arial" panose="020B0604020202020204" pitchFamily="34" charset="0"/>
                <a:cs typeface="Arial" panose="020B0604020202020204" pitchFamily="34" charset="0"/>
              </a:rPr>
              <a:t>:</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569" y="742950"/>
            <a:ext cx="4981489"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a:extLst>
              <a:ext uri="{FF2B5EF4-FFF2-40B4-BE49-F238E27FC236}">
                <a16:creationId xmlns:a16="http://schemas.microsoft.com/office/drawing/2014/main" id="{8F6E8342-A622-4C64-9CB2-7E2CC61F5639}"/>
              </a:ext>
            </a:extLst>
          </p:cNvPr>
          <p:cNvPicPr>
            <a:picLocks noChangeAspect="1"/>
          </p:cNvPicPr>
          <p:nvPr/>
        </p:nvPicPr>
        <p:blipFill>
          <a:blip r:embed="rId3"/>
          <a:stretch>
            <a:fillRect/>
          </a:stretch>
        </p:blipFill>
        <p:spPr>
          <a:xfrm>
            <a:off x="7275816" y="5625347"/>
            <a:ext cx="1487184" cy="213478"/>
          </a:xfrm>
          <a:prstGeom prst="rect">
            <a:avLst/>
          </a:prstGeom>
        </p:spPr>
      </p:pic>
    </p:spTree>
    <p:extLst>
      <p:ext uri="{BB962C8B-B14F-4D97-AF65-F5344CB8AC3E}">
        <p14:creationId xmlns:p14="http://schemas.microsoft.com/office/powerpoint/2010/main" val="11444525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223738"/>
            <a:ext cx="8915400" cy="6465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altLang="en-US" sz="2000" b="1" dirty="0" err="1">
                <a:latin typeface="Arial" panose="020B0604020202020204" pitchFamily="34" charset="0"/>
                <a:cs typeface="Arial" panose="020B0604020202020204" pitchFamily="34" charset="0"/>
              </a:rPr>
              <a:t>Kyanovodík</a:t>
            </a:r>
            <a:r>
              <a:rPr lang="en-GB" altLang="en-US" sz="2000" b="1" dirty="0">
                <a:latin typeface="Arial" panose="020B0604020202020204" pitchFamily="34" charset="0"/>
                <a:cs typeface="Arial" panose="020B0604020202020204" pitchFamily="34" charset="0"/>
              </a:rPr>
              <a:t> HCN </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b.v</a:t>
            </a:r>
            <a:r>
              <a:rPr lang="en-GB" altLang="en-US" sz="2000" dirty="0">
                <a:latin typeface="Arial" panose="020B0604020202020204" pitchFamily="34" charset="0"/>
                <a:cs typeface="Arial" panose="020B0604020202020204" pitchFamily="34" charset="0"/>
              </a:rPr>
              <a:t>. 25,7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páchne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mandlích</a:t>
            </a:r>
            <a:endParaRPr lang="cs-CZ" altLang="en-US" sz="2000" dirty="0">
              <a:latin typeface="Arial" panose="020B0604020202020204" pitchFamily="34" charset="0"/>
              <a:cs typeface="Arial" panose="020B0604020202020204" pitchFamily="34" charset="0"/>
            </a:endParaRPr>
          </a:p>
          <a:p>
            <a:pPr>
              <a:buFont typeface="Wingdings" pitchFamily="2" charset="2"/>
              <a:buNone/>
            </a:pPr>
            <a:endParaRPr lang="cs-CZ" altLang="en-US" sz="8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ýroba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HCN</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+ 1,5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procesy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probíhají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ítomnosti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katalyzátoru</a:t>
            </a:r>
            <a:r>
              <a:rPr lang="en-GB" altLang="en-US" sz="2000" dirty="0">
                <a:latin typeface="Arial" panose="020B0604020202020204" pitchFamily="34" charset="0"/>
                <a:cs typeface="Arial" panose="020B0604020202020204" pitchFamily="34" charset="0"/>
              </a:rPr>
              <a:t> (Pt))</a:t>
            </a:r>
            <a:endParaRPr lang="cs-CZ" altLang="en-US" sz="2000" dirty="0">
              <a:latin typeface="Arial" panose="020B0604020202020204" pitchFamily="34" charset="0"/>
              <a:cs typeface="Arial" panose="020B0604020202020204" pitchFamily="34" charset="0"/>
            </a:endParaRPr>
          </a:p>
          <a:p>
            <a:pPr>
              <a:buNone/>
            </a:pPr>
            <a:endParaRPr lang="en-GB" altLang="en-US" sz="8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HCN </a:t>
            </a:r>
            <a:r>
              <a:rPr lang="cs-CZ"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kyselina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itá</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KCN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HCN </a:t>
            </a:r>
          </a:p>
          <a:p>
            <a:pPr>
              <a:buNone/>
            </a:pP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F36F74F6-F6B7-4997-8D10-722E630B56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948" y="1312877"/>
            <a:ext cx="1173073" cy="1173073"/>
          </a:xfrm>
          <a:prstGeom prst="rect">
            <a:avLst/>
          </a:prstGeom>
        </p:spPr>
      </p:pic>
      <p:pic>
        <p:nvPicPr>
          <p:cNvPr id="7" name="Obrázek 6">
            <a:extLst>
              <a:ext uri="{FF2B5EF4-FFF2-40B4-BE49-F238E27FC236}">
                <a16:creationId xmlns:a16="http://schemas.microsoft.com/office/drawing/2014/main" id="{D1F81BD3-074B-4C21-8B3C-0915B19CB85B}"/>
              </a:ext>
            </a:extLst>
          </p:cNvPr>
          <p:cNvPicPr>
            <a:picLocks noChangeAspect="1"/>
          </p:cNvPicPr>
          <p:nvPr/>
        </p:nvPicPr>
        <p:blipFill>
          <a:blip r:embed="rId3"/>
          <a:stretch>
            <a:fillRect/>
          </a:stretch>
        </p:blipFill>
        <p:spPr>
          <a:xfrm>
            <a:off x="7010400" y="487564"/>
            <a:ext cx="1524000" cy="356598"/>
          </a:xfrm>
          <a:prstGeom prst="rect">
            <a:avLst/>
          </a:prstGeom>
        </p:spPr>
      </p:pic>
      <p:sp>
        <p:nvSpPr>
          <p:cNvPr id="6" name="Rectangle 2">
            <a:extLst>
              <a:ext uri="{FF2B5EF4-FFF2-40B4-BE49-F238E27FC236}">
                <a16:creationId xmlns:a16="http://schemas.microsoft.com/office/drawing/2014/main" id="{4535B7EF-C3BD-4DAF-9079-A587B917679A}"/>
              </a:ext>
            </a:extLst>
          </p:cNvPr>
          <p:cNvSpPr>
            <a:spLocks noChangeArrowheads="1"/>
          </p:cNvSpPr>
          <p:nvPr/>
        </p:nvSpPr>
        <p:spPr bwMode="auto">
          <a:xfrm>
            <a:off x="218607" y="3910386"/>
            <a:ext cx="8839200" cy="9233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rPr>
              <a:t>Cyklon B </a:t>
            </a:r>
            <a:r>
              <a:rPr kumimoji="0" lang="cs-CZ" altLang="cs-CZ" sz="2000" b="0" i="0" u="none" strike="noStrike" cap="none" normalizeH="0" baseline="0" dirty="0">
                <a:ln>
                  <a:noFill/>
                </a:ln>
                <a:solidFill>
                  <a:srgbClr val="222222"/>
                </a:solidFill>
                <a:effectLst/>
              </a:rPr>
              <a:t>(německy </a:t>
            </a:r>
            <a:r>
              <a:rPr kumimoji="0" lang="cs-CZ" altLang="cs-CZ" sz="2000" i="0" u="none" strike="noStrike" cap="none" normalizeH="0" baseline="0" dirty="0" err="1">
                <a:ln>
                  <a:noFill/>
                </a:ln>
                <a:solidFill>
                  <a:srgbClr val="222222"/>
                </a:solidFill>
                <a:effectLst/>
              </a:rPr>
              <a:t>Zyklon</a:t>
            </a:r>
            <a:r>
              <a:rPr kumimoji="0" lang="cs-CZ" altLang="cs-CZ" sz="2000" i="0" u="none" strike="noStrike" cap="none" normalizeH="0" baseline="0" dirty="0">
                <a:ln>
                  <a:noFill/>
                </a:ln>
                <a:solidFill>
                  <a:srgbClr val="222222"/>
                </a:solidFill>
                <a:effectLst/>
              </a:rPr>
              <a:t> B</a:t>
            </a:r>
            <a:r>
              <a:rPr kumimoji="0" lang="cs-CZ" altLang="cs-CZ" sz="2000" b="0" i="0" u="none" strike="noStrike" cap="none" normalizeH="0" baseline="0" dirty="0">
                <a:ln>
                  <a:noFill/>
                </a:ln>
                <a:solidFill>
                  <a:srgbClr val="222222"/>
                </a:solidFill>
                <a:effectLst/>
              </a:rPr>
              <a:t>) </a:t>
            </a:r>
            <a:r>
              <a:rPr kumimoji="0" lang="cs-CZ" altLang="cs-CZ" sz="2000" b="0" i="0" u="none" strike="noStrike" cap="none" normalizeH="0" baseline="0" dirty="0">
                <a:ln>
                  <a:noFill/>
                </a:ln>
                <a:effectLst/>
              </a:rPr>
              <a:t>byl obchodní název insekticidu německé firmy IG </a:t>
            </a:r>
            <a:r>
              <a:rPr kumimoji="0" lang="cs-CZ" altLang="cs-CZ" sz="2000" b="0" i="0" u="none" strike="noStrike" cap="none" normalizeH="0" baseline="0" dirty="0" err="1">
                <a:ln>
                  <a:noFill/>
                </a:ln>
                <a:effectLst/>
              </a:rPr>
              <a:t>Farben</a:t>
            </a:r>
            <a:r>
              <a:rPr kumimoji="0" lang="cs-CZ" altLang="cs-CZ" sz="2000" b="0" i="0" u="none" strike="noStrike" cap="none" normalizeH="0" baseline="0" dirty="0">
                <a:ln>
                  <a:noFill/>
                </a:ln>
                <a:effectLst/>
              </a:rPr>
              <a:t>. Je to granulovaná křemelina nasycená kyanovodíkem, ze které se po otevření obalu začal uvolňovat plynný kyanovodík (HCN). </a:t>
            </a:r>
          </a:p>
        </p:txBody>
      </p:sp>
      <p:sp>
        <p:nvSpPr>
          <p:cNvPr id="8" name="Obdélník 7">
            <a:extLst>
              <a:ext uri="{FF2B5EF4-FFF2-40B4-BE49-F238E27FC236}">
                <a16:creationId xmlns:a16="http://schemas.microsoft.com/office/drawing/2014/main" id="{5B44C6D3-2D4A-423A-973B-19F9AA6FF3D8}"/>
              </a:ext>
            </a:extLst>
          </p:cNvPr>
          <p:cNvSpPr/>
          <p:nvPr/>
        </p:nvSpPr>
        <p:spPr>
          <a:xfrm>
            <a:off x="182381" y="4938449"/>
            <a:ext cx="5241498"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Od roku 1941 začal být používán jako nástroj genocidy v plynových komorách koncentračních táborů během druhé světové války, především v táborech Osvětim a </a:t>
            </a:r>
            <a:r>
              <a:rPr lang="cs-CZ" sz="2000" dirty="0" err="1">
                <a:latin typeface="Arial" panose="020B0604020202020204" pitchFamily="34" charset="0"/>
                <a:cs typeface="Arial" panose="020B0604020202020204" pitchFamily="34" charset="0"/>
              </a:rPr>
              <a:t>Majdanek</a:t>
            </a:r>
            <a:r>
              <a:rPr lang="cs-CZ" sz="2000" dirty="0">
                <a:latin typeface="Arial" panose="020B0604020202020204" pitchFamily="34" charset="0"/>
                <a:cs typeface="Arial" panose="020B0604020202020204" pitchFamily="34" charset="0"/>
              </a:rPr>
              <a:t>. </a:t>
            </a:r>
          </a:p>
        </p:txBody>
      </p:sp>
      <p:pic>
        <p:nvPicPr>
          <p:cNvPr id="9" name="Picture 2" descr="Zobrazit zdrojový obrázek">
            <a:extLst>
              <a:ext uri="{FF2B5EF4-FFF2-40B4-BE49-F238E27FC236}">
                <a16:creationId xmlns:a16="http://schemas.microsoft.com/office/drawing/2014/main" id="{EB750B7C-C0C4-4022-8A83-D299E139E7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8117" y="4989239"/>
            <a:ext cx="3079159" cy="170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8491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31851" y="1080570"/>
            <a:ext cx="8763000" cy="3048000"/>
          </a:xfrm>
        </p:spPr>
        <p:txBody>
          <a:bodyPr>
            <a:normAutofit/>
          </a:bodyPr>
          <a:lstStyle/>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a:buNone/>
            </a:pPr>
            <a:r>
              <a:rPr lang="en-GB" altLang="en-US" sz="2400" b="1" dirty="0" err="1">
                <a:latin typeface="Arial" panose="020B0604020202020204" pitchFamily="34" charset="0"/>
                <a:cs typeface="Arial" panose="020B0604020202020204" pitchFamily="34" charset="0"/>
              </a:rPr>
              <a:t>Kyanidy</a:t>
            </a:r>
            <a:r>
              <a:rPr lang="en-GB" altLang="en-US" sz="2400" dirty="0">
                <a:latin typeface="Arial" panose="020B0604020202020204" pitchFamily="34" charset="0"/>
                <a:cs typeface="Arial" panose="020B0604020202020204" pitchFamily="34" charset="0"/>
              </a:rPr>
              <a:t> </a:t>
            </a:r>
            <a:endParaRPr lang="cs-CZ" altLang="en-US" sz="2400" dirty="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alkalických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prudce</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jedovaté</a:t>
            </a:r>
            <a:r>
              <a:rPr lang="en-GB" altLang="en-US" sz="2000" u="sng"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draselný</a:t>
            </a:r>
            <a:r>
              <a:rPr lang="en-GB" altLang="en-US" sz="2000" dirty="0">
                <a:latin typeface="Arial" panose="020B0604020202020204" pitchFamily="34" charset="0"/>
                <a:cs typeface="Arial" panose="020B0604020202020204" pitchFamily="34" charset="0"/>
              </a:rPr>
              <a:t> = </a:t>
            </a:r>
            <a:r>
              <a:rPr lang="en-GB" altLang="en-US" sz="2000" u="sng" dirty="0" err="1">
                <a:latin typeface="Arial" panose="020B0604020202020204" pitchFamily="34" charset="0"/>
                <a:cs typeface="Arial" panose="020B0604020202020204" pitchFamily="34" charset="0"/>
              </a:rPr>
              <a:t>cyankali</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a:t>
            </a:r>
            <a:r>
              <a:rPr lang="cs-CZ" altLang="en-US" sz="2000" dirty="0" err="1">
                <a:latin typeface="Arial" panose="020B0604020202020204" pitchFamily="34" charset="0"/>
                <a:cs typeface="Arial" panose="020B0604020202020204" pitchFamily="34" charset="0"/>
              </a:rPr>
              <a:t>odných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nerozpustné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a:t>
            </a:r>
            <a:r>
              <a:rPr lang="en-GB" altLang="en-US" sz="2000" dirty="0" err="1">
                <a:latin typeface="Arial" panose="020B0604020202020204" pitchFamily="34" charset="0"/>
                <a:cs typeface="Arial" panose="020B0604020202020204" pitchFamily="34" charset="0"/>
              </a:rPr>
              <a:t>yanokomplexy</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KCN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a:t>
            </a:r>
            <a:r>
              <a:rPr lang="en-GB"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p>
          <a:p>
            <a:pPr>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7D22D2A9-BFE8-4564-9E6C-AAC0CF122780}"/>
              </a:ext>
            </a:extLst>
          </p:cNvPr>
          <p:cNvPicPr>
            <a:picLocks noChangeAspect="1"/>
          </p:cNvPicPr>
          <p:nvPr/>
        </p:nvPicPr>
        <p:blipFill>
          <a:blip r:embed="rId2"/>
          <a:stretch>
            <a:fillRect/>
          </a:stretch>
        </p:blipFill>
        <p:spPr>
          <a:xfrm>
            <a:off x="2590800" y="1524000"/>
            <a:ext cx="1782566" cy="624562"/>
          </a:xfrm>
          <a:prstGeom prst="rect">
            <a:avLst/>
          </a:prstGeom>
        </p:spPr>
      </p:pic>
      <p:pic>
        <p:nvPicPr>
          <p:cNvPr id="7" name="Obrázek 6">
            <a:extLst>
              <a:ext uri="{FF2B5EF4-FFF2-40B4-BE49-F238E27FC236}">
                <a16:creationId xmlns:a16="http://schemas.microsoft.com/office/drawing/2014/main" id="{F1E1F875-4158-4B04-979A-3E1A8D53F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693" y="3030505"/>
            <a:ext cx="1173073" cy="1173073"/>
          </a:xfrm>
          <a:prstGeom prst="rect">
            <a:avLst/>
          </a:prstGeom>
        </p:spPr>
      </p:pic>
      <p:sp>
        <p:nvSpPr>
          <p:cNvPr id="9" name="TextovéPole 8">
            <a:extLst>
              <a:ext uri="{FF2B5EF4-FFF2-40B4-BE49-F238E27FC236}">
                <a16:creationId xmlns:a16="http://schemas.microsoft.com/office/drawing/2014/main" id="{DB6E8204-CD5A-4D77-901C-85C7F0832571}"/>
              </a:ext>
            </a:extLst>
          </p:cNvPr>
          <p:cNvSpPr txBox="1"/>
          <p:nvPr/>
        </p:nvSpPr>
        <p:spPr>
          <a:xfrm>
            <a:off x="222916" y="4128570"/>
            <a:ext cx="8789233" cy="2554545"/>
          </a:xfrm>
          <a:prstGeom prst="rect">
            <a:avLst/>
          </a:prstGeom>
          <a:noFill/>
        </p:spPr>
        <p:txBody>
          <a:bodyPr wrap="square">
            <a:spAutoFit/>
          </a:bodyPr>
          <a:lstStyle/>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Kyanidové loužení</a:t>
            </a:r>
          </a:p>
          <a:p>
            <a:pPr marL="0" indent="0">
              <a:buNone/>
            </a:pPr>
            <a:r>
              <a:rPr lang="cs-CZ" sz="2000" dirty="0">
                <a:latin typeface="Arial" panose="020B0604020202020204" pitchFamily="34" charset="0"/>
                <a:cs typeface="Arial" panose="020B0604020202020204" pitchFamily="34" charset="0"/>
              </a:rPr>
              <a:t> = metoda těžby zlata, provádí se působením velmi zředěného (0,1-0,2%) roztoku KCN nebo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a vzdušného kyslíku na jemně rozemletou zlatonosnou horninu. </a:t>
            </a:r>
          </a:p>
          <a:p>
            <a:pPr marL="0" indent="0">
              <a:buNone/>
            </a:pPr>
            <a:r>
              <a:rPr lang="cs-CZ" sz="2000" dirty="0">
                <a:latin typeface="Arial" panose="020B0604020202020204" pitchFamily="34" charset="0"/>
                <a:cs typeface="Arial" panose="020B0604020202020204" pitchFamily="34" charset="0"/>
              </a:rPr>
              <a:t>Dochází k oxidaci a rozpuštění zlata: </a:t>
            </a:r>
          </a:p>
          <a:p>
            <a:pPr marL="0" indent="0" algn="ctr">
              <a:buNone/>
            </a:pPr>
            <a:r>
              <a:rPr lang="cs-CZ" sz="2000" dirty="0">
                <a:latin typeface="Arial" panose="020B0604020202020204" pitchFamily="34" charset="0"/>
                <a:cs typeface="Arial" panose="020B0604020202020204" pitchFamily="34" charset="0"/>
              </a:rPr>
              <a:t>4 Au + 8 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+ 4 OH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Zlato ve formě komplexního kyanidu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přejde do roztoku, ze kterého se posléze vyloučí cementací práškovým zinkem. </a:t>
            </a:r>
            <a:endParaRPr lang="en-GB" altLang="en-US" sz="2000" dirty="0">
              <a:solidFill>
                <a:srgbClr val="003399"/>
              </a:solidFill>
              <a:latin typeface="Arial" panose="020B0604020202020204" pitchFamily="34" charset="0"/>
              <a:cs typeface="Arial" panose="020B0604020202020204" pitchFamily="34" charset="0"/>
            </a:endParaRPr>
          </a:p>
        </p:txBody>
      </p:sp>
      <p:sp>
        <p:nvSpPr>
          <p:cNvPr id="10" name="Obdélník 9">
            <a:extLst>
              <a:ext uri="{FF2B5EF4-FFF2-40B4-BE49-F238E27FC236}">
                <a16:creationId xmlns:a16="http://schemas.microsoft.com/office/drawing/2014/main" id="{A7D3FAFF-4A97-446E-8283-7011A2AE257C}"/>
              </a:ext>
            </a:extLst>
          </p:cNvPr>
          <p:cNvSpPr/>
          <p:nvPr/>
        </p:nvSpPr>
        <p:spPr>
          <a:xfrm>
            <a:off x="128791" y="176163"/>
            <a:ext cx="8883358"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V Lučebních závodech </a:t>
            </a:r>
            <a:r>
              <a:rPr lang="cs-CZ" sz="2000" dirty="0" err="1">
                <a:latin typeface="Arial" panose="020B0604020202020204" pitchFamily="34" charset="0"/>
                <a:cs typeface="Arial" panose="020B0604020202020204" pitchFamily="34" charset="0"/>
              </a:rPr>
              <a:t>Draslovka</a:t>
            </a:r>
            <a:r>
              <a:rPr lang="cs-CZ" sz="2000" dirty="0">
                <a:latin typeface="Arial" panose="020B0604020202020204" pitchFamily="34" charset="0"/>
                <a:cs typeface="Arial" panose="020B0604020202020204" pitchFamily="34" charset="0"/>
              </a:rPr>
              <a:t> v Kolíně je vyráběn analogický přípravek pod obchodním názvem </a:t>
            </a:r>
            <a:r>
              <a:rPr lang="cs-CZ" sz="2000" b="1" dirty="0">
                <a:latin typeface="Arial" panose="020B0604020202020204" pitchFamily="34" charset="0"/>
                <a:cs typeface="Arial" panose="020B0604020202020204" pitchFamily="34" charset="0"/>
              </a:rPr>
              <a:t>Uragan D2</a:t>
            </a:r>
            <a:r>
              <a:rPr lang="cs-CZ" sz="2000" dirty="0">
                <a:latin typeface="Arial" panose="020B0604020202020204" pitchFamily="34" charset="0"/>
                <a:cs typeface="Arial" panose="020B0604020202020204" pitchFamily="34" charset="0"/>
              </a:rPr>
              <a:t>. Používá se jako dezinsekční a deratizační prostředek při plynování (fumigaci) např. v zemědělství.</a:t>
            </a:r>
          </a:p>
        </p:txBody>
      </p:sp>
    </p:spTree>
    <p:extLst>
      <p:ext uri="{BB962C8B-B14F-4D97-AF65-F5344CB8AC3E}">
        <p14:creationId xmlns:p14="http://schemas.microsoft.com/office/powerpoint/2010/main" val="25678846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099207D-54E9-471B-9E59-81FF64DD1E4D}"/>
              </a:ext>
            </a:extLst>
          </p:cNvPr>
          <p:cNvSpPr txBox="1"/>
          <p:nvPr/>
        </p:nvSpPr>
        <p:spPr>
          <a:xfrm>
            <a:off x="217470" y="528446"/>
            <a:ext cx="5573730" cy="6247864"/>
          </a:xfrm>
          <a:prstGeom prst="rect">
            <a:avLst/>
          </a:prstGeom>
          <a:noFill/>
        </p:spPr>
        <p:txBody>
          <a:bodyPr wrap="square">
            <a:spAutoFit/>
          </a:bodyPr>
          <a:lstStyle/>
          <a:p>
            <a:pPr algn="just"/>
            <a:r>
              <a:rPr lang="cs-CZ" sz="2000" dirty="0"/>
              <a:t>   Zlatý důl </a:t>
            </a:r>
            <a:r>
              <a:rPr lang="cs-CZ" sz="2000" dirty="0" err="1"/>
              <a:t>Aurul</a:t>
            </a:r>
            <a:r>
              <a:rPr lang="cs-CZ" sz="2000" dirty="0"/>
              <a:t> v blízkosti rumunského města </a:t>
            </a:r>
            <a:r>
              <a:rPr lang="cs-CZ" sz="2000" dirty="0" err="1"/>
              <a:t>Baia</a:t>
            </a:r>
            <a:r>
              <a:rPr lang="cs-CZ" sz="2000" dirty="0"/>
              <a:t> Mare byl společným podnikem australské společnosti Esmeralda </a:t>
            </a:r>
            <a:r>
              <a:rPr lang="cs-CZ" sz="2000" dirty="0" err="1"/>
              <a:t>Exploration</a:t>
            </a:r>
            <a:r>
              <a:rPr lang="cs-CZ" sz="2000" dirty="0"/>
              <a:t> a rumunské vlády. Těžba zlata zde probíhala pomocí kyanidového loužení a odpad po těžbě, kontaminovaná voda, byla shromažďována v blízké přehradní nádrži. V noci 30. ledna 2020 se protrhla hráz přehradní nádrže a zhruba 300 000 kubických metrů vody obsahující asi 300 tun kyanidů uniklo do blízké říčky </a:t>
            </a:r>
            <a:r>
              <a:rPr lang="cs-CZ" sz="2000" dirty="0" err="1"/>
              <a:t>Craica</a:t>
            </a:r>
            <a:r>
              <a:rPr lang="cs-CZ" sz="2000" dirty="0"/>
              <a:t>, odkud se kontaminace šířila dále a postupně zasáhla řeky </a:t>
            </a:r>
            <a:r>
              <a:rPr lang="cs-CZ" sz="2000" dirty="0" err="1"/>
              <a:t>Lăpuș</a:t>
            </a:r>
            <a:r>
              <a:rPr lang="cs-CZ" sz="2000" dirty="0"/>
              <a:t>, </a:t>
            </a:r>
            <a:r>
              <a:rPr lang="cs-CZ" sz="2000" dirty="0" err="1"/>
              <a:t>Szamos</a:t>
            </a:r>
            <a:r>
              <a:rPr lang="cs-CZ" sz="2000" dirty="0"/>
              <a:t>, Tisa a nakonec Dunaj. </a:t>
            </a:r>
          </a:p>
          <a:p>
            <a:pPr algn="just"/>
            <a:r>
              <a:rPr lang="cs-CZ" sz="2000" dirty="0"/>
              <a:t>   Koncentrace kyanidu v místě nehody dosáhla 7800 mg/l (přípustná koncentrace je 0,1 mg/l). Ve stovky kilometrů dlouhém maďarském úseku řeky Tisy uhynulo prakticky vše živé, bylo ohroženo zásobování pitnou vodou pro 2,5 milionu lidí a o práci přišlo 15 000 rybářů. V srbském úseku Tisy uhynulo asi 80 % vodních organismů. Celkově bylo z řeky vyloveno přes 2000 tun mrtvých ryb.</a:t>
            </a:r>
          </a:p>
        </p:txBody>
      </p:sp>
      <p:pic>
        <p:nvPicPr>
          <p:cNvPr id="4" name="Picture 2">
            <a:extLst>
              <a:ext uri="{FF2B5EF4-FFF2-40B4-BE49-F238E27FC236}">
                <a16:creationId xmlns:a16="http://schemas.microsoft.com/office/drawing/2014/main" id="{33A498C2-2661-4FA3-99DF-DF89243F1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39557"/>
            <a:ext cx="321898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ur Environment Through Time timeline | Timetoast timelines">
            <a:extLst>
              <a:ext uri="{FF2B5EF4-FFF2-40B4-BE49-F238E27FC236}">
                <a16:creationId xmlns:a16="http://schemas.microsoft.com/office/drawing/2014/main" id="{9C856BFB-99CC-4FB1-8C02-2BBC5221A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059" y="4800600"/>
            <a:ext cx="2733909" cy="182403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46B01DA-0F3A-43EA-8D01-BF4682C34E60}"/>
              </a:ext>
            </a:extLst>
          </p:cNvPr>
          <p:cNvSpPr txBox="1"/>
          <p:nvPr/>
        </p:nvSpPr>
        <p:spPr>
          <a:xfrm>
            <a:off x="762000" y="56004"/>
            <a:ext cx="3429000" cy="461665"/>
          </a:xfrm>
          <a:prstGeom prst="rect">
            <a:avLst/>
          </a:prstGeom>
          <a:noFill/>
        </p:spPr>
        <p:txBody>
          <a:bodyPr wrap="square">
            <a:spAutoFit/>
          </a:bodyPr>
          <a:lstStyle/>
          <a:p>
            <a:pPr algn="l"/>
            <a:r>
              <a:rPr lang="pt-BR" sz="2400" b="1" i="0" dirty="0">
                <a:solidFill>
                  <a:srgbClr val="000000"/>
                </a:solidFill>
                <a:effectLst/>
              </a:rPr>
              <a:t>Únik kyanidu v Baia Mare</a:t>
            </a:r>
          </a:p>
        </p:txBody>
      </p:sp>
    </p:spTree>
    <p:extLst>
      <p:ext uri="{BB962C8B-B14F-4D97-AF65-F5344CB8AC3E}">
        <p14:creationId xmlns:p14="http://schemas.microsoft.com/office/powerpoint/2010/main" val="29311416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49149" y="152400"/>
            <a:ext cx="8763000" cy="6553200"/>
          </a:xfrm>
        </p:spPr>
        <p:txBody>
          <a:bodyPr>
            <a:normAutofit/>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CN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cs-CZ" altLang="en-US" sz="2000" dirty="0">
                <a:latin typeface="Arial" panose="020B0604020202020204" pitchFamily="34" charset="0"/>
                <a:cs typeface="Arial" panose="020B0604020202020204" pitchFamily="34" charset="0"/>
              </a:rPr>
              <a:t>l</a:t>
            </a:r>
            <a:r>
              <a:rPr lang="en-GB" altLang="en-US" sz="2000" dirty="0">
                <a:latin typeface="Arial" panose="020B0604020202020204" pitchFamily="34" charset="0"/>
                <a:cs typeface="Arial" panose="020B0604020202020204" pitchFamily="34" charset="0"/>
              </a:rPr>
              <a:t>mi </a:t>
            </a:r>
            <a:r>
              <a:rPr lang="en-GB" altLang="en-US" sz="2000" dirty="0" err="1">
                <a:latin typeface="Arial" panose="020B0604020202020204" pitchFamily="34" charset="0"/>
                <a:cs typeface="Arial" panose="020B0604020202020204" pitchFamily="34" charset="0"/>
              </a:rPr>
              <a:t>dobrý</a:t>
            </a:r>
            <a:r>
              <a:rPr lang="en-GB" altLang="en-US" sz="2000" dirty="0">
                <a:latin typeface="Arial" panose="020B0604020202020204" pitchFamily="34" charset="0"/>
                <a:cs typeface="Arial" panose="020B0604020202020204" pitchFamily="34" charset="0"/>
              </a:rPr>
              <a:t> ligand (</a:t>
            </a:r>
            <a:r>
              <a:rPr lang="en-GB" altLang="en-US" sz="2000" dirty="0" err="1">
                <a:latin typeface="Arial" panose="020B0604020202020204" pitchFamily="34" charset="0"/>
                <a:cs typeface="Arial" panose="020B0604020202020204" pitchFamily="34" charset="0"/>
              </a:rPr>
              <a:t>nukleofilní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chování</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pevné</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komplexy</a:t>
            </a:r>
            <a:r>
              <a:rPr lang="en-GB" altLang="en-US" sz="2000" dirty="0">
                <a:latin typeface="Arial" panose="020B0604020202020204" pitchFamily="34" charset="0"/>
                <a:cs typeface="Arial" panose="020B0604020202020204" pitchFamily="34" charset="0"/>
              </a:rPr>
              <a:t> s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 </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žlutá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krevní</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en-GB" altLang="en-US" sz="2000" baseline="-25000" dirty="0">
                <a:latin typeface="Arial" panose="020B0604020202020204" pitchFamily="34" charset="0"/>
                <a:cs typeface="Arial" panose="020B0604020202020204" pitchFamily="34" charset="0"/>
              </a:rPr>
              <a:t>3 </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III</a:t>
            </a:r>
            <a:r>
              <a:rPr lang="en-GB" altLang="en-US" sz="2000" baseline="30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krevní</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Fe</a:t>
            </a:r>
            <a:r>
              <a:rPr lang="en-GB" altLang="en-US" sz="2000" baseline="30000" dirty="0">
                <a:latin typeface="Arial" panose="020B0604020202020204" pitchFamily="34" charset="0"/>
                <a:cs typeface="Arial" panose="020B0604020202020204" pitchFamily="34" charset="0"/>
              </a:rPr>
              <a:t>III</a:t>
            </a:r>
            <a:r>
              <a:rPr lang="en-GB" altLang="en-US" sz="2000" baseline="-25000" dirty="0">
                <a:latin typeface="Arial" panose="020B0604020202020204" pitchFamily="34" charset="0"/>
                <a:cs typeface="Arial" panose="020B0604020202020204" pitchFamily="34" charset="0"/>
              </a:rPr>
              <a:t>4</a:t>
            </a:r>
            <a:r>
              <a:rPr lang="en-GB" altLang="en-US" sz="2000" baseline="30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berlínská</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(pruská) </a:t>
            </a:r>
            <a:r>
              <a:rPr lang="en-GB" altLang="en-US" sz="2000" dirty="0">
                <a:latin typeface="Arial" panose="020B0604020202020204" pitchFamily="34" charset="0"/>
                <a:cs typeface="Arial" panose="020B0604020202020204" pitchFamily="34" charset="0"/>
              </a:rPr>
              <a:t>mod</a:t>
            </a:r>
            <a:r>
              <a:rPr lang="cs-CZ" altLang="en-US" sz="2000" dirty="0">
                <a:latin typeface="Arial" panose="020B0604020202020204" pitchFamily="34" charset="0"/>
                <a:cs typeface="Arial" panose="020B0604020202020204" pitchFamily="34" charset="0"/>
              </a:rPr>
              <a:t>ř</a:t>
            </a:r>
          </a:p>
          <a:p>
            <a:pPr>
              <a:buNone/>
            </a:pPr>
            <a:r>
              <a:rPr lang="cs-CZ" altLang="en-US" sz="2000" dirty="0">
                <a:solidFill>
                  <a:srgbClr val="003399"/>
                </a:solidFill>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a:t>
            </a:r>
            <a:r>
              <a:rPr lang="cs-CZ" altLang="en-US" sz="2000" baseline="30000" dirty="0">
                <a:latin typeface="Arial" panose="020B0604020202020204" pitchFamily="34" charset="0"/>
                <a:cs typeface="Arial" panose="020B0604020202020204" pitchFamily="34" charset="0"/>
              </a:rPr>
              <a:t>I</a:t>
            </a:r>
            <a:r>
              <a:rPr lang="cs-CZ"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a:t>
            </a:r>
            <a:r>
              <a:rPr lang="cs-CZ" altLang="en-US" sz="2000" baseline="30000" dirty="0">
                <a:latin typeface="Arial" panose="020B0604020202020204" pitchFamily="34" charset="0"/>
                <a:cs typeface="Arial" panose="020B0604020202020204" pitchFamily="34" charset="0"/>
              </a:rPr>
              <a:t>I</a:t>
            </a:r>
            <a:r>
              <a:rPr lang="en-GB" altLang="en-US" sz="2000" baseline="30000"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Turnbullova</a:t>
            </a:r>
            <a:r>
              <a:rPr lang="en-GB" altLang="en-US" sz="2000" dirty="0">
                <a:latin typeface="Arial" panose="020B0604020202020204" pitchFamily="34" charset="0"/>
                <a:cs typeface="Arial" panose="020B0604020202020204" pitchFamily="34" charset="0"/>
              </a:rPr>
              <a:t> mod</a:t>
            </a:r>
            <a:r>
              <a:rPr lang="cs-CZ" altLang="en-US" sz="2000" dirty="0">
                <a:latin typeface="Arial" panose="020B0604020202020204" pitchFamily="34" charset="0"/>
                <a:cs typeface="Arial" panose="020B0604020202020204" pitchFamily="34" charset="0"/>
              </a:rPr>
              <a:t>ř</a:t>
            </a:r>
          </a:p>
          <a:p>
            <a:pPr eaLnBrk="1" hangingPunct="1">
              <a:buFont typeface="Wingdings" pitchFamily="2" charset="2"/>
              <a:buNone/>
            </a:pPr>
            <a:endParaRPr lang="cs-CZ" altLang="en-US" sz="2000" dirty="0">
              <a:solidFill>
                <a:srgbClr val="003399"/>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a:latin typeface="Arial" panose="020B0604020202020204" pitchFamily="34" charset="0"/>
              <a:cs typeface="Arial" panose="020B0604020202020204" pitchFamily="34" charset="0"/>
            </a:endParaRPr>
          </a:p>
        </p:txBody>
      </p:sp>
      <p:pic>
        <p:nvPicPr>
          <p:cNvPr id="8194" name="Picture 2" descr="Ferrocyanide - Wikipedia">
            <a:extLst>
              <a:ext uri="{FF2B5EF4-FFF2-40B4-BE49-F238E27FC236}">
                <a16:creationId xmlns:a16="http://schemas.microsoft.com/office/drawing/2014/main" id="{D2470CDD-9C9A-4D6E-894F-76E0C03B12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3949" y="747356"/>
            <a:ext cx="1393825" cy="13219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erricyanide - Wikipedia">
            <a:extLst>
              <a:ext uri="{FF2B5EF4-FFF2-40B4-BE49-F238E27FC236}">
                <a16:creationId xmlns:a16="http://schemas.microsoft.com/office/drawing/2014/main" id="{E333D30A-E8D8-431F-9268-0D5351B1B9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049" y="742696"/>
            <a:ext cx="1393825" cy="132657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54B8D583-064E-4E1A-AC6D-8839321F1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86000"/>
            <a:ext cx="48768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638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cký objekt 6">
            <a:extLst>
              <a:ext uri="{FF2B5EF4-FFF2-40B4-BE49-F238E27FC236}">
                <a16:creationId xmlns:a16="http://schemas.microsoft.com/office/drawing/2014/main" id="{39A52B5F-6638-499A-BDF8-2D80AD374C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2942" y="898035"/>
            <a:ext cx="3894993" cy="2109788"/>
          </a:xfrm>
          <a:prstGeom prst="rect">
            <a:avLst/>
          </a:prstGeom>
        </p:spPr>
      </p:pic>
      <p:sp>
        <p:nvSpPr>
          <p:cNvPr id="8" name="Obdélník 7">
            <a:extLst>
              <a:ext uri="{FF2B5EF4-FFF2-40B4-BE49-F238E27FC236}">
                <a16:creationId xmlns:a16="http://schemas.microsoft.com/office/drawing/2014/main" id="{7C63D84B-B936-44D8-A5C9-90EA392FBBCF}"/>
              </a:ext>
            </a:extLst>
          </p:cNvPr>
          <p:cNvSpPr/>
          <p:nvPr/>
        </p:nvSpPr>
        <p:spPr>
          <a:xfrm>
            <a:off x="242342" y="898035"/>
            <a:ext cx="4800600" cy="1631216"/>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Amygdalin</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přírodní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kyanogenní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glykosid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vyskytující</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např</a:t>
            </a:r>
            <a:r>
              <a:rPr lang="en-US" sz="2000" dirty="0">
                <a:latin typeface="Arial" panose="020B0604020202020204" pitchFamily="34" charset="0"/>
                <a:cs typeface="Arial" panose="020B0604020202020204" pitchFamily="34" charset="0"/>
              </a:rPr>
              <a:t>. v </a:t>
            </a:r>
            <a:r>
              <a:rPr lang="en-US" sz="2000" dirty="0" err="1">
                <a:latin typeface="Arial" panose="020B0604020202020204" pitchFamily="34" charset="0"/>
                <a:cs typeface="Arial" panose="020B0604020202020204" pitchFamily="34" charset="0"/>
              </a:rPr>
              <a:t>mandlích</a:t>
            </a:r>
            <a:r>
              <a:rPr lang="en-US" sz="2000" dirty="0">
                <a:latin typeface="Arial" panose="020B0604020202020204" pitchFamily="34" charset="0"/>
                <a:cs typeface="Arial" panose="020B0604020202020204" pitchFamily="34" charset="0"/>
              </a:rPr>
              <a:t>, j</a:t>
            </a:r>
            <a:r>
              <a:rPr lang="cs-CZ" sz="2000" dirty="0">
                <a:latin typeface="Arial" panose="020B0604020202020204" pitchFamily="34" charset="0"/>
                <a:cs typeface="Arial" panose="020B0604020202020204" pitchFamily="34" charset="0"/>
              </a:rPr>
              <a:t>á</a:t>
            </a:r>
            <a:r>
              <a:rPr lang="en-US" sz="2000" dirty="0" err="1">
                <a:latin typeface="Arial" panose="020B0604020202020204" pitchFamily="34" charset="0"/>
                <a:cs typeface="Arial" panose="020B0604020202020204" pitchFamily="34" charset="0"/>
              </a:rPr>
              <a:t>drech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slivo</a:t>
            </a:r>
            <a:r>
              <a:rPr lang="cs-CZ" sz="2000" dirty="0">
                <a:latin typeface="Arial" panose="020B0604020202020204" pitchFamily="34" charset="0"/>
                <a:cs typeface="Arial" panose="020B0604020202020204" pitchFamily="34" charset="0"/>
              </a:rPr>
              <a:t>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americk</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meruňk</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obecn</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jablo</a:t>
            </a:r>
            <a:r>
              <a:rPr lang="cs-CZ" sz="2000" dirty="0">
                <a:latin typeface="Arial" panose="020B0604020202020204" pitchFamily="34" charset="0"/>
                <a:cs typeface="Arial" panose="020B0604020202020204" pitchFamily="34" charset="0"/>
              </a:rPr>
              <a:t>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domácí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střemch</a:t>
            </a:r>
            <a:r>
              <a:rPr lang="cs-CZ" sz="2000"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pozdní</a:t>
            </a:r>
            <a:r>
              <a:rPr lang="cs-CZ" sz="2000" dirty="0">
                <a:latin typeface="Arial" panose="020B0604020202020204" pitchFamily="34" charset="0"/>
                <a:cs typeface="Arial" panose="020B0604020202020204" pitchFamily="34" charset="0"/>
              </a:rPr>
              <a:t> 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bobkoviš</a:t>
            </a:r>
            <a:r>
              <a:rPr lang="cs-CZ" sz="2000" dirty="0">
                <a:latin typeface="Arial" panose="020B0604020202020204" pitchFamily="34" charset="0"/>
                <a:cs typeface="Arial" panose="020B0604020202020204" pitchFamily="34" charset="0"/>
              </a:rPr>
              <a:t>ně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lékařsk</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 </a:t>
            </a:r>
          </a:p>
        </p:txBody>
      </p:sp>
      <p:sp>
        <p:nvSpPr>
          <p:cNvPr id="9" name="Obdélník 8">
            <a:extLst>
              <a:ext uri="{FF2B5EF4-FFF2-40B4-BE49-F238E27FC236}">
                <a16:creationId xmlns:a16="http://schemas.microsoft.com/office/drawing/2014/main" id="{46B3C195-4FF3-44B5-8763-0EB23B9689C0}"/>
              </a:ext>
            </a:extLst>
          </p:cNvPr>
          <p:cNvSpPr/>
          <p:nvPr/>
        </p:nvSpPr>
        <p:spPr>
          <a:xfrm>
            <a:off x="242342" y="2720114"/>
            <a:ext cx="7315200" cy="1015663"/>
          </a:xfrm>
          <a:prstGeom prst="rect">
            <a:avLst/>
          </a:prstGeom>
        </p:spPr>
        <p:txBody>
          <a:bodyPr wrap="square">
            <a:spAutoFit/>
          </a:bodyPr>
          <a:lstStyle/>
          <a:p>
            <a:r>
              <a:rPr lang="en-US" sz="2000" dirty="0" err="1">
                <a:latin typeface="Arial" panose="020B0604020202020204" pitchFamily="34" charset="0"/>
                <a:cs typeface="Arial" panose="020B0604020202020204" pitchFamily="34" charset="0"/>
              </a:rPr>
              <a:t>Při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požití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amygdalinu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hrozí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otrava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kyanovodíkem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nebezpečná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může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být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už</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dávka</a:t>
            </a:r>
            <a:r>
              <a:rPr lang="en-US" sz="2000" dirty="0">
                <a:latin typeface="Arial" panose="020B0604020202020204" pitchFamily="34" charset="0"/>
                <a:cs typeface="Arial" panose="020B0604020202020204" pitchFamily="34" charset="0"/>
              </a:rPr>
              <a:t> 10 </a:t>
            </a:r>
            <a:r>
              <a:rPr lang="en-US" sz="2000" dirty="0" err="1">
                <a:latin typeface="Arial" panose="020B0604020202020204" pitchFamily="34" charset="0"/>
                <a:cs typeface="Arial" panose="020B0604020202020204" pitchFamily="34" charset="0"/>
              </a:rPr>
              <a:t>hořkých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mandlí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nebo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jadérka</a:t>
            </a:r>
            <a:r>
              <a:rPr lang="en-US" sz="2000" dirty="0">
                <a:latin typeface="Arial" panose="020B0604020202020204" pitchFamily="34" charset="0"/>
                <a:cs typeface="Arial" panose="020B0604020202020204" pitchFamily="34" charset="0"/>
              </a:rPr>
              <a:t> z </a:t>
            </a:r>
            <a:r>
              <a:rPr lang="en-US" sz="2000" dirty="0" err="1">
                <a:latin typeface="Arial" panose="020B0604020202020204" pitchFamily="34" charset="0"/>
                <a:cs typeface="Arial" panose="020B0604020202020204" pitchFamily="34" charset="0"/>
              </a:rPr>
              <a:t>dvou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kilogramů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jablek</a:t>
            </a:r>
            <a:r>
              <a:rPr lang="en-US" sz="2000" dirty="0">
                <a:latin typeface="Arial" panose="020B0604020202020204" pitchFamily="34" charset="0"/>
                <a:cs typeface="Arial" panose="020B0604020202020204" pitchFamily="34" charset="0"/>
              </a:rPr>
              <a:t>.</a:t>
            </a:r>
          </a:p>
        </p:txBody>
      </p:sp>
      <p:pic>
        <p:nvPicPr>
          <p:cNvPr id="11" name="Obrázek 10">
            <a:extLst>
              <a:ext uri="{FF2B5EF4-FFF2-40B4-BE49-F238E27FC236}">
                <a16:creationId xmlns:a16="http://schemas.microsoft.com/office/drawing/2014/main" id="{8C7E8651-C629-4820-A523-2B7B1307E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604" y="4804032"/>
            <a:ext cx="2927797" cy="1676400"/>
          </a:xfrm>
          <a:prstGeom prst="rect">
            <a:avLst/>
          </a:prstGeom>
        </p:spPr>
      </p:pic>
      <p:sp>
        <p:nvSpPr>
          <p:cNvPr id="12" name="Obdélník 11">
            <a:extLst>
              <a:ext uri="{FF2B5EF4-FFF2-40B4-BE49-F238E27FC236}">
                <a16:creationId xmlns:a16="http://schemas.microsoft.com/office/drawing/2014/main" id="{1CE800F5-F45E-4EAB-BFB5-6D73862FAFD5}"/>
              </a:ext>
            </a:extLst>
          </p:cNvPr>
          <p:cNvSpPr/>
          <p:nvPr/>
        </p:nvSpPr>
        <p:spPr>
          <a:xfrm>
            <a:off x="211112" y="4572000"/>
            <a:ext cx="5069223"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Linamarin </a:t>
            </a:r>
            <a:r>
              <a:rPr lang="en-US" sz="2000" dirty="0">
                <a:latin typeface="Arial" panose="020B0604020202020204" pitchFamily="34" charset="0"/>
                <a:cs typeface="Arial" panose="020B0604020202020204" pitchFamily="34" charset="0"/>
              </a:rPr>
              <a:t>je </a:t>
            </a:r>
            <a:r>
              <a:rPr lang="cs-CZ" sz="2000" dirty="0">
                <a:latin typeface="Arial" panose="020B0604020202020204" pitchFamily="34" charset="0"/>
                <a:cs typeface="Arial" panose="020B0604020202020204" pitchFamily="34" charset="0"/>
              </a:rPr>
              <a:t>přírodní </a:t>
            </a:r>
            <a:r>
              <a:rPr lang="en-US" sz="2000" dirty="0" err="1">
                <a:latin typeface="Arial" panose="020B0604020202020204" pitchFamily="34" charset="0"/>
                <a:cs typeface="Arial" panose="020B0604020202020204" pitchFamily="34" charset="0"/>
              </a:rPr>
              <a:t>kyanogenní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glykosid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obsažený</a:t>
            </a:r>
            <a:r>
              <a:rPr lang="en-US" sz="2000" dirty="0">
                <a:latin typeface="Arial" panose="020B0604020202020204" pitchFamily="34" charset="0"/>
                <a:cs typeface="Arial" panose="020B0604020202020204" pitchFamily="34" charset="0"/>
              </a:rPr>
              <a:t> v </a:t>
            </a:r>
            <a:r>
              <a:rPr lang="en-US" sz="2000" dirty="0" err="1">
                <a:latin typeface="Arial" panose="020B0604020202020204" pitchFamily="34" charset="0"/>
                <a:cs typeface="Arial" panose="020B0604020202020204" pitchFamily="34" charset="0"/>
              </a:rPr>
              <a:t>manioku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jedlém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fazolu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měsíčním</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lnu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setém</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Před konzumací musí být rostliny podrobeny tepelné úpravě.</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291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ansformation of calcium cyanamide.svg">
            <a:extLst>
              <a:ext uri="{FF2B5EF4-FFF2-40B4-BE49-F238E27FC236}">
                <a16:creationId xmlns:a16="http://schemas.microsoft.com/office/drawing/2014/main" id="{A8C2C716-71EA-4B9B-8858-D564ECE08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9895" y="4846815"/>
            <a:ext cx="3371961" cy="1829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ull skeletal formulas of cyanamide, both tautom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542" y="1608959"/>
            <a:ext cx="3037334" cy="8633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52401" y="2268141"/>
            <a:ext cx="7924800" cy="1015663"/>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Di</a:t>
            </a:r>
            <a:r>
              <a:rPr lang="cs-CZ" sz="2000" b="1" dirty="0">
                <a:latin typeface="Arial" panose="020B0604020202020204" pitchFamily="34" charset="0"/>
                <a:cs typeface="Arial" panose="020B0604020202020204" pitchFamily="34" charset="0"/>
              </a:rPr>
              <a:t>k</a:t>
            </a:r>
            <a:r>
              <a:rPr lang="en-US" sz="2000" b="1" dirty="0" err="1">
                <a:latin typeface="Arial" panose="020B0604020202020204" pitchFamily="34" charset="0"/>
                <a:cs typeface="Arial" panose="020B0604020202020204" pitchFamily="34" charset="0"/>
              </a:rPr>
              <a:t>yanamid</a:t>
            </a:r>
            <a:r>
              <a:rPr lang="cs-CZ"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N</a:t>
            </a:r>
            <a:r>
              <a:rPr lang="en-US" sz="2000" baseline="30000" dirty="0">
                <a:latin typeface="Arial" panose="020B0604020202020204" pitchFamily="34" charset="0"/>
                <a:cs typeface="Arial" panose="020B0604020202020204" pitchFamily="34" charset="0"/>
              </a:rPr>
              <a:t>–</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vzniká </a:t>
            </a:r>
            <a:r>
              <a:rPr lang="cs-CZ" sz="2000" dirty="0" err="1">
                <a:latin typeface="Arial" panose="020B0604020202020204" pitchFamily="34" charset="0"/>
                <a:cs typeface="Arial" panose="020B0604020202020204" pitchFamily="34" charset="0"/>
              </a:rPr>
              <a:t>rozladem</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2-cyanoguanidin</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Používá se v organické syntéze.</a:t>
            </a:r>
            <a:endParaRPr lang="en-US" sz="2000" dirty="0">
              <a:latin typeface="Arial" panose="020B0604020202020204" pitchFamily="34" charset="0"/>
              <a:cs typeface="Arial" panose="020B0604020202020204" pitchFamily="34" charset="0"/>
            </a:endParaRPr>
          </a:p>
        </p:txBody>
      </p:sp>
      <p:pic>
        <p:nvPicPr>
          <p:cNvPr id="53250" name="Picture 2" descr="https://upload.wikimedia.org/wikipedia/commons/4/44/Dicyanam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0612" y="2587352"/>
            <a:ext cx="1398221" cy="81791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181905"/>
            <a:ext cx="8839200" cy="1631216"/>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Kyanamid</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CN</a:t>
            </a:r>
          </a:p>
          <a:p>
            <a:r>
              <a:rPr lang="cs-CZ" sz="2000" dirty="0">
                <a:latin typeface="Arial" panose="020B0604020202020204" pitchFamily="34" charset="0"/>
                <a:cs typeface="Arial" panose="020B0604020202020204" pitchFamily="34" charset="0"/>
              </a:rPr>
              <a:t>= bezbarvá krystalická látka, snadno </a:t>
            </a:r>
            <a:r>
              <a:rPr lang="cs-CZ" sz="2000" dirty="0" err="1">
                <a:latin typeface="Arial" panose="020B0604020202020204" pitchFamily="34" charset="0"/>
                <a:cs typeface="Arial" panose="020B0604020202020204" pitchFamily="34" charset="0"/>
              </a:rPr>
              <a:t>dimerující</a:t>
            </a:r>
            <a:r>
              <a:rPr lang="cs-CZ" sz="2000" dirty="0">
                <a:latin typeface="Arial" panose="020B0604020202020204" pitchFamily="34" charset="0"/>
                <a:cs typeface="Arial" panose="020B0604020202020204" pitchFamily="34" charset="0"/>
              </a:rPr>
              <a:t> na dikyandiamid. Kyanamid i jeho dimer se vyrábějí z kyanamidu vápenatého (dusíkatého vápna). Používají se při výrobě heterocyklických sloučenin a umělých hmot. Používá se také jako </a:t>
            </a:r>
            <a:r>
              <a:rPr lang="cs-CZ" sz="2000" dirty="0" err="1">
                <a:latin typeface="Arial" panose="020B0604020202020204" pitchFamily="34" charset="0"/>
                <a:cs typeface="Arial" panose="020B0604020202020204" pitchFamily="34" charset="0"/>
              </a:rPr>
              <a:t>antabus</a:t>
            </a:r>
            <a:r>
              <a:rPr lang="cs-CZ" sz="2000" dirty="0">
                <a:latin typeface="Arial" panose="020B0604020202020204" pitchFamily="34" charset="0"/>
                <a:cs typeface="Arial" panose="020B0604020202020204" pitchFamily="34" charset="0"/>
              </a:rPr>
              <a:t>.</a:t>
            </a:r>
          </a:p>
        </p:txBody>
      </p:sp>
      <p:sp>
        <p:nvSpPr>
          <p:cNvPr id="13" name="Nadpis 1">
            <a:extLst>
              <a:ext uri="{FF2B5EF4-FFF2-40B4-BE49-F238E27FC236}">
                <a16:creationId xmlns:a16="http://schemas.microsoft.com/office/drawing/2014/main" id="{1E200FDE-1744-4D11-911D-31216875F540}"/>
              </a:ext>
            </a:extLst>
          </p:cNvPr>
          <p:cNvSpPr>
            <a:spLocks noGrp="1"/>
          </p:cNvSpPr>
          <p:nvPr>
            <p:ph type="title"/>
          </p:nvPr>
        </p:nvSpPr>
        <p:spPr>
          <a:xfrm>
            <a:off x="-12492" y="3531650"/>
            <a:ext cx="5009213" cy="1143000"/>
          </a:xfrm>
        </p:spPr>
        <p:txBody>
          <a:bodyPr>
            <a:normAutofit/>
          </a:bodyPr>
          <a:lstStyle/>
          <a:p>
            <a:r>
              <a:rPr lang="en-US" sz="2000" b="1" dirty="0" err="1">
                <a:latin typeface="Arial" panose="020B0604020202020204" pitchFamily="34" charset="0"/>
                <a:cs typeface="Arial" panose="020B0604020202020204" pitchFamily="34" charset="0"/>
              </a:rPr>
              <a:t>Kyanamid</a:t>
            </a:r>
            <a:r>
              <a:rPr lang="en-US"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vá</a:t>
            </a:r>
            <a:r>
              <a:rPr lang="en-US" sz="2000" b="1" dirty="0" err="1">
                <a:latin typeface="Arial" panose="020B0604020202020204" pitchFamily="34" charset="0"/>
                <a:cs typeface="Arial" panose="020B0604020202020204" pitchFamily="34" charset="0"/>
              </a:rPr>
              <a:t>penat</a:t>
            </a:r>
            <a:r>
              <a:rPr lang="cs-CZ" sz="2000" b="1" dirty="0">
                <a:latin typeface="Arial" panose="020B0604020202020204" pitchFamily="34" charset="0"/>
                <a:cs typeface="Arial" panose="020B0604020202020204" pitchFamily="34" charset="0"/>
              </a:rPr>
              <a:t>ý</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s</a:t>
            </a:r>
            <a:r>
              <a:rPr lang="cs-CZ" sz="2000" dirty="0" err="1">
                <a:latin typeface="Arial" panose="020B0604020202020204" pitchFamily="34" charset="0"/>
                <a:cs typeface="Arial" panose="020B0604020202020204" pitchFamily="34" charset="0"/>
              </a:rPr>
              <a:t>ík</a:t>
            </a:r>
            <a:r>
              <a:rPr lang="en-US" sz="2000" dirty="0">
                <a:latin typeface="Arial" panose="020B0604020202020204" pitchFamily="34" charset="0"/>
                <a:cs typeface="Arial" panose="020B0604020202020204" pitchFamily="34" charset="0"/>
              </a:rPr>
              <a:t>at</a:t>
            </a:r>
            <a:r>
              <a:rPr lang="cs-CZ" sz="2000" dirty="0">
                <a:latin typeface="Arial" panose="020B0604020202020204" pitchFamily="34" charset="0"/>
                <a:cs typeface="Arial" panose="020B0604020202020204" pitchFamily="34" charset="0"/>
              </a:rPr>
              <a:t>é</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vá</a:t>
            </a:r>
            <a:r>
              <a:rPr lang="en-US" sz="2000" dirty="0" err="1">
                <a:latin typeface="Arial" panose="020B0604020202020204" pitchFamily="34" charset="0"/>
                <a:cs typeface="Arial" panose="020B0604020202020204" pitchFamily="34" charset="0"/>
              </a:rPr>
              <a:t>pno</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14" name="Obdélník 13">
            <a:extLst>
              <a:ext uri="{FF2B5EF4-FFF2-40B4-BE49-F238E27FC236}">
                <a16:creationId xmlns:a16="http://schemas.microsoft.com/office/drawing/2014/main" id="{3ADCAEBA-1464-4B95-8EEF-90452E61BEE7}"/>
              </a:ext>
            </a:extLst>
          </p:cNvPr>
          <p:cNvSpPr/>
          <p:nvPr/>
        </p:nvSpPr>
        <p:spPr>
          <a:xfrm>
            <a:off x="148780" y="4407141"/>
            <a:ext cx="8889685"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 vzniká zahříváním CaC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elektrické peci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 </a:t>
            </a:r>
            <a:r>
              <a:rPr lang="en-US" sz="2000" dirty="0">
                <a:latin typeface="Arial" panose="020B0604020202020204" pitchFamily="34" charset="0"/>
                <a:cs typeface="Arial" panose="020B0604020202020204" pitchFamily="34" charset="0"/>
              </a:rPr>
              <a:t>1100 °C</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kterou proudí dusík. </a:t>
            </a:r>
          </a:p>
          <a:p>
            <a:pPr algn="ctr"/>
            <a:r>
              <a:rPr lang="en-US" sz="2000" dirty="0">
                <a:latin typeface="Arial" panose="020B0604020202020204" pitchFamily="34" charset="0"/>
                <a:cs typeface="Arial" panose="020B0604020202020204" pitchFamily="34" charset="0"/>
              </a:rPr>
              <a:t>CaC</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CaCN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C</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Používá se jako hnojivo.</a:t>
            </a:r>
          </a:p>
        </p:txBody>
      </p:sp>
      <p:pic>
        <p:nvPicPr>
          <p:cNvPr id="15" name="Picture 7" descr="Calcium cyanamide.png">
            <a:extLst>
              <a:ext uri="{FF2B5EF4-FFF2-40B4-BE49-F238E27FC236}">
                <a16:creationId xmlns:a16="http://schemas.microsoft.com/office/drawing/2014/main" id="{F7DB225D-B66F-422F-9CAB-B0C85097B9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1510" y="3638966"/>
            <a:ext cx="1838378" cy="600730"/>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a:extLst>
              <a:ext uri="{FF2B5EF4-FFF2-40B4-BE49-F238E27FC236}">
                <a16:creationId xmlns:a16="http://schemas.microsoft.com/office/drawing/2014/main" id="{8AC149E1-9BCA-4A10-BE9B-70DF8DAFCAD5}"/>
              </a:ext>
            </a:extLst>
          </p:cNvPr>
          <p:cNvSpPr/>
          <p:nvPr/>
        </p:nvSpPr>
        <p:spPr>
          <a:xfrm>
            <a:off x="185604" y="5618294"/>
            <a:ext cx="4386137" cy="830997"/>
          </a:xfrm>
          <a:prstGeom prst="rect">
            <a:avLst/>
          </a:prstGeom>
        </p:spPr>
        <p:txBody>
          <a:bodyPr wrap="none">
            <a:spAutoFit/>
          </a:bodyPr>
          <a:lstStyle/>
          <a:p>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+ 3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2 NH</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endParaRPr lang="cs-CZ" baseline="-25000" dirty="0">
              <a:latin typeface="Arial" panose="020B0604020202020204" pitchFamily="34" charset="0"/>
              <a:cs typeface="Arial" panose="020B0604020202020204" pitchFamily="34" charset="0"/>
            </a:endParaRPr>
          </a:p>
          <a:p>
            <a:endParaRPr lang="cs-CZ" baseline="-25000"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CO</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NCN</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791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upload.wikimedia.org/wikipedia/commons/thumb/f/fd/Struktura_chemiczna_w%C4%99gla_kamiennego.svg/1024px-Struktura_chemiczna_w%C4%99gla_kamienne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8085" y="3962400"/>
            <a:ext cx="3225309" cy="26384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381000"/>
            <a:ext cx="8661007" cy="378565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Uhlí</a:t>
            </a:r>
          </a:p>
          <a:p>
            <a:r>
              <a:rPr lang="cs-CZ" sz="2000" dirty="0">
                <a:latin typeface="Arial" panose="020B0604020202020204" pitchFamily="34" charset="0"/>
                <a:cs typeface="Arial" panose="020B0604020202020204" pitchFamily="34" charset="0"/>
              </a:rPr>
              <a:t> je hnědá, černá nebo hnědo-černá hořlavá hornina. </a:t>
            </a:r>
            <a:r>
              <a:rPr lang="en-US" sz="2000" dirty="0">
                <a:latin typeface="Arial" panose="020B0604020202020204" pitchFamily="34" charset="0"/>
                <a:cs typeface="Arial" panose="020B0604020202020204" pitchFamily="34" charset="0"/>
              </a:rPr>
              <a:t>N</a:t>
            </a:r>
            <a:r>
              <a:rPr lang="cs-CZ" sz="2000" dirty="0" err="1">
                <a:latin typeface="Arial" panose="020B0604020202020204" pitchFamily="34" charset="0"/>
                <a:cs typeface="Arial" panose="020B0604020202020204" pitchFamily="34" charset="0"/>
              </a:rPr>
              <a:t>ěkolik</a:t>
            </a:r>
            <a:r>
              <a:rPr lang="cs-CZ" sz="2000" dirty="0">
                <a:latin typeface="Arial" panose="020B0604020202020204" pitchFamily="34" charset="0"/>
                <a:cs typeface="Arial" panose="020B0604020202020204" pitchFamily="34" charset="0"/>
              </a:rPr>
              <a:t> druhů podle obsahu uhlíku v něm – čím méně uhlíku, tím nižší kvalita a efektivita. </a:t>
            </a:r>
          </a:p>
          <a:p>
            <a:r>
              <a:rPr lang="cs-CZ" sz="2000" b="1" dirty="0">
                <a:latin typeface="Arial" panose="020B0604020202020204" pitchFamily="34" charset="0"/>
                <a:cs typeface="Arial" panose="020B0604020202020204" pitchFamily="34" charset="0"/>
              </a:rPr>
              <a:t>Lignit</a:t>
            </a:r>
            <a:r>
              <a:rPr lang="cs-CZ" sz="2000" dirty="0">
                <a:latin typeface="Arial" panose="020B0604020202020204" pitchFamily="34" charset="0"/>
                <a:cs typeface="Arial" panose="020B0604020202020204" pitchFamily="34" charset="0"/>
              </a:rPr>
              <a:t> – je nejméně kvalitní druh uhlí. Užívá se výhradně pro výrobu elektřiny nebo výrobu technologického tepla. Je třetihorního původu, má v sobě přibližně 60 % uhlíku.</a:t>
            </a:r>
          </a:p>
          <a:p>
            <a:r>
              <a:rPr lang="cs-CZ" sz="2000" b="1" dirty="0">
                <a:latin typeface="Arial" panose="020B0604020202020204" pitchFamily="34" charset="0"/>
                <a:cs typeface="Arial" panose="020B0604020202020204" pitchFamily="34" charset="0"/>
              </a:rPr>
              <a:t>Hnědé uhlí </a:t>
            </a:r>
            <a:r>
              <a:rPr lang="cs-CZ" sz="2000" dirty="0">
                <a:latin typeface="Arial" panose="020B0604020202020204" pitchFamily="34" charset="0"/>
                <a:cs typeface="Arial" panose="020B0604020202020204" pitchFamily="34" charset="0"/>
              </a:rPr>
              <a:t>– používá se k vytápění domácností nebo k výrobě tepla a elektřiny. Má v sobě přibližně 80 % uhlíku. Těží se především povrchově.</a:t>
            </a:r>
          </a:p>
          <a:p>
            <a:r>
              <a:rPr lang="cs-CZ" sz="2000" b="1" dirty="0">
                <a:latin typeface="Arial" panose="020B0604020202020204" pitchFamily="34" charset="0"/>
                <a:cs typeface="Arial" panose="020B0604020202020204" pitchFamily="34" charset="0"/>
              </a:rPr>
              <a:t>Černé uhlí </a:t>
            </a:r>
            <a:r>
              <a:rPr lang="cs-CZ" sz="2000" dirty="0">
                <a:latin typeface="Arial" panose="020B0604020202020204" pitchFamily="34" charset="0"/>
                <a:cs typeface="Arial" panose="020B0604020202020204" pitchFamily="34" charset="0"/>
              </a:rPr>
              <a:t>– má vysokou hustotu, jeho barva je obvykle černá až hnědočerná. Uhlí je prvohorního a druhohorního původu. </a:t>
            </a:r>
          </a:p>
          <a:p>
            <a:r>
              <a:rPr lang="cs-CZ" sz="2000" b="1" dirty="0">
                <a:latin typeface="Arial" panose="020B0604020202020204" pitchFamily="34" charset="0"/>
                <a:cs typeface="Arial" panose="020B0604020202020204" pitchFamily="34" charset="0"/>
              </a:rPr>
              <a:t>Antracit</a:t>
            </a:r>
            <a:r>
              <a:rPr lang="cs-CZ" sz="2000" dirty="0">
                <a:latin typeface="Arial" panose="020B0604020202020204" pitchFamily="34" charset="0"/>
                <a:cs typeface="Arial" panose="020B0604020202020204" pitchFamily="34" charset="0"/>
              </a:rPr>
              <a:t> – jde o nejkvalitnější černé</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uhlí, používá se na vytápění a k výrobě chemikálií. Obsahuje více než 90 % uhlíku.</a:t>
            </a:r>
          </a:p>
        </p:txBody>
      </p:sp>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6" y="4370508"/>
            <a:ext cx="4800600" cy="21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452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304800"/>
            <a:ext cx="8534400" cy="3785652"/>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kyanatá</a:t>
            </a:r>
            <a:r>
              <a:rPr lang="en-GB" altLang="en-US" sz="2000" b="1" dirty="0">
                <a:latin typeface="Arial" panose="020B0604020202020204" pitchFamily="34" charset="0"/>
                <a:cs typeface="Arial" panose="020B0604020202020204" pitchFamily="34" charset="0"/>
              </a:rPr>
              <a:t> - HOCN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kyanatany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a:t>
            </a:r>
            <a:r>
              <a:rPr lang="cs-CZ" altLang="en-US" sz="2000" dirty="0">
                <a:latin typeface="Arial" panose="020B0604020202020204" pitchFamily="34" charset="0"/>
                <a:cs typeface="Arial" panose="020B0604020202020204" pitchFamily="34" charset="0"/>
              </a:rPr>
              <a:t>ů</a:t>
            </a:r>
          </a:p>
          <a:p>
            <a:endParaRPr lang="cs-CZ" altLang="en-US" sz="2000"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Kyseliny </a:t>
            </a:r>
            <a:r>
              <a:rPr lang="cs-CZ" sz="2000" b="1" dirty="0" err="1">
                <a:latin typeface="Arial" panose="020B0604020202020204" pitchFamily="34" charset="0"/>
                <a:cs typeface="Arial" panose="020B0604020202020204" pitchFamily="34" charset="0"/>
              </a:rPr>
              <a:t>isokyanatá</a:t>
            </a:r>
            <a:r>
              <a:rPr lang="cs-CZ" sz="2000" dirty="0">
                <a:latin typeface="Arial" panose="020B0604020202020204" pitchFamily="34" charset="0"/>
                <a:cs typeface="Arial" panose="020B0604020202020204" pitchFamily="34" charset="0"/>
              </a:rPr>
              <a:t>  HNCO </a:t>
            </a:r>
          </a:p>
          <a:p>
            <a:r>
              <a:rPr lang="cs-CZ" sz="2000" dirty="0">
                <a:latin typeface="Arial" panose="020B0604020202020204" pitchFamily="34" charset="0"/>
                <a:cs typeface="Arial" panose="020B0604020202020204" pitchFamily="34" charset="0"/>
              </a:rPr>
              <a:t>  - kapalina, nestálá a jedovatá</a:t>
            </a:r>
          </a:p>
          <a:p>
            <a:r>
              <a:rPr lang="cs-CZ" sz="2000" dirty="0">
                <a:latin typeface="Arial" panose="020B0604020202020204" pitchFamily="34" charset="0"/>
                <a:cs typeface="Arial" panose="020B0604020202020204" pitchFamily="34" charset="0"/>
              </a:rPr>
              <a:t>  = tautomer kyseliny kyanaté </a:t>
            </a:r>
          </a:p>
          <a:p>
            <a:endParaRPr lang="cs-CZ" altLang="en-US" sz="2000"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Kyselina fulminová</a:t>
            </a:r>
            <a:r>
              <a:rPr lang="cs-CZ" sz="2000" dirty="0">
                <a:latin typeface="Arial" panose="020B0604020202020204" pitchFamily="34" charset="0"/>
                <a:cs typeface="Arial" panose="020B0604020202020204" pitchFamily="34" charset="0"/>
              </a:rPr>
              <a:t> HCNO</a:t>
            </a:r>
          </a:p>
          <a:p>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kys</a:t>
            </a:r>
            <a:r>
              <a:rPr lang="cs-CZ" sz="2000" dirty="0">
                <a:latin typeface="Arial" panose="020B0604020202020204" pitchFamily="34" charset="0"/>
                <a:cs typeface="Arial" panose="020B0604020202020204" pitchFamily="34" charset="0"/>
              </a:rPr>
              <a:t>. třaskavá</a:t>
            </a:r>
            <a:endParaRPr lang="cs-CZ" altLang="en-US" sz="2000" dirty="0">
              <a:latin typeface="Arial" panose="020B0604020202020204" pitchFamily="34" charset="0"/>
              <a:cs typeface="Arial" panose="020B0604020202020204" pitchFamily="34" charset="0"/>
            </a:endParaRPr>
          </a:p>
        </p:txBody>
      </p:sp>
      <p:pic>
        <p:nvPicPr>
          <p:cNvPr id="81924" name="Picture 4" descr="strukturní vzor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117671"/>
            <a:ext cx="7467600" cy="63856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72894"/>
            <a:ext cx="2000876"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28600" y="5246333"/>
            <a:ext cx="8763000" cy="113877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fulmináty</a:t>
            </a:r>
            <a:r>
              <a:rPr lang="cs-CZ" sz="2000" dirty="0">
                <a:latin typeface="Arial" panose="020B0604020202020204" pitchFamily="34" charset="0"/>
                <a:cs typeface="Arial" panose="020B0604020202020204" pitchFamily="34" charset="0"/>
              </a:rPr>
              <a:t> jsou nestálé a snadno se explozivně rozkládají, využívají se jako třaskaviny nebo jako detonátory pro jiné explozivní materiály.</a:t>
            </a:r>
          </a:p>
          <a:p>
            <a:endParaRPr lang="cs-CZ" sz="8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Hg</a:t>
            </a:r>
            <a:r>
              <a:rPr lang="cs-CZ" sz="2000" b="1" dirty="0">
                <a:latin typeface="Arial" panose="020B0604020202020204" pitchFamily="34" charset="0"/>
                <a:cs typeface="Arial" panose="020B0604020202020204" pitchFamily="34" charset="0"/>
              </a:rPr>
              <a:t>(CNO)</a:t>
            </a:r>
            <a:r>
              <a:rPr lang="cs-CZ" sz="2000" b="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třaskavá rtuť</a:t>
            </a:r>
            <a:r>
              <a:rPr lang="cs-CZ" sz="2000" dirty="0">
                <a:latin typeface="Arial" panose="020B0604020202020204" pitchFamily="34" charset="0"/>
                <a:cs typeface="Arial" panose="020B0604020202020204" pitchFamily="34" charset="0"/>
              </a:rPr>
              <a:t> – součást rozbušek</a:t>
            </a:r>
          </a:p>
        </p:txBody>
      </p:sp>
    </p:spTree>
    <p:extLst>
      <p:ext uri="{BB962C8B-B14F-4D97-AF65-F5344CB8AC3E}">
        <p14:creationId xmlns:p14="http://schemas.microsoft.com/office/powerpoint/2010/main" val="34168609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7264" y="160506"/>
            <a:ext cx="8763000" cy="2831544"/>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Močovina</a:t>
            </a:r>
            <a:r>
              <a:rPr lang="en-US" sz="2000" b="1"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CO(NH</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a:t>
            </a:r>
            <a:r>
              <a:rPr lang="cs-CZ" sz="2000" b="1" baseline="-25000" dirty="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p>
            <a:pPr algn="just"/>
            <a:endParaRPr lang="en-US" sz="1000" dirty="0">
              <a:solidFill>
                <a:srgbClr val="FF0000"/>
              </a:solidFill>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diamid kyseliny uhličité, urea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karbamid</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Močovina byla tak první organickou sloučeninou vyrobenou čistě z anorganických látek (F. </a:t>
            </a:r>
            <a:r>
              <a:rPr lang="cs-CZ" sz="2000" dirty="0" err="1">
                <a:latin typeface="Arial" panose="020B0604020202020204" pitchFamily="34" charset="0"/>
                <a:cs typeface="Arial" panose="020B0604020202020204" pitchFamily="34" charset="0"/>
              </a:rPr>
              <a:t>Woehler</a:t>
            </a:r>
            <a:r>
              <a:rPr lang="cs-CZ" sz="2000" dirty="0">
                <a:latin typeface="Arial" panose="020B0604020202020204" pitchFamily="34" charset="0"/>
                <a:cs typeface="Arial" panose="020B0604020202020204" pitchFamily="34" charset="0"/>
              </a:rPr>
              <a:t> 1828). </a:t>
            </a: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Močovina se nachází v moči savců, obojživelníků a některých ryb. </a:t>
            </a:r>
            <a:r>
              <a:rPr lang="cs-CZ" sz="2000" b="0" i="0" dirty="0">
                <a:solidFill>
                  <a:srgbClr val="202122"/>
                </a:solidFill>
                <a:effectLst/>
                <a:latin typeface="Arial" panose="020B0604020202020204" pitchFamily="34" charset="0"/>
              </a:rPr>
              <a:t>Slouží jako odpadní látka, pomocí které se vylučuje z těla nadbytečný </a:t>
            </a:r>
            <a:r>
              <a:rPr lang="cs-CZ" sz="2000" b="0" i="0" u="none" strike="noStrike" dirty="0">
                <a:effectLst/>
                <a:latin typeface="Arial" panose="020B0604020202020204" pitchFamily="34" charset="0"/>
              </a:rPr>
              <a:t>dusík</a:t>
            </a:r>
            <a:r>
              <a:rPr lang="cs-CZ" sz="2000" b="0" i="0" dirty="0">
                <a:effectLst/>
                <a:latin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82947" name="Picture 3" descr="Urea Synthesis Woeh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4354278"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2052B92-C2D8-4F4A-B296-0C2A481AA977}"/>
              </a:ext>
            </a:extLst>
          </p:cNvPr>
          <p:cNvSpPr txBox="1"/>
          <p:nvPr/>
        </p:nvSpPr>
        <p:spPr>
          <a:xfrm>
            <a:off x="83496" y="4504901"/>
            <a:ext cx="8977008" cy="224676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Složka hnojiv a krmiv </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zdroj dusíku</a:t>
            </a:r>
            <a:r>
              <a:rPr lang="en-US" sz="2000" dirty="0">
                <a:latin typeface="Arial" panose="020B0604020202020204" pitchFamily="34" charset="0"/>
                <a:cs typeface="Arial" panose="020B0604020202020204" pitchFamily="34" charset="0"/>
              </a:rPr>
              <a:t>), s</a:t>
            </a:r>
            <a:r>
              <a:rPr lang="cs-CZ" sz="2000" dirty="0" err="1">
                <a:latin typeface="Arial" panose="020B0604020202020204" pitchFamily="34" charset="0"/>
                <a:cs typeface="Arial" panose="020B0604020202020204" pitchFamily="34" charset="0"/>
              </a:rPr>
              <a:t>urovina</a:t>
            </a:r>
            <a:r>
              <a:rPr lang="cs-CZ" sz="2000" dirty="0">
                <a:latin typeface="Arial" panose="020B0604020202020204" pitchFamily="34" charset="0"/>
                <a:cs typeface="Arial" panose="020B0604020202020204" pitchFamily="34" charset="0"/>
              </a:rPr>
              <a:t> pro výrobu plastických hmot</a:t>
            </a:r>
            <a:r>
              <a:rPr lang="en-US" sz="2000" dirty="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lepidel</a:t>
            </a:r>
            <a:r>
              <a:rPr lang="en-US" sz="2000" dirty="0">
                <a:latin typeface="Arial" panose="020B0604020202020204" pitchFamily="34" charset="0"/>
                <a:cs typeface="Arial" panose="020B0604020202020204" pitchFamily="34" charset="0"/>
              </a:rPr>
              <a:t>, p</a:t>
            </a:r>
            <a:r>
              <a:rPr lang="cs-CZ" sz="2000" dirty="0">
                <a:latin typeface="Arial" panose="020B0604020202020204" pitchFamily="34" charset="0"/>
                <a:cs typeface="Arial" panose="020B0604020202020204" pitchFamily="34" charset="0"/>
              </a:rPr>
              <a:t>ří</a:t>
            </a:r>
            <a:r>
              <a:rPr lang="en-US" sz="2000" dirty="0" err="1">
                <a:latin typeface="Arial" panose="020B0604020202020204" pitchFamily="34" charset="0"/>
                <a:cs typeface="Arial" panose="020B0604020202020204" pitchFamily="34" charset="0"/>
              </a:rPr>
              <a:t>sada</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kosmetiky</a:t>
            </a:r>
            <a:r>
              <a:rPr lang="cs-CZ" sz="2000" dirty="0">
                <a:latin typeface="Arial" panose="020B0604020202020204" pitchFamily="34" charset="0"/>
                <a:cs typeface="Arial" panose="020B0604020202020204" pitchFamily="34" charset="0"/>
              </a:rPr>
              <a:t> a bělicích zubních past</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součást náplně hasicích přístrojů. V uhelných elektrárnách (</a:t>
            </a:r>
            <a:r>
              <a:rPr lang="cs-CZ" sz="2000" i="1" dirty="0">
                <a:latin typeface="Arial" panose="020B0604020202020204" pitchFamily="34" charset="0"/>
                <a:cs typeface="Arial" panose="020B0604020202020204" pitchFamily="34" charset="0"/>
              </a:rPr>
              <a:t>SCR technologie</a:t>
            </a:r>
            <a:r>
              <a:rPr lang="cs-CZ" sz="2000" dirty="0">
                <a:latin typeface="Arial" panose="020B0604020202020204" pitchFamily="34" charset="0"/>
                <a:cs typeface="Arial" panose="020B0604020202020204" pitchFamily="34" charset="0"/>
              </a:rPr>
              <a:t>) a dieselových motorech (</a:t>
            </a:r>
            <a:r>
              <a:rPr lang="cs-CZ" sz="2000" i="1" dirty="0" err="1">
                <a:latin typeface="Arial" panose="020B0604020202020204" pitchFamily="34" charset="0"/>
                <a:cs typeface="Arial" panose="020B0604020202020204" pitchFamily="34" charset="0"/>
              </a:rPr>
              <a:t>AdBlue</a:t>
            </a:r>
            <a:r>
              <a:rPr lang="cs-CZ" sz="2000" dirty="0">
                <a:latin typeface="Arial" panose="020B0604020202020204" pitchFamily="34" charset="0"/>
                <a:cs typeface="Arial" panose="020B0604020202020204" pitchFamily="34" charset="0"/>
              </a:rPr>
              <a:t>) se používá pro redukci emisí </a:t>
            </a:r>
            <a:r>
              <a:rPr lang="cs-CZ" sz="2000" dirty="0" err="1">
                <a:latin typeface="Arial" panose="020B0604020202020204" pitchFamily="34" charset="0"/>
                <a:cs typeface="Arial" panose="020B0604020202020204" pitchFamily="34" charset="0"/>
              </a:rPr>
              <a:t>NO</a:t>
            </a:r>
            <a:r>
              <a:rPr lang="cs-CZ" sz="2000" baseline="-25000" dirty="0" err="1">
                <a:latin typeface="Arial" panose="020B0604020202020204" pitchFamily="34" charset="0"/>
                <a:cs typeface="Arial" panose="020B0604020202020204" pitchFamily="34" charset="0"/>
              </a:rPr>
              <a:t>x</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Alternativa kamenné soli při rozmrazování silnic a přistávacích ploch (močovina nezpůsobuje korozi v takovém rozsahu jako sůl nevýhodou je přílišné bujení plevelné zeleně).</a:t>
            </a:r>
            <a:endParaRPr lang="cs-CZ" sz="2000" dirty="0">
              <a:solidFill>
                <a:srgbClr val="FF0000"/>
              </a:solidFill>
              <a:latin typeface="Arial" panose="020B0604020202020204" pitchFamily="34" charset="0"/>
              <a:cs typeface="Arial" panose="020B0604020202020204" pitchFamily="34" charset="0"/>
            </a:endParaRPr>
          </a:p>
        </p:txBody>
      </p:sp>
      <p:pic>
        <p:nvPicPr>
          <p:cNvPr id="9218" name="Picture 2" descr="Urea Cycle | Concise Medical Knowledge">
            <a:extLst>
              <a:ext uri="{FF2B5EF4-FFF2-40B4-BE49-F238E27FC236}">
                <a16:creationId xmlns:a16="http://schemas.microsoft.com/office/drawing/2014/main" id="{597F18D2-ABE4-451D-B580-D2B614220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3038755"/>
            <a:ext cx="4197315" cy="146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611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7606AE52-CD1E-40BD-BE0C-55ADA9C0666E}"/>
              </a:ext>
            </a:extLst>
          </p:cNvPr>
          <p:cNvSpPr/>
          <p:nvPr/>
        </p:nvSpPr>
        <p:spPr>
          <a:xfrm>
            <a:off x="76200" y="152400"/>
            <a:ext cx="8915400" cy="3170099"/>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Chlorkyan</a:t>
            </a:r>
            <a:r>
              <a:rPr lang="cs-CZ"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pseudohalogenid</a:t>
            </a:r>
            <a:r>
              <a:rPr lang="en-US" sz="2000" dirty="0">
                <a:latin typeface="Arial" panose="020B0604020202020204" pitchFamily="34" charset="0"/>
                <a:cs typeface="Arial" panose="020B0604020202020204" pitchFamily="34" charset="0"/>
              </a:rPr>
              <a:t> je za </a:t>
            </a:r>
            <a:r>
              <a:rPr lang="en-US" sz="2000" dirty="0" err="1">
                <a:latin typeface="Arial" panose="020B0604020202020204" pitchFamily="34" charset="0"/>
                <a:cs typeface="Arial" panose="020B0604020202020204" pitchFamily="34" charset="0"/>
              </a:rPr>
              <a:t>běžných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podmínek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snadno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kondenzující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bezbarvý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plyn</a:t>
            </a:r>
            <a:r>
              <a:rPr lang="en-US" sz="2000" dirty="0">
                <a:latin typeface="Arial" panose="020B0604020202020204" pitchFamily="34" charset="0"/>
                <a:cs typeface="Arial" panose="020B0604020202020204" pitchFamily="34" charset="0"/>
              </a:rPr>
              <a:t>. Je </a:t>
            </a:r>
            <a:r>
              <a:rPr lang="en-US" sz="2000" dirty="0" err="1">
                <a:latin typeface="Arial" panose="020B0604020202020204" pitchFamily="34" charset="0"/>
                <a:cs typeface="Arial" panose="020B0604020202020204" pitchFamily="34" charset="0"/>
              </a:rPr>
              <a:t>rozpustný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vodě</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alkoholech</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diethyletheru</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V</a:t>
            </a:r>
            <a:r>
              <a:rPr lang="en-US" sz="2000" dirty="0" err="1">
                <a:latin typeface="Arial" panose="020B0604020202020204" pitchFamily="34" charset="0"/>
                <a:cs typeface="Arial" panose="020B0604020202020204" pitchFamily="34" charset="0"/>
              </a:rPr>
              <a:t>yrábí</a:t>
            </a:r>
            <a:r>
              <a:rPr lang="cs-CZ" sz="2000" dirty="0">
                <a:latin typeface="Arial" panose="020B0604020202020204" pitchFamily="34" charset="0"/>
                <a:cs typeface="Arial" panose="020B0604020202020204" pitchFamily="34" charset="0"/>
              </a:rPr>
              <a:t> se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oxidací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kyanidu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sodného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chlorem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Reakce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probíhá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přes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meziprodukt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dikyan</a:t>
            </a:r>
            <a:r>
              <a:rPr lang="en-US" sz="2000" dirty="0">
                <a:latin typeface="Arial" panose="020B0604020202020204" pitchFamily="34" charset="0"/>
                <a:cs typeface="Arial" panose="020B0604020202020204" pitchFamily="34" charset="0"/>
              </a:rPr>
              <a:t> (CN)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ctr"/>
            <a:r>
              <a:rPr lang="en-US" sz="2000" dirty="0" err="1">
                <a:latin typeface="Arial" panose="020B0604020202020204" pitchFamily="34" charset="0"/>
                <a:cs typeface="Arial" panose="020B0604020202020204" pitchFamily="34" charset="0"/>
              </a:rPr>
              <a:t>NaCN</a:t>
            </a:r>
            <a:r>
              <a:rPr lang="en-US" sz="2000" dirty="0">
                <a:latin typeface="Arial" panose="020B0604020202020204" pitchFamily="34" charset="0"/>
                <a:cs typeface="Arial" panose="020B0604020202020204" pitchFamily="34" charset="0"/>
              </a:rPr>
              <a:t> + Cl</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ClCN</a:t>
            </a:r>
            <a:r>
              <a:rPr lang="en-US" sz="2000" dirty="0">
                <a:latin typeface="Arial" panose="020B0604020202020204" pitchFamily="34" charset="0"/>
                <a:cs typeface="Arial" panose="020B0604020202020204" pitchFamily="34" charset="0"/>
              </a:rPr>
              <a:t> + NaCl</a:t>
            </a:r>
          </a:p>
          <a:p>
            <a:r>
              <a:rPr lang="cs-CZ" sz="2000" dirty="0">
                <a:latin typeface="Arial" panose="020B0604020202020204" pitchFamily="34" charset="0"/>
                <a:cs typeface="Arial" panose="020B0604020202020204" pitchFamily="34" charset="0"/>
              </a:rPr>
              <a:t>V</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přítomnosti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kyselin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trimerizuje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kyanurchlorid</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t>
            </a:r>
            <a:r>
              <a:rPr lang="en-US" sz="2000" dirty="0">
                <a:latin typeface="Arial" panose="020B0604020202020204" pitchFamily="34" charset="0"/>
                <a:cs typeface="Arial" panose="020B0604020202020204" pitchFamily="34" charset="0"/>
              </a:rPr>
              <a:t>vodou </a:t>
            </a:r>
            <a:r>
              <a:rPr lang="en-US" sz="2000" dirty="0" err="1">
                <a:latin typeface="Arial" panose="020B0604020202020204" pitchFamily="34" charset="0"/>
                <a:cs typeface="Arial" panose="020B0604020202020204" pitchFamily="34" charset="0"/>
              </a:rPr>
              <a:t>pomalu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hydrolyzuje</a:t>
            </a:r>
            <a:r>
              <a:rPr lang="en-US" sz="2000" dirty="0">
                <a:latin typeface="Arial" panose="020B0604020202020204" pitchFamily="34" charset="0"/>
                <a:cs typeface="Arial" panose="020B0604020202020204" pitchFamily="34" charset="0"/>
              </a:rPr>
              <a:t> za </a:t>
            </a:r>
            <a:r>
              <a:rPr lang="en-US" sz="2000" dirty="0" err="1">
                <a:latin typeface="Arial" panose="020B0604020202020204" pitchFamily="34" charset="0"/>
                <a:cs typeface="Arial" panose="020B0604020202020204" pitchFamily="34" charset="0"/>
              </a:rPr>
              <a:t>uvolňování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kyanovodíku</a:t>
            </a:r>
            <a:r>
              <a:rPr lang="en-US" sz="2000" dirty="0">
                <a:latin typeface="Arial" panose="020B0604020202020204" pitchFamily="34" charset="0"/>
                <a:cs typeface="Arial" panose="020B0604020202020204" pitchFamily="34" charset="0"/>
              </a:rPr>
              <a:t>: </a:t>
            </a:r>
          </a:p>
          <a:p>
            <a:pPr algn="ctr"/>
            <a:r>
              <a:rPr lang="en-US" sz="2000" dirty="0" err="1">
                <a:latin typeface="Arial" panose="020B0604020202020204" pitchFamily="34" charset="0"/>
                <a:cs typeface="Arial" panose="020B0604020202020204" pitchFamily="34" charset="0"/>
              </a:rPr>
              <a:t>ClCN</a:t>
            </a:r>
            <a:r>
              <a:rPr lang="en-US" sz="2000" dirty="0">
                <a:latin typeface="Arial" panose="020B0604020202020204" pitchFamily="34" charset="0"/>
                <a:cs typeface="Arial" panose="020B0604020202020204" pitchFamily="34" charset="0"/>
              </a:rPr>
              <a:t> + H2O → HCN + </a:t>
            </a:r>
            <a:r>
              <a:rPr lang="en-US" sz="2000" dirty="0" err="1">
                <a:latin typeface="Arial" panose="020B0604020202020204" pitchFamily="34" charset="0"/>
                <a:cs typeface="Arial" panose="020B0604020202020204" pitchFamily="34" charset="0"/>
              </a:rPr>
              <a:t>HClO</a:t>
            </a:r>
            <a:endParaRPr lang="cs-CZ" sz="2000" dirty="0">
              <a:latin typeface="Arial" panose="020B0604020202020204" pitchFamily="34" charset="0"/>
              <a:cs typeface="Arial" panose="020B0604020202020204" pitchFamily="34" charset="0"/>
            </a:endParaRPr>
          </a:p>
          <a:p>
            <a:pPr algn="just"/>
            <a:r>
              <a:rPr lang="cs-CZ" sz="2000" dirty="0" err="1">
                <a:latin typeface="Arial" panose="020B0604020202020204" pitchFamily="34" charset="0"/>
                <a:cs typeface="Arial" panose="020B0604020202020204" pitchFamily="34" charset="0"/>
              </a:rPr>
              <a:t>Chlorkyan</a:t>
            </a:r>
            <a:r>
              <a:rPr lang="cs-CZ" sz="2000" dirty="0">
                <a:latin typeface="Arial" panose="020B0604020202020204" pitchFamily="34" charset="0"/>
                <a:cs typeface="Arial" panose="020B0604020202020204" pitchFamily="34" charset="0"/>
              </a:rPr>
              <a:t> je vysoce toxickým krevním jedem, kdysi se uvažovalo o použití jako chemická zbraň. </a:t>
            </a:r>
          </a:p>
        </p:txBody>
      </p:sp>
      <p:pic>
        <p:nvPicPr>
          <p:cNvPr id="11" name="Obrázek 10" descr="Obsah obrázku kreslení&#10;&#10;Popis byl vytvořen automaticky">
            <a:extLst>
              <a:ext uri="{FF2B5EF4-FFF2-40B4-BE49-F238E27FC236}">
                <a16:creationId xmlns:a16="http://schemas.microsoft.com/office/drawing/2014/main" id="{062BE18F-99B2-4469-BB6D-060789A08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714964"/>
            <a:ext cx="1180562" cy="304800"/>
          </a:xfrm>
          <a:prstGeom prst="rect">
            <a:avLst/>
          </a:prstGeom>
        </p:spPr>
      </p:pic>
      <p:pic>
        <p:nvPicPr>
          <p:cNvPr id="12" name="Obrázek 11">
            <a:extLst>
              <a:ext uri="{FF2B5EF4-FFF2-40B4-BE49-F238E27FC236}">
                <a16:creationId xmlns:a16="http://schemas.microsoft.com/office/drawing/2014/main" id="{9E7C6EF4-EA11-4A8A-9B73-01ABDAEE27ED}"/>
              </a:ext>
            </a:extLst>
          </p:cNvPr>
          <p:cNvPicPr>
            <a:picLocks noChangeAspect="1"/>
          </p:cNvPicPr>
          <p:nvPr/>
        </p:nvPicPr>
        <p:blipFill>
          <a:blip r:embed="rId3"/>
          <a:stretch>
            <a:fillRect/>
          </a:stretch>
        </p:blipFill>
        <p:spPr>
          <a:xfrm>
            <a:off x="1878767" y="4278971"/>
            <a:ext cx="5181600" cy="2248375"/>
          </a:xfrm>
          <a:prstGeom prst="rect">
            <a:avLst/>
          </a:prstGeom>
        </p:spPr>
      </p:pic>
      <p:sp>
        <p:nvSpPr>
          <p:cNvPr id="13" name="Obdélník 12">
            <a:extLst>
              <a:ext uri="{FF2B5EF4-FFF2-40B4-BE49-F238E27FC236}">
                <a16:creationId xmlns:a16="http://schemas.microsoft.com/office/drawing/2014/main" id="{725937BE-DAB4-4510-87DE-51ADDED354B0}"/>
              </a:ext>
            </a:extLst>
          </p:cNvPr>
          <p:cNvSpPr/>
          <p:nvPr/>
        </p:nvSpPr>
        <p:spPr>
          <a:xfrm>
            <a:off x="97436" y="3556095"/>
            <a:ext cx="8829677" cy="70788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B</a:t>
            </a:r>
            <a:r>
              <a:rPr lang="en-US" sz="2000" b="1" dirty="0" err="1">
                <a:latin typeface="Arial" panose="020B0604020202020204" pitchFamily="34" charset="0"/>
                <a:cs typeface="Arial" panose="020B0604020202020204" pitchFamily="34" charset="0"/>
              </a:rPr>
              <a:t>romkyan</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a:t>
            </a:r>
            <a:r>
              <a:rPr lang="en-US" sz="2000" dirty="0">
                <a:latin typeface="Arial" panose="020B0604020202020204" pitchFamily="34" charset="0"/>
                <a:cs typeface="Arial" panose="020B0604020202020204" pitchFamily="34" charset="0"/>
              </a:rPr>
              <a:t> za </a:t>
            </a:r>
            <a:r>
              <a:rPr lang="en-US" sz="2000" dirty="0" err="1">
                <a:latin typeface="Arial" panose="020B0604020202020204" pitchFamily="34" charset="0"/>
                <a:cs typeface="Arial" panose="020B0604020202020204" pitchFamily="34" charset="0"/>
              </a:rPr>
              <a:t>pokojové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teploty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tuhou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látkou</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používá</a:t>
            </a:r>
            <a:r>
              <a:rPr lang="en-US" sz="2000" dirty="0">
                <a:latin typeface="Arial" panose="020B0604020202020204" pitchFamily="34" charset="0"/>
                <a:cs typeface="Arial" panose="020B0604020202020204" pitchFamily="34" charset="0"/>
              </a:rPr>
              <a:t> se v </a:t>
            </a:r>
            <a:r>
              <a:rPr lang="en-US" sz="2000" dirty="0" err="1">
                <a:latin typeface="Arial" panose="020B0604020202020204" pitchFamily="34" charset="0"/>
                <a:cs typeface="Arial" panose="020B0604020202020204" pitchFamily="34" charset="0"/>
              </a:rPr>
              <a:t>analýze</a:t>
            </a:r>
            <a:r>
              <a:rPr lang="cs-CZ" sz="2000" dirty="0">
                <a:latin typeface="Arial" panose="020B0604020202020204" pitchFamily="34" charset="0"/>
                <a:cs typeface="Arial" panose="020B0604020202020204" pitchFamily="34" charset="0"/>
              </a:rPr>
              <a:t> peptidů</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Příprava a reakce </a:t>
            </a:r>
            <a:r>
              <a:rPr lang="cs-CZ" sz="2000" dirty="0" err="1">
                <a:latin typeface="Arial" panose="020B0604020202020204" pitchFamily="34" charset="0"/>
                <a:cs typeface="Arial" panose="020B0604020202020204" pitchFamily="34" charset="0"/>
              </a:rPr>
              <a:t>bromkyanu</a:t>
            </a:r>
            <a:r>
              <a:rPr lang="cs-CZ" sz="2000" dirty="0">
                <a:latin typeface="Arial" panose="020B0604020202020204" pitchFamily="34" charset="0"/>
                <a:cs typeface="Arial" panose="020B0604020202020204" pitchFamily="34" charset="0"/>
              </a:rPr>
              <a:t> jsou obdobné </a:t>
            </a:r>
            <a:r>
              <a:rPr lang="cs-CZ" sz="2000" dirty="0" err="1">
                <a:latin typeface="Arial" panose="020B0604020202020204" pitchFamily="34" charset="0"/>
                <a:cs typeface="Arial" panose="020B0604020202020204" pitchFamily="34" charset="0"/>
              </a:rPr>
              <a:t>chlorkyanu</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2265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A48D470-3CCD-4079-A2D9-03514EDDAE39}"/>
              </a:ext>
            </a:extLst>
          </p:cNvPr>
          <p:cNvSpPr txBox="1"/>
          <p:nvPr/>
        </p:nvSpPr>
        <p:spPr>
          <a:xfrm flipH="1">
            <a:off x="131789" y="3033255"/>
            <a:ext cx="8915400" cy="1938992"/>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kyanurová</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cyklický trimer kyseliny </a:t>
            </a:r>
            <a:r>
              <a:rPr lang="cs-CZ" sz="2000" dirty="0" err="1">
                <a:latin typeface="Arial" panose="020B0604020202020204" pitchFamily="34" charset="0"/>
                <a:cs typeface="Arial" panose="020B0604020202020204" pitchFamily="34" charset="0"/>
              </a:rPr>
              <a:t>isokyanaté</a:t>
            </a:r>
            <a:r>
              <a:rPr lang="cs-CZ" sz="2000" dirty="0">
                <a:latin typeface="Arial" panose="020B0604020202020204" pitchFamily="34" charset="0"/>
                <a:cs typeface="Arial" panose="020B0604020202020204" pitchFamily="34" charset="0"/>
              </a:rPr>
              <a:t> (HOCN). Vyrábí se tepelným rozkladem močoviny:</a:t>
            </a:r>
          </a:p>
          <a:p>
            <a:pPr algn="just"/>
            <a:r>
              <a:rPr lang="cs-CZ" sz="2000" dirty="0">
                <a:latin typeface="Arial" panose="020B0604020202020204" pitchFamily="34" charset="0"/>
                <a:cs typeface="Arial" panose="020B0604020202020204" pitchFamily="34" charset="0"/>
              </a:rPr>
              <a:t>3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N-CO-NH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 NH</a:t>
            </a:r>
            <a:r>
              <a:rPr lang="cs-CZ" sz="2000" baseline="-25000" dirty="0">
                <a:latin typeface="Arial" panose="020B0604020202020204" pitchFamily="34" charset="0"/>
                <a:cs typeface="Arial" panose="020B0604020202020204" pitchFamily="34" charset="0"/>
              </a:rPr>
              <a:t>3</a:t>
            </a:r>
          </a:p>
          <a:p>
            <a:pPr algn="just"/>
            <a:r>
              <a:rPr lang="cs-CZ" sz="2000" dirty="0">
                <a:latin typeface="Arial" panose="020B0604020202020204" pitchFamily="34" charset="0"/>
                <a:cs typeface="Arial" panose="020B0604020202020204" pitchFamily="34" charset="0"/>
              </a:rPr>
              <a:t>Kyselina </a:t>
            </a:r>
            <a:r>
              <a:rPr lang="cs-CZ" sz="2000" dirty="0" err="1">
                <a:latin typeface="Arial" panose="020B0604020202020204" pitchFamily="34" charset="0"/>
                <a:cs typeface="Arial" panose="020B0604020202020204" pitchFamily="34" charset="0"/>
              </a:rPr>
              <a:t>kyanurová</a:t>
            </a:r>
            <a:r>
              <a:rPr lang="cs-CZ" sz="2000" dirty="0">
                <a:latin typeface="Arial" panose="020B0604020202020204" pitchFamily="34" charset="0"/>
                <a:cs typeface="Arial" panose="020B0604020202020204" pitchFamily="34" charset="0"/>
              </a:rPr>
              <a:t> je netoxická, s melaminem poskytuje extrémně nerozpustné krystaly, vedoucí k tvorbě ledvinových kamenů a potenciálně k selhání ledvin a k smrti. </a:t>
            </a:r>
            <a:endParaRPr lang="cs-CZ" sz="8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5CB8DDC5-FA41-4AE9-AE21-AA0550019F88}"/>
              </a:ext>
            </a:extLst>
          </p:cNvPr>
          <p:cNvSpPr txBox="1"/>
          <p:nvPr/>
        </p:nvSpPr>
        <p:spPr>
          <a:xfrm>
            <a:off x="322815" y="5183236"/>
            <a:ext cx="4572000" cy="132343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To se stalo v případě psů a koček při kontaminaci krmiva v roce 2007 a u dětí při kontaminaci čínského mléka v roce 2008.</a:t>
            </a:r>
          </a:p>
        </p:txBody>
      </p:sp>
      <p:pic>
        <p:nvPicPr>
          <p:cNvPr id="3074" name="Picture 2">
            <a:extLst>
              <a:ext uri="{FF2B5EF4-FFF2-40B4-BE49-F238E27FC236}">
                <a16:creationId xmlns:a16="http://schemas.microsoft.com/office/drawing/2014/main" id="{D9130AEF-D5C7-4D60-8330-B4E57835C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705710"/>
            <a:ext cx="3639585" cy="1771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E6B7333-66B1-4B73-8F09-94D960A3F25D}"/>
              </a:ext>
            </a:extLst>
          </p:cNvPr>
          <p:cNvSpPr txBox="1"/>
          <p:nvPr/>
        </p:nvSpPr>
        <p:spPr>
          <a:xfrm flipH="1">
            <a:off x="152400" y="302994"/>
            <a:ext cx="8839200" cy="2328843"/>
          </a:xfrm>
          <a:prstGeom prst="rect">
            <a:avLst/>
          </a:prstGeom>
          <a:noFill/>
        </p:spPr>
        <p:txBody>
          <a:bodyPr wrap="square" rtlCol="0">
            <a:spAutoFit/>
          </a:bodyPr>
          <a:lstStyle/>
          <a:p>
            <a:r>
              <a:rPr lang="cs-CZ" sz="2000" b="1" dirty="0" err="1">
                <a:latin typeface="Arial" panose="020B0604020202020204" pitchFamily="34" charset="0"/>
                <a:cs typeface="Arial" panose="020B0604020202020204" pitchFamily="34" charset="0"/>
              </a:rPr>
              <a:t>Kyanurchlorid</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2,4,6-trichlor-1,3,5-triazin</a:t>
            </a:r>
            <a:r>
              <a:rPr lang="cs-CZ" sz="2000" dirty="0">
                <a:latin typeface="Arial" panose="020B0604020202020204" pitchFamily="34" charset="0"/>
                <a:cs typeface="Arial" panose="020B0604020202020204" pitchFamily="34" charset="0"/>
              </a:rPr>
              <a:t>) – trimer </a:t>
            </a:r>
            <a:r>
              <a:rPr lang="cs-CZ" sz="2000" dirty="0" err="1">
                <a:latin typeface="Arial" panose="020B0604020202020204" pitchFamily="34" charset="0"/>
                <a:cs typeface="Arial" panose="020B0604020202020204" pitchFamily="34" charset="0"/>
              </a:rPr>
              <a:t>chlorkyanu</a:t>
            </a:r>
            <a:r>
              <a:rPr lang="cs-CZ" sz="2000" dirty="0">
                <a:latin typeface="Arial" panose="020B0604020202020204" pitchFamily="34" charset="0"/>
                <a:cs typeface="Arial" panose="020B0604020202020204" pitchFamily="34" charset="0"/>
              </a:rPr>
              <a:t>. Vyrábí se ve dvou krocích z kyanovodíku přes meziprodukt </a:t>
            </a:r>
            <a:r>
              <a:rPr lang="cs-CZ" sz="2000" dirty="0" err="1">
                <a:latin typeface="Arial" panose="020B0604020202020204" pitchFamily="34" charset="0"/>
                <a:cs typeface="Arial" panose="020B0604020202020204" pitchFamily="34" charset="0"/>
              </a:rPr>
              <a:t>chlorkyan</a:t>
            </a:r>
            <a:r>
              <a:rPr lang="cs-CZ" sz="2000" dirty="0">
                <a:latin typeface="Arial" panose="020B0604020202020204" pitchFamily="34" charset="0"/>
                <a:cs typeface="Arial" panose="020B0604020202020204" pitchFamily="34" charset="0"/>
              </a:rPr>
              <a:t>, který se </a:t>
            </a:r>
            <a:r>
              <a:rPr lang="cs-CZ" sz="2000" dirty="0" err="1">
                <a:latin typeface="Arial" panose="020B0604020202020204" pitchFamily="34" charset="0"/>
                <a:cs typeface="Arial" panose="020B0604020202020204" pitchFamily="34" charset="0"/>
              </a:rPr>
              <a:t>trimerizuje</a:t>
            </a:r>
            <a:r>
              <a:rPr lang="cs-CZ" sz="2000" dirty="0">
                <a:latin typeface="Arial" panose="020B0604020202020204" pitchFamily="34" charset="0"/>
                <a:cs typeface="Arial" panose="020B0604020202020204" pitchFamily="34" charset="0"/>
              </a:rPr>
              <a:t> za zvýšené teploty na uhlíkovém katalyzátoru: </a:t>
            </a:r>
          </a:p>
          <a:p>
            <a:pPr algn="ctr"/>
            <a:r>
              <a:rPr lang="cs-CZ" sz="2000" dirty="0">
                <a:latin typeface="Arial" panose="020B0604020202020204" pitchFamily="34" charset="0"/>
                <a:cs typeface="Arial" panose="020B0604020202020204" pitchFamily="34" charset="0"/>
              </a:rPr>
              <a:t>HCN + 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ClCN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HCl</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3 </a:t>
            </a:r>
            <a:r>
              <a:rPr lang="cs-CZ" sz="2000" dirty="0" err="1">
                <a:latin typeface="Arial" panose="020B0604020202020204" pitchFamily="34" charset="0"/>
                <a:cs typeface="Arial" panose="020B0604020202020204" pitchFamily="34" charset="0"/>
              </a:rPr>
              <a:t>ClCN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ClCN</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p>
          <a:p>
            <a:pPr algn="ctr"/>
            <a:endParaRPr lang="cs-CZ" sz="800" baseline="-25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Je prekurzorem pro výrobu triazinových pesticidů, barviv </a:t>
            </a:r>
          </a:p>
          <a:p>
            <a:pPr algn="just"/>
            <a:r>
              <a:rPr lang="cs-CZ" sz="2000" dirty="0">
                <a:latin typeface="Arial" panose="020B0604020202020204" pitchFamily="34" charset="0"/>
                <a:cs typeface="Arial" panose="020B0604020202020204" pitchFamily="34" charset="0"/>
              </a:rPr>
              <a:t>a </a:t>
            </a:r>
            <a:r>
              <a:rPr lang="cs-CZ" sz="2000" dirty="0" err="1">
                <a:latin typeface="Arial" panose="020B0604020202020204" pitchFamily="34" charset="0"/>
                <a:cs typeface="Arial" panose="020B0604020202020204" pitchFamily="34" charset="0"/>
              </a:rPr>
              <a:t>zesíťovacích</a:t>
            </a:r>
            <a:r>
              <a:rPr lang="cs-CZ" sz="2000" dirty="0">
                <a:latin typeface="Arial" panose="020B0604020202020204" pitchFamily="34" charset="0"/>
                <a:cs typeface="Arial" panose="020B0604020202020204" pitchFamily="34" charset="0"/>
              </a:rPr>
              <a:t> činidel.</a:t>
            </a:r>
          </a:p>
        </p:txBody>
      </p:sp>
      <p:pic>
        <p:nvPicPr>
          <p:cNvPr id="8" name="Obrázek 7" descr="Obsah obrázku košile, místnost&#10;&#10;Popis byl vytvořen automaticky">
            <a:extLst>
              <a:ext uri="{FF2B5EF4-FFF2-40B4-BE49-F238E27FC236}">
                <a16:creationId xmlns:a16="http://schemas.microsoft.com/office/drawing/2014/main" id="{055E72E2-C76F-48CD-A285-B5498A4CA5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477" y="1175441"/>
            <a:ext cx="1447800" cy="1149191"/>
          </a:xfrm>
          <a:prstGeom prst="rect">
            <a:avLst/>
          </a:prstGeom>
        </p:spPr>
      </p:pic>
    </p:spTree>
    <p:extLst>
      <p:ext uri="{BB962C8B-B14F-4D97-AF65-F5344CB8AC3E}">
        <p14:creationId xmlns:p14="http://schemas.microsoft.com/office/powerpoint/2010/main" val="21573449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B994283-B9E0-4BCA-9D36-74F94E0C2D9A}"/>
              </a:ext>
            </a:extLst>
          </p:cNvPr>
          <p:cNvSpPr/>
          <p:nvPr/>
        </p:nvSpPr>
        <p:spPr>
          <a:xfrm>
            <a:off x="279191" y="4667468"/>
            <a:ext cx="8610600" cy="206210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Nitrid křemičitý</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Si</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N</a:t>
            </a:r>
            <a:r>
              <a:rPr lang="cs-CZ" sz="2000" b="1" baseline="-25000" dirty="0">
                <a:latin typeface="Arial" panose="020B0604020202020204" pitchFamily="34" charset="0"/>
                <a:cs typeface="Arial" panose="020B0604020202020204" pitchFamily="34" charset="0"/>
              </a:rPr>
              <a:t>4</a:t>
            </a:r>
            <a:r>
              <a:rPr lang="cs-CZ" sz="2000" b="1"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 inertní, tvrdá pevná látka, rozpustná jen ve zředěné </a:t>
            </a:r>
            <a:r>
              <a:rPr lang="en-US" sz="2000" dirty="0">
                <a:latin typeface="Arial" panose="020B0604020202020204" pitchFamily="34" charset="0"/>
                <a:cs typeface="Arial" panose="020B0604020202020204" pitchFamily="34" charset="0"/>
              </a:rPr>
              <a:t>HF 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ho</a:t>
            </a:r>
            <a:r>
              <a:rPr lang="cs-CZ" sz="2000" dirty="0" err="1">
                <a:latin typeface="Arial" panose="020B0604020202020204" pitchFamily="34" charset="0"/>
                <a:cs typeface="Arial" panose="020B0604020202020204" pitchFamily="34" charset="0"/>
              </a:rPr>
              <a:t>rké</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SO</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Používá se k výrobě řezných nástrojů,  automobilových svíček, integrovaných obvodů.</a:t>
            </a:r>
          </a:p>
          <a:p>
            <a:endParaRPr lang="cs-CZ" sz="8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Nitrid g</a:t>
            </a:r>
            <a:r>
              <a:rPr lang="en-US" sz="2000" b="1" dirty="0" err="1">
                <a:latin typeface="Arial" panose="020B0604020202020204" pitchFamily="34" charset="0"/>
                <a:cs typeface="Arial" panose="020B0604020202020204" pitchFamily="34" charset="0"/>
              </a:rPr>
              <a:t>ermani</a:t>
            </a:r>
            <a:r>
              <a:rPr lang="cs-CZ" sz="2000" b="1" dirty="0" err="1">
                <a:latin typeface="Arial" panose="020B0604020202020204" pitchFamily="34" charset="0"/>
                <a:cs typeface="Arial" panose="020B0604020202020204" pitchFamily="34" charset="0"/>
              </a:rPr>
              <a:t>čitý</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Ge</a:t>
            </a:r>
            <a:r>
              <a:rPr lang="en-US" sz="2000" b="1" baseline="-25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N</a:t>
            </a:r>
            <a:r>
              <a:rPr lang="en-US" sz="2000" b="1" baseline="-25000" dirty="0">
                <a:latin typeface="Arial" panose="020B0604020202020204" pitchFamily="34" charset="0"/>
                <a:cs typeface="Arial" panose="020B0604020202020204" pitchFamily="34" charset="0"/>
              </a:rPr>
              <a:t>4</a:t>
            </a:r>
            <a:endParaRPr lang="cs-CZ" sz="2000" b="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hnědý prášek.</a:t>
            </a:r>
          </a:p>
        </p:txBody>
      </p:sp>
      <p:sp>
        <p:nvSpPr>
          <p:cNvPr id="5" name="TextovéPole 4">
            <a:extLst>
              <a:ext uri="{FF2B5EF4-FFF2-40B4-BE49-F238E27FC236}">
                <a16:creationId xmlns:a16="http://schemas.microsoft.com/office/drawing/2014/main" id="{D8B4DE86-C73E-4A13-B5A9-CD3707460371}"/>
              </a:ext>
            </a:extLst>
          </p:cNvPr>
          <p:cNvSpPr txBox="1"/>
          <p:nvPr/>
        </p:nvSpPr>
        <p:spPr>
          <a:xfrm>
            <a:off x="279191" y="128429"/>
            <a:ext cx="8610600" cy="2246769"/>
          </a:xfrm>
          <a:prstGeom prst="rect">
            <a:avLst/>
          </a:prstGeom>
          <a:noFill/>
        </p:spPr>
        <p:txBody>
          <a:bodyPr wrap="square">
            <a:spAutoFit/>
          </a:bodyPr>
          <a:lstStyle/>
          <a:p>
            <a:pPr algn="just"/>
            <a:r>
              <a:rPr lang="cs-CZ" sz="2000" b="1" dirty="0">
                <a:latin typeface="Arial" panose="020B0604020202020204" pitchFamily="34" charset="0"/>
                <a:cs typeface="Arial" panose="020B0604020202020204" pitchFamily="34" charset="0"/>
              </a:rPr>
              <a:t>Melamin </a:t>
            </a:r>
            <a:r>
              <a:rPr lang="cs-CZ" sz="2000" dirty="0">
                <a:latin typeface="Arial" panose="020B0604020202020204" pitchFamily="34" charset="0"/>
                <a:cs typeface="Arial" panose="020B0604020202020204" pitchFamily="34" charset="0"/>
              </a:rPr>
              <a:t>(2,4,6-triamino-1,3,5-triazin) se používá při výrobě umělých hmot a průmyslových hnojiv. Ve vodě se rozpouští jen velmi málo. Při hoření melaminu se uvolňuje 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který tlumí oheň. Někdy je melamin nezákonně přidáván do potravin, aby maskoval nedostatečný obsah bílkovin. Melamin je sám o sobě v malých dávkách netoxický, v kombinaci s kyselinou </a:t>
            </a:r>
            <a:r>
              <a:rPr lang="cs-CZ" sz="2000" dirty="0" err="1">
                <a:latin typeface="Arial" panose="020B0604020202020204" pitchFamily="34" charset="0"/>
                <a:cs typeface="Arial" panose="020B0604020202020204" pitchFamily="34" charset="0"/>
              </a:rPr>
              <a:t>kyanurovou</a:t>
            </a:r>
            <a:r>
              <a:rPr lang="cs-CZ" sz="2000" dirty="0">
                <a:latin typeface="Arial" panose="020B0604020202020204" pitchFamily="34" charset="0"/>
                <a:cs typeface="Arial" panose="020B0604020202020204" pitchFamily="34" charset="0"/>
              </a:rPr>
              <a:t> však může vést ke vzniku ledvinových kamenů, protože s ní tvoří nerozpustný melamin </a:t>
            </a:r>
            <a:r>
              <a:rPr lang="cs-CZ" sz="2000" dirty="0" err="1">
                <a:latin typeface="Arial" panose="020B0604020202020204" pitchFamily="34" charset="0"/>
                <a:cs typeface="Arial" panose="020B0604020202020204" pitchFamily="34" charset="0"/>
              </a:rPr>
              <a:t>kyanurát</a:t>
            </a:r>
            <a:r>
              <a:rPr lang="cs-CZ" sz="2000" dirty="0">
                <a:latin typeface="Arial" panose="020B0604020202020204" pitchFamily="34" charset="0"/>
                <a:cs typeface="Arial" panose="020B0604020202020204" pitchFamily="34" charset="0"/>
              </a:rPr>
              <a:t>.</a:t>
            </a:r>
            <a:endParaRPr lang="en-US" sz="2000" dirty="0">
              <a:highlight>
                <a:srgbClr val="FFFF00"/>
              </a:highlight>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E3DFE0A1-78AC-49F9-AFAC-2564226442A8}"/>
              </a:ext>
            </a:extLst>
          </p:cNvPr>
          <p:cNvPicPr>
            <a:picLocks noChangeAspect="1"/>
          </p:cNvPicPr>
          <p:nvPr/>
        </p:nvPicPr>
        <p:blipFill>
          <a:blip r:embed="rId2"/>
          <a:stretch>
            <a:fillRect/>
          </a:stretch>
        </p:blipFill>
        <p:spPr>
          <a:xfrm>
            <a:off x="1066800" y="2378428"/>
            <a:ext cx="7486223" cy="2060428"/>
          </a:xfrm>
          <a:prstGeom prst="rect">
            <a:avLst/>
          </a:prstGeom>
        </p:spPr>
      </p:pic>
    </p:spTree>
    <p:extLst>
      <p:ext uri="{BB962C8B-B14F-4D97-AF65-F5344CB8AC3E}">
        <p14:creationId xmlns:p14="http://schemas.microsoft.com/office/powerpoint/2010/main" val="30045075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122238"/>
            <a:ext cx="8229600" cy="715962"/>
          </a:xfrm>
        </p:spPr>
        <p:txBody>
          <a:bodyPr>
            <a:normAutofit/>
          </a:bodyPr>
          <a:lstStyle/>
          <a:p>
            <a:r>
              <a:rPr lang="en-GB" altLang="en-US" sz="2800" b="1" dirty="0" err="1">
                <a:latin typeface="Times New Roman" pitchFamily="18" charset="0"/>
              </a:rPr>
              <a:t>Slou</a:t>
            </a:r>
            <a:r>
              <a:rPr lang="cs-CZ" altLang="en-US" sz="2800" b="1" dirty="0">
                <a:latin typeface="Times New Roman" pitchFamily="18" charset="0"/>
              </a:rPr>
              <a:t>č</a:t>
            </a:r>
            <a:r>
              <a:rPr lang="en-GB" altLang="en-US" sz="2800" b="1" dirty="0" err="1">
                <a:latin typeface="Times New Roman" pitchFamily="18" charset="0"/>
              </a:rPr>
              <a:t>eniny</a:t>
            </a:r>
            <a:r>
              <a:rPr lang="en-GB" altLang="en-US" sz="2800" b="1" dirty="0">
                <a:latin typeface="Times New Roman" pitchFamily="18" charset="0"/>
              </a:rPr>
              <a:t> se s</a:t>
            </a:r>
            <a:r>
              <a:rPr lang="cs-CZ" altLang="en-US" sz="2800" b="1" dirty="0">
                <a:latin typeface="Times New Roman" pitchFamily="18" charset="0"/>
              </a:rPr>
              <a:t>í</a:t>
            </a:r>
            <a:r>
              <a:rPr lang="en-US" altLang="en-US" sz="2800" b="1" dirty="0" err="1">
                <a:latin typeface="Times New Roman" pitchFamily="18" charset="0"/>
              </a:rPr>
              <a:t>rou</a:t>
            </a:r>
            <a:endParaRPr lang="cs-CZ" sz="2800" dirty="0"/>
          </a:p>
        </p:txBody>
      </p:sp>
      <p:sp>
        <p:nvSpPr>
          <p:cNvPr id="4" name="TextovéPole 3"/>
          <p:cNvSpPr txBox="1"/>
          <p:nvPr/>
        </p:nvSpPr>
        <p:spPr>
          <a:xfrm>
            <a:off x="228600" y="838200"/>
            <a:ext cx="8587864" cy="1631216"/>
          </a:xfrm>
          <a:prstGeom prst="rect">
            <a:avLst/>
          </a:prstGeom>
          <a:noFill/>
        </p:spPr>
        <p:txBody>
          <a:bodyPr wrap="none" rtlCol="0">
            <a:spAutoFit/>
          </a:bodyPr>
          <a:lstStyle/>
          <a:p>
            <a:r>
              <a:rPr lang="en-US" sz="2000" b="1" dirty="0" err="1">
                <a:latin typeface="Arial" panose="020B0604020202020204" pitchFamily="34" charset="0"/>
                <a:cs typeface="Arial" panose="020B0604020202020204" pitchFamily="34" charset="0"/>
              </a:rPr>
              <a:t>Sirouhl</a:t>
            </a:r>
            <a:r>
              <a:rPr lang="cs-CZ" sz="2000" b="1" dirty="0">
                <a:latin typeface="Arial" panose="020B0604020202020204" pitchFamily="34" charset="0"/>
                <a:cs typeface="Arial" panose="020B0604020202020204" pitchFamily="34" charset="0"/>
              </a:rPr>
              <a:t>í</a:t>
            </a:r>
            <a:r>
              <a:rPr lang="en-US" sz="2000" b="1" dirty="0">
                <a:latin typeface="Arial" panose="020B0604020202020204" pitchFamily="34" charset="0"/>
                <a:cs typeface="Arial" panose="020B0604020202020204" pitchFamily="34" charset="0"/>
              </a:rPr>
              <a:t>k</a:t>
            </a:r>
            <a:r>
              <a:rPr lang="cs-CZ" sz="2000" b="1" dirty="0">
                <a:latin typeface="Arial" panose="020B0604020202020204" pitchFamily="34" charset="0"/>
                <a:cs typeface="Arial" panose="020B0604020202020204" pitchFamily="34" charset="0"/>
              </a:rPr>
              <a:t> CS</a:t>
            </a:r>
            <a:r>
              <a:rPr lang="cs-CZ" sz="2000" b="1" baseline="-25000" dirty="0">
                <a:latin typeface="Arial" panose="020B0604020202020204" pitchFamily="34" charset="0"/>
                <a:cs typeface="Arial" panose="020B0604020202020204" pitchFamily="34" charset="0"/>
              </a:rPr>
              <a:t>2</a:t>
            </a:r>
          </a:p>
          <a:p>
            <a:r>
              <a:rPr lang="cs-CZ" sz="2000" dirty="0"/>
              <a:t> = toxická těkavá kapalina, využívá se při výrobě viskózy, celofánu, kaučuku apod. </a:t>
            </a:r>
          </a:p>
          <a:p>
            <a:r>
              <a:rPr lang="cs-CZ" sz="2000" dirty="0"/>
              <a:t>a jako rozpouštědlo.</a:t>
            </a:r>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7987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24" y="1653808"/>
            <a:ext cx="1600200" cy="846557"/>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a:spLocks noGrp="1"/>
          </p:cNvSpPr>
          <p:nvPr>
            <p:ph idx="1"/>
          </p:nvPr>
        </p:nvSpPr>
        <p:spPr>
          <a:xfrm>
            <a:off x="228600" y="2514956"/>
            <a:ext cx="8839200" cy="4525963"/>
          </a:xfrm>
        </p:spPr>
        <p:txBody>
          <a:bodyPr>
            <a:normAutofit/>
          </a:bodyPr>
          <a:lstStyle/>
          <a:p>
            <a:pPr marL="0" indent="0">
              <a:buNone/>
            </a:pPr>
            <a:r>
              <a:rPr lang="cs-CZ" sz="2000" b="1" dirty="0" err="1">
                <a:latin typeface="Arial" panose="020B0604020202020204" pitchFamily="34" charset="0"/>
                <a:cs typeface="Arial" panose="020B0604020202020204" pitchFamily="34" charset="0"/>
              </a:rPr>
              <a:t>Thiomočovina</a:t>
            </a:r>
            <a:endParaRPr lang="cs-CZ" sz="2000" b="1"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 = činidlo v organické syntéze</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b="1" dirty="0" err="1">
                <a:latin typeface="Arial" panose="020B0604020202020204" pitchFamily="34" charset="0"/>
                <a:cs typeface="Arial" panose="020B0604020202020204" pitchFamily="34" charset="0"/>
              </a:rPr>
              <a:t>Thiofosgen</a:t>
            </a: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činidlo v organické syntéze</a:t>
            </a:r>
          </a:p>
          <a:p>
            <a:pPr marL="0" indent="0">
              <a:buNone/>
            </a:pPr>
            <a:endParaRPr lang="cs-CZ" sz="2000" b="1" dirty="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Kyselina </a:t>
            </a:r>
            <a:r>
              <a:rPr lang="cs-CZ" sz="2000" b="1" dirty="0" err="1">
                <a:latin typeface="Arial" panose="020B0604020202020204" pitchFamily="34" charset="0"/>
                <a:cs typeface="Arial" panose="020B0604020202020204" pitchFamily="34" charset="0"/>
              </a:rPr>
              <a:t>thiouhličitá</a:t>
            </a:r>
            <a:endParaRPr lang="cs-CZ" sz="2000" b="1" dirty="0">
              <a:latin typeface="Arial" panose="020B0604020202020204" pitchFamily="34" charset="0"/>
              <a:cs typeface="Arial" panose="020B0604020202020204" pitchFamily="34" charset="0"/>
            </a:endParaRPr>
          </a:p>
        </p:txBody>
      </p:sp>
      <p:pic>
        <p:nvPicPr>
          <p:cNvPr id="6" name="Picture 2" descr="Thiou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69416"/>
            <a:ext cx="2057400" cy="1351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rukturní vzorec">
            <a:hlinkClick r:id="rId4" tooltip="Strukturní vzorec"/>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55" y="3657600"/>
            <a:ext cx="145142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Thiocarbonic-acid-2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953000"/>
            <a:ext cx="2908025" cy="177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379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228600"/>
            <a:ext cx="8915400" cy="6248400"/>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rhodanovodíková</a:t>
            </a:r>
            <a:r>
              <a:rPr lang="en-GB" altLang="en-US" sz="2000" b="1" dirty="0">
                <a:latin typeface="Arial" panose="020B0604020202020204" pitchFamily="34" charset="0"/>
                <a:cs typeface="Arial" panose="020B0604020202020204" pitchFamily="34" charset="0"/>
              </a:rPr>
              <a:t>)  HSCN</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olejovitá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mísí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každém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ru</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s</a:t>
            </a:r>
            <a:r>
              <a:rPr lang="en-GB" altLang="en-US" sz="2000" dirty="0" err="1">
                <a:latin typeface="Arial" panose="020B0604020202020204" pitchFamily="34" charset="0"/>
                <a:cs typeface="Arial" panose="020B0604020202020204" pitchFamily="34" charset="0"/>
              </a:rPr>
              <a:t>oli</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thiokyanatany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rhodanidy</a:t>
            </a:r>
            <a:r>
              <a:rPr lang="en-GB" altLang="en-US" sz="2000" b="1"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rhodanokomplexy</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Příprava: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8 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 8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pPr algn="ctr">
              <a:buNone/>
            </a:pPr>
            <a:r>
              <a:rPr lang="cs-CZ" sz="2000" dirty="0">
                <a:latin typeface="Arial" panose="020B0604020202020204" pitchFamily="34" charset="0"/>
                <a:cs typeface="Arial" panose="020B0604020202020204" pitchFamily="34" charset="0"/>
              </a:rPr>
              <a:t>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3</a:t>
            </a:r>
            <a:r>
              <a:rPr lang="cs-CZ" sz="2000" baseline="30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analyticky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známý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komplex</a:t>
            </a:r>
            <a:r>
              <a:rPr lang="en-GB" altLang="en-US" sz="2000" dirty="0">
                <a:latin typeface="Arial" panose="020B0604020202020204" pitchFamily="34" charset="0"/>
                <a:cs typeface="Arial" panose="020B0604020202020204" pitchFamily="34" charset="0"/>
              </a:rPr>
              <a:t>  [Fe(SCN)</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vykazující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intenzivní</a:t>
            </a:r>
            <a:r>
              <a:rPr lang="en-GB" altLang="en-US"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červen</a:t>
            </a:r>
            <a:r>
              <a:rPr lang="en-GB" altLang="en-US" sz="2000" u="sng" dirty="0">
                <a:latin typeface="Arial" panose="020B0604020202020204" pitchFamily="34" charset="0"/>
                <a:cs typeface="Arial" panose="020B0604020202020204" pitchFamily="34" charset="0"/>
              </a:rPr>
              <a:t>é </a:t>
            </a:r>
            <a:r>
              <a:rPr lang="en-GB" altLang="en-US" sz="2000" u="sng" dirty="0" err="1">
                <a:latin typeface="Arial" panose="020B0604020202020204" pitchFamily="34" charset="0"/>
                <a:cs typeface="Arial" panose="020B0604020202020204" pitchFamily="34" charset="0"/>
              </a:rPr>
              <a:t>zbarvení</a:t>
            </a:r>
            <a:endParaRPr lang="cs-CZ" altLang="en-US" sz="20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činidlo je specifické pro </a:t>
            </a:r>
            <a:r>
              <a:rPr lang="cs-CZ" altLang="en-US" sz="2000" dirty="0" err="1">
                <a:latin typeface="Arial" panose="020B0604020202020204" pitchFamily="34" charset="0"/>
                <a:cs typeface="Arial" panose="020B0604020202020204" pitchFamily="34" charset="0"/>
              </a:rPr>
              <a:t>Fe</a:t>
            </a:r>
            <a:r>
              <a:rPr lang="cs-CZ" altLang="en-US" sz="2000" baseline="30000" dirty="0" err="1">
                <a:latin typeface="Arial" panose="020B0604020202020204" pitchFamily="34" charset="0"/>
                <a:cs typeface="Arial" panose="020B0604020202020204" pitchFamily="34" charset="0"/>
              </a:rPr>
              <a:t>III</a:t>
            </a:r>
            <a:r>
              <a:rPr lang="cs-CZ" altLang="en-US" sz="2000" dirty="0">
                <a:latin typeface="Arial" panose="020B0604020202020204" pitchFamily="34" charset="0"/>
                <a:cs typeface="Arial" panose="020B0604020202020204" pitchFamily="34" charset="0"/>
              </a:rPr>
              <a:t>, s </a:t>
            </a:r>
            <a:r>
              <a:rPr lang="cs-CZ" altLang="en-US" sz="2000" dirty="0" err="1">
                <a:latin typeface="Arial" panose="020B0604020202020204" pitchFamily="34" charset="0"/>
                <a:cs typeface="Arial" panose="020B0604020202020204" pitchFamily="34" charset="0"/>
              </a:rPr>
              <a:t>Fe</a:t>
            </a:r>
            <a:r>
              <a:rPr lang="cs-CZ" altLang="en-US" sz="2000" baseline="30000" dirty="0" err="1">
                <a:latin typeface="Arial" panose="020B0604020202020204" pitchFamily="34" charset="0"/>
                <a:cs typeface="Arial" panose="020B0604020202020204" pitchFamily="34" charset="0"/>
              </a:rPr>
              <a:t>II</a:t>
            </a:r>
            <a:r>
              <a:rPr lang="cs-CZ" altLang="en-US" sz="2000" dirty="0">
                <a:latin typeface="Arial" panose="020B0604020202020204" pitchFamily="34" charset="0"/>
                <a:cs typeface="Arial" panose="020B0604020202020204" pitchFamily="34" charset="0"/>
              </a:rPr>
              <a:t> zbarvení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neposkytuje.</a:t>
            </a:r>
            <a:endParaRPr lang="cs-CZ" altLang="en-US" sz="2000" baseline="30000" dirty="0">
              <a:latin typeface="Arial" panose="020B0604020202020204" pitchFamily="34" charset="0"/>
              <a:cs typeface="Arial" panose="020B0604020202020204" pitchFamily="34" charset="0"/>
            </a:endParaRPr>
          </a:p>
        </p:txBody>
      </p:sp>
      <p:pic>
        <p:nvPicPr>
          <p:cNvPr id="75778" name="Picture 2" descr="https://upload.wikimedia.org/wikipedia/commons/f/f6/Aqueous_ferric_thiocyanate_%28Fe%28SCN%29n%29_hydrate_m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257492" y="3953308"/>
            <a:ext cx="3124200" cy="1313584"/>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Skeletal formula of thiocyanic acid with the explicit hydrogen ad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685800"/>
            <a:ext cx="1632665" cy="75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1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5011"/>
            <a:ext cx="8618423" cy="6215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3233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04800" y="304800"/>
            <a:ext cx="8686800" cy="15388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0" hangingPunct="0"/>
            <a:r>
              <a:rPr kumimoji="0" lang="cs-CZ" altLang="cs-CZ" sz="2000" b="1" i="0" u="none" strike="noStrike" cap="none" normalizeH="0" baseline="0" dirty="0">
                <a:ln>
                  <a:noFill/>
                </a:ln>
                <a:solidFill>
                  <a:srgbClr val="222222"/>
                </a:solidFill>
                <a:effectLst/>
                <a:latin typeface="Arial" pitchFamily="34" charset="0"/>
                <a:cs typeface="Arial" pitchFamily="34" charset="0"/>
              </a:rPr>
              <a:t>Koks</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lang="en-US" altLang="cs-CZ" sz="2000" dirty="0">
                <a:solidFill>
                  <a:srgbClr val="222222"/>
                </a:solidFill>
              </a:rPr>
              <a:t>  </a:t>
            </a:r>
            <a:r>
              <a:rPr kumimoji="0" lang="cs-CZ" altLang="cs-CZ" sz="2000" b="0" i="0" u="none" strike="noStrike" cap="none" normalizeH="0" baseline="0" dirty="0">
                <a:ln>
                  <a:noFill/>
                </a:ln>
                <a:solidFill>
                  <a:srgbClr val="222222"/>
                </a:solidFill>
                <a:effectLst/>
                <a:latin typeface="Arial" pitchFamily="34" charset="0"/>
                <a:cs typeface="Arial" pitchFamily="34" charset="0"/>
              </a:rPr>
              <a:t>je pevný </a:t>
            </a:r>
            <a:r>
              <a:rPr kumimoji="0" lang="cs-CZ" altLang="cs-CZ" sz="2000" b="0" i="0" u="none" strike="noStrike" cap="none" normalizeH="0" baseline="0" dirty="0">
                <a:ln>
                  <a:noFill/>
                </a:ln>
                <a:effectLst/>
                <a:latin typeface="Arial" pitchFamily="34" charset="0"/>
                <a:cs typeface="Arial" pitchFamily="34" charset="0"/>
              </a:rPr>
              <a:t>uhlíkatý </a:t>
            </a:r>
            <a:r>
              <a:rPr kumimoji="0" lang="cs-CZ" altLang="cs-CZ" sz="2000" b="0" i="0" u="none" strike="noStrike" cap="none" normalizeH="0" baseline="0" dirty="0">
                <a:ln>
                  <a:noFill/>
                </a:ln>
                <a:solidFill>
                  <a:srgbClr val="222222"/>
                </a:solidFill>
                <a:effectLst/>
                <a:latin typeface="Arial" pitchFamily="34" charset="0"/>
                <a:cs typeface="Arial" pitchFamily="34" charset="0"/>
              </a:rPr>
              <a:t>zbytek odvozený z </a:t>
            </a:r>
            <a:r>
              <a:rPr kumimoji="0" lang="cs-CZ" altLang="cs-CZ" sz="2000" b="0" i="0" strike="noStrike" cap="none" normalizeH="0" baseline="0" dirty="0" err="1">
                <a:ln>
                  <a:noFill/>
                </a:ln>
                <a:solidFill>
                  <a:srgbClr val="222222"/>
                </a:solidFill>
                <a:effectLst/>
                <a:latin typeface="Arial" pitchFamily="34" charset="0"/>
                <a:cs typeface="Arial" pitchFamily="34" charset="0"/>
              </a:rPr>
              <a:t>nízkopopelového</a:t>
            </a:r>
            <a:r>
              <a:rPr kumimoji="0" lang="cs-CZ" altLang="cs-CZ" sz="2000" b="0" i="0" strike="noStrike" cap="none" normalizeH="0" baseline="0" dirty="0">
                <a:ln>
                  <a:noFill/>
                </a:ln>
                <a:solidFill>
                  <a:srgbClr val="222222"/>
                </a:solidFill>
                <a:effectLst/>
                <a:latin typeface="Arial" pitchFamily="34" charset="0"/>
                <a:cs typeface="Arial" pitchFamily="34" charset="0"/>
              </a:rPr>
              <a:t>, </a:t>
            </a:r>
            <a:r>
              <a:rPr kumimoji="0" lang="cs-CZ" altLang="cs-CZ" sz="2000" b="0" i="0" strike="noStrike" cap="none" normalizeH="0" baseline="0" dirty="0" err="1">
                <a:ln>
                  <a:noFill/>
                </a:ln>
                <a:solidFill>
                  <a:srgbClr val="222222"/>
                </a:solidFill>
                <a:effectLst/>
                <a:latin typeface="Arial" pitchFamily="34" charset="0"/>
                <a:cs typeface="Arial" pitchFamily="34" charset="0"/>
              </a:rPr>
              <a:t>nízkosirného</a:t>
            </a:r>
            <a:r>
              <a:rPr kumimoji="0" lang="cs-CZ" altLang="cs-CZ" sz="2000" b="0" i="0" strike="noStrike" cap="none" normalizeH="0" baseline="0" dirty="0">
                <a:ln>
                  <a:noFill/>
                </a:ln>
                <a:solidFill>
                  <a:srgbClr val="222222"/>
                </a:solidFill>
                <a:effectLst/>
                <a:latin typeface="Arial" pitchFamily="34" charset="0"/>
                <a:cs typeface="Arial" pitchFamily="34" charset="0"/>
              </a:rPr>
              <a:t> </a:t>
            </a:r>
            <a:r>
              <a:rPr kumimoji="0" lang="cs-CZ" altLang="cs-CZ" sz="2000" b="0" i="0" u="sng" strike="noStrike" cap="none" normalizeH="0" baseline="0" dirty="0">
                <a:ln>
                  <a:noFill/>
                </a:ln>
                <a:effectLst/>
                <a:latin typeface="Arial" pitchFamily="34" charset="0"/>
                <a:cs typeface="Arial" pitchFamily="34" charset="0"/>
              </a:rPr>
              <a:t>černého uhlí</a:t>
            </a:r>
            <a:r>
              <a:rPr kumimoji="0" lang="cs-CZ" altLang="cs-CZ" sz="2000" b="0" i="0" u="none" strike="noStrike" cap="none" normalizeH="0" baseline="0" dirty="0">
                <a:ln>
                  <a:noFill/>
                </a:ln>
                <a:effectLst/>
                <a:latin typeface="Arial" pitchFamily="34" charset="0"/>
                <a:cs typeface="Arial" pitchFamily="34" charset="0"/>
              </a:rPr>
              <a:t>, ze kterého jsou odstraněny prchavé složky k</a:t>
            </a:r>
            <a:r>
              <a:rPr kumimoji="0" lang="en-US" altLang="cs-CZ" sz="2000" b="0" i="0" u="none" strike="noStrike" cap="none" normalizeH="0" baseline="0" dirty="0">
                <a:ln>
                  <a:noFill/>
                </a:ln>
                <a:effectLst/>
                <a:latin typeface="Arial" pitchFamily="34" charset="0"/>
                <a:cs typeface="Arial" pitchFamily="34" charset="0"/>
              </a:rPr>
              <a:t>a</a:t>
            </a:r>
            <a:r>
              <a:rPr kumimoji="0" lang="cs-CZ" altLang="cs-CZ" sz="2000" b="0" i="0" u="none" strike="noStrike" cap="none" normalizeH="0" baseline="0" dirty="0">
                <a:ln>
                  <a:noFill/>
                </a:ln>
                <a:effectLst/>
                <a:latin typeface="Arial" pitchFamily="34" charset="0"/>
                <a:cs typeface="Arial" pitchFamily="34" charset="0"/>
              </a:rPr>
              <a:t>r</a:t>
            </a:r>
            <a:r>
              <a:rPr kumimoji="0" lang="en-US" altLang="cs-CZ" sz="2000" b="0" i="0" u="none" strike="noStrike" cap="none" normalizeH="0" baseline="0" dirty="0" err="1">
                <a:ln>
                  <a:noFill/>
                </a:ln>
                <a:effectLst/>
                <a:latin typeface="Arial" pitchFamily="34" charset="0"/>
                <a:cs typeface="Arial" pitchFamily="34" charset="0"/>
              </a:rPr>
              <a:t>bonizac</a:t>
            </a:r>
            <a:r>
              <a:rPr kumimoji="0" lang="cs-CZ" altLang="cs-CZ" sz="2000" b="0" i="0" u="none" strike="noStrike" cap="none" normalizeH="0" baseline="0" dirty="0">
                <a:ln>
                  <a:noFill/>
                </a:ln>
                <a:effectLst/>
                <a:latin typeface="Arial" pitchFamily="34" charset="0"/>
                <a:cs typeface="Arial" pitchFamily="34" charset="0"/>
              </a:rPr>
              <a:t>í</a:t>
            </a:r>
            <a:r>
              <a:rPr kumimoji="0" lang="en-US" altLang="cs-CZ" sz="2000" b="0" i="0" u="none" strike="noStrike" cap="none" normalizeH="0" dirty="0">
                <a:ln>
                  <a:noFill/>
                </a:ln>
                <a:effectLst/>
                <a:latin typeface="Arial" pitchFamily="34" charset="0"/>
                <a:cs typeface="Arial" pitchFamily="34" charset="0"/>
              </a:rPr>
              <a:t> </a:t>
            </a:r>
            <a:r>
              <a:rPr kumimoji="0" lang="cs-CZ" altLang="cs-CZ" sz="2000" b="0" i="0" u="none" strike="noStrike" cap="none" normalizeH="0" baseline="0" dirty="0">
                <a:ln>
                  <a:noFill/>
                </a:ln>
                <a:effectLst/>
                <a:latin typeface="Arial" pitchFamily="34" charset="0"/>
                <a:cs typeface="Arial" pitchFamily="34" charset="0"/>
              </a:rPr>
              <a:t>v peci s omezeným přístupem kyslíku při teplotách nad 1000 °C. Při tom vzniká také kamenouhelný dehet, čpavek, lehké oleje a </a:t>
            </a:r>
            <a:r>
              <a:rPr kumimoji="0" lang="cs-CZ" altLang="cs-CZ" sz="2000" b="0" i="0" u="sng" strike="noStrike" cap="none" normalizeH="0" baseline="0" dirty="0">
                <a:ln>
                  <a:noFill/>
                </a:ln>
                <a:effectLst/>
                <a:latin typeface="Arial" pitchFamily="34" charset="0"/>
                <a:cs typeface="Arial" pitchFamily="34" charset="0"/>
              </a:rPr>
              <a:t>svítiplyn</a:t>
            </a:r>
            <a:r>
              <a:rPr kumimoji="0" lang="cs-CZ" altLang="cs-CZ" sz="2000" b="0" i="0" u="none" strike="noStrike" cap="none" normalizeH="0" baseline="0" dirty="0">
                <a:ln>
                  <a:noFill/>
                </a:ln>
                <a:effectLst/>
                <a:latin typeface="Arial" pitchFamily="34" charset="0"/>
                <a:cs typeface="Arial" pitchFamily="34" charset="0"/>
              </a:rPr>
              <a:t>. </a:t>
            </a:r>
            <a:r>
              <a:rPr lang="cs-CZ" sz="2000" dirty="0"/>
              <a:t>Koks z uhlí je šedý, tvrdý a pórovitý a má výhřevnost 29,6 MJ/kg. </a:t>
            </a:r>
            <a:endParaRPr kumimoji="0" lang="cs-CZ" altLang="cs-CZ" sz="2000" b="0" i="0" u="none" strike="noStrike" cap="none" normalizeH="0" baseline="0" dirty="0">
              <a:ln>
                <a:noFill/>
              </a:ln>
              <a:effectLst/>
            </a:endParaRPr>
          </a:p>
        </p:txBody>
      </p:sp>
      <p:pic>
        <p:nvPicPr>
          <p:cNvPr id="9" name="Obrázek 8" descr="Obsah obrázku text, mapa&#10;&#10;Popis byl vytvořen automaticky">
            <a:extLst>
              <a:ext uri="{FF2B5EF4-FFF2-40B4-BE49-F238E27FC236}">
                <a16:creationId xmlns:a16="http://schemas.microsoft.com/office/drawing/2014/main" id="{5D1FCE34-B1BC-4C62-8BD3-54168E30D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034512"/>
            <a:ext cx="5663880" cy="3628491"/>
          </a:xfrm>
          <a:prstGeom prst="rect">
            <a:avLst/>
          </a:prstGeom>
        </p:spPr>
      </p:pic>
      <p:sp>
        <p:nvSpPr>
          <p:cNvPr id="10" name="TextovéPole 9">
            <a:extLst>
              <a:ext uri="{FF2B5EF4-FFF2-40B4-BE49-F238E27FC236}">
                <a16:creationId xmlns:a16="http://schemas.microsoft.com/office/drawing/2014/main" id="{F8628479-7EDB-41D5-BDDA-6B4EB23124CF}"/>
              </a:ext>
            </a:extLst>
          </p:cNvPr>
          <p:cNvSpPr txBox="1"/>
          <p:nvPr/>
        </p:nvSpPr>
        <p:spPr>
          <a:xfrm>
            <a:off x="180975" y="1843683"/>
            <a:ext cx="6553200" cy="132343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Koks se používá jako palivo a jako redukční činidlo např. ve vysoké peci při </a:t>
            </a:r>
            <a:r>
              <a:rPr lang="cs-CZ" sz="2000" u="sng" dirty="0">
                <a:latin typeface="Arial" panose="020B0604020202020204" pitchFamily="34" charset="0"/>
                <a:cs typeface="Arial" panose="020B0604020202020204" pitchFamily="34" charset="0"/>
              </a:rPr>
              <a:t>výrobě železa</a:t>
            </a:r>
            <a:r>
              <a:rPr lang="cs-CZ" sz="2000" dirty="0">
                <a:latin typeface="Arial" panose="020B0604020202020204" pitchFamily="34" charset="0"/>
                <a:cs typeface="Arial" panose="020B0604020202020204" pitchFamily="34" charset="0"/>
              </a:rPr>
              <a:t>. Jeho spálením vzniká prakticky pouze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proti jiným tuhým palivům má relativně nízkou prašnost. </a:t>
            </a:r>
            <a:endParaRPr lang="cs-CZ" sz="2000" dirty="0"/>
          </a:p>
        </p:txBody>
      </p:sp>
      <p:pic>
        <p:nvPicPr>
          <p:cNvPr id="6" name="Picture 7"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2008" y="1752600"/>
            <a:ext cx="1961759"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6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91850" y="273759"/>
            <a:ext cx="5827950"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222222"/>
                </a:solidFill>
                <a:effectLst/>
                <a:latin typeface="Arial" pitchFamily="34" charset="0"/>
                <a:cs typeface="Arial" pitchFamily="34" charset="0"/>
              </a:rPr>
              <a:t>Dřevěné uhlí</a:t>
            </a:r>
            <a:r>
              <a:rPr kumimoji="0" lang="cs-CZ" altLang="cs-CZ" sz="2000" b="0" i="0" u="none" strike="noStrike" cap="none" normalizeH="0" baseline="0" dirty="0">
                <a:ln>
                  <a:noFill/>
                </a:ln>
                <a:solidFill>
                  <a:srgbClr val="222222"/>
                </a:solidFill>
                <a:effectLst/>
                <a:latin typeface="Arial" pitchFamily="34" charset="0"/>
                <a:cs typeface="Arial" pitchFamily="34" charset="0"/>
              </a:rPr>
              <a:t> je </a:t>
            </a:r>
            <a:r>
              <a:rPr kumimoji="0" lang="cs-CZ" altLang="cs-CZ" sz="2000" b="0" i="0" u="sng" strike="noStrike" cap="none" normalizeH="0" baseline="0" dirty="0">
                <a:ln>
                  <a:noFill/>
                </a:ln>
                <a:effectLst/>
                <a:latin typeface="Arial" pitchFamily="34" charset="0"/>
                <a:cs typeface="Arial" pitchFamily="34" charset="0"/>
              </a:rPr>
              <a:t>dřevo karbonizované za vysokých teplot bez přístupu vzduchu</a:t>
            </a:r>
            <a:r>
              <a:rPr kumimoji="0" lang="cs-CZ" altLang="cs-CZ" sz="2000" b="0" i="0" u="none" strike="noStrike" cap="none" normalizeH="0" baseline="0" dirty="0">
                <a:ln>
                  <a:noFill/>
                </a:ln>
                <a:effectLst/>
                <a:latin typeface="Arial" pitchFamily="34" charset="0"/>
                <a:cs typeface="Arial" pitchFamily="34" charset="0"/>
              </a:rPr>
              <a:t>. Dříve se připravovalo v milířích, dnes v kovových </a:t>
            </a:r>
            <a:r>
              <a:rPr kumimoji="0" lang="cs-CZ" altLang="cs-CZ" sz="2000" b="0" i="0" u="none" strike="noStrike" cap="none" normalizeH="0" baseline="0" dirty="0" err="1">
                <a:ln>
                  <a:noFill/>
                </a:ln>
                <a:effectLst/>
                <a:latin typeface="Arial" pitchFamily="34" charset="0"/>
                <a:cs typeface="Arial" pitchFamily="34" charset="0"/>
              </a:rPr>
              <a:t>karbonizérech</a:t>
            </a:r>
            <a:r>
              <a:rPr kumimoji="0" lang="cs-CZ" altLang="cs-CZ" sz="2000" b="0" i="0" u="none" strike="noStrike" cap="none" normalizeH="0" baseline="0" dirty="0">
                <a:ln>
                  <a:noFill/>
                </a:ln>
                <a:solidFill>
                  <a:srgbClr val="222222"/>
                </a:solidFill>
                <a:effectLst/>
                <a:latin typeface="Arial" pitchFamily="34" charset="0"/>
                <a:cs typeface="Arial" pitchFamily="34" charset="0"/>
              </a:rPr>
              <a:t>. Dřevěné uhlí bylo po dlouhou dobu základním zdrojem tepla pro kovářské výhně</a:t>
            </a:r>
            <a:r>
              <a:rPr kumimoji="0" lang="cs-CZ" altLang="cs-CZ" sz="2000" b="0" i="0" u="none" strike="noStrike" cap="none" normalizeH="0" baseline="0" dirty="0">
                <a:ln>
                  <a:noFill/>
                </a:ln>
                <a:effectLst/>
                <a:latin typeface="Arial" pitchFamily="34" charset="0"/>
                <a:cs typeface="Arial" pitchFamily="34" charset="0"/>
              </a:rPr>
              <a:t>, hutě a další </a:t>
            </a:r>
            <a:r>
              <a:rPr kumimoji="0" lang="cs-CZ" altLang="cs-CZ" sz="2000" b="0" i="0" u="none" strike="noStrike" cap="none" normalizeH="0" baseline="0" dirty="0">
                <a:ln>
                  <a:noFill/>
                </a:ln>
                <a:solidFill>
                  <a:srgbClr val="222222"/>
                </a:solidFill>
                <a:effectLst/>
                <a:latin typeface="Arial" pitchFamily="34" charset="0"/>
                <a:cs typeface="Arial" pitchFamily="34" charset="0"/>
              </a:rPr>
              <a:t>provozy, je surovinou pro výrobu </a:t>
            </a:r>
            <a:r>
              <a:rPr kumimoji="0" lang="cs-CZ" altLang="cs-CZ" sz="2000" b="0" u="sng" strike="noStrike" cap="none" normalizeH="0" baseline="0" dirty="0">
                <a:ln>
                  <a:noFill/>
                </a:ln>
                <a:effectLst/>
                <a:latin typeface="Arial" pitchFamily="34" charset="0"/>
                <a:cs typeface="Arial" pitchFamily="34" charset="0"/>
              </a:rPr>
              <a:t>černého střelného prachu</a:t>
            </a:r>
            <a:r>
              <a:rPr kumimoji="0" lang="cs-CZ" altLang="cs-CZ" sz="2000" b="0" i="0" u="none" strike="noStrike" cap="none" normalizeH="0" baseline="0" dirty="0">
                <a:ln>
                  <a:noFill/>
                </a:ln>
                <a:solidFill>
                  <a:srgbClr val="222222"/>
                </a:solidFill>
                <a:effectLst/>
                <a:latin typeface="Arial" pitchFamily="34" charset="0"/>
                <a:cs typeface="Arial" pitchFamily="34" charset="0"/>
              </a:rPr>
              <a:t>. </a:t>
            </a:r>
            <a:r>
              <a:rPr kumimoji="0" lang="cs-CZ" altLang="cs-CZ" sz="2000" b="0" i="0" u="none" strike="noStrike" cap="none" normalizeH="0" baseline="0" dirty="0">
                <a:ln>
                  <a:noFill/>
                </a:ln>
                <a:effectLst/>
                <a:latin typeface="Arial" pitchFamily="34" charset="0"/>
                <a:cs typeface="Arial" pitchFamily="34" charset="0"/>
              </a:rPr>
              <a:t>Během 19. století bylo vytlačeno uhlím kamenným </a:t>
            </a:r>
            <a:r>
              <a:rPr lang="cs-CZ" sz="2000" dirty="0"/>
              <a:t>a dnes je užíváno jen zřídka (</a:t>
            </a:r>
            <a:r>
              <a:rPr lang="cs-CZ" sz="2000" u="sng" dirty="0"/>
              <a:t>grilování</a:t>
            </a:r>
            <a:r>
              <a:rPr lang="cs-CZ" sz="2000" dirty="0"/>
              <a:t>, apod). </a:t>
            </a:r>
            <a:endParaRPr kumimoji="0" lang="cs-CZ" altLang="cs-CZ" sz="2000" b="0" i="0" u="none" strike="noStrike" cap="none" normalizeH="0" baseline="0" dirty="0">
              <a:ln>
                <a:noFill/>
              </a:ln>
              <a:effectLst/>
              <a:latin typeface="Arial" pitchFamily="34" charset="0"/>
              <a:cs typeface="Arial" pitchFamily="34" charset="0"/>
            </a:endParaRPr>
          </a:p>
        </p:txBody>
      </p:sp>
      <p:pic>
        <p:nvPicPr>
          <p:cNvPr id="153609" name="Picture 9" descr="https://upload.wikimedia.org/wikipedia/commons/thumb/a/a1/Charcoal.jpg/330px-Charco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641" y="661094"/>
            <a:ext cx="2539999" cy="1904999"/>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191850" y="3106366"/>
            <a:ext cx="8839200" cy="3477875"/>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je </a:t>
            </a:r>
            <a:r>
              <a:rPr lang="cs-CZ" sz="2000" u="sng" dirty="0">
                <a:latin typeface="Arial" panose="020B0604020202020204" pitchFamily="34" charset="0"/>
                <a:cs typeface="Arial" panose="020B0604020202020204" pitchFamily="34" charset="0"/>
              </a:rPr>
              <a:t>produktem rozkladu biomasy vlivem dostatečně vysoké teploty (300-600 °C) za malého nebo žádného přístupu vzduchu</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má obsah živin (fosforu, alkálií) téměř stejný, jako původní biomasa, až na snížený obsah dusíku.</a:t>
            </a:r>
          </a:p>
          <a:p>
            <a:r>
              <a:rPr lang="cs-CZ" sz="2000" dirty="0">
                <a:latin typeface="Arial" panose="020B0604020202020204" pitchFamily="34" charset="0"/>
                <a:cs typeface="Arial" panose="020B0604020202020204" pitchFamily="34" charset="0"/>
              </a:rPr>
              <a:t> Živiny se z něj uvolňují pomalu, nevyplavují</a:t>
            </a:r>
          </a:p>
          <a:p>
            <a:r>
              <a:rPr lang="cs-CZ" sz="2000" dirty="0">
                <a:latin typeface="Arial" panose="020B0604020202020204" pitchFamily="34" charset="0"/>
                <a:cs typeface="Arial" panose="020B0604020202020204" pitchFamily="34" charset="0"/>
              </a:rPr>
              <a:t> se. Uhlík v něm vázaný má dobu setrvání </a:t>
            </a:r>
          </a:p>
          <a:p>
            <a:r>
              <a:rPr lang="cs-CZ" sz="2000" dirty="0">
                <a:latin typeface="Arial" panose="020B0604020202020204" pitchFamily="34" charset="0"/>
                <a:cs typeface="Arial" panose="020B0604020202020204" pitchFamily="34" charset="0"/>
              </a:rPr>
              <a:t>v půdě v řádu staletí až tisíciletí. Od dřevěného</a:t>
            </a:r>
          </a:p>
          <a:p>
            <a:r>
              <a:rPr lang="cs-CZ" sz="2000" dirty="0">
                <a:latin typeface="Arial" panose="020B0604020202020204" pitchFamily="34" charset="0"/>
                <a:cs typeface="Arial" panose="020B0604020202020204" pitchFamily="34" charset="0"/>
              </a:rPr>
              <a:t> uhlí se liší tím, že je drobnozrnná, že </a:t>
            </a:r>
          </a:p>
          <a:p>
            <a:r>
              <a:rPr lang="cs-CZ" sz="2000" dirty="0">
                <a:latin typeface="Arial" panose="020B0604020202020204" pitchFamily="34" charset="0"/>
                <a:cs typeface="Arial" panose="020B0604020202020204" pitchFamily="34" charset="0"/>
              </a:rPr>
              <a:t>uhelnatění není uplatněno na kusové dříví,</a:t>
            </a:r>
          </a:p>
          <a:p>
            <a:r>
              <a:rPr lang="cs-CZ" sz="2000" dirty="0">
                <a:latin typeface="Arial" panose="020B0604020202020204" pitchFamily="34" charset="0"/>
                <a:cs typeface="Arial" panose="020B0604020202020204" pitchFamily="34" charset="0"/>
              </a:rPr>
              <a:t> a že výsledný pevný produkt se nepoužívá</a:t>
            </a:r>
          </a:p>
          <a:p>
            <a:r>
              <a:rPr lang="cs-CZ" sz="2000" dirty="0">
                <a:latin typeface="Arial" panose="020B0604020202020204" pitchFamily="34" charset="0"/>
                <a:cs typeface="Arial" panose="020B0604020202020204" pitchFamily="34" charset="0"/>
              </a:rPr>
              <a:t> jako palivo. </a:t>
            </a:r>
          </a:p>
        </p:txBody>
      </p:sp>
      <p:pic>
        <p:nvPicPr>
          <p:cNvPr id="12" name="Picture 2"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457" y="44958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4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304800"/>
            <a:ext cx="8808396"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Aktivní uhlí</a:t>
            </a:r>
            <a:r>
              <a:rPr lang="cs-CZ" sz="2000" dirty="0">
                <a:latin typeface="Arial" panose="020B0604020202020204" pitchFamily="34" charset="0"/>
                <a:cs typeface="Arial" panose="020B0604020202020204" pitchFamily="34" charset="0"/>
              </a:rPr>
              <a:t> (adsorpční uhlí) je produkt vyráběný z uhlí, dřeva nebo kokosových ořechů. Aktivní uhlí má pórovitou strukturu a velký vnitřní povrch (400 – 1500 m</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Může adsorbovat široké spektrum látek. Aktivní uhlí se vyrábí a používá ve formě válečků, kuliček, zlomků a prachu. Enormní vnitřní povrch umožňuje adsorbovat široký rozsah složek z kapalné nebo plynné fáze. Složka, která má být odstraněna, se uvede do styku s aktivním uhlím, difunduje do vnitřní sféry pórů, kde jsou její molekuly poutány slabými Van der </a:t>
            </a:r>
            <a:r>
              <a:rPr lang="cs-CZ" sz="2000" dirty="0" err="1">
                <a:latin typeface="Arial" panose="020B0604020202020204" pitchFamily="34" charset="0"/>
                <a:cs typeface="Arial" panose="020B0604020202020204" pitchFamily="34" charset="0"/>
              </a:rPr>
              <a:t>Waalsovými</a:t>
            </a:r>
            <a:r>
              <a:rPr lang="cs-CZ" sz="2000" dirty="0">
                <a:latin typeface="Arial" panose="020B0604020202020204" pitchFamily="34" charset="0"/>
                <a:cs typeface="Arial" panose="020B0604020202020204" pitchFamily="34" charset="0"/>
              </a:rPr>
              <a:t> silami. </a:t>
            </a:r>
          </a:p>
          <a:p>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Aktivní uhlí se užívá k terapii akutních průjmů především alimentárního původu (</a:t>
            </a:r>
            <a:r>
              <a:rPr lang="cs-CZ" sz="2000" i="1" dirty="0">
                <a:latin typeface="Arial" panose="020B0604020202020204" pitchFamily="34" charset="0"/>
                <a:cs typeface="Arial" panose="020B0604020202020204" pitchFamily="34" charset="0"/>
              </a:rPr>
              <a:t>„živočišné uhlí“</a:t>
            </a:r>
            <a:r>
              <a:rPr lang="cs-CZ" sz="2000" dirty="0">
                <a:latin typeface="Arial" panose="020B0604020202020204" pitchFamily="34" charset="0"/>
                <a:cs typeface="Arial" panose="020B0604020202020204" pitchFamily="34" charset="0"/>
              </a:rPr>
              <a:t>), v případě akutních otrav brání vstřebávání jedovaté látky do organismu.</a:t>
            </a:r>
          </a:p>
          <a:p>
            <a:pPr algn="just"/>
            <a:r>
              <a:rPr lang="cs-CZ" sz="2000" dirty="0">
                <a:latin typeface="Arial" panose="020B0604020202020204" pitchFamily="34" charset="0"/>
                <a:cs typeface="Arial" panose="020B0604020202020204" pitchFamily="34" charset="0"/>
              </a:rPr>
              <a:t>  V průmyslu se aktivní uhlí hojně využívá při výrobě pitné vody, záchytu těkavých látek, odbarvování kapalin, výrobě nealkoholického piva, při čištění bioplynu, skládkového plynu, ale i zemního plynu. Pro záchyt dioxinů se aktivní uhlí „vstřikuje“ spolu s dalšími látkami upravující pH do kouřových plynů ve spalovnách odpadů. </a:t>
            </a:r>
          </a:p>
          <a:p>
            <a:pPr algn="just"/>
            <a:r>
              <a:rPr lang="cs-CZ" sz="2000" dirty="0">
                <a:latin typeface="Arial" panose="020B0604020202020204" pitchFamily="34" charset="0"/>
                <a:cs typeface="Arial" panose="020B0604020202020204" pitchFamily="34" charset="0"/>
              </a:rPr>
              <a:t>V automobilu, kdy se používá jako náplň filtru pro záchyt úniku těkavých par benzínu. V domácnosti je přítomno v digestořích a ve filtrech fritovacích hrnců. </a:t>
            </a:r>
          </a:p>
        </p:txBody>
      </p:sp>
    </p:spTree>
    <p:extLst>
      <p:ext uri="{BB962C8B-B14F-4D97-AF65-F5344CB8AC3E}">
        <p14:creationId xmlns:p14="http://schemas.microsoft.com/office/powerpoint/2010/main" val="676328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8686800" cy="101566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Využití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redukční činidlo</a:t>
            </a:r>
          </a:p>
        </p:txBody>
      </p:sp>
      <p:pic>
        <p:nvPicPr>
          <p:cNvPr id="3" name="Obrázek 2">
            <a:extLst>
              <a:ext uri="{FF2B5EF4-FFF2-40B4-BE49-F238E27FC236}">
                <a16:creationId xmlns:a16="http://schemas.microsoft.com/office/drawing/2014/main" id="{B0EAFA4D-526A-4558-81A7-29E09CF88654}"/>
              </a:ext>
            </a:extLst>
          </p:cNvPr>
          <p:cNvPicPr>
            <a:picLocks noChangeAspect="1"/>
          </p:cNvPicPr>
          <p:nvPr/>
        </p:nvPicPr>
        <p:blipFill>
          <a:blip r:embed="rId3"/>
          <a:stretch>
            <a:fillRect/>
          </a:stretch>
        </p:blipFill>
        <p:spPr>
          <a:xfrm>
            <a:off x="228600" y="1524000"/>
            <a:ext cx="5048250" cy="3533775"/>
          </a:xfrm>
          <a:prstGeom prst="rect">
            <a:avLst/>
          </a:prstGeom>
        </p:spPr>
      </p:pic>
      <p:pic>
        <p:nvPicPr>
          <p:cNvPr id="5" name="Picture 4" descr="BBC - GCSE Bitesize: Predicting the products of electrolysis">
            <a:extLst>
              <a:ext uri="{FF2B5EF4-FFF2-40B4-BE49-F238E27FC236}">
                <a16:creationId xmlns:a16="http://schemas.microsoft.com/office/drawing/2014/main" id="{75739D7A-B35E-4CCC-8365-CB56D3B60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195" y="1129963"/>
            <a:ext cx="2948805" cy="415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4F59A36-884F-4AC4-949D-CD1BDB17CB72}"/>
              </a:ext>
            </a:extLst>
          </p:cNvPr>
          <p:cNvSpPr txBox="1"/>
          <p:nvPr/>
        </p:nvSpPr>
        <p:spPr>
          <a:xfrm>
            <a:off x="219075" y="5585520"/>
            <a:ext cx="8686799" cy="646331"/>
          </a:xfrm>
          <a:prstGeom prst="rect">
            <a:avLst/>
          </a:prstGeom>
          <a:noFill/>
        </p:spPr>
        <p:txBody>
          <a:bodyPr wrap="square">
            <a:spAutoFit/>
          </a:bodyPr>
          <a:lstStyle/>
          <a:p>
            <a:r>
              <a:rPr lang="cs-CZ" sz="1800" dirty="0">
                <a:latin typeface="Arial" panose="020B0604020202020204" pitchFamily="34" charset="0"/>
                <a:cs typeface="Arial" panose="020B0604020202020204" pitchFamily="34" charset="0"/>
              </a:rPr>
              <a:t>Čistý uhlík získaný karbonizací rostlinných materiálů se používá jako černé potravinářské barvivo E 153 </a:t>
            </a:r>
            <a:r>
              <a:rPr lang="cs-CZ" sz="1800" i="1" dirty="0">
                <a:latin typeface="Arial" panose="020B0604020202020204" pitchFamily="34" charset="0"/>
                <a:cs typeface="Arial" panose="020B0604020202020204" pitchFamily="34" charset="0"/>
              </a:rPr>
              <a:t>(rostlinná čerň)</a:t>
            </a:r>
            <a:r>
              <a:rPr lang="cs-CZ" sz="1800" dirty="0">
                <a:latin typeface="Arial" panose="020B0604020202020204" pitchFamily="34" charset="0"/>
                <a:cs typeface="Arial" panose="020B0604020202020204" pitchFamily="34" charset="0"/>
              </a:rPr>
              <a:t>. </a:t>
            </a:r>
            <a:endParaRPr lang="cs-CZ" dirty="0"/>
          </a:p>
        </p:txBody>
      </p:sp>
    </p:spTree>
    <p:extLst>
      <p:ext uri="{BB962C8B-B14F-4D97-AF65-F5344CB8AC3E}">
        <p14:creationId xmlns:p14="http://schemas.microsoft.com/office/powerpoint/2010/main" val="185309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3270131"/>
            <a:ext cx="4891391" cy="329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http://image.slidesharecdn.com/chapter7powerpointle-090610200322-phpapp01/95/chapter-7-powerpoint-le-30-728.jpg?cb=12446642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214" y="2895600"/>
            <a:ext cx="266700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isolife.nl/images/C3-C4-plant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7689" y="4896243"/>
            <a:ext cx="2667000" cy="1817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28600" y="189081"/>
            <a:ext cx="4147289"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Frakcionace izotopů uhlíku</a:t>
            </a:r>
          </a:p>
        </p:txBody>
      </p:sp>
      <p:sp>
        <p:nvSpPr>
          <p:cNvPr id="3" name="Obdélník 2"/>
          <p:cNvSpPr/>
          <p:nvPr/>
        </p:nvSpPr>
        <p:spPr>
          <a:xfrm>
            <a:off x="209550" y="837054"/>
            <a:ext cx="8705850" cy="224676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Kinetický izotopový efekt </a:t>
            </a:r>
            <a:r>
              <a:rPr lang="cs-CZ" sz="2000" dirty="0">
                <a:latin typeface="Arial" panose="020B0604020202020204" pitchFamily="34" charset="0"/>
                <a:cs typeface="Arial" panose="020B0604020202020204" pitchFamily="34" charset="0"/>
              </a:rPr>
              <a:t>je spojen s nepřímými, ireverzibilními procesy jako je evaporace, difuse, disociační reakce. Je následkem různých rychlostí přesunu různých </a:t>
            </a:r>
            <a:r>
              <a:rPr lang="cs-CZ" sz="2000" dirty="0" err="1">
                <a:latin typeface="Arial" panose="020B0604020202020204" pitchFamily="34" charset="0"/>
                <a:cs typeface="Arial" panose="020B0604020202020204" pitchFamily="34" charset="0"/>
              </a:rPr>
              <a:t>izotopomerů</a:t>
            </a:r>
            <a:r>
              <a:rPr lang="cs-CZ" sz="2000" dirty="0">
                <a:latin typeface="Arial" panose="020B0604020202020204" pitchFamily="34" charset="0"/>
                <a:cs typeface="Arial" panose="020B0604020202020204" pitchFamily="34" charset="0"/>
              </a:rPr>
              <a:t> (např.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pPr algn="just"/>
            <a:r>
              <a:rPr lang="cs-CZ" sz="2000" b="1" dirty="0">
                <a:latin typeface="Arial" panose="020B0604020202020204" pitchFamily="34" charset="0"/>
                <a:cs typeface="Arial" panose="020B0604020202020204" pitchFamily="34" charset="0"/>
              </a:rPr>
              <a:t>Rovnovážný (termodynamický) izotopový efekt </a:t>
            </a:r>
            <a:r>
              <a:rPr lang="cs-CZ" sz="2000" dirty="0">
                <a:latin typeface="Arial" panose="020B0604020202020204" pitchFamily="34" charset="0"/>
                <a:cs typeface="Arial" panose="020B0604020202020204" pitchFamily="34" charset="0"/>
              </a:rPr>
              <a:t>je způsoben vlivem hmotnosti na termodynamické vlastnosti molekul, tzn. vliv hmotnosti na pevnost vazeb v chemické sloučenině. Molekuly obsahující těžký izotop jsou stabilnější než molekuly s lehkým izotopem.</a:t>
            </a:r>
          </a:p>
        </p:txBody>
      </p:sp>
    </p:spTree>
    <p:extLst>
      <p:ext uri="{BB962C8B-B14F-4D97-AF65-F5344CB8AC3E}">
        <p14:creationId xmlns:p14="http://schemas.microsoft.com/office/powerpoint/2010/main" val="1850923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2642" y="838200"/>
            <a:ext cx="7066358" cy="4401205"/>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C3 rostliny</a:t>
            </a:r>
          </a:p>
          <a:p>
            <a:r>
              <a:rPr lang="cs-CZ" sz="2000" dirty="0">
                <a:latin typeface="Arial" panose="020B0604020202020204" pitchFamily="34" charset="0"/>
                <a:cs typeface="Arial" panose="020B0604020202020204" pitchFamily="34" charset="0"/>
              </a:rPr>
              <a:t>   ječmen, pšenice, brambory, cukrová řepa, … </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C4 rostliny</a:t>
            </a:r>
          </a:p>
          <a:p>
            <a:r>
              <a:rPr lang="cs-CZ" sz="2000" dirty="0">
                <a:latin typeface="Arial" panose="020B0604020202020204" pitchFamily="34" charset="0"/>
                <a:cs typeface="Arial" panose="020B0604020202020204" pitchFamily="34" charset="0"/>
              </a:rPr>
              <a:t>    kukuřice, cukrová třtina</a:t>
            </a:r>
          </a:p>
          <a:p>
            <a:endParaRPr lang="cs-CZ" sz="2000" dirty="0">
              <a:latin typeface="Arial" panose="020B0604020202020204" pitchFamily="34" charset="0"/>
              <a:cs typeface="Arial" panose="020B0604020202020204" pitchFamily="34" charset="0"/>
            </a:endParaRPr>
          </a:p>
          <a:p>
            <a:r>
              <a:rPr lang="cs-CZ" sz="2000" b="1" i="1" dirty="0">
                <a:latin typeface="Arial" panose="020B0604020202020204" pitchFamily="34" charset="0"/>
                <a:cs typeface="Arial" panose="020B0604020202020204" pitchFamily="34" charset="0"/>
              </a:rPr>
              <a:t>Aplikace</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Odlišení řepného a třtinového cukru, identifikace jejich směsi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Učení původu lihu</a:t>
            </a:r>
          </a:p>
          <a:p>
            <a:r>
              <a:rPr lang="cs-CZ" sz="2000" dirty="0">
                <a:latin typeface="Arial" panose="020B0604020202020204" pitchFamily="34" charset="0"/>
                <a:cs typeface="Arial" panose="020B0604020202020204" pitchFamily="34" charset="0"/>
              </a:rPr>
              <a:t>                                  kukuřice, cukrová třtina  </a:t>
            </a:r>
          </a:p>
          <a:p>
            <a:r>
              <a:rPr lang="cs-CZ" sz="2000" dirty="0">
                <a:latin typeface="Arial" panose="020B0604020202020204" pitchFamily="34" charset="0"/>
                <a:cs typeface="Arial" panose="020B0604020202020204" pitchFamily="34" charset="0"/>
              </a:rPr>
              <a:t>		        obilí, brambory, cukrová řepa</a:t>
            </a:r>
          </a:p>
          <a:p>
            <a:r>
              <a:rPr lang="cs-CZ" sz="2000" dirty="0">
                <a:latin typeface="Arial" panose="020B0604020202020204" pitchFamily="34" charset="0"/>
                <a:cs typeface="Arial" panose="020B0604020202020204" pitchFamily="34" charset="0"/>
              </a:rPr>
              <a:t>		        ropa</a:t>
            </a:r>
          </a:p>
        </p:txBody>
      </p:sp>
      <p:sp>
        <p:nvSpPr>
          <p:cNvPr id="4" name="TextovéPole 3"/>
          <p:cNvSpPr txBox="1"/>
          <p:nvPr/>
        </p:nvSpPr>
        <p:spPr>
          <a:xfrm>
            <a:off x="172642" y="5386368"/>
            <a:ext cx="5028941"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Ropa obsahuje jen nepatné množství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a:t>
            </a:r>
          </a:p>
        </p:txBody>
      </p:sp>
      <p:pic>
        <p:nvPicPr>
          <p:cNvPr id="152582"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5475" y="217656"/>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161949"/>
            <a:ext cx="1536502" cy="2301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D57413B-D33C-4E41-8D07-B0AE6371F76C}"/>
              </a:ext>
            </a:extLst>
          </p:cNvPr>
          <p:cNvSpPr txBox="1"/>
          <p:nvPr/>
        </p:nvSpPr>
        <p:spPr>
          <a:xfrm>
            <a:off x="228600" y="189081"/>
            <a:ext cx="4147289"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Frakcionace izotopů uhlíku</a:t>
            </a:r>
          </a:p>
        </p:txBody>
      </p:sp>
    </p:spTree>
    <p:extLst>
      <p:ext uri="{BB962C8B-B14F-4D97-AF65-F5344CB8AC3E}">
        <p14:creationId xmlns:p14="http://schemas.microsoft.com/office/powerpoint/2010/main" val="411183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sz="quarter"/>
          </p:nvPr>
        </p:nvSpPr>
        <p:spPr>
          <a:xfrm>
            <a:off x="250647" y="74066"/>
            <a:ext cx="6210514" cy="625475"/>
          </a:xfrm>
        </p:spPr>
        <p:txBody>
          <a:bodyPr>
            <a:normAutofit fontScale="90000"/>
          </a:bodyPr>
          <a:lstStyle/>
          <a:p>
            <a:pPr eaLnBrk="1" hangingPunct="1"/>
            <a:r>
              <a:rPr lang="en-GB" altLang="en-US" sz="3200" b="1" dirty="0" err="1">
                <a:latin typeface="Times New Roman" pitchFamily="18" charset="0"/>
              </a:rPr>
              <a:t>Prvky</a:t>
            </a:r>
            <a:r>
              <a:rPr lang="en-GB" altLang="en-US" sz="3200" b="1" dirty="0">
                <a:latin typeface="Times New Roman" pitchFamily="18" charset="0"/>
              </a:rPr>
              <a:t> IV. </a:t>
            </a:r>
            <a:r>
              <a:rPr lang="en-GB" altLang="en-US" sz="3200" b="1" dirty="0" err="1">
                <a:latin typeface="Times New Roman" pitchFamily="18" charset="0"/>
              </a:rPr>
              <a:t>hlavní</a:t>
            </a:r>
            <a:r>
              <a:rPr lang="en-GB" altLang="en-US" sz="3200" b="1" dirty="0">
                <a:latin typeface="Times New Roman" pitchFamily="18" charset="0"/>
              </a:rPr>
              <a:t> </a:t>
            </a:r>
            <a:r>
              <a:rPr lang="en-GB" altLang="en-US" sz="3200" b="1" dirty="0" err="1">
                <a:latin typeface="Times New Roman" pitchFamily="18" charset="0"/>
              </a:rPr>
              <a:t>podskupiny</a:t>
            </a:r>
            <a:r>
              <a:rPr lang="cs-CZ" altLang="en-US" sz="3200" b="1" dirty="0">
                <a:latin typeface="Times New Roman" pitchFamily="18" charset="0"/>
              </a:rPr>
              <a:t> (</a:t>
            </a:r>
            <a:r>
              <a:rPr lang="cs-CZ" altLang="en-US" sz="3200" b="1" dirty="0" err="1">
                <a:latin typeface="Times New Roman" pitchFamily="18" charset="0"/>
              </a:rPr>
              <a:t>tetrely</a:t>
            </a:r>
            <a:r>
              <a:rPr lang="cs-CZ" altLang="en-US" sz="3200" b="1" dirty="0">
                <a:latin typeface="Times New Roman" pitchFamily="18" charset="0"/>
              </a:rPr>
              <a:t>)</a:t>
            </a:r>
          </a:p>
        </p:txBody>
      </p:sp>
      <p:graphicFrame>
        <p:nvGraphicFramePr>
          <p:cNvPr id="3076" name="Object 4"/>
          <p:cNvGraphicFramePr>
            <a:graphicFrameLocks noGrp="1" noChangeAspect="1"/>
          </p:cNvGraphicFramePr>
          <p:nvPr>
            <p:ph sz="quarter" idx="1"/>
            <p:extLst>
              <p:ext uri="{D42A27DB-BD31-4B8C-83A1-F6EECF244321}">
                <p14:modId xmlns:p14="http://schemas.microsoft.com/office/powerpoint/2010/main" val="1694442340"/>
              </p:ext>
            </p:extLst>
          </p:nvPr>
        </p:nvGraphicFramePr>
        <p:xfrm>
          <a:off x="6518905" y="5741844"/>
          <a:ext cx="1512888" cy="1135062"/>
        </p:xfrm>
        <a:graphic>
          <a:graphicData uri="http://schemas.openxmlformats.org/presentationml/2006/ole">
            <mc:AlternateContent xmlns:mc="http://schemas.openxmlformats.org/markup-compatibility/2006">
              <mc:Choice xmlns:v="urn:schemas-microsoft-com:vml" Requires="v">
                <p:oleObj spid="_x0000_s1302" name="CorelPhotoPaint.Image.8" r:id="rId3" imgW="7619048" imgH="5714286" progId="CorelPhotoPaint.Image.8">
                  <p:embed/>
                </p:oleObj>
              </mc:Choice>
              <mc:Fallback>
                <p:oleObj name="CorelPhotoPaint.Image.8" r:id="rId3" imgW="7619048" imgH="5714286" progId="CorelPhotoPaint.Image.8">
                  <p:embed/>
                  <p:pic>
                    <p:nvPicPr>
                      <p:cNvPr id="30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905" y="5741844"/>
                        <a:ext cx="1512888"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7"/>
          <p:cNvGraphicFramePr>
            <a:graphicFrameLocks noGrp="1" noChangeAspect="1"/>
          </p:cNvGraphicFramePr>
          <p:nvPr>
            <p:ph sz="quarter" idx="2"/>
            <p:extLst>
              <p:ext uri="{D42A27DB-BD31-4B8C-83A1-F6EECF244321}">
                <p14:modId xmlns:p14="http://schemas.microsoft.com/office/powerpoint/2010/main" val="427354424"/>
              </p:ext>
            </p:extLst>
          </p:nvPr>
        </p:nvGraphicFramePr>
        <p:xfrm>
          <a:off x="5805053" y="843871"/>
          <a:ext cx="1427704" cy="1070778"/>
        </p:xfrm>
        <a:graphic>
          <a:graphicData uri="http://schemas.openxmlformats.org/presentationml/2006/ole">
            <mc:AlternateContent xmlns:mc="http://schemas.openxmlformats.org/markup-compatibility/2006">
              <mc:Choice xmlns:v="urn:schemas-microsoft-com:vml" Requires="v">
                <p:oleObj spid="_x0000_s1303" name="CorelPhotoPaint.Image.8" r:id="rId5" imgW="8126984" imgH="6095238" progId="CorelPhotoPaint.Image.8">
                  <p:embed/>
                </p:oleObj>
              </mc:Choice>
              <mc:Fallback>
                <p:oleObj name="CorelPhotoPaint.Image.8" r:id="rId5" imgW="8126984" imgH="6095238" progId="CorelPhotoPaint.Image.8">
                  <p:embed/>
                  <p:pic>
                    <p:nvPicPr>
                      <p:cNvPr id="307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053" y="843871"/>
                        <a:ext cx="1427704" cy="1070778"/>
                      </a:xfrm>
                      <a:prstGeom prst="rect">
                        <a:avLst/>
                      </a:prstGeom>
                      <a:noFill/>
                      <a:ln>
                        <a:noFill/>
                      </a:ln>
                      <a:effectLst/>
                    </p:spPr>
                  </p:pic>
                </p:oleObj>
              </mc:Fallback>
            </mc:AlternateContent>
          </a:graphicData>
        </a:graphic>
      </p:graphicFrame>
      <p:graphicFrame>
        <p:nvGraphicFramePr>
          <p:cNvPr id="3078" name="Object 9"/>
          <p:cNvGraphicFramePr>
            <a:graphicFrameLocks noGrp="1" noChangeAspect="1"/>
          </p:cNvGraphicFramePr>
          <p:nvPr>
            <p:ph sz="quarter" idx="3"/>
            <p:extLst>
              <p:ext uri="{D42A27DB-BD31-4B8C-83A1-F6EECF244321}">
                <p14:modId xmlns:p14="http://schemas.microsoft.com/office/powerpoint/2010/main" val="2563563988"/>
              </p:ext>
            </p:extLst>
          </p:nvPr>
        </p:nvGraphicFramePr>
        <p:xfrm>
          <a:off x="7451725" y="834745"/>
          <a:ext cx="1177653" cy="1103806"/>
        </p:xfrm>
        <a:graphic>
          <a:graphicData uri="http://schemas.openxmlformats.org/presentationml/2006/ole">
            <mc:AlternateContent xmlns:mc="http://schemas.openxmlformats.org/markup-compatibility/2006">
              <mc:Choice xmlns:v="urn:schemas-microsoft-com:vml" Requires="v">
                <p:oleObj spid="_x0000_s1304" name="CorelPhotoPaint.Image.8" r:id="rId7" imgW="5079365" imgH="4761905" progId="CorelPhotoPaint.Image.8">
                  <p:embed/>
                </p:oleObj>
              </mc:Choice>
              <mc:Fallback>
                <p:oleObj name="CorelPhotoPaint.Image.8" r:id="rId7" imgW="5079365" imgH="4761905" progId="CorelPhotoPaint.Image.8">
                  <p:embed/>
                  <p:pic>
                    <p:nvPicPr>
                      <p:cNvPr id="307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834745"/>
                        <a:ext cx="1177653" cy="1103806"/>
                      </a:xfrm>
                      <a:prstGeom prst="rect">
                        <a:avLst/>
                      </a:prstGeom>
                      <a:noFill/>
                      <a:ln>
                        <a:noFill/>
                      </a:ln>
                      <a:effectLst/>
                    </p:spPr>
                  </p:pic>
                </p:oleObj>
              </mc:Fallback>
            </mc:AlternateContent>
          </a:graphicData>
        </a:graphic>
      </p:graphicFrame>
      <p:sp>
        <p:nvSpPr>
          <p:cNvPr id="3079" name="Text Box 6"/>
          <p:cNvSpPr txBox="1">
            <a:spLocks noChangeArrowheads="1"/>
          </p:cNvSpPr>
          <p:nvPr/>
        </p:nvSpPr>
        <p:spPr bwMode="auto">
          <a:xfrm>
            <a:off x="4894477" y="1465176"/>
            <a:ext cx="131603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1" baseline="0" dirty="0">
                <a:solidFill>
                  <a:srgbClr val="FF0000"/>
                </a:solidFill>
              </a:rPr>
              <a:t>C</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Si</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Ge</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Sn</a:t>
            </a:r>
          </a:p>
          <a:p>
            <a:pPr eaLnBrk="1" hangingPunct="1"/>
            <a:endParaRPr lang="en-US" altLang="en-US" b="1" baseline="0" dirty="0">
              <a:solidFill>
                <a:srgbClr val="FF0000"/>
              </a:solidFill>
            </a:endParaRPr>
          </a:p>
          <a:p>
            <a:pPr eaLnBrk="1" hangingPunct="1"/>
            <a:endParaRPr lang="en-US" altLang="en-US" b="1" baseline="0" dirty="0">
              <a:solidFill>
                <a:srgbClr val="FF0000"/>
              </a:solidFill>
            </a:endParaRPr>
          </a:p>
          <a:p>
            <a:pPr eaLnBrk="1" hangingPunct="1"/>
            <a:r>
              <a:rPr lang="en-US" altLang="en-US" b="1" baseline="0" dirty="0">
                <a:solidFill>
                  <a:srgbClr val="FF0000"/>
                </a:solidFill>
              </a:rPr>
              <a:t>Pb</a:t>
            </a:r>
            <a:endParaRPr lang="cs-CZ" altLang="en-US" b="1" baseline="0" dirty="0">
              <a:solidFill>
                <a:srgbClr val="FF0000"/>
              </a:solidFill>
            </a:endParaRPr>
          </a:p>
        </p:txBody>
      </p:sp>
      <p:graphicFrame>
        <p:nvGraphicFramePr>
          <p:cNvPr id="3081" name="Object 13"/>
          <p:cNvGraphicFramePr>
            <a:graphicFrameLocks noChangeAspect="1"/>
          </p:cNvGraphicFramePr>
          <p:nvPr>
            <p:extLst>
              <p:ext uri="{D42A27DB-BD31-4B8C-83A1-F6EECF244321}">
                <p14:modId xmlns:p14="http://schemas.microsoft.com/office/powerpoint/2010/main" val="1488674901"/>
              </p:ext>
            </p:extLst>
          </p:nvPr>
        </p:nvGraphicFramePr>
        <p:xfrm>
          <a:off x="6429482" y="2035236"/>
          <a:ext cx="1606550" cy="1204913"/>
        </p:xfrm>
        <a:graphic>
          <a:graphicData uri="http://schemas.openxmlformats.org/presentationml/2006/ole">
            <mc:AlternateContent xmlns:mc="http://schemas.openxmlformats.org/markup-compatibility/2006">
              <mc:Choice xmlns:v="urn:schemas-microsoft-com:vml" Requires="v">
                <p:oleObj spid="_x0000_s1305" name="CorelPhotoPaint.Image.8" r:id="rId9" imgW="6095238" imgH="4571429" progId="CorelPhotoPaint.Image.8">
                  <p:embed/>
                </p:oleObj>
              </mc:Choice>
              <mc:Fallback>
                <p:oleObj name="CorelPhotoPaint.Image.8" r:id="rId9" imgW="6095238" imgH="4571429" progId="CorelPhotoPaint.Image.8">
                  <p:embed/>
                  <p:pic>
                    <p:nvPicPr>
                      <p:cNvPr id="3081"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482" y="2035236"/>
                        <a:ext cx="160655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14"/>
          <p:cNvGraphicFramePr>
            <a:graphicFrameLocks noChangeAspect="1"/>
          </p:cNvGraphicFramePr>
          <p:nvPr>
            <p:extLst>
              <p:ext uri="{D42A27DB-BD31-4B8C-83A1-F6EECF244321}">
                <p14:modId xmlns:p14="http://schemas.microsoft.com/office/powerpoint/2010/main" val="2068177859"/>
              </p:ext>
            </p:extLst>
          </p:nvPr>
        </p:nvGraphicFramePr>
        <p:xfrm>
          <a:off x="6585057" y="3360736"/>
          <a:ext cx="1295400" cy="1295400"/>
        </p:xfrm>
        <a:graphic>
          <a:graphicData uri="http://schemas.openxmlformats.org/presentationml/2006/ole">
            <mc:AlternateContent xmlns:mc="http://schemas.openxmlformats.org/markup-compatibility/2006">
              <mc:Choice xmlns:v="urn:schemas-microsoft-com:vml" Requires="v">
                <p:oleObj spid="_x0000_s1306" name="CorelPhotoPaint.Image.8" r:id="rId11" imgW="3403175" imgH="3403175" progId="CorelPhotoPaint.Image.8">
                  <p:embed/>
                </p:oleObj>
              </mc:Choice>
              <mc:Fallback>
                <p:oleObj name="CorelPhotoPaint.Image.8" r:id="rId11" imgW="3403175" imgH="3403175" progId="CorelPhotoPaint.Image.8">
                  <p:embed/>
                  <p:pic>
                    <p:nvPicPr>
                      <p:cNvPr id="3082"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5057" y="3360736"/>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15"/>
          <p:cNvGraphicFramePr>
            <a:graphicFrameLocks noChangeAspect="1"/>
          </p:cNvGraphicFramePr>
          <p:nvPr>
            <p:extLst>
              <p:ext uri="{D42A27DB-BD31-4B8C-83A1-F6EECF244321}">
                <p14:modId xmlns:p14="http://schemas.microsoft.com/office/powerpoint/2010/main" val="3355822458"/>
              </p:ext>
            </p:extLst>
          </p:nvPr>
        </p:nvGraphicFramePr>
        <p:xfrm>
          <a:off x="6585057" y="4579937"/>
          <a:ext cx="1265238" cy="1174750"/>
        </p:xfrm>
        <a:graphic>
          <a:graphicData uri="http://schemas.openxmlformats.org/presentationml/2006/ole">
            <mc:AlternateContent xmlns:mc="http://schemas.openxmlformats.org/markup-compatibility/2006">
              <mc:Choice xmlns:v="urn:schemas-microsoft-com:vml" Requires="v">
                <p:oleObj spid="_x0000_s1307" name="CorelPhotoPaint.Image.8" r:id="rId13" imgW="4977778" imgH="4622222" progId="CorelPhotoPaint.Image.8">
                  <p:embed/>
                </p:oleObj>
              </mc:Choice>
              <mc:Fallback>
                <p:oleObj name="CorelPhotoPaint.Image.8" r:id="rId13" imgW="4977778" imgH="4622222" progId="CorelPhotoPaint.Image.8">
                  <p:embed/>
                  <p:pic>
                    <p:nvPicPr>
                      <p:cNvPr id="3083"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85057" y="4579937"/>
                        <a:ext cx="1265238"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Obrázek 2">
            <a:extLst>
              <a:ext uri="{FF2B5EF4-FFF2-40B4-BE49-F238E27FC236}">
                <a16:creationId xmlns:a16="http://schemas.microsoft.com/office/drawing/2014/main" id="{59E4E1FC-DF2B-4849-8957-F45C31F1706A}"/>
              </a:ext>
            </a:extLst>
          </p:cNvPr>
          <p:cNvPicPr>
            <a:picLocks noChangeAspect="1"/>
          </p:cNvPicPr>
          <p:nvPr/>
        </p:nvPicPr>
        <p:blipFill>
          <a:blip r:embed="rId15"/>
          <a:stretch>
            <a:fillRect/>
          </a:stretch>
        </p:blipFill>
        <p:spPr>
          <a:xfrm>
            <a:off x="715252" y="4450578"/>
            <a:ext cx="3563302" cy="2308527"/>
          </a:xfrm>
          <a:prstGeom prst="rect">
            <a:avLst/>
          </a:prstGeom>
        </p:spPr>
      </p:pic>
      <p:sp>
        <p:nvSpPr>
          <p:cNvPr id="19" name="TextovéPole 18">
            <a:extLst>
              <a:ext uri="{FF2B5EF4-FFF2-40B4-BE49-F238E27FC236}">
                <a16:creationId xmlns:a16="http://schemas.microsoft.com/office/drawing/2014/main" id="{44CAFA4C-9E77-4E6B-A067-37D84A604CD3}"/>
              </a:ext>
            </a:extLst>
          </p:cNvPr>
          <p:cNvSpPr txBox="1"/>
          <p:nvPr/>
        </p:nvSpPr>
        <p:spPr>
          <a:xfrm>
            <a:off x="381000" y="3085106"/>
            <a:ext cx="2460856" cy="923330"/>
          </a:xfrm>
          <a:prstGeom prst="rect">
            <a:avLst/>
          </a:prstGeom>
          <a:noFill/>
        </p:spPr>
        <p:txBody>
          <a:bodyPr wrap="square">
            <a:spAutoFit/>
          </a:bodyPr>
          <a:lstStyle/>
          <a:p>
            <a:r>
              <a:rPr lang="en-GB" altLang="en-US" sz="1800" dirty="0">
                <a:latin typeface="Arial" panose="020B0604020202020204" pitchFamily="34" charset="0"/>
                <a:cs typeface="Arial" panose="020B0604020202020204" pitchFamily="34" charset="0"/>
              </a:rPr>
              <a:t>C a Si – </a:t>
            </a:r>
            <a:r>
              <a:rPr lang="en-GB" altLang="en-US" sz="1800" dirty="0" err="1">
                <a:latin typeface="Arial" panose="020B0604020202020204" pitchFamily="34" charset="0"/>
                <a:cs typeface="Arial" panose="020B0604020202020204" pitchFamily="34" charset="0"/>
              </a:rPr>
              <a:t>nekovy</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Ge – </a:t>
            </a:r>
            <a:r>
              <a:rPr lang="en-GB" altLang="en-US" sz="1800" dirty="0" err="1">
                <a:latin typeface="Arial" panose="020B0604020202020204" pitchFamily="34" charset="0"/>
                <a:cs typeface="Arial" panose="020B0604020202020204" pitchFamily="34" charset="0"/>
              </a:rPr>
              <a:t>polokov</a:t>
            </a:r>
            <a:endParaRPr lang="cs-CZ" altLang="en-US" sz="1800" dirty="0">
              <a:latin typeface="Arial" panose="020B0604020202020204" pitchFamily="34" charset="0"/>
              <a:cs typeface="Arial" panose="020B0604020202020204" pitchFamily="34" charset="0"/>
            </a:endParaRPr>
          </a:p>
          <a:p>
            <a:r>
              <a:rPr lang="en-GB" altLang="en-US" sz="1800" dirty="0">
                <a:latin typeface="Arial" panose="020B0604020202020204" pitchFamily="34" charset="0"/>
                <a:cs typeface="Arial" panose="020B0604020202020204" pitchFamily="34" charset="0"/>
              </a:rPr>
              <a:t>Sn a Pb – </a:t>
            </a:r>
            <a:r>
              <a:rPr lang="en-GB" altLang="en-US" sz="1800" dirty="0" err="1">
                <a:latin typeface="Arial" panose="020B0604020202020204" pitchFamily="34" charset="0"/>
                <a:cs typeface="Arial" panose="020B0604020202020204" pitchFamily="34" charset="0"/>
              </a:rPr>
              <a:t>kovy</a:t>
            </a:r>
            <a:r>
              <a:rPr lang="cs-CZ" altLang="en-US" sz="1800" dirty="0">
                <a:latin typeface="Arial" panose="020B0604020202020204" pitchFamily="34" charset="0"/>
                <a:cs typeface="Arial" panose="020B0604020202020204" pitchFamily="34" charset="0"/>
              </a:rPr>
              <a:t> </a:t>
            </a:r>
            <a:endParaRPr lang="cs-CZ" dirty="0"/>
          </a:p>
        </p:txBody>
      </p:sp>
      <p:pic>
        <p:nvPicPr>
          <p:cNvPr id="1026" name="Picture 2" descr="Carbon Group - Assignment Point">
            <a:extLst>
              <a:ext uri="{FF2B5EF4-FFF2-40B4-BE49-F238E27FC236}">
                <a16:creationId xmlns:a16="http://schemas.microsoft.com/office/drawing/2014/main" id="{352C20CF-6249-4377-ADDD-DFF84976EC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516" y="817329"/>
            <a:ext cx="4191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633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2.png (1167×1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391" y="2667000"/>
            <a:ext cx="3512509" cy="3172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rono.qub.ac.uk/Research/IRMS/Fi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497024"/>
            <a:ext cx="5486400" cy="3509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paleopatologia.it/immagini/articoli/144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707" y="780185"/>
            <a:ext cx="3479800" cy="143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5250" y="165676"/>
            <a:ext cx="5224507" cy="1015663"/>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Odhad pozice jedince v potravním řetězci</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Způsob </a:t>
            </a:r>
            <a:r>
              <a:rPr lang="cs-CZ" sz="2000" dirty="0" err="1">
                <a:latin typeface="Arial" panose="020B0604020202020204" pitchFamily="34" charset="0"/>
                <a:cs typeface="Arial" panose="020B0604020202020204" pitchFamily="34" charset="0"/>
              </a:rPr>
              <a:t>obžívy</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116" y="76200"/>
            <a:ext cx="9122404"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cs-CZ" altLang="cs-CZ" sz="2400" b="1" dirty="0">
                <a:solidFill>
                  <a:srgbClr val="000000"/>
                </a:solidFill>
                <a:cs typeface="Arial" panose="020B0604020202020204" pitchFamily="34" charset="0"/>
              </a:rPr>
              <a:t>Datování s využitím izotopu uhlíku </a:t>
            </a:r>
            <a:r>
              <a:rPr lang="cs-CZ" altLang="cs-CZ" sz="2400" b="1" baseline="30000" dirty="0">
                <a:solidFill>
                  <a:srgbClr val="000000"/>
                </a:solidFill>
                <a:cs typeface="Arial" panose="020B0604020202020204" pitchFamily="34" charset="0"/>
              </a:rPr>
              <a:t>14</a:t>
            </a:r>
            <a:r>
              <a:rPr lang="cs-CZ" altLang="cs-CZ" sz="2400" b="1" dirty="0">
                <a:solidFill>
                  <a:srgbClr val="000000"/>
                </a:solidFill>
                <a:cs typeface="Arial" panose="020B0604020202020204" pitchFamily="34" charset="0"/>
              </a:rPr>
              <a:t>C</a:t>
            </a: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6" y="908050"/>
            <a:ext cx="40397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Text Box 3"/>
          <p:cNvSpPr txBox="1">
            <a:spLocks noChangeArrowheads="1"/>
          </p:cNvSpPr>
          <p:nvPr/>
        </p:nvSpPr>
        <p:spPr bwMode="auto">
          <a:xfrm>
            <a:off x="4427553" y="1140310"/>
            <a:ext cx="4465168" cy="286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cs-CZ" altLang="cs-CZ" dirty="0">
                <a:solidFill>
                  <a:srgbClr val="000000"/>
                </a:solidFill>
              </a:rPr>
              <a:t>Izotop </a:t>
            </a:r>
            <a:r>
              <a:rPr lang="cs-CZ" altLang="cs-CZ" baseline="30000" dirty="0">
                <a:solidFill>
                  <a:srgbClr val="000000"/>
                </a:solidFill>
              </a:rPr>
              <a:t>14</a:t>
            </a:r>
            <a:r>
              <a:rPr lang="cs-CZ" altLang="cs-CZ" dirty="0">
                <a:solidFill>
                  <a:srgbClr val="000000"/>
                </a:solidFill>
              </a:rPr>
              <a:t>C vzniká v horních vrstvách atmosféry;</a:t>
            </a:r>
          </a:p>
          <a:p>
            <a:pPr eaLnBrk="1" hangingPunct="1">
              <a:buClrTx/>
              <a:buFontTx/>
              <a:buNone/>
            </a:pPr>
            <a:r>
              <a:rPr lang="cs-CZ" altLang="cs-CZ" dirty="0">
                <a:solidFill>
                  <a:srgbClr val="000000"/>
                </a:solidFill>
              </a:rPr>
              <a:t>Odtud přechází do živých organismů a ukládá se v nich po dobu jejich života;</a:t>
            </a:r>
          </a:p>
          <a:p>
            <a:pPr eaLnBrk="1" hangingPunct="1">
              <a:buClrTx/>
              <a:buFontTx/>
              <a:buNone/>
            </a:pPr>
            <a:r>
              <a:rPr lang="cs-CZ" altLang="cs-CZ" dirty="0">
                <a:solidFill>
                  <a:srgbClr val="000000"/>
                </a:solidFill>
              </a:rPr>
              <a:t>Do flóry vlivem fotosyntézy, do fauny stravou;</a:t>
            </a:r>
          </a:p>
          <a:p>
            <a:pPr eaLnBrk="1" hangingPunct="1">
              <a:buClrTx/>
              <a:buFontTx/>
              <a:buNone/>
            </a:pPr>
            <a:r>
              <a:rPr lang="cs-CZ" altLang="cs-CZ" dirty="0">
                <a:solidFill>
                  <a:srgbClr val="000000"/>
                </a:solidFill>
              </a:rPr>
              <a:t>Po úmrtí organismu se v něm izotop </a:t>
            </a:r>
            <a:r>
              <a:rPr lang="cs-CZ" altLang="cs-CZ" baseline="30000" dirty="0">
                <a:solidFill>
                  <a:srgbClr val="000000"/>
                </a:solidFill>
              </a:rPr>
              <a:t>14</a:t>
            </a:r>
            <a:r>
              <a:rPr lang="cs-CZ" altLang="cs-CZ" dirty="0">
                <a:solidFill>
                  <a:srgbClr val="000000"/>
                </a:solidFill>
              </a:rPr>
              <a:t>C přestane ukládat a dochází k jeho pozvolnému rozpadu;</a:t>
            </a:r>
          </a:p>
          <a:p>
            <a:pPr eaLnBrk="1" hangingPunct="1">
              <a:buClrTx/>
              <a:buFontTx/>
              <a:buNone/>
            </a:pPr>
            <a:endParaRPr lang="cs-CZ" altLang="cs-CZ" dirty="0">
              <a:solidFill>
                <a:srgbClr val="000000"/>
              </a:solidFill>
            </a:endParaRPr>
          </a:p>
        </p:txBody>
      </p:sp>
      <p:pic>
        <p:nvPicPr>
          <p:cNvPr id="44034" name="Picture 2" descr="https://aisforarchaeology.files.wordpress.com/2010/02/decay.gif?w=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737" y="4285443"/>
            <a:ext cx="3844800" cy="242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1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00800"/>
          </a:xfrm>
        </p:spPr>
        <p:txBody>
          <a:bodyPr>
            <a:noAutofit/>
          </a:bodyPr>
          <a:lstStyle/>
          <a:p>
            <a:pPr marL="0" indent="0" algn="ctr" eaLnBrk="1" hangingPunct="1">
              <a:buNone/>
            </a:pPr>
            <a:r>
              <a:rPr lang="en-GB" altLang="en-US" b="1" dirty="0">
                <a:latin typeface="Arial" panose="020B0604020202020204" pitchFamily="34" charset="0"/>
                <a:cs typeface="Arial" panose="020B0604020202020204" pitchFamily="34" charset="0"/>
              </a:rPr>
              <a:t>K</a:t>
            </a:r>
            <a:r>
              <a:rPr lang="cs-CZ" altLang="en-US" b="1" dirty="0">
                <a:latin typeface="Arial" panose="020B0604020202020204" pitchFamily="34" charset="0"/>
                <a:cs typeface="Arial" panose="020B0604020202020204" pitchFamily="34" charset="0"/>
              </a:rPr>
              <a:t>ř</a:t>
            </a:r>
            <a:r>
              <a:rPr lang="en-GB" altLang="en-US" b="1" dirty="0" err="1">
                <a:latin typeface="Arial" panose="020B0604020202020204" pitchFamily="34" charset="0"/>
                <a:cs typeface="Arial" panose="020B0604020202020204" pitchFamily="34" charset="0"/>
              </a:rPr>
              <a:t>emík</a:t>
            </a:r>
            <a:endParaRPr lang="en-GB" altLang="en-US"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Modrošedá</a:t>
            </a:r>
            <a:r>
              <a:rPr 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ern</a:t>
            </a:r>
            <a:r>
              <a:rPr lang="cs-CZ" altLang="en-US" sz="2000" dirty="0">
                <a:latin typeface="Arial" panose="020B0604020202020204" pitchFamily="34" charset="0"/>
                <a:cs typeface="Arial" panose="020B0604020202020204" pitchFamily="34" charset="0"/>
              </a:rPr>
              <a:t>á</a:t>
            </a:r>
            <a:r>
              <a:rPr lang="cs-CZ" sz="2000" dirty="0">
                <a:latin typeface="Arial" panose="020B0604020202020204" pitchFamily="34" charset="0"/>
                <a:cs typeface="Arial" panose="020B0604020202020204" pitchFamily="34" charset="0"/>
              </a:rPr>
              <a:t> křehká, značně tvrdá látka. Za vysokých teplot je křemík značně reaktivní prvek, který tvoří sloučeniny s 64 stabilními prvky periodické soustavy. Křemík se vyznačuje mimořádně vysokou afinitou ke kyslíku a je proto schopen redukovat některé kovy (např. chrom) z jejich oxidů.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Sloučeniny křemíku s kyslíkem jsou velmi stabilní</a:t>
            </a:r>
            <a:r>
              <a:rPr lang="cs-CZ" sz="2000" dirty="0">
                <a:latin typeface="Arial" panose="020B0604020202020204" pitchFamily="34" charset="0"/>
                <a:cs typeface="Arial" panose="020B0604020202020204" pitchFamily="34" charset="0"/>
              </a:rPr>
              <a:t>, naopak sloučeniny křemíku s ostatními prvky jsou obvykle nestabilní a rychle se rozkládají.</a:t>
            </a:r>
          </a:p>
          <a:p>
            <a:pPr marL="0" indent="0" algn="just">
              <a:buNone/>
            </a:pPr>
            <a:r>
              <a:rPr lang="cs-CZ"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kyselinami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vyjma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HF</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nereaguje</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dobře reaguje se směsí koncentrovaných kyselin fluorovodíkové a dusičné za vzniku komplexní </a:t>
            </a:r>
            <a:r>
              <a:rPr lang="cs-CZ" sz="2000" u="sng" dirty="0">
                <a:latin typeface="Arial" panose="020B0604020202020204" pitchFamily="34" charset="0"/>
                <a:cs typeface="Arial" panose="020B0604020202020204" pitchFamily="34" charset="0"/>
              </a:rPr>
              <a:t>kyseliny </a:t>
            </a:r>
            <a:r>
              <a:rPr lang="cs-CZ" sz="2000" u="sng" dirty="0" err="1">
                <a:latin typeface="Arial" panose="020B0604020202020204" pitchFamily="34" charset="0"/>
                <a:cs typeface="Arial" panose="020B0604020202020204" pitchFamily="34" charset="0"/>
              </a:rPr>
              <a:t>hexafluorokřemičité</a:t>
            </a:r>
            <a:r>
              <a:rPr lang="cs-CZ" sz="2000" dirty="0">
                <a:latin typeface="Arial" panose="020B0604020202020204" pitchFamily="34" charset="0"/>
                <a:cs typeface="Arial" panose="020B0604020202020204" pitchFamily="34" charset="0"/>
              </a:rPr>
              <a:t>:</a:t>
            </a:r>
          </a:p>
          <a:p>
            <a:pPr marL="0" indent="0" algn="just">
              <a:buNone/>
            </a:pPr>
            <a:r>
              <a:rPr lang="cs-CZ" sz="2000" dirty="0">
                <a:latin typeface="Arial" panose="020B0604020202020204" pitchFamily="34" charset="0"/>
                <a:cs typeface="Arial" panose="020B0604020202020204" pitchFamily="34" charset="0"/>
              </a:rPr>
              <a:t>	3Si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+ 18HF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r>
              <a:rPr lang="cs-CZ" sz="2000" dirty="0">
                <a:latin typeface="Arial" panose="020B0604020202020204" pitchFamily="34" charset="0"/>
                <a:cs typeface="Arial" panose="020B0604020202020204" pitchFamily="34" charset="0"/>
              </a:rPr>
              <a:t>V přítomnosti silných oxidačních činidel reaguje obdobně se samotnou koncentrovanou kyselinou fluorovodíkovou:</a:t>
            </a:r>
          </a:p>
          <a:p>
            <a:pPr marL="0" indent="0" algn="just">
              <a:buNone/>
            </a:pPr>
            <a:r>
              <a:rPr lang="cs-CZ" sz="2000" dirty="0">
                <a:latin typeface="Arial" panose="020B0604020202020204" pitchFamily="34" charset="0"/>
                <a:cs typeface="Arial" panose="020B0604020202020204" pitchFamily="34" charset="0"/>
              </a:rPr>
              <a:t>		3Si + 18HF + 2KClO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+ 2KCl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Si + 6HF + 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hydroxidy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poskytuje</a:t>
            </a: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k</a:t>
            </a:r>
            <a:r>
              <a:rPr lang="cs-CZ" altLang="en-US" sz="2000" u="sng" dirty="0">
                <a:latin typeface="Arial" panose="020B0604020202020204" pitchFamily="34" charset="0"/>
                <a:cs typeface="Arial" panose="020B0604020202020204" pitchFamily="34" charset="0"/>
              </a:rPr>
              <a:t>ř</a:t>
            </a:r>
            <a:r>
              <a:rPr lang="en-GB" altLang="en-US" sz="2000" u="sng" dirty="0" err="1">
                <a:latin typeface="Arial" panose="020B0604020202020204" pitchFamily="34" charset="0"/>
                <a:cs typeface="Arial" panose="020B0604020202020204" pitchFamily="34" charset="0"/>
              </a:rPr>
              <a:t>emi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 + 2OH </a:t>
            </a:r>
            <a:r>
              <a:rPr lang="en-GB" altLang="en-US" sz="2000" b="1"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1"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a:p>
            <a:pPr algn="just"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65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teplotě 400°C reaguje amorfní křemík s vodní párou za vzniku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laboratorní teploty prudce reaguje s halogenidy </a:t>
            </a:r>
            <a:r>
              <a:rPr lang="cs-CZ" sz="2000" dirty="0" err="1">
                <a:latin typeface="Arial" panose="020B0604020202020204" pitchFamily="34" charset="0"/>
                <a:cs typeface="Arial" panose="020B0604020202020204" pitchFamily="34" charset="0"/>
              </a:rPr>
              <a:t>nitrosylu</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Si + 4(NO)Cl → SiCl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Podobně jako uhlík je i křemík schopen tvořit řetězce - </a:t>
            </a:r>
            <a:r>
              <a:rPr lang="cs-CZ" sz="2000" b="1" dirty="0">
                <a:latin typeface="Arial" panose="020B0604020202020204" pitchFamily="34" charset="0"/>
                <a:cs typeface="Arial" panose="020B0604020202020204" pitchFamily="34" charset="0"/>
              </a:rPr>
              <a:t>silany</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Křemíkové řetězce jsou méně stabilní, než uhlíkové. Křemík, na rozdíl od uhlíku, není schopen v řetězcích tvořit dvojné a trojné vazby</a:t>
            </a:r>
            <a:r>
              <a:rPr lang="cs-CZ" sz="2000" dirty="0">
                <a:latin typeface="Arial" panose="020B0604020202020204" pitchFamily="34" charset="0"/>
                <a:cs typeface="Arial" panose="020B0604020202020204" pitchFamily="34" charset="0"/>
              </a:rPr>
              <a:t>. </a:t>
            </a:r>
          </a:p>
          <a:p>
            <a:r>
              <a:rPr lang="cs-CZ" sz="2000" u="sng" dirty="0">
                <a:latin typeface="Arial" panose="020B0604020202020204" pitchFamily="34" charset="0"/>
                <a:cs typeface="Arial" panose="020B0604020202020204" pitchFamily="34" charset="0"/>
              </a:rPr>
              <a:t>Velmi stabilní řetězce naopak tvoří </a:t>
            </a:r>
            <a:r>
              <a:rPr lang="cs-CZ" sz="2000" u="sng" dirty="0" err="1">
                <a:latin typeface="Arial" panose="020B0604020202020204" pitchFamily="34" charset="0"/>
                <a:cs typeface="Arial" panose="020B0604020202020204" pitchFamily="34" charset="0"/>
              </a:rPr>
              <a:t>siloxany</a:t>
            </a:r>
            <a:r>
              <a:rPr lang="cs-CZ" sz="2000" u="sng" dirty="0">
                <a:latin typeface="Arial" panose="020B0604020202020204" pitchFamily="34" charset="0"/>
                <a:cs typeface="Arial" panose="020B0604020202020204" pitchFamily="34" charset="0"/>
              </a:rPr>
              <a:t>, pro které je charakteristická vazba Si-O-Si</a:t>
            </a:r>
            <a:r>
              <a:rPr lang="cs-CZ" sz="2000" dirty="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křemík vyskytuje výhradně ve sloučeninách, ve kterých vystupuje </a:t>
            </a:r>
            <a:r>
              <a:rPr lang="cs-CZ" sz="2000" u="sng" dirty="0">
                <a:latin typeface="Arial" panose="020B0604020202020204" pitchFamily="34" charset="0"/>
                <a:cs typeface="Arial" panose="020B0604020202020204" pitchFamily="34" charset="0"/>
              </a:rPr>
              <a:t>v oxidačním čísle IV</a:t>
            </a:r>
            <a:r>
              <a:rPr lang="cs-CZ" sz="2000" dirty="0">
                <a:latin typeface="Arial" panose="020B0604020202020204" pitchFamily="34" charset="0"/>
                <a:cs typeface="Arial" panose="020B0604020202020204" pitchFamily="34" charset="0"/>
              </a:rPr>
              <a:t>, vzácně též II. </a:t>
            </a:r>
          </a:p>
          <a:p>
            <a:r>
              <a:rPr lang="cs-CZ" sz="2000" dirty="0">
                <a:latin typeface="Arial" panose="020B0604020202020204" pitchFamily="34" charset="0"/>
                <a:cs typeface="Arial" panose="020B0604020202020204" pitchFamily="34" charset="0"/>
              </a:rPr>
              <a:t>   Přírodní křemík je směsí 3 stabilních izotopů (</a:t>
            </a:r>
            <a:r>
              <a:rPr lang="cs-CZ" sz="2000" i="1" dirty="0">
                <a:latin typeface="Arial" panose="020B0604020202020204" pitchFamily="34" charset="0"/>
                <a:cs typeface="Arial" panose="020B0604020202020204" pitchFamily="34" charset="0"/>
              </a:rPr>
              <a:t>92,2% izotopu 28, 4,7% křemíku 29 a 3,1% křemíku 30</a:t>
            </a:r>
            <a:r>
              <a:rPr lang="cs-CZ" sz="2000" dirty="0">
                <a:latin typeface="Arial" panose="020B0604020202020204" pitchFamily="34" charset="0"/>
                <a:cs typeface="Arial" panose="020B0604020202020204" pitchFamily="34" charset="0"/>
              </a:rPr>
              <a:t>). Uměle připraveno dalších sedm nestabilních izotopů křemíku.</a:t>
            </a:r>
          </a:p>
          <a:p>
            <a:r>
              <a:rPr lang="cs-CZ" sz="2000" dirty="0">
                <a:latin typeface="Arial" panose="020B0604020202020204" pitchFamily="34" charset="0"/>
                <a:cs typeface="Arial" panose="020B0604020202020204" pitchFamily="34" charset="0"/>
              </a:rPr>
              <a:t>  Křemík je </a:t>
            </a:r>
            <a:r>
              <a:rPr lang="cs-CZ" sz="2000" u="sng" dirty="0">
                <a:latin typeface="Arial" panose="020B0604020202020204" pitchFamily="34" charset="0"/>
                <a:cs typeface="Arial" panose="020B0604020202020204" pitchFamily="34" charset="0"/>
              </a:rPr>
              <a:t>po kyslíku druhý nejrozšířenější chemický prvek na Zemi</a:t>
            </a:r>
            <a:r>
              <a:rPr lang="cs-CZ" sz="2000" dirty="0">
                <a:latin typeface="Arial" panose="020B0604020202020204" pitchFamily="34" charset="0"/>
                <a:cs typeface="Arial" panose="020B0604020202020204" pitchFamily="34" charset="0"/>
              </a:rPr>
              <a:t>. Obsah křemíku v zemské kůře je 26 % hmot. </a:t>
            </a:r>
            <a:r>
              <a:rPr lang="cs-CZ" sz="2000" u="sng" dirty="0">
                <a:latin typeface="Arial" panose="020B0604020202020204" pitchFamily="34" charset="0"/>
                <a:cs typeface="Arial" panose="020B0604020202020204" pitchFamily="34" charset="0"/>
              </a:rPr>
              <a:t>Nejdůležitějším minerálem křemíku je křemen - SiO</a:t>
            </a:r>
            <a:r>
              <a:rPr lang="cs-CZ" sz="2000" u="sng"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083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18630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 křemíku </a:t>
            </a:r>
          </a:p>
          <a:p>
            <a:endParaRPr lang="cs-CZ" sz="8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metalurgické použití </a:t>
            </a:r>
            <a:r>
              <a:rPr lang="cs-CZ" sz="2000" dirty="0">
                <a:latin typeface="Arial" panose="020B0604020202020204" pitchFamily="34" charset="0"/>
                <a:cs typeface="Arial" panose="020B0604020202020204" pitchFamily="34" charset="0"/>
              </a:rPr>
              <a:t>spočívá v redukci taveniny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uhlíkem v elektrické obloukové peci při teplotě 2000 °C za přítomnosti železa jako katalyzátoru. Termická redukce uhlíkem probíhá v několika stupních, průběh redukce oxidu křemičitého popisují rovnice:</a:t>
            </a:r>
          </a:p>
          <a:p>
            <a:r>
              <a:rPr lang="cs-CZ" sz="2000" dirty="0">
                <a:latin typeface="Arial" panose="020B0604020202020204" pitchFamily="34" charset="0"/>
                <a:cs typeface="Arial" panose="020B0604020202020204" pitchFamily="34" charset="0"/>
              </a:rPr>
              <a:t>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SiC</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2SiC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3Si + 2CO</a:t>
            </a:r>
          </a:p>
          <a:p>
            <a:endParaRPr lang="cs-CZ" sz="8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   pro výrobu polovodičů </a:t>
            </a:r>
            <a:r>
              <a:rPr lang="cs-CZ" sz="2000" dirty="0">
                <a:latin typeface="Arial" panose="020B0604020202020204" pitchFamily="34" charset="0"/>
                <a:cs typeface="Arial" panose="020B0604020202020204" pitchFamily="34" charset="0"/>
              </a:rPr>
              <a:t>se provádí redukcí halogenidů křemíku pomocí </a:t>
            </a:r>
            <a:r>
              <a:rPr lang="cs-CZ" sz="2000" u="sng" dirty="0">
                <a:latin typeface="Arial" panose="020B0604020202020204" pitchFamily="34" charset="0"/>
                <a:cs typeface="Arial" panose="020B0604020202020204" pitchFamily="34" charset="0"/>
              </a:rPr>
              <a:t>hořčíku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zinku</a:t>
            </a:r>
            <a:r>
              <a:rPr lang="cs-CZ" sz="2000" dirty="0">
                <a:latin typeface="Arial" panose="020B0604020202020204" pitchFamily="34" charset="0"/>
                <a:cs typeface="Arial" panose="020B0604020202020204" pitchFamily="34" charset="0"/>
              </a:rPr>
              <a:t> nebo </a:t>
            </a:r>
            <a:r>
              <a:rPr lang="cs-CZ" sz="2000" u="sng" dirty="0">
                <a:latin typeface="Arial" panose="020B0604020202020204" pitchFamily="34" charset="0"/>
                <a:cs typeface="Arial" panose="020B0604020202020204" pitchFamily="34" charset="0"/>
              </a:rPr>
              <a:t>hliníku</a:t>
            </a:r>
            <a:r>
              <a:rPr lang="cs-CZ" sz="2000" dirty="0">
                <a:latin typeface="Arial" panose="020B0604020202020204" pitchFamily="34" charset="0"/>
                <a:cs typeface="Arial" panose="020B0604020202020204" pitchFamily="34" charset="0"/>
              </a:rPr>
              <a:t>. Pro výrobu polovodičů se křemík dále rafinuje na velmi vysokou čistotu.</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Rafinace křemíku pro výrobu polovodičů</a:t>
            </a:r>
          </a:p>
          <a:p>
            <a:r>
              <a:rPr lang="cs-CZ" sz="2000" b="1" dirty="0">
                <a:latin typeface="Arial" panose="020B0604020202020204" pitchFamily="34" charset="0"/>
                <a:cs typeface="Arial" panose="020B0604020202020204" pitchFamily="34" charset="0"/>
              </a:rPr>
              <a:t> </a:t>
            </a:r>
          </a:p>
          <a:p>
            <a:r>
              <a:rPr lang="cs-CZ" sz="2000" b="1" dirty="0">
                <a:latin typeface="Arial" panose="020B0604020202020204" pitchFamily="34" charset="0"/>
                <a:cs typeface="Arial" panose="020B0604020202020204" pitchFamily="34" charset="0"/>
              </a:rPr>
              <a:t> </a:t>
            </a:r>
            <a:r>
              <a:rPr lang="cs-CZ" sz="2000" b="1" i="1" dirty="0" err="1">
                <a:latin typeface="Arial" panose="020B0604020202020204" pitchFamily="34" charset="0"/>
                <a:cs typeface="Arial" panose="020B0604020202020204" pitchFamily="34" charset="0"/>
              </a:rPr>
              <a:t>Siemensův</a:t>
            </a:r>
            <a:r>
              <a:rPr lang="cs-CZ" sz="2000" b="1" i="1" dirty="0">
                <a:latin typeface="Arial" panose="020B0604020202020204" pitchFamily="34" charset="0"/>
                <a:cs typeface="Arial" panose="020B0604020202020204" pitchFamily="34" charset="0"/>
              </a:rPr>
              <a:t> postup</a:t>
            </a:r>
            <a:r>
              <a:rPr lang="cs-CZ" sz="2000" dirty="0">
                <a:latin typeface="Arial" panose="020B0604020202020204" pitchFamily="34" charset="0"/>
                <a:cs typeface="Arial" panose="020B0604020202020204" pitchFamily="34" charset="0"/>
              </a:rPr>
              <a:t>:  působení chlorovodíku na surový křemík ve fluidním reaktoru za vzniku </a:t>
            </a:r>
            <a:r>
              <a:rPr lang="cs-CZ" sz="2000" dirty="0" err="1">
                <a:latin typeface="Arial" panose="020B0604020202020204" pitchFamily="34" charset="0"/>
                <a:cs typeface="Arial" panose="020B0604020202020204" pitchFamily="34" charset="0"/>
              </a:rPr>
              <a:t>trichlorsilanu</a:t>
            </a:r>
            <a:r>
              <a:rPr lang="cs-CZ" sz="2000" dirty="0">
                <a:latin typeface="Arial" panose="020B0604020202020204" pitchFamily="34" charset="0"/>
                <a:cs typeface="Arial" panose="020B0604020202020204" pitchFamily="34" charset="0"/>
              </a:rPr>
              <a:t>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Si + 3HCl →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Těkavý </a:t>
            </a:r>
            <a:r>
              <a:rPr lang="cs-CZ" sz="2000" dirty="0" err="1">
                <a:latin typeface="Arial" panose="020B0604020202020204" pitchFamily="34" charset="0"/>
                <a:cs typeface="Arial" panose="020B0604020202020204" pitchFamily="34" charset="0"/>
              </a:rPr>
              <a:t>trichlorsilan</a:t>
            </a:r>
            <a:r>
              <a:rPr lang="cs-CZ" sz="2000" dirty="0">
                <a:latin typeface="Arial" panose="020B0604020202020204" pitchFamily="34" charset="0"/>
                <a:cs typeface="Arial" panose="020B0604020202020204" pitchFamily="34" charset="0"/>
              </a:rPr>
              <a:t> se po rafinaci destilací termicky rozkládá v redukčním prostředí při teplotě okolo 1100°C a posléze krystalizuje.</a:t>
            </a:r>
          </a:p>
        </p:txBody>
      </p:sp>
    </p:spTree>
    <p:extLst>
      <p:ext uri="{BB962C8B-B14F-4D97-AF65-F5344CB8AC3E}">
        <p14:creationId xmlns:p14="http://schemas.microsoft.com/office/powerpoint/2010/main" val="105140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86800" cy="2677656"/>
          </a:xfrm>
          <a:prstGeom prst="rect">
            <a:avLst/>
          </a:prstGeom>
        </p:spPr>
        <p:txBody>
          <a:bodyPr wrap="square">
            <a:spAutoFit/>
          </a:bodyPr>
          <a:lstStyle/>
          <a:p>
            <a:r>
              <a:rPr lang="cs-CZ" sz="2000" b="1" i="1" dirty="0" err="1">
                <a:latin typeface="Arial" panose="020B0604020202020204" pitchFamily="34" charset="0"/>
                <a:cs typeface="Arial" panose="020B0604020202020204" pitchFamily="34" charset="0"/>
              </a:rPr>
              <a:t>DuPontův</a:t>
            </a:r>
            <a:r>
              <a:rPr lang="cs-CZ" sz="2000" b="1" i="1" dirty="0">
                <a:latin typeface="Arial" panose="020B0604020202020204" pitchFamily="34" charset="0"/>
                <a:cs typeface="Arial" panose="020B0604020202020204" pitchFamily="34" charset="0"/>
              </a:rPr>
              <a:t> postup</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tepelný rozklad chloridu křemičitého na vysoce čistém zinku při teplotě 950 °C.</a:t>
            </a:r>
          </a:p>
          <a:p>
            <a:endParaRPr lang="cs-CZ" sz="2000" b="1"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Využití </a:t>
            </a:r>
          </a:p>
          <a:p>
            <a:endParaRPr lang="cs-CZ" sz="8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pro </a:t>
            </a:r>
            <a:r>
              <a:rPr lang="cs-CZ" sz="2000" u="sng" dirty="0">
                <a:latin typeface="Arial" panose="020B0604020202020204" pitchFamily="34" charset="0"/>
                <a:cs typeface="Arial" panose="020B0604020202020204" pitchFamily="34" charset="0"/>
              </a:rPr>
              <a:t>výrobu polovodičů</a:t>
            </a:r>
            <a:r>
              <a:rPr lang="cs-CZ" sz="2000" dirty="0">
                <a:latin typeface="Arial" panose="020B0604020202020204" pitchFamily="34" charset="0"/>
                <a:cs typeface="Arial" panose="020B0604020202020204" pitchFamily="34" charset="0"/>
              </a:rPr>
              <a:t>. Volbou vhodných podmínek, je možné vyrobit monokrystalické, polykrystalické a amorfní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křemíkové články. Amorfní křemíkové FV články využívají zejména progresivní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a:t>
            </a:r>
          </a:p>
        </p:txBody>
      </p:sp>
    </p:spTree>
    <p:extLst>
      <p:ext uri="{BB962C8B-B14F-4D97-AF65-F5344CB8AC3E}">
        <p14:creationId xmlns:p14="http://schemas.microsoft.com/office/powerpoint/2010/main" val="379369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77000"/>
          </a:xfrm>
        </p:spPr>
        <p:txBody>
          <a:bodyPr>
            <a:normAutofit lnSpcReduction="10000"/>
          </a:bodyPr>
          <a:lstStyle/>
          <a:p>
            <a:pPr marL="0" indent="0" algn="ctr" eaLnBrk="1" hangingPunct="1">
              <a:buNone/>
            </a:pPr>
            <a:r>
              <a:rPr lang="en-GB" altLang="en-US" b="1" dirty="0">
                <a:latin typeface="Arial" panose="020B0604020202020204" pitchFamily="34" charset="0"/>
                <a:cs typeface="Arial" panose="020B0604020202020204" pitchFamily="34" charset="0"/>
              </a:rPr>
              <a:t>Germanium</a:t>
            </a:r>
            <a:endParaRPr lang="en-GB" altLang="en-US"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šedobílá, lesklá a křehká látka. Krystalizuje v krychlové soustavě, působením velmi vysokých tlaků vzniká čtverečná modifikace.</a:t>
            </a:r>
          </a:p>
          <a:p>
            <a:pPr marL="0" indent="0" algn="just">
              <a:buNone/>
            </a:pPr>
            <a:r>
              <a:rPr lang="cs-CZ" sz="2000" dirty="0">
                <a:latin typeface="Arial" panose="020B0604020202020204" pitchFamily="34" charset="0"/>
                <a:cs typeface="Arial" panose="020B0604020202020204" pitchFamily="34" charset="0"/>
              </a:rPr>
              <a:t>   Na vzduchu je germanium za normální teploty stálé, s </a:t>
            </a:r>
            <a:r>
              <a:rPr lang="cs-CZ" sz="2000" u="sng" dirty="0">
                <a:latin typeface="Arial" panose="020B0604020202020204" pitchFamily="34" charset="0"/>
                <a:cs typeface="Arial" panose="020B0604020202020204" pitchFamily="34" charset="0"/>
              </a:rPr>
              <a:t>kyslíkem</a:t>
            </a:r>
            <a:r>
              <a:rPr lang="cs-CZ" sz="2000" dirty="0">
                <a:latin typeface="Arial" panose="020B0604020202020204" pitchFamily="34" charset="0"/>
                <a:cs typeface="Arial" panose="020B0604020202020204" pitchFamily="34" charset="0"/>
              </a:rPr>
              <a:t> se pomalu slučuje za vzniku bílého oxidu germaničitého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až při teplotě přes 250°C, při zahřátí na teplotu 700°C probíhá reakce s kyslíkem za vzniku plamene. S </a:t>
            </a:r>
            <a:r>
              <a:rPr lang="cs-CZ" sz="2000" u="sng" dirty="0">
                <a:latin typeface="Arial" panose="020B0604020202020204" pitchFamily="34" charset="0"/>
                <a:cs typeface="Arial" panose="020B0604020202020204" pitchFamily="34" charset="0"/>
              </a:rPr>
              <a:t>vodíkem</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dusíkem</a:t>
            </a:r>
            <a:r>
              <a:rPr lang="cs-CZ" sz="2000" dirty="0">
                <a:latin typeface="Arial" panose="020B0604020202020204" pitchFamily="34" charset="0"/>
                <a:cs typeface="Arial" panose="020B0604020202020204" pitchFamily="34" charset="0"/>
              </a:rPr>
              <a:t> se přímo neslučuje. Při teplotě 100°C hoří v atmosféře fluoru za vzniku fluoridu germaničitého GeF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sírou se přímo slučuje až za teplot nad 1000°C na sulfid germaničitý GeS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ale se selenem reaguje již při teplotě 500°C za vzniku selenidu </a:t>
            </a:r>
            <a:r>
              <a:rPr lang="cs-CZ" sz="2000" dirty="0" err="1">
                <a:latin typeface="Arial" panose="020B0604020202020204" pitchFamily="34" charset="0"/>
                <a:cs typeface="Arial" panose="020B0604020202020204" pitchFamily="34" charset="0"/>
              </a:rPr>
              <a:t>germanatého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GeSe</a:t>
            </a:r>
            <a:r>
              <a:rPr lang="cs-CZ" sz="2000" dirty="0">
                <a:latin typeface="Arial" panose="020B0604020202020204" pitchFamily="34" charset="0"/>
                <a:cs typeface="Arial" panose="020B0604020202020204" pitchFamily="34" charset="0"/>
              </a:rPr>
              <a:t>. Obdobně probíhá i reakce s tellurem.</a:t>
            </a:r>
          </a:p>
          <a:p>
            <a:pPr marL="0" indent="0" algn="just">
              <a:buNone/>
            </a:pPr>
            <a:r>
              <a:rPr lang="cs-CZ" sz="2000" dirty="0">
                <a:latin typeface="Arial" panose="020B0604020202020204" pitchFamily="34" charset="0"/>
                <a:cs typeface="Arial" panose="020B0604020202020204" pitchFamily="34" charset="0"/>
              </a:rPr>
              <a:t>   Sloučeniny germania </a:t>
            </a:r>
            <a:r>
              <a:rPr lang="cs-CZ" sz="2000" u="sng" dirty="0">
                <a:latin typeface="Arial" panose="020B0604020202020204" pitchFamily="34" charset="0"/>
                <a:cs typeface="Arial" panose="020B0604020202020204" pitchFamily="34" charset="0"/>
              </a:rPr>
              <a:t>v oxidačním stupni II jsou nestabilní</a:t>
            </a:r>
            <a:r>
              <a:rPr lang="cs-CZ" sz="2000" dirty="0">
                <a:latin typeface="Arial" panose="020B0604020202020204" pitchFamily="34" charset="0"/>
                <a:cs typeface="Arial" panose="020B0604020202020204" pitchFamily="34" charset="0"/>
              </a:rPr>
              <a:t> a snadno přecházejí na </a:t>
            </a:r>
            <a:r>
              <a:rPr lang="cs-CZ" sz="2000" u="sng" dirty="0">
                <a:latin typeface="Arial" panose="020B0604020202020204" pitchFamily="34" charset="0"/>
                <a:cs typeface="Arial" panose="020B0604020202020204" pitchFamily="34" charset="0"/>
              </a:rPr>
              <a:t>oxidační číslo IV</a:t>
            </a:r>
            <a:r>
              <a:rPr lang="cs-CZ" sz="2000" dirty="0">
                <a:latin typeface="Arial" panose="020B0604020202020204" pitchFamily="34" charset="0"/>
                <a:cs typeface="Arial" panose="020B0604020202020204" pitchFamily="34" charset="0"/>
              </a:rPr>
              <a:t>. Výskyt kationu Ge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roztocích není příliš obvyklý, obvykle se vyskytuje ve formě </a:t>
            </a:r>
            <a:r>
              <a:rPr lang="cs-CZ" sz="2000" u="sng" dirty="0">
                <a:latin typeface="Arial" panose="020B0604020202020204" pitchFamily="34" charset="0"/>
                <a:cs typeface="Arial" panose="020B0604020202020204" pitchFamily="34" charset="0"/>
              </a:rPr>
              <a:t>anionu (GeO</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a:t>
            </a:r>
            <a:r>
              <a:rPr lang="cs-CZ" sz="2000" u="sng"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Vytváří i koordinační sloučeniny, např. kyselina </a:t>
            </a:r>
            <a:r>
              <a:rPr lang="cs-CZ" sz="2000" u="sng" dirty="0" err="1">
                <a:latin typeface="Arial" panose="020B0604020202020204" pitchFamily="34" charset="0"/>
                <a:cs typeface="Arial" panose="020B0604020202020204" pitchFamily="34" charset="0"/>
              </a:rPr>
              <a:t>hexaflurogermaničitá</a:t>
            </a:r>
            <a:r>
              <a:rPr lang="cs-CZ" sz="2000" u="sng" dirty="0">
                <a:latin typeface="Arial" panose="020B0604020202020204" pitchFamily="34" charset="0"/>
                <a:cs typeface="Arial" panose="020B0604020202020204" pitchFamily="34" charset="0"/>
              </a:rPr>
              <a:t> H</a:t>
            </a:r>
            <a:r>
              <a:rPr lang="cs-CZ" sz="2000" u="sng" baseline="-25000" dirty="0">
                <a:latin typeface="Arial" panose="020B0604020202020204" pitchFamily="34" charset="0"/>
                <a:cs typeface="Arial" panose="020B0604020202020204" pitchFamily="34" charset="0"/>
              </a:rPr>
              <a:t>2</a:t>
            </a:r>
            <a:r>
              <a:rPr lang="cs-CZ" sz="2000" u="sng" dirty="0">
                <a:latin typeface="Arial" panose="020B0604020202020204" pitchFamily="34" charset="0"/>
                <a:cs typeface="Arial" panose="020B0604020202020204" pitchFamily="34" charset="0"/>
              </a:rPr>
              <a:t>GeF</a:t>
            </a:r>
            <a:r>
              <a:rPr lang="cs-CZ" sz="2000" u="sng"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její soli </a:t>
            </a:r>
            <a:r>
              <a:rPr lang="cs-CZ" sz="2000" u="sng" dirty="0" err="1">
                <a:latin typeface="Arial" panose="020B0604020202020204" pitchFamily="34" charset="0"/>
                <a:cs typeface="Arial" panose="020B0604020202020204" pitchFamily="34" charset="0"/>
              </a:rPr>
              <a:t>hexafluorogermaničitany</a:t>
            </a:r>
            <a:r>
              <a:rPr lang="cs-CZ" sz="2000" dirty="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   Zvláštností germania je záporné </a:t>
            </a:r>
            <a:r>
              <a:rPr lang="cs-CZ" sz="2000" u="sng" dirty="0">
                <a:latin typeface="Arial" panose="020B0604020202020204" pitchFamily="34" charset="0"/>
                <a:cs typeface="Arial" panose="020B0604020202020204" pitchFamily="34" charset="0"/>
              </a:rPr>
              <a:t>oxidační číslo -IV</a:t>
            </a:r>
            <a:r>
              <a:rPr lang="cs-CZ" sz="2000" dirty="0">
                <a:latin typeface="Arial" panose="020B0604020202020204" pitchFamily="34" charset="0"/>
                <a:cs typeface="Arial" panose="020B0604020202020204" pitchFamily="34" charset="0"/>
              </a:rPr>
              <a:t>. Vyskytuje se v celé řadě těkavých </a:t>
            </a:r>
            <a:r>
              <a:rPr lang="cs-CZ" sz="2000" u="sng" dirty="0" err="1">
                <a:latin typeface="Arial" panose="020B0604020202020204" pitchFamily="34" charset="0"/>
                <a:cs typeface="Arial" panose="020B0604020202020204" pitchFamily="34" charset="0"/>
              </a:rPr>
              <a:t>germanů</a:t>
            </a:r>
            <a:r>
              <a:rPr lang="cs-CZ" sz="2000" dirty="0">
                <a:latin typeface="Arial" panose="020B0604020202020204" pitchFamily="34" charset="0"/>
                <a:cs typeface="Arial" panose="020B0604020202020204" pitchFamily="34" charset="0"/>
              </a:rPr>
              <a:t> obecného vzorce Ge</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2n + 2</a:t>
            </a:r>
            <a:r>
              <a:rPr lang="cs-CZ" sz="2000" dirty="0">
                <a:latin typeface="Arial" panose="020B0604020202020204" pitchFamily="34" charset="0"/>
                <a:cs typeface="Arial" panose="020B0604020202020204" pitchFamily="34" charset="0"/>
              </a:rPr>
              <a:t>, od </a:t>
            </a:r>
            <a:r>
              <a:rPr lang="cs-CZ" sz="2000" dirty="0" err="1">
                <a:latin typeface="Arial" panose="020B0604020202020204" pitchFamily="34" charset="0"/>
                <a:cs typeface="Arial" panose="020B0604020202020204" pitchFamily="34" charset="0"/>
              </a:rPr>
              <a:t>germanu</a:t>
            </a:r>
            <a:r>
              <a:rPr lang="cs-CZ" sz="2000" dirty="0">
                <a:latin typeface="Arial" panose="020B0604020202020204" pitchFamily="34" charset="0"/>
                <a:cs typeface="Arial" panose="020B0604020202020204" pitchFamily="34" charset="0"/>
              </a:rPr>
              <a:t> GeH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odvozují </a:t>
            </a:r>
            <a:r>
              <a:rPr lang="cs-CZ" sz="2000" u="sng" dirty="0" err="1">
                <a:latin typeface="Arial" panose="020B0604020202020204" pitchFamily="34" charset="0"/>
                <a:cs typeface="Arial" panose="020B0604020202020204" pitchFamily="34" charset="0"/>
              </a:rPr>
              <a:t>germanidy</a:t>
            </a:r>
            <a:r>
              <a:rPr lang="cs-CZ" sz="2000" dirty="0">
                <a:latin typeface="Arial" panose="020B0604020202020204" pitchFamily="34" charset="0"/>
                <a:cs typeface="Arial" panose="020B0604020202020204" pitchFamily="34" charset="0"/>
              </a:rPr>
              <a:t>. Záporné oxidační číslo -IV má kromě germania v celé periodické soustavě již pouze uhlík a křemík.</a:t>
            </a:r>
          </a:p>
        </p:txBody>
      </p:sp>
    </p:spTree>
    <p:extLst>
      <p:ext uri="{BB962C8B-B14F-4D97-AF65-F5344CB8AC3E}">
        <p14:creationId xmlns:p14="http://schemas.microsoft.com/office/powerpoint/2010/main" val="81316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2945" y="152400"/>
            <a:ext cx="88392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běžných zředěných kyselinách se nerozpouští, dobře rozpustné je v horké </a:t>
            </a:r>
            <a:r>
              <a:rPr lang="cs-CZ" sz="2000" u="sng" dirty="0">
                <a:latin typeface="Arial" panose="020B0604020202020204" pitchFamily="34" charset="0"/>
                <a:cs typeface="Arial" panose="020B0604020202020204" pitchFamily="34" charset="0"/>
              </a:rPr>
              <a:t>koncentrované kyselině sírové za vzniku síranu germaničitého</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koncentrovanou kyselinou dusičnou probíhá pomalu za vzniku </a:t>
            </a:r>
            <a:r>
              <a:rPr lang="cs-CZ" sz="2000" u="sng" dirty="0">
                <a:latin typeface="Arial" panose="020B0604020202020204" pitchFamily="34" charset="0"/>
                <a:cs typeface="Arial" panose="020B0604020202020204" pitchFamily="34" charset="0"/>
              </a:rPr>
              <a:t>oxidu germaničitého</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lučavkou královskou probíhá za vzniku těkavého kapalného chloridu germaničitého:</a:t>
            </a:r>
          </a:p>
          <a:p>
            <a:r>
              <a:rPr lang="cs-CZ" sz="2000" dirty="0">
                <a:latin typeface="Arial" panose="020B0604020202020204" pitchFamily="34" charset="0"/>
                <a:cs typeface="Arial" panose="020B0604020202020204" pitchFamily="34" charset="0"/>
              </a:rPr>
              <a:t>		3Ge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+ 12HCl → 3GeCl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 kyselinou </a:t>
            </a:r>
            <a:r>
              <a:rPr lang="cs-CZ" sz="2000" dirty="0" err="1">
                <a:latin typeface="Arial" panose="020B0604020202020204" pitchFamily="34" charset="0"/>
                <a:cs typeface="Arial" panose="020B0604020202020204" pitchFamily="34" charset="0"/>
              </a:rPr>
              <a:t>flurovodíkovou</a:t>
            </a:r>
            <a:r>
              <a:rPr lang="cs-CZ" sz="2000" dirty="0">
                <a:latin typeface="Arial" panose="020B0604020202020204" pitchFamily="34" charset="0"/>
                <a:cs typeface="Arial" panose="020B0604020202020204" pitchFamily="34" charset="0"/>
              </a:rPr>
              <a:t> nereaguje, ale s kapalným </a:t>
            </a:r>
            <a:r>
              <a:rPr lang="cs-CZ" sz="2000" dirty="0" err="1">
                <a:latin typeface="Arial" panose="020B0604020202020204" pitchFamily="34" charset="0"/>
                <a:cs typeface="Arial" panose="020B0604020202020204" pitchFamily="34" charset="0"/>
              </a:rPr>
              <a:t>flurovodíkem</a:t>
            </a:r>
            <a:r>
              <a:rPr lang="cs-CZ" sz="2000" dirty="0">
                <a:latin typeface="Arial" panose="020B0604020202020204" pitchFamily="34" charset="0"/>
                <a:cs typeface="Arial" panose="020B0604020202020204" pitchFamily="34" charset="0"/>
              </a:rPr>
              <a:t> tvoří </a:t>
            </a:r>
            <a:r>
              <a:rPr lang="cs-CZ" sz="2000" u="sng" dirty="0">
                <a:latin typeface="Arial" panose="020B0604020202020204" pitchFamily="34" charset="0"/>
                <a:cs typeface="Arial" panose="020B0604020202020204" pitchFamily="34" charset="0"/>
              </a:rPr>
              <a:t>fluorid </a:t>
            </a:r>
            <a:r>
              <a:rPr lang="cs-CZ" sz="2000" u="sng" dirty="0" err="1">
                <a:latin typeface="Arial" panose="020B0604020202020204" pitchFamily="34" charset="0"/>
                <a:cs typeface="Arial" panose="020B0604020202020204" pitchFamily="34" charset="0"/>
              </a:rPr>
              <a:t>germanatý</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+ 2HF → GeF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amoniakem reaguje při teplotě přes 650°C za vzniku nitridu:</a:t>
            </a:r>
          </a:p>
          <a:p>
            <a:r>
              <a:rPr lang="cs-CZ" sz="2000" dirty="0">
                <a:latin typeface="Arial" panose="020B0604020202020204" pitchFamily="34" charset="0"/>
                <a:cs typeface="Arial" panose="020B0604020202020204" pitchFamily="34" charset="0"/>
              </a:rPr>
              <a:t>			3Ge + 4NH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+ 6H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Za přítomnosti silných oxidačních činidel ochotně reaguje se </a:t>
            </a:r>
            <a:r>
              <a:rPr lang="cs-CZ" sz="2000" u="sng" dirty="0">
                <a:latin typeface="Arial" panose="020B0604020202020204" pitchFamily="34" charset="0"/>
                <a:cs typeface="Arial" panose="020B0604020202020204" pitchFamily="34" charset="0"/>
              </a:rPr>
              <a:t>zředěnými alkalickými hydroxidy</a:t>
            </a:r>
            <a:r>
              <a:rPr lang="cs-CZ" sz="2000" dirty="0">
                <a:latin typeface="Arial" panose="020B0604020202020204" pitchFamily="34" charset="0"/>
                <a:cs typeface="Arial" panose="020B0604020202020204" pitchFamily="34" charset="0"/>
              </a:rPr>
              <a:t> za vzniku </a:t>
            </a:r>
            <a:r>
              <a:rPr lang="cs-CZ" sz="2000" u="sng" dirty="0" err="1">
                <a:latin typeface="Arial" panose="020B0604020202020204" pitchFamily="34" charset="0"/>
                <a:cs typeface="Arial" panose="020B0604020202020204" pitchFamily="34" charset="0"/>
              </a:rPr>
              <a:t>germaničitanů</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+ 2KOH + </a:t>
            </a:r>
            <a:r>
              <a:rPr lang="cs-CZ" sz="2000" dirty="0" err="1">
                <a:latin typeface="Arial" panose="020B0604020202020204" pitchFamily="34" charset="0"/>
                <a:cs typeface="Arial" panose="020B0604020202020204" pitchFamily="34" charset="0"/>
              </a:rPr>
              <a:t>KClO</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S </a:t>
            </a:r>
            <a:r>
              <a:rPr lang="cs-CZ" sz="2000" u="sng" dirty="0">
                <a:latin typeface="Arial" panose="020B0604020202020204" pitchFamily="34" charset="0"/>
                <a:cs typeface="Arial" panose="020B0604020202020204" pitchFamily="34" charset="0"/>
              </a:rPr>
              <a:t>koncentrovanými hydroxidy</a:t>
            </a:r>
            <a:r>
              <a:rPr lang="cs-CZ" sz="2000" dirty="0">
                <a:latin typeface="Arial" panose="020B0604020202020204" pitchFamily="34" charset="0"/>
                <a:cs typeface="Arial" panose="020B0604020202020204" pitchFamily="34" charset="0"/>
              </a:rPr>
              <a:t> tvoří </a:t>
            </a:r>
            <a:r>
              <a:rPr lang="cs-CZ" sz="2000" u="sng" dirty="0">
                <a:latin typeface="Arial" panose="020B0604020202020204" pitchFamily="34" charset="0"/>
                <a:cs typeface="Arial" panose="020B0604020202020204" pitchFamily="34" charset="0"/>
              </a:rPr>
              <a:t>v přítomnosti oxidačních činidel </a:t>
            </a:r>
            <a:r>
              <a:rPr lang="cs-CZ" sz="2000" u="sng" dirty="0" err="1">
                <a:latin typeface="Arial" panose="020B0604020202020204" pitchFamily="34" charset="0"/>
                <a:cs typeface="Arial" panose="020B0604020202020204" pitchFamily="34" charset="0"/>
              </a:rPr>
              <a:t>hexahydroxogermaničitany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477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534400" cy="6247864"/>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Výroba</a:t>
            </a:r>
          </a:p>
          <a:p>
            <a:pPr algn="just"/>
            <a:r>
              <a:rPr lang="cs-CZ" sz="2000" dirty="0">
                <a:latin typeface="Arial" panose="020B0604020202020204" pitchFamily="34" charset="0"/>
                <a:cs typeface="Arial" panose="020B0604020202020204" pitchFamily="34" charset="0"/>
              </a:rPr>
              <a:t>  zpracováním odpadních produktů z výroby zinku nebo z popela některých druhů uhlí.</a:t>
            </a:r>
          </a:p>
          <a:p>
            <a:pPr algn="just"/>
            <a:r>
              <a:rPr lang="cs-CZ" sz="2000" dirty="0">
                <a:latin typeface="Arial" panose="020B0604020202020204" pitchFamily="34" charset="0"/>
                <a:cs typeface="Arial" panose="020B0604020202020204" pitchFamily="34" charset="0"/>
              </a:rPr>
              <a:t>       Odpadní prach z pražení zinkových rud se louhuje kyselinou sírovou, germanium přejde do roztoku, ze kterého se cementací práškovým zinkem vysráží, sraženina se podrobí chloraci, germanium přejde na těkavý chlorid germaničitý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redukuje zinkem na kovové germanium:</a:t>
            </a:r>
          </a:p>
          <a:p>
            <a:r>
              <a:rPr lang="cs-CZ" sz="2000" dirty="0">
                <a:latin typeface="Arial" panose="020B0604020202020204" pitchFamily="34" charset="0"/>
                <a:cs typeface="Arial" panose="020B0604020202020204" pitchFamily="34" charset="0"/>
              </a:rPr>
              <a:t>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Zn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 ZnCl</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Při výrobě germania z popela se jemný popílek z elektrostatických odlučovačů nejprve přetaví v cyklonové peci a následně se destiluje v prostředí chlorovodíku za vzniku těkavého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Chlorid germaničitý se několikanásobnou destilací zbaví příměsí arsenu a poté se podrobí hydrataci, při které vzniká oxid germaničitý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Kovové germanium se z bezvodého oxidu vyredukuje při teplotě 600-700°C vodíkem nebo uhlím v elektrické peci:</a:t>
            </a:r>
          </a:p>
          <a:p>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+ 2CO </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Surové kovové germanium se čistí zonální rafinací podobně jako křemík.</a:t>
            </a:r>
          </a:p>
        </p:txBody>
      </p:sp>
    </p:spTree>
    <p:extLst>
      <p:ext uri="{BB962C8B-B14F-4D97-AF65-F5344CB8AC3E}">
        <p14:creationId xmlns:p14="http://schemas.microsoft.com/office/powerpoint/2010/main" val="395363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10600" cy="286232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Využití</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Germanium má vlastnosti </a:t>
            </a:r>
            <a:r>
              <a:rPr lang="cs-CZ" sz="2000" u="sng" dirty="0">
                <a:latin typeface="Arial" panose="020B0604020202020204" pitchFamily="34" charset="0"/>
                <a:cs typeface="Arial" panose="020B0604020202020204" pitchFamily="34" charset="0"/>
              </a:rPr>
              <a:t>polovodiče</a:t>
            </a:r>
            <a:r>
              <a:rPr lang="cs-CZ" sz="2000" dirty="0">
                <a:latin typeface="Arial" panose="020B0604020202020204" pitchFamily="34" charset="0"/>
                <a:cs typeface="Arial" panose="020B0604020202020204" pitchFamily="34" charset="0"/>
              </a:rPr>
              <a:t>, díky tomu má značný význam v elektrotechnice. </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Přírodní germanium je směsí pěti stabilních izotopů, v přírodě je s podílem 36,5 % nejrozšířenějším izotopem </a:t>
            </a:r>
            <a:r>
              <a:rPr lang="cs-CZ" sz="2000" baseline="30000" dirty="0">
                <a:latin typeface="Arial" panose="020B0604020202020204" pitchFamily="34" charset="0"/>
                <a:cs typeface="Arial" panose="020B0604020202020204" pitchFamily="34" charset="0"/>
              </a:rPr>
              <a:t>74</a:t>
            </a:r>
            <a:r>
              <a:rPr lang="cs-CZ" sz="2000" dirty="0">
                <a:latin typeface="Arial" panose="020B0604020202020204" pitchFamily="34" charset="0"/>
                <a:cs typeface="Arial" panose="020B0604020202020204" pitchFamily="34" charset="0"/>
              </a:rPr>
              <a:t>Ge. </a:t>
            </a:r>
          </a:p>
        </p:txBody>
      </p:sp>
    </p:spTree>
    <p:extLst>
      <p:ext uri="{BB962C8B-B14F-4D97-AF65-F5344CB8AC3E}">
        <p14:creationId xmlns:p14="http://schemas.microsoft.com/office/powerpoint/2010/main" val="277977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90500" y="321281"/>
            <a:ext cx="8763000" cy="1633913"/>
          </a:xfrm>
        </p:spPr>
        <p:txBody>
          <a:bodyPr>
            <a:normAutofit lnSpcReduction="10000"/>
          </a:bodyPr>
          <a:lstStyle/>
          <a:p>
            <a:pPr marL="0" indent="0" eaLnBrk="1" hangingPunct="1">
              <a:lnSpc>
                <a:spcPct val="90000"/>
              </a:lnSpc>
              <a:buNone/>
            </a:pPr>
            <a:r>
              <a:rPr lang="en-GB" altLang="en-US" sz="2000" b="1" dirty="0">
                <a:latin typeface="Arial" panose="020B0604020202020204" pitchFamily="34" charset="0"/>
                <a:cs typeface="Arial" panose="020B0604020202020204" pitchFamily="34" charset="0"/>
              </a:rPr>
              <a:t>C, Si, Ge, Sn, </a:t>
            </a:r>
            <a:r>
              <a:rPr lang="en-GB" altLang="en-US" sz="2000" b="1" dirty="0" err="1">
                <a:latin typeface="Arial" panose="020B0604020202020204" pitchFamily="34" charset="0"/>
                <a:cs typeface="Arial" panose="020B0604020202020204" pitchFamily="34" charset="0"/>
              </a:rPr>
              <a:t>Pb</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1600" dirty="0">
              <a:latin typeface="Arial" panose="020B0604020202020204" pitchFamily="34" charset="0"/>
              <a:cs typeface="Arial" panose="020B0604020202020204" pitchFamily="34" charset="0"/>
            </a:endParaRPr>
          </a:p>
          <a:p>
            <a:pPr>
              <a:lnSpc>
                <a:spcPct val="90000"/>
              </a:lnSpc>
              <a:buNone/>
            </a:pPr>
            <a:r>
              <a:rPr lang="en-GB" altLang="en-US" sz="2000" dirty="0">
                <a:latin typeface="Arial" panose="020B0604020202020204" pitchFamily="34" charset="0"/>
                <a:cs typeface="Arial" panose="020B0604020202020204" pitchFamily="34" charset="0"/>
              </a:rPr>
              <a:t>el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konfigurace</a:t>
            </a:r>
            <a:r>
              <a:rPr lang="en-GB" altLang="en-US" sz="2000" dirty="0">
                <a:latin typeface="Arial" panose="020B0604020202020204" pitchFamily="34" charset="0"/>
                <a:cs typeface="Arial" panose="020B0604020202020204" pitchFamily="34" charset="0"/>
              </a:rPr>
              <a:t>: ns</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np</a:t>
            </a:r>
            <a:r>
              <a:rPr lang="en-GB" altLang="en-US" sz="2000" baseline="30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p>
        </p:txBody>
      </p:sp>
      <p:sp>
        <p:nvSpPr>
          <p:cNvPr id="5" name="TextovéPole 4">
            <a:extLst>
              <a:ext uri="{FF2B5EF4-FFF2-40B4-BE49-F238E27FC236}">
                <a16:creationId xmlns:a16="http://schemas.microsoft.com/office/drawing/2014/main" id="{08A2ABD6-FEAE-4BB1-9149-CEAF04D9DD0F}"/>
              </a:ext>
            </a:extLst>
          </p:cNvPr>
          <p:cNvSpPr txBox="1"/>
          <p:nvPr/>
        </p:nvSpPr>
        <p:spPr>
          <a:xfrm>
            <a:off x="208480" y="3029596"/>
            <a:ext cx="8505825" cy="840230"/>
          </a:xfrm>
          <a:prstGeom prst="rect">
            <a:avLst/>
          </a:prstGeom>
          <a:noFill/>
        </p:spPr>
        <p:txBody>
          <a:bodyPr wrap="square">
            <a:spAutoFit/>
          </a:bodyPr>
          <a:lstStyle/>
          <a:p>
            <a:pPr algn="just" eaLnBrk="1" hangingPunct="1">
              <a:lnSpc>
                <a:spcPct val="90000"/>
              </a:lnSpc>
              <a:buFont typeface="Wingdings" pitchFamily="2" charset="2"/>
              <a:buNone/>
            </a:pPr>
            <a:r>
              <a:rPr lang="en-GB" altLang="en-US" sz="18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rPr>
              <a:t>max</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vaznost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uhlíku</a:t>
            </a:r>
            <a:r>
              <a:rPr lang="en-GB" altLang="en-US" sz="1800" dirty="0">
                <a:latin typeface="Arial" panose="020B0604020202020204" pitchFamily="34" charset="0"/>
                <a:cs typeface="Arial" panose="020B0604020202020204" pitchFamily="34" charset="0"/>
              </a:rPr>
              <a:t> 4, </a:t>
            </a:r>
            <a:r>
              <a:rPr lang="cs-CZ" altLang="en-US" sz="1800" dirty="0">
                <a:latin typeface="Arial" panose="020B0604020202020204" pitchFamily="34" charset="0"/>
                <a:cs typeface="Arial" panose="020B0604020202020204" pitchFamily="34" charset="0"/>
              </a:rPr>
              <a:t>u </a:t>
            </a:r>
            <a:r>
              <a:rPr lang="en-GB" altLang="en-US" sz="1800" dirty="0">
                <a:latin typeface="Arial" panose="020B0604020202020204" pitchFamily="34" charset="0"/>
                <a:cs typeface="Arial" panose="020B0604020202020204" pitchFamily="34" charset="0"/>
              </a:rPr>
              <a:t>k</a:t>
            </a:r>
            <a:r>
              <a:rPr lang="cs-CZ" altLang="en-US" sz="1800" dirty="0">
                <a:latin typeface="Arial" panose="020B0604020202020204" pitchFamily="34" charset="0"/>
                <a:cs typeface="Arial" panose="020B0604020202020204" pitchFamily="34" charset="0"/>
              </a:rPr>
              <a:t>ř</a:t>
            </a:r>
            <a:r>
              <a:rPr lang="en-GB" altLang="en-US" sz="1800" dirty="0" err="1">
                <a:latin typeface="Arial" panose="020B0604020202020204" pitchFamily="34" charset="0"/>
                <a:cs typeface="Arial" panose="020B0604020202020204" pitchFamily="34" charset="0"/>
              </a:rPr>
              <a:t>emíku</a:t>
            </a:r>
            <a:r>
              <a:rPr lang="en-GB" altLang="en-US" sz="1800" dirty="0">
                <a:latin typeface="Arial" panose="020B0604020202020204" pitchFamily="34" charset="0"/>
                <a:cs typeface="Arial" panose="020B0604020202020204" pitchFamily="34" charset="0"/>
              </a:rPr>
              <a:t> a 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žších</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prvk</a:t>
            </a:r>
            <a:r>
              <a:rPr lang="cs-CZ" altLang="en-US" sz="1800" dirty="0">
                <a:latin typeface="Arial" panose="020B0604020202020204" pitchFamily="34" charset="0"/>
                <a:cs typeface="Arial" panose="020B0604020202020204" pitchFamily="34" charset="0"/>
              </a:rPr>
              <a:t>ů</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podskupiny</a:t>
            </a:r>
            <a:r>
              <a:rPr lang="en-GB" altLang="en-US" sz="1800" dirty="0">
                <a:latin typeface="Arial" panose="020B0604020202020204" pitchFamily="34" charset="0"/>
                <a:cs typeface="Arial" panose="020B0604020202020204" pitchFamily="34" charset="0"/>
              </a:rPr>
              <a:t>  6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např. </a:t>
            </a:r>
            <a:r>
              <a:rPr lang="en-GB" altLang="en-US" sz="1800" dirty="0">
                <a:latin typeface="Arial" panose="020B0604020202020204" pitchFamily="34" charset="0"/>
                <a:cs typeface="Arial" panose="020B0604020202020204" pitchFamily="34" charset="0"/>
              </a:rPr>
              <a:t>v</a:t>
            </a:r>
            <a:r>
              <a:rPr lang="cs-CZ" altLang="en-US" sz="1800" dirty="0" err="1">
                <a:latin typeface="Arial" panose="020B0604020202020204" pitchFamily="34" charset="0"/>
                <a:cs typeface="Arial" panose="020B0604020202020204" pitchFamily="34" charset="0"/>
              </a:rPr>
              <a:t>ůč</a:t>
            </a:r>
            <a:r>
              <a:rPr lang="en-GB" altLang="en-US" sz="1800" dirty="0" err="1">
                <a:latin typeface="Arial" panose="020B0604020202020204" pitchFamily="34" charset="0"/>
                <a:cs typeface="Arial" panose="020B0604020202020204" pitchFamily="34" charset="0"/>
              </a:rPr>
              <a:t>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hydrolýze</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stálý</a:t>
            </a:r>
            <a:r>
              <a:rPr lang="en-GB" altLang="en-US" sz="1800" dirty="0">
                <a:latin typeface="Arial" panose="020B0604020202020204" pitchFamily="34" charset="0"/>
                <a:cs typeface="Arial" panose="020B0604020202020204" pitchFamily="34" charset="0"/>
              </a:rPr>
              <a:t> CCl</a:t>
            </a:r>
            <a:r>
              <a:rPr lang="en-GB" altLang="en-US" sz="1800" baseline="-25000" dirty="0">
                <a:latin typeface="Arial" panose="020B0604020202020204" pitchFamily="34" charset="0"/>
                <a:cs typeface="Arial" panose="020B0604020202020204" pitchFamily="34" charset="0"/>
              </a:rPr>
              <a:t>4</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na</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rozdíl</a:t>
            </a:r>
            <a:r>
              <a:rPr lang="en-GB" altLang="en-US" sz="1800" dirty="0">
                <a:latin typeface="Arial" panose="020B0604020202020204" pitchFamily="34" charset="0"/>
                <a:cs typeface="Arial" panose="020B0604020202020204" pitchFamily="34" charset="0"/>
              </a:rPr>
              <a:t> od </a:t>
            </a:r>
            <a:r>
              <a:rPr lang="en-GB" altLang="en-US" sz="1800" dirty="0" err="1">
                <a:latin typeface="Arial" panose="020B0604020202020204" pitchFamily="34" charset="0"/>
                <a:cs typeface="Arial" panose="020B0604020202020204" pitchFamily="34" charset="0"/>
              </a:rPr>
              <a:t>ochotn</a:t>
            </a:r>
            <a:r>
              <a:rPr lang="cs-CZ" altLang="en-US" sz="1800" dirty="0">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se </a:t>
            </a:r>
            <a:r>
              <a:rPr lang="en-GB" altLang="en-US" sz="1800" dirty="0" err="1">
                <a:latin typeface="Arial" panose="020B0604020202020204" pitchFamily="34" charset="0"/>
                <a:cs typeface="Arial" panose="020B0604020202020204" pitchFamily="34" charset="0"/>
              </a:rPr>
              <a:t>hydrolyzujícího</a:t>
            </a:r>
            <a:r>
              <a:rPr lang="en-GB" altLang="en-US" sz="1800" dirty="0">
                <a:latin typeface="Arial" panose="020B0604020202020204" pitchFamily="34" charset="0"/>
                <a:cs typeface="Arial" panose="020B0604020202020204" pitchFamily="34" charset="0"/>
              </a:rPr>
              <a:t> SiCl</a:t>
            </a:r>
            <a:r>
              <a:rPr lang="en-GB" altLang="en-US" sz="1800" baseline="-25000" dirty="0">
                <a:latin typeface="Arial" panose="020B0604020202020204" pitchFamily="34" charset="0"/>
                <a:cs typeface="Arial" panose="020B0604020202020204" pitchFamily="34" charset="0"/>
              </a:rPr>
              <a:t>4</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(přítomnost d-orbitalů).</a:t>
            </a:r>
          </a:p>
        </p:txBody>
      </p:sp>
      <p:sp>
        <p:nvSpPr>
          <p:cNvPr id="11" name="TextovéPole 10">
            <a:extLst>
              <a:ext uri="{FF2B5EF4-FFF2-40B4-BE49-F238E27FC236}">
                <a16:creationId xmlns:a16="http://schemas.microsoft.com/office/drawing/2014/main" id="{DFECA5D5-E27C-47F5-938C-67BE016A4D46}"/>
              </a:ext>
            </a:extLst>
          </p:cNvPr>
          <p:cNvSpPr txBox="1"/>
          <p:nvPr/>
        </p:nvSpPr>
        <p:spPr>
          <a:xfrm>
            <a:off x="241871" y="4267200"/>
            <a:ext cx="4661471" cy="840230"/>
          </a:xfrm>
          <a:prstGeom prst="rect">
            <a:avLst/>
          </a:prstGeom>
          <a:noFill/>
        </p:spPr>
        <p:txBody>
          <a:bodyPr wrap="square">
            <a:spAutoFit/>
          </a:bodyPr>
          <a:lstStyle/>
          <a:p>
            <a:pPr algn="just" eaLnBrk="1" hangingPunct="1">
              <a:lnSpc>
                <a:spcPct val="90000"/>
              </a:lnSpc>
              <a:buFont typeface="Wingdings" pitchFamily="2" charset="2"/>
              <a:buNone/>
            </a:pPr>
            <a:r>
              <a:rPr lang="en-GB" altLang="en-US" sz="1800" b="1" dirty="0" err="1">
                <a:latin typeface="Arial" panose="020B0604020202020204" pitchFamily="34" charset="0"/>
                <a:cs typeface="Arial" panose="020B0604020202020204" pitchFamily="34" charset="0"/>
              </a:rPr>
              <a:t>Oxida</a:t>
            </a:r>
            <a:r>
              <a:rPr lang="cs-CZ" altLang="en-US" sz="1800" b="1" dirty="0">
                <a:latin typeface="Arial" panose="020B0604020202020204" pitchFamily="34" charset="0"/>
                <a:cs typeface="Arial" panose="020B0604020202020204" pitchFamily="34" charset="0"/>
              </a:rPr>
              <a:t>č</a:t>
            </a:r>
            <a:r>
              <a:rPr lang="en-GB" altLang="en-US" sz="1800" b="1" dirty="0" err="1">
                <a:latin typeface="Arial" panose="020B0604020202020204" pitchFamily="34" charset="0"/>
                <a:cs typeface="Arial" panose="020B0604020202020204" pitchFamily="34" charset="0"/>
              </a:rPr>
              <a:t>ní</a:t>
            </a:r>
            <a:r>
              <a:rPr lang="en-GB" altLang="en-US" sz="1800" b="1" dirty="0">
                <a:latin typeface="Arial" panose="020B0604020202020204" pitchFamily="34" charset="0"/>
                <a:cs typeface="Arial" panose="020B0604020202020204" pitchFamily="34" charset="0"/>
              </a:rPr>
              <a:t> </a:t>
            </a:r>
            <a:r>
              <a:rPr lang="cs-CZ" altLang="en-US" sz="1800" b="1" dirty="0">
                <a:latin typeface="Arial" panose="020B0604020202020204" pitchFamily="34" charset="0"/>
                <a:cs typeface="Arial" panose="020B0604020202020204" pitchFamily="34" charset="0"/>
              </a:rPr>
              <a:t>č</a:t>
            </a:r>
            <a:r>
              <a:rPr lang="en-GB" altLang="en-US" sz="1800" b="1" dirty="0" err="1">
                <a:latin typeface="Arial" panose="020B0604020202020204" pitchFamily="34" charset="0"/>
                <a:cs typeface="Arial" panose="020B0604020202020204" pitchFamily="34" charset="0"/>
              </a:rPr>
              <a:t>ísla</a:t>
            </a:r>
            <a:r>
              <a:rPr lang="en-GB" altLang="en-US" sz="1800" dirty="0">
                <a:latin typeface="Arial" panose="020B0604020202020204" pitchFamily="34" charset="0"/>
                <a:cs typeface="Arial" panose="020B0604020202020204" pitchFamily="34" charset="0"/>
              </a:rPr>
              <a:t>: </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IV, +IV a  +II  -</a:t>
            </a:r>
            <a:r>
              <a:rPr lang="cs-CZ"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stabilita</a:t>
            </a:r>
            <a:r>
              <a:rPr lang="en-GB" altLang="en-US" sz="1800" dirty="0">
                <a:latin typeface="Arial" panose="020B0604020202020204" pitchFamily="34" charset="0"/>
                <a:cs typeface="Arial" panose="020B0604020202020204" pitchFamily="34" charset="0"/>
              </a:rPr>
              <a:t> ox</a:t>
            </a:r>
            <a:r>
              <a:rPr lang="cs-CZ" altLang="en-US" sz="1800" dirty="0">
                <a:latin typeface="Arial" panose="020B0604020202020204" pitchFamily="34" charset="0"/>
                <a:cs typeface="Arial" panose="020B0604020202020204" pitchFamily="34" charset="0"/>
              </a:rPr>
              <a:t>.</a:t>
            </a:r>
            <a:r>
              <a:rPr lang="en-GB"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ísla</a:t>
            </a:r>
            <a:r>
              <a:rPr lang="en-GB" altLang="en-US" sz="1800" dirty="0">
                <a:latin typeface="Arial" panose="020B0604020202020204" pitchFamily="34" charset="0"/>
                <a:cs typeface="Arial" panose="020B0604020202020204" pitchFamily="34" charset="0"/>
              </a:rPr>
              <a:t> +II </a:t>
            </a:r>
            <a:r>
              <a:rPr lang="en-GB" altLang="en-US" sz="1800" dirty="0" err="1">
                <a:latin typeface="Arial" panose="020B0604020202020204" pitchFamily="34" charset="0"/>
                <a:cs typeface="Arial" panose="020B0604020202020204" pitchFamily="34" charset="0"/>
              </a:rPr>
              <a:t>roste</a:t>
            </a:r>
            <a:r>
              <a:rPr lang="en-GB" altLang="en-US" sz="1800" dirty="0">
                <a:latin typeface="Arial" panose="020B0604020202020204" pitchFamily="34" charset="0"/>
                <a:cs typeface="Arial" panose="020B0604020202020204" pitchFamily="34" charset="0"/>
              </a:rPr>
              <a:t> s </a:t>
            </a:r>
            <a:r>
              <a:rPr lang="en-GB" altLang="en-US" sz="1800" dirty="0" err="1">
                <a:latin typeface="Arial" panose="020B0604020202020204" pitchFamily="34" charset="0"/>
                <a:cs typeface="Arial" panose="020B0604020202020204" pitchFamily="34" charset="0"/>
              </a:rPr>
              <a:t>rostoucím</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atomo</a:t>
            </a:r>
            <a:r>
              <a:rPr lang="cs-CZ" altLang="en-US" sz="1800" dirty="0" err="1">
                <a:latin typeface="Arial" panose="020B0604020202020204" pitchFamily="34" charset="0"/>
                <a:cs typeface="Arial" panose="020B0604020202020204" pitchFamily="34" charset="0"/>
              </a:rPr>
              <a:t>vý</a:t>
            </a:r>
            <a:r>
              <a:rPr lang="en-GB" altLang="en-US" sz="1800" dirty="0">
                <a:latin typeface="Arial" panose="020B0604020202020204" pitchFamily="34" charset="0"/>
                <a:cs typeface="Arial" panose="020B0604020202020204" pitchFamily="34" charset="0"/>
              </a:rPr>
              <a:t>m </a:t>
            </a:r>
            <a:r>
              <a:rPr lang="cs-CZ" altLang="en-US" sz="1800" dirty="0">
                <a:latin typeface="Arial" panose="020B0604020202020204" pitchFamily="34" charset="0"/>
                <a:cs typeface="Arial" panose="020B0604020202020204" pitchFamily="34" charset="0"/>
              </a:rPr>
              <a:t>č</a:t>
            </a:r>
            <a:r>
              <a:rPr lang="en-GB" altLang="en-US" sz="1800" dirty="0" err="1">
                <a:latin typeface="Arial" panose="020B0604020202020204" pitchFamily="34" charset="0"/>
                <a:cs typeface="Arial" panose="020B0604020202020204" pitchFamily="34" charset="0"/>
              </a:rPr>
              <a:t>íslem</a:t>
            </a:r>
            <a:r>
              <a:rPr lang="en-GB" altLang="en-US" sz="1800" dirty="0">
                <a:latin typeface="Arial" panose="020B0604020202020204" pitchFamily="34" charset="0"/>
                <a:cs typeface="Arial" panose="020B0604020202020204" pitchFamily="34" charset="0"/>
              </a:rPr>
              <a:t>; </a:t>
            </a:r>
          </a:p>
        </p:txBody>
      </p:sp>
      <p:pic>
        <p:nvPicPr>
          <p:cNvPr id="12" name="Obrázek 11">
            <a:extLst>
              <a:ext uri="{FF2B5EF4-FFF2-40B4-BE49-F238E27FC236}">
                <a16:creationId xmlns:a16="http://schemas.microsoft.com/office/drawing/2014/main" id="{B4BE56B5-D11E-45BA-A935-A8C91E569747}"/>
              </a:ext>
            </a:extLst>
          </p:cNvPr>
          <p:cNvPicPr>
            <a:picLocks noChangeAspect="1"/>
          </p:cNvPicPr>
          <p:nvPr/>
        </p:nvPicPr>
        <p:blipFill>
          <a:blip r:embed="rId2"/>
          <a:stretch>
            <a:fillRect/>
          </a:stretch>
        </p:blipFill>
        <p:spPr>
          <a:xfrm>
            <a:off x="5206429" y="4115042"/>
            <a:ext cx="3695700" cy="2556423"/>
          </a:xfrm>
          <a:prstGeom prst="rect">
            <a:avLst/>
          </a:prstGeom>
        </p:spPr>
      </p:pic>
      <p:pic>
        <p:nvPicPr>
          <p:cNvPr id="2052" name="Picture 4" descr="Group 14 Elements: The Carbon Family">
            <a:extLst>
              <a:ext uri="{FF2B5EF4-FFF2-40B4-BE49-F238E27FC236}">
                <a16:creationId xmlns:a16="http://schemas.microsoft.com/office/drawing/2014/main" id="{078D8A40-A78E-433E-B18F-077D69C4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950" y="1223808"/>
            <a:ext cx="5403245" cy="152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856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76200" y="99179"/>
            <a:ext cx="8991600" cy="1981200"/>
          </a:xfrm>
        </p:spPr>
        <p:txBody>
          <a:bodyPr>
            <a:normAutofit/>
          </a:bodyPr>
          <a:lstStyle/>
          <a:p>
            <a:pPr marL="0" indent="0" algn="ctr" eaLnBrk="1" hangingPunct="1">
              <a:buNone/>
            </a:pPr>
            <a:r>
              <a:rPr lang="en-GB" altLang="en-US" sz="2800" b="1" dirty="0" err="1">
                <a:latin typeface="Arial" panose="020B0604020202020204" pitchFamily="34" charset="0"/>
                <a:cs typeface="Arial" panose="020B0604020202020204" pitchFamily="34" charset="0"/>
              </a:rPr>
              <a:t>Cín</a:t>
            </a:r>
            <a:endParaRPr lang="en-GB" altLang="en-US" sz="28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je stříbrně bílý, lesklý, </a:t>
            </a:r>
            <a:r>
              <a:rPr lang="en-GB" altLang="en-US" sz="2000" u="sng" dirty="0" err="1">
                <a:latin typeface="Arial" panose="020B0604020202020204" pitchFamily="34" charset="0"/>
                <a:cs typeface="Arial" panose="020B0604020202020204" pitchFamily="34" charset="0"/>
              </a:rPr>
              <a:t>tažný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folie</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staniol</a:t>
            </a:r>
            <a:r>
              <a:rPr lang="en-GB" alt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 velmi </a:t>
            </a:r>
            <a:r>
              <a:rPr lang="cs-CZ" sz="2000" u="sng" dirty="0">
                <a:latin typeface="Arial" panose="020B0604020202020204" pitchFamily="34" charset="0"/>
                <a:cs typeface="Arial" panose="020B0604020202020204" pitchFamily="34" charset="0"/>
              </a:rPr>
              <a:t>měkký kov</a:t>
            </a:r>
            <a:r>
              <a:rPr lang="cs-CZ" sz="2000" dirty="0">
                <a:latin typeface="Arial" panose="020B0604020202020204" pitchFamily="34" charset="0"/>
                <a:cs typeface="Arial" panose="020B0604020202020204" pitchFamily="34" charset="0"/>
              </a:rPr>
              <a:t>. Existují dvě alotropické modifikace cínu, </a:t>
            </a:r>
            <a:r>
              <a:rPr lang="el-GR" sz="2000" u="sng" dirty="0">
                <a:latin typeface="Arial" panose="020B0604020202020204" pitchFamily="34" charset="0"/>
                <a:cs typeface="Arial" panose="020B0604020202020204" pitchFamily="34" charset="0"/>
              </a:rPr>
              <a:t>α-</a:t>
            </a:r>
            <a:r>
              <a:rPr lang="cs-CZ" sz="2000" u="sng"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krystaluje při teplotě pod 13 °C </a:t>
            </a:r>
            <a:r>
              <a:rPr lang="cs-CZ" sz="2000" u="sng" dirty="0">
                <a:latin typeface="Arial" panose="020B0604020202020204" pitchFamily="34" charset="0"/>
                <a:cs typeface="Arial" panose="020B0604020202020204" pitchFamily="34" charset="0"/>
              </a:rPr>
              <a:t>v kubické </a:t>
            </a:r>
            <a:r>
              <a:rPr lang="cs-CZ" sz="2000" dirty="0">
                <a:latin typeface="Arial" panose="020B0604020202020204" pitchFamily="34" charset="0"/>
                <a:cs typeface="Arial" panose="020B0604020202020204" pitchFamily="34" charset="0"/>
              </a:rPr>
              <a:t>soustavě, při teplotě vyšší krystaluje </a:t>
            </a:r>
            <a:r>
              <a:rPr lang="el-GR" sz="2000" u="sng" dirty="0">
                <a:latin typeface="Arial" panose="020B0604020202020204" pitchFamily="34" charset="0"/>
                <a:cs typeface="Arial" panose="020B0604020202020204" pitchFamily="34" charset="0"/>
              </a:rPr>
              <a:t>β-</a:t>
            </a:r>
            <a:r>
              <a:rPr lang="cs-CZ" sz="2000" u="sng"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 soustavě </a:t>
            </a:r>
            <a:r>
              <a:rPr lang="cs-CZ" sz="2000" u="sng" dirty="0">
                <a:latin typeface="Arial" panose="020B0604020202020204" pitchFamily="34" charset="0"/>
                <a:cs typeface="Arial" panose="020B0604020202020204" pitchFamily="34" charset="0"/>
              </a:rPr>
              <a:t>tetragonální</a:t>
            </a:r>
            <a:r>
              <a:rPr lang="cs-CZ"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nad</a:t>
            </a:r>
            <a:r>
              <a:rPr lang="en-GB" altLang="en-US" sz="2000" dirty="0">
                <a:latin typeface="Arial" panose="020B0604020202020204" pitchFamily="34" charset="0"/>
                <a:cs typeface="Arial" panose="020B0604020202020204" pitchFamily="34" charset="0"/>
              </a:rPr>
              <a:t> 161</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r>
              <a:rPr lang="cs-CZ" altLang="en-US" sz="2000" dirty="0">
                <a:latin typeface="Arial" panose="020B0604020202020204" pitchFamily="34" charset="0"/>
                <a:cs typeface="Arial" panose="020B0604020202020204" pitchFamily="34" charset="0"/>
              </a:rPr>
              <a:t> se objevuje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 </a:t>
            </a:r>
            <a:r>
              <a:rPr lang="en-GB" altLang="en-US" sz="2000" u="sng" dirty="0" err="1">
                <a:latin typeface="Arial" panose="020B0604020202020204" pitchFamily="34" charset="0"/>
                <a:cs typeface="Arial" panose="020B0604020202020204" pitchFamily="34" charset="0"/>
              </a:rPr>
              <a:t>cín</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koso</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tvere</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ný</a:t>
            </a:r>
            <a:r>
              <a:rPr lang="cs-CZ"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γ-</a:t>
            </a:r>
            <a:r>
              <a:rPr lang="cs-CZ" sz="2000" dirty="0" err="1">
                <a:latin typeface="Arial" panose="020B0604020202020204" pitchFamily="34" charset="0"/>
                <a:cs typeface="Arial" panose="020B0604020202020204" pitchFamily="34" charset="0"/>
              </a:rPr>
              <a:t>Sn</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p>
          <a:p>
            <a:pPr marL="0" indent="0" eaLnBrk="1" hangingPunct="1">
              <a:buNone/>
            </a:pPr>
            <a:endParaRPr lang="cs-CZ" altLang="en-US" sz="2000" baseline="-25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5DC30A62-86D5-43F0-ABD2-E14EE0346808}"/>
              </a:ext>
            </a:extLst>
          </p:cNvPr>
          <p:cNvPicPr>
            <a:picLocks noChangeAspect="1"/>
          </p:cNvPicPr>
          <p:nvPr/>
        </p:nvPicPr>
        <p:blipFill>
          <a:blip r:embed="rId2"/>
          <a:stretch>
            <a:fillRect/>
          </a:stretch>
        </p:blipFill>
        <p:spPr>
          <a:xfrm>
            <a:off x="762000" y="1990328"/>
            <a:ext cx="1984075" cy="1524000"/>
          </a:xfrm>
          <a:prstGeom prst="rect">
            <a:avLst/>
          </a:prstGeom>
        </p:spPr>
      </p:pic>
      <p:sp>
        <p:nvSpPr>
          <p:cNvPr id="6" name="TextovéPole 5">
            <a:extLst>
              <a:ext uri="{FF2B5EF4-FFF2-40B4-BE49-F238E27FC236}">
                <a16:creationId xmlns:a16="http://schemas.microsoft.com/office/drawing/2014/main" id="{B35017B6-1B42-4ACB-A3FC-2943A290543D}"/>
              </a:ext>
            </a:extLst>
          </p:cNvPr>
          <p:cNvSpPr txBox="1"/>
          <p:nvPr/>
        </p:nvSpPr>
        <p:spPr>
          <a:xfrm>
            <a:off x="104775" y="3657600"/>
            <a:ext cx="8991600" cy="3139321"/>
          </a:xfrm>
          <a:prstGeom prst="rect">
            <a:avLst/>
          </a:prstGeom>
          <a:noFill/>
        </p:spPr>
        <p:txBody>
          <a:bodyPr wrap="square">
            <a:spAutoFit/>
          </a:bodyPr>
          <a:lstStyle/>
          <a:p>
            <a:pPr marL="0" indent="0" algn="just">
              <a:buNone/>
            </a:pPr>
            <a:r>
              <a:rPr lang="cs-CZ" sz="1800" dirty="0">
                <a:latin typeface="Arial" panose="020B0604020202020204" pitchFamily="34" charset="0"/>
                <a:cs typeface="Arial" panose="020B0604020202020204" pitchFamily="34" charset="0"/>
              </a:rPr>
              <a:t>Na vzduchu i ve vodě je cín stálý. Dobře se rozpouští ve zředěné kyselině chlorovodíkové za vzniku </a:t>
            </a:r>
            <a:r>
              <a:rPr lang="cs-CZ" sz="1800" u="sng" dirty="0">
                <a:latin typeface="Arial" panose="020B0604020202020204" pitchFamily="34" charset="0"/>
                <a:cs typeface="Arial" panose="020B0604020202020204" pitchFamily="34" charset="0"/>
              </a:rPr>
              <a:t>chloridu cínatého a vodíku</a:t>
            </a:r>
            <a:r>
              <a:rPr lang="cs-CZ" sz="1800" dirty="0">
                <a:latin typeface="Arial" panose="020B0604020202020204" pitchFamily="34" charset="0"/>
                <a:cs typeface="Arial" panose="020B0604020202020204" pitchFamily="34" charset="0"/>
              </a:rPr>
              <a:t>, v koncentrované kyselině chlorovodíkové reaguje cín za vzniku kyseliny </a:t>
            </a:r>
            <a:r>
              <a:rPr lang="cs-CZ" sz="1800" dirty="0" err="1">
                <a:latin typeface="Arial" panose="020B0604020202020204" pitchFamily="34" charset="0"/>
                <a:cs typeface="Arial" panose="020B0604020202020204" pitchFamily="34" charset="0"/>
              </a:rPr>
              <a:t>trichlorcínaté</a:t>
            </a:r>
            <a:r>
              <a:rPr lang="cs-CZ" sz="1800" dirty="0">
                <a:latin typeface="Arial" panose="020B0604020202020204" pitchFamily="34" charset="0"/>
                <a:cs typeface="Arial" panose="020B0604020202020204" pitchFamily="34" charset="0"/>
              </a:rPr>
              <a:t>. V koncentrované kyselině dusičné se rozpouští za vzniku </a:t>
            </a:r>
            <a:r>
              <a:rPr lang="cs-CZ" sz="1800" u="sng" dirty="0">
                <a:latin typeface="Arial" panose="020B0604020202020204" pitchFamily="34" charset="0"/>
                <a:cs typeface="Arial" panose="020B0604020202020204" pitchFamily="34" charset="0"/>
              </a:rPr>
              <a:t>oxidu cíničitého</a:t>
            </a:r>
            <a:r>
              <a:rPr lang="cs-CZ" sz="1800" dirty="0">
                <a:latin typeface="Arial" panose="020B0604020202020204" pitchFamily="34" charset="0"/>
                <a:cs typeface="Arial" panose="020B0604020202020204" pitchFamily="34" charset="0"/>
              </a:rPr>
              <a:t>, se zředěnou kyselinou dusičnou reaguje za vzniku </a:t>
            </a:r>
            <a:r>
              <a:rPr lang="cs-CZ" sz="1800" u="sng" dirty="0">
                <a:latin typeface="Arial" panose="020B0604020202020204" pitchFamily="34" charset="0"/>
                <a:cs typeface="Arial" panose="020B0604020202020204" pitchFamily="34" charset="0"/>
              </a:rPr>
              <a:t>dusičnanu cínatého</a:t>
            </a:r>
            <a:r>
              <a:rPr lang="cs-CZ" sz="1800" dirty="0">
                <a:latin typeface="Arial" panose="020B0604020202020204" pitchFamily="34" charset="0"/>
                <a:cs typeface="Arial" panose="020B0604020202020204" pitchFamily="34" charset="0"/>
              </a:rPr>
              <a:t>, v koncentrované kyselině sírové vzniká </a:t>
            </a:r>
            <a:r>
              <a:rPr lang="cs-CZ" sz="1800" u="sng" dirty="0">
                <a:latin typeface="Arial" panose="020B0604020202020204" pitchFamily="34" charset="0"/>
                <a:cs typeface="Arial" panose="020B0604020202020204" pitchFamily="34" charset="0"/>
              </a:rPr>
              <a:t>síran cínatý</a:t>
            </a:r>
            <a:r>
              <a:rPr lang="cs-CZ" sz="1800" dirty="0">
                <a:latin typeface="Arial" panose="020B0604020202020204" pitchFamily="34" charset="0"/>
                <a:cs typeface="Arial" panose="020B0604020202020204" pitchFamily="34" charset="0"/>
              </a:rPr>
              <a:t>:</a:t>
            </a:r>
          </a:p>
          <a:p>
            <a:pPr marL="0" indent="0" algn="ctr">
              <a:buNone/>
            </a:pPr>
            <a:r>
              <a:rPr lang="pt-BR" sz="1800" dirty="0">
                <a:latin typeface="Arial" panose="020B0604020202020204" pitchFamily="34" charset="0"/>
                <a:cs typeface="Arial" panose="020B0604020202020204" pitchFamily="34" charset="0"/>
              </a:rPr>
              <a:t>Sn + 2HCl → SnCl</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 + H</a:t>
            </a:r>
            <a:r>
              <a:rPr lang="pt-BR" sz="1800" baseline="-25000" dirty="0">
                <a:latin typeface="Arial" panose="020B0604020202020204" pitchFamily="34" charset="0"/>
                <a:cs typeface="Arial" panose="020B0604020202020204" pitchFamily="34" charset="0"/>
              </a:rPr>
              <a:t>2</a:t>
            </a:r>
            <a:br>
              <a:rPr lang="pt-BR" sz="1800" dirty="0">
                <a:latin typeface="Arial" panose="020B0604020202020204" pitchFamily="34" charset="0"/>
                <a:cs typeface="Arial" panose="020B0604020202020204" pitchFamily="34" charset="0"/>
              </a:rPr>
            </a:br>
            <a:r>
              <a:rPr lang="pt-BR" sz="1800" dirty="0">
                <a:latin typeface="Arial" panose="020B0604020202020204" pitchFamily="34" charset="0"/>
                <a:cs typeface="Arial" panose="020B0604020202020204" pitchFamily="34" charset="0"/>
              </a:rPr>
              <a:t>Sn + 3HCl → H[SnCl</a:t>
            </a:r>
            <a:r>
              <a:rPr lang="pt-BR" sz="1800" baseline="-25000" dirty="0">
                <a:latin typeface="Arial" panose="020B0604020202020204" pitchFamily="34" charset="0"/>
                <a:cs typeface="Arial" panose="020B0604020202020204" pitchFamily="34" charset="0"/>
              </a:rPr>
              <a:t>3</a:t>
            </a:r>
            <a:r>
              <a:rPr lang="pt-BR" sz="1800" dirty="0">
                <a:latin typeface="Arial" panose="020B0604020202020204" pitchFamily="34" charset="0"/>
                <a:cs typeface="Arial" panose="020B0604020202020204" pitchFamily="34" charset="0"/>
              </a:rPr>
              <a:t>] + H</a:t>
            </a:r>
            <a:r>
              <a:rPr lang="pt-BR" sz="1800" baseline="-25000" dirty="0">
                <a:latin typeface="Arial" panose="020B0604020202020204" pitchFamily="34" charset="0"/>
                <a:cs typeface="Arial" panose="020B0604020202020204" pitchFamily="34" charset="0"/>
              </a:rPr>
              <a:t>2</a:t>
            </a:r>
            <a:br>
              <a:rPr lang="pt-BR" sz="1800" dirty="0">
                <a:latin typeface="Arial" panose="020B0604020202020204" pitchFamily="34" charset="0"/>
                <a:cs typeface="Arial" panose="020B0604020202020204" pitchFamily="34" charset="0"/>
              </a:rPr>
            </a:br>
            <a:r>
              <a:rPr lang="pt-BR" sz="1800" dirty="0">
                <a:latin typeface="Arial" panose="020B0604020202020204" pitchFamily="34" charset="0"/>
                <a:cs typeface="Arial" panose="020B0604020202020204" pitchFamily="34" charset="0"/>
              </a:rPr>
              <a:t>3Sn + 4HNO</a:t>
            </a:r>
            <a:r>
              <a:rPr lang="pt-BR" sz="1800" baseline="-25000" dirty="0">
                <a:latin typeface="Arial" panose="020B0604020202020204" pitchFamily="34" charset="0"/>
                <a:cs typeface="Arial" panose="020B0604020202020204" pitchFamily="34" charset="0"/>
              </a:rPr>
              <a:t>3</a:t>
            </a:r>
            <a:r>
              <a:rPr lang="pt-BR" sz="1800" dirty="0">
                <a:latin typeface="Arial" panose="020B0604020202020204" pitchFamily="34" charset="0"/>
                <a:cs typeface="Arial" panose="020B0604020202020204" pitchFamily="34" charset="0"/>
              </a:rPr>
              <a:t> + 3xH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O → 3SnO</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·xH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O + 4NO + 2H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O</a:t>
            </a:r>
            <a:br>
              <a:rPr lang="pt-BR" sz="1800" dirty="0">
                <a:latin typeface="Arial" panose="020B0604020202020204" pitchFamily="34" charset="0"/>
                <a:cs typeface="Arial" panose="020B0604020202020204" pitchFamily="34" charset="0"/>
              </a:rPr>
            </a:br>
            <a:r>
              <a:rPr lang="pt-BR" sz="1800" dirty="0">
                <a:latin typeface="Arial" panose="020B0604020202020204" pitchFamily="34" charset="0"/>
                <a:cs typeface="Arial" panose="020B0604020202020204" pitchFamily="34" charset="0"/>
              </a:rPr>
              <a:t>4Sn + 10HNO</a:t>
            </a:r>
            <a:r>
              <a:rPr lang="pt-BR" sz="1800" baseline="-25000" dirty="0">
                <a:latin typeface="Arial" panose="020B0604020202020204" pitchFamily="34" charset="0"/>
                <a:cs typeface="Arial" panose="020B0604020202020204" pitchFamily="34" charset="0"/>
              </a:rPr>
              <a:t>3</a:t>
            </a:r>
            <a:r>
              <a:rPr lang="pt-BR" sz="1800" dirty="0">
                <a:latin typeface="Arial" panose="020B0604020202020204" pitchFamily="34" charset="0"/>
                <a:cs typeface="Arial" panose="020B0604020202020204" pitchFamily="34" charset="0"/>
              </a:rPr>
              <a:t> → 4Sn(NO</a:t>
            </a:r>
            <a:r>
              <a:rPr lang="pt-BR" sz="1800" baseline="-25000" dirty="0">
                <a:latin typeface="Arial" panose="020B0604020202020204" pitchFamily="34" charset="0"/>
                <a:cs typeface="Arial" panose="020B0604020202020204" pitchFamily="34" charset="0"/>
              </a:rPr>
              <a:t>3</a:t>
            </a:r>
            <a:r>
              <a:rPr lang="pt-BR" sz="1800" dirty="0">
                <a:latin typeface="Arial" panose="020B0604020202020204" pitchFamily="34" charset="0"/>
                <a:cs typeface="Arial" panose="020B0604020202020204" pitchFamily="34" charset="0"/>
              </a:rPr>
              <a:t>)</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 + NH</a:t>
            </a:r>
            <a:r>
              <a:rPr lang="pt-BR" sz="1800" baseline="-25000" dirty="0">
                <a:latin typeface="Arial" panose="020B0604020202020204" pitchFamily="34" charset="0"/>
                <a:cs typeface="Arial" panose="020B0604020202020204" pitchFamily="34" charset="0"/>
              </a:rPr>
              <a:t>4</a:t>
            </a:r>
            <a:r>
              <a:rPr lang="pt-BR" sz="1800" dirty="0">
                <a:latin typeface="Arial" panose="020B0604020202020204" pitchFamily="34" charset="0"/>
                <a:cs typeface="Arial" panose="020B0604020202020204" pitchFamily="34" charset="0"/>
              </a:rPr>
              <a:t>NO</a:t>
            </a:r>
            <a:r>
              <a:rPr lang="pt-BR" sz="1800" baseline="-25000" dirty="0">
                <a:latin typeface="Arial" panose="020B0604020202020204" pitchFamily="34" charset="0"/>
                <a:cs typeface="Arial" panose="020B0604020202020204" pitchFamily="34" charset="0"/>
              </a:rPr>
              <a:t>3</a:t>
            </a:r>
            <a:r>
              <a:rPr lang="pt-BR" sz="1800" dirty="0">
                <a:latin typeface="Arial" panose="020B0604020202020204" pitchFamily="34" charset="0"/>
                <a:cs typeface="Arial" panose="020B0604020202020204" pitchFamily="34" charset="0"/>
              </a:rPr>
              <a:t> + 3H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O</a:t>
            </a:r>
            <a:br>
              <a:rPr lang="pt-BR" sz="1800" dirty="0">
                <a:latin typeface="Arial" panose="020B0604020202020204" pitchFamily="34" charset="0"/>
                <a:cs typeface="Arial" panose="020B0604020202020204" pitchFamily="34" charset="0"/>
              </a:rPr>
            </a:br>
            <a:r>
              <a:rPr lang="pt-BR" sz="1800" dirty="0">
                <a:latin typeface="Arial" panose="020B0604020202020204" pitchFamily="34" charset="0"/>
                <a:cs typeface="Arial" panose="020B0604020202020204" pitchFamily="34" charset="0"/>
              </a:rPr>
              <a:t>Sn + 2H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SO</a:t>
            </a:r>
            <a:r>
              <a:rPr lang="pt-BR" sz="1800" baseline="-25000" dirty="0">
                <a:latin typeface="Arial" panose="020B0604020202020204" pitchFamily="34" charset="0"/>
                <a:cs typeface="Arial" panose="020B0604020202020204" pitchFamily="34" charset="0"/>
              </a:rPr>
              <a:t>4</a:t>
            </a:r>
            <a:r>
              <a:rPr lang="pt-BR" sz="1800" dirty="0">
                <a:latin typeface="Arial" panose="020B0604020202020204" pitchFamily="34" charset="0"/>
                <a:cs typeface="Arial" panose="020B0604020202020204" pitchFamily="34" charset="0"/>
              </a:rPr>
              <a:t> → SnSO</a:t>
            </a:r>
            <a:r>
              <a:rPr lang="pt-BR" sz="1800" baseline="-25000" dirty="0">
                <a:latin typeface="Arial" panose="020B0604020202020204" pitchFamily="34" charset="0"/>
                <a:cs typeface="Arial" panose="020B0604020202020204" pitchFamily="34" charset="0"/>
              </a:rPr>
              <a:t>4</a:t>
            </a:r>
            <a:r>
              <a:rPr lang="pt-BR" sz="1800" dirty="0">
                <a:latin typeface="Arial" panose="020B0604020202020204" pitchFamily="34" charset="0"/>
                <a:cs typeface="Arial" panose="020B0604020202020204" pitchFamily="34" charset="0"/>
              </a:rPr>
              <a:t> + SO</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 + 2H</a:t>
            </a:r>
            <a:r>
              <a:rPr lang="pt-BR" sz="1800" baseline="-25000" dirty="0">
                <a:latin typeface="Arial" panose="020B0604020202020204" pitchFamily="34" charset="0"/>
                <a:cs typeface="Arial" panose="020B0604020202020204" pitchFamily="34" charset="0"/>
              </a:rPr>
              <a:t>2</a:t>
            </a:r>
            <a:r>
              <a:rPr lang="pt-BR" sz="1800" dirty="0">
                <a:latin typeface="Arial" panose="020B0604020202020204" pitchFamily="34" charset="0"/>
                <a:cs typeface="Arial" panose="020B0604020202020204" pitchFamily="34" charset="0"/>
              </a:rPr>
              <a:t>O</a:t>
            </a:r>
            <a:endParaRPr lang="cs-CZ" sz="1800" dirty="0">
              <a:latin typeface="Arial" panose="020B0604020202020204" pitchFamily="34" charset="0"/>
              <a:cs typeface="Arial" panose="020B0604020202020204" pitchFamily="34" charset="0"/>
            </a:endParaRPr>
          </a:p>
        </p:txBody>
      </p:sp>
      <p:pic>
        <p:nvPicPr>
          <p:cNvPr id="3074" name="Picture 2" descr="THOUGHT CRACKERS: What is Tin Disease,Tin Plaque or Tin pest?">
            <a:extLst>
              <a:ext uri="{FF2B5EF4-FFF2-40B4-BE49-F238E27FC236}">
                <a16:creationId xmlns:a16="http://schemas.microsoft.com/office/drawing/2014/main" id="{D9D1FA74-D2EA-4792-BF93-413619E1ED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9" y="1847056"/>
            <a:ext cx="5047791" cy="181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506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90500" y="15240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Cín je </a:t>
            </a:r>
            <a:r>
              <a:rPr lang="cs-CZ" sz="2000" u="sng" dirty="0">
                <a:latin typeface="Arial" panose="020B0604020202020204" pitchFamily="34" charset="0"/>
                <a:cs typeface="Arial" panose="020B0604020202020204" pitchFamily="34" charset="0"/>
              </a:rPr>
              <a:t>amfoterní kov</a:t>
            </a:r>
            <a:r>
              <a:rPr lang="cs-CZ" sz="2000" dirty="0">
                <a:latin typeface="Arial" panose="020B0604020202020204" pitchFamily="34" charset="0"/>
                <a:cs typeface="Arial" panose="020B0604020202020204" pitchFamily="34" charset="0"/>
              </a:rPr>
              <a:t>. Reakcí cínu s </a:t>
            </a:r>
            <a:r>
              <a:rPr lang="cs-CZ" sz="2000" u="sng" dirty="0">
                <a:latin typeface="Arial" panose="020B0604020202020204" pitchFamily="34" charset="0"/>
                <a:cs typeface="Arial" panose="020B0604020202020204" pitchFamily="34" charset="0"/>
              </a:rPr>
              <a:t>koncentrovanými alkalickými hydroxidy</a:t>
            </a:r>
            <a:r>
              <a:rPr lang="cs-CZ" sz="2000" dirty="0">
                <a:latin typeface="Arial" panose="020B0604020202020204" pitchFamily="34" charset="0"/>
                <a:cs typeface="Arial" panose="020B0604020202020204" pitchFamily="34" charset="0"/>
              </a:rPr>
              <a:t> vznikají za horka alkalické </a:t>
            </a:r>
            <a:r>
              <a:rPr lang="cs-CZ" sz="2000" dirty="0" err="1">
                <a:latin typeface="Arial" panose="020B0604020202020204" pitchFamily="34" charset="0"/>
                <a:cs typeface="Arial" panose="020B0604020202020204" pitchFamily="34" charset="0"/>
              </a:rPr>
              <a:t>hexahydroxocíničitany</a:t>
            </a:r>
            <a:r>
              <a:rPr lang="cs-CZ" sz="2000" dirty="0">
                <a:latin typeface="Arial" panose="020B0604020202020204" pitchFamily="34" charset="0"/>
                <a:cs typeface="Arial" panose="020B0604020202020204" pitchFamily="34" charset="0"/>
              </a:rPr>
              <a:t>, za chladu </a:t>
            </a:r>
            <a:r>
              <a:rPr lang="cs-CZ" sz="2000" u="sng" dirty="0" err="1">
                <a:latin typeface="Arial" panose="020B0604020202020204" pitchFamily="34" charset="0"/>
                <a:cs typeface="Arial" panose="020B0604020202020204" pitchFamily="34" charset="0"/>
              </a:rPr>
              <a:t>trihydroxocínatany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+ 2NaOH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normální teploty se slučuje s chlorem a bromem, s jodem reaguje až po zahřátí, s fluorem se při teplotě nad 100°C prudce slučuje za vzniku plamene. Za zvýšené teploty ochotně reaguje se sírou, selenem, tellurem a fosforem.</a:t>
            </a:r>
          </a:p>
          <a:p>
            <a:endParaRPr lang="cs-CZ" sz="2000" dirty="0">
              <a:latin typeface="Arial" panose="020B0604020202020204" pitchFamily="34" charset="0"/>
              <a:cs typeface="Arial" panose="020B0604020202020204" pitchFamily="34" charset="0"/>
            </a:endParaRPr>
          </a:p>
          <a:p>
            <a:pPr algn="just"/>
            <a:r>
              <a:rPr lang="cs-CZ" sz="2000" u="sng" dirty="0">
                <a:latin typeface="Arial" panose="020B0604020202020204" pitchFamily="34" charset="0"/>
                <a:cs typeface="Arial" panose="020B0604020202020204" pitchFamily="34" charset="0"/>
              </a:rPr>
              <a:t>V oxidačním stupni II má cín amfoterní charakter, v </a:t>
            </a:r>
            <a:r>
              <a:rPr lang="cs-CZ" sz="2000" u="sng" dirty="0" err="1">
                <a:latin typeface="Arial" panose="020B0604020202020204" pitchFamily="34" charset="0"/>
                <a:cs typeface="Arial" panose="020B0604020202020204" pitchFamily="34" charset="0"/>
              </a:rPr>
              <a:t>ox</a:t>
            </a:r>
            <a:r>
              <a:rPr lang="cs-CZ" sz="2000" u="sng" dirty="0">
                <a:latin typeface="Arial" panose="020B0604020202020204" pitchFamily="34" charset="0"/>
                <a:cs typeface="Arial" panose="020B0604020202020204" pitchFamily="34" charset="0"/>
              </a:rPr>
              <a:t>. stupni IV má charakter kyselý</a:t>
            </a:r>
            <a:r>
              <a:rPr lang="cs-CZ" sz="2000" dirty="0">
                <a:latin typeface="Arial" panose="020B0604020202020204" pitchFamily="34" charset="0"/>
                <a:cs typeface="Arial" panose="020B0604020202020204" pitchFamily="34" charset="0"/>
              </a:rPr>
              <a:t>. Dvoumocný cín se v roztocích vyskytuje jako </a:t>
            </a:r>
            <a:r>
              <a:rPr lang="cs-CZ" sz="2000" u="sng" dirty="0">
                <a:latin typeface="Arial" panose="020B0604020202020204" pitchFamily="34" charset="0"/>
                <a:cs typeface="Arial" panose="020B0604020202020204" pitchFamily="34" charset="0"/>
              </a:rPr>
              <a:t>kation cínatý Sn</a:t>
            </a:r>
            <a:r>
              <a:rPr lang="cs-CZ" sz="2000" u="sng"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i jako </a:t>
            </a:r>
            <a:r>
              <a:rPr lang="cs-CZ" sz="2000" u="sng" dirty="0">
                <a:latin typeface="Arial" panose="020B0604020202020204" pitchFamily="34" charset="0"/>
                <a:cs typeface="Arial" panose="020B0604020202020204" pitchFamily="34" charset="0"/>
              </a:rPr>
              <a:t>anion </a:t>
            </a:r>
            <a:r>
              <a:rPr lang="cs-CZ" sz="2000" u="sng" dirty="0" err="1">
                <a:latin typeface="Arial" panose="020B0604020202020204" pitchFamily="34" charset="0"/>
                <a:cs typeface="Arial" panose="020B0604020202020204" pitchFamily="34" charset="0"/>
              </a:rPr>
              <a:t>cínatanový</a:t>
            </a:r>
            <a:r>
              <a:rPr lang="cs-CZ" sz="2000" u="sng" dirty="0">
                <a:latin typeface="Arial" panose="020B0604020202020204" pitchFamily="34" charset="0"/>
                <a:cs typeface="Arial" panose="020B0604020202020204" pitchFamily="34" charset="0"/>
              </a:rPr>
              <a:t> [</a:t>
            </a:r>
            <a:r>
              <a:rPr lang="cs-CZ" sz="2000" u="sng" dirty="0" err="1">
                <a:latin typeface="Arial" panose="020B0604020202020204" pitchFamily="34" charset="0"/>
                <a:cs typeface="Arial" panose="020B0604020202020204" pitchFamily="34" charset="0"/>
              </a:rPr>
              <a:t>Sn</a:t>
            </a:r>
            <a:r>
              <a:rPr lang="cs-CZ" sz="2000" u="sng" dirty="0">
                <a:latin typeface="Arial" panose="020B0604020202020204" pitchFamily="34" charset="0"/>
                <a:cs typeface="Arial" panose="020B0604020202020204" pitchFamily="34" charset="0"/>
              </a:rPr>
              <a:t>(OH)</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a:t>
            </a:r>
            <a:r>
              <a:rPr lang="cs-CZ" sz="2000" u="sng"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čtyřmocný cín je v roztocích ve formě </a:t>
            </a:r>
            <a:r>
              <a:rPr lang="cs-CZ" sz="2000" u="sng" dirty="0">
                <a:latin typeface="Arial" panose="020B0604020202020204" pitchFamily="34" charset="0"/>
                <a:cs typeface="Arial" panose="020B0604020202020204" pitchFamily="34" charset="0"/>
              </a:rPr>
              <a:t>kationu cíničitého Sn</a:t>
            </a:r>
            <a:r>
              <a:rPr lang="cs-CZ" sz="2000" u="sng"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ve formě </a:t>
            </a:r>
            <a:r>
              <a:rPr lang="cs-CZ" sz="2000" u="sng" dirty="0">
                <a:latin typeface="Arial" panose="020B0604020202020204" pitchFamily="34" charset="0"/>
                <a:cs typeface="Arial" panose="020B0604020202020204" pitchFamily="34" charset="0"/>
              </a:rPr>
              <a:t>anionu </a:t>
            </a:r>
            <a:r>
              <a:rPr lang="cs-CZ" sz="2000" u="sng" dirty="0" err="1">
                <a:latin typeface="Arial" panose="020B0604020202020204" pitchFamily="34" charset="0"/>
                <a:cs typeface="Arial" panose="020B0604020202020204" pitchFamily="34" charset="0"/>
              </a:rPr>
              <a:t>cíničitanového</a:t>
            </a:r>
            <a:r>
              <a:rPr lang="cs-CZ" sz="2000" u="sng" dirty="0">
                <a:latin typeface="Arial" panose="020B0604020202020204" pitchFamily="34" charset="0"/>
                <a:cs typeface="Arial" panose="020B0604020202020204" pitchFamily="34" charset="0"/>
              </a:rPr>
              <a:t> (SnO</a:t>
            </a:r>
            <a:r>
              <a:rPr lang="cs-CZ" sz="2000" u="sng" baseline="-25000" dirty="0">
                <a:latin typeface="Arial" panose="020B0604020202020204" pitchFamily="34" charset="0"/>
                <a:cs typeface="Arial" panose="020B0604020202020204" pitchFamily="34" charset="0"/>
              </a:rPr>
              <a:t>3</a:t>
            </a:r>
            <a:r>
              <a:rPr lang="cs-CZ" sz="2000" u="sng" dirty="0">
                <a:latin typeface="Arial" panose="020B0604020202020204" pitchFamily="34" charset="0"/>
                <a:cs typeface="Arial" panose="020B0604020202020204" pitchFamily="34" charset="0"/>
              </a:rPr>
              <a:t>)</a:t>
            </a:r>
            <a:r>
              <a:rPr lang="cs-CZ" sz="2000" u="sng"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S</a:t>
            </a:r>
            <a:r>
              <a:rPr lang="en-GB" altLang="en-US" sz="2000" u="sng" dirty="0" err="1">
                <a:latin typeface="Arial" panose="020B0604020202020204" pitchFamily="34" charset="0"/>
                <a:cs typeface="Arial" panose="020B0604020202020204" pitchFamily="34" charset="0"/>
              </a:rPr>
              <a:t>oli</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cínaté</a:t>
            </a:r>
            <a:r>
              <a:rPr lang="en-GB" altLang="en-US" sz="2000" u="sng"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jsou </a:t>
            </a:r>
            <a:r>
              <a:rPr lang="en-GB" altLang="en-US" sz="2000" u="sng" dirty="0" err="1">
                <a:latin typeface="Arial" panose="020B0604020202020204" pitchFamily="34" charset="0"/>
                <a:cs typeface="Arial" panose="020B0604020202020204" pitchFamily="34" charset="0"/>
              </a:rPr>
              <a:t>silná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reduk</a:t>
            </a:r>
            <a:r>
              <a:rPr lang="cs-CZ" altLang="en-US" sz="2000" u="sng" dirty="0">
                <a:latin typeface="Arial" panose="020B0604020202020204" pitchFamily="34" charset="0"/>
                <a:cs typeface="Arial" panose="020B0604020202020204" pitchFamily="34" charset="0"/>
              </a:rPr>
              <a:t>ční</a:t>
            </a:r>
            <a:r>
              <a:rPr lang="en-GB" altLang="en-US" sz="2000" u="sng"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záporném oxidačním stavu -IV vystupuje cín ve </a:t>
            </a:r>
            <a:r>
              <a:rPr lang="cs-CZ" sz="2000" u="sng" dirty="0" err="1">
                <a:latin typeface="Arial" panose="020B0604020202020204" pitchFamily="34" charset="0"/>
                <a:cs typeface="Arial" panose="020B0604020202020204" pitchFamily="34" charset="0"/>
              </a:rPr>
              <a:t>stannanu</a:t>
            </a:r>
            <a:r>
              <a:rPr lang="cs-CZ" sz="2000" dirty="0">
                <a:latin typeface="Arial" panose="020B0604020202020204" pitchFamily="34" charset="0"/>
                <a:cs typeface="Arial" panose="020B0604020202020204" pitchFamily="34" charset="0"/>
              </a:rPr>
              <a:t> SnH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A651936D-63A9-4458-A033-1D8978DC4BE6}"/>
              </a:ext>
            </a:extLst>
          </p:cNvPr>
          <p:cNvSpPr txBox="1"/>
          <p:nvPr/>
        </p:nvSpPr>
        <p:spPr>
          <a:xfrm>
            <a:off x="190500" y="339209"/>
            <a:ext cx="8820150" cy="1015663"/>
          </a:xfrm>
          <a:prstGeom prst="rect">
            <a:avLst/>
          </a:prstGeom>
          <a:noFill/>
        </p:spPr>
        <p:txBody>
          <a:bodyPr wrap="square">
            <a:spAutoFit/>
          </a:bodyPr>
          <a:lstStyle/>
          <a:p>
            <a:pPr marL="0" indent="0">
              <a:buNone/>
            </a:pPr>
            <a:r>
              <a:rPr lang="cs-CZ" sz="2000" dirty="0">
                <a:latin typeface="Arial" panose="020B0604020202020204" pitchFamily="34" charset="0"/>
                <a:cs typeface="Arial" panose="020B0604020202020204" pitchFamily="34" charset="0"/>
              </a:rPr>
              <a:t> Reakce cínu s lučavkou královskou probíhá z vzniku komplexní </a:t>
            </a:r>
            <a:r>
              <a:rPr lang="cs-CZ" sz="2000" u="sng" dirty="0">
                <a:latin typeface="Arial" panose="020B0604020202020204" pitchFamily="34" charset="0"/>
                <a:cs typeface="Arial" panose="020B0604020202020204" pitchFamily="34" charset="0"/>
              </a:rPr>
              <a:t>kyseliny </a:t>
            </a:r>
            <a:r>
              <a:rPr lang="cs-CZ" sz="2000" u="sng" dirty="0" err="1">
                <a:latin typeface="Arial" panose="020B0604020202020204" pitchFamily="34" charset="0"/>
                <a:cs typeface="Arial" panose="020B0604020202020204" pitchFamily="34" charset="0"/>
              </a:rPr>
              <a:t>hexachlorocíničité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3Sn + 4HNO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+ 18HCl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[SnCl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p:txBody>
      </p:sp>
    </p:spTree>
    <p:extLst>
      <p:ext uri="{BB962C8B-B14F-4D97-AF65-F5344CB8AC3E}">
        <p14:creationId xmlns:p14="http://schemas.microsoft.com/office/powerpoint/2010/main" val="2948094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553200"/>
          </a:xfrm>
        </p:spPr>
        <p:txBody>
          <a:bodyPr>
            <a:noAutofit/>
          </a:bodyPr>
          <a:lstStyle/>
          <a:p>
            <a:pPr marL="0" indent="0">
              <a:buNone/>
            </a:pPr>
            <a:r>
              <a:rPr lang="cs-CZ" sz="2000" b="1" dirty="0">
                <a:latin typeface="Arial" panose="020B0604020202020204" pitchFamily="34" charset="0"/>
                <a:cs typeface="Arial" panose="020B0604020202020204" pitchFamily="34" charset="0"/>
              </a:rPr>
              <a:t>Výroba </a:t>
            </a:r>
          </a:p>
          <a:p>
            <a:pPr marL="0" indent="0">
              <a:buNone/>
            </a:pPr>
            <a:r>
              <a:rPr lang="cs-CZ" sz="2000" dirty="0">
                <a:latin typeface="Arial" panose="020B0604020202020204" pitchFamily="34" charset="0"/>
                <a:cs typeface="Arial" panose="020B0604020202020204" pitchFamily="34" charset="0"/>
              </a:rPr>
              <a:t>redukcí </a:t>
            </a:r>
            <a:r>
              <a:rPr lang="cs-CZ" sz="2000" u="sng" dirty="0" err="1">
                <a:latin typeface="Arial" panose="020B0604020202020204" pitchFamily="34" charset="0"/>
                <a:cs typeface="Arial" panose="020B0604020202020204" pitchFamily="34" charset="0"/>
              </a:rPr>
              <a:t>kassiteritu</a:t>
            </a:r>
            <a:r>
              <a:rPr lang="cs-CZ" sz="2000" dirty="0">
                <a:latin typeface="Arial" panose="020B0604020202020204" pitchFamily="34" charset="0"/>
                <a:cs typeface="Arial" panose="020B0604020202020204" pitchFamily="34" charset="0"/>
              </a:rPr>
              <a:t> uhlím</a:t>
            </a:r>
          </a:p>
          <a:p>
            <a:pPr marL="0" indent="0">
              <a:buNone/>
            </a:pPr>
            <a:r>
              <a:rPr lang="pl-PL" sz="2000" dirty="0">
                <a:latin typeface="Arial" panose="020B0604020202020204" pitchFamily="34" charset="0"/>
                <a:cs typeface="Arial" panose="020B0604020202020204" pitchFamily="34" charset="0"/>
              </a:rPr>
              <a:t>			SnO</a:t>
            </a:r>
            <a:r>
              <a:rPr lang="pl-PL" sz="2000" baseline="-25000" dirty="0">
                <a:latin typeface="Arial" panose="020B0604020202020204" pitchFamily="34" charset="0"/>
                <a:cs typeface="Arial" panose="020B0604020202020204" pitchFamily="34" charset="0"/>
              </a:rPr>
              <a:t>2</a:t>
            </a:r>
            <a:r>
              <a:rPr lang="pl-PL" sz="2000" dirty="0">
                <a:latin typeface="Arial" panose="020B0604020202020204" pitchFamily="34" charset="0"/>
                <a:cs typeface="Arial" panose="020B0604020202020204" pitchFamily="34" charset="0"/>
              </a:rPr>
              <a:t> + CO → SnO + CO</a:t>
            </a:r>
            <a:r>
              <a:rPr lang="pl-PL" sz="2000" baseline="-25000" dirty="0">
                <a:latin typeface="Arial" panose="020B0604020202020204" pitchFamily="34" charset="0"/>
                <a:cs typeface="Arial" panose="020B0604020202020204" pitchFamily="34" charset="0"/>
              </a:rPr>
              <a:t>2</a:t>
            </a:r>
            <a:br>
              <a:rPr lang="pl-PL" sz="2000" dirty="0">
                <a:latin typeface="Arial" panose="020B0604020202020204" pitchFamily="34" charset="0"/>
                <a:cs typeface="Arial" panose="020B0604020202020204" pitchFamily="34" charset="0"/>
              </a:rPr>
            </a:br>
            <a:r>
              <a:rPr lang="pl-PL" sz="2000" dirty="0">
                <a:latin typeface="Arial" panose="020B0604020202020204" pitchFamily="34" charset="0"/>
                <a:cs typeface="Arial" panose="020B0604020202020204" pitchFamily="34" charset="0"/>
              </a:rPr>
              <a:t>			SnO + CO → Sn + CO</a:t>
            </a:r>
            <a:r>
              <a:rPr lang="pl-PL" sz="2000" baseline="-25000" dirty="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Surový cín se rafinuje na vysokou čistotu elektrolyticky, anodou je blok surového cínu.</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Využití</a:t>
            </a:r>
          </a:p>
          <a:p>
            <a:pPr marL="0" indent="0" algn="just">
              <a:buNone/>
            </a:pPr>
            <a:r>
              <a:rPr lang="cs-CZ" sz="2000" dirty="0">
                <a:latin typeface="Arial" panose="020B0604020202020204" pitchFamily="34" charset="0"/>
                <a:cs typeface="Arial" panose="020B0604020202020204" pitchFamily="34" charset="0"/>
              </a:rPr>
              <a:t>  Cín slouží k přípravě celé řady slitin, k výrobě </a:t>
            </a:r>
            <a:r>
              <a:rPr lang="cs-CZ" sz="2000" u="sng" dirty="0">
                <a:latin typeface="Arial" panose="020B0604020202020204" pitchFamily="34" charset="0"/>
                <a:cs typeface="Arial" panose="020B0604020202020204" pitchFamily="34" charset="0"/>
              </a:rPr>
              <a:t>staniolu</a:t>
            </a:r>
            <a:r>
              <a:rPr lang="cs-CZ" sz="2000" dirty="0">
                <a:latin typeface="Arial" panose="020B0604020202020204" pitchFamily="34" charset="0"/>
                <a:cs typeface="Arial" panose="020B0604020202020204" pitchFamily="34" charset="0"/>
              </a:rPr>
              <a:t> a k </a:t>
            </a:r>
            <a:r>
              <a:rPr lang="cs-CZ" sz="2000" u="sng" dirty="0">
                <a:latin typeface="Arial" panose="020B0604020202020204" pitchFamily="34" charset="0"/>
                <a:cs typeface="Arial" panose="020B0604020202020204" pitchFamily="34" charset="0"/>
              </a:rPr>
              <a:t>pokovování plechů, zejména pro výrobu plechovek na konzervy </a:t>
            </a:r>
            <a:r>
              <a:rPr lang="cs-CZ" sz="2000" dirty="0">
                <a:latin typeface="Arial" panose="020B0604020202020204" pitchFamily="34" charset="0"/>
                <a:cs typeface="Arial" panose="020B0604020202020204" pitchFamily="34" charset="0"/>
              </a:rPr>
              <a:t>(vysoká odolnost proti korozi a zdravotní nezávadnost). Největší podíl cínu </a:t>
            </a:r>
            <a:r>
              <a:rPr lang="cs-CZ" sz="2000" i="1" dirty="0">
                <a:latin typeface="Arial" panose="020B0604020202020204" pitchFamily="34" charset="0"/>
                <a:cs typeface="Arial" panose="020B0604020202020204" pitchFamily="34" charset="0"/>
              </a:rPr>
              <a:t>(35% světové spotřeby)</a:t>
            </a:r>
            <a:r>
              <a:rPr lang="cs-CZ" sz="2000" dirty="0">
                <a:latin typeface="Arial" panose="020B0604020202020204" pitchFamily="34" charset="0"/>
                <a:cs typeface="Arial" panose="020B0604020202020204" pitchFamily="34" charset="0"/>
              </a:rPr>
              <a:t> se využívá k výrobě </a:t>
            </a:r>
            <a:r>
              <a:rPr lang="cs-CZ" sz="2000" u="sng" dirty="0">
                <a:latin typeface="Arial" panose="020B0604020202020204" pitchFamily="34" charset="0"/>
                <a:cs typeface="Arial" panose="020B0604020202020204" pitchFamily="34" charset="0"/>
              </a:rPr>
              <a:t>pájek</a:t>
            </a:r>
            <a:r>
              <a:rPr lang="cs-CZ" sz="2000" dirty="0">
                <a:latin typeface="Arial" panose="020B0604020202020204" pitchFamily="34" charset="0"/>
                <a:cs typeface="Arial" panose="020B0604020202020204" pitchFamily="34" charset="0"/>
              </a:rPr>
              <a:t>. V minulosti se používal i k výrobě </a:t>
            </a:r>
            <a:r>
              <a:rPr lang="cs-CZ" sz="2000" u="sng" dirty="0">
                <a:latin typeface="Arial" panose="020B0604020202020204" pitchFamily="34" charset="0"/>
                <a:cs typeface="Arial" panose="020B0604020202020204" pitchFamily="34" charset="0"/>
              </a:rPr>
              <a:t>nádobí</a:t>
            </a:r>
            <a:r>
              <a:rPr lang="cs-CZ" sz="2000" dirty="0">
                <a:latin typeface="Arial" panose="020B0604020202020204" pitchFamily="34" charset="0"/>
                <a:cs typeface="Arial" panose="020B0604020202020204" pitchFamily="34" charset="0"/>
              </a:rPr>
              <a:t> (talíře, korbele) a dalších </a:t>
            </a:r>
            <a:r>
              <a:rPr lang="cs-CZ" sz="2000" u="sng" dirty="0">
                <a:latin typeface="Arial" panose="020B0604020202020204" pitchFamily="34" charset="0"/>
                <a:cs typeface="Arial" panose="020B0604020202020204" pitchFamily="34" charset="0"/>
              </a:rPr>
              <a:t>užitkových předmětů</a:t>
            </a:r>
            <a:r>
              <a:rPr lang="cs-CZ" sz="2000" dirty="0">
                <a:latin typeface="Arial" panose="020B0604020202020204" pitchFamily="34" charset="0"/>
                <a:cs typeface="Arial" panose="020B0604020202020204" pitchFamily="34" charset="0"/>
              </a:rPr>
              <a:t> (svícny, medaile, liturgické předměty)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Přírodní cín je směsí 10 stabilních a dvou nestabilních izotopů, nejvyšší podíl (32,59 %) zaujímá izotop </a:t>
            </a:r>
            <a:r>
              <a:rPr lang="cs-CZ" sz="2000" baseline="30000" dirty="0">
                <a:latin typeface="Arial" panose="020B0604020202020204" pitchFamily="34" charset="0"/>
                <a:cs typeface="Arial" panose="020B0604020202020204" pitchFamily="34" charset="0"/>
              </a:rPr>
              <a:t>120</a:t>
            </a:r>
            <a:r>
              <a:rPr lang="cs-CZ" sz="2000" dirty="0">
                <a:latin typeface="Arial" panose="020B0604020202020204" pitchFamily="34" charset="0"/>
                <a:cs typeface="Arial" panose="020B0604020202020204" pitchFamily="34" charset="0"/>
              </a:rPr>
              <a:t>Sn. </a:t>
            </a:r>
          </a:p>
          <a:p>
            <a:pPr marL="0" indent="0" algn="just">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81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3342" y="914400"/>
            <a:ext cx="5486399" cy="3170099"/>
          </a:xfrm>
          <a:prstGeom prst="rect">
            <a:avLst/>
          </a:prstGeom>
        </p:spPr>
        <p:txBody>
          <a:bodyPr wrap="square">
            <a:spAutoFit/>
          </a:bodyPr>
          <a:lstStyle/>
          <a:p>
            <a:r>
              <a:rPr lang="cs-CZ" altLang="en-US" sz="2000" dirty="0" err="1">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teplotách</a:t>
            </a:r>
            <a:r>
              <a:rPr lang="en-GB" altLang="en-US" sz="2000" dirty="0">
                <a:latin typeface="Arial" panose="020B0604020202020204" pitchFamily="34" charset="0"/>
                <a:cs typeface="Arial" panose="020B0604020202020204" pitchFamily="34" charset="0"/>
              </a:rPr>
              <a:t> pod 13</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delší</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krychlová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šedá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 Ta</a:t>
            </a:r>
            <a:r>
              <a:rPr lang="el-GR"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velmi křehká a cínové předměty postižené touto přeměnou se postupně rozpadají na prášek. Ochrana před cínovým morem spočívá v udržování předmětů v teplotách nad 13,2 °C. Prevencí užívanou v současnosti je místo čistého cínu používat jeho slitiny s malým množstvím antimonu nebo bismutu, které </a:t>
            </a:r>
          </a:p>
          <a:p>
            <a:r>
              <a:rPr lang="cs-CZ" sz="2000" dirty="0">
                <a:latin typeface="Arial" panose="020B0604020202020204" pitchFamily="34" charset="0"/>
                <a:cs typeface="Arial" panose="020B0604020202020204" pitchFamily="34" charset="0"/>
              </a:rPr>
              <a:t>brání rekrystalizaci.</a:t>
            </a:r>
          </a:p>
        </p:txBody>
      </p:sp>
      <p:sp>
        <p:nvSpPr>
          <p:cNvPr id="5" name="Obdélník 4"/>
          <p:cNvSpPr/>
          <p:nvPr/>
        </p:nvSpPr>
        <p:spPr>
          <a:xfrm>
            <a:off x="266700" y="4081094"/>
            <a:ext cx="8610600" cy="2554545"/>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Cínový mor mohl být jednou z příčin </a:t>
            </a:r>
            <a:r>
              <a:rPr lang="cs-CZ" sz="2000" b="1" dirty="0">
                <a:latin typeface="Arial" panose="020B0604020202020204" pitchFamily="34" charset="0"/>
                <a:cs typeface="Arial" panose="020B0604020202020204" pitchFamily="34" charset="0"/>
              </a:rPr>
              <a:t>zkázy polární expedice Roberta </a:t>
            </a:r>
            <a:r>
              <a:rPr lang="cs-CZ" sz="2000" b="1" dirty="0" err="1">
                <a:latin typeface="Arial" panose="020B0604020202020204" pitchFamily="34" charset="0"/>
                <a:cs typeface="Arial" panose="020B0604020202020204" pitchFamily="34" charset="0"/>
              </a:rPr>
              <a:t>Scotta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letech 1911–12. Plechovky s petrolejem, které obsahovala všechna depa zásob na zpáteční cestě, byly údajně sletovány cínem, který v mrazech povolil, takže se </a:t>
            </a:r>
            <a:r>
              <a:rPr lang="cs-CZ" sz="2000" dirty="0" err="1">
                <a:latin typeface="Arial" panose="020B0604020202020204" pitchFamily="34" charset="0"/>
                <a:cs typeface="Arial" panose="020B0604020202020204" pitchFamily="34" charset="0"/>
              </a:rPr>
              <a:t>Scottovi</a:t>
            </a:r>
            <a:r>
              <a:rPr lang="cs-CZ" sz="2000" dirty="0">
                <a:latin typeface="Arial" panose="020B0604020202020204" pitchFamily="34" charset="0"/>
                <a:cs typeface="Arial" panose="020B0604020202020204" pitchFamily="34" charset="0"/>
              </a:rPr>
              <a:t> a jeho mužům nedostávalo paliva. </a:t>
            </a:r>
          </a:p>
          <a:p>
            <a:pPr algn="just"/>
            <a:r>
              <a:rPr lang="cs-CZ" sz="2000" dirty="0">
                <a:latin typeface="Arial" panose="020B0604020202020204" pitchFamily="34" charset="0"/>
                <a:cs typeface="Arial" panose="020B0604020202020204" pitchFamily="34" charset="0"/>
              </a:rPr>
              <a:t>   Podle některých teorií měl cínový mor podíl i na </a:t>
            </a:r>
            <a:r>
              <a:rPr lang="cs-CZ" sz="2000" b="1" dirty="0">
                <a:latin typeface="Arial" panose="020B0604020202020204" pitchFamily="34" charset="0"/>
                <a:cs typeface="Arial" panose="020B0604020202020204" pitchFamily="34" charset="0"/>
              </a:rPr>
              <a:t>zkáze Napoleonovy armády </a:t>
            </a:r>
            <a:r>
              <a:rPr lang="cs-CZ" sz="2000" dirty="0">
                <a:latin typeface="Arial" panose="020B0604020202020204" pitchFamily="34" charset="0"/>
                <a:cs typeface="Arial" panose="020B0604020202020204" pitchFamily="34" charset="0"/>
              </a:rPr>
              <a:t>v Rusku, kde vojákům upadaly cínové knoflíky z uniforem. Ty pak v mrazu neměly jít zapnout. Knoflíky však byly z cínových slitin, které by měly mrazu odolávat lépe.</a:t>
            </a:r>
          </a:p>
        </p:txBody>
      </p:sp>
      <p:pic>
        <p:nvPicPr>
          <p:cNvPr id="1597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281" y="750445"/>
            <a:ext cx="3429000" cy="302388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85800" y="222361"/>
            <a:ext cx="2240742" cy="523220"/>
          </a:xfrm>
          <a:prstGeom prst="rect">
            <a:avLst/>
          </a:prstGeom>
        </p:spPr>
        <p:txBody>
          <a:bodyPr wrap="none">
            <a:spAutoFit/>
          </a:bodyPr>
          <a:lstStyle/>
          <a:p>
            <a:r>
              <a:rPr lang="cs-CZ" altLang="en-US" sz="2800" b="1" dirty="0">
                <a:latin typeface="Arial" panose="020B0604020202020204" pitchFamily="34" charset="0"/>
                <a:cs typeface="Arial" panose="020B0604020202020204" pitchFamily="34" charset="0"/>
              </a:rPr>
              <a:t>C</a:t>
            </a:r>
            <a:r>
              <a:rPr lang="en-GB" altLang="en-US" sz="2800" b="1" dirty="0" err="1">
                <a:latin typeface="Arial" panose="020B0604020202020204" pitchFamily="34" charset="0"/>
                <a:cs typeface="Arial" panose="020B0604020202020204" pitchFamily="34" charset="0"/>
              </a:rPr>
              <a:t>ínový</a:t>
            </a:r>
            <a:r>
              <a:rPr lang="en-GB" altLang="en-US" sz="2800" b="1" dirty="0">
                <a:latin typeface="Arial" panose="020B0604020202020204" pitchFamily="34" charset="0"/>
                <a:cs typeface="Arial" panose="020B0604020202020204" pitchFamily="34" charset="0"/>
              </a:rPr>
              <a:t> </a:t>
            </a:r>
            <a:r>
              <a:rPr lang="en-GB" altLang="en-US" sz="2800" b="1" dirty="0" err="1">
                <a:latin typeface="Arial" panose="020B0604020202020204" pitchFamily="34" charset="0"/>
                <a:cs typeface="Arial" panose="020B0604020202020204" pitchFamily="34" charset="0"/>
              </a:rPr>
              <a:t>mor</a:t>
            </a:r>
            <a:endParaRPr lang="cs-CZ" sz="2800" dirty="0"/>
          </a:p>
        </p:txBody>
      </p:sp>
    </p:spTree>
    <p:extLst>
      <p:ext uri="{BB962C8B-B14F-4D97-AF65-F5344CB8AC3E}">
        <p14:creationId xmlns:p14="http://schemas.microsoft.com/office/powerpoint/2010/main" val="47617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361" y="556419"/>
            <a:ext cx="4638782" cy="563562"/>
          </a:xfrm>
        </p:spPr>
        <p:txBody>
          <a:bodyPr>
            <a:normAutofit fontScale="90000"/>
          </a:bodyPr>
          <a:lstStyle/>
          <a:p>
            <a:r>
              <a:rPr lang="en-US" sz="2800" b="1" dirty="0">
                <a:latin typeface="Arial" panose="020B0604020202020204" pitchFamily="34" charset="0"/>
                <a:cs typeface="Arial" panose="020B0604020202020204" pitchFamily="34" charset="0"/>
              </a:rPr>
              <a:t>Organic</a:t>
            </a:r>
            <a:r>
              <a:rPr lang="cs-CZ" sz="2800" b="1" dirty="0" err="1">
                <a:latin typeface="Arial" panose="020B0604020202020204" pitchFamily="34" charset="0"/>
                <a:cs typeface="Arial" panose="020B0604020202020204" pitchFamily="34" charset="0"/>
              </a:rPr>
              <a:t>ké</a:t>
            </a:r>
            <a:r>
              <a:rPr lang="cs-CZ" sz="2800" b="1" dirty="0">
                <a:latin typeface="Arial" panose="020B0604020202020204" pitchFamily="34" charset="0"/>
                <a:cs typeface="Arial" panose="020B0604020202020204" pitchFamily="34" charset="0"/>
              </a:rPr>
              <a:t> sloučeniny cínu</a:t>
            </a:r>
          </a:p>
        </p:txBody>
      </p:sp>
      <p:sp>
        <p:nvSpPr>
          <p:cNvPr id="4" name="Obdélník 3"/>
          <p:cNvSpPr/>
          <p:nvPr/>
        </p:nvSpPr>
        <p:spPr>
          <a:xfrm>
            <a:off x="204134" y="5521999"/>
            <a:ext cx="5129866" cy="1015663"/>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Tributylcínoxid</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TBTO, </a:t>
            </a:r>
            <a:r>
              <a:rPr lang="cs-CZ" sz="2000" b="1" dirty="0" err="1">
                <a:latin typeface="Arial" panose="020B0604020202020204" pitchFamily="34" charset="0"/>
                <a:cs typeface="Arial" panose="020B0604020202020204" pitchFamily="34" charset="0"/>
              </a:rPr>
              <a:t>Lastanox</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biocid</a:t>
            </a:r>
          </a:p>
          <a:p>
            <a:r>
              <a:rPr lang="cs-CZ" sz="2000" dirty="0">
                <a:latin typeface="Arial" panose="020B0604020202020204" pitchFamily="34" charset="0"/>
                <a:cs typeface="Arial" panose="020B0604020202020204" pitchFamily="34" charset="0"/>
              </a:rPr>
              <a:t>(fungicid a </a:t>
            </a:r>
            <a:r>
              <a:rPr lang="cs-CZ" sz="2000" dirty="0" err="1">
                <a:latin typeface="Arial" panose="020B0604020202020204" pitchFamily="34" charset="0"/>
                <a:cs typeface="Arial" panose="020B0604020202020204" pitchFamily="34" charset="0"/>
              </a:rPr>
              <a:t>moluskocid</a:t>
            </a:r>
            <a:r>
              <a:rPr lang="cs-CZ" sz="2000" dirty="0">
                <a:latin typeface="Arial" panose="020B0604020202020204" pitchFamily="34" charset="0"/>
                <a:cs typeface="Arial" panose="020B0604020202020204" pitchFamily="34" charset="0"/>
              </a:rPr>
              <a:t>), zejména k ochraně dřeva. </a:t>
            </a:r>
          </a:p>
        </p:txBody>
      </p:sp>
      <p:pic>
        <p:nvPicPr>
          <p:cNvPr id="43010" name="Picture 2" descr="https://upload.wikimedia.org/wikipedia/commons/thumb/1/10/Tributyltin_hydride.svg/1024px-Tributyltin_hydrid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258" y="556419"/>
            <a:ext cx="1930024" cy="153511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trukturní vzorec tetrabutylcí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1980" y="2234803"/>
            <a:ext cx="2504602" cy="1279525"/>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Tributyltin ox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638800"/>
            <a:ext cx="3453466" cy="782063"/>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Azocyclot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459822"/>
            <a:ext cx="2031159" cy="193034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68174" y="3990439"/>
            <a:ext cx="4972203"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Azocyklotin</a:t>
            </a:r>
            <a:r>
              <a:rPr lang="cs-CZ" sz="2000" dirty="0">
                <a:latin typeface="Arial" panose="020B0604020202020204" pitchFamily="34" charset="0"/>
                <a:cs typeface="Arial" panose="020B0604020202020204" pitchFamily="34" charset="0"/>
              </a:rPr>
              <a:t> je </a:t>
            </a:r>
            <a:r>
              <a:rPr lang="cs-CZ" sz="2000" dirty="0" err="1">
                <a:latin typeface="Arial" panose="020B0604020202020204" pitchFamily="34" charset="0"/>
                <a:cs typeface="Arial" panose="020B0604020202020204" pitchFamily="34" charset="0"/>
              </a:rPr>
              <a:t>organocínová</a:t>
            </a:r>
            <a:r>
              <a:rPr lang="cs-CZ" sz="2000" dirty="0">
                <a:latin typeface="Arial" panose="020B0604020202020204" pitchFamily="34" charset="0"/>
                <a:cs typeface="Arial" panose="020B0604020202020204" pitchFamily="34" charset="0"/>
              </a:rPr>
              <a:t> sloučenina používaná jako akaricid (proti sviluškám). </a:t>
            </a:r>
          </a:p>
        </p:txBody>
      </p:sp>
      <p:sp>
        <p:nvSpPr>
          <p:cNvPr id="8" name="Obdélník 7"/>
          <p:cNvSpPr/>
          <p:nvPr/>
        </p:nvSpPr>
        <p:spPr>
          <a:xfrm>
            <a:off x="217251" y="1752600"/>
            <a:ext cx="4972203"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Alkylované sloučeniny cínu</a:t>
            </a:r>
            <a:r>
              <a:rPr lang="cs-CZ" sz="2000" dirty="0">
                <a:latin typeface="Arial" panose="020B0604020202020204" pitchFamily="34" charset="0"/>
                <a:cs typeface="Arial" panose="020B0604020202020204" pitchFamily="34" charset="0"/>
              </a:rPr>
              <a:t>:  prekurzory pro velké množství organických sloučenin cínu, které se používají jako stabilizátory pro PVC, biocidy a fungicidy.</a:t>
            </a:r>
          </a:p>
        </p:txBody>
      </p:sp>
    </p:spTree>
    <p:extLst>
      <p:ext uri="{BB962C8B-B14F-4D97-AF65-F5344CB8AC3E}">
        <p14:creationId xmlns:p14="http://schemas.microsoft.com/office/powerpoint/2010/main" val="1721443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8600" y="152400"/>
            <a:ext cx="8763000" cy="6400800"/>
          </a:xfrm>
        </p:spPr>
        <p:txBody>
          <a:bodyPr>
            <a:normAutofit/>
          </a:bodyPr>
          <a:lstStyle/>
          <a:p>
            <a:pPr marL="0" indent="0" algn="ctr" eaLnBrk="1" hangingPunct="1">
              <a:buNone/>
            </a:pPr>
            <a:r>
              <a:rPr lang="en-GB" altLang="en-US" sz="2800" b="1" dirty="0" err="1">
                <a:latin typeface="Arial" panose="020B0604020202020204" pitchFamily="34" charset="0"/>
                <a:cs typeface="Arial" panose="020B0604020202020204" pitchFamily="34" charset="0"/>
              </a:rPr>
              <a:t>Olovo</a:t>
            </a:r>
            <a:endParaRPr lang="en-GB" altLang="en-US" sz="2800" dirty="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je modrobílý, na čerstvém řezu lesklý, </a:t>
            </a:r>
            <a:r>
              <a:rPr lang="cs-CZ" sz="2000" u="sng" dirty="0">
                <a:latin typeface="Arial" panose="020B0604020202020204" pitchFamily="34" charset="0"/>
                <a:cs typeface="Arial" panose="020B0604020202020204" pitchFamily="34" charset="0"/>
              </a:rPr>
              <a:t>měkký kov</a:t>
            </a:r>
            <a:r>
              <a:rPr lang="cs-CZ" sz="2000" dirty="0">
                <a:latin typeface="Arial" panose="020B0604020202020204" pitchFamily="34" charset="0"/>
                <a:cs typeface="Arial" panose="020B0604020202020204" pitchFamily="34" charset="0"/>
              </a:rPr>
              <a:t>. Povrch olova se na vzduchu rychle pokrývá vrstvičkou oxidu. </a:t>
            </a:r>
            <a:r>
              <a:rPr lang="cs-CZ" sz="2000" u="sng" dirty="0">
                <a:latin typeface="Arial" panose="020B0604020202020204" pitchFamily="34" charset="0"/>
                <a:cs typeface="Arial" panose="020B0604020202020204" pitchFamily="34" charset="0"/>
              </a:rPr>
              <a:t>V běžných minerálních kyselinách</a:t>
            </a:r>
            <a:r>
              <a:rPr lang="cs-CZ" sz="2000" dirty="0">
                <a:latin typeface="Arial" panose="020B0604020202020204" pitchFamily="34" charset="0"/>
                <a:cs typeface="Arial" panose="020B0604020202020204" pitchFamily="34" charset="0"/>
              </a:rPr>
              <a:t>, s výjimkou horké zředěné kyseliny dusičné, </a:t>
            </a:r>
            <a:r>
              <a:rPr lang="cs-CZ" sz="2000" u="sng" dirty="0">
                <a:latin typeface="Arial" panose="020B0604020202020204" pitchFamily="34" charset="0"/>
                <a:cs typeface="Arial" panose="020B0604020202020204" pitchFamily="34" charset="0"/>
              </a:rPr>
              <a:t>se olovo nerozpouští, ale velice dobře je rozpustné v kyselině octové</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3Pb + 8HNO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3Pb(NO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Olovo je amfoterní, produktem reakce olova </a:t>
            </a:r>
            <a:r>
              <a:rPr lang="cs-CZ" sz="2000" u="sng" dirty="0">
                <a:latin typeface="Arial" panose="020B0604020202020204" pitchFamily="34" charset="0"/>
                <a:cs typeface="Arial" panose="020B0604020202020204" pitchFamily="34" charset="0"/>
              </a:rPr>
              <a:t>s alkalickými hydroxidy</a:t>
            </a:r>
            <a:r>
              <a:rPr lang="cs-CZ" sz="2000" dirty="0">
                <a:latin typeface="Arial" panose="020B0604020202020204" pitchFamily="34" charset="0"/>
                <a:cs typeface="Arial" panose="020B0604020202020204" pitchFamily="34" charset="0"/>
              </a:rPr>
              <a:t> jsou alkalické </a:t>
            </a:r>
            <a:r>
              <a:rPr lang="cs-CZ" sz="2000" u="sng" dirty="0" err="1">
                <a:latin typeface="Arial" panose="020B0604020202020204" pitchFamily="34" charset="0"/>
                <a:cs typeface="Arial" panose="020B0604020202020204" pitchFamily="34" charset="0"/>
              </a:rPr>
              <a:t>tetrahydroxolovnatany</a:t>
            </a:r>
            <a:r>
              <a:rPr lang="cs-CZ" sz="2000" dirty="0">
                <a:latin typeface="Arial" panose="020B0604020202020204" pitchFamily="34" charset="0"/>
                <a:cs typeface="Arial" panose="020B0604020202020204" pitchFamily="34" charset="0"/>
              </a:rPr>
              <a:t>:</a:t>
            </a:r>
          </a:p>
          <a:p>
            <a:pPr marL="0" indent="0">
              <a:buNone/>
            </a:pP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Za zvýšené teploty se přímo slučuje s halogeny a chalkogeny.</a:t>
            </a:r>
          </a:p>
          <a:p>
            <a:pPr marL="0" indent="0">
              <a:buNone/>
            </a:pP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Ve sloučeninách má olovo nejčastěji </a:t>
            </a:r>
            <a:r>
              <a:rPr lang="cs-CZ" sz="2000" u="sng" dirty="0">
                <a:latin typeface="Arial" panose="020B0604020202020204" pitchFamily="34" charset="0"/>
                <a:cs typeface="Arial" panose="020B0604020202020204" pitchFamily="34" charset="0"/>
              </a:rPr>
              <a:t>oxidační číslo II, sloučeniny olova v oxidačním stupni IV</a:t>
            </a:r>
            <a:r>
              <a:rPr lang="cs-CZ" sz="2000" dirty="0">
                <a:latin typeface="Arial" panose="020B0604020202020204" pitchFamily="34" charset="0"/>
                <a:cs typeface="Arial" panose="020B0604020202020204" pitchFamily="34" charset="0"/>
              </a:rPr>
              <a:t> velmi snadno hydrolyzují, jsou nestálé a působí jako </a:t>
            </a:r>
            <a:r>
              <a:rPr lang="cs-CZ" sz="2000" u="sng" dirty="0">
                <a:latin typeface="Arial" panose="020B0604020202020204" pitchFamily="34" charset="0"/>
                <a:cs typeface="Arial" panose="020B0604020202020204" pitchFamily="34" charset="0"/>
              </a:rPr>
              <a:t>silná oxidační činidla</a:t>
            </a:r>
            <a:r>
              <a:rPr lang="cs-CZ" sz="2000" dirty="0">
                <a:latin typeface="Arial" panose="020B0604020202020204" pitchFamily="34" charset="0"/>
                <a:cs typeface="Arial" panose="020B0604020202020204" pitchFamily="34" charset="0"/>
              </a:rPr>
              <a:t>. </a:t>
            </a:r>
          </a:p>
          <a:p>
            <a:pPr marL="0" indent="0">
              <a:buNone/>
            </a:pPr>
            <a:r>
              <a:rPr lang="cs-CZ" sz="2000" dirty="0">
                <a:latin typeface="Arial" panose="020B0604020202020204" pitchFamily="34" charset="0"/>
                <a:cs typeface="Arial" panose="020B0604020202020204" pitchFamily="34" charset="0"/>
              </a:rPr>
              <a:t>Všechny </a:t>
            </a:r>
            <a:r>
              <a:rPr lang="cs-CZ" sz="2000" u="sng" dirty="0">
                <a:latin typeface="Arial" panose="020B0604020202020204" pitchFamily="34" charset="0"/>
                <a:cs typeface="Arial" panose="020B0604020202020204" pitchFamily="34" charset="0"/>
              </a:rPr>
              <a:t>rozpustné sloučeniny</a:t>
            </a:r>
            <a:r>
              <a:rPr lang="cs-CZ" sz="2000" dirty="0">
                <a:latin typeface="Arial" panose="020B0604020202020204" pitchFamily="34" charset="0"/>
                <a:cs typeface="Arial" panose="020B0604020202020204" pitchFamily="34" charset="0"/>
              </a:rPr>
              <a:t> olova jsou </a:t>
            </a:r>
            <a:r>
              <a:rPr lang="cs-CZ" sz="2000" u="sng" dirty="0">
                <a:latin typeface="Arial" panose="020B0604020202020204" pitchFamily="34" charset="0"/>
                <a:cs typeface="Arial" panose="020B0604020202020204" pitchFamily="34" charset="0"/>
              </a:rPr>
              <a:t>jedovaté</a:t>
            </a:r>
            <a:r>
              <a:rPr lang="cs-CZ" sz="2000" dirty="0">
                <a:latin typeface="Arial" panose="020B0604020202020204" pitchFamily="34" charset="0"/>
                <a:cs typeface="Arial" panose="020B0604020202020204" pitchFamily="34" charset="0"/>
              </a:rPr>
              <a:t>.</a:t>
            </a:r>
          </a:p>
          <a:p>
            <a:pPr marL="0" indent="0" algn="just">
              <a:buNone/>
            </a:pPr>
            <a:endParaRPr lang="en-GB"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572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ryzí olovo nalézá velice vzácně, nejdůležitějším zdrojem olova jsou olověné rudy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PbCO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jamesonit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FeSb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boulangerit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Pro průmyslovou těžbu má rozhodující význam </a:t>
            </a:r>
            <a:r>
              <a:rPr lang="cs-CZ" sz="2000" u="sng"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který se vyskytuje ve formě čoček ve vápencích, jako výplň krasových dutin i jako žíla nebo impregnační vrstva.</a:t>
            </a:r>
          </a:p>
        </p:txBody>
      </p:sp>
      <p:sp>
        <p:nvSpPr>
          <p:cNvPr id="5" name="Obdélník 4"/>
          <p:cNvSpPr/>
          <p:nvPr/>
        </p:nvSpPr>
        <p:spPr>
          <a:xfrm>
            <a:off x="152400" y="2819400"/>
            <a:ext cx="8763000" cy="1631216"/>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Výroba olova se nejčastěji provádí oxidací (pražením) galenitu v olovářských konvertorech za vzniku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s jeho následnou redukcí pomocí oxidu uhelnatého v šachtové peci:</a:t>
            </a:r>
          </a:p>
          <a:p>
            <a:r>
              <a:rPr lang="cs-CZ" sz="2000" dirty="0">
                <a:latin typeface="Arial" panose="020B0604020202020204" pitchFamily="34" charset="0"/>
                <a:cs typeface="Arial" panose="020B0604020202020204" pitchFamily="34" charset="0"/>
              </a:rPr>
              <a:t>		2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+ 3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SO</a:t>
            </a:r>
            <a:r>
              <a:rPr lang="cs-CZ" sz="2000" baseline="-25000" dirty="0">
                <a:latin typeface="Arial" panose="020B0604020202020204" pitchFamily="34" charset="0"/>
                <a:cs typeface="Arial" panose="020B0604020202020204" pitchFamily="34" charset="0"/>
              </a:rPr>
              <a:t>2</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CO →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4648200"/>
            <a:ext cx="86106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Olovo se např. používá k výrobě </a:t>
            </a:r>
            <a:r>
              <a:rPr lang="cs-CZ" sz="2000" u="sng" dirty="0">
                <a:latin typeface="Arial" panose="020B0604020202020204" pitchFamily="34" charset="0"/>
                <a:cs typeface="Arial" panose="020B0604020202020204" pitchFamily="34" charset="0"/>
              </a:rPr>
              <a:t>akumulátorů</a:t>
            </a:r>
            <a:r>
              <a:rPr lang="cs-CZ" sz="2000" dirty="0">
                <a:latin typeface="Arial" panose="020B0604020202020204" pitchFamily="34" charset="0"/>
                <a:cs typeface="Arial" panose="020B0604020202020204" pitchFamily="34" charset="0"/>
              </a:rPr>
              <a:t>, jako konstrukční materiál v chemickém průmyslu, k výrobě </a:t>
            </a:r>
            <a:r>
              <a:rPr lang="cs-CZ" sz="2000" u="sng" dirty="0">
                <a:latin typeface="Arial" panose="020B0604020202020204" pitchFamily="34" charset="0"/>
                <a:cs typeface="Arial" panose="020B0604020202020204" pitchFamily="34" charset="0"/>
              </a:rPr>
              <a:t>krytů proti ionizujícímu záření</a:t>
            </a:r>
            <a:r>
              <a:rPr lang="cs-CZ" sz="2000" dirty="0">
                <a:latin typeface="Arial" panose="020B0604020202020204" pitchFamily="34" charset="0"/>
                <a:cs typeface="Arial" panose="020B0604020202020204" pitchFamily="34" charset="0"/>
              </a:rPr>
              <a:t> a jako ochranný obal elektrických kabelů. Značný význam má olovo při výrobě </a:t>
            </a:r>
            <a:r>
              <a:rPr lang="cs-CZ" sz="2000" u="sng" dirty="0">
                <a:latin typeface="Arial" panose="020B0604020202020204" pitchFamily="34" charset="0"/>
                <a:cs typeface="Arial" panose="020B0604020202020204" pitchFamily="34" charset="0"/>
              </a:rPr>
              <a:t>munice</a:t>
            </a:r>
            <a:r>
              <a:rPr lang="cs-CZ" sz="2000" dirty="0">
                <a:latin typeface="Arial" panose="020B0604020202020204" pitchFamily="34" charset="0"/>
                <a:cs typeface="Arial" panose="020B0604020202020204" pitchFamily="34" charset="0"/>
              </a:rPr>
              <a:t> a některých druhů </a:t>
            </a:r>
            <a:r>
              <a:rPr lang="cs-CZ" sz="2000" u="sng" dirty="0" err="1">
                <a:latin typeface="Arial" panose="020B0604020202020204" pitchFamily="34" charset="0"/>
                <a:cs typeface="Arial" panose="020B0604020202020204" pitchFamily="34" charset="0"/>
              </a:rPr>
              <a:t>nízkotavitelných</a:t>
            </a:r>
            <a:r>
              <a:rPr lang="cs-CZ" sz="2000" u="sng" dirty="0">
                <a:latin typeface="Arial" panose="020B0604020202020204" pitchFamily="34" charset="0"/>
                <a:cs typeface="Arial" panose="020B0604020202020204" pitchFamily="34" charset="0"/>
              </a:rPr>
              <a:t> pájek</a:t>
            </a:r>
            <a:r>
              <a:rPr lang="cs-CZ" sz="2000" dirty="0">
                <a:latin typeface="Arial" panose="020B0604020202020204" pitchFamily="34" charset="0"/>
                <a:cs typeface="Arial" panose="020B0604020202020204" pitchFamily="34" charset="0"/>
              </a:rPr>
              <a:t>, ložiskových kovů i dalších slitin. V minulosti se olovo často používalo k výrobě </a:t>
            </a:r>
            <a:r>
              <a:rPr lang="cs-CZ" sz="2000" u="sng" dirty="0">
                <a:latin typeface="Arial" panose="020B0604020202020204" pitchFamily="34" charset="0"/>
                <a:cs typeface="Arial" panose="020B0604020202020204" pitchFamily="34" charset="0"/>
              </a:rPr>
              <a:t>vodovodního potrubí</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78490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52800"/>
            <a:ext cx="303964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4789"/>
            <a:ext cx="4343400" cy="254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4820" y="762000"/>
            <a:ext cx="8640580" cy="2554545"/>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Kontaminace pitné vody olovem z olověných trubek souvisí s její tvrdostí.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Tvrdá voda</a:t>
            </a:r>
            <a:r>
              <a:rPr lang="cs-CZ" sz="2000" dirty="0">
                <a:latin typeface="Arial" panose="020B0604020202020204" pitchFamily="34" charset="0"/>
                <a:cs typeface="Arial" panose="020B0604020202020204" pitchFamily="34" charset="0"/>
              </a:rPr>
              <a:t>: vnitřní část potrubí se pokryje vrstvou vodního kamene, ke kontaminaci vody olovem nedochází.</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Měkká voda</a:t>
            </a:r>
            <a:r>
              <a:rPr lang="cs-CZ" sz="2000" dirty="0">
                <a:latin typeface="Arial" panose="020B0604020202020204" pitchFamily="34" charset="0"/>
                <a:cs typeface="Arial" panose="020B0604020202020204" pitchFamily="34" charset="0"/>
              </a:rPr>
              <a:t>: vnitřní část potrubí je v přímém kontaktu s vodou, ke kontaminaci vody olovem dochází i díky rozpuštěnému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(kyselina uhličitá).</a:t>
            </a:r>
          </a:p>
        </p:txBody>
      </p:sp>
    </p:spTree>
    <p:extLst>
      <p:ext uri="{BB962C8B-B14F-4D97-AF65-F5344CB8AC3E}">
        <p14:creationId xmlns:p14="http://schemas.microsoft.com/office/powerpoint/2010/main" val="1626881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Olověný akumulátor</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je sekundární galvanický článek s elektrodami na bázi olova, jehož elektrolytem je kyselina sírová. </a:t>
            </a:r>
          </a:p>
          <a:p>
            <a:pPr algn="just"/>
            <a:r>
              <a:rPr lang="cs-CZ" sz="2000" dirty="0">
                <a:latin typeface="Arial" panose="020B0604020202020204" pitchFamily="34" charset="0"/>
                <a:cs typeface="Arial" panose="020B0604020202020204" pitchFamily="34" charset="0"/>
              </a:rPr>
              <a:t>   V nabitém stavu aktivní hmotu záporné elektrody tvoří houbovité olovo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u kladné elektrody je to oxid </a:t>
            </a:r>
            <a:r>
              <a:rPr lang="cs-CZ" sz="2000" dirty="0" err="1">
                <a:latin typeface="Arial" panose="020B0604020202020204" pitchFamily="34" charset="0"/>
                <a:cs typeface="Arial" panose="020B0604020202020204" pitchFamily="34" charset="0"/>
              </a:rPr>
              <a:t>olovičitý</a:t>
            </a:r>
            <a:r>
              <a:rPr lang="cs-CZ" sz="2000" dirty="0">
                <a:latin typeface="Arial" panose="020B0604020202020204" pitchFamily="34" charset="0"/>
                <a:cs typeface="Arial" panose="020B0604020202020204" pitchFamily="34" charset="0"/>
              </a:rPr>
              <a:t>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Elektrolytem v olověných akumulátorech je vodou zředěná kyselina sírová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o koncentraci přibližně 35 % </a:t>
            </a:r>
            <a:r>
              <a:rPr lang="cs-CZ" sz="2000" dirty="0" err="1">
                <a:latin typeface="Arial" panose="020B0604020202020204" pitchFamily="34" charset="0"/>
                <a:cs typeface="Arial" panose="020B0604020202020204" pitchFamily="34" charset="0"/>
              </a:rPr>
              <a:t>obj</a:t>
            </a:r>
            <a:r>
              <a:rPr lang="cs-CZ" sz="2000" dirty="0">
                <a:latin typeface="Arial" panose="020B0604020202020204" pitchFamily="34" charset="0"/>
                <a:cs typeface="Arial" panose="020B0604020202020204" pitchFamily="34" charset="0"/>
              </a:rPr>
              <a:t>. u plně nabitého akumulátoru. Tento roztok může být z technických důvodů nasáknutý do vaty ze skelných vláken (AGM) nebo ztužený do formy gelu. </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Celková reakce vybíjení: </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záporné elektrodě: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Na kladné elektrodě: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nabíjení probíhají uvedené reakce opačným směrem. Vybíjení akumulátoru probíhá také samovolně bez připojení k elektrickému obvodu – samovybíjením. Rychlost samovybíjení je zhruba 3-20% kapacity za měsíc. </a:t>
            </a:r>
          </a:p>
        </p:txBody>
      </p:sp>
      <p:pic>
        <p:nvPicPr>
          <p:cNvPr id="165891" name="Picture 3" descr="Photo-CarBatte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663886"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0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707886"/>
          </a:xfrm>
          <a:prstGeom prst="rect">
            <a:avLst/>
          </a:prstGeom>
          <a:noFill/>
        </p:spPr>
        <p:txBody>
          <a:bodyPr wrap="square" rtlCol="0">
            <a:spAutoFit/>
          </a:bodyPr>
          <a:lstStyle/>
          <a:p>
            <a:pPr algn="ctr"/>
            <a:r>
              <a:rPr lang="cs-CZ" sz="2000" b="1" dirty="0">
                <a:latin typeface="Arial" panose="020B0604020202020204" pitchFamily="34" charset="0"/>
                <a:cs typeface="Arial" panose="020B0604020202020204" pitchFamily="34" charset="0"/>
              </a:rPr>
              <a:t>Odhad provenience měděných artefaktů</a:t>
            </a:r>
          </a:p>
        </p:txBody>
      </p:sp>
      <p:sp>
        <p:nvSpPr>
          <p:cNvPr id="6" name="TextovéPole 5"/>
          <p:cNvSpPr txBox="1"/>
          <p:nvPr/>
        </p:nvSpPr>
        <p:spPr>
          <a:xfrm>
            <a:off x="419099" y="1447800"/>
            <a:ext cx="4495801"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 na základě poměru stabilních izotopů olova</a:t>
            </a:r>
          </a:p>
        </p:txBody>
      </p:sp>
    </p:spTree>
    <p:extLst>
      <p:ext uri="{BB962C8B-B14F-4D97-AF65-F5344CB8AC3E}">
        <p14:creationId xmlns:p14="http://schemas.microsoft.com/office/powerpoint/2010/main" val="244448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917AED2-464C-4495-AFED-330CB7DFC719}"/>
              </a:ext>
            </a:extLst>
          </p:cNvPr>
          <p:cNvSpPr txBox="1"/>
          <p:nvPr/>
        </p:nvSpPr>
        <p:spPr>
          <a:xfrm>
            <a:off x="190500" y="4572000"/>
            <a:ext cx="8763000" cy="840230"/>
          </a:xfrm>
          <a:prstGeom prst="rect">
            <a:avLst/>
          </a:prstGeom>
          <a:noFill/>
        </p:spPr>
        <p:txBody>
          <a:bodyPr wrap="square">
            <a:spAutoFit/>
          </a:bodyPr>
          <a:lstStyle/>
          <a:p>
            <a:pPr marL="285750" indent="-285750" eaLnBrk="1" hangingPunct="1">
              <a:lnSpc>
                <a:spcPct val="90000"/>
              </a:lnSpc>
              <a:buFontTx/>
              <a:buChar char="-"/>
            </a:pPr>
            <a:r>
              <a:rPr lang="en-GB" altLang="en-US" sz="1800" dirty="0" err="1">
                <a:latin typeface="Arial" panose="020B0604020202020204" pitchFamily="34" charset="0"/>
                <a:cs typeface="Arial" panose="020B0604020202020204" pitchFamily="34" charset="0"/>
              </a:rPr>
              <a:t>snaha</a:t>
            </a:r>
            <a:r>
              <a:rPr lang="en-GB" altLang="en-US" sz="1800" dirty="0">
                <a:latin typeface="Arial" panose="020B0604020202020204" pitchFamily="34" charset="0"/>
                <a:cs typeface="Arial" panose="020B0604020202020204" pitchFamily="34" charset="0"/>
              </a:rPr>
              <a:t> po </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et</a:t>
            </a:r>
            <a:r>
              <a:rPr lang="cs-CZ" altLang="en-US" sz="1800" dirty="0">
                <a:latin typeface="Arial" panose="020B0604020202020204" pitchFamily="34" charset="0"/>
                <a:cs typeface="Arial" panose="020B0604020202020204" pitchFamily="34" charset="0"/>
              </a:rPr>
              <a:t>ě</a:t>
            </a:r>
            <a:r>
              <a:rPr lang="en-GB" altLang="en-US" sz="1800" dirty="0" err="1">
                <a:latin typeface="Arial" panose="020B0604020202020204" pitchFamily="34" charset="0"/>
                <a:cs typeface="Arial" panose="020B0604020202020204" pitchFamily="34" charset="0"/>
              </a:rPr>
              <a:t>zení</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klesá</a:t>
            </a:r>
            <a:r>
              <a:rPr lang="en-GB" altLang="en-US" sz="1800" dirty="0">
                <a:latin typeface="Arial" panose="020B0604020202020204" pitchFamily="34" charset="0"/>
                <a:cs typeface="Arial" panose="020B0604020202020204" pitchFamily="34" charset="0"/>
              </a:rPr>
              <a:t> v </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ad</a:t>
            </a:r>
            <a:r>
              <a:rPr lang="cs-CZ" altLang="en-US" sz="1800" dirty="0">
                <a:latin typeface="Arial" panose="020B0604020202020204" pitchFamily="34" charset="0"/>
                <a:cs typeface="Arial" panose="020B0604020202020204" pitchFamily="34" charset="0"/>
              </a:rPr>
              <a:t>ě</a:t>
            </a:r>
            <a:r>
              <a:rPr lang="en-GB" altLang="en-US" sz="1800" dirty="0">
                <a:latin typeface="Arial" panose="020B0604020202020204" pitchFamily="34" charset="0"/>
                <a:cs typeface="Arial" panose="020B0604020202020204" pitchFamily="34" charset="0"/>
              </a:rPr>
              <a:t>: C - Si - Ge – Sn</a:t>
            </a:r>
            <a:endParaRPr lang="cs-CZ" altLang="en-US" sz="1800" dirty="0">
              <a:latin typeface="Arial" panose="020B0604020202020204" pitchFamily="34" charset="0"/>
              <a:cs typeface="Arial" panose="020B0604020202020204" pitchFamily="34" charset="0"/>
            </a:endParaRPr>
          </a:p>
          <a:p>
            <a:pPr eaLnBrk="1" hangingPunct="1">
              <a:lnSpc>
                <a:spcPct val="90000"/>
              </a:lnSpc>
            </a:pPr>
            <a:endParaRPr lang="cs-CZ" altLang="en-US" sz="1800" dirty="0">
              <a:latin typeface="Arial" panose="020B0604020202020204" pitchFamily="34" charset="0"/>
              <a:cs typeface="Arial" panose="020B0604020202020204" pitchFamily="34" charset="0"/>
            </a:endParaRPr>
          </a:p>
          <a:p>
            <a:pPr marL="285750" indent="-285750" eaLnBrk="1" hangingPunct="1">
              <a:lnSpc>
                <a:spcPct val="90000"/>
              </a:lnSpc>
              <a:buFontTx/>
              <a:buChar char="-"/>
            </a:pPr>
            <a:r>
              <a:rPr lang="en-GB" altLang="en-US" sz="1800" dirty="0">
                <a:latin typeface="Arial" panose="020B0604020202020204" pitchFamily="34" charset="0"/>
                <a:cs typeface="Arial" panose="020B0604020202020204" pitchFamily="34" charset="0"/>
              </a:rPr>
              <a:t>Si, Ge, Sn a Pb </a:t>
            </a:r>
            <a:r>
              <a:rPr lang="en-GB" altLang="en-US" sz="1800" dirty="0" err="1">
                <a:latin typeface="Arial" panose="020B0604020202020204" pitchFamily="34" charset="0"/>
                <a:cs typeface="Arial" panose="020B0604020202020204" pitchFamily="34" charset="0"/>
              </a:rPr>
              <a:t>netvo</a:t>
            </a:r>
            <a:r>
              <a:rPr lang="cs-CZ" altLang="en-US" sz="1800" dirty="0">
                <a:latin typeface="Arial" panose="020B0604020202020204" pitchFamily="34" charset="0"/>
                <a:cs typeface="Arial" panose="020B0604020202020204" pitchFamily="34" charset="0"/>
              </a:rPr>
              <a:t>ř</a:t>
            </a:r>
            <a:r>
              <a:rPr lang="en-GB" altLang="en-US" sz="1800" dirty="0">
                <a:latin typeface="Arial" panose="020B0604020202020204" pitchFamily="34" charset="0"/>
                <a:cs typeface="Arial" panose="020B0604020202020204" pitchFamily="34" charset="0"/>
              </a:rPr>
              <a:t>í </a:t>
            </a:r>
            <a:r>
              <a:rPr lang="en-GB" altLang="en-US" sz="1800" dirty="0" err="1">
                <a:latin typeface="Arial" panose="020B0604020202020204" pitchFamily="34" charset="0"/>
                <a:cs typeface="Arial" panose="020B0604020202020204" pitchFamily="34" charset="0"/>
              </a:rPr>
              <a:t>násobné</a:t>
            </a:r>
            <a:r>
              <a:rPr lang="en-GB" altLang="en-US" sz="1800" dirty="0">
                <a:latin typeface="Arial" panose="020B0604020202020204" pitchFamily="34" charset="0"/>
                <a:cs typeface="Arial" panose="020B0604020202020204" pitchFamily="34" charset="0"/>
              </a:rPr>
              <a:t> p</a:t>
            </a:r>
            <a:r>
              <a:rPr lang="en-GB" altLang="en-US" sz="1800" dirty="0">
                <a:latin typeface="Arial" panose="020B0604020202020204" pitchFamily="34" charset="0"/>
                <a:cs typeface="Arial" panose="020B0604020202020204" pitchFamily="34" charset="0"/>
                <a:sym typeface="Symbol" pitchFamily="18" charset="2"/>
              </a:rPr>
              <a:t></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vazby</a:t>
            </a:r>
            <a:r>
              <a:rPr lang="en-GB" altLang="en-US" sz="1800" dirty="0">
                <a:latin typeface="Arial" panose="020B0604020202020204" pitchFamily="34" charset="0"/>
                <a:cs typeface="Arial" panose="020B0604020202020204" pitchFamily="34" charset="0"/>
              </a:rPr>
              <a:t> ani </a:t>
            </a:r>
            <a:r>
              <a:rPr lang="en-GB" altLang="en-US" sz="1800" dirty="0" err="1">
                <a:latin typeface="Arial" panose="020B0604020202020204" pitchFamily="34" charset="0"/>
                <a:cs typeface="Arial" panose="020B0604020202020204" pitchFamily="34" charset="0"/>
              </a:rPr>
              <a:t>mezi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sebou</a:t>
            </a:r>
            <a:r>
              <a:rPr lang="en-GB" altLang="en-US" sz="1800" dirty="0">
                <a:latin typeface="Arial" panose="020B0604020202020204" pitchFamily="34" charset="0"/>
                <a:cs typeface="Arial" panose="020B0604020202020204" pitchFamily="34" charset="0"/>
              </a:rPr>
              <a:t>, ani s </a:t>
            </a:r>
            <a:r>
              <a:rPr lang="en-GB" altLang="en-US" sz="1800" dirty="0" err="1">
                <a:latin typeface="Arial" panose="020B0604020202020204" pitchFamily="34" charset="0"/>
                <a:cs typeface="Arial" panose="020B0604020202020204" pitchFamily="34" charset="0"/>
              </a:rPr>
              <a:t>jinými</a:t>
            </a:r>
            <a:r>
              <a:rPr lang="en-GB" altLang="en-US" sz="1800" dirty="0">
                <a:latin typeface="Arial" panose="020B0604020202020204" pitchFamily="34" charset="0"/>
                <a:cs typeface="Arial" panose="020B0604020202020204" pitchFamily="34" charset="0"/>
              </a:rPr>
              <a:t> </a:t>
            </a:r>
            <a:r>
              <a:rPr lang="en-GB" altLang="en-US" sz="1800" dirty="0" err="1">
                <a:latin typeface="Arial" panose="020B0604020202020204" pitchFamily="34" charset="0"/>
                <a:cs typeface="Arial" panose="020B0604020202020204" pitchFamily="34" charset="0"/>
              </a:rPr>
              <a:t>prvky</a:t>
            </a:r>
            <a:r>
              <a:rPr lang="en-GB" altLang="en-US" sz="1800" dirty="0">
                <a:latin typeface="Arial" panose="020B0604020202020204" pitchFamily="34" charset="0"/>
                <a:cs typeface="Arial" panose="020B0604020202020204" pitchFamily="34" charset="0"/>
              </a:rPr>
              <a:t>; </a:t>
            </a:r>
          </a:p>
        </p:txBody>
      </p:sp>
      <p:pic>
        <p:nvPicPr>
          <p:cNvPr id="8" name="Obrázek 7">
            <a:extLst>
              <a:ext uri="{FF2B5EF4-FFF2-40B4-BE49-F238E27FC236}">
                <a16:creationId xmlns:a16="http://schemas.microsoft.com/office/drawing/2014/main" id="{83A5C577-57F8-4B3E-9550-3FDBA2FB2E1D}"/>
              </a:ext>
            </a:extLst>
          </p:cNvPr>
          <p:cNvPicPr>
            <a:picLocks noChangeAspect="1"/>
          </p:cNvPicPr>
          <p:nvPr/>
        </p:nvPicPr>
        <p:blipFill>
          <a:blip r:embed="rId2"/>
          <a:stretch>
            <a:fillRect/>
          </a:stretch>
        </p:blipFill>
        <p:spPr>
          <a:xfrm>
            <a:off x="975360" y="381000"/>
            <a:ext cx="7193280" cy="3810000"/>
          </a:xfrm>
          <a:prstGeom prst="rect">
            <a:avLst/>
          </a:prstGeom>
        </p:spPr>
      </p:pic>
    </p:spTree>
    <p:extLst>
      <p:ext uri="{BB962C8B-B14F-4D97-AF65-F5344CB8AC3E}">
        <p14:creationId xmlns:p14="http://schemas.microsoft.com/office/powerpoint/2010/main" val="2816513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066800"/>
            <a:ext cx="8686800" cy="1015663"/>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Tetraethylolovo</a:t>
            </a:r>
            <a:r>
              <a:rPr lang="cs-CZ" sz="2000" dirty="0">
                <a:latin typeface="Arial" panose="020B0604020202020204" pitchFamily="34" charset="0"/>
                <a:cs typeface="Arial" panose="020B0604020202020204" pitchFamily="34" charset="0"/>
              </a:rPr>
              <a:t> je organokovová sloučenina, která se používala jako antidetonační přísada do motorových benzínů (zpomaluje hoření benzínu a zvyšuje jeho oktanové číslo).</a:t>
            </a:r>
          </a:p>
        </p:txBody>
      </p:sp>
      <p:sp>
        <p:nvSpPr>
          <p:cNvPr id="5" name="TextovéPole 4"/>
          <p:cNvSpPr txBox="1"/>
          <p:nvPr/>
        </p:nvSpPr>
        <p:spPr>
          <a:xfrm>
            <a:off x="228600" y="304800"/>
            <a:ext cx="4269117"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Organické sloučeniny olova</a:t>
            </a:r>
          </a:p>
        </p:txBody>
      </p:sp>
      <p:pic>
        <p:nvPicPr>
          <p:cNvPr id="5939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02" y="2390239"/>
            <a:ext cx="2538396" cy="164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51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784406" cy="646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44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20647" cy="40470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3400" y="838200"/>
            <a:ext cx="5943600" cy="553998"/>
          </a:xfrm>
          <a:prstGeom prst="rect">
            <a:avLst/>
          </a:prstGeom>
        </p:spPr>
        <p:txBody>
          <a:bodyPr wrap="square">
            <a:spAutoFit/>
          </a:bodyPr>
          <a:lstStyle/>
          <a:p>
            <a:r>
              <a:rPr lang="cs-CZ" b="1" u="sng" dirty="0">
                <a:latin typeface="Arial" panose="020B0604020202020204" pitchFamily="34" charset="0"/>
                <a:cs typeface="Arial" panose="020B0604020202020204" pitchFamily="34" charset="0"/>
              </a:rPr>
              <a:t>Všechny rozpustné sloučeniny olova jsou jedovaté.</a:t>
            </a:r>
          </a:p>
          <a:p>
            <a:pPr algn="just"/>
            <a:endParaRPr lang="en-GB" altLang="en-US" baseline="-25000" dirty="0">
              <a:latin typeface="Arial" panose="020B0604020202020204" pitchFamily="34" charset="0"/>
              <a:cs typeface="Arial" panose="020B0604020202020204" pitchFamily="34" charset="0"/>
            </a:endParaRPr>
          </a:p>
        </p:txBody>
      </p:sp>
      <p:pic>
        <p:nvPicPr>
          <p:cNvPr id="60426" name="Picture 10"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09600"/>
            <a:ext cx="227799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22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4.bp.blogspot.com/-MmHBvSVX_yc/Uw5KIkmyxlI/AAAAAAAAELE/N7m9XwHGOWM/s1600/LeadConcentrationsRomanSkeletons-Montgomeryetal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4970"/>
            <a:ext cx="8192517" cy="5949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647511" y="196334"/>
            <a:ext cx="2164375"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Olovo v kostech</a:t>
            </a:r>
          </a:p>
        </p:txBody>
      </p:sp>
    </p:spTree>
    <p:extLst>
      <p:ext uri="{BB962C8B-B14F-4D97-AF65-F5344CB8AC3E}">
        <p14:creationId xmlns:p14="http://schemas.microsoft.com/office/powerpoint/2010/main" val="960765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954107"/>
          </a:xfrm>
          <a:prstGeom prst="rect">
            <a:avLst/>
          </a:prstGeom>
          <a:noFill/>
        </p:spPr>
        <p:txBody>
          <a:bodyPr wrap="square" rtlCol="0">
            <a:spAutoFit/>
          </a:bodyPr>
          <a:lstStyle/>
          <a:p>
            <a:pPr algn="ctr"/>
            <a:r>
              <a:rPr lang="cs-CZ" sz="2800" b="1" dirty="0">
                <a:latin typeface="Arial" panose="020B0604020202020204" pitchFamily="34" charset="0"/>
                <a:cs typeface="Arial" panose="020B0604020202020204" pitchFamily="34" charset="0"/>
              </a:rPr>
              <a:t>Odhad provenience měděných artefaktů</a:t>
            </a:r>
          </a:p>
        </p:txBody>
      </p:sp>
      <p:sp>
        <p:nvSpPr>
          <p:cNvPr id="6" name="TextovéPole 5"/>
          <p:cNvSpPr txBox="1"/>
          <p:nvPr/>
        </p:nvSpPr>
        <p:spPr>
          <a:xfrm>
            <a:off x="381000" y="1828800"/>
            <a:ext cx="4102405"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 na základě poměru izotopů olova</a:t>
            </a:r>
          </a:p>
        </p:txBody>
      </p:sp>
    </p:spTree>
    <p:extLst>
      <p:ext uri="{BB962C8B-B14F-4D97-AF65-F5344CB8AC3E}">
        <p14:creationId xmlns:p14="http://schemas.microsoft.com/office/powerpoint/2010/main" val="2639035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792162"/>
          </a:xfrm>
        </p:spPr>
        <p:txBody>
          <a:bodyPr>
            <a:normAutofit/>
          </a:bodyPr>
          <a:lstStyle/>
          <a:p>
            <a:pPr eaLnBrk="1" hangingPunct="1"/>
            <a:r>
              <a:rPr lang="en-GB" altLang="en-US" sz="3200" b="1" dirty="0" err="1"/>
              <a:t>Hydridy</a:t>
            </a:r>
            <a:endParaRPr lang="cs-CZ" altLang="en-US" sz="3200" b="1" dirty="0"/>
          </a:p>
        </p:txBody>
      </p:sp>
      <p:sp>
        <p:nvSpPr>
          <p:cNvPr id="14340" name="Rectangle 3"/>
          <p:cNvSpPr>
            <a:spLocks noGrp="1" noChangeArrowheads="1"/>
          </p:cNvSpPr>
          <p:nvPr>
            <p:ph type="body" idx="1"/>
          </p:nvPr>
        </p:nvSpPr>
        <p:spPr>
          <a:xfrm>
            <a:off x="381000" y="1295400"/>
            <a:ext cx="8534400" cy="4525963"/>
          </a:xfrm>
        </p:spPr>
        <p:txBody>
          <a:bodyPr>
            <a:normAutofit/>
          </a:bodyPr>
          <a:lstStyle/>
          <a:p>
            <a:pPr marL="0" indent="0" eaLnBrk="1" hangingPunct="1">
              <a:buNone/>
            </a:pPr>
            <a:r>
              <a:rPr lang="en-GB" altLang="en-US" sz="2400" b="1" dirty="0" err="1">
                <a:latin typeface="Times New Roman" pitchFamily="18" charset="0"/>
              </a:rPr>
              <a:t>Uhlík</a:t>
            </a:r>
            <a:r>
              <a:rPr lang="en-GB" altLang="en-US" sz="2400" b="1" dirty="0">
                <a:latin typeface="Times New Roman" pitchFamily="18" charset="0"/>
              </a:rPr>
              <a:t>:</a:t>
            </a:r>
            <a:endParaRPr lang="en-GB" altLang="en-US" sz="2400" u="sng" dirty="0">
              <a:latin typeface="Times New Roman" pitchFamily="18" charset="0"/>
            </a:endParaRPr>
          </a:p>
          <a:p>
            <a:pPr eaLnBrk="1" hangingPunct="1">
              <a:buFont typeface="Wingdings" pitchFamily="2" charset="2"/>
              <a:buNone/>
            </a:pPr>
            <a:r>
              <a:rPr lang="cs-CZ" altLang="en-US" sz="2400" dirty="0">
                <a:latin typeface="Times New Roman" pitchFamily="18" charset="0"/>
              </a:rPr>
              <a:t>	</a:t>
            </a:r>
            <a:r>
              <a:rPr lang="en-US" altLang="en-US" sz="2400" dirty="0">
                <a:latin typeface="Times New Roman" pitchFamily="18" charset="0"/>
              </a:rPr>
              <a:t>      </a:t>
            </a:r>
            <a:r>
              <a:rPr lang="en-GB" altLang="en-US" sz="2000" u="sng" dirty="0" err="1">
                <a:latin typeface="Arial" panose="020B0604020202020204" pitchFamily="34" charset="0"/>
                <a:cs typeface="Arial" panose="020B0604020202020204" pitchFamily="34" charset="0"/>
              </a:rPr>
              <a:t>Uhlovodíky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jejich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deriváty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studuje</a:t>
            </a:r>
            <a:r>
              <a:rPr lang="en-GB" altLang="en-US" sz="2000" dirty="0">
                <a:latin typeface="Arial" panose="020B0604020202020204" pitchFamily="34" charset="0"/>
                <a:cs typeface="Arial" panose="020B0604020202020204" pitchFamily="34" charset="0"/>
              </a:rPr>
              <a:t> </a:t>
            </a:r>
            <a:r>
              <a:rPr lang="en-GB" altLang="en-US" sz="2000" i="1" u="sng" dirty="0">
                <a:latin typeface="Arial" panose="020B0604020202020204" pitchFamily="34" charset="0"/>
                <a:cs typeface="Arial" panose="020B0604020202020204" pitchFamily="34" charset="0"/>
              </a:rPr>
              <a:t>org</a:t>
            </a:r>
            <a:r>
              <a:rPr lang="en-US" altLang="en-US" sz="2000" i="1" u="sng" dirty="0" err="1">
                <a:latin typeface="Arial" panose="020B0604020202020204" pitchFamily="34" charset="0"/>
                <a:cs typeface="Arial" panose="020B0604020202020204" pitchFamily="34" charset="0"/>
              </a:rPr>
              <a:t>anic</a:t>
            </a:r>
            <a:r>
              <a:rPr lang="cs-CZ" altLang="en-US" sz="2000" i="1" u="sng" dirty="0" err="1">
                <a:latin typeface="Arial" panose="020B0604020202020204" pitchFamily="34" charset="0"/>
                <a:cs typeface="Arial" panose="020B0604020202020204" pitchFamily="34" charset="0"/>
              </a:rPr>
              <a:t>ká</a:t>
            </a:r>
            <a:r>
              <a:rPr lang="en-GB" altLang="en-US" sz="2000" i="1" u="sng" dirty="0">
                <a:latin typeface="Arial" panose="020B0604020202020204" pitchFamily="34" charset="0"/>
                <a:cs typeface="Arial" panose="020B0604020202020204" pitchFamily="34" charset="0"/>
              </a:rPr>
              <a:t> </a:t>
            </a:r>
            <a:r>
              <a:rPr lang="en-GB" altLang="en-US" sz="2000" i="1" u="sng" dirty="0" err="1">
                <a:latin typeface="Arial" panose="020B0604020202020204" pitchFamily="34" charset="0"/>
                <a:cs typeface="Arial" panose="020B0604020202020204" pitchFamily="34" charset="0"/>
              </a:rPr>
              <a:t>chemie</a:t>
            </a:r>
            <a:r>
              <a:rPr lang="en-US"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400" dirty="0">
                <a:latin typeface="Times New Roman" pitchFamily="18" charset="0"/>
              </a:rPr>
              <a:t>	</a:t>
            </a:r>
          </a:p>
        </p:txBody>
      </p:sp>
      <p:pic>
        <p:nvPicPr>
          <p:cNvPr id="7373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114300" y="140948"/>
            <a:ext cx="7410451" cy="1938992"/>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Ropa </a:t>
            </a:r>
            <a:r>
              <a:rPr lang="cs-CZ" sz="2000" dirty="0">
                <a:latin typeface="Arial" panose="020B0604020202020204" pitchFamily="34" charset="0"/>
                <a:cs typeface="Arial" panose="020B0604020202020204" pitchFamily="34" charset="0"/>
              </a:rPr>
              <a:t>je hnědá až nazelenalá hořlavá olejovitá kapalina složená z kapalných (směs uhlovodíků a aromatických sloučenin), plynných (ethan, methan, oxid uhličitý a další) a pevných komponent (například parafiny). </a:t>
            </a:r>
            <a:r>
              <a:rPr lang="cs-CZ" sz="2000" dirty="0">
                <a:solidFill>
                  <a:srgbClr val="222222"/>
                </a:solidFill>
                <a:latin typeface="Arial" panose="020B0604020202020204" pitchFamily="34" charset="0"/>
                <a:cs typeface="Arial" panose="020B0604020202020204" pitchFamily="34" charset="0"/>
              </a:rPr>
              <a:t>V</a:t>
            </a:r>
            <a:r>
              <a:rPr lang="en-US" sz="2000" dirty="0" err="1">
                <a:solidFill>
                  <a:srgbClr val="222222"/>
                </a:solidFill>
                <a:latin typeface="Arial" panose="020B0604020202020204" pitchFamily="34" charset="0"/>
                <a:cs typeface="Arial" panose="020B0604020202020204" pitchFamily="34" charset="0"/>
              </a:rPr>
              <a:t>znikla</a:t>
            </a:r>
            <a:r>
              <a:rPr lang="en-US" sz="2000" dirty="0">
                <a:solidFill>
                  <a:srgbClr val="222222"/>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odumřelých mořských mikroorganismů a drobných živočichů před mnoha miliony lety </a:t>
            </a:r>
            <a:r>
              <a:rPr lang="en-US" sz="2000" b="1" dirty="0" err="1">
                <a:solidFill>
                  <a:srgbClr val="222222"/>
                </a:solidFill>
                <a:latin typeface="Arial" panose="020B0604020202020204" pitchFamily="34" charset="0"/>
                <a:cs typeface="Arial" panose="020B0604020202020204" pitchFamily="34" charset="0"/>
              </a:rPr>
              <a:t>termogenickým</a:t>
            </a:r>
            <a:r>
              <a:rPr lang="en-US" sz="2000" b="1" dirty="0">
                <a:solidFill>
                  <a:srgbClr val="222222"/>
                </a:solidFill>
                <a:latin typeface="Arial" panose="020B0604020202020204" pitchFamily="34" charset="0"/>
                <a:cs typeface="Arial" panose="020B0604020202020204" pitchFamily="34" charset="0"/>
              </a:rPr>
              <a:t> </a:t>
            </a:r>
            <a:r>
              <a:rPr lang="en-US" sz="2000" b="1" dirty="0" err="1">
                <a:solidFill>
                  <a:srgbClr val="222222"/>
                </a:solidFill>
                <a:latin typeface="Arial" panose="020B0604020202020204" pitchFamily="34" charset="0"/>
                <a:cs typeface="Arial" panose="020B0604020202020204" pitchFamily="34" charset="0"/>
              </a:rPr>
              <a:t>rozkladem</a:t>
            </a:r>
            <a:r>
              <a:rPr lang="en-US" sz="2000" dirty="0">
                <a:solidFill>
                  <a:srgbClr val="222222"/>
                </a:solidFill>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199688"/>
            <a:ext cx="1447800" cy="169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Obrázek 8">
            <a:extLst>
              <a:ext uri="{FF2B5EF4-FFF2-40B4-BE49-F238E27FC236}">
                <a16:creationId xmlns:a16="http://schemas.microsoft.com/office/drawing/2014/main" id="{047FCE1D-6401-41BD-9B17-B141098C32D3}"/>
              </a:ext>
            </a:extLst>
          </p:cNvPr>
          <p:cNvPicPr>
            <a:picLocks noChangeAspect="1"/>
          </p:cNvPicPr>
          <p:nvPr/>
        </p:nvPicPr>
        <p:blipFill>
          <a:blip r:embed="rId3"/>
          <a:stretch>
            <a:fillRect/>
          </a:stretch>
        </p:blipFill>
        <p:spPr>
          <a:xfrm>
            <a:off x="5799665" y="3481986"/>
            <a:ext cx="3217328" cy="1712066"/>
          </a:xfrm>
          <a:prstGeom prst="rect">
            <a:avLst/>
          </a:prstGeom>
        </p:spPr>
      </p:pic>
      <p:sp>
        <p:nvSpPr>
          <p:cNvPr id="10" name="Obdélník 9">
            <a:extLst>
              <a:ext uri="{FF2B5EF4-FFF2-40B4-BE49-F238E27FC236}">
                <a16:creationId xmlns:a16="http://schemas.microsoft.com/office/drawing/2014/main" id="{FCD80A03-923E-4E17-80A1-1593AF39D39C}"/>
              </a:ext>
            </a:extLst>
          </p:cNvPr>
          <p:cNvSpPr/>
          <p:nvPr/>
        </p:nvSpPr>
        <p:spPr>
          <a:xfrm>
            <a:off x="76200" y="2079940"/>
            <a:ext cx="8937633" cy="1754326"/>
          </a:xfrm>
          <a:prstGeom prst="rect">
            <a:avLst/>
          </a:prstGeom>
        </p:spPr>
        <p:txBody>
          <a:bodyPr wrap="square">
            <a:spAutoFit/>
          </a:bodyPr>
          <a:lstStyle/>
          <a:p>
            <a:pPr algn="just"/>
            <a:r>
              <a:rPr lang="en-US" dirty="0" err="1">
                <a:solidFill>
                  <a:srgbClr val="222222"/>
                </a:solidFill>
              </a:rPr>
              <a:t>Organický</a:t>
            </a:r>
            <a:r>
              <a:rPr lang="en-US" dirty="0">
                <a:solidFill>
                  <a:srgbClr val="222222"/>
                </a:solidFill>
              </a:rPr>
              <a:t> </a:t>
            </a:r>
            <a:r>
              <a:rPr lang="en-US" dirty="0" err="1">
                <a:solidFill>
                  <a:srgbClr val="222222"/>
                </a:solidFill>
              </a:rPr>
              <a:t>materiál</a:t>
            </a:r>
            <a:r>
              <a:rPr lang="en-US" dirty="0">
                <a:solidFill>
                  <a:srgbClr val="222222"/>
                </a:solidFill>
              </a:rPr>
              <a:t> se </a:t>
            </a:r>
            <a:r>
              <a:rPr lang="en-US" dirty="0" err="1">
                <a:solidFill>
                  <a:srgbClr val="222222"/>
                </a:solidFill>
              </a:rPr>
              <a:t>vlivem</a:t>
            </a:r>
            <a:r>
              <a:rPr lang="en-US" dirty="0">
                <a:solidFill>
                  <a:srgbClr val="222222"/>
                </a:solidFill>
              </a:rPr>
              <a:t> </a:t>
            </a:r>
            <a:r>
              <a:rPr lang="en-US" dirty="0" err="1">
                <a:solidFill>
                  <a:srgbClr val="222222"/>
                </a:solidFill>
              </a:rPr>
              <a:t>tepla</a:t>
            </a:r>
            <a:r>
              <a:rPr lang="en-US" dirty="0">
                <a:solidFill>
                  <a:srgbClr val="222222"/>
                </a:solidFill>
              </a:rPr>
              <a:t> a </a:t>
            </a:r>
            <a:r>
              <a:rPr lang="en-US" dirty="0" err="1">
                <a:solidFill>
                  <a:srgbClr val="222222"/>
                </a:solidFill>
              </a:rPr>
              <a:t>tlaku</a:t>
            </a:r>
            <a:r>
              <a:rPr lang="en-US" dirty="0">
                <a:solidFill>
                  <a:srgbClr val="222222"/>
                </a:solidFill>
              </a:rPr>
              <a:t> </a:t>
            </a:r>
            <a:r>
              <a:rPr lang="en-US" dirty="0" err="1">
                <a:solidFill>
                  <a:srgbClr val="222222"/>
                </a:solidFill>
              </a:rPr>
              <a:t>přeměn</a:t>
            </a:r>
            <a:r>
              <a:rPr lang="cs-CZ" dirty="0" err="1">
                <a:solidFill>
                  <a:srgbClr val="222222"/>
                </a:solidFill>
              </a:rPr>
              <a:t>il</a:t>
            </a:r>
            <a:r>
              <a:rPr lang="en-US" dirty="0">
                <a:solidFill>
                  <a:srgbClr val="222222"/>
                </a:solidFill>
              </a:rPr>
              <a:t> </a:t>
            </a:r>
            <a:r>
              <a:rPr lang="en-US" dirty="0" err="1">
                <a:solidFill>
                  <a:srgbClr val="222222"/>
                </a:solidFill>
              </a:rPr>
              <a:t>nejprve</a:t>
            </a:r>
            <a:r>
              <a:rPr lang="en-US" dirty="0">
                <a:solidFill>
                  <a:srgbClr val="222222"/>
                </a:solidFill>
              </a:rPr>
              <a:t> </a:t>
            </a:r>
            <a:r>
              <a:rPr lang="en-US" dirty="0" err="1">
                <a:solidFill>
                  <a:srgbClr val="222222"/>
                </a:solidFill>
              </a:rPr>
              <a:t>na</a:t>
            </a:r>
            <a:r>
              <a:rPr lang="en-US" dirty="0">
                <a:solidFill>
                  <a:srgbClr val="222222"/>
                </a:solidFill>
              </a:rPr>
              <a:t> kerogen a </a:t>
            </a:r>
            <a:r>
              <a:rPr lang="en-US" dirty="0" err="1">
                <a:solidFill>
                  <a:srgbClr val="222222"/>
                </a:solidFill>
              </a:rPr>
              <a:t>pak</a:t>
            </a:r>
            <a:r>
              <a:rPr lang="en-US" dirty="0">
                <a:solidFill>
                  <a:srgbClr val="222222"/>
                </a:solidFill>
              </a:rPr>
              <a:t> </a:t>
            </a:r>
            <a:r>
              <a:rPr lang="en-US" dirty="0" err="1">
                <a:solidFill>
                  <a:srgbClr val="222222"/>
                </a:solidFill>
              </a:rPr>
              <a:t>na</a:t>
            </a:r>
            <a:r>
              <a:rPr lang="en-US" dirty="0">
                <a:solidFill>
                  <a:srgbClr val="222222"/>
                </a:solidFill>
              </a:rPr>
              <a:t> </a:t>
            </a:r>
            <a:r>
              <a:rPr lang="en-US" dirty="0" err="1">
                <a:solidFill>
                  <a:srgbClr val="222222"/>
                </a:solidFill>
              </a:rPr>
              <a:t>ropu</a:t>
            </a:r>
            <a:r>
              <a:rPr lang="en-US" dirty="0">
                <a:solidFill>
                  <a:srgbClr val="222222"/>
                </a:solidFill>
              </a:rPr>
              <a:t> a </a:t>
            </a:r>
            <a:r>
              <a:rPr lang="en-US" dirty="0" err="1">
                <a:solidFill>
                  <a:srgbClr val="222222"/>
                </a:solidFill>
              </a:rPr>
              <a:t>zemní</a:t>
            </a:r>
            <a:r>
              <a:rPr lang="en-US" dirty="0">
                <a:solidFill>
                  <a:srgbClr val="222222"/>
                </a:solidFill>
              </a:rPr>
              <a:t> </a:t>
            </a:r>
            <a:r>
              <a:rPr lang="en-US" dirty="0" err="1">
                <a:solidFill>
                  <a:srgbClr val="222222"/>
                </a:solidFill>
              </a:rPr>
              <a:t>plyn</a:t>
            </a:r>
            <a:r>
              <a:rPr lang="en-US" dirty="0">
                <a:solidFill>
                  <a:srgbClr val="222222"/>
                </a:solidFill>
              </a:rPr>
              <a:t>. </a:t>
            </a:r>
            <a:r>
              <a:rPr lang="en-US" dirty="0" err="1">
                <a:solidFill>
                  <a:srgbClr val="222222"/>
                </a:solidFill>
              </a:rPr>
              <a:t>Ropa</a:t>
            </a:r>
            <a:r>
              <a:rPr lang="en-US" dirty="0">
                <a:solidFill>
                  <a:srgbClr val="222222"/>
                </a:solidFill>
              </a:rPr>
              <a:t> se </a:t>
            </a:r>
            <a:r>
              <a:rPr lang="en-US" dirty="0" err="1">
                <a:solidFill>
                  <a:srgbClr val="222222"/>
                </a:solidFill>
              </a:rPr>
              <a:t>začíná</a:t>
            </a:r>
            <a:r>
              <a:rPr lang="en-US" dirty="0">
                <a:solidFill>
                  <a:srgbClr val="222222"/>
                </a:solidFill>
              </a:rPr>
              <a:t> </a:t>
            </a:r>
            <a:r>
              <a:rPr lang="en-US" dirty="0" err="1">
                <a:solidFill>
                  <a:srgbClr val="222222"/>
                </a:solidFill>
              </a:rPr>
              <a:t>tvořit</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cca</a:t>
            </a:r>
            <a:r>
              <a:rPr lang="en-US" dirty="0">
                <a:solidFill>
                  <a:srgbClr val="222222"/>
                </a:solidFill>
              </a:rPr>
              <a:t> 60 </a:t>
            </a:r>
            <a:r>
              <a:rPr lang="cs-CZ" dirty="0">
                <a:solidFill>
                  <a:srgbClr val="222222"/>
                </a:solidFill>
              </a:rPr>
              <a:t>°C</a:t>
            </a:r>
            <a:r>
              <a:rPr lang="en-US" dirty="0">
                <a:solidFill>
                  <a:srgbClr val="222222"/>
                </a:solidFill>
              </a:rPr>
              <a:t> </a:t>
            </a:r>
            <a:r>
              <a:rPr lang="cs-CZ" dirty="0">
                <a:solidFill>
                  <a:srgbClr val="222222"/>
                </a:solidFill>
              </a:rPr>
              <a:t>t</a:t>
            </a:r>
            <a:r>
              <a:rPr lang="en-US" dirty="0" err="1">
                <a:solidFill>
                  <a:srgbClr val="222222"/>
                </a:solidFill>
              </a:rPr>
              <a:t>ermogenickým</a:t>
            </a:r>
            <a:r>
              <a:rPr lang="en-US" dirty="0">
                <a:solidFill>
                  <a:srgbClr val="222222"/>
                </a:solidFill>
              </a:rPr>
              <a:t> </a:t>
            </a:r>
            <a:r>
              <a:rPr lang="en-US" dirty="0" err="1">
                <a:solidFill>
                  <a:srgbClr val="222222"/>
                </a:solidFill>
              </a:rPr>
              <a:t>rozpadem</a:t>
            </a:r>
            <a:r>
              <a:rPr lang="en-US" dirty="0">
                <a:solidFill>
                  <a:srgbClr val="222222"/>
                </a:solidFill>
              </a:rPr>
              <a:t> (</a:t>
            </a:r>
            <a:r>
              <a:rPr lang="en-US" dirty="0" err="1">
                <a:solidFill>
                  <a:srgbClr val="222222"/>
                </a:solidFill>
              </a:rPr>
              <a:t>krakováním</a:t>
            </a:r>
            <a:r>
              <a:rPr lang="en-US" dirty="0">
                <a:solidFill>
                  <a:srgbClr val="222222"/>
                </a:solidFill>
              </a:rPr>
              <a:t>) </a:t>
            </a:r>
            <a:r>
              <a:rPr lang="en-US" dirty="0" err="1">
                <a:solidFill>
                  <a:srgbClr val="222222"/>
                </a:solidFill>
              </a:rPr>
              <a:t>kerogenu</a:t>
            </a:r>
            <a:r>
              <a:rPr lang="cs-CZ" dirty="0">
                <a:solidFill>
                  <a:srgbClr val="222222"/>
                </a:solidFill>
              </a:rPr>
              <a:t> (polymerní organický materiál)</a:t>
            </a:r>
            <a:r>
              <a:rPr lang="en-US" dirty="0">
                <a:solidFill>
                  <a:srgbClr val="222222"/>
                </a:solidFill>
              </a:rPr>
              <a:t>. </a:t>
            </a:r>
            <a:r>
              <a:rPr lang="en-US" dirty="0" err="1">
                <a:solidFill>
                  <a:srgbClr val="222222"/>
                </a:solidFill>
              </a:rPr>
              <a:t>Tento</a:t>
            </a:r>
            <a:r>
              <a:rPr lang="en-US" dirty="0">
                <a:solidFill>
                  <a:srgbClr val="222222"/>
                </a:solidFill>
              </a:rPr>
              <a:t> </a:t>
            </a:r>
            <a:r>
              <a:rPr lang="en-US" dirty="0" err="1">
                <a:solidFill>
                  <a:srgbClr val="222222"/>
                </a:solidFill>
              </a:rPr>
              <a:t>proces</a:t>
            </a:r>
            <a:r>
              <a:rPr lang="en-US" dirty="0">
                <a:solidFill>
                  <a:srgbClr val="222222"/>
                </a:solidFill>
              </a:rPr>
              <a:t> </a:t>
            </a:r>
            <a:r>
              <a:rPr lang="en-US" dirty="0" err="1">
                <a:solidFill>
                  <a:srgbClr val="222222"/>
                </a:solidFill>
              </a:rPr>
              <a:t>pokračuje</a:t>
            </a:r>
            <a:r>
              <a:rPr lang="en-US" dirty="0">
                <a:solidFill>
                  <a:srgbClr val="222222"/>
                </a:solidFill>
              </a:rPr>
              <a:t> </a:t>
            </a:r>
            <a:r>
              <a:rPr lang="en-US" dirty="0" err="1">
                <a:solidFill>
                  <a:srgbClr val="222222"/>
                </a:solidFill>
              </a:rPr>
              <a:t>až</a:t>
            </a:r>
            <a:r>
              <a:rPr lang="en-US" dirty="0">
                <a:solidFill>
                  <a:srgbClr val="222222"/>
                </a:solidFill>
              </a:rPr>
              <a:t> do </a:t>
            </a:r>
            <a:r>
              <a:rPr lang="en-US" dirty="0" err="1">
                <a:solidFill>
                  <a:srgbClr val="222222"/>
                </a:solidFill>
              </a:rPr>
              <a:t>cca</a:t>
            </a:r>
            <a:r>
              <a:rPr lang="en-US" dirty="0">
                <a:solidFill>
                  <a:srgbClr val="222222"/>
                </a:solidFill>
              </a:rPr>
              <a:t> 120 </a:t>
            </a:r>
            <a:r>
              <a:rPr lang="cs-CZ" dirty="0">
                <a:solidFill>
                  <a:srgbClr val="222222"/>
                </a:solidFill>
              </a:rPr>
              <a:t>°C </a:t>
            </a:r>
            <a:r>
              <a:rPr lang="en-US" dirty="0" err="1">
                <a:solidFill>
                  <a:srgbClr val="222222"/>
                </a:solidFill>
              </a:rPr>
              <a:t>Při</a:t>
            </a:r>
            <a:r>
              <a:rPr lang="en-US" dirty="0">
                <a:solidFill>
                  <a:srgbClr val="222222"/>
                </a:solidFill>
              </a:rPr>
              <a:t> </a:t>
            </a:r>
            <a:r>
              <a:rPr lang="en-US" dirty="0" err="1">
                <a:solidFill>
                  <a:srgbClr val="222222"/>
                </a:solidFill>
              </a:rPr>
              <a:t>cca</a:t>
            </a:r>
            <a:r>
              <a:rPr lang="en-US" dirty="0">
                <a:solidFill>
                  <a:srgbClr val="222222"/>
                </a:solidFill>
              </a:rPr>
              <a:t> 100 </a:t>
            </a:r>
            <a:r>
              <a:rPr lang="cs-CZ" dirty="0">
                <a:solidFill>
                  <a:srgbClr val="222222"/>
                </a:solidFill>
              </a:rPr>
              <a:t>°C</a:t>
            </a:r>
            <a:r>
              <a:rPr lang="en-US" dirty="0">
                <a:solidFill>
                  <a:srgbClr val="222222"/>
                </a:solidFill>
              </a:rPr>
              <a:t> </a:t>
            </a:r>
            <a:r>
              <a:rPr lang="en-US" dirty="0" err="1">
                <a:solidFill>
                  <a:srgbClr val="222222"/>
                </a:solidFill>
              </a:rPr>
              <a:t>začíná</a:t>
            </a:r>
            <a:r>
              <a:rPr lang="en-US" dirty="0">
                <a:solidFill>
                  <a:srgbClr val="222222"/>
                </a:solidFill>
              </a:rPr>
              <a:t> </a:t>
            </a:r>
            <a:r>
              <a:rPr lang="en-US" dirty="0" err="1">
                <a:solidFill>
                  <a:srgbClr val="222222"/>
                </a:solidFill>
              </a:rPr>
              <a:t>tvorba</a:t>
            </a:r>
            <a:r>
              <a:rPr lang="en-US" dirty="0">
                <a:solidFill>
                  <a:srgbClr val="222222"/>
                </a:solidFill>
              </a:rPr>
              <a:t> </a:t>
            </a:r>
            <a:r>
              <a:rPr lang="en-US" dirty="0" err="1">
                <a:solidFill>
                  <a:srgbClr val="222222"/>
                </a:solidFill>
              </a:rPr>
              <a:t>plynu</a:t>
            </a:r>
            <a:r>
              <a:rPr lang="en-US" dirty="0">
                <a:solidFill>
                  <a:srgbClr val="222222"/>
                </a:solidFill>
              </a:rPr>
              <a:t>, </a:t>
            </a:r>
            <a:r>
              <a:rPr lang="en-US" dirty="0" err="1">
                <a:solidFill>
                  <a:srgbClr val="222222"/>
                </a:solidFill>
              </a:rPr>
              <a:t>která</a:t>
            </a:r>
            <a:r>
              <a:rPr lang="en-US" dirty="0">
                <a:solidFill>
                  <a:srgbClr val="222222"/>
                </a:solidFill>
              </a:rPr>
              <a:t> </a:t>
            </a:r>
            <a:r>
              <a:rPr lang="en-US" dirty="0" err="1">
                <a:solidFill>
                  <a:srgbClr val="222222"/>
                </a:solidFill>
              </a:rPr>
              <a:t>pokračuje</a:t>
            </a:r>
            <a:r>
              <a:rPr lang="en-US" dirty="0">
                <a:solidFill>
                  <a:srgbClr val="222222"/>
                </a:solidFill>
              </a:rPr>
              <a:t> </a:t>
            </a:r>
            <a:r>
              <a:rPr lang="en-US" dirty="0" err="1">
                <a:solidFill>
                  <a:srgbClr val="222222"/>
                </a:solidFill>
              </a:rPr>
              <a:t>zhruba</a:t>
            </a:r>
            <a:r>
              <a:rPr lang="en-US" dirty="0">
                <a:solidFill>
                  <a:srgbClr val="222222"/>
                </a:solidFill>
              </a:rPr>
              <a:t> do 200</a:t>
            </a:r>
            <a:r>
              <a:rPr lang="cs-CZ" dirty="0">
                <a:solidFill>
                  <a:srgbClr val="222222"/>
                </a:solidFill>
              </a:rPr>
              <a:t> °C</a:t>
            </a:r>
            <a:r>
              <a:rPr lang="en-US" dirty="0">
                <a:solidFill>
                  <a:srgbClr val="222222"/>
                </a:solidFill>
              </a:rPr>
              <a:t>. </a:t>
            </a:r>
            <a:r>
              <a:rPr lang="en-US" dirty="0" err="1">
                <a:solidFill>
                  <a:srgbClr val="222222"/>
                </a:solidFill>
              </a:rPr>
              <a:t>Teplotnímu</a:t>
            </a:r>
            <a:r>
              <a:rPr lang="en-US" dirty="0">
                <a:solidFill>
                  <a:srgbClr val="222222"/>
                </a:solidFill>
              </a:rPr>
              <a:t> </a:t>
            </a:r>
            <a:r>
              <a:rPr lang="en-US" dirty="0" err="1">
                <a:solidFill>
                  <a:srgbClr val="222222"/>
                </a:solidFill>
              </a:rPr>
              <a:t>intervalu</a:t>
            </a:r>
            <a:r>
              <a:rPr lang="en-US" dirty="0">
                <a:solidFill>
                  <a:srgbClr val="222222"/>
                </a:solidFill>
              </a:rPr>
              <a:t> </a:t>
            </a:r>
            <a:r>
              <a:rPr lang="en-US" dirty="0" err="1">
                <a:solidFill>
                  <a:srgbClr val="222222"/>
                </a:solidFill>
              </a:rPr>
              <a:t>tvorby</a:t>
            </a:r>
            <a:r>
              <a:rPr lang="en-US" dirty="0">
                <a:solidFill>
                  <a:srgbClr val="222222"/>
                </a:solidFill>
              </a:rPr>
              <a:t> ropy se </a:t>
            </a:r>
            <a:r>
              <a:rPr lang="en-US" dirty="0" err="1">
                <a:solidFill>
                  <a:srgbClr val="222222"/>
                </a:solidFill>
              </a:rPr>
              <a:t>říká</a:t>
            </a:r>
            <a:r>
              <a:rPr lang="en-US" dirty="0">
                <a:solidFill>
                  <a:srgbClr val="222222"/>
                </a:solidFill>
              </a:rPr>
              <a:t> </a:t>
            </a:r>
            <a:r>
              <a:rPr lang="en-US" b="1" dirty="0" err="1">
                <a:solidFill>
                  <a:srgbClr val="222222"/>
                </a:solidFill>
              </a:rPr>
              <a:t>ropné</a:t>
            </a:r>
            <a:r>
              <a:rPr lang="en-US" b="1" dirty="0">
                <a:solidFill>
                  <a:srgbClr val="222222"/>
                </a:solidFill>
              </a:rPr>
              <a:t> </a:t>
            </a:r>
            <a:r>
              <a:rPr lang="en-US" b="1" dirty="0" err="1">
                <a:solidFill>
                  <a:srgbClr val="222222"/>
                </a:solidFill>
              </a:rPr>
              <a:t>okno</a:t>
            </a:r>
            <a:r>
              <a:rPr lang="en-US" b="1" dirty="0">
                <a:solidFill>
                  <a:srgbClr val="222222"/>
                </a:solidFill>
              </a:rPr>
              <a:t> (60–120 </a:t>
            </a:r>
            <a:r>
              <a:rPr lang="cs-CZ" b="1" dirty="0">
                <a:solidFill>
                  <a:srgbClr val="222222"/>
                </a:solidFill>
              </a:rPr>
              <a:t>°C</a:t>
            </a:r>
            <a:r>
              <a:rPr lang="en-US" b="1" dirty="0">
                <a:solidFill>
                  <a:srgbClr val="222222"/>
                </a:solidFill>
              </a:rPr>
              <a:t>)</a:t>
            </a:r>
            <a:r>
              <a:rPr lang="en-US" dirty="0">
                <a:solidFill>
                  <a:srgbClr val="222222"/>
                </a:solidFill>
              </a:rPr>
              <a:t>. </a:t>
            </a:r>
            <a:r>
              <a:rPr lang="en-US" dirty="0" err="1">
                <a:solidFill>
                  <a:srgbClr val="222222"/>
                </a:solidFill>
              </a:rPr>
              <a:t>Teplotnímu</a:t>
            </a:r>
            <a:r>
              <a:rPr lang="en-US" dirty="0">
                <a:solidFill>
                  <a:srgbClr val="222222"/>
                </a:solidFill>
              </a:rPr>
              <a:t> </a:t>
            </a:r>
            <a:r>
              <a:rPr lang="en-US" dirty="0" err="1">
                <a:solidFill>
                  <a:srgbClr val="222222"/>
                </a:solidFill>
              </a:rPr>
              <a:t>intervalu</a:t>
            </a:r>
            <a:r>
              <a:rPr lang="en-US" dirty="0">
                <a:solidFill>
                  <a:srgbClr val="222222"/>
                </a:solidFill>
              </a:rPr>
              <a:t> </a:t>
            </a:r>
            <a:r>
              <a:rPr lang="en-US" dirty="0" err="1">
                <a:solidFill>
                  <a:srgbClr val="222222"/>
                </a:solidFill>
              </a:rPr>
              <a:t>tvorby</a:t>
            </a:r>
            <a:r>
              <a:rPr lang="en-US" dirty="0">
                <a:solidFill>
                  <a:srgbClr val="222222"/>
                </a:solidFill>
              </a:rPr>
              <a:t> </a:t>
            </a:r>
            <a:r>
              <a:rPr lang="en-US" dirty="0" err="1">
                <a:solidFill>
                  <a:srgbClr val="222222"/>
                </a:solidFill>
              </a:rPr>
              <a:t>plynu</a:t>
            </a:r>
            <a:r>
              <a:rPr lang="en-US" dirty="0">
                <a:solidFill>
                  <a:srgbClr val="222222"/>
                </a:solidFill>
              </a:rPr>
              <a:t> se </a:t>
            </a:r>
            <a:r>
              <a:rPr lang="en-US" dirty="0" err="1">
                <a:solidFill>
                  <a:srgbClr val="222222"/>
                </a:solidFill>
              </a:rPr>
              <a:t>říká</a:t>
            </a:r>
            <a:r>
              <a:rPr lang="en-US" dirty="0">
                <a:solidFill>
                  <a:srgbClr val="222222"/>
                </a:solidFill>
              </a:rPr>
              <a:t> </a:t>
            </a:r>
            <a:r>
              <a:rPr lang="en-US" b="1" dirty="0" err="1">
                <a:solidFill>
                  <a:srgbClr val="222222"/>
                </a:solidFill>
              </a:rPr>
              <a:t>plynové</a:t>
            </a:r>
            <a:r>
              <a:rPr lang="en-US" b="1" dirty="0">
                <a:solidFill>
                  <a:srgbClr val="222222"/>
                </a:solidFill>
              </a:rPr>
              <a:t> </a:t>
            </a:r>
            <a:r>
              <a:rPr lang="en-US" b="1" dirty="0" err="1">
                <a:solidFill>
                  <a:srgbClr val="222222"/>
                </a:solidFill>
              </a:rPr>
              <a:t>okno</a:t>
            </a:r>
            <a:r>
              <a:rPr lang="en-US" b="1" dirty="0">
                <a:solidFill>
                  <a:srgbClr val="222222"/>
                </a:solidFill>
              </a:rPr>
              <a:t> (100–200+ </a:t>
            </a:r>
            <a:r>
              <a:rPr lang="cs-CZ" dirty="0">
                <a:solidFill>
                  <a:srgbClr val="222222"/>
                </a:solidFill>
              </a:rPr>
              <a:t>°C</a:t>
            </a:r>
            <a:r>
              <a:rPr lang="en-US" b="1" dirty="0">
                <a:solidFill>
                  <a:srgbClr val="222222"/>
                </a:solidFill>
              </a:rPr>
              <a:t>)</a:t>
            </a:r>
            <a:r>
              <a:rPr lang="en-US" dirty="0">
                <a:solidFill>
                  <a:srgbClr val="222222"/>
                </a:solidFill>
              </a:rPr>
              <a:t>. </a:t>
            </a:r>
            <a:endParaRPr lang="en-US" dirty="0"/>
          </a:p>
        </p:txBody>
      </p:sp>
      <p:sp>
        <p:nvSpPr>
          <p:cNvPr id="12" name="TextovéPole 11">
            <a:extLst>
              <a:ext uri="{FF2B5EF4-FFF2-40B4-BE49-F238E27FC236}">
                <a16:creationId xmlns:a16="http://schemas.microsoft.com/office/drawing/2014/main" id="{A16F5248-F2D8-4B68-AF18-B4FE0F8D3BEC}"/>
              </a:ext>
            </a:extLst>
          </p:cNvPr>
          <p:cNvSpPr txBox="1"/>
          <p:nvPr/>
        </p:nvSpPr>
        <p:spPr>
          <a:xfrm>
            <a:off x="73040" y="3733800"/>
            <a:ext cx="5647266" cy="1754326"/>
          </a:xfrm>
          <a:prstGeom prst="rect">
            <a:avLst/>
          </a:prstGeom>
          <a:noFill/>
        </p:spPr>
        <p:txBody>
          <a:bodyPr wrap="square">
            <a:spAutoFit/>
          </a:bodyPr>
          <a:lstStyle/>
          <a:p>
            <a:pPr algn="just"/>
            <a:r>
              <a:rPr lang="en-US" dirty="0" err="1"/>
              <a:t>Ropa</a:t>
            </a:r>
            <a:r>
              <a:rPr lang="en-US" dirty="0"/>
              <a:t> a </a:t>
            </a:r>
            <a:r>
              <a:rPr lang="en-US" dirty="0" err="1"/>
              <a:t>plyn</a:t>
            </a:r>
            <a:r>
              <a:rPr lang="en-US" dirty="0"/>
              <a:t> </a:t>
            </a:r>
            <a:r>
              <a:rPr lang="cs-CZ" dirty="0"/>
              <a:t>dále </a:t>
            </a:r>
            <a:r>
              <a:rPr lang="en-US" b="1" dirty="0" err="1"/>
              <a:t>migrují</a:t>
            </a:r>
            <a:r>
              <a:rPr lang="en-US" dirty="0"/>
              <a:t> </a:t>
            </a:r>
            <a:r>
              <a:rPr lang="en-US" dirty="0" err="1"/>
              <a:t>buď</a:t>
            </a:r>
            <a:r>
              <a:rPr lang="en-US" dirty="0"/>
              <a:t> </a:t>
            </a:r>
            <a:r>
              <a:rPr lang="en-US" dirty="0" err="1"/>
              <a:t>podél</a:t>
            </a:r>
            <a:r>
              <a:rPr lang="en-US" dirty="0"/>
              <a:t> </a:t>
            </a:r>
            <a:r>
              <a:rPr lang="en-US" dirty="0" err="1"/>
              <a:t>geologických</a:t>
            </a:r>
            <a:r>
              <a:rPr lang="en-US" dirty="0"/>
              <a:t> </a:t>
            </a:r>
            <a:r>
              <a:rPr lang="en-US" dirty="0" err="1"/>
              <a:t>zlomů</a:t>
            </a:r>
            <a:r>
              <a:rPr lang="en-US" dirty="0"/>
              <a:t> </a:t>
            </a:r>
            <a:r>
              <a:rPr lang="en-US" dirty="0" err="1"/>
              <a:t>nebo</a:t>
            </a:r>
            <a:r>
              <a:rPr lang="en-US" dirty="0"/>
              <a:t> </a:t>
            </a:r>
            <a:r>
              <a:rPr lang="en-US" dirty="0" err="1"/>
              <a:t>podél</a:t>
            </a:r>
            <a:r>
              <a:rPr lang="en-US" dirty="0"/>
              <a:t> </a:t>
            </a:r>
            <a:r>
              <a:rPr lang="en-US" dirty="0" err="1"/>
              <a:t>porézních</a:t>
            </a:r>
            <a:r>
              <a:rPr lang="en-US" dirty="0"/>
              <a:t> </a:t>
            </a:r>
            <a:r>
              <a:rPr lang="en-US" dirty="0" err="1"/>
              <a:t>sedimentárních</a:t>
            </a:r>
            <a:r>
              <a:rPr lang="en-US" dirty="0"/>
              <a:t> </a:t>
            </a:r>
            <a:r>
              <a:rPr lang="en-US" dirty="0" err="1"/>
              <a:t>vrstev</a:t>
            </a:r>
            <a:r>
              <a:rPr lang="en-US" dirty="0"/>
              <a:t>. </a:t>
            </a:r>
            <a:r>
              <a:rPr lang="en-US" dirty="0" err="1"/>
              <a:t>Typické</a:t>
            </a:r>
            <a:r>
              <a:rPr lang="en-US" dirty="0"/>
              <a:t> </a:t>
            </a:r>
            <a:r>
              <a:rPr lang="en-US" dirty="0" err="1"/>
              <a:t>příklady</a:t>
            </a:r>
            <a:r>
              <a:rPr lang="en-US" dirty="0"/>
              <a:t> </a:t>
            </a:r>
            <a:r>
              <a:rPr lang="en-US" dirty="0" err="1"/>
              <a:t>nosných</a:t>
            </a:r>
            <a:r>
              <a:rPr lang="en-US" dirty="0"/>
              <a:t> </a:t>
            </a:r>
            <a:r>
              <a:rPr lang="en-US" dirty="0" err="1"/>
              <a:t>vrstev</a:t>
            </a:r>
            <a:r>
              <a:rPr lang="en-US" dirty="0"/>
              <a:t> </a:t>
            </a:r>
            <a:r>
              <a:rPr lang="en-US" dirty="0" err="1"/>
              <a:t>při</a:t>
            </a:r>
            <a:r>
              <a:rPr lang="en-US" dirty="0"/>
              <a:t> </a:t>
            </a:r>
            <a:r>
              <a:rPr lang="en-US" dirty="0" err="1"/>
              <a:t>laterální</a:t>
            </a:r>
            <a:r>
              <a:rPr lang="en-US" dirty="0"/>
              <a:t> </a:t>
            </a:r>
            <a:r>
              <a:rPr lang="en-US" dirty="0" err="1"/>
              <a:t>migraci</a:t>
            </a:r>
            <a:r>
              <a:rPr lang="en-US" dirty="0"/>
              <a:t> </a:t>
            </a:r>
            <a:r>
              <a:rPr lang="en-US" dirty="0" err="1"/>
              <a:t>jsou</a:t>
            </a:r>
            <a:r>
              <a:rPr lang="en-US" dirty="0"/>
              <a:t> </a:t>
            </a:r>
            <a:r>
              <a:rPr lang="en-US" dirty="0" err="1"/>
              <a:t>porézní</a:t>
            </a:r>
            <a:r>
              <a:rPr lang="en-US" dirty="0"/>
              <a:t> </a:t>
            </a:r>
            <a:r>
              <a:rPr lang="en-US" dirty="0" err="1"/>
              <a:t>pískovce</a:t>
            </a:r>
            <a:r>
              <a:rPr lang="en-US" dirty="0"/>
              <a:t>, </a:t>
            </a:r>
            <a:r>
              <a:rPr lang="en-US" dirty="0" err="1"/>
              <a:t>některé</a:t>
            </a:r>
            <a:r>
              <a:rPr lang="en-US" dirty="0"/>
              <a:t> </a:t>
            </a:r>
            <a:r>
              <a:rPr lang="en-US" dirty="0" err="1"/>
              <a:t>vápence</a:t>
            </a:r>
            <a:r>
              <a:rPr lang="en-US" dirty="0"/>
              <a:t> </a:t>
            </a:r>
            <a:r>
              <a:rPr lang="en-US" dirty="0" err="1"/>
              <a:t>nebo</a:t>
            </a:r>
            <a:r>
              <a:rPr lang="en-US" dirty="0"/>
              <a:t> </a:t>
            </a:r>
            <a:r>
              <a:rPr lang="en-US" dirty="0" err="1"/>
              <a:t>i</a:t>
            </a:r>
            <a:r>
              <a:rPr lang="en-US" dirty="0"/>
              <a:t> </a:t>
            </a:r>
            <a:r>
              <a:rPr lang="en-US" dirty="0" err="1"/>
              <a:t>zvětralé</a:t>
            </a:r>
            <a:r>
              <a:rPr lang="en-US" dirty="0"/>
              <a:t> </a:t>
            </a:r>
            <a:r>
              <a:rPr lang="en-US" dirty="0" err="1"/>
              <a:t>vyvřelé</a:t>
            </a:r>
            <a:r>
              <a:rPr lang="en-US" dirty="0"/>
              <a:t> </a:t>
            </a:r>
            <a:r>
              <a:rPr lang="en-US" dirty="0" err="1"/>
              <a:t>horniny</a:t>
            </a:r>
            <a:r>
              <a:rPr lang="en-US" dirty="0"/>
              <a:t>.</a:t>
            </a:r>
            <a:r>
              <a:rPr lang="cs-CZ" dirty="0"/>
              <a:t> </a:t>
            </a:r>
            <a:r>
              <a:rPr lang="en-US" dirty="0" err="1"/>
              <a:t>Poslední</a:t>
            </a:r>
            <a:r>
              <a:rPr lang="en-US" dirty="0"/>
              <a:t> </a:t>
            </a:r>
            <a:r>
              <a:rPr lang="en-US" dirty="0" err="1"/>
              <a:t>fáze</a:t>
            </a:r>
            <a:r>
              <a:rPr lang="en-US" dirty="0"/>
              <a:t> je </a:t>
            </a:r>
            <a:r>
              <a:rPr lang="en-US" dirty="0" err="1"/>
              <a:t>zachycení</a:t>
            </a:r>
            <a:r>
              <a:rPr lang="en-US" dirty="0"/>
              <a:t> </a:t>
            </a:r>
            <a:r>
              <a:rPr lang="en-US" dirty="0" err="1"/>
              <a:t>migrující</a:t>
            </a:r>
            <a:r>
              <a:rPr lang="en-US" dirty="0"/>
              <a:t> ropy a </a:t>
            </a:r>
            <a:r>
              <a:rPr lang="en-US" dirty="0" err="1"/>
              <a:t>plynu</a:t>
            </a:r>
            <a:r>
              <a:rPr lang="en-US" dirty="0"/>
              <a:t> v </a:t>
            </a:r>
            <a:r>
              <a:rPr lang="en-US" dirty="0" err="1"/>
              <a:t>tzv</a:t>
            </a:r>
            <a:r>
              <a:rPr lang="en-US" dirty="0"/>
              <a:t>. </a:t>
            </a:r>
            <a:r>
              <a:rPr lang="en-US" dirty="0" err="1"/>
              <a:t>ropné</a:t>
            </a:r>
            <a:r>
              <a:rPr lang="en-US" dirty="0"/>
              <a:t> </a:t>
            </a:r>
            <a:r>
              <a:rPr lang="en-US" dirty="0" err="1"/>
              <a:t>pasti</a:t>
            </a:r>
            <a:r>
              <a:rPr lang="en-US" dirty="0"/>
              <a:t>, </a:t>
            </a:r>
            <a:r>
              <a:rPr lang="en-US" dirty="0" err="1"/>
              <a:t>čímž</a:t>
            </a:r>
            <a:r>
              <a:rPr lang="en-US" dirty="0"/>
              <a:t> </a:t>
            </a:r>
            <a:r>
              <a:rPr lang="en-US" dirty="0" err="1"/>
              <a:t>vzniká</a:t>
            </a:r>
            <a:r>
              <a:rPr lang="en-US" dirty="0"/>
              <a:t> </a:t>
            </a:r>
            <a:r>
              <a:rPr lang="en-US" dirty="0" err="1"/>
              <a:t>jejich</a:t>
            </a:r>
            <a:r>
              <a:rPr lang="en-US" dirty="0"/>
              <a:t> </a:t>
            </a:r>
            <a:r>
              <a:rPr lang="en-US" dirty="0" err="1"/>
              <a:t>současná</a:t>
            </a:r>
            <a:r>
              <a:rPr lang="en-US" dirty="0"/>
              <a:t> </a:t>
            </a:r>
            <a:r>
              <a:rPr lang="en-US" dirty="0" err="1"/>
              <a:t>naleziště</a:t>
            </a:r>
            <a:endParaRPr lang="cs-CZ" dirty="0"/>
          </a:p>
        </p:txBody>
      </p:sp>
      <p:pic>
        <p:nvPicPr>
          <p:cNvPr id="13" name="Obrázek 12" descr="Obsah obrázku mapa&#10;&#10;Popis byl vytvořen automaticky">
            <a:extLst>
              <a:ext uri="{FF2B5EF4-FFF2-40B4-BE49-F238E27FC236}">
                <a16:creationId xmlns:a16="http://schemas.microsoft.com/office/drawing/2014/main" id="{3FCAE740-82C6-4F8D-AAAC-239FDA327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291" y="5327368"/>
            <a:ext cx="2646017" cy="1452143"/>
          </a:xfrm>
          <a:prstGeom prst="rect">
            <a:avLst/>
          </a:prstGeom>
        </p:spPr>
      </p:pic>
      <p:sp>
        <p:nvSpPr>
          <p:cNvPr id="14" name="Obdélník 13">
            <a:extLst>
              <a:ext uri="{FF2B5EF4-FFF2-40B4-BE49-F238E27FC236}">
                <a16:creationId xmlns:a16="http://schemas.microsoft.com/office/drawing/2014/main" id="{860774BB-2D95-418E-872D-15757CF9DA61}"/>
              </a:ext>
            </a:extLst>
          </p:cNvPr>
          <p:cNvSpPr/>
          <p:nvPr/>
        </p:nvSpPr>
        <p:spPr>
          <a:xfrm>
            <a:off x="73040" y="5488126"/>
            <a:ext cx="5794360" cy="1200329"/>
          </a:xfrm>
          <a:prstGeom prst="rect">
            <a:avLst/>
          </a:prstGeom>
        </p:spPr>
        <p:txBody>
          <a:bodyPr wrap="square">
            <a:spAutoFit/>
          </a:bodyPr>
          <a:lstStyle/>
          <a:p>
            <a:r>
              <a:rPr lang="en-US" dirty="0" err="1"/>
              <a:t>Ropná</a:t>
            </a:r>
            <a:r>
              <a:rPr lang="en-US" dirty="0"/>
              <a:t> past </a:t>
            </a:r>
            <a:r>
              <a:rPr lang="en-US" dirty="0" err="1"/>
              <a:t>sestává</a:t>
            </a:r>
            <a:r>
              <a:rPr lang="en-US" dirty="0"/>
              <a:t> z </a:t>
            </a:r>
            <a:r>
              <a:rPr lang="en-US" dirty="0" err="1"/>
              <a:t>porézních</a:t>
            </a:r>
            <a:r>
              <a:rPr lang="en-US" dirty="0"/>
              <a:t> </a:t>
            </a:r>
            <a:r>
              <a:rPr lang="en-US" dirty="0" err="1"/>
              <a:t>hornin</a:t>
            </a:r>
            <a:r>
              <a:rPr lang="en-US" dirty="0"/>
              <a:t>, </a:t>
            </a:r>
            <a:r>
              <a:rPr lang="en-US" dirty="0" err="1"/>
              <a:t>které</a:t>
            </a:r>
            <a:r>
              <a:rPr lang="en-US" dirty="0"/>
              <a:t> </a:t>
            </a:r>
            <a:r>
              <a:rPr lang="en-US" dirty="0" err="1"/>
              <a:t>jsou</a:t>
            </a:r>
            <a:r>
              <a:rPr lang="en-US" dirty="0"/>
              <a:t> v </a:t>
            </a:r>
            <a:r>
              <a:rPr lang="en-US" dirty="0" err="1"/>
              <a:t>nadloží</a:t>
            </a:r>
            <a:r>
              <a:rPr lang="en-US" dirty="0"/>
              <a:t> a po </a:t>
            </a:r>
            <a:r>
              <a:rPr lang="en-US" dirty="0" err="1"/>
              <a:t>stranách</a:t>
            </a:r>
            <a:r>
              <a:rPr lang="en-US" dirty="0"/>
              <a:t> </a:t>
            </a:r>
            <a:r>
              <a:rPr lang="en-US" dirty="0" err="1"/>
              <a:t>utěsněné</a:t>
            </a:r>
            <a:r>
              <a:rPr lang="en-US" dirty="0"/>
              <a:t> </a:t>
            </a:r>
            <a:r>
              <a:rPr lang="en-US" dirty="0" err="1"/>
              <a:t>horninami</a:t>
            </a:r>
            <a:r>
              <a:rPr lang="en-US" dirty="0"/>
              <a:t> </a:t>
            </a:r>
            <a:r>
              <a:rPr lang="en-US" dirty="0" err="1"/>
              <a:t>nepropustnými</a:t>
            </a:r>
            <a:r>
              <a:rPr lang="cs-CZ" dirty="0"/>
              <a:t>. </a:t>
            </a:r>
            <a:r>
              <a:rPr lang="en-US" dirty="0" err="1"/>
              <a:t>Srdcem</a:t>
            </a:r>
            <a:r>
              <a:rPr lang="en-US" dirty="0"/>
              <a:t> </a:t>
            </a:r>
            <a:r>
              <a:rPr lang="en-US" dirty="0" err="1"/>
              <a:t>ropné</a:t>
            </a:r>
            <a:r>
              <a:rPr lang="en-US" dirty="0"/>
              <a:t> </a:t>
            </a:r>
            <a:r>
              <a:rPr lang="en-US" dirty="0" err="1"/>
              <a:t>pasti</a:t>
            </a:r>
            <a:r>
              <a:rPr lang="en-US" dirty="0"/>
              <a:t> je </a:t>
            </a:r>
            <a:r>
              <a:rPr lang="en-US" dirty="0" err="1"/>
              <a:t>pak</a:t>
            </a:r>
            <a:r>
              <a:rPr lang="en-US" dirty="0"/>
              <a:t> </a:t>
            </a:r>
            <a:r>
              <a:rPr lang="en-US" dirty="0" err="1"/>
              <a:t>vlastní</a:t>
            </a:r>
            <a:r>
              <a:rPr lang="en-US" dirty="0"/>
              <a:t> </a:t>
            </a:r>
            <a:r>
              <a:rPr lang="en-US" dirty="0" err="1"/>
              <a:t>porézní</a:t>
            </a:r>
            <a:r>
              <a:rPr lang="en-US" dirty="0"/>
              <a:t> </a:t>
            </a:r>
            <a:r>
              <a:rPr lang="en-US" dirty="0" err="1"/>
              <a:t>hornina</a:t>
            </a:r>
            <a:r>
              <a:rPr lang="en-US" dirty="0"/>
              <a:t> (</a:t>
            </a:r>
            <a:r>
              <a:rPr lang="en-US" dirty="0" err="1"/>
              <a:t>tzv</a:t>
            </a:r>
            <a:r>
              <a:rPr lang="en-US" dirty="0"/>
              <a:t>. </a:t>
            </a:r>
            <a:r>
              <a:rPr lang="en-US" dirty="0" err="1"/>
              <a:t>kolektorová</a:t>
            </a:r>
            <a:r>
              <a:rPr lang="en-US" dirty="0"/>
              <a:t> </a:t>
            </a:r>
            <a:r>
              <a:rPr lang="en-US" dirty="0" err="1"/>
              <a:t>hornina</a:t>
            </a:r>
            <a:r>
              <a:rPr lang="en-US" dirty="0"/>
              <a:t>), </a:t>
            </a:r>
            <a:r>
              <a:rPr lang="en-US" dirty="0" err="1"/>
              <a:t>kde</a:t>
            </a:r>
            <a:r>
              <a:rPr lang="en-US" dirty="0"/>
              <a:t> se </a:t>
            </a:r>
            <a:r>
              <a:rPr lang="en-US" dirty="0" err="1"/>
              <a:t>migrující</a:t>
            </a:r>
            <a:r>
              <a:rPr lang="en-US" dirty="0"/>
              <a:t> </a:t>
            </a:r>
            <a:r>
              <a:rPr lang="en-US" dirty="0" err="1"/>
              <a:t>ropa</a:t>
            </a:r>
            <a:r>
              <a:rPr lang="en-US" dirty="0"/>
              <a:t> a </a:t>
            </a:r>
            <a:r>
              <a:rPr lang="en-US" dirty="0" err="1"/>
              <a:t>plyn</a:t>
            </a:r>
            <a:r>
              <a:rPr lang="en-US" dirty="0"/>
              <a:t> </a:t>
            </a:r>
            <a:r>
              <a:rPr lang="en-US" dirty="0" err="1"/>
              <a:t>nahromadí</a:t>
            </a:r>
            <a:r>
              <a:rPr lang="en-US" dirty="0"/>
              <a:t>. </a:t>
            </a:r>
          </a:p>
        </p:txBody>
      </p:sp>
    </p:spTree>
    <p:extLst>
      <p:ext uri="{BB962C8B-B14F-4D97-AF65-F5344CB8AC3E}">
        <p14:creationId xmlns:p14="http://schemas.microsoft.com/office/powerpoint/2010/main" val="152017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303526" cy="4727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712997"/>
            <a:ext cx="2539246" cy="19017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4675761"/>
            <a:ext cx="6172200" cy="193899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Krakování</a:t>
            </a:r>
            <a:r>
              <a:rPr lang="cs-CZ" sz="2000" dirty="0">
                <a:latin typeface="Arial" panose="020B0604020202020204" pitchFamily="34" charset="0"/>
                <a:cs typeface="Arial" panose="020B0604020202020204" pitchFamily="34" charset="0"/>
              </a:rPr>
              <a:t>  ropy je tepelný rozklad uhlovodíků s delším řetězcem na uhlovodíky s kratším řetězcem. Dochází ke štěpení vazeb C-C a vznikají kapalné a plynné uhlovodíky s menším počtem atomů uhlíku v řetězci. Probíhá buď za vysoké teploty, nebo za zvýšené teploty a přítomnosti katalyzátoru. </a:t>
            </a:r>
          </a:p>
        </p:txBody>
      </p:sp>
    </p:spTree>
    <p:extLst>
      <p:ext uri="{BB962C8B-B14F-4D97-AF65-F5344CB8AC3E}">
        <p14:creationId xmlns:p14="http://schemas.microsoft.com/office/powerpoint/2010/main" val="3559978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840A7-532A-457C-A5C5-0B791B919CDB}"/>
              </a:ext>
            </a:extLst>
          </p:cNvPr>
          <p:cNvSpPr>
            <a:spLocks noGrp="1"/>
          </p:cNvSpPr>
          <p:nvPr>
            <p:ph type="title"/>
          </p:nvPr>
        </p:nvSpPr>
        <p:spPr>
          <a:xfrm>
            <a:off x="152400" y="152400"/>
            <a:ext cx="3070299" cy="402017"/>
          </a:xfrm>
        </p:spPr>
        <p:txBody>
          <a:bodyPr>
            <a:normAutofit fontScale="90000"/>
          </a:bodyPr>
          <a:lstStyle/>
          <a:p>
            <a:r>
              <a:rPr lang="cs-CZ" sz="2100" b="1" dirty="0" err="1">
                <a:latin typeface="+mn-lt"/>
              </a:rPr>
              <a:t>Korňa</a:t>
            </a:r>
            <a:r>
              <a:rPr lang="cs-CZ" sz="2100" b="1" dirty="0">
                <a:latin typeface="+mn-lt"/>
              </a:rPr>
              <a:t> (Kysuce, Slovensko)</a:t>
            </a:r>
            <a:endParaRPr lang="en-US" sz="2100" b="1" dirty="0">
              <a:latin typeface="+mn-lt"/>
            </a:endParaRPr>
          </a:p>
        </p:txBody>
      </p:sp>
      <p:pic>
        <p:nvPicPr>
          <p:cNvPr id="8" name="Obrázek 7" descr="Obsah obrázku tráva, exteriér, plot, pole&#10;&#10;Popis byl vytvořen automaticky">
            <a:extLst>
              <a:ext uri="{FF2B5EF4-FFF2-40B4-BE49-F238E27FC236}">
                <a16:creationId xmlns:a16="http://schemas.microsoft.com/office/drawing/2014/main" id="{005D2447-A701-46F0-A6D6-6E039431C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794883"/>
            <a:ext cx="3597201" cy="2697901"/>
          </a:xfrm>
          <a:prstGeom prst="rect">
            <a:avLst/>
          </a:prstGeom>
        </p:spPr>
      </p:pic>
      <p:pic>
        <p:nvPicPr>
          <p:cNvPr id="10" name="Obrázek 9" descr="Obsah obrázku exteriér, strom, podepsat, tráva&#10;&#10;Popis byl vytvořen automaticky">
            <a:extLst>
              <a:ext uri="{FF2B5EF4-FFF2-40B4-BE49-F238E27FC236}">
                <a16:creationId xmlns:a16="http://schemas.microsoft.com/office/drawing/2014/main" id="{D5DA3AF8-0ED7-4CBB-994D-F3BD0535D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52033"/>
            <a:ext cx="3597201" cy="2697901"/>
          </a:xfrm>
          <a:prstGeom prst="rect">
            <a:avLst/>
          </a:prstGeom>
        </p:spPr>
      </p:pic>
      <p:sp>
        <p:nvSpPr>
          <p:cNvPr id="11" name="Obdélník 10">
            <a:extLst>
              <a:ext uri="{FF2B5EF4-FFF2-40B4-BE49-F238E27FC236}">
                <a16:creationId xmlns:a16="http://schemas.microsoft.com/office/drawing/2014/main" id="{0CE4136C-0FED-4034-81D7-1CD3B253E7CF}"/>
              </a:ext>
            </a:extLst>
          </p:cNvPr>
          <p:cNvSpPr/>
          <p:nvPr/>
        </p:nvSpPr>
        <p:spPr>
          <a:xfrm>
            <a:off x="161924" y="565553"/>
            <a:ext cx="8753475" cy="2246769"/>
          </a:xfrm>
          <a:prstGeom prst="rect">
            <a:avLst/>
          </a:prstGeom>
        </p:spPr>
        <p:txBody>
          <a:bodyPr wrap="square">
            <a:spAutoFit/>
          </a:bodyPr>
          <a:lstStyle/>
          <a:p>
            <a:pPr algn="just"/>
            <a:r>
              <a:rPr lang="cs-CZ" sz="2000" dirty="0"/>
              <a:t>O</a:t>
            </a:r>
            <a:r>
              <a:rPr lang="en-US" sz="2000" dirty="0" err="1"/>
              <a:t>jedinělý</a:t>
            </a:r>
            <a:r>
              <a:rPr lang="en-US" sz="2000" dirty="0"/>
              <a:t> </a:t>
            </a:r>
            <a:r>
              <a:rPr lang="en-US" sz="2000" dirty="0" err="1"/>
              <a:t>přírodní</a:t>
            </a:r>
            <a:r>
              <a:rPr lang="en-US" sz="2000" dirty="0"/>
              <a:t> </a:t>
            </a:r>
            <a:r>
              <a:rPr lang="en-US" sz="2000" dirty="0" err="1"/>
              <a:t>povrchový</a:t>
            </a:r>
            <a:r>
              <a:rPr lang="en-US" sz="2000" dirty="0"/>
              <a:t> </a:t>
            </a:r>
            <a:r>
              <a:rPr lang="en-US" sz="2000" dirty="0" err="1"/>
              <a:t>vývěr</a:t>
            </a:r>
            <a:r>
              <a:rPr lang="en-US" sz="2000" dirty="0"/>
              <a:t> </a:t>
            </a:r>
            <a:r>
              <a:rPr lang="en-US" sz="2000" dirty="0" err="1"/>
              <a:t>lehké</a:t>
            </a:r>
            <a:r>
              <a:rPr lang="en-US" sz="2000" dirty="0"/>
              <a:t> ropy s </a:t>
            </a:r>
            <a:r>
              <a:rPr lang="en-US" sz="2000" dirty="0" err="1"/>
              <a:t>pozvolným</a:t>
            </a:r>
            <a:r>
              <a:rPr lang="en-US" sz="2000" dirty="0"/>
              <a:t> </a:t>
            </a:r>
            <a:r>
              <a:rPr lang="en-US" sz="2000" dirty="0" err="1"/>
              <a:t>odtokem</a:t>
            </a:r>
            <a:r>
              <a:rPr lang="en-US" sz="2000" dirty="0"/>
              <a:t> a </a:t>
            </a:r>
            <a:r>
              <a:rPr lang="en-US" sz="2000" dirty="0" err="1"/>
              <a:t>občasnými</a:t>
            </a:r>
            <a:r>
              <a:rPr lang="en-US" sz="2000" dirty="0"/>
              <a:t> </a:t>
            </a:r>
            <a:r>
              <a:rPr lang="en-US" sz="2000" dirty="0" err="1"/>
              <a:t>výrony</a:t>
            </a:r>
            <a:r>
              <a:rPr lang="en-US" sz="2000" dirty="0"/>
              <a:t> </a:t>
            </a:r>
            <a:r>
              <a:rPr lang="en-US" sz="2000" dirty="0" err="1"/>
              <a:t>samozapalujícího</a:t>
            </a:r>
            <a:r>
              <a:rPr lang="en-US" sz="2000" dirty="0"/>
              <a:t> se </a:t>
            </a:r>
            <a:r>
              <a:rPr lang="en-US" sz="2000" dirty="0" err="1"/>
              <a:t>metanu</a:t>
            </a:r>
            <a:r>
              <a:rPr lang="en-US" sz="2000" dirty="0"/>
              <a:t>. </a:t>
            </a:r>
            <a:r>
              <a:rPr lang="en-US" sz="2000" dirty="0" err="1"/>
              <a:t>Přestože</a:t>
            </a:r>
            <a:r>
              <a:rPr lang="en-US" sz="2000" dirty="0"/>
              <a:t> </a:t>
            </a:r>
            <a:r>
              <a:rPr lang="en-US" sz="2000" dirty="0" err="1"/>
              <a:t>dosavadní</a:t>
            </a:r>
            <a:r>
              <a:rPr lang="en-US" sz="2000" dirty="0"/>
              <a:t> </a:t>
            </a:r>
            <a:r>
              <a:rPr lang="en-US" sz="2000" dirty="0" err="1"/>
              <a:t>výzkumy</a:t>
            </a:r>
            <a:r>
              <a:rPr lang="en-US" sz="2000" dirty="0"/>
              <a:t> </a:t>
            </a:r>
            <a:r>
              <a:rPr lang="en-US" sz="2000" dirty="0" err="1"/>
              <a:t>potvrdily</a:t>
            </a:r>
            <a:r>
              <a:rPr lang="en-US" sz="2000" dirty="0"/>
              <a:t>, </a:t>
            </a:r>
            <a:r>
              <a:rPr lang="en-US" sz="2000" dirty="0" err="1"/>
              <a:t>že</a:t>
            </a:r>
            <a:r>
              <a:rPr lang="en-US" sz="2000" dirty="0"/>
              <a:t> se </a:t>
            </a:r>
            <a:r>
              <a:rPr lang="en-US" sz="2000" dirty="0" err="1"/>
              <a:t>jedná</a:t>
            </a:r>
            <a:r>
              <a:rPr lang="en-US" sz="2000" dirty="0"/>
              <a:t> o </a:t>
            </a:r>
            <a:r>
              <a:rPr lang="en-US" sz="2000" dirty="0" err="1"/>
              <a:t>velmi</a:t>
            </a:r>
            <a:r>
              <a:rPr lang="en-US" sz="2000" dirty="0"/>
              <a:t> </a:t>
            </a:r>
            <a:r>
              <a:rPr lang="en-US" sz="2000" dirty="0" err="1"/>
              <a:t>kvalitní</a:t>
            </a:r>
            <a:r>
              <a:rPr lang="en-US" sz="2000" dirty="0"/>
              <a:t> </a:t>
            </a:r>
            <a:r>
              <a:rPr lang="en-US" sz="2000" dirty="0" err="1"/>
              <a:t>ropu</a:t>
            </a:r>
            <a:r>
              <a:rPr lang="en-US" sz="2000" dirty="0"/>
              <a:t>, </a:t>
            </a:r>
            <a:r>
              <a:rPr lang="en-US" sz="2000" dirty="0" err="1"/>
              <a:t>nebylo</a:t>
            </a:r>
            <a:r>
              <a:rPr lang="en-US" sz="2000" dirty="0"/>
              <a:t> </a:t>
            </a:r>
            <a:r>
              <a:rPr lang="en-US" sz="2000" dirty="0" err="1"/>
              <a:t>zde</a:t>
            </a:r>
            <a:r>
              <a:rPr lang="en-US" sz="2000" dirty="0"/>
              <a:t> </a:t>
            </a:r>
            <a:r>
              <a:rPr lang="en-US" sz="2000" dirty="0" err="1"/>
              <a:t>prokázáno</a:t>
            </a:r>
            <a:r>
              <a:rPr lang="en-US" sz="2000" dirty="0"/>
              <a:t> </a:t>
            </a:r>
            <a:r>
              <a:rPr lang="en-US" sz="2000" dirty="0" err="1"/>
              <a:t>takové</a:t>
            </a:r>
            <a:r>
              <a:rPr lang="en-US" sz="2000" dirty="0"/>
              <a:t> </a:t>
            </a:r>
            <a:r>
              <a:rPr lang="en-US" sz="2000" dirty="0" err="1"/>
              <a:t>množství</a:t>
            </a:r>
            <a:r>
              <a:rPr lang="en-US" sz="2000" dirty="0"/>
              <a:t>, aby se </a:t>
            </a:r>
            <a:r>
              <a:rPr lang="en-US" sz="2000" dirty="0" err="1"/>
              <a:t>vyplatila</a:t>
            </a:r>
            <a:r>
              <a:rPr lang="en-US" sz="2000" dirty="0"/>
              <a:t> </a:t>
            </a:r>
            <a:r>
              <a:rPr lang="en-US" sz="2000" dirty="0" err="1"/>
              <a:t>její</a:t>
            </a:r>
            <a:r>
              <a:rPr lang="en-US" sz="2000" dirty="0"/>
              <a:t> </a:t>
            </a:r>
            <a:r>
              <a:rPr lang="en-US" sz="2000" dirty="0" err="1"/>
              <a:t>průmyslová</a:t>
            </a:r>
            <a:r>
              <a:rPr lang="en-US" sz="2000" dirty="0"/>
              <a:t> </a:t>
            </a:r>
            <a:r>
              <a:rPr lang="en-US" sz="2000" dirty="0" err="1"/>
              <a:t>těžba</a:t>
            </a:r>
            <a:r>
              <a:rPr lang="cs-CZ" sz="2000" dirty="0"/>
              <a:t> (pramen </a:t>
            </a:r>
            <a:r>
              <a:rPr lang="en-US" sz="2000" dirty="0" err="1">
                <a:solidFill>
                  <a:srgbClr val="383840"/>
                </a:solidFill>
              </a:rPr>
              <a:t>dává</a:t>
            </a:r>
            <a:r>
              <a:rPr lang="en-US" sz="2000" dirty="0">
                <a:solidFill>
                  <a:srgbClr val="383840"/>
                </a:solidFill>
              </a:rPr>
              <a:t> za </a:t>
            </a:r>
            <a:r>
              <a:rPr lang="en-US" sz="2000" dirty="0" err="1">
                <a:solidFill>
                  <a:srgbClr val="383840"/>
                </a:solidFill>
              </a:rPr>
              <a:t>hodinu</a:t>
            </a:r>
            <a:r>
              <a:rPr lang="en-US" sz="2000" dirty="0">
                <a:solidFill>
                  <a:srgbClr val="383840"/>
                </a:solidFill>
              </a:rPr>
              <a:t> </a:t>
            </a:r>
            <a:r>
              <a:rPr lang="en-US" sz="2000" dirty="0" err="1">
                <a:solidFill>
                  <a:srgbClr val="383840"/>
                </a:solidFill>
              </a:rPr>
              <a:t>jenom</a:t>
            </a:r>
            <a:r>
              <a:rPr lang="en-US" sz="2000" dirty="0">
                <a:solidFill>
                  <a:srgbClr val="383840"/>
                </a:solidFill>
              </a:rPr>
              <a:t> </a:t>
            </a:r>
            <a:r>
              <a:rPr lang="en-US" sz="2000" dirty="0" err="1">
                <a:solidFill>
                  <a:srgbClr val="383840"/>
                </a:solidFill>
              </a:rPr>
              <a:t>jeden</a:t>
            </a:r>
            <a:r>
              <a:rPr lang="en-US" sz="2000" dirty="0">
                <a:solidFill>
                  <a:srgbClr val="383840"/>
                </a:solidFill>
              </a:rPr>
              <a:t> </a:t>
            </a:r>
            <a:r>
              <a:rPr lang="en-US" sz="2000" dirty="0" err="1">
                <a:solidFill>
                  <a:srgbClr val="383840"/>
                </a:solidFill>
              </a:rPr>
              <a:t>kubík</a:t>
            </a:r>
            <a:r>
              <a:rPr lang="en-US" sz="2000" dirty="0">
                <a:solidFill>
                  <a:srgbClr val="383840"/>
                </a:solidFill>
              </a:rPr>
              <a:t> ropy</a:t>
            </a:r>
            <a:r>
              <a:rPr lang="cs-CZ" sz="2000" dirty="0">
                <a:solidFill>
                  <a:srgbClr val="383840"/>
                </a:solidFill>
              </a:rPr>
              <a:t>). M</a:t>
            </a:r>
            <a:r>
              <a:rPr lang="en-US" sz="2000" dirty="0" err="1">
                <a:solidFill>
                  <a:srgbClr val="383840"/>
                </a:solidFill>
              </a:rPr>
              <a:t>ístní</a:t>
            </a:r>
            <a:r>
              <a:rPr lang="en-US" sz="2000" dirty="0">
                <a:solidFill>
                  <a:srgbClr val="383840"/>
                </a:solidFill>
              </a:rPr>
              <a:t> </a:t>
            </a:r>
            <a:r>
              <a:rPr lang="en-US" sz="2000" dirty="0" err="1">
                <a:solidFill>
                  <a:srgbClr val="383840"/>
                </a:solidFill>
              </a:rPr>
              <a:t>obyvatelé</a:t>
            </a:r>
            <a:r>
              <a:rPr lang="cs-CZ" sz="2000" dirty="0">
                <a:solidFill>
                  <a:srgbClr val="383840"/>
                </a:solidFill>
              </a:rPr>
              <a:t> </a:t>
            </a:r>
            <a:r>
              <a:rPr lang="en-US" sz="2000" dirty="0" err="1">
                <a:solidFill>
                  <a:srgbClr val="383840"/>
                </a:solidFill>
              </a:rPr>
              <a:t>používali</a:t>
            </a:r>
            <a:r>
              <a:rPr lang="en-US" sz="2000" dirty="0">
                <a:solidFill>
                  <a:srgbClr val="383840"/>
                </a:solidFill>
              </a:rPr>
              <a:t> </a:t>
            </a:r>
            <a:r>
              <a:rPr lang="en-US" sz="2000" dirty="0" err="1">
                <a:solidFill>
                  <a:srgbClr val="383840"/>
                </a:solidFill>
              </a:rPr>
              <a:t>ropu</a:t>
            </a:r>
            <a:r>
              <a:rPr lang="en-US" sz="2000" dirty="0">
                <a:solidFill>
                  <a:srgbClr val="383840"/>
                </a:solidFill>
              </a:rPr>
              <a:t> do </a:t>
            </a:r>
            <a:r>
              <a:rPr lang="en-US" sz="2000" dirty="0" err="1">
                <a:solidFill>
                  <a:srgbClr val="383840"/>
                </a:solidFill>
              </a:rPr>
              <a:t>lampiček</a:t>
            </a:r>
            <a:r>
              <a:rPr lang="en-US" sz="2000" dirty="0">
                <a:solidFill>
                  <a:srgbClr val="383840"/>
                </a:solidFill>
              </a:rPr>
              <a:t> </a:t>
            </a:r>
            <a:r>
              <a:rPr lang="en-US" sz="2000" dirty="0" err="1">
                <a:solidFill>
                  <a:srgbClr val="383840"/>
                </a:solidFill>
              </a:rPr>
              <a:t>ještě</a:t>
            </a:r>
            <a:r>
              <a:rPr lang="en-US" sz="2000" dirty="0">
                <a:solidFill>
                  <a:srgbClr val="383840"/>
                </a:solidFill>
              </a:rPr>
              <a:t> po </a:t>
            </a:r>
            <a:r>
              <a:rPr lang="en-US" sz="2000" dirty="0" err="1">
                <a:solidFill>
                  <a:srgbClr val="383840"/>
                </a:solidFill>
              </a:rPr>
              <a:t>druhé</a:t>
            </a:r>
            <a:r>
              <a:rPr lang="en-US" sz="2000" dirty="0">
                <a:solidFill>
                  <a:srgbClr val="383840"/>
                </a:solidFill>
              </a:rPr>
              <a:t> </a:t>
            </a:r>
            <a:r>
              <a:rPr lang="en-US" sz="2000" dirty="0" err="1">
                <a:solidFill>
                  <a:srgbClr val="383840"/>
                </a:solidFill>
              </a:rPr>
              <a:t>světové</a:t>
            </a:r>
            <a:r>
              <a:rPr lang="en-US" sz="2000" dirty="0">
                <a:solidFill>
                  <a:srgbClr val="383840"/>
                </a:solidFill>
              </a:rPr>
              <a:t> </a:t>
            </a:r>
            <a:r>
              <a:rPr lang="en-US" sz="2000" dirty="0" err="1">
                <a:solidFill>
                  <a:srgbClr val="383840"/>
                </a:solidFill>
              </a:rPr>
              <a:t>válce</a:t>
            </a:r>
            <a:r>
              <a:rPr lang="en-US" sz="2000" dirty="0">
                <a:solidFill>
                  <a:srgbClr val="383840"/>
                </a:solidFill>
              </a:rPr>
              <a:t>, </a:t>
            </a:r>
            <a:r>
              <a:rPr lang="en-US" sz="2000" dirty="0" err="1">
                <a:solidFill>
                  <a:srgbClr val="383840"/>
                </a:solidFill>
              </a:rPr>
              <a:t>než</a:t>
            </a:r>
            <a:r>
              <a:rPr lang="en-US" sz="2000" dirty="0">
                <a:solidFill>
                  <a:srgbClr val="383840"/>
                </a:solidFill>
              </a:rPr>
              <a:t> do </a:t>
            </a:r>
            <a:r>
              <a:rPr lang="en-US" sz="2000" dirty="0" err="1">
                <a:solidFill>
                  <a:srgbClr val="383840"/>
                </a:solidFill>
              </a:rPr>
              <a:t>vsi</a:t>
            </a:r>
            <a:r>
              <a:rPr lang="en-US" sz="2000" dirty="0">
                <a:solidFill>
                  <a:srgbClr val="383840"/>
                </a:solidFill>
              </a:rPr>
              <a:t> </a:t>
            </a:r>
            <a:r>
              <a:rPr lang="en-US" sz="2000" dirty="0" err="1">
                <a:solidFill>
                  <a:srgbClr val="383840"/>
                </a:solidFill>
              </a:rPr>
              <a:t>zavedli</a:t>
            </a:r>
            <a:r>
              <a:rPr lang="en-US" sz="2000" dirty="0">
                <a:solidFill>
                  <a:srgbClr val="383840"/>
                </a:solidFill>
              </a:rPr>
              <a:t> </a:t>
            </a:r>
            <a:r>
              <a:rPr lang="en-US" sz="2000" dirty="0" err="1">
                <a:solidFill>
                  <a:srgbClr val="383840"/>
                </a:solidFill>
              </a:rPr>
              <a:t>elektřinu</a:t>
            </a:r>
            <a:r>
              <a:rPr lang="en-US" sz="2000" dirty="0">
                <a:solidFill>
                  <a:srgbClr val="383840"/>
                </a:solidFill>
              </a:rPr>
              <a:t>.</a:t>
            </a:r>
            <a:r>
              <a:rPr lang="cs-CZ" sz="2000" dirty="0">
                <a:solidFill>
                  <a:srgbClr val="383840"/>
                </a:solidFill>
              </a:rPr>
              <a:t> </a:t>
            </a:r>
            <a:r>
              <a:rPr lang="en-US" sz="2000" dirty="0"/>
              <a:t>V </a:t>
            </a:r>
            <a:r>
              <a:rPr lang="en-US" sz="2000" dirty="0" err="1"/>
              <a:t>roce</a:t>
            </a:r>
            <a:r>
              <a:rPr lang="en-US" sz="2000" dirty="0"/>
              <a:t> 1984 </a:t>
            </a:r>
            <a:r>
              <a:rPr lang="en-US" sz="2000" dirty="0" err="1"/>
              <a:t>byl</a:t>
            </a:r>
            <a:r>
              <a:rPr lang="en-US" sz="2000" dirty="0"/>
              <a:t> </a:t>
            </a:r>
            <a:r>
              <a:rPr lang="en-US" sz="2000" b="1" dirty="0" err="1"/>
              <a:t>Korňanský</a:t>
            </a:r>
            <a:r>
              <a:rPr lang="en-US" sz="2000" b="1" dirty="0"/>
              <a:t> </a:t>
            </a:r>
            <a:r>
              <a:rPr lang="en-US" sz="2000" b="1" dirty="0" err="1"/>
              <a:t>ropný</a:t>
            </a:r>
            <a:r>
              <a:rPr lang="en-US" sz="2000" b="1" dirty="0"/>
              <a:t> </a:t>
            </a:r>
            <a:r>
              <a:rPr lang="en-US" sz="2000" b="1" dirty="0" err="1"/>
              <a:t>pramen</a:t>
            </a:r>
            <a:r>
              <a:rPr lang="en-US" sz="2000" dirty="0"/>
              <a:t> </a:t>
            </a:r>
            <a:r>
              <a:rPr lang="en-US" sz="2000" dirty="0" err="1"/>
              <a:t>prohlášen</a:t>
            </a:r>
            <a:r>
              <a:rPr lang="en-US" sz="2000" dirty="0"/>
              <a:t> za </a:t>
            </a:r>
            <a:r>
              <a:rPr lang="en-US" sz="2000" dirty="0" err="1"/>
              <a:t>přírodní</a:t>
            </a:r>
            <a:r>
              <a:rPr lang="en-US" sz="2000" dirty="0"/>
              <a:t> </a:t>
            </a:r>
            <a:r>
              <a:rPr lang="en-US" sz="2000" dirty="0" err="1"/>
              <a:t>památku</a:t>
            </a:r>
            <a:r>
              <a:rPr lang="en-US" sz="2000" dirty="0"/>
              <a:t>. </a:t>
            </a:r>
            <a:endParaRPr lang="cs-CZ" sz="2000" dirty="0">
              <a:solidFill>
                <a:srgbClr val="383840"/>
              </a:solidFill>
            </a:endParaRPr>
          </a:p>
        </p:txBody>
      </p:sp>
    </p:spTree>
    <p:extLst>
      <p:ext uri="{BB962C8B-B14F-4D97-AF65-F5344CB8AC3E}">
        <p14:creationId xmlns:p14="http://schemas.microsoft.com/office/powerpoint/2010/main" val="2128490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4F47D-1422-434B-BD6E-88AE9EF530D9}"/>
              </a:ext>
            </a:extLst>
          </p:cNvPr>
          <p:cNvSpPr>
            <a:spLocks noGrp="1"/>
          </p:cNvSpPr>
          <p:nvPr>
            <p:ph type="title"/>
          </p:nvPr>
        </p:nvSpPr>
        <p:spPr>
          <a:xfrm>
            <a:off x="39342" y="152400"/>
            <a:ext cx="4913658" cy="421895"/>
          </a:xfrm>
        </p:spPr>
        <p:txBody>
          <a:bodyPr>
            <a:normAutofit/>
          </a:bodyPr>
          <a:lstStyle/>
          <a:p>
            <a:r>
              <a:rPr lang="cs-CZ" sz="2100" b="1" dirty="0">
                <a:latin typeface="+mn-lt"/>
              </a:rPr>
              <a:t>Asfaltové jámy v La </a:t>
            </a:r>
            <a:r>
              <a:rPr lang="cs-CZ" sz="2100" b="1" dirty="0" err="1">
                <a:latin typeface="+mn-lt"/>
              </a:rPr>
              <a:t>Brea</a:t>
            </a:r>
            <a:r>
              <a:rPr lang="cs-CZ" sz="2100" b="1" dirty="0">
                <a:latin typeface="+mn-lt"/>
              </a:rPr>
              <a:t> (</a:t>
            </a:r>
            <a:r>
              <a:rPr lang="cs-CZ" sz="2100" b="1" dirty="0" err="1">
                <a:latin typeface="+mn-lt"/>
              </a:rPr>
              <a:t>California</a:t>
            </a:r>
            <a:r>
              <a:rPr lang="cs-CZ" sz="2100" b="1" dirty="0">
                <a:latin typeface="+mn-lt"/>
              </a:rPr>
              <a:t>, USA)</a:t>
            </a:r>
            <a:endParaRPr lang="en-US" sz="2100" b="1" dirty="0">
              <a:latin typeface="+mn-lt"/>
            </a:endParaRPr>
          </a:p>
        </p:txBody>
      </p:sp>
      <p:pic>
        <p:nvPicPr>
          <p:cNvPr id="10" name="Obrázek 9" descr="Obsah obrázku exteriér, země, pták, skála&#10;&#10;Popis byl vytvořen automaticky">
            <a:extLst>
              <a:ext uri="{FF2B5EF4-FFF2-40B4-BE49-F238E27FC236}">
                <a16:creationId xmlns:a16="http://schemas.microsoft.com/office/drawing/2014/main" id="{DB96CFCE-9F8D-45E0-B7DE-2AC99AC5D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905" y="3624323"/>
            <a:ext cx="3178129" cy="1787698"/>
          </a:xfrm>
          <a:prstGeom prst="rect">
            <a:avLst/>
          </a:prstGeom>
        </p:spPr>
      </p:pic>
      <p:pic>
        <p:nvPicPr>
          <p:cNvPr id="14" name="Obrázek 13" descr="Obsah obrázku obloha, země, exteriér, vsedě&#10;&#10;Popis byl vytvořen automaticky">
            <a:extLst>
              <a:ext uri="{FF2B5EF4-FFF2-40B4-BE49-F238E27FC236}">
                <a16:creationId xmlns:a16="http://schemas.microsoft.com/office/drawing/2014/main" id="{EACCADEF-64F7-4932-ACCE-AE28B6AB3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370" y="152400"/>
            <a:ext cx="3093165" cy="2818217"/>
          </a:xfrm>
          <a:prstGeom prst="rect">
            <a:avLst/>
          </a:prstGeom>
        </p:spPr>
      </p:pic>
      <p:sp>
        <p:nvSpPr>
          <p:cNvPr id="8" name="Obdélník 7">
            <a:extLst>
              <a:ext uri="{FF2B5EF4-FFF2-40B4-BE49-F238E27FC236}">
                <a16:creationId xmlns:a16="http://schemas.microsoft.com/office/drawing/2014/main" id="{67E2D2CC-E1B9-4860-AB9F-81DE871BF86D}"/>
              </a:ext>
            </a:extLst>
          </p:cNvPr>
          <p:cNvSpPr/>
          <p:nvPr/>
        </p:nvSpPr>
        <p:spPr>
          <a:xfrm>
            <a:off x="78465" y="762000"/>
            <a:ext cx="5712735" cy="2862322"/>
          </a:xfrm>
          <a:prstGeom prst="rect">
            <a:avLst/>
          </a:prstGeom>
        </p:spPr>
        <p:txBody>
          <a:bodyPr wrap="square">
            <a:spAutoFit/>
          </a:bodyPr>
          <a:lstStyle/>
          <a:p>
            <a:pPr algn="just"/>
            <a:r>
              <a:rPr lang="en-US" sz="2000" b="1" dirty="0"/>
              <a:t>La Brea Tar Pits </a:t>
            </a:r>
            <a:r>
              <a:rPr lang="en-US" sz="2000" dirty="0" err="1"/>
              <a:t>či</a:t>
            </a:r>
            <a:r>
              <a:rPr lang="en-US" sz="2000" dirty="0"/>
              <a:t> </a:t>
            </a:r>
            <a:r>
              <a:rPr lang="en-US" sz="2000" b="1" dirty="0"/>
              <a:t>Rancho La Brea </a:t>
            </a:r>
            <a:r>
              <a:rPr lang="en-US" sz="2000" dirty="0" err="1"/>
              <a:t>jsou</a:t>
            </a:r>
            <a:r>
              <a:rPr lang="en-US" sz="2000" dirty="0"/>
              <a:t> </a:t>
            </a:r>
            <a:r>
              <a:rPr lang="en-US" sz="2000" dirty="0" err="1"/>
              <a:t>asfaltová</a:t>
            </a:r>
            <a:r>
              <a:rPr lang="en-US" sz="2000" dirty="0"/>
              <a:t> </a:t>
            </a:r>
            <a:r>
              <a:rPr lang="en-US" sz="2000" dirty="0" err="1"/>
              <a:t>jezírka</a:t>
            </a:r>
            <a:r>
              <a:rPr lang="en-US" sz="2000" dirty="0"/>
              <a:t> v Los Angeles v </a:t>
            </a:r>
            <a:r>
              <a:rPr lang="en-US" sz="2000" dirty="0" err="1"/>
              <a:t>Kalifornii</a:t>
            </a:r>
            <a:r>
              <a:rPr lang="en-US" sz="2000" dirty="0"/>
              <a:t>. </a:t>
            </a:r>
            <a:r>
              <a:rPr lang="en-US" sz="2000" dirty="0" err="1"/>
              <a:t>Jsou</a:t>
            </a:r>
            <a:r>
              <a:rPr lang="en-US" sz="2000" dirty="0"/>
              <a:t> </a:t>
            </a:r>
            <a:r>
              <a:rPr lang="en-US" sz="2000" dirty="0" err="1"/>
              <a:t>součástí</a:t>
            </a:r>
            <a:r>
              <a:rPr lang="en-US" sz="2000" dirty="0"/>
              <a:t> Hancock Park v Miracle Mile v Los Angeles. </a:t>
            </a:r>
            <a:r>
              <a:rPr lang="cs-CZ" sz="2000" dirty="0"/>
              <a:t>Tekutý asfalt zde pronikal na zemský povrch a jeho hladina byla obvykle překryta vrstvičkou vody, listí nebo prachu. </a:t>
            </a:r>
            <a:r>
              <a:rPr lang="en-US" sz="2000" dirty="0"/>
              <a:t> </a:t>
            </a:r>
            <a:r>
              <a:rPr lang="cs-CZ" sz="2000" dirty="0"/>
              <a:t>Desítky tisíc let byl asfalt smrtelnou pastí pro živočichy. </a:t>
            </a:r>
            <a:r>
              <a:rPr lang="en-US" sz="2000" dirty="0" err="1"/>
              <a:t>Nachází</a:t>
            </a:r>
            <a:r>
              <a:rPr lang="en-US" sz="2000" dirty="0"/>
              <a:t> se </a:t>
            </a:r>
            <a:r>
              <a:rPr lang="en-US" sz="2000" dirty="0" err="1"/>
              <a:t>zde</a:t>
            </a:r>
            <a:r>
              <a:rPr lang="en-US" sz="2000" dirty="0"/>
              <a:t> </a:t>
            </a:r>
            <a:r>
              <a:rPr lang="en-US" sz="2000" dirty="0" err="1"/>
              <a:t>významná</a:t>
            </a:r>
            <a:r>
              <a:rPr lang="en-US" sz="2000" dirty="0"/>
              <a:t> </a:t>
            </a:r>
            <a:r>
              <a:rPr lang="en-US" sz="2000" dirty="0" err="1"/>
              <a:t>naleziště</a:t>
            </a:r>
            <a:r>
              <a:rPr lang="en-US" sz="2000" dirty="0"/>
              <a:t> </a:t>
            </a:r>
            <a:r>
              <a:rPr lang="en-US" sz="2000" dirty="0" err="1"/>
              <a:t>fosilních</a:t>
            </a:r>
            <a:r>
              <a:rPr lang="en-US" sz="2000" dirty="0"/>
              <a:t> </a:t>
            </a:r>
            <a:r>
              <a:rPr lang="en-US" sz="2000" dirty="0" err="1"/>
              <a:t>pozůstatků</a:t>
            </a:r>
            <a:r>
              <a:rPr lang="en-US" sz="2000" dirty="0"/>
              <a:t> </a:t>
            </a:r>
            <a:r>
              <a:rPr lang="en-US" sz="2000" dirty="0" err="1"/>
              <a:t>mnoha</a:t>
            </a:r>
            <a:r>
              <a:rPr lang="en-US" sz="2000" dirty="0"/>
              <a:t> </a:t>
            </a:r>
            <a:r>
              <a:rPr lang="en-US" sz="2000" dirty="0" err="1"/>
              <a:t>pleistocénních</a:t>
            </a:r>
            <a:r>
              <a:rPr lang="en-US" sz="2000" dirty="0"/>
              <a:t> </a:t>
            </a:r>
            <a:r>
              <a:rPr lang="en-US" sz="2000" dirty="0" err="1"/>
              <a:t>druhů</a:t>
            </a:r>
            <a:r>
              <a:rPr lang="en-US" sz="2000" dirty="0"/>
              <a:t> </a:t>
            </a:r>
            <a:r>
              <a:rPr lang="en-US" sz="2000" dirty="0" err="1"/>
              <a:t>zvířat</a:t>
            </a:r>
            <a:r>
              <a:rPr lang="en-US" sz="2000" dirty="0"/>
              <a:t> </a:t>
            </a:r>
            <a:r>
              <a:rPr lang="en-US" sz="2000" dirty="0" err="1"/>
              <a:t>i</a:t>
            </a:r>
            <a:r>
              <a:rPr lang="en-US" sz="2000" dirty="0"/>
              <a:t> </a:t>
            </a:r>
            <a:r>
              <a:rPr lang="en-US" sz="2000" dirty="0" err="1"/>
              <a:t>rostlin</a:t>
            </a:r>
            <a:r>
              <a:rPr lang="en-US" sz="2000" dirty="0"/>
              <a:t>.</a:t>
            </a:r>
            <a:r>
              <a:rPr lang="cs-CZ" sz="2000" dirty="0"/>
              <a:t> </a:t>
            </a:r>
            <a:endParaRPr lang="en-US" sz="2000" dirty="0"/>
          </a:p>
        </p:txBody>
      </p:sp>
      <p:pic>
        <p:nvPicPr>
          <p:cNvPr id="15" name="Obrázek 14" descr="Obsah obrázku tráva, exteriér, obloha, budova&#10;&#10;Popis byl vytvořen automaticky">
            <a:extLst>
              <a:ext uri="{FF2B5EF4-FFF2-40B4-BE49-F238E27FC236}">
                <a16:creationId xmlns:a16="http://schemas.microsoft.com/office/drawing/2014/main" id="{72F2592B-884B-40CE-AF14-085EE9940C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466" y="3804983"/>
            <a:ext cx="2282687" cy="1712015"/>
          </a:xfrm>
          <a:prstGeom prst="rect">
            <a:avLst/>
          </a:prstGeom>
        </p:spPr>
      </p:pic>
      <p:pic>
        <p:nvPicPr>
          <p:cNvPr id="17" name="Obrázek 16" descr="Obsah obrázku země, exteriér, květina, rostlina&#10;&#10;Popis byl vytvořen automaticky">
            <a:extLst>
              <a:ext uri="{FF2B5EF4-FFF2-40B4-BE49-F238E27FC236}">
                <a16:creationId xmlns:a16="http://schemas.microsoft.com/office/drawing/2014/main" id="{9DDF2505-0C24-4DB0-8A29-B7AD78C33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3804983"/>
            <a:ext cx="2282688" cy="1704971"/>
          </a:xfrm>
          <a:prstGeom prst="rect">
            <a:avLst/>
          </a:prstGeom>
        </p:spPr>
      </p:pic>
    </p:spTree>
    <p:extLst>
      <p:ext uri="{BB962C8B-B14F-4D97-AF65-F5344CB8AC3E}">
        <p14:creationId xmlns:p14="http://schemas.microsoft.com/office/powerpoint/2010/main" val="72315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1"/>
          </p:nvPr>
        </p:nvSpPr>
        <p:spPr>
          <a:xfrm>
            <a:off x="228600" y="304800"/>
            <a:ext cx="8763000" cy="6324600"/>
          </a:xfrm>
        </p:spPr>
        <p:txBody>
          <a:bodyPr>
            <a:noAutofit/>
          </a:bodyPr>
          <a:lstStyle/>
          <a:p>
            <a:pPr marL="0" indent="0" algn="ctr" eaLnBrk="1" hangingPunct="1">
              <a:buNone/>
            </a:pPr>
            <a:r>
              <a:rPr lang="en-GB" altLang="en-US" b="1" dirty="0" err="1">
                <a:latin typeface="Arial" panose="020B0604020202020204" pitchFamily="34" charset="0"/>
                <a:cs typeface="Arial" panose="020B0604020202020204" pitchFamily="34" charset="0"/>
              </a:rPr>
              <a:t>Uhlík</a:t>
            </a:r>
            <a:endParaRPr lang="en-GB" altLang="en-US" u="sng" dirty="0">
              <a:latin typeface="Arial" panose="020B0604020202020204" pitchFamily="34" charset="0"/>
              <a:cs typeface="Arial" panose="020B0604020202020204" pitchFamily="34" charset="0"/>
            </a:endParaRPr>
          </a:p>
          <a:p>
            <a:pPr algn="just">
              <a:buNone/>
            </a:pPr>
            <a:endParaRPr lang="cs-CZ" altLang="en-US" sz="800" dirty="0">
              <a:latin typeface="Arial" panose="020B0604020202020204" pitchFamily="34" charset="0"/>
              <a:cs typeface="Arial" panose="020B0604020202020204" pitchFamily="34" charset="0"/>
            </a:endParaRPr>
          </a:p>
          <a:p>
            <a:pPr algn="just">
              <a:buNone/>
            </a:pPr>
            <a:r>
              <a:rPr lang="en-GB" altLang="en-US" sz="2000" dirty="0" err="1">
                <a:latin typeface="Arial" panose="020B0604020202020204" pitchFamily="34" charset="0"/>
                <a:cs typeface="Arial" panose="020B0604020202020204" pitchFamily="34" charset="0"/>
              </a:rPr>
              <a:t>Uhlík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pevné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a:t>
            </a:r>
            <a:r>
              <a:rPr lang="cs-CZ" altLang="en-US" sz="2000" dirty="0">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tyto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studuje</a:t>
            </a:r>
            <a:r>
              <a:rPr lang="en-GB" altLang="en-US" sz="2000"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organická</a:t>
            </a:r>
            <a:r>
              <a:rPr lang="en-GB" altLang="en-US" sz="2000" i="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chemie</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Uhlík má nejvyšší teplotu tání ze všech nekovů.</a:t>
            </a:r>
          </a:p>
          <a:p>
            <a:pPr marL="0" indent="0" algn="just">
              <a:buNone/>
            </a:pPr>
            <a:r>
              <a:rPr lang="cs-CZ" sz="2000" dirty="0">
                <a:latin typeface="Arial" panose="020B0604020202020204" pitchFamily="34" charset="0"/>
                <a:cs typeface="Arial" panose="020B0604020202020204" pitchFamily="34" charset="0"/>
              </a:rPr>
              <a:t>Za vyšších teplot se uhlík slučuje s vodíkem, pokud reakce probíhá při teplotě okolo 600°C je jejím produktem </a:t>
            </a:r>
            <a:r>
              <a:rPr lang="cs-CZ" sz="2000" dirty="0" err="1">
                <a:latin typeface="Arial" panose="020B0604020202020204" pitchFamily="34" charset="0"/>
                <a:cs typeface="Arial" panose="020B0604020202020204" pitchFamily="34" charset="0"/>
              </a:rPr>
              <a:t>methan</a:t>
            </a:r>
            <a:r>
              <a:rPr lang="cs-CZ" sz="2000" dirty="0">
                <a:latin typeface="Arial" panose="020B0604020202020204" pitchFamily="34" charset="0"/>
                <a:cs typeface="Arial" panose="020B0604020202020204" pitchFamily="34" charset="0"/>
              </a:rPr>
              <a:t>, pokud je reakční teplota vyšší než 1500°C vzniká syntézou uhlíku s vodíkem </a:t>
            </a:r>
            <a:r>
              <a:rPr lang="cs-CZ" sz="2000" dirty="0" err="1">
                <a:latin typeface="Arial" panose="020B0604020202020204" pitchFamily="34" charset="0"/>
                <a:cs typeface="Arial" panose="020B0604020202020204" pitchFamily="34" charset="0"/>
              </a:rPr>
              <a:t>ethyn</a:t>
            </a:r>
            <a:r>
              <a:rPr lang="cs-CZ" sz="2000" dirty="0">
                <a:latin typeface="Arial" panose="020B0604020202020204" pitchFamily="34" charset="0"/>
                <a:cs typeface="Arial" panose="020B0604020202020204" pitchFamily="34" charset="0"/>
              </a:rPr>
              <a:t> (acetylen):</a:t>
            </a:r>
          </a:p>
          <a:p>
            <a:pPr marL="0" indent="0" algn="just">
              <a:buNone/>
            </a:pPr>
            <a:r>
              <a:rPr lang="cs-CZ" sz="2000" dirty="0">
                <a:latin typeface="Arial" panose="020B0604020202020204" pitchFamily="34" charset="0"/>
                <a:cs typeface="Arial" panose="020B0604020202020204" pitchFamily="34" charset="0"/>
              </a:rPr>
              <a:t>		C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CH</a:t>
            </a:r>
            <a:r>
              <a:rPr lang="cs-CZ" sz="2000" baseline="-25000" dirty="0">
                <a:latin typeface="Arial" panose="020B0604020202020204" pitchFamily="34" charset="0"/>
                <a:cs typeface="Arial" panose="020B0604020202020204" pitchFamily="34" charset="0"/>
              </a:rPr>
              <a:t>4</a:t>
            </a:r>
          </a:p>
          <a:p>
            <a:pPr marL="0" indent="0" algn="just">
              <a:buNone/>
            </a:pPr>
            <a:r>
              <a:rPr lang="cs-CZ" sz="2000" dirty="0">
                <a:latin typeface="Arial" panose="020B0604020202020204" pitchFamily="34" charset="0"/>
                <a:cs typeface="Arial" panose="020B0604020202020204" pitchFamily="34" charset="0"/>
              </a:rPr>
              <a:t>		2 C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Za zvýšené teploty reaguje s kyslíkem, halogeny, křemíkem, sírou, selenem, tellurem, dusíkem a s řadou kovů. Ochotně reaguje s lithiem, se kterým se slučuje již při teplotě 200°C na snadno hydrolyzující </a:t>
            </a:r>
            <a:r>
              <a:rPr lang="cs-CZ" sz="2000" dirty="0" err="1">
                <a:latin typeface="Arial" panose="020B0604020202020204" pitchFamily="34" charset="0"/>
                <a:cs typeface="Arial" panose="020B0604020202020204" pitchFamily="34" charset="0"/>
              </a:rPr>
              <a:t>acetylid</a:t>
            </a:r>
            <a:r>
              <a:rPr lang="cs-CZ" sz="2000" dirty="0">
                <a:latin typeface="Arial" panose="020B0604020202020204" pitchFamily="34" charset="0"/>
                <a:cs typeface="Arial" panose="020B0604020202020204" pitchFamily="34" charset="0"/>
              </a:rPr>
              <a:t>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Binární sloučeniny uhlíku s prvky o nižší elektronegativitě se nazývají karbidy.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V anorganických sloučeninách vystupuje uhlík nejčastěji v oxidačním stavu IV, méně často i v oxidačním stavu II.</a:t>
            </a:r>
          </a:p>
          <a:p>
            <a:pPr algn="just">
              <a:buNone/>
            </a:pP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35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3016210"/>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Methan</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endParaRPr lang="cs-CZ" altLang="en-US" sz="2000" b="1"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barvy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rostlin</a:t>
            </a:r>
            <a:r>
              <a:rPr lang="cs-CZ" altLang="en-US" sz="2000" dirty="0" err="1">
                <a:latin typeface="Arial" panose="020B0604020202020204" pitchFamily="34" charset="0"/>
                <a:cs typeface="Arial" panose="020B0604020202020204" pitchFamily="34" charset="0"/>
              </a:rPr>
              <a: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ístupu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cs-CZ" altLang="en-US" sz="2000" dirty="0">
                <a:latin typeface="Arial" panose="020B0604020202020204" pitchFamily="34" charset="0"/>
                <a:cs typeface="Arial" panose="020B0604020202020204" pitchFamily="34" charset="0"/>
              </a:rPr>
              <a:t> (bioplyn)</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uhel</a:t>
            </a:r>
            <a:r>
              <a:rPr lang="cs-CZ" altLang="en-US" sz="2000" dirty="0" err="1">
                <a:latin typeface="Arial" panose="020B0604020202020204" pitchFamily="34" charset="0"/>
                <a:cs typeface="Arial" panose="020B0604020202020204" pitchFamily="34" charset="0"/>
              </a:rPr>
              <a:t>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dolech</a:t>
            </a:r>
            <a:r>
              <a:rPr lang="cs-CZ" altLang="en-US" sz="2000" dirty="0">
                <a:latin typeface="Arial" panose="020B0604020202020204" pitchFamily="34" charset="0"/>
                <a:cs typeface="Arial" panose="020B0604020202020204" pitchFamily="34" charset="0"/>
              </a:rPr>
              <a:t> (vzniká </a:t>
            </a:r>
            <a:r>
              <a:rPr lang="cs-CZ" sz="2000" dirty="0">
                <a:latin typeface="Arial" panose="020B0604020202020204" pitchFamily="34" charset="0"/>
                <a:cs typeface="Arial" panose="020B0604020202020204" pitchFamily="34" charset="0"/>
              </a:rPr>
              <a:t>při samovolné přeměně hnědého uhlí v černé, byl příčinou mnoha důlních neštěstí).</a:t>
            </a:r>
            <a:endParaRPr lang="en-GB" altLang="en-US" sz="2000" i="1" dirty="0">
              <a:latin typeface="Arial" panose="020B0604020202020204" pitchFamily="34" charset="0"/>
              <a:cs typeface="Arial" panose="020B0604020202020204" pitchFamily="34" charset="0"/>
            </a:endParaRPr>
          </a:p>
          <a:p>
            <a:endParaRPr lang="cs-CZ" altLang="en-US" sz="1000" i="1"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methanu</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COONa +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733800"/>
            <a:ext cx="3400425" cy="307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 y="3733800"/>
            <a:ext cx="3276600"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Zemní plyn</a:t>
            </a:r>
            <a:r>
              <a:rPr lang="cs-CZ" sz="2000" dirty="0">
                <a:latin typeface="Arial" panose="020B0604020202020204" pitchFamily="34" charset="0"/>
                <a:cs typeface="Arial" panose="020B0604020202020204" pitchFamily="34" charset="0"/>
              </a:rPr>
              <a:t> je přírodní plynné fosilní palivo.  Těží se z porézních sedimentárních hornin podobně jako ropa. Nachází se buď samostatně, společně s ropou nebo černým uhlím. </a:t>
            </a:r>
          </a:p>
        </p:txBody>
      </p:sp>
      <p:pic>
        <p:nvPicPr>
          <p:cNvPr id="72709" name="Picture 5" descr="https://upload.wikimedia.org/wikipedia/commons/thumb/f/f5/Prospeccion_petroleo.svg/800px-Prospeccion_petrole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745149"/>
            <a:ext cx="2199114" cy="25781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ethan">
            <a:extLst>
              <a:ext uri="{FF2B5EF4-FFF2-40B4-BE49-F238E27FC236}">
                <a16:creationId xmlns:a16="http://schemas.microsoft.com/office/drawing/2014/main" id="{71E886D2-F870-4916-B87F-0FC5F1302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10" y="2178010"/>
            <a:ext cx="1250990" cy="125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4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979" y="457200"/>
            <a:ext cx="8686800"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Karbonizační (koksárenský) plyn</a:t>
            </a:r>
            <a:r>
              <a:rPr lang="cs-CZ" sz="2000" dirty="0">
                <a:latin typeface="Arial" panose="020B0604020202020204" pitchFamily="34" charset="0"/>
                <a:cs typeface="Arial" panose="020B0604020202020204" pitchFamily="34" charset="0"/>
              </a:rPr>
              <a:t> se zpracovává (odstraněním amoniaku 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benzenu 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naftalenu C</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aj.) na </a:t>
            </a:r>
            <a:r>
              <a:rPr lang="cs-CZ" sz="2000" b="1" dirty="0">
                <a:latin typeface="Arial" panose="020B0604020202020204" pitchFamily="34" charset="0"/>
                <a:cs typeface="Arial" panose="020B0604020202020204" pitchFamily="34" charset="0"/>
              </a:rPr>
              <a:t>svítiplyn</a:t>
            </a:r>
            <a:r>
              <a:rPr lang="cs-CZ" sz="2000" dirty="0">
                <a:latin typeface="Arial" panose="020B0604020202020204" pitchFamily="34" charset="0"/>
                <a:cs typeface="Arial" panose="020B0604020202020204" pitchFamily="34" charset="0"/>
              </a:rPr>
              <a:t>. Ten se dříve využíval pro svícení (odtud název, plynové osvětlení využívala mnohá města v 19. a 20. století) či pro vaření (plynové sporáky). Kvůli přítomnosti jedovatého oxidu uhelnatého CO ve svítiplynu (cca 5 %) byl nahrazen zemním plynem. Dnes se stále koksárenský plyn využívá v chemických provozech buď jako palivo, nebo se dále zpracovává na řadu základních chemických látek (</a:t>
            </a:r>
            <a:r>
              <a:rPr lang="cs-CZ" sz="2000" dirty="0" err="1">
                <a:latin typeface="Arial" panose="020B0604020202020204" pitchFamily="34" charset="0"/>
                <a:cs typeface="Arial" panose="020B0604020202020204" pitchFamily="34" charset="0"/>
              </a:rPr>
              <a:t>methanol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methylamin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ethylen</a:t>
            </a:r>
            <a:r>
              <a:rPr lang="cs-CZ" sz="2000" dirty="0">
                <a:latin typeface="Arial" panose="020B0604020202020204" pitchFamily="34" charset="0"/>
                <a:cs typeface="Arial" panose="020B0604020202020204" pitchFamily="34" charset="0"/>
              </a:rPr>
              <a:t> a další).</a:t>
            </a:r>
          </a:p>
        </p:txBody>
      </p:sp>
      <p:pic>
        <p:nvPicPr>
          <p:cNvPr id="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747415"/>
            <a:ext cx="5473020" cy="199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50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46857"/>
            <a:ext cx="281054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0854"/>
            <a:ext cx="4622495" cy="312379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304800"/>
            <a:ext cx="8839200" cy="317009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Bioplyn</a:t>
            </a:r>
            <a:r>
              <a:rPr lang="cs-CZ" sz="2000" dirty="0">
                <a:latin typeface="Arial" panose="020B0604020202020204" pitchFamily="34" charset="0"/>
                <a:cs typeface="Arial" panose="020B0604020202020204" pitchFamily="34" charset="0"/>
              </a:rPr>
              <a:t> je plyn produkovaný během anaerobní digesce organických materiálů a skládající se zejména z </a:t>
            </a:r>
            <a:r>
              <a:rPr lang="cs-CZ" sz="2000" dirty="0" err="1">
                <a:latin typeface="Arial" panose="020B0604020202020204" pitchFamily="34" charset="0"/>
                <a:cs typeface="Arial" panose="020B0604020202020204" pitchFamily="34" charset="0"/>
              </a:rPr>
              <a:t>methanu</a:t>
            </a:r>
            <a:r>
              <a:rPr lang="cs-CZ" sz="2000" dirty="0">
                <a:latin typeface="Arial" panose="020B0604020202020204" pitchFamily="34" charset="0"/>
                <a:cs typeface="Arial" panose="020B0604020202020204" pitchFamily="34" charset="0"/>
              </a:rPr>
              <a:t> (CH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oxidu uhličitého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Výskyt</a:t>
            </a:r>
          </a:p>
          <a:p>
            <a:pPr algn="just"/>
            <a:r>
              <a:rPr lang="cs-CZ" sz="2000" dirty="0">
                <a:latin typeface="Arial" panose="020B0604020202020204" pitchFamily="34" charset="0"/>
                <a:cs typeface="Arial" panose="020B0604020202020204" pitchFamily="34" charset="0"/>
              </a:rPr>
              <a:t>- v přirozených prostředích (mokřady, sedimenty, trávící ústrojí - zejména u přežvýkavců)</a:t>
            </a:r>
          </a:p>
          <a:p>
            <a:pPr algn="just"/>
            <a:r>
              <a:rPr lang="cs-CZ" sz="2000" dirty="0">
                <a:latin typeface="Arial" panose="020B0604020202020204" pitchFamily="34" charset="0"/>
                <a:cs typeface="Arial" panose="020B0604020202020204" pitchFamily="34" charset="0"/>
              </a:rPr>
              <a:t>- v zemědělských prostředích (rýžová pole, uskladnění hnoje a kejdy)</a:t>
            </a:r>
          </a:p>
          <a:p>
            <a:pPr algn="just"/>
            <a:r>
              <a:rPr lang="cs-CZ" sz="2000" dirty="0">
                <a:latin typeface="Arial" panose="020B0604020202020204" pitchFamily="34" charset="0"/>
                <a:cs typeface="Arial" panose="020B0604020202020204" pitchFamily="34" charset="0"/>
              </a:rPr>
              <a:t>- v odpadovém hospodářství (na skládkách odpadů - skládkový plyn, na anaerobních čistírnách odpadních vod (ČOV), v </a:t>
            </a:r>
            <a:r>
              <a:rPr lang="cs-CZ" sz="2000" b="1" dirty="0">
                <a:latin typeface="Arial" panose="020B0604020202020204" pitchFamily="34" charset="0"/>
                <a:cs typeface="Arial" panose="020B0604020202020204" pitchFamily="34" charset="0"/>
              </a:rPr>
              <a:t>bioplynových stanicích</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2925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176" y="3542006"/>
            <a:ext cx="3739247" cy="3140537"/>
          </a:xfrm>
          <a:prstGeom prst="rect">
            <a:avLst/>
          </a:prstGeom>
        </p:spPr>
      </p:pic>
      <p:pic>
        <p:nvPicPr>
          <p:cNvPr id="4301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39624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45848"/>
            <a:ext cx="3393624" cy="278042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Zobrazit zdroj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02" y="880353"/>
            <a:ext cx="4457563"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BB9ED0-261A-432D-9F52-C9D4C20BCC18}"/>
              </a:ext>
            </a:extLst>
          </p:cNvPr>
          <p:cNvSpPr>
            <a:spLocks noGrp="1"/>
          </p:cNvSpPr>
          <p:nvPr>
            <p:ph type="title"/>
          </p:nvPr>
        </p:nvSpPr>
        <p:spPr>
          <a:xfrm>
            <a:off x="171450" y="152400"/>
            <a:ext cx="4171950" cy="411956"/>
          </a:xfrm>
        </p:spPr>
        <p:txBody>
          <a:bodyPr>
            <a:normAutofit/>
          </a:bodyPr>
          <a:lstStyle/>
          <a:p>
            <a:r>
              <a:rPr lang="en-US" sz="2000" b="1" dirty="0"/>
              <a:t>P</a:t>
            </a:r>
            <a:r>
              <a:rPr lang="cs-CZ" sz="2000" b="1" dirty="0" err="1"/>
              <a:t>řírodní</a:t>
            </a:r>
            <a:r>
              <a:rPr lang="cs-CZ" sz="2000" b="1" dirty="0"/>
              <a:t> vývěry zemního plynu</a:t>
            </a:r>
            <a:endParaRPr lang="en-US" sz="2000" b="1" dirty="0"/>
          </a:p>
        </p:txBody>
      </p:sp>
      <p:pic>
        <p:nvPicPr>
          <p:cNvPr id="5" name="Obrázek 4" descr="Obsah obrázku příroda, exteriér, oheň, země&#10;&#10;Popis byl vytvořen automaticky">
            <a:extLst>
              <a:ext uri="{FF2B5EF4-FFF2-40B4-BE49-F238E27FC236}">
                <a16:creationId xmlns:a16="http://schemas.microsoft.com/office/drawing/2014/main" id="{5CCC9036-E744-4855-A844-47E69638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727" y="564356"/>
            <a:ext cx="3587723" cy="2681823"/>
          </a:xfrm>
          <a:prstGeom prst="rect">
            <a:avLst/>
          </a:prstGeom>
        </p:spPr>
      </p:pic>
      <p:sp>
        <p:nvSpPr>
          <p:cNvPr id="6" name="Obdélník 5">
            <a:extLst>
              <a:ext uri="{FF2B5EF4-FFF2-40B4-BE49-F238E27FC236}">
                <a16:creationId xmlns:a16="http://schemas.microsoft.com/office/drawing/2014/main" id="{3C84D5AE-62F4-415E-9700-C17BA0978A9A}"/>
              </a:ext>
            </a:extLst>
          </p:cNvPr>
          <p:cNvSpPr/>
          <p:nvPr/>
        </p:nvSpPr>
        <p:spPr>
          <a:xfrm>
            <a:off x="200025" y="914995"/>
            <a:ext cx="4743450" cy="2246769"/>
          </a:xfrm>
          <a:prstGeom prst="rect">
            <a:avLst/>
          </a:prstGeom>
        </p:spPr>
        <p:txBody>
          <a:bodyPr wrap="square">
            <a:spAutoFit/>
          </a:bodyPr>
          <a:lstStyle/>
          <a:p>
            <a:pPr algn="just"/>
            <a:r>
              <a:rPr lang="en-US" sz="2000" b="1" dirty="0" err="1"/>
              <a:t>Chiméra</a:t>
            </a:r>
            <a:r>
              <a:rPr lang="cs-CZ" sz="2000" b="1" dirty="0"/>
              <a:t> </a:t>
            </a:r>
            <a:r>
              <a:rPr lang="cs-CZ" sz="2000" dirty="0"/>
              <a:t>(</a:t>
            </a:r>
            <a:r>
              <a:rPr lang="en-US" sz="2000" dirty="0" err="1"/>
              <a:t>řecky</a:t>
            </a:r>
            <a:r>
              <a:rPr lang="en-US" sz="2000" dirty="0"/>
              <a:t> </a:t>
            </a:r>
            <a:r>
              <a:rPr lang="el-GR" sz="2000" i="1" dirty="0"/>
              <a:t>Χίμαιρα</a:t>
            </a:r>
            <a:r>
              <a:rPr lang="cs-CZ" sz="2000" i="1" dirty="0"/>
              <a:t>, </a:t>
            </a:r>
            <a:r>
              <a:rPr lang="cs-CZ" sz="2000" dirty="0"/>
              <a:t>t</a:t>
            </a:r>
            <a:r>
              <a:rPr lang="en-US" sz="2000" dirty="0" err="1"/>
              <a:t>urecky</a:t>
            </a:r>
            <a:r>
              <a:rPr lang="en-US" sz="2000" dirty="0"/>
              <a:t> </a:t>
            </a:r>
            <a:r>
              <a:rPr lang="en-US" sz="2000" dirty="0" err="1"/>
              <a:t>Yanartaş</a:t>
            </a:r>
            <a:r>
              <a:rPr lang="cs-CZ" sz="2000" dirty="0"/>
              <a:t> </a:t>
            </a:r>
            <a:r>
              <a:rPr lang="en-US" sz="2000" dirty="0"/>
              <a:t>„</a:t>
            </a:r>
            <a:r>
              <a:rPr lang="en-US" sz="2000" dirty="0" err="1"/>
              <a:t>hořící</a:t>
            </a:r>
            <a:r>
              <a:rPr lang="en-US" sz="2000" dirty="0"/>
              <a:t> </a:t>
            </a:r>
            <a:r>
              <a:rPr lang="en-US" sz="2000" dirty="0" err="1"/>
              <a:t>skála</a:t>
            </a:r>
            <a:r>
              <a:rPr lang="en-US" sz="2000" dirty="0"/>
              <a:t>“</a:t>
            </a:r>
            <a:r>
              <a:rPr lang="cs-CZ" sz="2000" dirty="0"/>
              <a:t>)</a:t>
            </a:r>
            <a:r>
              <a:rPr lang="en-US" sz="2000" dirty="0"/>
              <a:t> je </a:t>
            </a:r>
            <a:r>
              <a:rPr lang="en-US" sz="2000" dirty="0" err="1"/>
              <a:t>přírodní</a:t>
            </a:r>
            <a:r>
              <a:rPr lang="en-US" sz="2000" dirty="0"/>
              <a:t> </a:t>
            </a:r>
            <a:r>
              <a:rPr lang="en-US" sz="2000" dirty="0" err="1"/>
              <a:t>vývěr</a:t>
            </a:r>
            <a:r>
              <a:rPr lang="en-US" sz="2000" dirty="0"/>
              <a:t> </a:t>
            </a:r>
            <a:r>
              <a:rPr lang="cs-CZ" sz="2000" dirty="0"/>
              <a:t>zemního plynu </a:t>
            </a:r>
            <a:r>
              <a:rPr lang="en-US" sz="2000" dirty="0" err="1"/>
              <a:t>znám</a:t>
            </a:r>
            <a:r>
              <a:rPr lang="cs-CZ" sz="2000" dirty="0"/>
              <a:t>ý</a:t>
            </a:r>
            <a:r>
              <a:rPr lang="en-US" sz="2000" dirty="0"/>
              <a:t> </a:t>
            </a:r>
            <a:r>
              <a:rPr lang="en-US" sz="2000" dirty="0" err="1"/>
              <a:t>již</a:t>
            </a:r>
            <a:r>
              <a:rPr lang="en-US" sz="2000" dirty="0"/>
              <a:t> z </a:t>
            </a:r>
            <a:r>
              <a:rPr lang="en-US" sz="2000" dirty="0" err="1"/>
              <a:t>období</a:t>
            </a:r>
            <a:r>
              <a:rPr lang="en-US" sz="2000" dirty="0"/>
              <a:t> </a:t>
            </a:r>
            <a:r>
              <a:rPr lang="cs-CZ" sz="2000" dirty="0"/>
              <a:t>starověku</a:t>
            </a:r>
            <a:r>
              <a:rPr lang="en-US" sz="2000" dirty="0"/>
              <a:t>. </a:t>
            </a:r>
            <a:r>
              <a:rPr lang="en-US" sz="2000" dirty="0" err="1"/>
              <a:t>Nachází</a:t>
            </a:r>
            <a:r>
              <a:rPr lang="en-US" sz="2000" dirty="0"/>
              <a:t> se v </a:t>
            </a:r>
            <a:r>
              <a:rPr lang="en-US" sz="2000" dirty="0" err="1"/>
              <a:t>bývalé</a:t>
            </a:r>
            <a:r>
              <a:rPr lang="en-US" sz="2000" dirty="0"/>
              <a:t> </a:t>
            </a:r>
            <a:r>
              <a:rPr lang="en-US" sz="2000" dirty="0" err="1"/>
              <a:t>provincii</a:t>
            </a:r>
            <a:r>
              <a:rPr lang="en-US" sz="2000" dirty="0"/>
              <a:t> </a:t>
            </a:r>
            <a:r>
              <a:rPr lang="cs-CZ" sz="2000" dirty="0" err="1"/>
              <a:t>Lycia</a:t>
            </a:r>
            <a:r>
              <a:rPr lang="en-US" sz="2000" dirty="0"/>
              <a:t> v </a:t>
            </a:r>
            <a:r>
              <a:rPr lang="en-US" sz="2000" dirty="0" err="1"/>
              <a:t>dnešním</a:t>
            </a:r>
            <a:r>
              <a:rPr lang="en-US" sz="2000" dirty="0"/>
              <a:t> T</a:t>
            </a:r>
            <a:r>
              <a:rPr lang="cs-CZ" sz="2000" dirty="0" err="1"/>
              <a:t>urecku</a:t>
            </a:r>
            <a:r>
              <a:rPr lang="en-US" sz="2000" dirty="0"/>
              <a:t>, </a:t>
            </a:r>
            <a:r>
              <a:rPr lang="en-US" sz="2000" dirty="0" err="1"/>
              <a:t>asi</a:t>
            </a:r>
            <a:r>
              <a:rPr lang="en-US" sz="2000" dirty="0"/>
              <a:t> 70 km </a:t>
            </a:r>
            <a:r>
              <a:rPr lang="en-US" sz="2000" dirty="0" err="1"/>
              <a:t>jihojihozápadně</a:t>
            </a:r>
            <a:r>
              <a:rPr lang="en-US" sz="2000" dirty="0"/>
              <a:t> od </a:t>
            </a:r>
            <a:r>
              <a:rPr lang="cs-CZ" sz="2000" dirty="0" err="1"/>
              <a:t>Antalye</a:t>
            </a:r>
            <a:r>
              <a:rPr lang="en-US" sz="2000" dirty="0"/>
              <a:t>, </a:t>
            </a:r>
            <a:r>
              <a:rPr lang="en-US" sz="2000" dirty="0" err="1"/>
              <a:t>poblíž</a:t>
            </a:r>
            <a:r>
              <a:rPr lang="en-US" sz="2000" dirty="0"/>
              <a:t> </a:t>
            </a:r>
            <a:r>
              <a:rPr lang="en-US" sz="2000" dirty="0" err="1"/>
              <a:t>zbytků</a:t>
            </a:r>
            <a:r>
              <a:rPr lang="en-US" sz="2000" dirty="0"/>
              <a:t> </a:t>
            </a:r>
            <a:r>
              <a:rPr lang="en-US" sz="2000" dirty="0" err="1"/>
              <a:t>antického</a:t>
            </a:r>
            <a:r>
              <a:rPr lang="en-US" sz="2000" dirty="0"/>
              <a:t> </a:t>
            </a:r>
            <a:r>
              <a:rPr lang="en-US" sz="2000" dirty="0" err="1"/>
              <a:t>města</a:t>
            </a:r>
            <a:r>
              <a:rPr lang="en-US" sz="2000" dirty="0"/>
              <a:t> </a:t>
            </a:r>
            <a:r>
              <a:rPr lang="cs-CZ" sz="2000" dirty="0" err="1"/>
              <a:t>Olympos</a:t>
            </a:r>
            <a:r>
              <a:rPr lang="en-US" sz="2000" dirty="0"/>
              <a:t> a </a:t>
            </a:r>
            <a:r>
              <a:rPr lang="en-US" sz="2000" dirty="0" err="1"/>
              <a:t>vesnice</a:t>
            </a:r>
            <a:r>
              <a:rPr lang="en-US" sz="2000" dirty="0"/>
              <a:t> </a:t>
            </a:r>
            <a:r>
              <a:rPr lang="cs-CZ" sz="2000" dirty="0" err="1"/>
              <a:t>Cirali</a:t>
            </a:r>
            <a:r>
              <a:rPr lang="en-US" sz="2000" dirty="0"/>
              <a:t>. </a:t>
            </a:r>
          </a:p>
        </p:txBody>
      </p:sp>
      <p:sp>
        <p:nvSpPr>
          <p:cNvPr id="9" name="Obdélník 8">
            <a:extLst>
              <a:ext uri="{FF2B5EF4-FFF2-40B4-BE49-F238E27FC236}">
                <a16:creationId xmlns:a16="http://schemas.microsoft.com/office/drawing/2014/main" id="{A7F41AD1-3885-4E9E-9C85-F300DECBDF54}"/>
              </a:ext>
            </a:extLst>
          </p:cNvPr>
          <p:cNvSpPr/>
          <p:nvPr/>
        </p:nvSpPr>
        <p:spPr>
          <a:xfrm>
            <a:off x="200025" y="3512403"/>
            <a:ext cx="4572000" cy="1323439"/>
          </a:xfrm>
          <a:prstGeom prst="rect">
            <a:avLst/>
          </a:prstGeom>
        </p:spPr>
        <p:txBody>
          <a:bodyPr>
            <a:spAutoFit/>
          </a:bodyPr>
          <a:lstStyle/>
          <a:p>
            <a:pPr algn="just"/>
            <a:r>
              <a:rPr lang="en-US" sz="2000" b="1" dirty="0" err="1"/>
              <a:t>Focul</a:t>
            </a:r>
            <a:r>
              <a:rPr lang="en-US" sz="2000" b="1" dirty="0"/>
              <a:t> </a:t>
            </a:r>
            <a:r>
              <a:rPr lang="en-US" sz="2000" b="1" dirty="0" err="1"/>
              <a:t>viu</a:t>
            </a:r>
            <a:r>
              <a:rPr lang="en-US" sz="2000" dirty="0"/>
              <a:t> </a:t>
            </a:r>
            <a:r>
              <a:rPr lang="cs-CZ" sz="2000" dirty="0"/>
              <a:t>(</a:t>
            </a:r>
            <a:r>
              <a:rPr lang="en-US" sz="2000" i="1" dirty="0" err="1"/>
              <a:t>Živý</a:t>
            </a:r>
            <a:r>
              <a:rPr lang="en-US" sz="2000" i="1" dirty="0"/>
              <a:t> </a:t>
            </a:r>
            <a:r>
              <a:rPr lang="en-US" sz="2000" i="1" dirty="0" err="1"/>
              <a:t>oheň</a:t>
            </a:r>
            <a:r>
              <a:rPr lang="cs-CZ" sz="2000" dirty="0"/>
              <a:t>)</a:t>
            </a:r>
            <a:r>
              <a:rPr lang="en-US" sz="2000" dirty="0"/>
              <a:t> je </a:t>
            </a:r>
            <a:r>
              <a:rPr lang="cs-CZ" sz="2000" dirty="0"/>
              <a:t>přírodní</a:t>
            </a:r>
            <a:r>
              <a:rPr lang="en-US" sz="2000" dirty="0"/>
              <a:t> </a:t>
            </a:r>
            <a:r>
              <a:rPr lang="en-US" sz="2000" dirty="0" err="1"/>
              <a:t>vývěr</a:t>
            </a:r>
            <a:r>
              <a:rPr lang="en-US" sz="2000" dirty="0"/>
              <a:t> </a:t>
            </a:r>
            <a:r>
              <a:rPr lang="cs-CZ" sz="2000" dirty="0"/>
              <a:t>zemního plynu </a:t>
            </a:r>
            <a:r>
              <a:rPr lang="en-US" sz="2000" dirty="0" err="1"/>
              <a:t>na</a:t>
            </a:r>
            <a:r>
              <a:rPr lang="en-US" sz="2000" dirty="0"/>
              <a:t> </a:t>
            </a:r>
            <a:r>
              <a:rPr lang="en-US" sz="2000" dirty="0" err="1"/>
              <a:t>okraji</a:t>
            </a:r>
            <a:r>
              <a:rPr lang="en-US" sz="2000" dirty="0"/>
              <a:t> </a:t>
            </a:r>
            <a:r>
              <a:rPr lang="en-US" sz="2000" dirty="0" err="1"/>
              <a:t>vesnice</a:t>
            </a:r>
            <a:r>
              <a:rPr lang="en-US" sz="2000" dirty="0"/>
              <a:t> </a:t>
            </a:r>
            <a:r>
              <a:rPr lang="cs-CZ" sz="2000" dirty="0"/>
              <a:t>Terca</a:t>
            </a:r>
            <a:r>
              <a:rPr lang="en-US" sz="2000" dirty="0"/>
              <a:t> v </a:t>
            </a:r>
            <a:r>
              <a:rPr lang="en-US" sz="2000" dirty="0" err="1"/>
              <a:t>podhůří</a:t>
            </a:r>
            <a:r>
              <a:rPr lang="en-US" sz="2000" dirty="0"/>
              <a:t> </a:t>
            </a:r>
            <a:r>
              <a:rPr lang="cs-CZ" sz="2000" dirty="0" err="1"/>
              <a:t>Penteleu</a:t>
            </a:r>
            <a:r>
              <a:rPr lang="en-US" sz="2000" dirty="0"/>
              <a:t> v</a:t>
            </a:r>
            <a:r>
              <a:rPr lang="cs-CZ" sz="2000" dirty="0"/>
              <a:t> župě</a:t>
            </a:r>
            <a:r>
              <a:rPr lang="en-US" sz="2000" dirty="0"/>
              <a:t> </a:t>
            </a:r>
            <a:r>
              <a:rPr lang="en-US" sz="2000" dirty="0" err="1">
                <a:hlinkClick r:id="rId3" tooltip="Buzău (župa)">
                  <a:extLst>
                    <a:ext uri="{A12FA001-AC4F-418D-AE19-62706E023703}">
                      <ahyp:hlinkClr xmlns:ahyp="http://schemas.microsoft.com/office/drawing/2018/hyperlinkcolor" val="tx"/>
                    </a:ext>
                  </a:extLst>
                </a:hlinkClick>
              </a:rPr>
              <a:t>Buzău</a:t>
            </a:r>
            <a:r>
              <a:rPr lang="en-US" sz="2000" dirty="0"/>
              <a:t> v </a:t>
            </a:r>
            <a:r>
              <a:rPr lang="cs-CZ" sz="2000" dirty="0"/>
              <a:t>Rumunsku</a:t>
            </a:r>
            <a:r>
              <a:rPr lang="en-US" sz="2000" dirty="0"/>
              <a:t>. </a:t>
            </a:r>
          </a:p>
        </p:txBody>
      </p:sp>
      <p:pic>
        <p:nvPicPr>
          <p:cNvPr id="13" name="Obrázek 12" descr="Obsah obrázku exteriér, stopa, vlak, strom&#10;&#10;Popis byl vytvořen automaticky">
            <a:extLst>
              <a:ext uri="{FF2B5EF4-FFF2-40B4-BE49-F238E27FC236}">
                <a16:creationId xmlns:a16="http://schemas.microsoft.com/office/drawing/2014/main" id="{567297A0-F9F4-4A32-9F36-DFD841E34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727" y="3611822"/>
            <a:ext cx="3587723" cy="2541761"/>
          </a:xfrm>
          <a:prstGeom prst="rect">
            <a:avLst/>
          </a:prstGeom>
        </p:spPr>
      </p:pic>
    </p:spTree>
    <p:extLst>
      <p:ext uri="{BB962C8B-B14F-4D97-AF65-F5344CB8AC3E}">
        <p14:creationId xmlns:p14="http://schemas.microsoft.com/office/powerpoint/2010/main" val="2165095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492990"/>
          </a:xfrm>
          <a:prstGeom prst="rect">
            <a:avLst/>
          </a:prstGeom>
        </p:spPr>
        <p:txBody>
          <a:bodyPr wrap="square">
            <a:spAutoFit/>
          </a:bodyPr>
          <a:lstStyle/>
          <a:p>
            <a:pPr algn="just"/>
            <a:r>
              <a:rPr lang="en-GB" altLang="en-US" sz="2000" b="1" dirty="0">
                <a:latin typeface="Arial" panose="020B0604020202020204" pitchFamily="34" charset="0"/>
                <a:cs typeface="Arial" panose="020B0604020202020204" pitchFamily="34" charset="0"/>
              </a:rPr>
              <a:t>Ethen (</a:t>
            </a:r>
            <a:r>
              <a:rPr lang="en-GB" altLang="en-US" sz="2000" b="1" dirty="0" err="1">
                <a:latin typeface="Arial" panose="020B0604020202020204" pitchFamily="34" charset="0"/>
                <a:cs typeface="Arial" panose="020B0604020202020204" pitchFamily="34" charset="0"/>
              </a:rPr>
              <a:t>ethylen</a:t>
            </a:r>
            <a:r>
              <a:rPr lang="en-GB" altLang="en-US" sz="2000" b="1" dirty="0">
                <a:latin typeface="Arial" panose="020B0604020202020204" pitchFamily="34" charset="0"/>
                <a:cs typeface="Arial" panose="020B0604020202020204" pitchFamily="34" charset="0"/>
              </a:rPr>
              <a:t>) C</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a:t>
            </a:r>
            <a:r>
              <a:rPr lang="cs-CZ" altLang="en-US" sz="2000" dirty="0" err="1">
                <a:latin typeface="Arial" panose="020B0604020202020204" pitchFamily="34" charset="0"/>
                <a:cs typeface="Arial" panose="020B0604020202020204" pitchFamily="34" charset="0"/>
              </a:rPr>
              <a:t>teristického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surovina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a:t>
            </a:r>
            <a:r>
              <a:rPr lang="cs-CZ" altLang="en-US" sz="2000" dirty="0" err="1">
                <a:latin typeface="Arial" panose="020B0604020202020204" pitchFamily="34" charset="0"/>
                <a:cs typeface="Arial" panose="020B0604020202020204" pitchFamily="34" charset="0"/>
              </a:rPr>
              <a:t>icého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myslu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dnes</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evážn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z ropy (</a:t>
            </a:r>
            <a:r>
              <a:rPr lang="en-GB" altLang="en-US" sz="2000" dirty="0" err="1">
                <a:latin typeface="Arial" panose="020B0604020202020204" pitchFamily="34" charset="0"/>
                <a:cs typeface="Arial" panose="020B0604020202020204" pitchFamily="34" charset="0"/>
              </a:rPr>
              <a:t>krakováním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benzinových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frakcí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zemníh</a:t>
            </a:r>
            <a:r>
              <a:rPr lang="cs-CZ" altLang="en-US" sz="2000" dirty="0">
                <a:latin typeface="Arial" panose="020B0604020202020204" pitchFamily="34" charset="0"/>
                <a:cs typeface="Arial" panose="020B0604020202020204" pitchFamily="34" charset="0"/>
              </a:rPr>
              <a: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cs-CZ" altLang="en-US" sz="2000" dirty="0">
                <a:latin typeface="Arial" panose="020B0604020202020204" pitchFamily="34" charset="0"/>
                <a:cs typeface="Arial" panose="020B0604020202020204" pitchFamily="34" charset="0"/>
              </a:rPr>
              <a:t>u</a:t>
            </a:r>
            <a:r>
              <a:rPr lang="en-GB" altLang="en-US" sz="2000" dirty="0">
                <a:latin typeface="Arial" panose="020B0604020202020204" pitchFamily="34" charset="0"/>
                <a:cs typeface="Arial" panose="020B0604020202020204" pitchFamily="34" charset="0"/>
              </a:rPr>
              <a:t> </a:t>
            </a:r>
          </a:p>
          <a:p>
            <a:pPr algn="just"/>
            <a:endParaRPr lang="cs-CZ" altLang="en-US" sz="800" dirty="0">
              <a:latin typeface="Arial" panose="020B0604020202020204" pitchFamily="34" charset="0"/>
              <a:cs typeface="Arial" panose="020B0604020202020204" pitchFamily="34" charset="0"/>
            </a:endParaRPr>
          </a:p>
          <a:p>
            <a:pPr algn="just"/>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etanolu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endParaRPr lang="en-GB" altLang="en-US" sz="800" dirty="0">
              <a:latin typeface="Arial" panose="020B0604020202020204" pitchFamily="34" charset="0"/>
              <a:cs typeface="Arial" panose="020B0604020202020204" pitchFamily="34" charset="0"/>
            </a:endParaRPr>
          </a:p>
          <a:p>
            <a:pPr algn="ct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5</a:t>
            </a:r>
            <a:r>
              <a:rPr lang="en-GB" altLang="en-US" sz="2000" dirty="0">
                <a:latin typeface="Arial" panose="020B0604020202020204" pitchFamily="34" charset="0"/>
                <a:cs typeface="Arial" panose="020B0604020202020204" pitchFamily="34" charset="0"/>
              </a:rPr>
              <a:t>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endParaRPr lang="cs-CZ" altLang="en-US" sz="2000" dirty="0">
              <a:latin typeface="Arial" panose="020B0604020202020204" pitchFamily="34" charset="0"/>
              <a:cs typeface="Arial" panose="020B0604020202020204"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10034"/>
            <a:ext cx="3175270" cy="258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347308" y="2847966"/>
            <a:ext cx="3276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 nejjednodušší rostlinný hormon (urychluje zrání ovoce a zeleniny)</a:t>
            </a:r>
          </a:p>
        </p:txBody>
      </p:sp>
      <p:pic>
        <p:nvPicPr>
          <p:cNvPr id="3"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971800"/>
            <a:ext cx="5029200" cy="371792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lkeny">
            <a:extLst>
              <a:ext uri="{FF2B5EF4-FFF2-40B4-BE49-F238E27FC236}">
                <a16:creationId xmlns:a16="http://schemas.microsoft.com/office/drawing/2014/main" id="{A97F167F-3C57-4C07-A889-30F86853F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24649"/>
            <a:ext cx="1219200" cy="114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32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381000"/>
            <a:ext cx="8686800" cy="5943600"/>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Ethin</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acetylen</a:t>
            </a:r>
            <a:r>
              <a:rPr lang="en-GB" altLang="en-US" sz="2000" b="1" dirty="0">
                <a:latin typeface="Arial" panose="020B0604020202020204" pitchFamily="34" charset="0"/>
                <a:cs typeface="Arial" panose="020B0604020202020204" pitchFamily="34" charset="0"/>
              </a:rPr>
              <a:t>) C</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vlivem</a:t>
            </a:r>
            <a:r>
              <a:rPr lang="en-GB" altLang="en-US" sz="2000" dirty="0">
                <a:latin typeface="Arial" panose="020B0604020202020204" pitchFamily="34" charset="0"/>
                <a:cs typeface="Arial" panose="020B0604020202020204" pitchFamily="34" charset="0"/>
              </a:rPr>
              <a:t> ne</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istot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íjemný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svítivým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plamenem</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reakcí</a:t>
            </a:r>
            <a:r>
              <a:rPr lang="en-GB" altLang="en-US" sz="2000" dirty="0">
                <a:latin typeface="Arial" panose="020B0604020202020204" pitchFamily="34" charset="0"/>
                <a:cs typeface="Arial" panose="020B0604020202020204" pitchFamily="34" charset="0"/>
              </a:rPr>
              <a:t> 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s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 krakováním uhlovodíků</a:t>
            </a:r>
            <a:endParaRPr lang="en-GB" altLang="en-US" sz="2000" dirty="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a:p>
            <a:pPr>
              <a:buFontTx/>
              <a:buChar char="-"/>
            </a:pPr>
            <a:r>
              <a:rPr lang="en-GB" altLang="en-US" sz="2000" dirty="0" err="1">
                <a:latin typeface="Arial" panose="020B0604020202020204" pitchFamily="34" charset="0"/>
                <a:cs typeface="Arial" panose="020B0604020202020204" pitchFamily="34" charset="0"/>
              </a:rPr>
              <a:t>komer</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dodává</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tlak</a:t>
            </a:r>
            <a:r>
              <a:rPr lang="cs-CZ" altLang="en-US" sz="2000" dirty="0" err="1">
                <a:latin typeface="Arial" panose="020B0604020202020204" pitchFamily="34" charset="0"/>
                <a:cs typeface="Arial" panose="020B0604020202020204" pitchFamily="34" charset="0"/>
              </a:rPr>
              <a:t>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lahvích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ozna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pruhem</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nichž</a:t>
            </a:r>
            <a:r>
              <a:rPr lang="en-GB" altLang="en-US" sz="2000" dirty="0">
                <a:latin typeface="Arial" panose="020B0604020202020204" pitchFamily="34" charset="0"/>
                <a:cs typeface="Arial" panose="020B0604020202020204" pitchFamily="34" charset="0"/>
              </a:rPr>
              <a:t> je pod </a:t>
            </a:r>
            <a:r>
              <a:rPr lang="en-GB" altLang="en-US" sz="2000" dirty="0" err="1">
                <a:latin typeface="Arial" panose="020B0604020202020204" pitchFamily="34" charset="0"/>
                <a:cs typeface="Arial" panose="020B0604020202020204" pitchFamily="34" charset="0"/>
              </a:rPr>
              <a:t>tlakem</a:t>
            </a:r>
            <a:r>
              <a:rPr lang="en-GB" altLang="en-US" sz="2000" dirty="0">
                <a:latin typeface="Arial" panose="020B0604020202020204" pitchFamily="34" charset="0"/>
                <a:cs typeface="Arial" panose="020B0604020202020204" pitchFamily="34" charset="0"/>
              </a:rPr>
              <a:t> 1,5 MPa </a:t>
            </a:r>
            <a:r>
              <a:rPr lang="en-GB" altLang="en-US" sz="2000" dirty="0" err="1">
                <a:latin typeface="Arial" panose="020B0604020202020204" pitchFamily="34" charset="0"/>
                <a:cs typeface="Arial" panose="020B0604020202020204" pitchFamily="34" charset="0"/>
              </a:rPr>
              <a:t>rozpušt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n v </a:t>
            </a:r>
            <a:r>
              <a:rPr lang="en-GB" altLang="en-US" sz="2000" dirty="0" err="1">
                <a:latin typeface="Arial" panose="020B0604020202020204" pitchFamily="34" charset="0"/>
                <a:cs typeface="Arial" panose="020B0604020202020204" pitchFamily="34" charset="0"/>
              </a:rPr>
              <a:t>acetonu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adsorbovaném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emelin</a:t>
            </a:r>
            <a:r>
              <a:rPr lang="cs-CZ" altLang="en-US" sz="2000" dirty="0">
                <a:latin typeface="Arial" panose="020B0604020202020204" pitchFamily="34" charset="0"/>
                <a:cs typeface="Arial" panose="020B0604020202020204" pitchFamily="34" charset="0"/>
              </a:rPr>
              <a:t>ě (</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stla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ený</a:t>
            </a:r>
            <a:r>
              <a:rPr lang="en-GB" altLang="en-US" sz="2000" dirty="0">
                <a:latin typeface="Arial" panose="020B0604020202020204" pitchFamily="34" charset="0"/>
                <a:cs typeface="Arial" panose="020B0604020202020204" pitchFamily="34" charset="0"/>
              </a:rPr>
              <a:t>, pop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exploduje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asto</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zjevné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buFontTx/>
              <a:buChar char="-"/>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a:latin typeface="Arial" panose="020B0604020202020204" pitchFamily="34" charset="0"/>
                <a:cs typeface="Arial" panose="020B0604020202020204" pitchFamily="34" charset="0"/>
              </a:rPr>
              <a:t>Použití:</a:t>
            </a:r>
          </a:p>
          <a:p>
            <a:pPr marL="0" indent="0">
              <a:buNone/>
            </a:pPr>
            <a:r>
              <a:rPr lang="cs-CZ" altLang="en-US" sz="2000" dirty="0">
                <a:latin typeface="Arial" panose="020B0604020202020204" pitchFamily="34" charset="0"/>
                <a:cs typeface="Arial" panose="020B0604020202020204" pitchFamily="34" charset="0"/>
              </a:rPr>
              <a:t>    organická syntéza („</a:t>
            </a:r>
            <a:r>
              <a:rPr lang="cs-CZ" altLang="en-US" sz="2000" dirty="0" err="1">
                <a:latin typeface="Arial" panose="020B0604020202020204" pitchFamily="34" charset="0"/>
                <a:cs typeface="Arial" panose="020B0604020202020204" pitchFamily="34" charset="0"/>
              </a:rPr>
              <a:t>Reppeho</a:t>
            </a:r>
            <a:r>
              <a:rPr lang="cs-CZ" altLang="en-US" sz="2000" dirty="0">
                <a:latin typeface="Arial" panose="020B0604020202020204" pitchFamily="34" charset="0"/>
                <a:cs typeface="Arial" panose="020B0604020202020204" pitchFamily="34" charset="0"/>
              </a:rPr>
              <a:t> chemie“)</a:t>
            </a:r>
          </a:p>
          <a:p>
            <a:pPr marL="0" indent="0">
              <a:buNone/>
            </a:pPr>
            <a:r>
              <a:rPr lang="cs-CZ" altLang="en-US" sz="2000" dirty="0">
                <a:latin typeface="Arial" panose="020B0604020202020204" pitchFamily="34" charset="0"/>
                <a:cs typeface="Arial" panose="020B0604020202020204" pitchFamily="34" charset="0"/>
              </a:rPr>
              <a:t> </a:t>
            </a:r>
            <a:r>
              <a:rPr lang="cs-CZ" sz="2000" dirty="0"/>
              <a:t>    </a:t>
            </a:r>
            <a:r>
              <a:rPr lang="cs-CZ" sz="2000" dirty="0" err="1">
                <a:latin typeface="Arial" panose="020B0604020202020204" pitchFamily="34" charset="0"/>
                <a:cs typeface="Arial" panose="020B0604020202020204" pitchFamily="34" charset="0"/>
              </a:rPr>
              <a:t>kyslíko</a:t>
            </a:r>
            <a:r>
              <a:rPr lang="cs-CZ" sz="2000" dirty="0">
                <a:latin typeface="Arial" panose="020B0604020202020204" pitchFamily="34" charset="0"/>
                <a:cs typeface="Arial" panose="020B0604020202020204" pitchFamily="34" charset="0"/>
              </a:rPr>
              <a:t>-acetylenové autogenní svařování a řezání</a:t>
            </a:r>
            <a:endParaRPr lang="cs-CZ" altLang="en-US" sz="2000" dirty="0">
              <a:latin typeface="Arial" panose="020B0604020202020204" pitchFamily="34" charset="0"/>
              <a:cs typeface="Arial" panose="020B0604020202020204" pitchFamily="34" charset="0"/>
            </a:endParaRPr>
          </a:p>
        </p:txBody>
      </p:sp>
      <p:pic>
        <p:nvPicPr>
          <p:cNvPr id="7170" name="Picture 2" descr="Alkyny a cykloalkyny">
            <a:extLst>
              <a:ext uri="{FF2B5EF4-FFF2-40B4-BE49-F238E27FC236}">
                <a16:creationId xmlns:a16="http://schemas.microsoft.com/office/drawing/2014/main" id="{2A6FB8CF-5305-4546-B00E-83B92B281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71600"/>
            <a:ext cx="1976438" cy="44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485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A634FB7-8032-4F86-ACBC-6F007ADC1414}"/>
              </a:ext>
            </a:extLst>
          </p:cNvPr>
          <p:cNvSpPr txBox="1"/>
          <p:nvPr/>
        </p:nvSpPr>
        <p:spPr>
          <a:xfrm>
            <a:off x="320677" y="367784"/>
            <a:ext cx="4572000" cy="369332"/>
          </a:xfrm>
          <a:prstGeom prst="rect">
            <a:avLst/>
          </a:prstGeom>
          <a:noFill/>
        </p:spPr>
        <p:txBody>
          <a:bodyPr wrap="square">
            <a:spAutoFit/>
          </a:bodyPr>
          <a:lstStyle/>
          <a:p>
            <a:r>
              <a:rPr lang="cs-CZ" b="1" i="0" dirty="0" err="1">
                <a:solidFill>
                  <a:srgbClr val="202122"/>
                </a:solidFill>
                <a:effectLst/>
                <a:latin typeface="Arial" panose="020B0604020202020204" pitchFamily="34" charset="0"/>
              </a:rPr>
              <a:t>Karbenium</a:t>
            </a:r>
            <a:r>
              <a:rPr lang="en-US" b="1"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methenium</a:t>
            </a:r>
            <a:r>
              <a:rPr lang="en-US" b="1" i="0" dirty="0">
                <a:solidFill>
                  <a:srgbClr val="202122"/>
                </a:solidFill>
                <a:effectLst/>
                <a:latin typeface="Arial" panose="020B0604020202020204" pitchFamily="34" charset="0"/>
              </a:rPr>
              <a:t>)</a:t>
            </a:r>
            <a:endParaRPr lang="cs-CZ" b="1" dirty="0"/>
          </a:p>
        </p:txBody>
      </p:sp>
      <p:pic>
        <p:nvPicPr>
          <p:cNvPr id="5126" name="Picture 6">
            <a:extLst>
              <a:ext uri="{FF2B5EF4-FFF2-40B4-BE49-F238E27FC236}">
                <a16:creationId xmlns:a16="http://schemas.microsoft.com/office/drawing/2014/main" id="{E968807E-6AA8-4C39-A38F-19588565E2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80" y="4648200"/>
            <a:ext cx="4872038" cy="12611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6A4F8B-5CF6-4EF4-949E-6F24AF1872E0}"/>
              </a:ext>
            </a:extLst>
          </p:cNvPr>
          <p:cNvSpPr txBox="1"/>
          <p:nvPr/>
        </p:nvSpPr>
        <p:spPr>
          <a:xfrm>
            <a:off x="320677" y="6041529"/>
            <a:ext cx="4495334" cy="584775"/>
          </a:xfrm>
          <a:prstGeom prst="rect">
            <a:avLst/>
          </a:prstGeom>
          <a:noFill/>
        </p:spPr>
        <p:txBody>
          <a:bodyPr wrap="square">
            <a:spAutoFit/>
          </a:bodyPr>
          <a:lstStyle/>
          <a:p>
            <a:r>
              <a:rPr lang="en-US" sz="1600" dirty="0"/>
              <a:t>Po</a:t>
            </a:r>
            <a:r>
              <a:rPr lang="cs-CZ" sz="1600" dirty="0"/>
              <a:t>ř</a:t>
            </a:r>
            <a:r>
              <a:rPr lang="en-US" sz="1600" dirty="0"/>
              <a:t>ad</a:t>
            </a:r>
            <a:r>
              <a:rPr lang="cs-CZ" sz="1600" dirty="0"/>
              <a:t>í stability terciárního (III), sekundárního (II) a primárního (I) </a:t>
            </a:r>
            <a:r>
              <a:rPr lang="cs-CZ" sz="1600" dirty="0" err="1"/>
              <a:t>alkylkarbeniového</a:t>
            </a:r>
            <a:r>
              <a:rPr lang="cs-CZ" sz="1600" dirty="0"/>
              <a:t> iontu</a:t>
            </a:r>
          </a:p>
        </p:txBody>
      </p:sp>
      <p:pic>
        <p:nvPicPr>
          <p:cNvPr id="5128" name="Picture 8">
            <a:extLst>
              <a:ext uri="{FF2B5EF4-FFF2-40B4-BE49-F238E27FC236}">
                <a16:creationId xmlns:a16="http://schemas.microsoft.com/office/drawing/2014/main" id="{9AB95E4E-74A3-4C5C-916A-4509B41DD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723" y="1675942"/>
            <a:ext cx="5165204" cy="297225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F9582D9-D6FE-4EC7-8DEE-496AE3237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007" y="5105400"/>
            <a:ext cx="3348828" cy="13933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41FDB8F-1ECC-4980-A769-4C3EDB46C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1513" y="306805"/>
            <a:ext cx="1044599" cy="10184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CB0F446-575C-446F-89E9-F0250D87D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138" y="306805"/>
            <a:ext cx="1180918" cy="15457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ved] why is transition state in S N 2 reaction sp 2 hybrid instead of sp  3 explain briefly logically if possible??? | Course Hero">
            <a:extLst>
              <a:ext uri="{FF2B5EF4-FFF2-40B4-BE49-F238E27FC236}">
                <a16:creationId xmlns:a16="http://schemas.microsoft.com/office/drawing/2014/main" id="{86BFA0A9-6886-4533-8C79-086ED67EF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482" y="1074300"/>
            <a:ext cx="2590800" cy="329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86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52400"/>
            <a:ext cx="8763000" cy="6629400"/>
          </a:xfrm>
        </p:spPr>
        <p:txBody>
          <a:bodyPr>
            <a:normAutofit lnSpcReduction="10000"/>
          </a:bodyPr>
          <a:lstStyle/>
          <a:p>
            <a:pPr marL="0" indent="0" algn="ctr" eaLnBrk="1" hangingPunct="1">
              <a:buNone/>
            </a:pPr>
            <a:r>
              <a:rPr lang="en-GB" altLang="en-US" sz="2800" b="1" dirty="0">
                <a:latin typeface="Times New Roman" pitchFamily="18" charset="0"/>
              </a:rPr>
              <a:t>K</a:t>
            </a:r>
            <a:r>
              <a:rPr lang="cs-CZ" altLang="en-US" sz="2800" b="1" dirty="0">
                <a:latin typeface="Times New Roman" pitchFamily="18" charset="0"/>
              </a:rPr>
              <a:t>ř</a:t>
            </a:r>
            <a:r>
              <a:rPr lang="en-GB" altLang="en-US" sz="2800" b="1" dirty="0" err="1">
                <a:latin typeface="Times New Roman" pitchFamily="18" charset="0"/>
              </a:rPr>
              <a:t>emík</a:t>
            </a:r>
            <a:endParaRPr lang="en-GB" altLang="en-US" sz="2800" u="sng" dirty="0">
              <a:latin typeface="Times New Roman" pitchFamily="18" charset="0"/>
            </a:endParaRPr>
          </a:p>
          <a:p>
            <a:pPr eaLnBrk="1" hangingPunct="1">
              <a:buFont typeface="Wingdings" pitchFamily="2" charset="2"/>
              <a:buNone/>
            </a:pPr>
            <a:endParaRPr lang="cs-CZ" altLang="en-US" sz="1000" dirty="0">
              <a:latin typeface="Times New Roman" pitchFamily="18"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Si</a:t>
            </a:r>
            <a:r>
              <a:rPr lang="en-GB" altLang="en-US" sz="2000" baseline="-25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2n+2</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analoga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avšak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podstatn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monosilan</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disilan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trisilan</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tetrasilan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 + 4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 MgCl</a:t>
            </a:r>
            <a:r>
              <a:rPr lang="en-GB" altLang="en-US" sz="2000" baseline="-25000" dirty="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silná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reduk</a:t>
            </a:r>
            <a:r>
              <a:rPr lang="cs-CZ" altLang="en-US" sz="2000" u="sng" dirty="0">
                <a:latin typeface="Arial" panose="020B0604020202020204" pitchFamily="34" charset="0"/>
                <a:cs typeface="Arial" panose="020B0604020202020204" pitchFamily="34" charset="0"/>
              </a:rPr>
              <a:t>.</a:t>
            </a:r>
            <a:r>
              <a:rPr lang="en-GB" altLang="en-US" sz="2000" u="sng" dirty="0">
                <a:latin typeface="Arial" panose="020B0604020202020204" pitchFamily="34" charset="0"/>
                <a:cs typeface="Arial" panose="020B0604020202020204" pitchFamily="34" charset="0"/>
              </a:rPr>
              <a:t> </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inidla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samozápalné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výj</a:t>
            </a:r>
            <a:r>
              <a:rPr lang="cs-CZ" altLang="en-US" sz="2000" dirty="0" err="1">
                <a:latin typeface="Arial" panose="020B0604020202020204" pitchFamily="34" charset="0"/>
                <a:cs typeface="Arial" panose="020B0604020202020204" pitchFamily="34" charset="0"/>
              </a:rPr>
              <a:t>imka</a:t>
            </a:r>
            <a:r>
              <a:rPr lang="cs-CZ" altLang="en-US" sz="2000" dirty="0">
                <a:latin typeface="Arial" panose="020B0604020202020204" pitchFamily="34" charset="0"/>
                <a:cs typeface="Arial" panose="020B0604020202020204" pitchFamily="34" charset="0"/>
              </a:rPr>
              <a:t> 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monosilan</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halogeny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explozivn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ú</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inku</a:t>
            </a:r>
            <a:r>
              <a:rPr lang="en-GB" altLang="en-US" sz="2000" dirty="0">
                <a:latin typeface="Arial" panose="020B0604020202020204" pitchFamily="34" charset="0"/>
                <a:cs typeface="Arial" panose="020B0604020202020204" pitchFamily="34" charset="0"/>
              </a:rPr>
              <a:t> AlCl</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získat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halogensilany</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SiCl + </a:t>
            </a:r>
            <a:r>
              <a:rPr lang="en-GB" altLang="en-US" sz="2000" dirty="0" err="1">
                <a:latin typeface="Arial" panose="020B0604020202020204" pitchFamily="34" charset="0"/>
                <a:cs typeface="Arial" panose="020B0604020202020204" pitchFamily="34" charset="0"/>
              </a:rPr>
              <a:t>HCl</a:t>
            </a:r>
            <a:endParaRPr lang="cs-CZ" altLang="en-US" sz="2000" dirty="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halogensilany</a:t>
            </a:r>
            <a:r>
              <a:rPr lang="en-GB" altLang="en-US" sz="2000" u="sng" dirty="0">
                <a:latin typeface="Arial" panose="020B0604020202020204" pitchFamily="34" charset="0"/>
                <a:cs typeface="Arial" panose="020B0604020202020204" pitchFamily="34" charset="0"/>
              </a:rPr>
              <a:t> se </a:t>
            </a:r>
            <a:r>
              <a:rPr lang="en-GB" altLang="en-US" sz="2000" u="sng" dirty="0" err="1">
                <a:latin typeface="Arial" panose="020B0604020202020204" pitchFamily="34" charset="0"/>
                <a:cs typeface="Arial" panose="020B0604020202020204" pitchFamily="34" charset="0"/>
              </a:rPr>
              <a:t>vodou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rozkládají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na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siloxany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ether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SiCl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Si-O-SiH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+ 2HCl</a:t>
            </a:r>
          </a:p>
          <a:p>
            <a:pPr>
              <a:buNone/>
            </a:pP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silany</a:t>
            </a:r>
            <a:r>
              <a:rPr lang="en-GB" altLang="en-US" sz="2000" u="sng" dirty="0">
                <a:latin typeface="Arial" panose="020B0604020202020204" pitchFamily="34" charset="0"/>
                <a:cs typeface="Arial" panose="020B0604020202020204" pitchFamily="34" charset="0"/>
              </a:rPr>
              <a:t> v </a:t>
            </a:r>
            <a:r>
              <a:rPr lang="en-GB" altLang="en-US" sz="2000" u="sng" dirty="0" err="1">
                <a:latin typeface="Arial" panose="020B0604020202020204" pitchFamily="34" charset="0"/>
                <a:cs typeface="Arial" panose="020B0604020202020204" pitchFamily="34" charset="0"/>
              </a:rPr>
              <a:t>alk</a:t>
            </a:r>
            <a:r>
              <a:rPr lang="cs-CZ" altLang="en-US" sz="2000" u="sng" dirty="0">
                <a:latin typeface="Arial" panose="020B0604020202020204" pitchFamily="34" charset="0"/>
                <a:cs typeface="Arial" panose="020B0604020202020204" pitchFamily="34" charset="0"/>
              </a:rPr>
              <a:t>.</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roztoku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s </a:t>
            </a:r>
            <a:r>
              <a:rPr lang="en-GB" altLang="en-US" sz="2000" u="sng" dirty="0" err="1">
                <a:latin typeface="Arial" panose="020B0604020202020204" pitchFamily="34" charset="0"/>
                <a:cs typeface="Arial" panose="020B0604020202020204" pitchFamily="34" charset="0"/>
              </a:rPr>
              <a:t>vodou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reagují</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za</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vzniku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gelu</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kys</a:t>
            </a:r>
            <a:r>
              <a:rPr lang="en-GB" altLang="en-US" sz="2000" u="sng" dirty="0">
                <a:latin typeface="Arial" panose="020B0604020202020204" pitchFamily="34" charset="0"/>
                <a:cs typeface="Arial" panose="020B0604020202020204" pitchFamily="34" charset="0"/>
              </a:rPr>
              <a:t>.</a:t>
            </a:r>
            <a:r>
              <a:rPr lang="cs-CZ" altLang="en-US" sz="2000" u="sng" dirty="0">
                <a:latin typeface="Arial" panose="020B0604020202020204" pitchFamily="34" charset="0"/>
                <a:cs typeface="Arial" panose="020B0604020202020204" pitchFamily="34" charset="0"/>
              </a:rPr>
              <a:t> </a:t>
            </a:r>
            <a:r>
              <a:rPr lang="en-GB" altLang="en-US" sz="2000" u="sng" dirty="0">
                <a:latin typeface="Arial" panose="020B0604020202020204" pitchFamily="34" charset="0"/>
                <a:cs typeface="Arial" panose="020B0604020202020204" pitchFamily="34" charset="0"/>
              </a:rPr>
              <a:t>k</a:t>
            </a:r>
            <a:r>
              <a:rPr lang="cs-CZ" altLang="en-US" sz="2000" u="sng" dirty="0">
                <a:latin typeface="Arial" panose="020B0604020202020204" pitchFamily="34" charset="0"/>
                <a:cs typeface="Arial" panose="020B0604020202020204" pitchFamily="34" charset="0"/>
              </a:rPr>
              <a:t>ř</a:t>
            </a:r>
            <a:r>
              <a:rPr lang="en-GB" altLang="en-US" sz="2000" u="sng" dirty="0" err="1">
                <a:latin typeface="Arial" panose="020B0604020202020204" pitchFamily="34" charset="0"/>
                <a:cs typeface="Arial" panose="020B0604020202020204" pitchFamily="34" charset="0"/>
              </a:rPr>
              <a:t>emi</a:t>
            </a:r>
            <a:r>
              <a:rPr lang="cs-CZ" altLang="en-US" sz="2000" u="sng" dirty="0">
                <a:latin typeface="Arial" panose="020B0604020202020204" pitchFamily="34" charset="0"/>
                <a:cs typeface="Arial" panose="020B0604020202020204" pitchFamily="34" charset="0"/>
              </a:rPr>
              <a:t>č</a:t>
            </a:r>
            <a:r>
              <a:rPr lang="en-GB" altLang="en-US" sz="2000" u="sng" dirty="0" err="1">
                <a:latin typeface="Arial" panose="020B0604020202020204" pitchFamily="34" charset="0"/>
                <a:cs typeface="Arial" panose="020B0604020202020204" pitchFamily="34" charset="0"/>
              </a:rPr>
              <a:t>it</a:t>
            </a:r>
            <a:r>
              <a:rPr lang="en-GB" altLang="en-US" sz="2000" dirty="0" err="1">
                <a:latin typeface="Arial" panose="020B0604020202020204" pitchFamily="34" charset="0"/>
                <a:cs typeface="Arial" panose="020B0604020202020204" pitchFamily="34" charset="0"/>
              </a:rPr>
              <a:t>é</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8</a:t>
            </a:r>
            <a:r>
              <a:rPr lang="en-GB" altLang="en-US" sz="2000" dirty="0">
                <a:latin typeface="Arial" panose="020B0604020202020204" pitchFamily="34" charset="0"/>
                <a:cs typeface="Arial" panose="020B0604020202020204" pitchFamily="34" charset="0"/>
              </a:rPr>
              <a:t> + (3x+6)H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+ 10H</a:t>
            </a:r>
            <a:r>
              <a:rPr lang="en-GB" altLang="en-US" sz="2000" baseline="-25000" dirty="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595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04800" y="381000"/>
            <a:ext cx="8229600" cy="4525963"/>
          </a:xfrm>
        </p:spPr>
        <p:txBody>
          <a:bodyPr>
            <a:normAutofit/>
          </a:bodyPr>
          <a:lstStyle/>
          <a:p>
            <a:pPr marL="0" indent="0" eaLnBrk="1" hangingPunct="1">
              <a:buNone/>
            </a:pPr>
            <a:r>
              <a:rPr lang="en-GB" altLang="en-US" sz="2000" b="1" dirty="0">
                <a:latin typeface="Arial" panose="020B0604020202020204" pitchFamily="34" charset="0"/>
                <a:cs typeface="Arial" panose="020B0604020202020204" pitchFamily="34" charset="0"/>
              </a:rPr>
              <a:t>Germanium:</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existují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germany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germanovodíky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složením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 ale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v</a:t>
            </a:r>
            <a:r>
              <a:rPr lang="cs-CZ" altLang="en-US" sz="2000" dirty="0" err="1">
                <a:latin typeface="Arial" panose="020B0604020202020204" pitchFamily="34" charset="0"/>
                <a:cs typeface="Arial" panose="020B0604020202020204" pitchFamily="34" charset="0"/>
              </a:rPr>
              <a:t>ůč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zásaditým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Cín</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Stannan</a:t>
            </a:r>
            <a:r>
              <a:rPr lang="en-GB" altLang="en-US" sz="2000" dirty="0">
                <a:latin typeface="Arial" panose="020B0604020202020204" pitchFamily="34" charset="0"/>
                <a:cs typeface="Arial" panose="020B0604020202020204" pitchFamily="34" charset="0"/>
              </a:rPr>
              <a:t> SnH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nestálý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a:latin typeface="Arial" panose="020B0604020202020204" pitchFamily="34" charset="0"/>
              <a:cs typeface="Arial" panose="020B0604020202020204" pitchFamily="34" charset="0"/>
            </a:endParaRPr>
          </a:p>
          <a:p>
            <a:pPr marL="0" indent="0" eaLnBrk="1" hangingPunct="1">
              <a:buNone/>
            </a:pPr>
            <a:r>
              <a:rPr lang="en-GB" altLang="en-US" sz="2000" b="1" dirty="0" err="1">
                <a:latin typeface="Arial" panose="020B0604020202020204" pitchFamily="34" charset="0"/>
                <a:cs typeface="Arial" panose="020B0604020202020204" pitchFamily="34" charset="0"/>
              </a:rPr>
              <a:t>Olovo</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Plumban</a:t>
            </a:r>
            <a:r>
              <a:rPr lang="en-GB" altLang="en-US" sz="2000" dirty="0">
                <a:latin typeface="Arial" panose="020B0604020202020204" pitchFamily="34" charset="0"/>
                <a:cs typeface="Arial" panose="020B0604020202020204" pitchFamily="34" charset="0"/>
              </a:rPr>
              <a:t> PbH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nestálý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71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9856" y="3048000"/>
            <a:ext cx="8610600" cy="1015663"/>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Unikátní vlastností uhlíku je jeho schopnost tvořit stabilní řetězce, ve kterých mohou být jednotlivé atomy uhlíku vzájemně vázány jednoduchými, dvojnými i trojnými vazbami.</a:t>
            </a:r>
          </a:p>
        </p:txBody>
      </p:sp>
      <p:sp>
        <p:nvSpPr>
          <p:cNvPr id="5" name="Obdélník 4"/>
          <p:cNvSpPr/>
          <p:nvPr/>
        </p:nvSpPr>
        <p:spPr>
          <a:xfrm>
            <a:off x="181535" y="6172200"/>
            <a:ext cx="8382000"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uhlík vyskytuje ve formě izotopů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 a </a:t>
            </a:r>
            <a:r>
              <a:rPr lang="cs-CZ" sz="2000" baseline="30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C.</a:t>
            </a:r>
          </a:p>
        </p:txBody>
      </p:sp>
      <p:pic>
        <p:nvPicPr>
          <p:cNvPr id="4098" name="Picture 2" descr="Pi Bond - Definition, Explanation, Examples with Illustrations">
            <a:extLst>
              <a:ext uri="{FF2B5EF4-FFF2-40B4-BE49-F238E27FC236}">
                <a16:creationId xmlns:a16="http://schemas.microsoft.com/office/drawing/2014/main" id="{CC047FA4-3C84-4DB0-AE81-BA6974EC8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637"/>
            <a:ext cx="340210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36557177-61EC-4053-945B-7782D00AD3C6}"/>
              </a:ext>
            </a:extLst>
          </p:cNvPr>
          <p:cNvPicPr>
            <a:picLocks noChangeAspect="1"/>
          </p:cNvPicPr>
          <p:nvPr/>
        </p:nvPicPr>
        <p:blipFill>
          <a:blip r:embed="rId3"/>
          <a:stretch>
            <a:fillRect/>
          </a:stretch>
        </p:blipFill>
        <p:spPr>
          <a:xfrm>
            <a:off x="1828800" y="4267200"/>
            <a:ext cx="5261652" cy="1615237"/>
          </a:xfrm>
          <a:prstGeom prst="rect">
            <a:avLst/>
          </a:prstGeom>
        </p:spPr>
      </p:pic>
      <p:pic>
        <p:nvPicPr>
          <p:cNvPr id="4102" name="Picture 6" descr="Atomic World - Carbon nanostructures - Different typs of ...">
            <a:extLst>
              <a:ext uri="{FF2B5EF4-FFF2-40B4-BE49-F238E27FC236}">
                <a16:creationId xmlns:a16="http://schemas.microsoft.com/office/drawing/2014/main" id="{4B71A4BD-BED8-4A69-8D29-F23925D49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85800"/>
            <a:ext cx="428625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794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715962"/>
          </a:xfrm>
        </p:spPr>
        <p:txBody>
          <a:bodyPr>
            <a:normAutofit/>
          </a:bodyPr>
          <a:lstStyle/>
          <a:p>
            <a:pPr eaLnBrk="1" hangingPunct="1"/>
            <a:r>
              <a:rPr lang="en-GB" altLang="en-US" sz="2800" b="1" dirty="0" err="1">
                <a:latin typeface="Times New Roman" pitchFamily="18" charset="0"/>
              </a:rPr>
              <a:t>Karbidy</a:t>
            </a:r>
            <a:endParaRPr lang="cs-CZ" altLang="en-US" sz="2800" b="1" dirty="0">
              <a:latin typeface="Times New Roman" pitchFamily="18" charset="0"/>
            </a:endParaRPr>
          </a:p>
        </p:txBody>
      </p:sp>
      <p:sp>
        <p:nvSpPr>
          <p:cNvPr id="20484" name="Rectangle 3"/>
          <p:cNvSpPr>
            <a:spLocks noGrp="1" noChangeArrowheads="1"/>
          </p:cNvSpPr>
          <p:nvPr>
            <p:ph type="body" idx="1"/>
          </p:nvPr>
        </p:nvSpPr>
        <p:spPr>
          <a:xfrm>
            <a:off x="228600" y="990600"/>
            <a:ext cx="8763000" cy="83820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binární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err="1">
                <a:latin typeface="Arial" panose="020B0604020202020204" pitchFamily="34" charset="0"/>
                <a:cs typeface="Arial" panose="020B0604020202020204" pitchFamily="34" charset="0"/>
              </a:rPr>
              <a:t>čeniny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itivními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tuhé</a:t>
            </a:r>
            <a:r>
              <a:rPr lang="en-GB" altLang="en-US" sz="2000" dirty="0">
                <a:latin typeface="Arial" panose="020B0604020202020204" pitchFamily="34" charset="0"/>
                <a:cs typeface="Arial" panose="020B0604020202020204" pitchFamily="34" charset="0"/>
              </a:rPr>
              <a:t>, net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podle </a:t>
            </a:r>
            <a:r>
              <a:rPr lang="en-GB" altLang="en-US" sz="2000" dirty="0" err="1">
                <a:latin typeface="Arial" panose="020B0604020202020204" pitchFamily="34" charset="0"/>
                <a:cs typeface="Arial" panose="020B0604020202020204" pitchFamily="34" charset="0"/>
              </a:rPr>
              <a:t>charakteru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uhlíkem</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kovem</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CB35B412-B0DD-4130-9746-9E1139DDFAD9}"/>
              </a:ext>
            </a:extLst>
          </p:cNvPr>
          <p:cNvSpPr txBox="1"/>
          <p:nvPr/>
        </p:nvSpPr>
        <p:spPr>
          <a:xfrm>
            <a:off x="254285" y="4836667"/>
            <a:ext cx="8620125" cy="1631216"/>
          </a:xfrm>
          <a:prstGeom prst="rect">
            <a:avLst/>
          </a:prstGeom>
          <a:noFill/>
        </p:spPr>
        <p:txBody>
          <a:bodyPr wrap="square">
            <a:spAutoFit/>
          </a:bodyPr>
          <a:lstStyle/>
          <a:p>
            <a:pPr eaLnBrk="1" hangingPunct="1">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1)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iontov</a:t>
            </a:r>
            <a:r>
              <a:rPr lang="en-GB" altLang="en-US" sz="2000" b="1" dirty="0">
                <a:latin typeface="Arial" panose="020B0604020202020204" pitchFamily="34" charset="0"/>
                <a:cs typeface="Arial" panose="020B0604020202020204" pitchFamily="34" charset="0"/>
              </a:rPr>
              <a:t>é</a:t>
            </a:r>
            <a:r>
              <a:rPr lang="en-GB" altLang="en-US" sz="2000" dirty="0">
                <a:latin typeface="Arial" panose="020B0604020202020204" pitchFamily="34" charset="0"/>
                <a:cs typeface="Arial" panose="020B0604020202020204" pitchFamily="34" charset="0"/>
              </a:rPr>
              <a:t>:</a:t>
            </a:r>
          </a:p>
          <a:p>
            <a:pPr algn="just">
              <a:buFontTx/>
              <a:buChar char="-"/>
            </a:pPr>
            <a:r>
              <a:rPr lang="en-US"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a:t>
            </a:r>
            <a:r>
              <a:rPr lang="en-GB" altLang="en-US" sz="2000" dirty="0" err="1">
                <a:latin typeface="Arial" panose="020B0604020202020204" pitchFamily="34" charset="0"/>
                <a:cs typeface="Arial" panose="020B0604020202020204" pitchFamily="34" charset="0"/>
              </a:rPr>
              <a:t>ouze</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nejvíce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itiními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ížce</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vyskytuje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acetylidová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skupina</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považovat</a:t>
            </a:r>
            <a:r>
              <a:rPr lang="en-GB" altLang="en-US" sz="2000" dirty="0">
                <a:latin typeface="Arial" panose="020B0604020202020204" pitchFamily="34" charset="0"/>
                <a:cs typeface="Arial" panose="020B0604020202020204" pitchFamily="34" charset="0"/>
              </a:rPr>
              <a:t> za soli </a:t>
            </a:r>
            <a:r>
              <a:rPr lang="en-GB" altLang="en-US" sz="2000" dirty="0" err="1">
                <a:latin typeface="Arial" panose="020B0604020202020204" pitchFamily="34" charset="0"/>
                <a:cs typeface="Arial" panose="020B0604020202020204" pitchFamily="34" charset="0"/>
              </a:rPr>
              <a:t>acetylenu</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cs-CZ" altLang="en-US" sz="2000" baseline="-25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acetylidy</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a:t>
            </a:r>
            <a:r>
              <a:rPr lang="en-GB" altLang="en-US" sz="2000" dirty="0" err="1">
                <a:latin typeface="Arial" panose="020B0604020202020204" pitchFamily="34" charset="0"/>
                <a:cs typeface="Arial" panose="020B0604020202020204" pitchFamily="34" charset="0"/>
              </a:rPr>
              <a:t>ydrolyzují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se </a:t>
            </a:r>
            <a:r>
              <a:rPr lang="en-GB" altLang="en-US" sz="2000" dirty="0">
                <a:latin typeface="Arial" panose="020B0604020202020204" pitchFamily="34" charset="0"/>
                <a:cs typeface="Arial" panose="020B0604020202020204" pitchFamily="34" charset="0"/>
              </a:rPr>
              <a:t>za </a:t>
            </a:r>
            <a:r>
              <a:rPr lang="en-GB" altLang="en-US" sz="2000" dirty="0" err="1">
                <a:latin typeface="Arial" panose="020B0604020202020204" pitchFamily="34" charset="0"/>
                <a:cs typeface="Arial" panose="020B0604020202020204" pitchFamily="34" charset="0"/>
              </a:rPr>
              <a:t>uvoln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acetylenu</a:t>
            </a:r>
            <a:r>
              <a:rPr lang="en-GB" altLang="en-US"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315C99BB-719E-4F8B-A4B4-58CB2C4DFA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74468"/>
            <a:ext cx="7010400" cy="271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141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656" y="4246246"/>
            <a:ext cx="37344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2582114" cy="199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28600" y="304800"/>
            <a:ext cx="8687486" cy="5016758"/>
          </a:xfrm>
          <a:prstGeom prst="rect">
            <a:avLst/>
          </a:prstGeom>
        </p:spPr>
        <p:txBody>
          <a:bodyPr wrap="square">
            <a:spAutoFit/>
          </a:bodyPr>
          <a:lstStyle/>
          <a:p>
            <a:pPr lvl="0" fontAlgn="base">
              <a:spcBef>
                <a:spcPct val="0"/>
              </a:spcBef>
              <a:spcAft>
                <a:spcPct val="0"/>
              </a:spcAft>
            </a:pPr>
            <a:r>
              <a:rPr lang="cs-CZ" altLang="cs-CZ" sz="2000" b="1" dirty="0" err="1">
                <a:solidFill>
                  <a:srgbClr val="222222"/>
                </a:solidFill>
                <a:latin typeface="Arial" pitchFamily="34" charset="0"/>
                <a:cs typeface="Arial" pitchFamily="34" charset="0"/>
              </a:rPr>
              <a:t>Acetylid</a:t>
            </a:r>
            <a:r>
              <a:rPr lang="cs-CZ" altLang="cs-CZ" sz="2000" b="1" dirty="0">
                <a:solidFill>
                  <a:srgbClr val="222222"/>
                </a:solidFill>
                <a:latin typeface="Arial" pitchFamily="34" charset="0"/>
                <a:cs typeface="Arial" pitchFamily="34" charset="0"/>
              </a:rPr>
              <a:t> vápenatý (karbid vápenatý)</a:t>
            </a:r>
          </a:p>
          <a:p>
            <a:pPr lvl="0" fontAlgn="base">
              <a:spcBef>
                <a:spcPct val="0"/>
              </a:spcBef>
              <a:spcAft>
                <a:spcPct val="0"/>
              </a:spcAft>
            </a:pPr>
            <a:endParaRPr lang="cs-CZ" altLang="cs-CZ" sz="2000" dirty="0">
              <a:solidFill>
                <a:srgbClr val="222222"/>
              </a:solidFill>
              <a:latin typeface="Arial" pitchFamily="34" charset="0"/>
              <a:cs typeface="Arial" pitchFamily="34" charset="0"/>
            </a:endParaRPr>
          </a:p>
          <a:p>
            <a:pPr lvl="0" fontAlgn="base">
              <a:spcBef>
                <a:spcPct val="0"/>
              </a:spcBef>
              <a:spcAft>
                <a:spcPct val="0"/>
              </a:spcAft>
            </a:pPr>
            <a:r>
              <a:rPr lang="cs-CZ" altLang="cs-CZ" sz="2000" dirty="0">
                <a:solidFill>
                  <a:srgbClr val="222222"/>
                </a:solidFill>
                <a:latin typeface="Arial" pitchFamily="34" charset="0"/>
                <a:cs typeface="Arial" pitchFamily="34" charset="0"/>
              </a:rPr>
              <a:t> </a:t>
            </a:r>
            <a:r>
              <a:rPr lang="cs-CZ" altLang="cs-CZ" sz="2000" dirty="0">
                <a:latin typeface="Arial" pitchFamily="34" charset="0"/>
                <a:cs typeface="Arial" pitchFamily="34" charset="0"/>
              </a:rPr>
              <a:t>se průmyslově vyrábí z koksu, uhlí a oxidu vápenatého při vysoké teplotě (cca 2 000 °C) bez přístupu vzduchu v elektrické obloukové peci. </a:t>
            </a:r>
          </a:p>
          <a:p>
            <a:pPr lvl="0" fontAlgn="base">
              <a:spcBef>
                <a:spcPct val="0"/>
              </a:spcBef>
              <a:spcAft>
                <a:spcPct val="0"/>
              </a:spcAft>
            </a:pPr>
            <a:r>
              <a:rPr lang="cs-CZ" altLang="cs-CZ" sz="2000" dirty="0">
                <a:latin typeface="Arial" pitchFamily="34" charset="0"/>
                <a:cs typeface="Arial" pitchFamily="34" charset="0"/>
              </a:rPr>
              <a:t>		</a:t>
            </a:r>
            <a:r>
              <a:rPr lang="cs-CZ" altLang="cs-CZ" sz="2000" dirty="0" err="1">
                <a:latin typeface="Arial" pitchFamily="34" charset="0"/>
                <a:cs typeface="Arial" pitchFamily="34" charset="0"/>
              </a:rPr>
              <a:t>CaO</a:t>
            </a:r>
            <a:r>
              <a:rPr lang="cs-CZ" altLang="cs-CZ" sz="2000" dirty="0">
                <a:latin typeface="Arial" pitchFamily="34" charset="0"/>
                <a:cs typeface="Arial" pitchFamily="34" charset="0"/>
              </a:rPr>
              <a:t> + 3C → 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CO</a:t>
            </a:r>
          </a:p>
          <a:p>
            <a:pPr lvl="0" eaLnBrk="0" fontAlgn="base" hangingPunct="0">
              <a:spcBef>
                <a:spcPct val="0"/>
              </a:spcBef>
              <a:spcAft>
                <a:spcPct val="0"/>
              </a:spcAft>
            </a:pPr>
            <a:endParaRPr lang="cs-CZ" altLang="cs-CZ" sz="2000" dirty="0">
              <a:latin typeface="Arial" pitchFamily="34" charset="0"/>
              <a:cs typeface="Arial" pitchFamily="34" charset="0"/>
            </a:endParaRPr>
          </a:p>
          <a:p>
            <a:pPr lvl="0" eaLnBrk="0" fontAlgn="base" hangingPunct="0">
              <a:spcBef>
                <a:spcPct val="0"/>
              </a:spcBef>
              <a:spcAft>
                <a:spcPct val="0"/>
              </a:spcAft>
            </a:pPr>
            <a:r>
              <a:rPr lang="cs-CZ" altLang="cs-CZ" sz="2000" dirty="0">
                <a:latin typeface="Arial" pitchFamily="34" charset="0"/>
                <a:cs typeface="Arial" pitchFamily="34" charset="0"/>
              </a:rPr>
              <a:t>Výroba </a:t>
            </a:r>
            <a:r>
              <a:rPr lang="cs-CZ" altLang="cs-CZ" sz="2000" dirty="0" err="1">
                <a:latin typeface="Arial" pitchFamily="34" charset="0"/>
                <a:cs typeface="Arial" pitchFamily="34" charset="0"/>
              </a:rPr>
              <a:t>ethynu</a:t>
            </a:r>
            <a:r>
              <a:rPr lang="cs-CZ" altLang="cs-CZ" sz="2000" dirty="0">
                <a:latin typeface="Arial" pitchFamily="34" charset="0"/>
                <a:cs typeface="Arial" pitchFamily="34" charset="0"/>
              </a:rPr>
              <a:t> (acetylenu)</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+ 2H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O → Ca(OH)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H</a:t>
            </a:r>
            <a:r>
              <a:rPr lang="cs-CZ" altLang="cs-CZ" sz="2000" baseline="-30000" dirty="0">
                <a:latin typeface="Arial" pitchFamily="34" charset="0"/>
                <a:cs typeface="Arial" pitchFamily="34" charset="0"/>
              </a:rPr>
              <a:t>2</a:t>
            </a:r>
            <a:endParaRPr lang="cs-CZ" altLang="cs-CZ" sz="2000" dirty="0">
              <a:latin typeface="Arial" pitchFamily="34" charset="0"/>
              <a:cs typeface="Arial" pitchFamily="34" charset="0"/>
            </a:endParaRPr>
          </a:p>
          <a:p>
            <a:pPr lvl="0" eaLnBrk="0" fontAlgn="base" hangingPunct="0">
              <a:spcBef>
                <a:spcPct val="0"/>
              </a:spcBef>
              <a:spcAft>
                <a:spcPct val="0"/>
              </a:spcAft>
            </a:pPr>
            <a:r>
              <a:rPr lang="cs-CZ" altLang="cs-CZ" sz="2000" dirty="0">
                <a:latin typeface="Arial" pitchFamily="34" charset="0"/>
                <a:cs typeface="Arial" pitchFamily="34" charset="0"/>
              </a:rPr>
              <a:t>Výroba dusíkatého vápna</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N</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a:t>
            </a:r>
            <a:r>
              <a:rPr lang="cs-CZ" altLang="cs-CZ" sz="2000" dirty="0" err="1">
                <a:latin typeface="Arial" pitchFamily="34" charset="0"/>
                <a:cs typeface="Arial" pitchFamily="34" charset="0"/>
              </a:rPr>
              <a:t>CaNCN</a:t>
            </a:r>
            <a:r>
              <a:rPr lang="cs-CZ" altLang="cs-CZ" sz="2000" dirty="0">
                <a:latin typeface="Arial" pitchFamily="34" charset="0"/>
                <a:cs typeface="Arial" pitchFamily="34" charset="0"/>
              </a:rPr>
              <a:t> + C</a:t>
            </a:r>
          </a:p>
          <a:p>
            <a:pPr lvl="0" eaLnBrk="0" fontAlgn="base" hangingPunct="0">
              <a:spcBef>
                <a:spcPct val="0"/>
              </a:spcBef>
              <a:spcAft>
                <a:spcPct val="0"/>
              </a:spcAft>
            </a:pPr>
            <a:endParaRPr lang="cs-CZ" altLang="cs-CZ" sz="2000" dirty="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dirty="0">
                <a:solidFill>
                  <a:srgbClr val="222222"/>
                </a:solidFill>
                <a:latin typeface="Arial" pitchFamily="34" charset="0"/>
                <a:cs typeface="Arial" pitchFamily="34" charset="0"/>
              </a:rPr>
              <a:t>V ocelářství  odsíření železa a jako redukční činidlo</a:t>
            </a:r>
          </a:p>
          <a:p>
            <a:pPr lvl="0" eaLnBrk="0" fontAlgn="base" hangingPunct="0">
              <a:spcBef>
                <a:spcPct val="0"/>
              </a:spcBef>
              <a:spcAft>
                <a:spcPct val="0"/>
              </a:spcAft>
            </a:pPr>
            <a:endParaRPr lang="cs-CZ" altLang="cs-CZ" sz="2000" dirty="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b="1" dirty="0">
                <a:solidFill>
                  <a:srgbClr val="222222"/>
                </a:solidFill>
                <a:latin typeface="Arial" pitchFamily="34" charset="0"/>
                <a:cs typeface="Arial" pitchFamily="34" charset="0"/>
              </a:rPr>
              <a:t>Acetylenová (karbidová) lampa</a:t>
            </a:r>
          </a:p>
          <a:p>
            <a:pPr lvl="0" eaLnBrk="0" fontAlgn="base" hangingPunct="0">
              <a:spcBef>
                <a:spcPct val="0"/>
              </a:spcBef>
              <a:spcAft>
                <a:spcPct val="0"/>
              </a:spcAft>
            </a:pPr>
            <a:endParaRPr lang="cs-CZ" altLang="cs-CZ" sz="2000" dirty="0">
              <a:latin typeface="Arial" pitchFamily="34" charset="0"/>
              <a:cs typeface="Arial" pitchFamily="34" charset="0"/>
            </a:endParaRPr>
          </a:p>
          <a:p>
            <a:pPr lvl="0" fontAlgn="base">
              <a:spcBef>
                <a:spcPct val="0"/>
              </a:spcBef>
              <a:spcAft>
                <a:spcPct val="0"/>
              </a:spcAft>
            </a:pPr>
            <a:endParaRPr lang="cs-CZ" altLang="cs-CZ" sz="2000" dirty="0">
              <a:latin typeface="Arial" pitchFamily="34" charset="0"/>
              <a:cs typeface="Arial" pitchFamily="34" charset="0"/>
            </a:endParaRPr>
          </a:p>
        </p:txBody>
      </p:sp>
      <p:pic>
        <p:nvPicPr>
          <p:cNvPr id="67587" name="Picture 3" descr="https://upload.wikimedia.org/wikipedia/commons/thumb/c/cd/Carbid.jpg/1024px-Carb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905000"/>
            <a:ext cx="1917700" cy="16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17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4708981"/>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2)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kovalentní</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Cu</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nehydrolyzují</a:t>
            </a:r>
            <a:r>
              <a:rPr lang="en-GB" altLang="en-US" sz="2000" dirty="0">
                <a:latin typeface="Arial" panose="020B0604020202020204" pitchFamily="34" charset="0"/>
                <a:cs typeface="Arial" panose="020B0604020202020204" pitchFamily="34" charset="0"/>
              </a:rPr>
              <a:t>, 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nich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u="sng" dirty="0" err="1">
                <a:solidFill>
                  <a:srgbClr val="FF0000"/>
                </a:solidFill>
                <a:latin typeface="Arial" panose="020B0604020202020204" pitchFamily="34" charset="0"/>
                <a:cs typeface="Arial" panose="020B0604020202020204" pitchFamily="34" charset="0"/>
              </a:rPr>
              <a:t>explozivní</a:t>
            </a:r>
            <a:endParaRPr lang="cs-CZ" altLang="en-US" sz="2000" u="sng" dirty="0">
              <a:solidFill>
                <a:srgbClr val="FF0000"/>
              </a:solidFill>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Z tohoto důvodu se nedoporučuje pracovat s plynným acetylenem  přítomnosti kovů jako </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jsou rtuť (</a:t>
            </a:r>
            <a:r>
              <a:rPr lang="cs-CZ" sz="2000" dirty="0" err="1">
                <a:latin typeface="Arial" panose="020B0604020202020204" pitchFamily="34" charset="0"/>
                <a:cs typeface="Arial" panose="020B0604020202020204" pitchFamily="34" charset="0"/>
              </a:rPr>
              <a:t>Hg</a:t>
            </a:r>
            <a:r>
              <a:rPr lang="cs-CZ" sz="2000" dirty="0">
                <a:latin typeface="Arial" panose="020B0604020202020204" pitchFamily="34" charset="0"/>
                <a:cs typeface="Arial" panose="020B0604020202020204" pitchFamily="34" charset="0"/>
              </a:rPr>
              <a:t>), stříbro (</a:t>
            </a:r>
            <a:r>
              <a:rPr lang="cs-CZ" sz="2000" dirty="0" err="1">
                <a:latin typeface="Arial" panose="020B0604020202020204" pitchFamily="34" charset="0"/>
                <a:cs typeface="Arial" panose="020B0604020202020204" pitchFamily="34" charset="0"/>
              </a:rPr>
              <a:t>Ag</a:t>
            </a:r>
            <a:r>
              <a:rPr lang="cs-CZ" sz="2000" dirty="0">
                <a:latin typeface="Arial" panose="020B0604020202020204" pitchFamily="34" charset="0"/>
                <a:cs typeface="Arial" panose="020B0604020202020204" pitchFamily="34" charset="0"/>
              </a:rPr>
              <a:t>) a měď (</a:t>
            </a:r>
            <a:r>
              <a:rPr lang="cs-CZ" sz="2000" dirty="0" err="1">
                <a:latin typeface="Arial" panose="020B0604020202020204" pitchFamily="34" charset="0"/>
                <a:cs typeface="Arial" panose="020B0604020202020204" pitchFamily="34" charset="0"/>
              </a:rPr>
              <a:t>Cu</a:t>
            </a:r>
            <a:r>
              <a:rPr lang="cs-CZ" sz="2000" dirty="0">
                <a:latin typeface="Arial" panose="020B0604020202020204" pitchFamily="34" charset="0"/>
                <a:cs typeface="Arial" panose="020B0604020202020204" pitchFamily="34" charset="0"/>
              </a:rPr>
              <a:t>) nebo jejich slitin (mosaz, bronz, slitiny stříbra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téhož důvodu </a:t>
            </a:r>
            <a:r>
              <a:rPr lang="cs-CZ" sz="2000" u="sng" dirty="0">
                <a:latin typeface="Arial" panose="020B0604020202020204" pitchFamily="34" charset="0"/>
                <a:cs typeface="Arial" panose="020B0604020202020204" pitchFamily="34" charset="0"/>
              </a:rPr>
              <a:t>by neměly být kohouty u tlakových nádob s acetylenem mosazné</a:t>
            </a:r>
            <a:r>
              <a:rPr lang="cs-CZ" sz="2000" dirty="0">
                <a:latin typeface="Arial" panose="020B0604020202020204" pitchFamily="34" charset="0"/>
                <a:cs typeface="Arial" panose="020B0604020202020204" pitchFamily="34" charset="0"/>
              </a:rPr>
              <a:t>.</a:t>
            </a:r>
          </a:p>
          <a:p>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Příprava:</a:t>
            </a:r>
          </a:p>
          <a:p>
            <a:r>
              <a:rPr lang="cs-CZ" altLang="en-US" sz="2000" dirty="0">
                <a:latin typeface="Arial" panose="020B0604020202020204" pitchFamily="34" charset="0"/>
                <a:cs typeface="Arial" panose="020B0604020202020204" pitchFamily="34" charset="0"/>
              </a:rPr>
              <a:t>   zaváděním acetylenu do roztoků solí (produkty jsou nerozpustné ve vodě)</a:t>
            </a: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CuCl → Cu</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HCl</a:t>
            </a:r>
            <a:endParaRPr lang="cs-CZ" sz="2000" dirty="0">
              <a:latin typeface="Arial" panose="020B0604020202020204" pitchFamily="34" charset="0"/>
              <a:cs typeface="Arial" panose="020B0604020202020204" pitchFamily="34" charset="0"/>
            </a:endParaRP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2 AgNO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 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Ag</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HNO</a:t>
            </a:r>
            <a:r>
              <a:rPr lang="pt-BR" sz="2000" baseline="-25000" dirty="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p:txBody>
      </p:sp>
      <p:pic>
        <p:nvPicPr>
          <p:cNvPr id="65538" name="Picture 2" descr="Wireframe model of silver acety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518785"/>
            <a:ext cx="2209800" cy="400266"/>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Copper acety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576579"/>
            <a:ext cx="2286000" cy="34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82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52400" y="228600"/>
            <a:ext cx="8839200" cy="5391150"/>
          </a:xfrm>
        </p:spPr>
        <p:txBody>
          <a:bodyPr>
            <a:normAutofit/>
          </a:bodyPr>
          <a:lstStyle/>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3) </a:t>
            </a:r>
            <a:r>
              <a:rPr lang="en-GB" altLang="en-US" sz="2000" b="1" dirty="0" err="1">
                <a:latin typeface="Arial" panose="020B0604020202020204" pitchFamily="34" charset="0"/>
                <a:cs typeface="Arial" panose="020B0604020202020204" pitchFamily="34" charset="0"/>
              </a:rPr>
              <a:t>Polymerní</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s </a:t>
            </a:r>
            <a:r>
              <a:rPr lang="en-GB" altLang="en-US" sz="2000" b="1" dirty="0" err="1">
                <a:latin typeface="Arial" panose="020B0604020202020204" pitchFamily="34" charset="0"/>
                <a:cs typeface="Arial" panose="020B0604020202020204" pitchFamily="34" charset="0"/>
              </a:rPr>
              <a:t>tetraedricky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koordinovaným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atomem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uhlíku</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t>
            </a:r>
            <a:r>
              <a:rPr lang="en-GB" altLang="en-US" sz="2000" baseline="30000" dirty="0">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prostorová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sí</a:t>
            </a:r>
            <a:r>
              <a:rPr lang="cs-CZ" altLang="en-US" sz="2000" dirty="0">
                <a:latin typeface="Arial" panose="020B0604020202020204" pitchFamily="34" charset="0"/>
                <a:cs typeface="Arial" panose="020B0604020202020204" pitchFamily="34" charset="0"/>
              </a:rPr>
              <a:t>ť</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vazeb</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formáln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soli </a:t>
            </a:r>
            <a:r>
              <a:rPr lang="en-GB" altLang="en-US" sz="2000" dirty="0" err="1">
                <a:latin typeface="Arial" panose="020B0604020202020204" pitchFamily="34" charset="0"/>
                <a:cs typeface="Arial" panose="020B0604020202020204" pitchFamily="34" charset="0"/>
              </a:rPr>
              <a:t>methanu</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neoby</a:t>
            </a:r>
            <a:r>
              <a:rPr lang="cs-CZ" altLang="en-US" sz="2000" dirty="0" err="1">
                <a:latin typeface="Arial" panose="020B0604020202020204" pitchFamily="34" charset="0"/>
                <a:cs typeface="Arial" panose="020B0604020202020204" pitchFamily="34" charset="0"/>
              </a:rPr>
              <a:t>čejně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tvrdé</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žkotavitelné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reaktivní</a:t>
            </a:r>
            <a:r>
              <a:rPr lang="cs-CZ" altLang="en-US" sz="2000" dirty="0">
                <a:latin typeface="Arial" panose="020B0604020202020204" pitchFamily="34" charset="0"/>
                <a:cs typeface="Arial" panose="020B0604020202020204" pitchFamily="34" charset="0"/>
              </a:rPr>
              <a:t>.</a:t>
            </a:r>
          </a:p>
          <a:p>
            <a:pPr>
              <a:buNone/>
            </a:pP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horka</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hydrolyzovat</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 CH</a:t>
            </a:r>
            <a:r>
              <a:rPr lang="en-GB" altLang="en-US" sz="2000" baseline="-25000" dirty="0">
                <a:latin typeface="Arial" panose="020B0604020202020204" pitchFamily="34" charset="0"/>
                <a:cs typeface="Arial" panose="020B0604020202020204" pitchFamily="34" charset="0"/>
              </a:rPr>
              <a:t>4</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Karbid</a:t>
            </a:r>
            <a:r>
              <a:rPr lang="en-GB" altLang="en-US" sz="2000" b="1" dirty="0">
                <a:latin typeface="Arial" panose="020B0604020202020204" pitchFamily="34" charset="0"/>
                <a:cs typeface="Arial" panose="020B0604020202020204" pitchFamily="34" charset="0"/>
              </a:rPr>
              <a:t> 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itý</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karborundum</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SiC</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brusný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materi</a:t>
            </a:r>
            <a:r>
              <a:rPr lang="cs-CZ" altLang="en-US" sz="2000" dirty="0">
                <a:latin typeface="Arial" panose="020B0604020202020204" pitchFamily="34" charset="0"/>
                <a:cs typeface="Arial" panose="020B0604020202020204" pitchFamily="34" charset="0"/>
              </a:rPr>
              <a:t>á</a:t>
            </a:r>
            <a:r>
              <a:rPr lang="en-GB" altLang="en-US" sz="2000" dirty="0">
                <a:latin typeface="Arial" panose="020B0604020202020204" pitchFamily="34" charset="0"/>
                <a:cs typeface="Arial" panose="020B0604020202020204" pitchFamily="34" charset="0"/>
              </a:rPr>
              <a:t>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brousky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brusn</a:t>
            </a:r>
            <a:r>
              <a:rPr lang="cs-CZ" altLang="en-US" sz="2000" dirty="0">
                <a:latin typeface="Arial" panose="020B0604020202020204" pitchFamily="34" charset="0"/>
                <a:cs typeface="Arial" panose="020B0604020202020204" pitchFamily="34" charset="0"/>
              </a:rPr>
              <a:t>é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kotouče, brusný (smirkový) papír.</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Karbid</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wolframu</a:t>
            </a:r>
            <a:r>
              <a:rPr lang="en-GB"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W</a:t>
            </a:r>
            <a:r>
              <a:rPr lang="en-GB" altLang="en-US" sz="2000" b="1" dirty="0">
                <a:latin typeface="Arial" panose="020B0604020202020204" pitchFamily="34" charset="0"/>
                <a:cs typeface="Arial" panose="020B0604020202020204" pitchFamily="34" charset="0"/>
              </a:rPr>
              <a:t>C</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obráběcí a chirurgické nástroje. </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aseline="-25000" dirty="0">
              <a:solidFill>
                <a:srgbClr val="FF0000"/>
              </a:solidFill>
              <a:latin typeface="Arial" panose="020B0604020202020204" pitchFamily="34" charset="0"/>
              <a:cs typeface="Arial" panose="020B0604020202020204" pitchFamily="34" charset="0"/>
            </a:endParaRPr>
          </a:p>
        </p:txBody>
      </p:sp>
      <p:pic>
        <p:nvPicPr>
          <p:cNvPr id="3" name="Obrázek 2" descr="Obsah obrázku interiér, vsedě, malé, stůl&#10;&#10;Popis byl vytvořen automaticky">
            <a:extLst>
              <a:ext uri="{FF2B5EF4-FFF2-40B4-BE49-F238E27FC236}">
                <a16:creationId xmlns:a16="http://schemas.microsoft.com/office/drawing/2014/main" id="{A69A528A-9AD8-4B9A-890B-48D30459D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800600"/>
            <a:ext cx="2819400" cy="1879600"/>
          </a:xfrm>
          <a:prstGeom prst="rect">
            <a:avLst/>
          </a:prstGeom>
        </p:spPr>
      </p:pic>
      <p:pic>
        <p:nvPicPr>
          <p:cNvPr id="5" name="Obrázek 4" descr="Obsah obrázku malé, vsedě, stůl, dřevěné&#10;&#10;Popis byl vytvořen automaticky">
            <a:extLst>
              <a:ext uri="{FF2B5EF4-FFF2-40B4-BE49-F238E27FC236}">
                <a16:creationId xmlns:a16="http://schemas.microsoft.com/office/drawing/2014/main" id="{BC5E012B-A1A2-4E16-9006-7076D4657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2438400"/>
            <a:ext cx="2608276" cy="2325630"/>
          </a:xfrm>
          <a:prstGeom prst="rect">
            <a:avLst/>
          </a:prstGeom>
        </p:spPr>
      </p:pic>
    </p:spTree>
    <p:extLst>
      <p:ext uri="{BB962C8B-B14F-4D97-AF65-F5344CB8AC3E}">
        <p14:creationId xmlns:p14="http://schemas.microsoft.com/office/powerpoint/2010/main" val="2650938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04800"/>
            <a:ext cx="8839200" cy="6370975"/>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4)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s </a:t>
            </a:r>
            <a:r>
              <a:rPr lang="en-GB" altLang="en-US" sz="2000" b="1" dirty="0" err="1">
                <a:latin typeface="Arial" panose="020B0604020202020204" pitchFamily="34" charset="0"/>
                <a:cs typeface="Arial" panose="020B0604020202020204" pitchFamily="34" charset="0"/>
              </a:rPr>
              <a:t>intersticiálními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vmeze</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enými</a:t>
            </a:r>
            <a:r>
              <a:rPr lang="en-GB" altLang="en-US" sz="2000" b="1" dirty="0">
                <a:latin typeface="Arial" panose="020B0604020202020204" pitchFamily="34" charset="0"/>
                <a:cs typeface="Arial" panose="020B0604020202020204" pitchFamily="34" charset="0"/>
              </a:rPr>
              <a:t>) atomy </a:t>
            </a:r>
            <a:r>
              <a:rPr lang="en-GB" altLang="en-US" sz="2000" b="1"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TiC</a:t>
            </a:r>
            <a:r>
              <a:rPr lang="en-GB" altLang="en-US" sz="2000" dirty="0">
                <a:latin typeface="Arial" panose="020B0604020202020204" pitchFamily="34" charset="0"/>
                <a:cs typeface="Arial" panose="020B0604020202020204" pitchFamily="34" charset="0"/>
              </a:rPr>
              <a:t>, VC, </a:t>
            </a:r>
            <a:r>
              <a:rPr lang="en-GB" altLang="en-US" sz="2000" dirty="0" err="1">
                <a:latin typeface="Arial" panose="020B0604020202020204" pitchFamily="34" charset="0"/>
                <a:cs typeface="Arial" panose="020B0604020202020204" pitchFamily="34" charset="0"/>
              </a:rPr>
              <a:t>MoC</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krystalové</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ížky</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ijímat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mezia</a:t>
            </a:r>
            <a:r>
              <a:rPr lang="cs-CZ" altLang="en-US" sz="2000" dirty="0">
                <a:latin typeface="Arial" panose="020B0604020202020204" pitchFamily="34" charset="0"/>
                <a:cs typeface="Arial" panose="020B0604020202020204" pitchFamily="34" charset="0"/>
              </a:rPr>
              <a:t>t</a:t>
            </a:r>
            <a:r>
              <a:rPr lang="en-US" altLang="en-US" sz="2000" dirty="0" err="1">
                <a:latin typeface="Arial" panose="020B0604020202020204" pitchFamily="34" charset="0"/>
                <a:cs typeface="Arial" panose="020B0604020202020204" pitchFamily="34" charset="0"/>
              </a:rPr>
              <a:t>omov</a:t>
            </a:r>
            <a:r>
              <a:rPr lang="cs-CZ" altLang="en-US" sz="2000" dirty="0">
                <a:latin typeface="Arial" panose="020B0604020202020204" pitchFamily="34" charset="0"/>
                <a:cs typeface="Arial" panose="020B0604020202020204" pitchFamily="34" charset="0"/>
              </a:rPr>
              <a:t>ý</a:t>
            </a:r>
            <a:r>
              <a:rPr lang="en-US" altLang="en-US" sz="2000" dirty="0" err="1">
                <a:latin typeface="Arial" panose="020B0604020202020204" pitchFamily="34" charset="0"/>
                <a:cs typeface="Arial" panose="020B0604020202020204" pitchFamily="34" charset="0"/>
              </a:rPr>
              <a:t>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dutin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malé</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nestechiom</a:t>
            </a:r>
            <a:r>
              <a:rPr lang="cs-CZ" altLang="en-US" sz="2000" dirty="0">
                <a:latin typeface="Arial" panose="020B0604020202020204" pitchFamily="34" charset="0"/>
                <a:cs typeface="Arial" panose="020B0604020202020204" pitchFamily="34" charset="0"/>
              </a:rPr>
              <a:t>etické</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žkotavitelné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cs-CZ" altLang="en-US" sz="2000" dirty="0">
                <a:latin typeface="Arial" panose="020B0604020202020204" pitchFamily="34" charset="0"/>
                <a:cs typeface="Arial" panose="020B0604020202020204" pitchFamily="34" charset="0"/>
              </a:rPr>
              <a:t>.</a:t>
            </a: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Silicidy</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V silicidech se vyskytují různé vazby od vodivých kovových struktur po kovalentní či iontové. Atomy křemíků mají ve struktuře silicidů rozmanité postavení, a to jako: </a:t>
            </a:r>
          </a:p>
          <a:p>
            <a:r>
              <a:rPr lang="cs-CZ" sz="2000" dirty="0">
                <a:latin typeface="Arial" panose="020B0604020202020204" pitchFamily="34" charset="0"/>
                <a:cs typeface="Arial" panose="020B0604020202020204" pitchFamily="34" charset="0"/>
              </a:rPr>
              <a:t>1. </a:t>
            </a:r>
            <a:r>
              <a:rPr lang="cs-CZ" sz="2000" i="1" dirty="0">
                <a:latin typeface="Arial" panose="020B0604020202020204" pitchFamily="34" charset="0"/>
                <a:cs typeface="Arial" panose="020B0604020202020204" pitchFamily="34" charset="0"/>
              </a:rPr>
              <a:t>samostatné atomy křemíku, </a:t>
            </a:r>
            <a:r>
              <a:rPr lang="cs-CZ" sz="2000" dirty="0">
                <a:latin typeface="Arial" panose="020B0604020202020204" pitchFamily="34" charset="0"/>
                <a:cs typeface="Arial" panose="020B0604020202020204" pitchFamily="34" charset="0"/>
              </a:rPr>
              <a:t>které existují v elektricky vodivých silicidech mědi (Cu</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Si), vanadu, chromu a manganu ((</a:t>
            </a:r>
            <a:r>
              <a:rPr lang="cs-CZ" sz="2000" dirty="0" err="1">
                <a:latin typeface="Arial" panose="020B0604020202020204" pitchFamily="34" charset="0"/>
                <a:cs typeface="Arial" panose="020B0604020202020204" pitchFamily="34" charset="0"/>
              </a:rPr>
              <a:t>V,Cr,Mn</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železa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manganu (Mn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a v nevodivých silicidech (</a:t>
            </a:r>
            <a:r>
              <a:rPr lang="cs-CZ" sz="2000" dirty="0" err="1">
                <a:latin typeface="Arial" panose="020B0604020202020204" pitchFamily="34" charset="0"/>
                <a:cs typeface="Arial" panose="020B0604020202020204" pitchFamily="34" charset="0"/>
              </a:rPr>
              <a:t>Mg,Ge,Sn,Pb</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a:t>
            </a:r>
            <a:r>
              <a:rPr lang="cs-CZ" sz="2000" dirty="0" err="1">
                <a:latin typeface="Arial" panose="020B0604020202020204" pitchFamily="34" charset="0"/>
                <a:cs typeface="Arial" panose="020B0604020202020204" pitchFamily="34" charset="0"/>
              </a:rPr>
              <a:t>Ca,Ru,Ce,Rh,Ir,Ni</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a:t>
            </a:r>
          </a:p>
          <a:p>
            <a:r>
              <a:rPr lang="cs-CZ" sz="2000" dirty="0">
                <a:latin typeface="Arial" panose="020B0604020202020204" pitchFamily="34" charset="0"/>
                <a:cs typeface="Arial" panose="020B0604020202020204" pitchFamily="34" charset="0"/>
              </a:rPr>
              <a:t>2. </a:t>
            </a:r>
            <a:r>
              <a:rPr lang="cs-CZ" sz="2000" i="1" dirty="0">
                <a:latin typeface="Arial" panose="020B0604020202020204" pitchFamily="34" charset="0"/>
                <a:cs typeface="Arial" panose="020B0604020202020204" pitchFamily="34" charset="0"/>
              </a:rPr>
              <a:t>křemíkové dvojice Si</a:t>
            </a:r>
            <a:r>
              <a:rPr lang="cs-CZ" sz="2000" i="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které existují v silicidech uranu (U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hafnia a thoria</a:t>
            </a:r>
          </a:p>
          <a:p>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938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47536" y="152400"/>
            <a:ext cx="8813260" cy="5324535"/>
          </a:xfrm>
          <a:prstGeom prst="rect">
            <a:avLst/>
          </a:prstGeom>
          <a:noFill/>
        </p:spPr>
        <p:txBody>
          <a:bodyPr wrap="square" rtlCol="0">
            <a:spAutoFit/>
          </a:bodyPr>
          <a:lstStyle/>
          <a:p>
            <a:pPr algn="just"/>
            <a:r>
              <a:rPr lang="cs-CZ" sz="2000" dirty="0">
                <a:latin typeface="Arial" panose="020B0604020202020204" pitchFamily="34" charset="0"/>
                <a:cs typeface="Arial" panose="020B0604020202020204" pitchFamily="34" charset="0"/>
              </a:rPr>
              <a:t>3. </a:t>
            </a:r>
            <a:r>
              <a:rPr lang="cs-CZ" sz="2000" i="1" dirty="0">
                <a:latin typeface="Arial" panose="020B0604020202020204" pitchFamily="34" charset="0"/>
                <a:cs typeface="Arial" panose="020B0604020202020204" pitchFamily="34" charset="0"/>
              </a:rPr>
              <a:t>křemíkové tetraedry Si</a:t>
            </a:r>
            <a:r>
              <a:rPr lang="cs-CZ" sz="2000" i="1"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existují v silicidech draslíku (</a:t>
            </a:r>
            <a:r>
              <a:rPr lang="cs-CZ" sz="2000" dirty="0" err="1">
                <a:latin typeface="Arial" panose="020B0604020202020204" pitchFamily="34" charset="0"/>
                <a:cs typeface="Arial" panose="020B0604020202020204" pitchFamily="34" charset="0"/>
              </a:rPr>
              <a:t>KSi</a:t>
            </a:r>
            <a:r>
              <a:rPr lang="cs-CZ" sz="2000" dirty="0">
                <a:latin typeface="Arial" panose="020B0604020202020204" pitchFamily="34" charset="0"/>
                <a:cs typeface="Arial" panose="020B0604020202020204" pitchFamily="34" charset="0"/>
              </a:rPr>
              <a:t>), rubidia (</a:t>
            </a:r>
            <a:r>
              <a:rPr lang="cs-CZ" sz="2000" dirty="0" err="1">
                <a:latin typeface="Arial" panose="020B0604020202020204" pitchFamily="34" charset="0"/>
                <a:cs typeface="Arial" panose="020B0604020202020204" pitchFamily="34" charset="0"/>
              </a:rPr>
              <a:t>RbSi</a:t>
            </a:r>
            <a:r>
              <a:rPr lang="cs-CZ" sz="2000" dirty="0">
                <a:latin typeface="Arial" panose="020B0604020202020204" pitchFamily="34" charset="0"/>
                <a:cs typeface="Arial" panose="020B0604020202020204" pitchFamily="34" charset="0"/>
              </a:rPr>
              <a:t>) a cesia (</a:t>
            </a:r>
            <a:r>
              <a:rPr lang="cs-CZ" sz="2000" dirty="0" err="1">
                <a:latin typeface="Arial" panose="020B0604020202020204" pitchFamily="34" charset="0"/>
                <a:cs typeface="Arial" panose="020B0604020202020204" pitchFamily="34" charset="0"/>
              </a:rPr>
              <a:t>CsSi</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4. </a:t>
            </a:r>
            <a:r>
              <a:rPr lang="cs-CZ" sz="2000" i="1" dirty="0">
                <a:latin typeface="Arial" panose="020B0604020202020204" pitchFamily="34" charset="0"/>
                <a:cs typeface="Arial" panose="020B0604020202020204" pitchFamily="34" charset="0"/>
              </a:rPr>
              <a:t>křemíkové řetězce Si</a:t>
            </a:r>
            <a:r>
              <a:rPr lang="cs-CZ" sz="2000" i="1"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 které existují v silicidech uranu (</a:t>
            </a:r>
            <a:r>
              <a:rPr lang="cs-CZ" sz="2000" dirty="0" err="1">
                <a:latin typeface="Arial" panose="020B0604020202020204" pitchFamily="34" charset="0"/>
                <a:cs typeface="Arial" panose="020B0604020202020204" pitchFamily="34" charset="0"/>
              </a:rPr>
              <a:t>USi</a:t>
            </a:r>
            <a:r>
              <a:rPr lang="cs-CZ" sz="2000" dirty="0">
                <a:latin typeface="Arial" panose="020B0604020202020204" pitchFamily="34" charset="0"/>
                <a:cs typeface="Arial" panose="020B0604020202020204" pitchFamily="34" charset="0"/>
              </a:rPr>
              <a:t>), titanu, zirkonia, hafnia, thoria, ceru a plutonia (Ti, </a:t>
            </a:r>
            <a:r>
              <a:rPr lang="cs-CZ" sz="2000" dirty="0" err="1">
                <a:latin typeface="Arial" panose="020B0604020202020204" pitchFamily="34" charset="0"/>
                <a:cs typeface="Arial" panose="020B0604020202020204" pitchFamily="34" charset="0"/>
              </a:rPr>
              <a:t>Zr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Pu</a:t>
            </a:r>
            <a:r>
              <a:rPr lang="cs-CZ" sz="2000" dirty="0">
                <a:latin typeface="Arial" panose="020B0604020202020204" pitchFamily="34" charset="0"/>
                <a:cs typeface="Arial" panose="020B0604020202020204" pitchFamily="34" charset="0"/>
              </a:rPr>
              <a:t>)Si, vápníku (</a:t>
            </a:r>
            <a:r>
              <a:rPr lang="cs-CZ" sz="2000" dirty="0" err="1">
                <a:latin typeface="Arial" panose="020B0604020202020204" pitchFamily="34" charset="0"/>
                <a:cs typeface="Arial" panose="020B0604020202020204" pitchFamily="34" charset="0"/>
              </a:rPr>
              <a:t>CaSi</a:t>
            </a:r>
            <a:r>
              <a:rPr lang="cs-CZ" sz="2000" dirty="0">
                <a:latin typeface="Arial" panose="020B0604020202020204" pitchFamily="34" charset="0"/>
                <a:cs typeface="Arial" panose="020B0604020202020204" pitchFamily="34" charset="0"/>
              </a:rPr>
              <a:t>), stroncia (</a:t>
            </a:r>
            <a:r>
              <a:rPr lang="cs-CZ" sz="2000" dirty="0" err="1">
                <a:latin typeface="Arial" panose="020B0604020202020204" pitchFamily="34" charset="0"/>
                <a:cs typeface="Arial" panose="020B0604020202020204" pitchFamily="34" charset="0"/>
              </a:rPr>
              <a:t>SrSi</a:t>
            </a:r>
            <a:r>
              <a:rPr lang="cs-CZ" sz="2000" dirty="0">
                <a:latin typeface="Arial" panose="020B0604020202020204" pitchFamily="34" charset="0"/>
                <a:cs typeface="Arial" panose="020B0604020202020204" pitchFamily="34" charset="0"/>
              </a:rPr>
              <a:t>) a yttria (</a:t>
            </a:r>
            <a:r>
              <a:rPr lang="cs-CZ" sz="2000" dirty="0" err="1">
                <a:latin typeface="Arial" panose="020B0604020202020204" pitchFamily="34" charset="0"/>
                <a:cs typeface="Arial" panose="020B0604020202020204" pitchFamily="34" charset="0"/>
              </a:rPr>
              <a:t>YSi</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5. </a:t>
            </a:r>
            <a:r>
              <a:rPr lang="cs-CZ" sz="2000" i="1" dirty="0">
                <a:latin typeface="Arial" panose="020B0604020202020204" pitchFamily="34" charset="0"/>
                <a:cs typeface="Arial" panose="020B0604020202020204" pitchFamily="34" charset="0"/>
              </a:rPr>
              <a:t>rovinné hexagonální grafitu podobné vrstvy atomů Si</a:t>
            </a:r>
            <a:r>
              <a:rPr lang="cs-CZ" sz="2000" dirty="0">
                <a:latin typeface="Arial" panose="020B0604020202020204" pitchFamily="34" charset="0"/>
                <a:cs typeface="Arial" panose="020B0604020202020204" pitchFamily="34" charset="0"/>
              </a:rPr>
              <a:t>, které existují u silicidu uranu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 silicidů lanthanoidů a dalších aktinoidů a ve zvrásněné podobě u silicidu vápníku CaSi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6. </a:t>
            </a:r>
            <a:r>
              <a:rPr lang="cs-CZ" sz="2000" i="1" dirty="0">
                <a:latin typeface="Arial" panose="020B0604020202020204" pitchFamily="34" charset="0"/>
                <a:cs typeface="Arial" panose="020B0604020202020204" pitchFamily="34" charset="0"/>
              </a:rPr>
              <a:t>otevřené trojrozměrné skelety atomů Si</a:t>
            </a:r>
            <a:r>
              <a:rPr lang="cs-CZ" sz="2000" dirty="0">
                <a:latin typeface="Arial" panose="020B0604020202020204" pitchFamily="34" charset="0"/>
                <a:cs typeface="Arial" panose="020B0604020202020204" pitchFamily="34" charset="0"/>
              </a:rPr>
              <a:t>, které existují v silicidech stroncia SrSi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thoria ThSi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uranu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Silicid hořečnatý</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Mg</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Si </a:t>
            </a:r>
          </a:p>
          <a:p>
            <a:pPr algn="just"/>
            <a:r>
              <a:rPr lang="cs-CZ" sz="2000" dirty="0">
                <a:latin typeface="Arial" panose="020B0604020202020204" pitchFamily="34" charset="0"/>
                <a:cs typeface="Arial" panose="020B0604020202020204" pitchFamily="34" charset="0"/>
              </a:rPr>
              <a:t>  - černá krystalická látka, s kyselinou chlorovodíkovou reaguje za vzniku silanu:</a:t>
            </a:r>
          </a:p>
          <a:p>
            <a:pPr algn="just"/>
            <a:r>
              <a:rPr lang="cs-CZ" sz="2000" dirty="0">
                <a:latin typeface="Arial" panose="020B0604020202020204" pitchFamily="34" charset="0"/>
                <a:cs typeface="Arial" panose="020B0604020202020204" pitchFamily="34" charset="0"/>
              </a:rPr>
              <a:t>		Mg</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 + 4HCl → 2MgCl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SiH</a:t>
            </a:r>
            <a:r>
              <a:rPr lang="cs-CZ" sz="2000" baseline="-25000" dirty="0">
                <a:latin typeface="Arial" panose="020B0604020202020204" pitchFamily="34" charset="0"/>
                <a:cs typeface="Arial" panose="020B0604020202020204" pitchFamily="34" charset="0"/>
              </a:rPr>
              <a:t>4</a:t>
            </a:r>
          </a:p>
          <a:p>
            <a:pPr algn="just"/>
            <a:r>
              <a:rPr lang="cs-CZ" sz="2000" dirty="0">
                <a:latin typeface="Arial" panose="020B0604020202020204" pitchFamily="34" charset="0"/>
                <a:cs typeface="Arial" panose="020B0604020202020204" pitchFamily="34" charset="0"/>
              </a:rPr>
              <a:t>Používá se na laboratorní výrobu silanu a dá se používat i na výrobu jiných silicidů. </a:t>
            </a:r>
          </a:p>
        </p:txBody>
      </p:sp>
    </p:spTree>
    <p:extLst>
      <p:ext uri="{BB962C8B-B14F-4D97-AF65-F5344CB8AC3E}">
        <p14:creationId xmlns:p14="http://schemas.microsoft.com/office/powerpoint/2010/main" val="34446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274638"/>
            <a:ext cx="8229600" cy="563562"/>
          </a:xfrm>
        </p:spPr>
        <p:txBody>
          <a:bodyPr>
            <a:normAutofit/>
          </a:bodyPr>
          <a:lstStyle/>
          <a:p>
            <a:pPr eaLnBrk="1" hangingPunct="1"/>
            <a:r>
              <a:rPr lang="en-GB" altLang="en-US" sz="2800" b="1" dirty="0" err="1">
                <a:latin typeface="Arial" panose="020B0604020202020204" pitchFamily="34" charset="0"/>
                <a:cs typeface="Arial" panose="020B0604020202020204" pitchFamily="34" charset="0"/>
              </a:rPr>
              <a:t>Halogenidy</a:t>
            </a:r>
            <a:endParaRPr lang="cs-CZ" altLang="en-US" sz="2800" dirty="0">
              <a:latin typeface="Arial" panose="020B0604020202020204" pitchFamily="34" charset="0"/>
              <a:cs typeface="Arial" panose="020B0604020202020204" pitchFamily="34" charset="0"/>
            </a:endParaRPr>
          </a:p>
        </p:txBody>
      </p:sp>
      <p:sp>
        <p:nvSpPr>
          <p:cNvPr id="22532" name="Rectangle 3"/>
          <p:cNvSpPr>
            <a:spLocks noGrp="1" noChangeArrowheads="1"/>
          </p:cNvSpPr>
          <p:nvPr>
            <p:ph type="body" idx="1"/>
          </p:nvPr>
        </p:nvSpPr>
        <p:spPr>
          <a:xfrm>
            <a:off x="76200" y="914400"/>
            <a:ext cx="8991600" cy="5867400"/>
          </a:xfrm>
        </p:spPr>
        <p:txBody>
          <a:bodyPr>
            <a:normAutofit/>
          </a:bodyPr>
          <a:lstStyle/>
          <a:p>
            <a:pPr marL="0" indent="0" algn="ctr" eaLnBrk="1" hangingPunct="1">
              <a:lnSpc>
                <a:spcPct val="90000"/>
              </a:lnSpc>
              <a:buNone/>
            </a:pPr>
            <a:r>
              <a:rPr lang="en-GB" altLang="en-US" sz="2000" b="1" dirty="0" err="1">
                <a:latin typeface="Arial" panose="020B0604020202020204" pitchFamily="34" charset="0"/>
                <a:cs typeface="Arial" panose="020B0604020202020204" pitchFamily="34" charset="0"/>
              </a:rPr>
              <a:t>Uhlík</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stálost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kavost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energie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C-X </a:t>
            </a:r>
            <a:r>
              <a:rPr lang="en-GB" altLang="en-US" sz="2000" dirty="0" err="1">
                <a:latin typeface="Arial" panose="020B0604020202020204" pitchFamily="34" charset="0"/>
                <a:cs typeface="Arial" panose="020B0604020202020204" pitchFamily="34" charset="0"/>
              </a:rPr>
              <a:t>halogenid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klesá</a:t>
            </a:r>
            <a:r>
              <a:rPr lang="en-GB" altLang="en-US" sz="2000" dirty="0">
                <a:latin typeface="Arial" panose="020B0604020202020204" pitchFamily="34" charset="0"/>
                <a:cs typeface="Arial" panose="020B0604020202020204" pitchFamily="34" charset="0"/>
              </a:rPr>
              <a:t> od </a:t>
            </a:r>
            <a:r>
              <a:rPr lang="en-GB" altLang="en-US" sz="2000" dirty="0" err="1">
                <a:latin typeface="Arial" panose="020B0604020202020204" pitchFamily="34" charset="0"/>
                <a:cs typeface="Arial" panose="020B0604020202020204" pitchFamily="34" charset="0"/>
              </a:rPr>
              <a:t>fluoridu</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jodidu</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hydrolyt</a:t>
            </a:r>
            <a:r>
              <a:rPr lang="cs-CZ" altLang="en-US" sz="2000" dirty="0" err="1">
                <a:latin typeface="Arial" panose="020B0604020202020204" pitchFamily="34" charset="0"/>
                <a:cs typeface="Arial" panose="020B0604020202020204" pitchFamily="34" charset="0"/>
              </a:rPr>
              <a:t>ickému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rozkladu</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Tetrafluormethan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CF</a:t>
            </a:r>
            <a:r>
              <a:rPr lang="en-GB" altLang="en-US" sz="2000" baseline="-25000" dirty="0">
                <a:latin typeface="Arial" panose="020B0604020202020204" pitchFamily="34" charset="0"/>
                <a:cs typeface="Arial" panose="020B0604020202020204" pitchFamily="34" charset="0"/>
              </a:rPr>
              <a:t>4</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Tetrachlormethan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itý</a:t>
            </a:r>
            <a:r>
              <a:rPr lang="en-GB" altLang="en-US" sz="2000" dirty="0">
                <a:latin typeface="Arial" panose="020B0604020202020204" pitchFamily="34" charset="0"/>
                <a:cs typeface="Arial" panose="020B0604020202020204" pitchFamily="34" charset="0"/>
              </a:rPr>
              <a:t>) CCl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lavá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nepolární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rozpoušt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dlo</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fotochemicky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pí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radikály</a:t>
            </a:r>
            <a:r>
              <a:rPr lang="en-GB" altLang="en-US" sz="2000" dirty="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CCl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CCl</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 Cl</a:t>
            </a:r>
            <a:r>
              <a:rPr lang="en-GB"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sym typeface="Symbol" pitchFamily="18" charset="2"/>
              </a:rPr>
              <a:t>Freony </a:t>
            </a:r>
            <a:r>
              <a:rPr lang="cs-CZ" altLang="en-US" sz="2000" dirty="0">
                <a:latin typeface="Arial" panose="020B0604020202020204" pitchFamily="34" charset="0"/>
                <a:cs typeface="Arial" panose="020B0604020202020204" pitchFamily="34" charset="0"/>
                <a:sym typeface="Symbol" pitchFamily="18" charset="2"/>
              </a:rPr>
              <a:t>(halony)</a:t>
            </a:r>
          </a:p>
          <a:p>
            <a:pPr algn="just"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b="1" dirty="0" err="1">
                <a:latin typeface="Arial" panose="020B0604020202020204" pitchFamily="34" charset="0"/>
                <a:cs typeface="Arial" panose="020B0604020202020204" pitchFamily="34" charset="0"/>
                <a:sym typeface="Symbol" pitchFamily="18" charset="2"/>
              </a:rPr>
              <a:t>Hexafluorbenzen</a:t>
            </a:r>
            <a:r>
              <a:rPr lang="cs-CZ" altLang="en-US" sz="2000" dirty="0">
                <a:latin typeface="Arial" panose="020B0604020202020204" pitchFamily="34" charset="0"/>
                <a:cs typeface="Arial" panose="020B0604020202020204" pitchFamily="34" charset="0"/>
                <a:sym typeface="Symbol" pitchFamily="18" charset="2"/>
              </a:rPr>
              <a:t> (C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F</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standard pro NMR spektrometrii</a:t>
            </a:r>
          </a:p>
          <a:p>
            <a:pPr algn="just">
              <a:lnSpc>
                <a:spcPct val="90000"/>
              </a:lnSpc>
              <a:buNone/>
            </a:pPr>
            <a:r>
              <a:rPr lang="cs-CZ" altLang="en-US" sz="2000" b="1" dirty="0" err="1">
                <a:latin typeface="Arial" panose="020B0604020202020204" pitchFamily="34" charset="0"/>
                <a:cs typeface="Arial" panose="020B0604020202020204" pitchFamily="34" charset="0"/>
                <a:sym typeface="Symbol" pitchFamily="18" charset="2"/>
              </a:rPr>
              <a:t>Hexabrombenzen</a:t>
            </a:r>
            <a:r>
              <a:rPr lang="cs-CZ" altLang="en-US" sz="2000" b="1" dirty="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Br</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retardant hoření</a:t>
            </a:r>
          </a:p>
          <a:p>
            <a:pPr algn="just">
              <a:lnSpc>
                <a:spcPct val="90000"/>
              </a:lnSpc>
              <a:buNone/>
            </a:pPr>
            <a:r>
              <a:rPr lang="cs-CZ" altLang="en-US" sz="2000" b="1" dirty="0" err="1">
                <a:latin typeface="Arial" panose="020B0604020202020204" pitchFamily="34" charset="0"/>
                <a:cs typeface="Arial" panose="020B0604020202020204" pitchFamily="34" charset="0"/>
                <a:sym typeface="Symbol" pitchFamily="18" charset="2"/>
              </a:rPr>
              <a:t>Hexachlorbenzen</a:t>
            </a:r>
            <a:r>
              <a:rPr lang="cs-CZ" altLang="en-US" sz="2000" dirty="0">
                <a:latin typeface="Arial" panose="020B0604020202020204" pitchFamily="34" charset="0"/>
                <a:cs typeface="Arial" panose="020B0604020202020204" pitchFamily="34" charset="0"/>
                <a:sym typeface="Symbol" pitchFamily="18" charset="2"/>
              </a:rPr>
              <a:t> (C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Cl</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jed, karcinogen</a:t>
            </a:r>
          </a:p>
        </p:txBody>
      </p:sp>
    </p:spTree>
    <p:extLst>
      <p:ext uri="{BB962C8B-B14F-4D97-AF65-F5344CB8AC3E}">
        <p14:creationId xmlns:p14="http://schemas.microsoft.com/office/powerpoint/2010/main" val="352609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304800"/>
            <a:ext cx="8686800" cy="6248400"/>
          </a:xfrm>
        </p:spPr>
        <p:txBody>
          <a:bodyPr>
            <a:normAutofit/>
          </a:bodyPr>
          <a:lstStyle/>
          <a:p>
            <a:pPr marL="0" indent="0" algn="ctr" eaLnBrk="1" hangingPunct="1">
              <a:lnSpc>
                <a:spcPct val="90000"/>
              </a:lnSpc>
              <a:buNone/>
            </a:pPr>
            <a:r>
              <a:rPr lang="en-GB" altLang="en-US" sz="2000" b="1" dirty="0">
                <a:latin typeface="Arial" panose="020B0604020202020204" pitchFamily="34" charset="0"/>
                <a:cs typeface="Arial" panose="020B0604020202020204" pitchFamily="34" charset="0"/>
              </a:rPr>
              <a:t>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emík</a:t>
            </a: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tetrahalogenidy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dalších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hydrolýze</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(X</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halogen)</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fluorid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bromid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jodid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tuhá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všechny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+ 4HX</a:t>
            </a:r>
          </a:p>
          <a:p>
            <a:pPr eaLnBrk="1" hangingPunct="1">
              <a:lnSpc>
                <a:spcPct val="90000"/>
              </a:lnSpc>
              <a:buFont typeface="Wingdings" pitchFamily="2" charset="2"/>
              <a:buNone/>
            </a:pP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nadbytku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aniont</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tendence</a:t>
            </a:r>
            <a:r>
              <a:rPr lang="en-GB" altLang="en-US" sz="2000" dirty="0">
                <a:latin typeface="Arial" panose="020B0604020202020204" pitchFamily="34" charset="0"/>
                <a:cs typeface="Arial" panose="020B0604020202020204" pitchFamily="34" charset="0"/>
              </a:rPr>
              <a:t> k </a:t>
            </a:r>
            <a:r>
              <a:rPr lang="en-GB" altLang="en-US" sz="2000" dirty="0" err="1">
                <a:latin typeface="Arial" panose="020B0604020202020204" pitchFamily="34" charset="0"/>
                <a:cs typeface="Arial" panose="020B0604020202020204" pitchFamily="34" charset="0"/>
              </a:rPr>
              <a:t>tvorb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komplex</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6</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u </a:t>
            </a:r>
            <a:r>
              <a:rPr lang="en-GB" altLang="en-US" sz="2000" dirty="0" err="1">
                <a:latin typeface="Arial" panose="020B0604020202020204" pitchFamily="34" charset="0"/>
                <a:cs typeface="Arial" panose="020B0604020202020204" pitchFamily="34" charset="0"/>
              </a:rPr>
              <a:t>fluorid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b="1" dirty="0">
                <a:latin typeface="Arial" panose="020B0604020202020204" pitchFamily="34" charset="0"/>
                <a:cs typeface="Arial" panose="020B0604020202020204" pitchFamily="34" charset="0"/>
              </a:rPr>
              <a:t>Fluorid křemičitý </a:t>
            </a:r>
            <a:r>
              <a:rPr lang="en-GB" altLang="en-US" sz="2000" b="1" dirty="0">
                <a:latin typeface="Arial" panose="020B0604020202020204" pitchFamily="34" charset="0"/>
                <a:cs typeface="Arial" panose="020B0604020202020204" pitchFamily="34" charset="0"/>
              </a:rPr>
              <a:t>SiF</a:t>
            </a:r>
            <a:r>
              <a:rPr lang="en-GB" altLang="en-US" sz="2000" b="1"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hexafluorok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itá</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leptání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skla</a:t>
            </a:r>
            <a:r>
              <a:rPr lang="en-GB" altLang="en-US" sz="2000" dirty="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+ 4HF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SiF</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ct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+ 2HF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[SiF</a:t>
            </a:r>
            <a:r>
              <a:rPr lang="en-GB" altLang="en-US" sz="2000" baseline="-25000" dirty="0">
                <a:latin typeface="Arial" panose="020B0604020202020204" pitchFamily="34" charset="0"/>
                <a:cs typeface="Arial" panose="020B0604020202020204" pitchFamily="34" charset="0"/>
              </a:rPr>
              <a:t>6</a:t>
            </a:r>
            <a:r>
              <a:rPr lang="en-GB"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Z tohoto důvodu se kyselina fluorovodíková </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nesmí přechovávat ve skleněných či křemenných</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nádobách.</a:t>
            </a:r>
          </a:p>
        </p:txBody>
      </p:sp>
      <p:pic>
        <p:nvPicPr>
          <p:cNvPr id="2" name="Obrázek 1">
            <a:extLst>
              <a:ext uri="{FF2B5EF4-FFF2-40B4-BE49-F238E27FC236}">
                <a16:creationId xmlns:a16="http://schemas.microsoft.com/office/drawing/2014/main" id="{7C0E1633-8A6F-4B7E-BDD1-29CDE47940EB}"/>
              </a:ext>
            </a:extLst>
          </p:cNvPr>
          <p:cNvPicPr>
            <a:picLocks noChangeAspect="1"/>
          </p:cNvPicPr>
          <p:nvPr/>
        </p:nvPicPr>
        <p:blipFill>
          <a:blip r:embed="rId2"/>
          <a:stretch>
            <a:fillRect/>
          </a:stretch>
        </p:blipFill>
        <p:spPr>
          <a:xfrm>
            <a:off x="6858000" y="4255224"/>
            <a:ext cx="1995488" cy="2457311"/>
          </a:xfrm>
          <a:prstGeom prst="rect">
            <a:avLst/>
          </a:prstGeom>
        </p:spPr>
      </p:pic>
    </p:spTree>
    <p:extLst>
      <p:ext uri="{BB962C8B-B14F-4D97-AF65-F5344CB8AC3E}">
        <p14:creationId xmlns:p14="http://schemas.microsoft.com/office/powerpoint/2010/main" val="3031888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DE0A5E86-DFB0-4F89-8DCD-B05B70E6C81B}"/>
              </a:ext>
            </a:extLst>
          </p:cNvPr>
          <p:cNvSpPr/>
          <p:nvPr/>
        </p:nvSpPr>
        <p:spPr>
          <a:xfrm>
            <a:off x="304800" y="381000"/>
            <a:ext cx="8382000" cy="1015663"/>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hexafluorok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itá</a:t>
            </a:r>
            <a:r>
              <a:rPr lang="en-GB" altLang="en-US" sz="2000" b="1"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vylu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uje</a:t>
            </a:r>
            <a:r>
              <a:rPr lang="en-GB" altLang="en-US" sz="2000" dirty="0">
                <a:latin typeface="Arial" panose="020B0604020202020204" pitchFamily="34" charset="0"/>
                <a:cs typeface="Arial" panose="020B0604020202020204" pitchFamily="34" charset="0"/>
              </a:rPr>
              <a:t> se z </a:t>
            </a:r>
            <a:r>
              <a:rPr lang="en-GB" altLang="en-US" sz="2000" dirty="0" err="1">
                <a:latin typeface="Arial" panose="020B0604020202020204" pitchFamily="34" charset="0"/>
                <a:cs typeface="Arial" panose="020B0604020202020204" pitchFamily="34" charset="0"/>
              </a:rPr>
              <a:t>vod</a:t>
            </a:r>
            <a:r>
              <a:rPr lang="cs-CZ" altLang="en-US" sz="2000" dirty="0" err="1">
                <a:latin typeface="Arial" panose="020B0604020202020204" pitchFamily="34" charset="0"/>
                <a:cs typeface="Arial" panose="020B0604020202020204" pitchFamily="34" charset="0"/>
              </a:rPr>
              <a:t>ných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dihydrát</a:t>
            </a:r>
            <a:endParaRPr lang="en-GB"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soli, </a:t>
            </a:r>
            <a:r>
              <a:rPr lang="en-GB" altLang="en-US" sz="2000" dirty="0" err="1">
                <a:latin typeface="Arial" panose="020B0604020202020204" pitchFamily="34" charset="0"/>
                <a:cs typeface="Arial" panose="020B0604020202020204" pitchFamily="34" charset="0"/>
              </a:rPr>
              <a:t>hexafluorok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antiseptické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C371C7D9-9394-4B44-99B9-CCFC73EB9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7863" y="1676400"/>
            <a:ext cx="2068274" cy="1295400"/>
          </a:xfrm>
          <a:prstGeom prst="rect">
            <a:avLst/>
          </a:prstGeom>
        </p:spPr>
      </p:pic>
      <p:sp>
        <p:nvSpPr>
          <p:cNvPr id="7" name="TextovéPole 6">
            <a:extLst>
              <a:ext uri="{FF2B5EF4-FFF2-40B4-BE49-F238E27FC236}">
                <a16:creationId xmlns:a16="http://schemas.microsoft.com/office/drawing/2014/main" id="{C6AFB885-65FA-40F3-8FE4-AD7695B33AFF}"/>
              </a:ext>
            </a:extLst>
          </p:cNvPr>
          <p:cNvSpPr txBox="1"/>
          <p:nvPr/>
        </p:nvSpPr>
        <p:spPr>
          <a:xfrm>
            <a:off x="228600" y="3886200"/>
            <a:ext cx="8686800" cy="2554545"/>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Chlorid křemičitý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tetrachlorsilan</a:t>
            </a:r>
            <a:r>
              <a:rPr lang="cs-CZ" sz="2000" dirty="0">
                <a:latin typeface="Arial" panose="020B0604020202020204" pitchFamily="34" charset="0"/>
                <a:cs typeface="Arial" panose="020B0604020202020204" pitchFamily="34" charset="0"/>
              </a:rPr>
              <a:t>) je </a:t>
            </a:r>
            <a:r>
              <a:rPr lang="pl-PL" sz="2000" dirty="0">
                <a:latin typeface="Arial" panose="020B0604020202020204" pitchFamily="34" charset="0"/>
                <a:cs typeface="Arial" panose="020B0604020202020204" pitchFamily="34" charset="0"/>
              </a:rPr>
              <a:t>bezbarvá těkavá kapalina. Připravuje se chlorací řady sloučenin křemíku, jako je například ferosilicium, karbid křemíku nebo směs oxidu křemičitého a uhlíku: </a:t>
            </a:r>
          </a:p>
          <a:p>
            <a:pPr algn="ctr"/>
            <a:r>
              <a:rPr lang="pl-PL" sz="2000" dirty="0">
                <a:latin typeface="Arial" panose="020B0604020202020204" pitchFamily="34" charset="0"/>
                <a:cs typeface="Arial" panose="020B0604020202020204" pitchFamily="34" charset="0"/>
              </a:rPr>
              <a:t>SiC + 4 HCl → SiCl</a:t>
            </a:r>
            <a:r>
              <a:rPr lang="pl-PL" sz="2000" baseline="-25000" dirty="0">
                <a:latin typeface="Arial" panose="020B0604020202020204" pitchFamily="34" charset="0"/>
                <a:cs typeface="Arial" panose="020B0604020202020204" pitchFamily="34" charset="0"/>
              </a:rPr>
              <a:t>4</a:t>
            </a:r>
            <a:r>
              <a:rPr lang="pl-PL" sz="2000" dirty="0">
                <a:latin typeface="Arial" panose="020B0604020202020204" pitchFamily="34" charset="0"/>
                <a:cs typeface="Arial" panose="020B0604020202020204" pitchFamily="34" charset="0"/>
              </a:rPr>
              <a:t> + CH</a:t>
            </a:r>
            <a:r>
              <a:rPr lang="pl-PL" sz="2000" baseline="-25000" dirty="0">
                <a:latin typeface="Arial" panose="020B0604020202020204" pitchFamily="34" charset="0"/>
                <a:cs typeface="Arial" panose="020B0604020202020204" pitchFamily="34" charset="0"/>
              </a:rPr>
              <a:t>4</a:t>
            </a:r>
            <a:endParaRPr lang="pl-PL"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a:t>
            </a:r>
            <a:r>
              <a:rPr lang="en-US" sz="2000" dirty="0" err="1">
                <a:latin typeface="Arial" panose="020B0604020202020204" pitchFamily="34" charset="0"/>
                <a:cs typeface="Arial" panose="020B0604020202020204" pitchFamily="34" charset="0"/>
              </a:rPr>
              <a:t>hlorid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křemičitý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reaguje</a:t>
            </a:r>
            <a:r>
              <a:rPr lang="en-US" sz="2000" dirty="0">
                <a:latin typeface="Arial" panose="020B0604020202020204" pitchFamily="34" charset="0"/>
                <a:cs typeface="Arial" panose="020B0604020202020204" pitchFamily="34" charset="0"/>
              </a:rPr>
              <a:t> s vodou: </a:t>
            </a:r>
          </a:p>
          <a:p>
            <a:pPr algn="ctr"/>
            <a:r>
              <a:rPr lang="en-US" sz="2000" dirty="0">
                <a:latin typeface="Arial" panose="020B0604020202020204" pitchFamily="34" charset="0"/>
                <a:cs typeface="Arial" panose="020B0604020202020204" pitchFamily="34" charset="0"/>
              </a:rPr>
              <a:t>SiCl</a:t>
            </a:r>
            <a:r>
              <a:rPr lang="en-US" sz="2000" baseline="-25000" dirty="0">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+ 2 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O → 4 HCl + SiO</a:t>
            </a:r>
            <a:r>
              <a:rPr lang="en-US" sz="2000" baseline="-25000" dirty="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en-US" sz="2000" dirty="0" err="1">
                <a:latin typeface="Arial" panose="020B0604020202020204" pitchFamily="34" charset="0"/>
                <a:cs typeface="Arial" panose="020B0604020202020204" pitchFamily="34" charset="0"/>
              </a:rPr>
              <a:t>Velmi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čistý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chlorid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křemičitý</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používá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výrobu</a:t>
            </a:r>
            <a:r>
              <a:rPr lang="en-US" sz="2000"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fotovoltaických</a:t>
            </a:r>
            <a:r>
              <a:rPr lang="en-US" sz="2000" u="sng" dirty="0">
                <a:latin typeface="Arial" panose="020B0604020202020204" pitchFamily="34" charset="0"/>
                <a:cs typeface="Arial" panose="020B0604020202020204" pitchFamily="34" charset="0"/>
              </a:rPr>
              <a:t> </a:t>
            </a:r>
            <a:r>
              <a:rPr lang="en-US" sz="2000" u="sng" dirty="0" err="1">
                <a:latin typeface="Arial" panose="020B0604020202020204" pitchFamily="34" charset="0"/>
                <a:cs typeface="Arial" panose="020B0604020202020204" pitchFamily="34" charset="0"/>
              </a:rPr>
              <a:t>článků</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74124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28600" y="152400"/>
            <a:ext cx="8686800" cy="6553200"/>
          </a:xfrm>
        </p:spPr>
        <p:txBody>
          <a:bodyPr>
            <a:normAutofit/>
          </a:bodyPr>
          <a:lstStyle/>
          <a:p>
            <a:pPr marL="0" indent="0" algn="ctr" eaLnBrk="1" hangingPunct="1">
              <a:buNone/>
            </a:pPr>
            <a:r>
              <a:rPr lang="en-GB" altLang="en-US" sz="2000" b="1" dirty="0" err="1">
                <a:latin typeface="Arial" panose="020B0604020202020204" pitchFamily="34" charset="0"/>
                <a:cs typeface="Arial" panose="020B0604020202020204" pitchFamily="34" charset="0"/>
              </a:rPr>
              <a:t>Halogenidy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germania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cínu</a:t>
            </a:r>
            <a:r>
              <a:rPr lang="en-GB" altLang="en-US" sz="2000" b="1" dirty="0">
                <a:latin typeface="Arial" panose="020B0604020202020204" pitchFamily="34" charset="0"/>
                <a:cs typeface="Arial" panose="020B0604020202020204" pitchFamily="34" charset="0"/>
              </a:rPr>
              <a:t> a </a:t>
            </a:r>
            <a:r>
              <a:rPr lang="en-GB" altLang="en-US" sz="2000" b="1" dirty="0" err="1">
                <a:latin typeface="Arial" panose="020B0604020202020204" pitchFamily="34" charset="0"/>
                <a:cs typeface="Arial" panose="020B0604020202020204" pitchFamily="34" charset="0"/>
              </a:rPr>
              <a:t>olova</a:t>
            </a:r>
            <a:endParaRPr lang="en-GB"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ale </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MX</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dihalogenidy</a:t>
            </a:r>
            <a:r>
              <a:rPr lang="cs-CZ" altLang="en-US" sz="2000" dirty="0">
                <a:latin typeface="Arial" panose="020B0604020202020204" pitchFamily="34" charset="0"/>
                <a:cs typeface="Arial" panose="020B0604020202020204" pitchFamily="34" charset="0"/>
              </a:rPr>
              <a:t> mají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a:t>
            </a:r>
            <a:r>
              <a:rPr lang="cs-CZ" altLang="en-US" sz="2000" dirty="0" err="1">
                <a:latin typeface="Arial" panose="020B0604020202020204" pitchFamily="34" charset="0"/>
                <a:cs typeface="Arial" panose="020B0604020202020204" pitchFamily="34" charset="0"/>
              </a:rPr>
              <a:t>zný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podíl</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a:t>
            </a:r>
            <a:r>
              <a:rPr lang="cs-CZ" altLang="en-US" sz="2000" dirty="0" err="1">
                <a:latin typeface="Arial" panose="020B0604020202020204" pitchFamily="34" charset="0"/>
                <a:cs typeface="Arial" panose="020B0604020202020204" pitchFamily="34" charset="0"/>
              </a:rPr>
              <a: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obecn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mén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kavé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tetrahalogenidy</a:t>
            </a:r>
            <a:endParaRPr lang="en-GB"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H</a:t>
            </a:r>
            <a:r>
              <a:rPr lang="en-GB" altLang="en-US" sz="2000" dirty="0" err="1">
                <a:latin typeface="Arial" panose="020B0604020202020204" pitchFamily="34" charset="0"/>
                <a:cs typeface="Arial" panose="020B0604020202020204" pitchFamily="34" charset="0"/>
              </a:rPr>
              <a:t>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germanaté</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inidla</a:t>
            </a:r>
            <a:r>
              <a:rPr lang="cs-CZ" altLang="en-US" sz="2000" dirty="0">
                <a:latin typeface="Arial" panose="020B0604020202020204" pitchFamily="34" charset="0"/>
                <a:cs typeface="Arial" panose="020B0604020202020204" pitchFamily="34" charset="0"/>
              </a:rPr>
              <a:t>,</a:t>
            </a:r>
          </a:p>
          <a:p>
            <a:pPr marL="0" indent="0" algn="just" eaLnBrk="1" hangingPunct="1">
              <a:buFont typeface="Wingdings" pitchFamily="2" charset="2"/>
              <a:buNone/>
            </a:pPr>
            <a:r>
              <a:rPr lang="en-GB" altLang="en-US" sz="2000" dirty="0" err="1">
                <a:latin typeface="Arial" panose="020B0604020202020204" pitchFamily="34" charset="0"/>
                <a:cs typeface="Arial" panose="020B0604020202020204" pitchFamily="34" charset="0"/>
              </a:rPr>
              <a:t>podléhají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hydrolýze</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cínatá</a:t>
            </a:r>
            <a:r>
              <a:rPr lang="en-GB" altLang="en-US" sz="2000" dirty="0">
                <a:latin typeface="Arial" panose="020B0604020202020204" pitchFamily="34" charset="0"/>
                <a:cs typeface="Arial" panose="020B0604020202020204" pitchFamily="34" charset="0"/>
              </a:rPr>
              <a:t> s</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l </a:t>
            </a:r>
            <a:r>
              <a:rPr lang="en-GB" altLang="en-US" sz="2000" dirty="0" err="1">
                <a:latin typeface="Arial" panose="020B0604020202020204" pitchFamily="34" charset="0"/>
                <a:cs typeface="Arial" panose="020B0604020202020204" pitchFamily="34" charset="0"/>
              </a:rPr>
              <a:t>hydrolyzuje</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SnCl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SnCl</a:t>
            </a:r>
            <a:r>
              <a:rPr lang="en-GB" altLang="en-US" sz="2000" dirty="0">
                <a:latin typeface="Arial" panose="020B0604020202020204" pitchFamily="34" charset="0"/>
                <a:cs typeface="Arial" panose="020B0604020202020204" pitchFamily="34" charset="0"/>
              </a:rPr>
              <a:t>(OH) + </a:t>
            </a:r>
            <a:r>
              <a:rPr lang="en-GB" altLang="en-US" sz="2000" dirty="0" err="1">
                <a:latin typeface="Arial" panose="020B0604020202020204" pitchFamily="34" charset="0"/>
                <a:cs typeface="Arial" panose="020B0604020202020204" pitchFamily="34" charset="0"/>
              </a:rPr>
              <a:t>HCl</a:t>
            </a:r>
            <a:r>
              <a:rPr lang="en-GB" altLang="en-US" sz="2000" dirty="0">
                <a:latin typeface="Arial" panose="020B0604020202020204" pitchFamily="34" charset="0"/>
                <a:cs typeface="Arial" panose="020B0604020202020204" pitchFamily="34" charset="0"/>
              </a:rPr>
              <a:t> </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H</a:t>
            </a:r>
            <a:r>
              <a:rPr lang="en-GB" altLang="en-US" sz="2000" dirty="0" err="1">
                <a:latin typeface="Arial" panose="020B0604020202020204" pitchFamily="34" charset="0"/>
                <a:cs typeface="Arial" panose="020B0604020202020204" pitchFamily="34" charset="0"/>
              </a:rPr>
              <a:t>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ité</a:t>
            </a:r>
            <a:r>
              <a:rPr lang="en-GB" altLang="en-US" sz="2000" b="1"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oxidoreduk</a:t>
            </a:r>
            <a:r>
              <a:rPr lang="cs-CZ" altLang="en-US" sz="2000" dirty="0">
                <a:latin typeface="Arial" panose="020B0604020202020204" pitchFamily="34" charset="0"/>
                <a:cs typeface="Arial" panose="020B0604020202020204" pitchFamily="34" charset="0"/>
              </a:rPr>
              <a:t>čně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nestálé</a:t>
            </a:r>
            <a:r>
              <a:rPr lang="en-GB" altLang="en-US" sz="2000" dirty="0">
                <a:latin typeface="Arial" panose="020B0604020202020204" pitchFamily="34" charset="0"/>
                <a:cs typeface="Arial" panose="020B0604020202020204" pitchFamily="34" charset="0"/>
              </a:rPr>
              <a:t>, PbBr</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 PbI</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neexistují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Pb</a:t>
            </a:r>
            <a:r>
              <a:rPr lang="en-GB" altLang="en-US" sz="2000" baseline="30000" dirty="0" err="1">
                <a:latin typeface="Arial" panose="020B0604020202020204" pitchFamily="34" charset="0"/>
                <a:cs typeface="Arial" panose="020B0604020202020204" pitchFamily="34" charset="0"/>
              </a:rPr>
              <a:t>IV</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olovnaté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stálé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krom</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žlutého</a:t>
            </a:r>
            <a:r>
              <a:rPr lang="en-GB" altLang="en-US" sz="2000" dirty="0">
                <a:latin typeface="Arial" panose="020B0604020202020204" pitchFamily="34" charset="0"/>
                <a:cs typeface="Arial" panose="020B0604020202020204" pitchFamily="34" charset="0"/>
              </a:rPr>
              <a:t> PbI</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endParaRPr lang="en-GB"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120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4903" y="109807"/>
            <a:ext cx="8763000" cy="5016758"/>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Modifikace</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uhlíku</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a:p>
            <a:r>
              <a:rPr lang="en-GB" altLang="en-US" sz="2000" b="1" i="1" dirty="0" err="1">
                <a:latin typeface="Arial" panose="020B0604020202020204" pitchFamily="34" charset="0"/>
                <a:cs typeface="Arial" panose="020B0604020202020204" pitchFamily="34" charset="0"/>
              </a:rPr>
              <a:t>Diamant</a:t>
            </a:r>
            <a:r>
              <a:rPr lang="en-GB" altLang="en-US" sz="2000" b="1" i="1" dirty="0">
                <a:latin typeface="Arial" panose="020B0604020202020204" pitchFamily="34" charset="0"/>
                <a:cs typeface="Arial" panose="020B0604020202020204" pitchFamily="34" charset="0"/>
              </a:rPr>
              <a:t> </a:t>
            </a:r>
          </a:p>
          <a:p>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tetraedricky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vázané</a:t>
            </a:r>
            <a:r>
              <a:rPr lang="en-GB" altLang="en-US" sz="2000" dirty="0">
                <a:latin typeface="Arial" panose="020B0604020202020204" pitchFamily="34" charset="0"/>
                <a:cs typeface="Arial" panose="020B0604020202020204" pitchFamily="34" charset="0"/>
              </a:rPr>
              <a:t> atomy C </a:t>
            </a:r>
          </a:p>
          <a:p>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nejtvrdší</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součást brusných</a:t>
            </a:r>
          </a:p>
          <a:p>
            <a:r>
              <a:rPr lang="cs-CZ" altLang="en-US" sz="2000" dirty="0">
                <a:latin typeface="Arial" panose="020B0604020202020204" pitchFamily="34" charset="0"/>
                <a:cs typeface="Arial" panose="020B0604020202020204" pitchFamily="34" charset="0"/>
              </a:rPr>
              <a:t>past, nachází se na čepelích řezných nástrojů</a:t>
            </a:r>
            <a:endParaRPr lang="en-GB"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irý</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diamant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drahokam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vysoký</a:t>
            </a:r>
            <a:r>
              <a:rPr lang="en-GB" altLang="en-US" sz="2000" dirty="0">
                <a:latin typeface="Arial" panose="020B0604020202020204" pitchFamily="34" charset="0"/>
                <a:cs typeface="Arial" panose="020B0604020202020204" pitchFamily="34" charset="0"/>
              </a:rPr>
              <a:t> index </a:t>
            </a:r>
            <a:r>
              <a:rPr lang="en-GB" altLang="en-US" sz="2000" dirty="0" err="1">
                <a:latin typeface="Arial" panose="020B0604020202020204" pitchFamily="34" charset="0"/>
                <a:cs typeface="Arial" panose="020B0604020202020204" pitchFamily="34" charset="0"/>
              </a:rPr>
              <a:t>lomu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broušený</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se </a:t>
            </a:r>
            <a:r>
              <a:rPr lang="en-GB" altLang="en-US" sz="2000" dirty="0" err="1">
                <a:latin typeface="Arial" panose="020B0604020202020204" pitchFamily="34" charset="0"/>
                <a:cs typeface="Arial" panose="020B0604020202020204" pitchFamily="34" charset="0"/>
              </a:rPr>
              <a:t>nazývá</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briliant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jednotka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velikosti</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karát</a:t>
            </a:r>
            <a:r>
              <a:rPr lang="en-GB" altLang="en-US" sz="2000" dirty="0">
                <a:latin typeface="Arial" panose="020B0604020202020204" pitchFamily="34" charset="0"/>
                <a:cs typeface="Arial" panose="020B0604020202020204" pitchFamily="34" charset="0"/>
              </a:rPr>
              <a:t> (0,2 g) </a:t>
            </a:r>
          </a:p>
          <a:p>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t &gt; 800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endParaRPr lang="en-GB" altLang="en-US" sz="2000" dirty="0">
              <a:latin typeface="Arial" panose="020B0604020202020204" pitchFamily="34" charset="0"/>
              <a:cs typeface="Arial" panose="020B0604020202020204" pitchFamily="34" charset="0"/>
            </a:endParaRPr>
          </a:p>
          <a:p>
            <a:pPr>
              <a:buNone/>
            </a:pPr>
            <a:r>
              <a:rPr lang="en-GB" altLang="en-US" sz="2000" b="1" i="1" dirty="0" err="1">
                <a:latin typeface="Arial" panose="020B0604020202020204" pitchFamily="34" charset="0"/>
                <a:cs typeface="Arial" panose="020B0604020202020204" pitchFamily="34" charset="0"/>
              </a:rPr>
              <a:t>Grafit</a:t>
            </a:r>
            <a:r>
              <a:rPr lang="en-GB" altLang="en-US" sz="2000" b="1" i="1" dirty="0">
                <a:latin typeface="Arial" panose="020B0604020202020204" pitchFamily="34" charset="0"/>
                <a:cs typeface="Arial" panose="020B0604020202020204" pitchFamily="34" charset="0"/>
              </a:rPr>
              <a:t> </a:t>
            </a:r>
          </a:p>
          <a:p>
            <a:pPr marL="342900" indent="-342900">
              <a:buFontTx/>
              <a:buChar char="-"/>
            </a:pPr>
            <a:r>
              <a:rPr lang="en-GB" altLang="en-US" sz="2000" dirty="0" err="1">
                <a:latin typeface="Arial" panose="020B0604020202020204" pitchFamily="34" charset="0"/>
                <a:cs typeface="Arial" panose="020B0604020202020204" pitchFamily="34" charset="0"/>
              </a:rPr>
              <a:t>vrstvy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trojúhelníkovit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(sp</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vázaných</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atomů</a:t>
            </a:r>
          </a:p>
          <a:p>
            <a:r>
              <a:rPr lang="cs-CZ" altLang="en-US" sz="2000" dirty="0">
                <a:latin typeface="Arial" panose="020B0604020202020204" pitchFamily="34" charset="0"/>
                <a:cs typeface="Arial" panose="020B0604020202020204" pitchFamily="34" charset="0"/>
              </a:rPr>
              <a:t> uhlíku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mezi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nimiž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elektrony</a:t>
            </a:r>
            <a:r>
              <a:rPr lang="cs-CZ" altLang="en-US" sz="2000" dirty="0">
                <a:latin typeface="Arial" panose="020B0604020202020204" pitchFamily="34" charset="0"/>
                <a:cs typeface="Arial" panose="020B0604020202020204" pitchFamily="34" charset="0"/>
              </a:rPr>
              <a:t>. Grafit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tedy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vodivý</a:t>
            </a:r>
            <a:r>
              <a:rPr lang="en-GB" altLang="en-US" sz="2000"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sym typeface="Symbol" pitchFamily="18" charset="2"/>
            </a:endParaRPr>
          </a:p>
          <a:p>
            <a:pPr>
              <a:buNone/>
            </a:pP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grafitové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zna</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odolné</a:t>
            </a:r>
            <a:r>
              <a:rPr lang="en-GB" altLang="en-US" sz="2000" dirty="0">
                <a:latin typeface="Arial" panose="020B0604020202020204" pitchFamily="34" charset="0"/>
                <a:cs typeface="Arial" panose="020B0604020202020204" pitchFamily="34" charset="0"/>
              </a:rPr>
              <a:t>)</a:t>
            </a: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690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297" y="247678"/>
            <a:ext cx="1828800" cy="1736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831" y="2209800"/>
            <a:ext cx="1934369" cy="1432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754" y="4648200"/>
            <a:ext cx="1984624"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803899"/>
            <a:ext cx="1696683" cy="170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ovéPole 8">
            <a:extLst>
              <a:ext uri="{FF2B5EF4-FFF2-40B4-BE49-F238E27FC236}">
                <a16:creationId xmlns:a16="http://schemas.microsoft.com/office/drawing/2014/main" id="{C8F381C2-318D-4088-953E-E814E27FB22C}"/>
              </a:ext>
            </a:extLst>
          </p:cNvPr>
          <p:cNvSpPr txBox="1"/>
          <p:nvPr/>
        </p:nvSpPr>
        <p:spPr>
          <a:xfrm>
            <a:off x="114903" y="4992992"/>
            <a:ext cx="3696303" cy="1323439"/>
          </a:xfrm>
          <a:prstGeom prst="rect">
            <a:avLst/>
          </a:prstGeom>
          <a:noFill/>
        </p:spPr>
        <p:txBody>
          <a:bodyPr wrap="square">
            <a:spAutoFit/>
          </a:bodyPr>
          <a:lstStyle/>
          <a:p>
            <a:pPr algn="just"/>
            <a:r>
              <a:rPr lang="cs-CZ" sz="2000" dirty="0">
                <a:latin typeface="Arial" panose="020B0604020202020204" pitchFamily="34" charset="0"/>
                <a:cs typeface="Arial" panose="020B0604020202020204" pitchFamily="34" charset="0"/>
              </a:rPr>
              <a:t>Grafit se používá jako součást průmyslových mazadel, jako moderátor v jaderných reaktorech a na výrobu tužek. </a:t>
            </a:r>
            <a:endParaRPr lang="cs-CZ" sz="2000" dirty="0"/>
          </a:p>
        </p:txBody>
      </p:sp>
    </p:spTree>
    <p:extLst>
      <p:ext uri="{BB962C8B-B14F-4D97-AF65-F5344CB8AC3E}">
        <p14:creationId xmlns:p14="http://schemas.microsoft.com/office/powerpoint/2010/main" val="296140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74638"/>
            <a:ext cx="8229600" cy="639762"/>
          </a:xfrm>
        </p:spPr>
        <p:txBody>
          <a:bodyPr>
            <a:normAutofit/>
          </a:bodyPr>
          <a:lstStyle/>
          <a:p>
            <a:pPr eaLnBrk="1" hangingPunct="1"/>
            <a:r>
              <a:rPr lang="en-GB" altLang="en-US" sz="2800" b="1" dirty="0" err="1">
                <a:latin typeface="Times New Roman" pitchFamily="18" charset="0"/>
              </a:rPr>
              <a:t>Oxoslou</a:t>
            </a:r>
            <a:r>
              <a:rPr lang="cs-CZ" altLang="en-US" sz="2800" b="1" dirty="0">
                <a:latin typeface="Times New Roman" pitchFamily="18" charset="0"/>
              </a:rPr>
              <a:t>č</a:t>
            </a:r>
            <a:r>
              <a:rPr lang="en-GB" altLang="en-US" sz="2800" b="1" dirty="0" err="1">
                <a:latin typeface="Times New Roman" pitchFamily="18" charset="0"/>
              </a:rPr>
              <a:t>eniny</a:t>
            </a:r>
            <a:endParaRPr lang="cs-CZ" altLang="en-US" sz="2800" dirty="0"/>
          </a:p>
        </p:txBody>
      </p:sp>
      <p:sp>
        <p:nvSpPr>
          <p:cNvPr id="25604" name="Rectangle 3"/>
          <p:cNvSpPr>
            <a:spLocks noGrp="1" noChangeArrowheads="1"/>
          </p:cNvSpPr>
          <p:nvPr>
            <p:ph type="body" idx="1"/>
          </p:nvPr>
        </p:nvSpPr>
        <p:spPr>
          <a:xfrm>
            <a:off x="152400" y="728325"/>
            <a:ext cx="8686800" cy="4525963"/>
          </a:xfrm>
        </p:spPr>
        <p:txBody>
          <a:bodyPr>
            <a:normAutofit/>
          </a:bodyPr>
          <a:lstStyle/>
          <a:p>
            <a:pPr marL="0" indent="0" eaLnBrk="1" hangingPunct="1">
              <a:buNone/>
            </a:pPr>
            <a:r>
              <a:rPr lang="en-GB" altLang="en-US" sz="2000" b="1" dirty="0" err="1">
                <a:latin typeface="Arial" panose="020B0604020202020204" pitchFamily="34" charset="0"/>
                <a:cs typeface="Arial" panose="020B0604020202020204" pitchFamily="34" charset="0"/>
              </a:rPr>
              <a:t>Uhlík</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uhelnatý</a:t>
            </a:r>
            <a:r>
              <a:rPr lang="en-GB" altLang="en-US" sz="2000" b="1" dirty="0">
                <a:latin typeface="Arial" panose="020B0604020202020204" pitchFamily="34" charset="0"/>
                <a:cs typeface="Arial" panose="020B0604020202020204" pitchFamily="34" charset="0"/>
              </a:rPr>
              <a:t> CO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t>
            </a:r>
            <a:r>
              <a:rPr lang="cs-CZ" altLang="en-US" sz="2000" dirty="0" err="1">
                <a:latin typeface="Arial" panose="020B0604020202020204" pitchFamily="34" charset="0"/>
                <a:cs typeface="Arial" panose="020B0604020202020204" pitchFamily="34" charset="0"/>
              </a:rPr>
              <a:t>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spalováním</a:t>
            </a:r>
            <a:r>
              <a:rPr lang="en-GB" altLang="en-US" sz="2000" dirty="0">
                <a:latin typeface="Arial" panose="020B0604020202020204" pitchFamily="34" charset="0"/>
                <a:cs typeface="Arial" panose="020B0604020202020204" pitchFamily="34" charset="0"/>
              </a:rPr>
              <a:t> organ</a:t>
            </a:r>
            <a:r>
              <a:rPr lang="cs-CZ" altLang="en-US" sz="2000" dirty="0" err="1">
                <a:latin typeface="Arial" panose="020B0604020202020204" pitchFamily="34" charset="0"/>
                <a:cs typeface="Arial" panose="020B0604020202020204" pitchFamily="34" charset="0"/>
              </a:rPr>
              <a:t>ických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nedostatku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u="sng" dirty="0" err="1">
                <a:latin typeface="Arial" panose="020B0604020202020204" pitchFamily="34" charset="0"/>
                <a:cs typeface="Arial" panose="020B0604020202020204" pitchFamily="34" charset="0"/>
              </a:rPr>
              <a:t>prudce</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pevn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koordinuje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Fe v </a:t>
            </a:r>
            <a:r>
              <a:rPr lang="cs-CZ" altLang="en-US" sz="2000" dirty="0" err="1">
                <a:latin typeface="Arial" panose="020B0604020202020204" pitchFamily="34" charset="0"/>
                <a:cs typeface="Arial" panose="020B0604020202020204" pitchFamily="34" charset="0"/>
              </a:rPr>
              <a:t>protoporfyrinu</a:t>
            </a:r>
            <a:r>
              <a:rPr lang="cs-CZ" altLang="en-US" sz="2000" dirty="0">
                <a:latin typeface="Arial" panose="020B0604020202020204" pitchFamily="34" charset="0"/>
                <a:cs typeface="Arial" panose="020B0604020202020204" pitchFamily="34" charset="0"/>
              </a:rPr>
              <a:t> IX  (hemové skupině) </a:t>
            </a:r>
            <a:r>
              <a:rPr lang="en-GB" altLang="en-US" sz="2000" dirty="0" err="1">
                <a:latin typeface="Arial" panose="020B0604020202020204" pitchFamily="34" charset="0"/>
                <a:cs typeface="Arial" panose="020B0604020202020204" pitchFamily="34" charset="0"/>
              </a:rPr>
              <a:t>hemoglobinu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blokuje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enos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sobení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obdobné</a:t>
            </a:r>
            <a:r>
              <a:rPr lang="en-GB" altLang="en-US" sz="2000" dirty="0">
                <a:latin typeface="Arial" panose="020B0604020202020204" pitchFamily="34" charset="0"/>
                <a:cs typeface="Arial" panose="020B0604020202020204" pitchFamily="34" charset="0"/>
              </a:rPr>
              <a:t> HCN)</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1" y="4114647"/>
            <a:ext cx="4359795" cy="222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Lewis Dot Structure For Carbon Monoxide - slide share">
            <a:extLst>
              <a:ext uri="{FF2B5EF4-FFF2-40B4-BE49-F238E27FC236}">
                <a16:creationId xmlns:a16="http://schemas.microsoft.com/office/drawing/2014/main" id="{C7B2FC43-5B8C-4CB7-8B6F-17746C8051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335494"/>
            <a:ext cx="4724400" cy="748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6B98542-DA75-4605-96B2-45EAE41293E8}"/>
              </a:ext>
            </a:extLst>
          </p:cNvPr>
          <p:cNvSpPr txBox="1"/>
          <p:nvPr/>
        </p:nvSpPr>
        <p:spPr>
          <a:xfrm>
            <a:off x="4650856" y="3834716"/>
            <a:ext cx="4419600" cy="1631216"/>
          </a:xfrm>
          <a:prstGeom prst="rect">
            <a:avLst/>
          </a:prstGeom>
          <a:noFill/>
        </p:spPr>
        <p:txBody>
          <a:bodyPr wrap="square" rtlCol="0">
            <a:spAutoFit/>
          </a:bodyPr>
          <a:lstStyle/>
          <a:p>
            <a:pPr algn="just"/>
            <a:r>
              <a:rPr lang="cs-CZ" sz="2000" dirty="0">
                <a:latin typeface="Arial" panose="020B0604020202020204" pitchFamily="34" charset="0"/>
                <a:cs typeface="Arial" panose="020B0604020202020204" pitchFamily="34" charset="0"/>
              </a:rPr>
              <a:t>Vzniká při nedokonalém </a:t>
            </a:r>
            <a:r>
              <a:rPr lang="cs-CZ" sz="2000" dirty="0" err="1">
                <a:latin typeface="Arial" panose="020B0604020202020204" pitchFamily="34" charset="0"/>
                <a:cs typeface="Arial" panose="020B0604020202020204" pitchFamily="34" charset="0"/>
              </a:rPr>
              <a:t>spalování,je</a:t>
            </a:r>
            <a:r>
              <a:rPr lang="cs-CZ" sz="2000" dirty="0">
                <a:latin typeface="Arial" panose="020B0604020202020204" pitchFamily="34" charset="0"/>
                <a:cs typeface="Arial" panose="020B0604020202020204" pitchFamily="34" charset="0"/>
              </a:rPr>
              <a:t> obsažen v koksárenském plynu, svítiplynu, syntézním plynu (</a:t>
            </a:r>
            <a:r>
              <a:rPr lang="cs-CZ" sz="2000" dirty="0" err="1">
                <a:latin typeface="Arial" panose="020B0604020202020204" pitchFamily="34" charset="0"/>
                <a:cs typeface="Arial" panose="020B0604020202020204" pitchFamily="34" charset="0"/>
              </a:rPr>
              <a:t>syngas</a:t>
            </a:r>
            <a:r>
              <a:rPr lang="cs-CZ" sz="2000" dirty="0">
                <a:latin typeface="Arial" panose="020B0604020202020204" pitchFamily="34" charset="0"/>
                <a:cs typeface="Arial" panose="020B0604020202020204" pitchFamily="34" charset="0"/>
              </a:rPr>
              <a:t>) a </a:t>
            </a:r>
            <a:r>
              <a:rPr lang="cs-CZ" sz="2000" u="sng" dirty="0">
                <a:latin typeface="Arial" panose="020B0604020202020204" pitchFamily="34" charset="0"/>
                <a:cs typeface="Arial" panose="020B0604020202020204" pitchFamily="34" charset="0"/>
              </a:rPr>
              <a:t>ve výfukových plynech </a:t>
            </a:r>
            <a:r>
              <a:rPr lang="cs-CZ" sz="2000" dirty="0">
                <a:latin typeface="Arial" panose="020B0604020202020204" pitchFamily="34" charset="0"/>
                <a:cs typeface="Arial" panose="020B0604020202020204" pitchFamily="34" charset="0"/>
              </a:rPr>
              <a:t>spalovacích motorů.</a:t>
            </a:r>
          </a:p>
        </p:txBody>
      </p:sp>
      <p:pic>
        <p:nvPicPr>
          <p:cNvPr id="6146" name="Picture 2" descr="Jed – Wikipedie">
            <a:extLst>
              <a:ext uri="{FF2B5EF4-FFF2-40B4-BE49-F238E27FC236}">
                <a16:creationId xmlns:a16="http://schemas.microsoft.com/office/drawing/2014/main" id="{B882D4E1-E7BC-4405-9F4C-C5F2EABCF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445945"/>
            <a:ext cx="1163143" cy="111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60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ráva, exteriér, obloha, pole&#10;&#10;Popis byl vytvořen automaticky">
            <a:extLst>
              <a:ext uri="{FF2B5EF4-FFF2-40B4-BE49-F238E27FC236}">
                <a16:creationId xmlns:a16="http://schemas.microsoft.com/office/drawing/2014/main" id="{889ED5C5-0DB7-4FA4-9B8E-ABE07DFCE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124200"/>
            <a:ext cx="3887080" cy="2186483"/>
          </a:xfrm>
          <a:prstGeom prst="rect">
            <a:avLst/>
          </a:prstGeom>
        </p:spPr>
      </p:pic>
      <p:pic>
        <p:nvPicPr>
          <p:cNvPr id="7" name="Obrázek 6" descr="Obsah obrázku exteriér, tráva, obloha, pole&#10;&#10;Popis byl vytvořen automaticky">
            <a:extLst>
              <a:ext uri="{FF2B5EF4-FFF2-40B4-BE49-F238E27FC236}">
                <a16:creationId xmlns:a16="http://schemas.microsoft.com/office/drawing/2014/main" id="{619756D8-5291-4D60-8286-FF4F205ED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971800"/>
            <a:ext cx="4572000" cy="2300288"/>
          </a:xfrm>
          <a:prstGeom prst="rect">
            <a:avLst/>
          </a:prstGeom>
        </p:spPr>
      </p:pic>
      <p:sp>
        <p:nvSpPr>
          <p:cNvPr id="8" name="TextovéPole 7">
            <a:extLst>
              <a:ext uri="{FF2B5EF4-FFF2-40B4-BE49-F238E27FC236}">
                <a16:creationId xmlns:a16="http://schemas.microsoft.com/office/drawing/2014/main" id="{22754131-0BE7-4844-8D02-294313DD9370}"/>
              </a:ext>
            </a:extLst>
          </p:cNvPr>
          <p:cNvSpPr txBox="1"/>
          <p:nvPr/>
        </p:nvSpPr>
        <p:spPr>
          <a:xfrm>
            <a:off x="228600" y="304800"/>
            <a:ext cx="2080313" cy="461665"/>
          </a:xfrm>
          <a:prstGeom prst="rect">
            <a:avLst/>
          </a:prstGeom>
          <a:noFill/>
        </p:spPr>
        <p:txBody>
          <a:bodyPr wrap="none" rtlCol="0">
            <a:spAutoFit/>
          </a:bodyPr>
          <a:lstStyle/>
          <a:p>
            <a:r>
              <a:rPr lang="cs-CZ" sz="2400" b="1" dirty="0"/>
              <a:t>Ďáblův hřbitov</a:t>
            </a:r>
            <a:endParaRPr lang="en-US" sz="2400" b="1" dirty="0"/>
          </a:p>
        </p:txBody>
      </p:sp>
      <p:sp>
        <p:nvSpPr>
          <p:cNvPr id="9" name="Obdélník 8">
            <a:extLst>
              <a:ext uri="{FF2B5EF4-FFF2-40B4-BE49-F238E27FC236}">
                <a16:creationId xmlns:a16="http://schemas.microsoft.com/office/drawing/2014/main" id="{8448A846-EC55-4B74-9992-29F0E89A1CE3}"/>
              </a:ext>
            </a:extLst>
          </p:cNvPr>
          <p:cNvSpPr/>
          <p:nvPr/>
        </p:nvSpPr>
        <p:spPr>
          <a:xfrm>
            <a:off x="152400" y="762000"/>
            <a:ext cx="8772087" cy="1938992"/>
          </a:xfrm>
          <a:prstGeom prst="rect">
            <a:avLst/>
          </a:prstGeom>
        </p:spPr>
        <p:txBody>
          <a:bodyPr wrap="square">
            <a:spAutoFit/>
          </a:bodyPr>
          <a:lstStyle/>
          <a:p>
            <a:pPr algn="just"/>
            <a:r>
              <a:rPr lang="cs-CZ" sz="2000" dirty="0"/>
              <a:t>  Objeven roku </a:t>
            </a:r>
            <a:r>
              <a:rPr lang="en-US" sz="2000" dirty="0"/>
              <a:t>1908</a:t>
            </a:r>
            <a:r>
              <a:rPr lang="cs-CZ" sz="2000" dirty="0"/>
              <a:t>, nachází se nedaleko vesnice </a:t>
            </a:r>
            <a:r>
              <a:rPr lang="en-US" sz="2000" dirty="0" err="1"/>
              <a:t>Kova</a:t>
            </a:r>
            <a:r>
              <a:rPr lang="cs-CZ" sz="2000" dirty="0"/>
              <a:t> v Krasnojarské oblasti na Sibiři</a:t>
            </a:r>
            <a:r>
              <a:rPr lang="en-US" sz="2000" dirty="0"/>
              <a:t>. </a:t>
            </a:r>
            <a:r>
              <a:rPr lang="cs-CZ" sz="2000" dirty="0"/>
              <a:t>Místo bylo prakticky bez vegetace, pokryto mrtvými těly ptáků a dalších živočichů, která se nerozkládala</a:t>
            </a:r>
            <a:r>
              <a:rPr lang="en-US" sz="2000" dirty="0"/>
              <a:t>. </a:t>
            </a:r>
            <a:r>
              <a:rPr lang="cs-CZ" sz="2000" dirty="0"/>
              <a:t>Lidé kteří na toto místo vstoupili cítili závrať a žaludeční nevolnost.</a:t>
            </a:r>
            <a:r>
              <a:rPr lang="en-US" sz="2000" dirty="0"/>
              <a:t> </a:t>
            </a:r>
            <a:r>
              <a:rPr lang="cs-CZ" sz="2000" dirty="0"/>
              <a:t>Měření prokázala nízké koncentrace kyslíku a především </a:t>
            </a:r>
            <a:r>
              <a:rPr lang="cs-CZ" sz="2000" u="sng" dirty="0"/>
              <a:t>vysoké koncentrace oxidu uhelnatého</a:t>
            </a:r>
            <a:r>
              <a:rPr lang="cs-CZ" sz="2000" dirty="0"/>
              <a:t>. Jde zřejmě o důsledek podzemního požáru uhelné sloje, iniciované nejspíš dopadem Tunguzského meteoritu. </a:t>
            </a:r>
            <a:endParaRPr lang="en-US" sz="2000" dirty="0"/>
          </a:p>
        </p:txBody>
      </p:sp>
    </p:spTree>
    <p:extLst>
      <p:ext uri="{BB962C8B-B14F-4D97-AF65-F5344CB8AC3E}">
        <p14:creationId xmlns:p14="http://schemas.microsoft.com/office/powerpoint/2010/main" val="2729032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52400" y="152400"/>
            <a:ext cx="8839200" cy="4525963"/>
          </a:xfrm>
        </p:spPr>
        <p:txBody>
          <a:bodyPr>
            <a:noAutofit/>
          </a:bodyPr>
          <a:lstStyle/>
          <a:p>
            <a:pPr>
              <a:buNone/>
            </a:pPr>
            <a:r>
              <a:rPr lang="en-GB" altLang="en-US" sz="2000" b="1" dirty="0">
                <a:latin typeface="Arial" panose="020B0604020202020204" pitchFamily="34" charset="0"/>
                <a:cs typeface="Arial" panose="020B0604020202020204" pitchFamily="34" charset="0"/>
              </a:rPr>
              <a:t>P</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ikap</a:t>
            </a:r>
            <a:r>
              <a:rPr lang="cs-CZ" altLang="en-US" sz="2000" dirty="0" err="1">
                <a:latin typeface="Arial" panose="020B0604020202020204" pitchFamily="34" charset="0"/>
                <a:cs typeface="Arial" panose="020B0604020202020204" pitchFamily="34" charset="0"/>
              </a:rPr>
              <a:t>ávání</a:t>
            </a:r>
            <a:r>
              <a:rPr lang="en-GB" altLang="en-US" sz="2000" dirty="0">
                <a:latin typeface="Arial" panose="020B0604020202020204" pitchFamily="34" charset="0"/>
                <a:cs typeface="Arial" panose="020B0604020202020204" pitchFamily="34" charset="0"/>
              </a:rPr>
              <a:t> HCOOH do </a:t>
            </a:r>
            <a:r>
              <a:rPr lang="en-GB" altLang="en-US" sz="2000" dirty="0" err="1">
                <a:latin typeface="Arial" panose="020B0604020202020204" pitchFamily="34" charset="0"/>
                <a:cs typeface="Arial" panose="020B0604020202020204" pitchFamily="34" charset="0"/>
              </a:rPr>
              <a:t>horké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HCOOH </a:t>
            </a:r>
            <a:r>
              <a:rPr lang="en-GB"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  </a:t>
            </a:r>
          </a:p>
          <a:p>
            <a:pPr>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roztoky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mraven</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CO = </a:t>
            </a:r>
            <a:r>
              <a:rPr lang="en-GB" altLang="en-US" sz="2000" dirty="0" err="1">
                <a:latin typeface="Arial" panose="020B0604020202020204" pitchFamily="34" charset="0"/>
                <a:cs typeface="Arial" panose="020B0604020202020204" pitchFamily="34" charset="0"/>
              </a:rPr>
              <a:t>NaCOOH</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CO </a:t>
            </a:r>
            <a:r>
              <a:rPr lang="en-GB" altLang="en-US" sz="2000" dirty="0" err="1">
                <a:latin typeface="Arial" panose="020B0604020202020204" pitchFamily="34" charset="0"/>
                <a:cs typeface="Arial" panose="020B0604020202020204" pitchFamily="34" charset="0"/>
              </a:rPr>
              <a:t>má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výrazné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vlastnosti</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CuO</a:t>
            </a:r>
            <a:r>
              <a:rPr lang="en-GB" altLang="en-US" sz="2000" dirty="0">
                <a:latin typeface="Arial" panose="020B0604020202020204" pitchFamily="34" charset="0"/>
                <a:cs typeface="Arial" panose="020B0604020202020204" pitchFamily="34" charset="0"/>
              </a:rPr>
              <a:t> + CO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Cu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Fe</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+ 4 CO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 Fe + 4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ást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tzv. </a:t>
            </a:r>
            <a:r>
              <a:rPr lang="en-GB" altLang="en-US" sz="2000" dirty="0" err="1">
                <a:latin typeface="Arial" panose="020B0604020202020204" pitchFamily="34" charset="0"/>
                <a:cs typeface="Arial" panose="020B0604020202020204" pitchFamily="34" charset="0"/>
              </a:rPr>
              <a:t>vodního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vyrábí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vedením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páry</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rozžhavený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koks</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viz</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s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echod</a:t>
            </a:r>
            <a:r>
              <a:rPr lang="cs-CZ" altLang="en-US" sz="2000" dirty="0" err="1">
                <a:latin typeface="Arial" panose="020B0604020202020204" pitchFamily="34" charset="0"/>
                <a:cs typeface="Arial" panose="020B0604020202020204" pitchFamily="34" charset="0"/>
              </a:rPr>
              <a:t>nými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kovy</a:t>
            </a:r>
            <a:r>
              <a:rPr lang="en-GB" altLang="en-US" sz="2000" dirty="0">
                <a:latin typeface="Arial" panose="020B0604020202020204" pitchFamily="34" charset="0"/>
                <a:cs typeface="Arial" panose="020B0604020202020204" pitchFamily="34" charset="0"/>
              </a:rPr>
              <a:t> za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karbonyl</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M(CO)</a:t>
            </a:r>
            <a:r>
              <a:rPr lang="en-GB" altLang="en-US" sz="2000" baseline="-25000" dirty="0">
                <a:latin typeface="Arial" panose="020B0604020202020204" pitchFamily="34" charset="0"/>
                <a:cs typeface="Arial" panose="020B0604020202020204" pitchFamily="34" charset="0"/>
              </a:rPr>
              <a:t>x</a:t>
            </a:r>
            <a:endParaRPr lang="cs-CZ" altLang="en-US" sz="2000" baseline="-25000" dirty="0">
              <a:latin typeface="Arial" panose="020B0604020202020204" pitchFamily="34" charset="0"/>
              <a:cs typeface="Arial" panose="020B0604020202020204" pitchFamily="34" charset="0"/>
            </a:endParaRPr>
          </a:p>
          <a:p>
            <a:pPr eaLnBrk="1" hangingPunct="1"/>
            <a:endParaRPr lang="cs-CZ" altLang="en-US" sz="2000" dirty="0">
              <a:latin typeface="Arial" panose="020B0604020202020204" pitchFamily="34" charset="0"/>
              <a:cs typeface="Arial" panose="020B0604020202020204" pitchFamily="34" charset="0"/>
            </a:endParaRPr>
          </a:p>
        </p:txBody>
      </p:sp>
      <p:pic>
        <p:nvPicPr>
          <p:cNvPr id="614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931010"/>
            <a:ext cx="1676400" cy="1715387"/>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193687"/>
            <a:ext cx="1578692" cy="1357675"/>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846023"/>
            <a:ext cx="1828800" cy="179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62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533400"/>
            <a:ext cx="8839200" cy="6324600"/>
          </a:xfrm>
        </p:spPr>
        <p:txBody>
          <a:bodyPr>
            <a:normAutofit/>
          </a:bodyPr>
          <a:lstStyle/>
          <a:p>
            <a:pPr eaLnBrk="1" hangingPunct="1">
              <a:lnSpc>
                <a:spcPct val="90000"/>
              </a:lnSpc>
              <a:buFont typeface="Wingdings" pitchFamily="2" charset="2"/>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uhli</a:t>
            </a:r>
            <a:r>
              <a:rPr lang="cs-CZ" altLang="en-US" sz="2000" b="1" dirty="0">
                <a:latin typeface="Arial" panose="020B0604020202020204" pitchFamily="34" charset="0"/>
                <a:cs typeface="Arial" panose="020B0604020202020204" pitchFamily="34" charset="0"/>
              </a:rPr>
              <a:t>č</a:t>
            </a:r>
            <a:r>
              <a:rPr lang="en-GB" altLang="en-US" sz="2000" b="1" dirty="0" err="1">
                <a:latin typeface="Arial" panose="020B0604020202020204" pitchFamily="34" charset="0"/>
                <a:cs typeface="Arial" panose="020B0604020202020204" pitchFamily="34" charset="0"/>
              </a:rPr>
              <a:t>itý</a:t>
            </a:r>
            <a:r>
              <a:rPr lang="en-GB" altLang="en-US" sz="2000" b="1" dirty="0">
                <a:latin typeface="Arial" panose="020B0604020202020204" pitchFamily="34" charset="0"/>
                <a:cs typeface="Arial" panose="020B0604020202020204" pitchFamily="34" charset="0"/>
              </a:rPr>
              <a:t> CO</a:t>
            </a:r>
            <a:r>
              <a:rPr lang="en-GB" altLang="en-US" sz="2000" b="1" baseline="-25000" dirty="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nakyslého</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štip</a:t>
            </a:r>
            <a:r>
              <a:rPr lang="en-GB" altLang="en-US" sz="2000" dirty="0" err="1">
                <a:latin typeface="Arial" panose="020B0604020202020204" pitchFamily="34" charset="0"/>
                <a:cs typeface="Arial" panose="020B0604020202020204" pitchFamily="34" charset="0"/>
              </a:rPr>
              <a:t>lavého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a slab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chuti</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vzduch</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anhydridem</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p>
          <a:p>
            <a:pPr algn="ct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L</a:t>
            </a:r>
            <a:r>
              <a:rPr lang="en-GB" altLang="en-US" sz="2000" dirty="0" err="1">
                <a:latin typeface="Arial" panose="020B0604020202020204" pitchFamily="34" charset="0"/>
                <a:cs typeface="Arial" panose="020B0604020202020204" pitchFamily="34" charset="0"/>
              </a:rPr>
              <a:t>ze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jej</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zkapalnit</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evést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tuhého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stavu</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suchý</a:t>
            </a:r>
            <a:r>
              <a:rPr lang="en-GB" altLang="en-US" sz="2000" b="1" dirty="0">
                <a:latin typeface="Arial" panose="020B0604020202020204" pitchFamily="34" charset="0"/>
                <a:cs typeface="Arial" panose="020B0604020202020204" pitchFamily="34" charset="0"/>
              </a:rPr>
              <a:t> led</a:t>
            </a:r>
            <a:r>
              <a:rPr lang="cs-CZ"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p:txBody>
      </p:sp>
      <p:pic>
        <p:nvPicPr>
          <p:cNvPr id="6041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975332"/>
            <a:ext cx="3276600" cy="2627833"/>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52800"/>
            <a:ext cx="184403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87" y="4108313"/>
            <a:ext cx="3152391" cy="252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Lewis Structure Carbon Dioxide Structural Formula ...">
            <a:extLst>
              <a:ext uri="{FF2B5EF4-FFF2-40B4-BE49-F238E27FC236}">
                <a16:creationId xmlns:a16="http://schemas.microsoft.com/office/drawing/2014/main" id="{3E70F48B-8D96-488E-99F6-B77FE57E0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0590" y="1752600"/>
            <a:ext cx="2133600" cy="58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71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Grp="1" noChangeAspect="1"/>
          </p:cNvGraphicFramePr>
          <p:nvPr>
            <p:ph sz="half" idx="1"/>
          </p:nvPr>
        </p:nvGraphicFramePr>
        <p:xfrm>
          <a:off x="914400" y="4876800"/>
          <a:ext cx="2571349" cy="1769745"/>
        </p:xfrm>
        <a:graphic>
          <a:graphicData uri="http://schemas.openxmlformats.org/presentationml/2006/ole">
            <mc:AlternateContent xmlns:mc="http://schemas.openxmlformats.org/markup-compatibility/2006">
              <mc:Choice xmlns:v="urn:schemas-microsoft-com:vml" Requires="v">
                <p:oleObj spid="_x0000_s2096" name="Photo Editor Photo" r:id="rId3" imgW="5191850" imgH="3572374" progId="MSPhotoEd.3">
                  <p:embed/>
                </p:oleObj>
              </mc:Choice>
              <mc:Fallback>
                <p:oleObj name="Photo Editor Photo" r:id="rId3" imgW="5191850" imgH="3572374" progId="MSPhotoEd.3">
                  <p:embed/>
                  <p:pic>
                    <p:nvPicPr>
                      <p:cNvPr id="286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876800"/>
                        <a:ext cx="2571349" cy="1769745"/>
                      </a:xfrm>
                      <a:prstGeom prst="rect">
                        <a:avLst/>
                      </a:prstGeom>
                      <a:noFill/>
                      <a:ln>
                        <a:noFill/>
                      </a:ln>
                      <a:effectLst/>
                    </p:spPr>
                  </p:pic>
                </p:oleObj>
              </mc:Fallback>
            </mc:AlternateContent>
          </a:graphicData>
        </a:graphic>
      </p:graphicFrame>
      <p:sp>
        <p:nvSpPr>
          <p:cNvPr id="2" name="Obdélník 1"/>
          <p:cNvSpPr/>
          <p:nvPr/>
        </p:nvSpPr>
        <p:spPr>
          <a:xfrm>
            <a:off x="152400" y="381000"/>
            <a:ext cx="8763000" cy="1200329"/>
          </a:xfrm>
          <a:prstGeom prst="rect">
            <a:avLst/>
          </a:prstGeom>
        </p:spPr>
        <p:txBody>
          <a:bodyPr wrap="square">
            <a:spAutoFit/>
          </a:bodyPr>
          <a:lstStyle/>
          <a:p>
            <a:pPr>
              <a:lnSpc>
                <a:spcPct val="90000"/>
              </a:lnSpc>
              <a:buNone/>
            </a:pPr>
            <a:r>
              <a:rPr lang="cs-CZ" altLang="en-US" sz="2000" b="1" dirty="0">
                <a:latin typeface="Arial" panose="020B0604020202020204" pitchFamily="34" charset="0"/>
                <a:cs typeface="Arial" panose="020B0604020202020204" pitchFamily="34" charset="0"/>
              </a:rPr>
              <a:t>V</a:t>
            </a:r>
            <a:r>
              <a:rPr lang="en-GB" altLang="en-US" sz="2000" b="1" dirty="0" err="1">
                <a:latin typeface="Arial" panose="020B0604020202020204" pitchFamily="34" charset="0"/>
                <a:cs typeface="Arial" panose="020B0604020202020204" pitchFamily="34" charset="0"/>
              </a:rPr>
              <a:t>ýskyt</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 v </a:t>
            </a:r>
            <a:r>
              <a:rPr lang="en-GB" altLang="en-US" sz="2000" dirty="0" err="1">
                <a:latin typeface="Arial" panose="020B0604020202020204" pitchFamily="34" charset="0"/>
                <a:cs typeface="Arial" panose="020B0604020202020204" pitchFamily="34" charset="0"/>
              </a:rPr>
              <a:t>minerál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hromad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jednou</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skleníkového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efektu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i="1" dirty="0">
                <a:latin typeface="Arial" panose="020B0604020202020204" pitchFamily="34" charset="0"/>
                <a:cs typeface="Arial" panose="020B0604020202020204" pitchFamily="34" charset="0"/>
              </a:rPr>
              <a:t>greenhouse effect</a:t>
            </a:r>
            <a:r>
              <a:rPr lang="cs-CZ"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kapacita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itého</a:t>
            </a:r>
            <a:r>
              <a:rPr lang="en-GB" altLang="en-US" sz="2000" dirty="0">
                <a:latin typeface="Arial" panose="020B0604020202020204" pitchFamily="34" charset="0"/>
                <a:cs typeface="Arial" panose="020B0604020202020204" pitchFamily="34" charset="0"/>
              </a:rPr>
              <a:t> je 6</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porovnání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vzduchem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samotným</a:t>
            </a:r>
            <a:r>
              <a:rPr lang="en-GB" altLang="en-US" sz="2000" dirty="0">
                <a:latin typeface="Arial" panose="020B0604020202020204" pitchFamily="34" charset="0"/>
                <a:cs typeface="Arial" panose="020B0604020202020204" pitchFamily="34" charset="0"/>
              </a:rPr>
              <a:t>;</a:t>
            </a:r>
          </a:p>
          <a:p>
            <a:pPr>
              <a:lnSpc>
                <a:spcPct val="90000"/>
              </a:lnSpc>
            </a:pPr>
            <a:endParaRPr lang="en-GB" altLang="en-US" sz="2000" dirty="0">
              <a:latin typeface="Arial" panose="020B0604020202020204" pitchFamily="34" charset="0"/>
              <a:cs typeface="Arial" panose="020B0604020202020204" pitchFamily="34" charset="0"/>
            </a:endParaRPr>
          </a:p>
        </p:txBody>
      </p:sp>
      <p:pic>
        <p:nvPicPr>
          <p:cNvPr id="40007" name="Picture 71"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1295400"/>
            <a:ext cx="3678767" cy="2759075"/>
          </a:xfrm>
          <a:prstGeom prst="rect">
            <a:avLst/>
          </a:prstGeom>
          <a:noFill/>
          <a:extLst>
            <a:ext uri="{909E8E84-426E-40DD-AFC4-6F175D3DCCD1}">
              <a14:hiddenFill xmlns:a14="http://schemas.microsoft.com/office/drawing/2010/main">
                <a:solidFill>
                  <a:srgbClr val="FFFFFF"/>
                </a:solidFill>
              </a14:hiddenFill>
            </a:ext>
          </a:extLst>
        </p:spPr>
      </p:pic>
      <p:pic>
        <p:nvPicPr>
          <p:cNvPr id="40009" name="Picture 73" descr="Zobrazit zdrojový obráze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514" y="1404286"/>
            <a:ext cx="4578485" cy="3204939"/>
          </a:xfrm>
          <a:prstGeom prst="rect">
            <a:avLst/>
          </a:prstGeom>
          <a:noFill/>
          <a:extLst>
            <a:ext uri="{909E8E84-426E-40DD-AFC4-6F175D3DCCD1}">
              <a14:hiddenFill xmlns:a14="http://schemas.microsoft.com/office/drawing/2010/main">
                <a:solidFill>
                  <a:srgbClr val="FFFFFF"/>
                </a:solidFill>
              </a14:hiddenFill>
            </a:ext>
          </a:extLst>
        </p:spPr>
      </p:pic>
      <p:pic>
        <p:nvPicPr>
          <p:cNvPr id="40011" name="Picture 75" descr="Zobrazit zdrojový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4054475"/>
            <a:ext cx="3659671" cy="269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64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228600"/>
            <a:ext cx="8621949"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Grotta </a:t>
            </a:r>
            <a:r>
              <a:rPr lang="cs-CZ" sz="2000" b="1" dirty="0" err="1">
                <a:latin typeface="Arial" panose="020B0604020202020204" pitchFamily="34" charset="0"/>
                <a:cs typeface="Arial" panose="020B0604020202020204" pitchFamily="34" charset="0"/>
              </a:rPr>
              <a:t>del</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cane</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Pozzuoli</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Neapolsko</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uvnitř jeskyně se nachází </a:t>
            </a:r>
            <a:r>
              <a:rPr lang="en-US" sz="2000" dirty="0" err="1">
                <a:latin typeface="Arial" panose="020B0604020202020204" pitchFamily="34" charset="0"/>
                <a:cs typeface="Arial" panose="020B0604020202020204" pitchFamily="34" charset="0"/>
              </a:rPr>
              <a:t>fumarol</a:t>
            </a:r>
            <a:r>
              <a:rPr lang="cs-CZ" sz="2000"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 níž se uvolňuje</a:t>
            </a:r>
            <a:r>
              <a:rPr lang="en-US" sz="2000" dirty="0">
                <a:latin typeface="Arial" panose="020B0604020202020204" pitchFamily="34" charset="0"/>
                <a:cs typeface="Arial" panose="020B0604020202020204" pitchFamily="34" charset="0"/>
              </a:rPr>
              <a:t> CO</a:t>
            </a:r>
            <a:r>
              <a:rPr lang="en-US" sz="2000" baseline="-25000" dirty="0">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l</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anic</a:t>
            </a:r>
            <a:r>
              <a:rPr lang="cs-CZ" sz="2000" dirty="0" err="1">
                <a:latin typeface="Arial" panose="020B0604020202020204" pitchFamily="34" charset="0"/>
                <a:cs typeface="Arial" panose="020B0604020202020204" pitchFamily="34" charset="0"/>
              </a:rPr>
              <a:t>kého</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původu</a:t>
            </a:r>
            <a:r>
              <a:rPr lang="en-US" sz="2000" dirty="0">
                <a:latin typeface="Arial" panose="020B0604020202020204" pitchFamily="34" charset="0"/>
                <a:cs typeface="Arial" panose="020B0604020202020204" pitchFamily="34" charset="0"/>
              </a:rPr>
              <a:t>. 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má vyšší hustotu než vzduch a proto se </a:t>
            </a:r>
            <a:r>
              <a:rPr lang="en-US" sz="2000" dirty="0">
                <a:latin typeface="Arial" panose="020B0604020202020204" pitchFamily="34" charset="0"/>
                <a:cs typeface="Arial" panose="020B0604020202020204" pitchFamily="34" charset="0"/>
              </a:rPr>
              <a:t>a</a:t>
            </a:r>
            <a:r>
              <a:rPr lang="cs-CZ" sz="2000" dirty="0">
                <a:latin typeface="Arial" panose="020B0604020202020204" pitchFamily="34" charset="0"/>
                <a:cs typeface="Arial" panose="020B0604020202020204" pitchFamily="34" charset="0"/>
              </a:rPr>
              <a:t>k</a:t>
            </a:r>
            <a:r>
              <a:rPr lang="en-US" sz="2000" dirty="0" err="1">
                <a:latin typeface="Arial" panose="020B0604020202020204" pitchFamily="34" charset="0"/>
                <a:cs typeface="Arial" panose="020B0604020202020204" pitchFamily="34" charset="0"/>
              </a:rPr>
              <a:t>umul</a:t>
            </a:r>
            <a:r>
              <a:rPr lang="cs-CZ" sz="2000" dirty="0" err="1">
                <a:latin typeface="Arial" panose="020B0604020202020204" pitchFamily="34" charset="0"/>
                <a:cs typeface="Arial" panose="020B0604020202020204" pitchFamily="34" charset="0"/>
              </a:rPr>
              <a:t>uj</a:t>
            </a:r>
            <a:r>
              <a:rPr lang="en-US" sz="2000" dirty="0">
                <a:latin typeface="Arial" panose="020B0604020202020204" pitchFamily="34" charset="0"/>
                <a:cs typeface="Arial" panose="020B0604020202020204" pitchFamily="34" charset="0"/>
              </a:rPr>
              <a:t>e </a:t>
            </a:r>
            <a:r>
              <a:rPr lang="cs-CZ" sz="2000" dirty="0">
                <a:latin typeface="Arial" panose="020B0604020202020204" pitchFamily="34" charset="0"/>
                <a:cs typeface="Arial" panose="020B0604020202020204" pitchFamily="34" charset="0"/>
              </a:rPr>
              <a:t>v hlubších částech jeskyně</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Proto v jeskyni hynou drobní živočichové.</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2965388" cy="182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76400"/>
            <a:ext cx="3581400" cy="20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600200"/>
            <a:ext cx="1377575" cy="20593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52400" y="4114800"/>
            <a:ext cx="8879732"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Jezero</a:t>
            </a:r>
            <a:r>
              <a:rPr lang="cs-CZ"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Nyos</a:t>
            </a:r>
            <a:r>
              <a:rPr lang="en-US"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(SZ </a:t>
            </a:r>
            <a:r>
              <a:rPr lang="cs-CZ" sz="2000" dirty="0" err="1">
                <a:latin typeface="Arial" panose="020B0604020202020204" pitchFamily="34" charset="0"/>
                <a:cs typeface="Arial" panose="020B0604020202020204" pitchFamily="34" charset="0"/>
              </a:rPr>
              <a:t>Ka</a:t>
            </a:r>
            <a:r>
              <a:rPr lang="en-US" sz="2000" dirty="0" err="1">
                <a:latin typeface="Arial" panose="020B0604020202020204" pitchFamily="34" charset="0"/>
                <a:cs typeface="Arial" panose="020B0604020202020204" pitchFamily="34" charset="0"/>
              </a:rPr>
              <a:t>mer</a:t>
            </a:r>
            <a:r>
              <a:rPr lang="cs-CZ" sz="2000" dirty="0">
                <a:latin typeface="Arial" panose="020B0604020202020204" pitchFamily="34" charset="0"/>
                <a:cs typeface="Arial" panose="020B0604020202020204" pitchFamily="34" charset="0"/>
              </a:rPr>
              <a:t>u</a:t>
            </a:r>
            <a:r>
              <a:rPr lang="en-US" sz="2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dne </a:t>
            </a:r>
            <a:r>
              <a:rPr lang="en-US" sz="2000" dirty="0">
                <a:latin typeface="Arial" panose="020B0604020202020204" pitchFamily="34" charset="0"/>
                <a:cs typeface="Arial" panose="020B0604020202020204" pitchFamily="34" charset="0"/>
              </a:rPr>
              <a:t>21</a:t>
            </a:r>
            <a:r>
              <a:rPr lang="cs-CZ" sz="2000" dirty="0">
                <a:latin typeface="Arial" panose="020B0604020202020204" pitchFamily="34" charset="0"/>
                <a:cs typeface="Arial" panose="020B0604020202020204" pitchFamily="34" charset="0"/>
              </a:rPr>
              <a:t>. 8. </a:t>
            </a:r>
            <a:r>
              <a:rPr lang="en-US" sz="2000" dirty="0">
                <a:latin typeface="Arial" panose="020B0604020202020204" pitchFamily="34" charset="0"/>
                <a:cs typeface="Arial" panose="020B0604020202020204" pitchFamily="34" charset="0"/>
              </a:rPr>
              <a:t>1986</a:t>
            </a:r>
            <a:r>
              <a:rPr lang="cs-CZ" sz="2000" dirty="0">
                <a:latin typeface="Arial" panose="020B0604020202020204" pitchFamily="34" charset="0"/>
                <a:cs typeface="Arial" panose="020B0604020202020204" pitchFamily="34" charset="0"/>
              </a:rPr>
              <a:t> zde došlo k </a:t>
            </a:r>
            <a:r>
              <a:rPr lang="en-US" sz="2000" dirty="0" err="1">
                <a:latin typeface="Arial" panose="020B0604020202020204" pitchFamily="34" charset="0"/>
                <a:cs typeface="Arial" panose="020B0604020202020204" pitchFamily="34" charset="0"/>
              </a:rPr>
              <a:t>limnic</a:t>
            </a:r>
            <a:r>
              <a:rPr lang="cs-CZ" sz="2000" dirty="0" err="1">
                <a:latin typeface="Arial" panose="020B0604020202020204" pitchFamily="34" charset="0"/>
                <a:cs typeface="Arial" panose="020B0604020202020204" pitchFamily="34" charset="0"/>
              </a:rPr>
              <a:t>ké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erup</a:t>
            </a:r>
            <a:r>
              <a:rPr lang="cs-CZ" sz="2000" dirty="0" err="1">
                <a:latin typeface="Arial" panose="020B0604020202020204" pitchFamily="34" charset="0"/>
                <a:cs typeface="Arial" panose="020B0604020202020204" pitchFamily="34" charset="0"/>
              </a:rPr>
              <a:t>ci</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cca</a:t>
            </a:r>
            <a:r>
              <a:rPr lang="en-US" sz="2000" dirty="0">
                <a:latin typeface="Arial" panose="020B0604020202020204" pitchFamily="34" charset="0"/>
                <a:cs typeface="Arial" panose="020B0604020202020204" pitchFamily="34" charset="0"/>
              </a:rPr>
              <a:t> 100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000–300</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000 t (</a:t>
            </a:r>
            <a:r>
              <a:rPr lang="cs-CZ" sz="2000" dirty="0">
                <a:latin typeface="Arial" panose="020B0604020202020204" pitchFamily="34" charset="0"/>
                <a:cs typeface="Arial" panose="020B0604020202020204" pitchFamily="34" charset="0"/>
              </a:rPr>
              <a:t>uvádí se až </a:t>
            </a:r>
            <a:r>
              <a:rPr lang="en-US" sz="2000" dirty="0">
                <a:latin typeface="Arial" panose="020B0604020202020204" pitchFamily="34" charset="0"/>
                <a:cs typeface="Arial" panose="020B0604020202020204" pitchFamily="34" charset="0"/>
              </a:rPr>
              <a:t>1.6</a:t>
            </a:r>
            <a:r>
              <a:rPr lang="cs-CZ" sz="2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t</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Plyn vytěsnil</a:t>
            </a:r>
          </a:p>
          <a:p>
            <a:r>
              <a:rPr lang="cs-CZ" sz="2000" dirty="0">
                <a:latin typeface="Arial" panose="020B0604020202020204" pitchFamily="34" charset="0"/>
                <a:cs typeface="Arial" panose="020B0604020202020204" pitchFamily="34" charset="0"/>
              </a:rPr>
              <a:t> vzduch v okruhu cca</a:t>
            </a:r>
            <a:r>
              <a:rPr lang="en-US" sz="2000" dirty="0">
                <a:latin typeface="Arial" panose="020B0604020202020204" pitchFamily="34" charset="0"/>
                <a:cs typeface="Arial" panose="020B0604020202020204" pitchFamily="34" charset="0"/>
              </a:rPr>
              <a:t> 25 k</a:t>
            </a:r>
            <a:r>
              <a:rPr lang="cs-CZ" sz="2000"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a:t>
            </a:r>
            <a:r>
              <a:rPr lang="cs-CZ" sz="2000" dirty="0">
                <a:latin typeface="Arial" panose="020B0604020202020204" pitchFamily="34" charset="0"/>
                <a:cs typeface="Arial" panose="020B0604020202020204" pitchFamily="34" charset="0"/>
              </a:rPr>
              <a:t>d jezera</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okolních vesnicích </a:t>
            </a:r>
          </a:p>
          <a:p>
            <a:r>
              <a:rPr lang="cs-CZ" sz="2000" dirty="0">
                <a:latin typeface="Arial" panose="020B0604020202020204" pitchFamily="34" charset="0"/>
                <a:cs typeface="Arial" panose="020B0604020202020204" pitchFamily="34" charset="0"/>
              </a:rPr>
              <a:t>zahynulo </a:t>
            </a:r>
            <a:r>
              <a:rPr lang="en-US" sz="2000" dirty="0">
                <a:latin typeface="Arial" panose="020B0604020202020204" pitchFamily="34" charset="0"/>
                <a:cs typeface="Arial" panose="020B0604020202020204" pitchFamily="34" charset="0"/>
              </a:rPr>
              <a:t>1</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746 </a:t>
            </a:r>
            <a:r>
              <a:rPr lang="cs-CZ" sz="2000" dirty="0">
                <a:latin typeface="Arial" panose="020B0604020202020204" pitchFamily="34" charset="0"/>
                <a:cs typeface="Arial" panose="020B0604020202020204" pitchFamily="34" charset="0"/>
              </a:rPr>
              <a:t>lidí</a:t>
            </a:r>
            <a:r>
              <a:rPr lang="en-US" sz="2000" dirty="0">
                <a:latin typeface="Arial" panose="020B0604020202020204" pitchFamily="34" charset="0"/>
                <a:cs typeface="Arial" panose="020B0604020202020204" pitchFamily="34" charset="0"/>
              </a:rPr>
              <a:t> a</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500 </a:t>
            </a:r>
            <a:r>
              <a:rPr lang="cs-CZ" sz="2000" dirty="0">
                <a:latin typeface="Arial" panose="020B0604020202020204" pitchFamily="34" charset="0"/>
                <a:cs typeface="Arial" panose="020B0604020202020204" pitchFamily="34" charset="0"/>
              </a:rPr>
              <a:t>kusů</a:t>
            </a:r>
          </a:p>
          <a:p>
            <a:r>
              <a:rPr lang="cs-CZ" sz="2000" dirty="0">
                <a:latin typeface="Arial" panose="020B0604020202020204" pitchFamily="34" charset="0"/>
                <a:cs typeface="Arial" panose="020B0604020202020204" pitchFamily="34" charset="0"/>
              </a:rPr>
              <a:t> dobytka.</a:t>
            </a:r>
            <a:endParaRPr lang="en-US" sz="2000" dirty="0">
              <a:latin typeface="Arial" panose="020B0604020202020204" pitchFamily="34" charset="0"/>
              <a:cs typeface="Arial" panose="020B0604020202020204" pitchFamily="34" charset="0"/>
            </a:endParaRPr>
          </a:p>
        </p:txBody>
      </p:sp>
      <p:pic>
        <p:nvPicPr>
          <p:cNvPr id="57354" name="Picture 10" descr="2099954120103830173S600X600Q8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9380" y="5161075"/>
            <a:ext cx="3983476" cy="159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86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763000" cy="1200329"/>
          </a:xfrm>
          <a:prstGeom prst="rect">
            <a:avLst/>
          </a:prstGeom>
        </p:spPr>
        <p:txBody>
          <a:bodyPr wrap="square">
            <a:spAutoFit/>
          </a:bodyPr>
          <a:lstStyle/>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ýroba</a:t>
            </a:r>
            <a:r>
              <a:rPr lang="en-GB" altLang="en-US" sz="2000" dirty="0">
                <a:latin typeface="Arial" panose="020B0604020202020204" pitchFamily="34" charset="0"/>
                <a:cs typeface="Arial" panose="020B0604020202020204" pitchFamily="34" charset="0"/>
              </a:rPr>
              <a:t>:</a:t>
            </a:r>
          </a:p>
          <a:p>
            <a:pPr>
              <a:lnSpc>
                <a:spcPct val="90000"/>
              </a:lnSpc>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vápence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CaO</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p>
          <a:p>
            <a:pPr>
              <a:lnSpc>
                <a:spcPct val="90000"/>
              </a:lnSpc>
            </a:pPr>
            <a:endParaRPr lang="cs-CZ" altLang="en-US" sz="2000" dirty="0">
              <a:latin typeface="Arial" panose="020B0604020202020204" pitchFamily="34" charset="0"/>
              <a:cs typeface="Arial" panose="020B0604020202020204" pitchFamily="34" charset="0"/>
            </a:endParaRPr>
          </a:p>
        </p:txBody>
      </p:sp>
      <p:sp>
        <p:nvSpPr>
          <p:cNvPr id="2" name="Obdélník 1"/>
          <p:cNvSpPr/>
          <p:nvPr/>
        </p:nvSpPr>
        <p:spPr>
          <a:xfrm>
            <a:off x="190500" y="1676400"/>
            <a:ext cx="8686800" cy="1323439"/>
          </a:xfrm>
          <a:prstGeom prst="rect">
            <a:avLst/>
          </a:prstGeom>
        </p:spPr>
        <p:txBody>
          <a:bodyPr wrap="square">
            <a:spAutoFit/>
          </a:bodyPr>
          <a:lstStyle/>
          <a:p>
            <a:pPr algn="just"/>
            <a:r>
              <a:rPr lang="cs-CZ" altLang="en-US" sz="2000" b="1" dirty="0">
                <a:latin typeface="Arial" panose="020B0604020202020204" pitchFamily="34" charset="0"/>
                <a:cs typeface="Arial" panose="020B0604020202020204" pitchFamily="34" charset="0"/>
              </a:rPr>
              <a:t>Kyselina uhličitá H</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CO</a:t>
            </a:r>
            <a:r>
              <a:rPr lang="cs-CZ" altLang="en-US" sz="2000" b="1" baseline="-25000" dirty="0">
                <a:latin typeface="Arial" panose="020B0604020202020204" pitchFamily="34" charset="0"/>
                <a:cs typeface="Arial" panose="020B0604020202020204" pitchFamily="34" charset="0"/>
              </a:rPr>
              <a:t>3</a:t>
            </a:r>
            <a:r>
              <a:rPr lang="cs-CZ" altLang="en-US" sz="2000" b="1"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slabá kyselina; při rozpouštění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ve vodě </a:t>
            </a:r>
            <a:r>
              <a:rPr lang="cs-CZ" altLang="en-US" sz="2000" u="sng" dirty="0">
                <a:latin typeface="Arial" panose="020B0604020202020204" pitchFamily="34" charset="0"/>
                <a:cs typeface="Arial" panose="020B0604020202020204" pitchFamily="34" charset="0"/>
              </a:rPr>
              <a:t>pouze menší část CO</a:t>
            </a:r>
            <a:r>
              <a:rPr lang="cs-CZ" altLang="en-US" sz="2000" u="sng" baseline="-25000" dirty="0">
                <a:latin typeface="Arial" panose="020B0604020202020204" pitchFamily="34" charset="0"/>
                <a:cs typeface="Arial" panose="020B0604020202020204" pitchFamily="34" charset="0"/>
              </a:rPr>
              <a:t>2</a:t>
            </a:r>
            <a:r>
              <a:rPr lang="cs-CZ" altLang="en-US" sz="2000" u="sng" dirty="0">
                <a:latin typeface="Arial" panose="020B0604020202020204" pitchFamily="34" charset="0"/>
                <a:cs typeface="Arial" panose="020B0604020202020204" pitchFamily="34" charset="0"/>
              </a:rPr>
              <a:t> </a:t>
            </a:r>
            <a:r>
              <a:rPr lang="cs-CZ" altLang="en-US" sz="2000" u="sng" dirty="0" err="1">
                <a:latin typeface="Arial" panose="020B0604020202020204" pitchFamily="34" charset="0"/>
                <a:cs typeface="Arial" panose="020B0604020202020204" pitchFamily="34" charset="0"/>
              </a:rPr>
              <a:t>zreaguje</a:t>
            </a:r>
            <a:r>
              <a:rPr lang="cs-CZ" altLang="en-US" sz="2000" u="sng" dirty="0">
                <a:latin typeface="Arial" panose="020B0604020202020204" pitchFamily="34" charset="0"/>
                <a:cs typeface="Arial" panose="020B0604020202020204" pitchFamily="34" charset="0"/>
              </a:rPr>
              <a:t> na kyselinu</a:t>
            </a:r>
            <a:r>
              <a:rPr lang="cs-CZ" altLang="en-US" sz="2000" dirty="0">
                <a:latin typeface="Arial" panose="020B0604020202020204" pitchFamily="34" charset="0"/>
                <a:cs typeface="Arial" panose="020B0604020202020204" pitchFamily="34" charset="0"/>
              </a:rPr>
              <a:t>, větší část molekul rozpuštěného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zůstane v roztoku ve formě hydratovaných molekul. </a:t>
            </a:r>
          </a:p>
        </p:txBody>
      </p:sp>
      <p:pic>
        <p:nvPicPr>
          <p:cNvPr id="5632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179" y="3457038"/>
            <a:ext cx="230602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Sparklet - klikněte pro zobrazení detail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52962"/>
            <a:ext cx="3029591" cy="3008553"/>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31" y="3757075"/>
            <a:ext cx="19431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03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228600"/>
            <a:ext cx="8839200" cy="6553200"/>
          </a:xfrm>
        </p:spPr>
        <p:txBody>
          <a:bodyPr>
            <a:noAutofit/>
          </a:bodyPr>
          <a:lstStyle/>
          <a:p>
            <a:pPr algn="just" eaLnBrk="1" hangingPunct="1">
              <a:buFont typeface="Wingdings" pitchFamily="2" charset="2"/>
              <a:buNone/>
            </a:pPr>
            <a:r>
              <a:rPr lang="cs-CZ" altLang="en-US" sz="2000" b="1" dirty="0">
                <a:latin typeface="Arial" panose="020B0604020202020204" pitchFamily="34" charset="0"/>
                <a:cs typeface="Arial" panose="020B0604020202020204" pitchFamily="34" charset="0"/>
              </a:rPr>
              <a:t>Uhličitany a hydrogenuhličitany</a:t>
            </a:r>
          </a:p>
          <a:p>
            <a:pPr algn="just" eaLnBrk="1" hangingPunct="1">
              <a:buFontTx/>
              <a:buChar char="-"/>
            </a:pPr>
            <a:r>
              <a:rPr lang="cs-CZ" altLang="en-US" sz="2000" dirty="0">
                <a:latin typeface="Arial" panose="020B0604020202020204" pitchFamily="34" charset="0"/>
                <a:cs typeface="Arial" panose="020B0604020202020204" pitchFamily="34" charset="0"/>
              </a:rPr>
              <a:t>uhličitany alkalických</a:t>
            </a:r>
            <a:r>
              <a:rPr lang="en-US"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kovů kromě Li</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CO</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 dobře rozpustné ve vodě, ostatní uhličitany málo rozpustné.</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uhličitany alkalických kovů reagují ve vodě alkalicky v důsledku hydrolytické rovnováhy:</a:t>
            </a:r>
          </a:p>
          <a:p>
            <a:pPr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	CO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 H</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O ↔ HCO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OH</a:t>
            </a:r>
            <a:r>
              <a:rPr lang="cs-CZ" altLang="en-US" sz="2000" baseline="30000" dirty="0">
                <a:latin typeface="Arial" panose="020B0604020202020204" pitchFamily="34" charset="0"/>
                <a:cs typeface="Arial" panose="020B0604020202020204" pitchFamily="34" charset="0"/>
              </a:rPr>
              <a:t>-</a:t>
            </a:r>
          </a:p>
          <a:p>
            <a:pPr algn="just">
              <a:buNone/>
            </a:pPr>
            <a:r>
              <a:rPr lang="cs-CZ" altLang="en-US" sz="2000" dirty="0">
                <a:latin typeface="Arial" panose="020B0604020202020204" pitchFamily="34" charset="0"/>
                <a:cs typeface="Arial" panose="020B0604020202020204" pitchFamily="34" charset="0"/>
              </a:rPr>
              <a:t>- připravují se zaváděním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do roztoků hydroxidů</a:t>
            </a:r>
          </a:p>
          <a:p>
            <a:pPr eaLnBrk="1" hangingPunct="1">
              <a:buFont typeface="Wingdings" pitchFamily="2" charset="2"/>
              <a:buNone/>
            </a:pPr>
            <a:endParaRPr lang="cs-CZ" altLang="en-US" sz="2000" baseline="30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hydrogenuhličitany obecně rozpustnější, </a:t>
            </a:r>
            <a:r>
              <a:rPr lang="cs-CZ" altLang="en-US" sz="2000" u="sng" dirty="0">
                <a:latin typeface="Arial" panose="020B0604020202020204" pitchFamily="34" charset="0"/>
                <a:cs typeface="Arial" panose="020B0604020202020204" pitchFamily="34" charset="0"/>
              </a:rPr>
              <a:t>známy jen u nejelektropozitivnějších kovů </a:t>
            </a: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lgn="just">
              <a:buNone/>
            </a:pPr>
            <a:r>
              <a:rPr lang="cs-CZ" sz="2000" b="1" dirty="0">
                <a:latin typeface="Arial" panose="020B0604020202020204" pitchFamily="34" charset="0"/>
                <a:cs typeface="Arial" panose="020B0604020202020204" pitchFamily="34" charset="0"/>
              </a:rPr>
              <a:t>Uhličitan sodný Na</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CO</a:t>
            </a:r>
            <a:r>
              <a:rPr lang="cs-CZ" sz="2000" b="1" baseline="-25000" dirty="0">
                <a:latin typeface="Arial" panose="020B0604020202020204" pitchFamily="34" charset="0"/>
                <a:cs typeface="Arial" panose="020B0604020202020204" pitchFamily="34" charset="0"/>
              </a:rPr>
              <a:t>3</a:t>
            </a:r>
            <a:endParaRPr lang="cs-CZ" sz="2000" b="1"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soda, soda na praní, </a:t>
            </a:r>
            <a:r>
              <a:rPr lang="cs-CZ" sz="2000" u="sng" dirty="0">
                <a:latin typeface="Arial" panose="020B0604020202020204" pitchFamily="34" charset="0"/>
                <a:cs typeface="Arial" panose="020B0604020202020204" pitchFamily="34" charset="0"/>
              </a:rPr>
              <a:t>kalcinovaná soda</a:t>
            </a:r>
            <a:r>
              <a:rPr lang="cs-CZ" sz="2000" dirty="0">
                <a:latin typeface="Arial" panose="020B0604020202020204" pitchFamily="34" charset="0"/>
                <a:cs typeface="Arial" panose="020B0604020202020204" pitchFamily="34" charset="0"/>
              </a:rPr>
              <a:t>, = bílý prášek,  ve vodě se snadno rozpouští za uvolnění hydratačního tepla. Krystalizací za laboratorní teploty lze získat tzv. </a:t>
            </a:r>
            <a:r>
              <a:rPr lang="cs-CZ" sz="2000" u="sng" dirty="0">
                <a:latin typeface="Arial" panose="020B0604020202020204" pitchFamily="34" charset="0"/>
                <a:cs typeface="Arial" panose="020B0604020202020204" pitchFamily="34" charset="0"/>
              </a:rPr>
              <a:t>krystalovou sodu </a:t>
            </a: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r>
              <a:rPr lang="cs-CZ" sz="2000" dirty="0">
                <a:latin typeface="Arial" panose="020B0604020202020204" pitchFamily="34" charset="0"/>
                <a:cs typeface="Arial" panose="020B0604020202020204" pitchFamily="34" charset="0"/>
              </a:rPr>
              <a:t>   Soda se používá </a:t>
            </a:r>
            <a:r>
              <a:rPr lang="cs-CZ" sz="2000" u="sng" dirty="0">
                <a:latin typeface="Arial" panose="020B0604020202020204" pitchFamily="34" charset="0"/>
                <a:cs typeface="Arial" panose="020B0604020202020204" pitchFamily="34" charset="0"/>
              </a:rPr>
              <a:t>při výrobě skla, papíru a detergentů</a:t>
            </a:r>
            <a:r>
              <a:rPr lang="cs-CZ" sz="2000" dirty="0">
                <a:latin typeface="Arial" panose="020B0604020202020204" pitchFamily="34" charset="0"/>
                <a:cs typeface="Arial" panose="020B0604020202020204" pitchFamily="34" charset="0"/>
              </a:rPr>
              <a:t>. Časté je i použití jako prostředku pro vytvoření zásaditého prostředí. </a:t>
            </a:r>
          </a:p>
          <a:p>
            <a:pPr marL="0" indent="0" algn="just">
              <a:buNone/>
            </a:pPr>
            <a:r>
              <a:rPr lang="cs-CZ" sz="2000" dirty="0">
                <a:latin typeface="Arial" panose="020B0604020202020204" pitchFamily="34" charset="0"/>
                <a:cs typeface="Arial" panose="020B0604020202020204" pitchFamily="34" charset="0"/>
              </a:rPr>
              <a:t>   V domácnosti je soda používána jako </a:t>
            </a:r>
            <a:r>
              <a:rPr lang="cs-CZ" sz="2000" u="sng" dirty="0">
                <a:latin typeface="Arial" panose="020B0604020202020204" pitchFamily="34" charset="0"/>
                <a:cs typeface="Arial" panose="020B0604020202020204" pitchFamily="34" charset="0"/>
              </a:rPr>
              <a:t>změkčovadlo vody</a:t>
            </a:r>
            <a:r>
              <a:rPr lang="cs-CZ" sz="2000" dirty="0">
                <a:latin typeface="Arial" panose="020B0604020202020204" pitchFamily="34" charset="0"/>
                <a:cs typeface="Arial" panose="020B0604020202020204" pitchFamily="34" charset="0"/>
              </a:rPr>
              <a:t> (váže ionty hořčíku a vápníku za vzniku nerozpustných uhličitanů). </a:t>
            </a:r>
          </a:p>
          <a:p>
            <a:pPr marL="0" indent="0" algn="just">
              <a:buNone/>
            </a:pP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8195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16502" cy="640175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Soda je také používána ve fotografických procesech jako pH regulátor k zajištění stabilního zásaditého prostředí nutného pro správnou funkci vývojek. </a:t>
            </a:r>
          </a:p>
          <a:p>
            <a:r>
              <a:rPr lang="cs-CZ" sz="2000" dirty="0">
                <a:latin typeface="Arial" panose="020B0604020202020204" pitchFamily="34" charset="0"/>
                <a:cs typeface="Arial" panose="020B0604020202020204" pitchFamily="34" charset="0"/>
              </a:rPr>
              <a:t>  Výroba:</a:t>
            </a:r>
          </a:p>
          <a:p>
            <a:endParaRPr lang="cs-CZ" sz="1000" dirty="0">
              <a:latin typeface="Arial" panose="020B0604020202020204" pitchFamily="34" charset="0"/>
              <a:cs typeface="Arial" panose="020B0604020202020204" pitchFamily="34" charset="0"/>
            </a:endParaRPr>
          </a:p>
          <a:p>
            <a:r>
              <a:rPr lang="cs-CZ" sz="2000" b="1" i="1" dirty="0" err="1">
                <a:latin typeface="Arial" panose="020B0604020202020204" pitchFamily="34" charset="0"/>
                <a:cs typeface="Arial" panose="020B0604020202020204" pitchFamily="34" charset="0"/>
              </a:rPr>
              <a:t>Leblancův</a:t>
            </a:r>
            <a:r>
              <a:rPr lang="cs-CZ" sz="2000" b="1" i="1" dirty="0">
                <a:latin typeface="Arial" panose="020B0604020202020204" pitchFamily="34" charset="0"/>
                <a:cs typeface="Arial" panose="020B0604020202020204" pitchFamily="34" charset="0"/>
              </a:rPr>
              <a:t> postup</a:t>
            </a:r>
          </a:p>
          <a:p>
            <a:r>
              <a:rPr lang="cs-CZ" sz="2000" dirty="0">
                <a:latin typeface="Arial" panose="020B0604020202020204" pitchFamily="34" charset="0"/>
                <a:cs typeface="Arial" panose="020B0604020202020204" pitchFamily="34" charset="0"/>
              </a:rPr>
              <a:t>Na chlorid sodný se působí koncentrovanou kyselinou sírovou </a:t>
            </a:r>
          </a:p>
          <a:p>
            <a:pPr algn="ctr"/>
            <a:r>
              <a:rPr lang="cs-CZ" sz="2000" dirty="0">
                <a:latin typeface="Arial" panose="020B0604020202020204" pitchFamily="34" charset="0"/>
                <a:cs typeface="Arial" panose="020B0604020202020204" pitchFamily="34" charset="0"/>
              </a:rPr>
              <a:t>2 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a:latin typeface="Arial" panose="020B0604020202020204" pitchFamily="34" charset="0"/>
                <a:cs typeface="Arial" panose="020B0604020202020204" pitchFamily="34" charset="0"/>
              </a:rPr>
              <a:t>HCl</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Síran sodný se poté smísí s vápencem a uhlím a taví se v peci: </a:t>
            </a:r>
          </a:p>
          <a:p>
            <a:pPr algn="ct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CaS</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 vychladlé taveniny je poté uhličitan sodný </a:t>
            </a:r>
            <a:r>
              <a:rPr lang="cs-CZ" sz="2000" dirty="0" err="1">
                <a:latin typeface="Arial" panose="020B0604020202020204" pitchFamily="34" charset="0"/>
                <a:cs typeface="Arial" panose="020B0604020202020204" pitchFamily="34" charset="0"/>
              </a:rPr>
              <a:t>vyloužen</a:t>
            </a:r>
            <a:r>
              <a:rPr lang="cs-CZ" sz="2000" dirty="0">
                <a:latin typeface="Arial" panose="020B0604020202020204" pitchFamily="34" charset="0"/>
                <a:cs typeface="Arial" panose="020B0604020202020204" pitchFamily="34" charset="0"/>
              </a:rPr>
              <a:t> vodou.</a:t>
            </a:r>
          </a:p>
          <a:p>
            <a:endParaRPr lang="cs-CZ" sz="2000" dirty="0">
              <a:latin typeface="Arial" panose="020B0604020202020204" pitchFamily="34" charset="0"/>
              <a:cs typeface="Arial" panose="020B0604020202020204" pitchFamily="34" charset="0"/>
            </a:endParaRPr>
          </a:p>
          <a:p>
            <a:r>
              <a:rPr lang="cs-CZ" sz="2000" b="1" i="1" dirty="0">
                <a:latin typeface="Arial" panose="020B0604020202020204" pitchFamily="34" charset="0"/>
                <a:cs typeface="Arial" panose="020B0604020202020204" pitchFamily="34" charset="0"/>
              </a:rPr>
              <a:t>Solvayův postup</a:t>
            </a:r>
          </a:p>
          <a:p>
            <a:r>
              <a:rPr lang="cs-CZ" sz="2000" dirty="0">
                <a:latin typeface="Arial" panose="020B0604020202020204" pitchFamily="34" charset="0"/>
                <a:cs typeface="Arial" panose="020B0604020202020204" pitchFamily="34" charset="0"/>
              </a:rPr>
              <a:t>Reakcí hydrogenuhličitanu amonného a chloridu sodného ve vodném roztoku vzniká poměrně málo rozpustný hydrogenuhličitan sodný : </a:t>
            </a:r>
          </a:p>
          <a:p>
            <a:pPr algn="ct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a:t>
            </a:r>
          </a:p>
          <a:p>
            <a:r>
              <a:rPr lang="cs-CZ" sz="2000" dirty="0">
                <a:latin typeface="Arial" panose="020B0604020202020204" pitchFamily="34" charset="0"/>
                <a:cs typeface="Arial" panose="020B0604020202020204" pitchFamily="34" charset="0"/>
              </a:rPr>
              <a:t>Technicky se postupuje tak, že se do téměř nasyceného roztoku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zavádí nejprve amoniak a poté oxid uhličitý. Vzniklý hydrogenuhličitan sodný se odfiltruje a zahříváním (kalcinací) převede na uhličitan sodný (kalcinovanou sodu): </a:t>
            </a:r>
          </a:p>
          <a:p>
            <a:pPr algn="ctr"/>
            <a:r>
              <a:rPr lang="cs-CZ" sz="2000" dirty="0">
                <a:latin typeface="Arial" panose="020B0604020202020204" pitchFamily="34" charset="0"/>
                <a:cs typeface="Arial" panose="020B0604020202020204" pitchFamily="34" charset="0"/>
              </a:rPr>
              <a:t>2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CO</a:t>
            </a:r>
            <a:r>
              <a:rPr lang="cs-CZ" sz="2000" baseline="-250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792419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5410200"/>
            <a:ext cx="8816502" cy="1323439"/>
          </a:xfrm>
          <a:prstGeom prst="rect">
            <a:avLst/>
          </a:prstGeom>
        </p:spPr>
        <p:txBody>
          <a:bodyPr wrap="square">
            <a:spAutoFit/>
          </a:bodyPr>
          <a:lstStyle/>
          <a:p>
            <a:pPr algn="just"/>
            <a:r>
              <a:rPr lang="cs-CZ" sz="2000" i="1" dirty="0">
                <a:latin typeface="Arial" panose="020B0604020202020204" pitchFamily="34" charset="0"/>
                <a:cs typeface="Arial" panose="020B0604020202020204" pitchFamily="34" charset="0"/>
              </a:rPr>
              <a:t>Natron</a:t>
            </a:r>
            <a:r>
              <a:rPr lang="cs-CZ" sz="2000" dirty="0">
                <a:latin typeface="Arial" panose="020B0604020202020204" pitchFamily="34" charset="0"/>
                <a:cs typeface="Arial" panose="020B0604020202020204" pitchFamily="34" charset="0"/>
              </a:rPr>
              <a:t> obsahuje 4 %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25 %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vyskytuje se ve vyprahlých oblastech, obzvláště na místech vyschlých jezer v Egyptě. Soda z těchto zdrojů byla již v pradávných dobách používána v Egyptě k mumifikaci a k výrobě skla.</a:t>
            </a:r>
          </a:p>
        </p:txBody>
      </p:sp>
      <p:sp>
        <p:nvSpPr>
          <p:cNvPr id="5" name="Obdélník 4"/>
          <p:cNvSpPr/>
          <p:nvPr/>
        </p:nvSpPr>
        <p:spPr>
          <a:xfrm>
            <a:off x="158074" y="228600"/>
            <a:ext cx="8827851" cy="378565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Takto získaný oxid uhličitý se znovu odvádí zpět do výroby. Vzniklý chlorid amonný je podroben reakci s hydroxidem vápenatým za vzniku odpadního chloridu vápenatého a uvolnění amoniaku který je znovu použit ve výrobě. </a:t>
            </a:r>
          </a:p>
          <a:p>
            <a:pPr algn="ctr"/>
            <a:r>
              <a:rPr lang="pt-BR" sz="2000" dirty="0">
                <a:latin typeface="Arial" panose="020B0604020202020204" pitchFamily="34" charset="0"/>
                <a:cs typeface="Arial" panose="020B0604020202020204" pitchFamily="34" charset="0"/>
              </a:rPr>
              <a:t>Ca(OH)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Cl → CaCl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NH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+ 2 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i="1" dirty="0">
                <a:latin typeface="Arial" panose="020B0604020202020204" pitchFamily="34" charset="0"/>
                <a:cs typeface="Arial" panose="020B0604020202020204" pitchFamily="34" charset="0"/>
              </a:rPr>
              <a:t>Výroba z </a:t>
            </a:r>
            <a:r>
              <a:rPr lang="cs-CZ" sz="2000" b="1" i="1" dirty="0" err="1">
                <a:latin typeface="Arial" panose="020B0604020202020204" pitchFamily="34" charset="0"/>
                <a:cs typeface="Arial" panose="020B0604020202020204" pitchFamily="34" charset="0"/>
              </a:rPr>
              <a:t>trony</a:t>
            </a:r>
            <a:endParaRPr lang="cs-CZ" sz="2000"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minerál </a:t>
            </a:r>
            <a:r>
              <a:rPr lang="cs-CZ" sz="2000" dirty="0" err="1">
                <a:latin typeface="Arial" panose="020B0604020202020204" pitchFamily="34" charset="0"/>
                <a:cs typeface="Arial" panose="020B0604020202020204" pitchFamily="34" charset="0"/>
              </a:rPr>
              <a:t>trona</a:t>
            </a:r>
            <a:r>
              <a:rPr lang="cs-CZ" sz="2000" dirty="0">
                <a:latin typeface="Arial" panose="020B0604020202020204" pitchFamily="34" charset="0"/>
                <a:cs typeface="Arial" panose="020B0604020202020204" pitchFamily="34" charset="0"/>
              </a:rPr>
              <a:t>,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byl objeven r. 1937. Výroba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je ekologická, investičně málo náročná a poskytuje levný produkt. Výroba sody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kryje přibližně 30 % její celosvětové spotřeby.(USA, Keňa, Turecko). V USA jsou dnes v provozu jen čtyři Solvayovy jednotky a většina sody je vyráběna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V Evropě, kde není </a:t>
            </a:r>
            <a:r>
              <a:rPr lang="cs-CZ" sz="2000" dirty="0" err="1">
                <a:latin typeface="Arial" panose="020B0604020202020204" pitchFamily="34" charset="0"/>
                <a:cs typeface="Arial" panose="020B0604020202020204" pitchFamily="34" charset="0"/>
              </a:rPr>
              <a:t>trona</a:t>
            </a:r>
            <a:r>
              <a:rPr lang="cs-CZ" sz="2000" dirty="0">
                <a:latin typeface="Arial" panose="020B0604020202020204" pitchFamily="34" charset="0"/>
                <a:cs typeface="Arial" panose="020B0604020202020204" pitchFamily="34" charset="0"/>
              </a:rPr>
              <a:t> k dispozici, se vyrábí soda stále Solvayovým postupem. </a:t>
            </a:r>
          </a:p>
        </p:txBody>
      </p:sp>
      <p:pic>
        <p:nvPicPr>
          <p:cNvPr id="84994" name="Picture 2" descr="Owens Lake, Kaliforn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99252"/>
            <a:ext cx="2417446" cy="155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02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800" b="1" dirty="0">
                <a:latin typeface="Arial" panose="020B0604020202020204" pitchFamily="34" charset="0"/>
                <a:cs typeface="Arial" panose="020B0604020202020204" pitchFamily="34" charset="0"/>
              </a:rPr>
              <a:t>Stabilita alotropických modifikací uhlíku</a:t>
            </a:r>
          </a:p>
        </p:txBody>
      </p:sp>
      <p:sp>
        <p:nvSpPr>
          <p:cNvPr id="5" name="TextovéPole 4"/>
          <p:cNvSpPr txBox="1"/>
          <p:nvPr/>
        </p:nvSpPr>
        <p:spPr>
          <a:xfrm>
            <a:off x="430471" y="1003146"/>
            <a:ext cx="8419292" cy="1938992"/>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Stálé modifikaci je za standardních podmínek přiřazena nulová entalpie. </a:t>
            </a:r>
          </a:p>
          <a:p>
            <a:endParaRPr lang="cs-CZ"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 (diamant)  </a:t>
            </a:r>
            <a:r>
              <a:rPr lang="cs-CZ"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sym typeface="Wingdings" panose="05000000000000000000" pitchFamily="2" charset="2"/>
              </a:rPr>
              <a:t>  C (</a:t>
            </a:r>
            <a:r>
              <a:rPr lang="en-US" sz="2000" dirty="0" err="1">
                <a:latin typeface="Arial" panose="020B0604020202020204" pitchFamily="34" charset="0"/>
                <a:cs typeface="Arial" panose="020B0604020202020204" pitchFamily="34" charset="0"/>
                <a:sym typeface="Wingdings" panose="05000000000000000000" pitchFamily="2" charset="2"/>
              </a:rPr>
              <a:t>grafit</a:t>
            </a:r>
            <a:r>
              <a:rPr lang="en-US" sz="2000" dirty="0">
                <a:latin typeface="Arial" panose="020B0604020202020204" pitchFamily="34" charset="0"/>
                <a:cs typeface="Arial" panose="020B0604020202020204" pitchFamily="34" charset="0"/>
                <a:sym typeface="Wingdings" panose="05000000000000000000" pitchFamily="2" charset="2"/>
              </a:rPr>
              <a:t>)               </a:t>
            </a:r>
            <a:r>
              <a:rPr lang="el-GR" sz="2000" dirty="0">
                <a:latin typeface="Arial" panose="020B0604020202020204" pitchFamily="34" charset="0"/>
                <a:cs typeface="Arial" panose="020B0604020202020204" pitchFamily="34" charset="0"/>
                <a:sym typeface="Wingdings" panose="05000000000000000000" pitchFamily="2" charset="2"/>
              </a:rPr>
              <a:t>Δ</a:t>
            </a:r>
            <a:r>
              <a:rPr lang="en-US" sz="2000" dirty="0">
                <a:latin typeface="Arial" panose="020B0604020202020204" pitchFamily="34" charset="0"/>
                <a:cs typeface="Arial" panose="020B0604020202020204" pitchFamily="34" charset="0"/>
                <a:sym typeface="Wingdings" panose="05000000000000000000" pitchFamily="2" charset="2"/>
              </a:rPr>
              <a:t>H</a:t>
            </a:r>
            <a:r>
              <a:rPr lang="en-US" sz="2000" baseline="-25000" dirty="0">
                <a:latin typeface="Arial" panose="020B0604020202020204" pitchFamily="34" charset="0"/>
                <a:cs typeface="Arial" panose="020B0604020202020204" pitchFamily="34" charset="0"/>
                <a:sym typeface="Wingdings" panose="05000000000000000000" pitchFamily="2" charset="2"/>
              </a:rPr>
              <a:t>298</a:t>
            </a:r>
            <a:r>
              <a:rPr lang="en-US" sz="2000" dirty="0">
                <a:latin typeface="Arial" panose="020B0604020202020204" pitchFamily="34" charset="0"/>
                <a:cs typeface="Arial" panose="020B0604020202020204" pitchFamily="34" charset="0"/>
                <a:sym typeface="Wingdings" panose="05000000000000000000" pitchFamily="2" charset="2"/>
              </a:rPr>
              <a:t> =   - 1883 kJ/</a:t>
            </a:r>
            <a:r>
              <a:rPr lang="en-US" sz="2000" dirty="0" err="1">
                <a:latin typeface="Arial" panose="020B0604020202020204" pitchFamily="34" charset="0"/>
                <a:cs typeface="Arial" panose="020B0604020202020204" pitchFamily="34" charset="0"/>
                <a:sym typeface="Wingdings" panose="05000000000000000000" pitchFamily="2" charset="2"/>
              </a:rPr>
              <a:t>mol</a:t>
            </a:r>
            <a:endParaRPr lang="en-US" sz="2000" dirty="0">
              <a:latin typeface="Arial" panose="020B0604020202020204" pitchFamily="34" charset="0"/>
              <a:cs typeface="Arial" panose="020B0604020202020204" pitchFamily="34" charset="0"/>
              <a:sym typeface="Wingdings" panose="05000000000000000000" pitchFamily="2" charset="2"/>
            </a:endParaRPr>
          </a:p>
          <a:p>
            <a:endParaRPr lang="en-US" sz="2000" dirty="0">
              <a:latin typeface="Arial" panose="020B0604020202020204" pitchFamily="34" charset="0"/>
              <a:cs typeface="Arial" panose="020B0604020202020204" pitchFamily="34" charset="0"/>
              <a:sym typeface="Wingdings" panose="05000000000000000000" pitchFamily="2" charset="2"/>
            </a:endParaRPr>
          </a:p>
          <a:p>
            <a:r>
              <a:rPr lang="en-US" sz="2000" dirty="0">
                <a:latin typeface="Arial" panose="020B0604020202020204" pitchFamily="34" charset="0"/>
                <a:cs typeface="Arial" panose="020B0604020202020204" pitchFamily="34" charset="0"/>
                <a:sym typeface="Wingdings" panose="05000000000000000000" pitchFamily="2" charset="2"/>
              </a:rPr>
              <a:t>        P (b</a:t>
            </a:r>
            <a:r>
              <a:rPr lang="cs-CZ" sz="2000" dirty="0" err="1">
                <a:latin typeface="Arial" panose="020B0604020202020204" pitchFamily="34" charset="0"/>
                <a:cs typeface="Arial" panose="020B0604020202020204" pitchFamily="34" charset="0"/>
                <a:sym typeface="Wingdings" panose="05000000000000000000" pitchFamily="2" charset="2"/>
              </a:rPr>
              <a:t>ílý</a:t>
            </a:r>
            <a:r>
              <a:rPr lang="en-US" sz="2000" dirty="0">
                <a:latin typeface="Arial" panose="020B0604020202020204" pitchFamily="34" charset="0"/>
                <a:cs typeface="Arial" panose="020B0604020202020204" pitchFamily="34" charset="0"/>
                <a:sym typeface="Wingdings" panose="05000000000000000000" pitchFamily="2" charset="2"/>
              </a:rPr>
              <a:t>)</a:t>
            </a:r>
            <a:r>
              <a:rPr 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P</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červený</a:t>
            </a:r>
            <a:r>
              <a:rPr lang="en-US" sz="2000" dirty="0">
                <a:latin typeface="Arial" panose="020B0604020202020204" pitchFamily="34" charset="0"/>
                <a:cs typeface="Arial" panose="020B0604020202020204" pitchFamily="34" charset="0"/>
                <a:sym typeface="Wingdings" panose="05000000000000000000" pitchFamily="2" charset="2"/>
              </a:rPr>
              <a:t>)              </a:t>
            </a:r>
            <a:r>
              <a:rPr lang="cs-CZ" sz="200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sym typeface="Wingdings" panose="05000000000000000000" pitchFamily="2" charset="2"/>
              </a:rPr>
              <a:t> </a:t>
            </a:r>
            <a:r>
              <a:rPr lang="el-GR" sz="2000" dirty="0">
                <a:latin typeface="Arial" panose="020B0604020202020204" pitchFamily="34" charset="0"/>
                <a:cs typeface="Arial" panose="020B0604020202020204" pitchFamily="34" charset="0"/>
                <a:sym typeface="Wingdings" panose="05000000000000000000" pitchFamily="2" charset="2"/>
              </a:rPr>
              <a:t>Δ</a:t>
            </a:r>
            <a:r>
              <a:rPr lang="en-US" sz="2000" dirty="0">
                <a:latin typeface="Arial" panose="020B0604020202020204" pitchFamily="34" charset="0"/>
                <a:cs typeface="Arial" panose="020B0604020202020204" pitchFamily="34" charset="0"/>
                <a:sym typeface="Wingdings" panose="05000000000000000000" pitchFamily="2" charset="2"/>
              </a:rPr>
              <a:t>H</a:t>
            </a:r>
            <a:r>
              <a:rPr lang="en-US" sz="2000" baseline="-25000" dirty="0">
                <a:latin typeface="Arial" panose="020B0604020202020204" pitchFamily="34" charset="0"/>
                <a:cs typeface="Arial" panose="020B0604020202020204" pitchFamily="34" charset="0"/>
                <a:sym typeface="Wingdings" panose="05000000000000000000" pitchFamily="2" charset="2"/>
              </a:rPr>
              <a:t>298</a:t>
            </a:r>
            <a:r>
              <a:rPr lang="en-US" sz="2000" dirty="0">
                <a:latin typeface="Arial" panose="020B0604020202020204" pitchFamily="34" charset="0"/>
                <a:cs typeface="Arial" panose="020B0604020202020204" pitchFamily="34" charset="0"/>
                <a:sym typeface="Wingdings" panose="05000000000000000000" pitchFamily="2" charset="2"/>
              </a:rPr>
              <a:t> =   - 1</a:t>
            </a:r>
            <a:r>
              <a:rPr lang="cs-CZ" sz="2000" dirty="0">
                <a:latin typeface="Arial" panose="020B0604020202020204" pitchFamily="34" charset="0"/>
                <a:cs typeface="Arial" panose="020B0604020202020204" pitchFamily="34" charset="0"/>
                <a:sym typeface="Wingdings" panose="05000000000000000000" pitchFamily="2" charset="2"/>
              </a:rPr>
              <a:t>7,57</a:t>
            </a:r>
            <a:r>
              <a:rPr lang="en-US" sz="2000" dirty="0">
                <a:latin typeface="Arial" panose="020B0604020202020204" pitchFamily="34" charset="0"/>
                <a:cs typeface="Arial" panose="020B0604020202020204" pitchFamily="34" charset="0"/>
                <a:sym typeface="Wingdings" panose="05000000000000000000" pitchFamily="2" charset="2"/>
              </a:rPr>
              <a:t> kJ/</a:t>
            </a:r>
            <a:r>
              <a:rPr lang="en-US" sz="2000" dirty="0" err="1">
                <a:latin typeface="Arial" panose="020B0604020202020204" pitchFamily="34" charset="0"/>
                <a:cs typeface="Arial" panose="020B0604020202020204" pitchFamily="34" charset="0"/>
                <a:sym typeface="Wingdings" panose="05000000000000000000" pitchFamily="2" charset="2"/>
              </a:rPr>
              <a:t>mol</a:t>
            </a:r>
            <a:endParaRPr lang="en-US" sz="2000" dirty="0">
              <a:latin typeface="Arial" panose="020B0604020202020204" pitchFamily="34" charset="0"/>
              <a:cs typeface="Arial" panose="020B0604020202020204" pitchFamily="34" charset="0"/>
              <a:sym typeface="Wingdings" panose="05000000000000000000" pitchFamily="2" charset="2"/>
            </a:endParaRPr>
          </a:p>
          <a:p>
            <a:r>
              <a:rPr lang="cs-CZ" sz="2000" dirty="0">
                <a:latin typeface="Arial" panose="020B0604020202020204" pitchFamily="34" charset="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864796"/>
            <a:ext cx="3470662" cy="2892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28600" y="5957208"/>
            <a:ext cx="8823035"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Přeměna diamantu na grafit může probíhat (termodynamická nestálost), je však neměřitelně pomalá (kinetická stálost). </a:t>
            </a:r>
          </a:p>
        </p:txBody>
      </p:sp>
      <p:pic>
        <p:nvPicPr>
          <p:cNvPr id="9" name="Picture 2" descr="VÃ½sledek obrÃ¡zku pro diagram phase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2358"/>
            <a:ext cx="2347897" cy="296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530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odiumBicarbon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5377926"/>
            <a:ext cx="2279665" cy="1055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6200" y="261834"/>
            <a:ext cx="8839200" cy="5632311"/>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Hydrogenuhličitan sodný</a:t>
            </a:r>
            <a:r>
              <a:rPr lang="cs-CZ" sz="2000" dirty="0">
                <a:latin typeface="Arial" panose="020B0604020202020204" pitchFamily="34" charset="0"/>
                <a:cs typeface="Arial" panose="020B0604020202020204" pitchFamily="34" charset="0"/>
              </a:rPr>
              <a:t>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p>
          <a:p>
            <a:pPr algn="just"/>
            <a:r>
              <a:rPr lang="cs-CZ" sz="2000" dirty="0">
                <a:latin typeface="Arial" panose="020B0604020202020204" pitchFamily="34" charset="0"/>
                <a:cs typeface="Arial" panose="020B0604020202020204" pitchFamily="34" charset="0"/>
              </a:rPr>
              <a:t>  jedlá soda, soda </a:t>
            </a:r>
            <a:r>
              <a:rPr lang="cs-CZ" sz="2000" dirty="0" err="1">
                <a:latin typeface="Arial" panose="020B0604020202020204" pitchFamily="34" charset="0"/>
                <a:cs typeface="Arial" panose="020B0604020202020204" pitchFamily="34" charset="0"/>
              </a:rPr>
              <a:t>bicarbona</a:t>
            </a:r>
            <a:r>
              <a:rPr lang="cs-CZ" sz="2000" dirty="0">
                <a:latin typeface="Arial" panose="020B0604020202020204" pitchFamily="34" charset="0"/>
                <a:cs typeface="Arial" panose="020B0604020202020204" pitchFamily="34" charset="0"/>
              </a:rPr>
              <a:t>,  je bílý prášek rozpustný ve </a:t>
            </a:r>
          </a:p>
          <a:p>
            <a:pPr algn="just"/>
            <a:r>
              <a:rPr lang="cs-CZ" sz="2000" dirty="0">
                <a:latin typeface="Arial" panose="020B0604020202020204" pitchFamily="34" charset="0"/>
                <a:cs typeface="Arial" panose="020B0604020202020204" pitchFamily="34" charset="0"/>
              </a:rPr>
              <a:t>vodě za vzniku roztoku se zásaditým pH. </a:t>
            </a:r>
          </a:p>
          <a:p>
            <a:pPr algn="just"/>
            <a:r>
              <a:rPr lang="cs-CZ" sz="2000" dirty="0">
                <a:latin typeface="Arial" panose="020B0604020202020204" pitchFamily="34" charset="0"/>
                <a:cs typeface="Arial" panose="020B0604020202020204" pitchFamily="34" charset="0"/>
              </a:rPr>
              <a:t>- součást </a:t>
            </a:r>
            <a:r>
              <a:rPr lang="cs-CZ" sz="2000" u="sng" dirty="0">
                <a:latin typeface="Arial" panose="020B0604020202020204" pitchFamily="34" charset="0"/>
                <a:cs typeface="Arial" panose="020B0604020202020204" pitchFamily="34" charset="0"/>
              </a:rPr>
              <a:t>kypřicích prášků</a:t>
            </a:r>
            <a:r>
              <a:rPr lang="cs-CZ" sz="2000" dirty="0">
                <a:latin typeface="Arial" panose="020B0604020202020204" pitchFamily="34" charset="0"/>
                <a:cs typeface="Arial" panose="020B0604020202020204" pitchFamily="34" charset="0"/>
              </a:rPr>
              <a:t>  do pečiva a šumivých prášků do nápojů (</a:t>
            </a:r>
            <a:r>
              <a:rPr lang="cs-CZ" sz="2000" dirty="0"/>
              <a:t>E500)</a:t>
            </a:r>
            <a:r>
              <a:rPr lang="cs-CZ" sz="2000" dirty="0">
                <a:latin typeface="Arial" panose="020B0604020202020204" pitchFamily="34" charset="0"/>
                <a:cs typeface="Arial" panose="020B0604020202020204" pitchFamily="34" charset="0"/>
              </a:rPr>
              <a:t>. </a:t>
            </a:r>
          </a:p>
          <a:p>
            <a:pPr algn="just"/>
            <a:r>
              <a:rPr lang="cs-CZ" sz="2000" dirty="0">
                <a:latin typeface="Arial" panose="020B0604020202020204" pitchFamily="34" charset="0"/>
                <a:cs typeface="Arial" panose="020B0604020202020204" pitchFamily="34" charset="0"/>
              </a:rPr>
              <a:t>- součást náplně </a:t>
            </a:r>
            <a:r>
              <a:rPr lang="cs-CZ" sz="2000" u="sng" dirty="0">
                <a:latin typeface="Arial" panose="020B0604020202020204" pitchFamily="34" charset="0"/>
                <a:cs typeface="Arial" panose="020B0604020202020204" pitchFamily="34" charset="0"/>
              </a:rPr>
              <a:t>práškových hasicích příst</a:t>
            </a:r>
            <a:r>
              <a:rPr lang="cs-CZ" sz="2000" dirty="0">
                <a:latin typeface="Arial" panose="020B0604020202020204" pitchFamily="34" charset="0"/>
                <a:cs typeface="Arial" panose="020B0604020202020204" pitchFamily="34" charset="0"/>
              </a:rPr>
              <a:t>rojů.</a:t>
            </a:r>
          </a:p>
          <a:p>
            <a:pPr algn="just"/>
            <a:r>
              <a:rPr lang="cs-CZ" sz="2000" dirty="0">
                <a:latin typeface="Arial" panose="020B0604020202020204" pitchFamily="34" charset="0"/>
                <a:cs typeface="Arial" panose="020B0604020202020204" pitchFamily="34" charset="0"/>
              </a:rPr>
              <a:t>- </a:t>
            </a:r>
            <a:r>
              <a:rPr lang="cs-CZ" sz="2000" u="sng" dirty="0" err="1">
                <a:latin typeface="Arial" panose="020B0604020202020204" pitchFamily="34" charset="0"/>
                <a:cs typeface="Arial" panose="020B0604020202020204" pitchFamily="34" charset="0"/>
              </a:rPr>
              <a:t>antacidum</a:t>
            </a:r>
            <a:r>
              <a:rPr lang="cs-CZ" sz="2000" dirty="0">
                <a:latin typeface="Arial" panose="020B0604020202020204" pitchFamily="34" charset="0"/>
                <a:cs typeface="Arial" panose="020B0604020202020204" pitchFamily="34" charset="0"/>
              </a:rPr>
              <a:t> při překyselení žaludku („pálení žáhy“). Ze stejného důvodu bývá součástí krmných směsí pro zvířata. Zlepšuje </a:t>
            </a:r>
            <a:r>
              <a:rPr lang="cs-CZ" sz="2000" dirty="0" err="1">
                <a:latin typeface="Arial" panose="020B0604020202020204" pitchFamily="34" charset="0"/>
                <a:cs typeface="Arial" panose="020B0604020202020204" pitchFamily="34" charset="0"/>
              </a:rPr>
              <a:t>bachorovou</a:t>
            </a:r>
            <a:r>
              <a:rPr lang="cs-CZ" sz="2000" dirty="0">
                <a:latin typeface="Arial" panose="020B0604020202020204" pitchFamily="34" charset="0"/>
                <a:cs typeface="Arial" panose="020B0604020202020204" pitchFamily="34" charset="0"/>
              </a:rPr>
              <a:t> výkonnost, stabilizuje pH bachoru snížením kyselosti prostředí.</a:t>
            </a:r>
          </a:p>
          <a:p>
            <a:pPr algn="just"/>
            <a:endParaRPr lang="cs-CZ" sz="8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Hydrogenuhličitan sodný je prekurzorem pro výrobu sody (Na2CO3) tzv. Solvayovým procesem: </a:t>
            </a:r>
          </a:p>
          <a:p>
            <a:pPr algn="ct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-&gt;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p>
          <a:p>
            <a:pPr algn="ct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Dá se také použít pro bělení zubů, neutralizaci poleptání kyselinou, pro změkčení potravin vařených ve vodě, jako čistící prostředek v domácnosti, k pohlcení nežádoucích pachů, ... </a:t>
            </a:r>
          </a:p>
          <a:p>
            <a:pPr algn="just"/>
            <a:endParaRPr lang="cs-CZ" sz="2000" dirty="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5366683"/>
            <a:ext cx="5105400" cy="707886"/>
          </a:xfrm>
          <a:prstGeom prst="rect">
            <a:avLst/>
          </a:prstGeom>
        </p:spPr>
        <p:txBody>
          <a:bodyPr wrap="square">
            <a:spAutoFit/>
          </a:bodyPr>
          <a:lstStyle/>
          <a:p>
            <a:pPr lvl="0" fontAlgn="base">
              <a:spcBef>
                <a:spcPct val="0"/>
              </a:spcBef>
              <a:spcAft>
                <a:spcPct val="0"/>
              </a:spcAft>
            </a:pPr>
            <a:r>
              <a:rPr lang="cs-CZ" altLang="cs-CZ" sz="2000" dirty="0">
                <a:solidFill>
                  <a:srgbClr val="222222"/>
                </a:solidFill>
                <a:latin typeface="Arial" pitchFamily="34" charset="0"/>
                <a:cs typeface="Arial" pitchFamily="34" charset="0"/>
              </a:rPr>
              <a:t>Jeho </a:t>
            </a:r>
            <a:r>
              <a:rPr lang="cs-CZ" altLang="cs-CZ" sz="2000" dirty="0">
                <a:latin typeface="Arial" pitchFamily="34" charset="0"/>
                <a:cs typeface="Arial" pitchFamily="34" charset="0"/>
              </a:rPr>
              <a:t>tepelný rozklad </a:t>
            </a:r>
            <a:r>
              <a:rPr lang="cs-CZ" altLang="cs-CZ" sz="2000" dirty="0">
                <a:solidFill>
                  <a:srgbClr val="222222"/>
                </a:solidFill>
                <a:latin typeface="Arial" pitchFamily="34" charset="0"/>
                <a:cs typeface="Arial" pitchFamily="34" charset="0"/>
              </a:rPr>
              <a:t>probíhá podle reakce: </a:t>
            </a:r>
            <a:endParaRPr lang="cs-CZ" altLang="cs-CZ" sz="2000" dirty="0">
              <a:latin typeface="Arial" pitchFamily="34" charset="0"/>
              <a:cs typeface="Arial" pitchFamily="34" charset="0"/>
            </a:endParaRPr>
          </a:p>
          <a:p>
            <a:pPr lvl="1" indent="-457200" eaLnBrk="0" fontAlgn="base" hangingPunct="0">
              <a:spcBef>
                <a:spcPct val="0"/>
              </a:spcBef>
              <a:spcAft>
                <a:spcPct val="0"/>
              </a:spcAft>
            </a:pPr>
            <a:r>
              <a:rPr lang="cs-CZ" altLang="cs-CZ" sz="2000" dirty="0">
                <a:solidFill>
                  <a:srgbClr val="222222"/>
                </a:solidFill>
                <a:latin typeface="Arial" pitchFamily="34" charset="0"/>
                <a:cs typeface="Arial" pitchFamily="34" charset="0"/>
              </a:rPr>
              <a:t>2 NaHCO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Na</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H</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 + CO</a:t>
            </a:r>
            <a:r>
              <a:rPr lang="cs-CZ" altLang="cs-CZ" sz="2000" baseline="-25000" dirty="0">
                <a:solidFill>
                  <a:srgbClr val="222222"/>
                </a:solidFill>
                <a:latin typeface="Arial" pitchFamily="34" charset="0"/>
                <a:cs typeface="Arial" pitchFamily="34" charset="0"/>
              </a:rPr>
              <a:t>2</a:t>
            </a:r>
          </a:p>
        </p:txBody>
      </p:sp>
    </p:spTree>
    <p:extLst>
      <p:ext uri="{BB962C8B-B14F-4D97-AF65-F5344CB8AC3E}">
        <p14:creationId xmlns:p14="http://schemas.microsoft.com/office/powerpoint/2010/main" val="4035826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55571" y="304800"/>
            <a:ext cx="8839200" cy="470898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Kypřicí prášek </a:t>
            </a:r>
            <a:r>
              <a:rPr lang="cs-CZ" sz="2000" dirty="0">
                <a:latin typeface="Arial" panose="020B0604020202020204" pitchFamily="34" charset="0"/>
                <a:cs typeface="Arial" panose="020B0604020202020204" pitchFamily="34" charset="0"/>
              </a:rPr>
              <a:t>(prášek do pečiva) funguje na principu uvolňování oxidu uhličitého do těsta acidobazickou reakcí, čímž vznikají v těstě bublinky a to se tak nakypřuje. Skládá ze zdroje oxidu uhličitého (typicky hydrogenuhličitan sodný), jedné nebo více kyselých solí a plnidla (škrob). Inertní škrob slouží k pohlcování vlhkosti a umožňuje také lepší sypání a promíšení s dalšími složkami těsta (prášek se také přesněji odměřuje, protože má větší objem).</a:t>
            </a:r>
          </a:p>
          <a:p>
            <a:r>
              <a:rPr lang="cs-CZ" sz="2000" dirty="0">
                <a:latin typeface="Arial" panose="020B0604020202020204" pitchFamily="34" charset="0"/>
                <a:cs typeface="Arial" panose="020B0604020202020204" pitchFamily="34" charset="0"/>
              </a:rPr>
              <a:t>   Reakci lze popsat jako kyselinou aktivovaný rozklad hydrogenuhličitanu: </a:t>
            </a:r>
          </a:p>
          <a:p>
            <a:pPr algn="ctr"/>
            <a:r>
              <a:rPr lang="cs-CZ" sz="2000" dirty="0">
                <a:latin typeface="Arial" panose="020B0604020202020204" pitchFamily="34" charset="0"/>
                <a:cs typeface="Arial" panose="020B0604020202020204" pitchFamily="34" charset="0"/>
              </a:rPr>
              <a:t>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r>
              <a:rPr lang="cs-CZ" sz="2000" dirty="0">
                <a:latin typeface="Arial" panose="020B0604020202020204" pitchFamily="34" charset="0"/>
                <a:cs typeface="Arial" panose="020B0604020202020204" pitchFamily="34" charset="0"/>
              </a:rPr>
              <a:t>Kyselé složky v kypřicím prášku jsou </a:t>
            </a:r>
          </a:p>
          <a:p>
            <a:pPr algn="just"/>
            <a:r>
              <a:rPr lang="cs-CZ" sz="2000" i="1" dirty="0">
                <a:latin typeface="Arial" panose="020B0604020202020204" pitchFamily="34" charset="0"/>
                <a:cs typeface="Arial" panose="020B0604020202020204" pitchFamily="34" charset="0"/>
              </a:rPr>
              <a:t>   rychle účinkující </a:t>
            </a:r>
            <a:r>
              <a:rPr lang="cs-CZ" sz="2000" dirty="0">
                <a:latin typeface="Arial" panose="020B0604020202020204" pitchFamily="34" charset="0"/>
                <a:cs typeface="Arial" panose="020B0604020202020204" pitchFamily="34" charset="0"/>
              </a:rPr>
              <a:t>(reaguje již při pokojové teplotě): </a:t>
            </a:r>
            <a:r>
              <a:rPr lang="cs-CZ" sz="2000" dirty="0" err="1">
                <a:latin typeface="Arial" panose="020B0604020202020204" pitchFamily="34" charset="0"/>
                <a:cs typeface="Arial" panose="020B0604020202020204" pitchFamily="34" charset="0"/>
              </a:rPr>
              <a:t>hydrogenvinan</a:t>
            </a:r>
            <a:r>
              <a:rPr lang="cs-CZ" sz="2000" dirty="0">
                <a:latin typeface="Arial" panose="020B0604020202020204" pitchFamily="34" charset="0"/>
                <a:cs typeface="Arial" panose="020B0604020202020204" pitchFamily="34" charset="0"/>
              </a:rPr>
              <a:t> draselný, </a:t>
            </a:r>
            <a:r>
              <a:rPr lang="cs-CZ" sz="2000" dirty="0" err="1">
                <a:latin typeface="Arial" panose="020B0604020202020204" pitchFamily="34" charset="0"/>
                <a:cs typeface="Arial" panose="020B0604020202020204" pitchFamily="34" charset="0"/>
              </a:rPr>
              <a:t>dihydrogenfosforečnan</a:t>
            </a:r>
            <a:r>
              <a:rPr lang="cs-CZ" sz="2000" dirty="0">
                <a:latin typeface="Arial" panose="020B0604020202020204" pitchFamily="34" charset="0"/>
                <a:cs typeface="Arial" panose="020B0604020202020204" pitchFamily="34" charset="0"/>
              </a:rPr>
              <a:t> vápenatý</a:t>
            </a:r>
          </a:p>
          <a:p>
            <a:pPr algn="just"/>
            <a:r>
              <a:rPr lang="cs-CZ" sz="2000" i="1" dirty="0">
                <a:latin typeface="Arial" panose="020B0604020202020204" pitchFamily="34" charset="0"/>
                <a:cs typeface="Arial" panose="020B0604020202020204" pitchFamily="34" charset="0"/>
              </a:rPr>
              <a:t>   pomalu účinkující </a:t>
            </a:r>
            <a:r>
              <a:rPr lang="cs-CZ" sz="2000" dirty="0">
                <a:latin typeface="Arial" panose="020B0604020202020204" pitchFamily="34" charset="0"/>
                <a:cs typeface="Arial" panose="020B0604020202020204" pitchFamily="34" charset="0"/>
              </a:rPr>
              <a:t>(reaguje až po zahřátí v troubě): síran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fosforečnan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a:t>
            </a:r>
            <a:r>
              <a:rPr lang="cs-CZ" sz="2000" dirty="0" err="1">
                <a:latin typeface="Arial" panose="020B0604020202020204" pitchFamily="34" charset="0"/>
                <a:cs typeface="Arial" panose="020B0604020202020204" pitchFamily="34" charset="0"/>
              </a:rPr>
              <a:t>dihydrogendifosforečnan</a:t>
            </a:r>
            <a:r>
              <a:rPr lang="cs-CZ" sz="2000" dirty="0">
                <a:latin typeface="Arial" panose="020B0604020202020204" pitchFamily="34" charset="0"/>
                <a:cs typeface="Arial" panose="020B0604020202020204" pitchFamily="34" charset="0"/>
              </a:rPr>
              <a:t> sodný</a:t>
            </a:r>
          </a:p>
          <a:p>
            <a:pPr algn="just"/>
            <a:endParaRPr lang="cs-CZ" sz="2000" dirty="0">
              <a:latin typeface="Arial" panose="020B0604020202020204" pitchFamily="34" charset="0"/>
              <a:cs typeface="Arial" panose="020B0604020202020204" pitchFamily="34" charset="0"/>
            </a:endParaRPr>
          </a:p>
        </p:txBody>
      </p:sp>
      <p:pic>
        <p:nvPicPr>
          <p:cNvPr id="634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17" y="4495800"/>
            <a:ext cx="1604962" cy="2234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142008" y="5356180"/>
            <a:ext cx="3886201" cy="923330"/>
          </a:xfrm>
          <a:prstGeom prst="rect">
            <a:avLst/>
          </a:prstGeom>
          <a:noFill/>
        </p:spPr>
        <p:txBody>
          <a:bodyPr wrap="square" rtlCol="0">
            <a:spAutoFit/>
          </a:bodyPr>
          <a:lstStyle/>
          <a:p>
            <a:pPr algn="just"/>
            <a:r>
              <a:rPr lang="cs-CZ" dirty="0">
                <a:latin typeface="Arial" panose="020B0604020202020204" pitchFamily="34" charset="0"/>
                <a:cs typeface="Arial" panose="020B0604020202020204" pitchFamily="34" charset="0"/>
              </a:rPr>
              <a:t>Autorem současné formy kypřícího prášku je německý lékárník A. </a:t>
            </a:r>
            <a:r>
              <a:rPr lang="cs-CZ" dirty="0" err="1">
                <a:latin typeface="Arial" panose="020B0604020202020204" pitchFamily="34" charset="0"/>
                <a:cs typeface="Arial" panose="020B0604020202020204" pitchFamily="34" charset="0"/>
              </a:rPr>
              <a:t>Oetker</a:t>
            </a:r>
            <a:endParaRPr lang="cs-CZ" dirty="0">
              <a:latin typeface="Arial" panose="020B0604020202020204" pitchFamily="34" charset="0"/>
              <a:cs typeface="Arial" panose="020B0604020202020204" pitchFamily="34" charset="0"/>
            </a:endParaRPr>
          </a:p>
        </p:txBody>
      </p:sp>
      <p:pic>
        <p:nvPicPr>
          <p:cNvPr id="634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789145"/>
            <a:ext cx="2667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34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2140" y="152400"/>
            <a:ext cx="8889460" cy="1631216"/>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Šumivé</a:t>
            </a:r>
            <a:r>
              <a:rPr lang="en-US" sz="2000" b="1" dirty="0">
                <a:latin typeface="Arial" panose="020B0604020202020204" pitchFamily="34" charset="0"/>
                <a:cs typeface="Arial" panose="020B0604020202020204" pitchFamily="34" charset="0"/>
              </a:rPr>
              <a:t> tablet</a:t>
            </a:r>
            <a:r>
              <a:rPr lang="cs-CZ" sz="2000" b="1" dirty="0">
                <a:latin typeface="Arial" panose="020B0604020202020204" pitchFamily="34" charset="0"/>
                <a:cs typeface="Arial" panose="020B0604020202020204" pitchFamily="34" charset="0"/>
              </a:rPr>
              <a:t>y</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rozpouštějí ve vodě za vzniku  CO</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Obsahují zdroj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nejčastěji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kyselou složku, nejčastěji kyselinu citronovou nebo kyselinu vinnou. Suché komponenty jsou smíseny a slisovány do tablet. </a:t>
            </a:r>
            <a:r>
              <a:rPr lang="en-US" sz="2000" dirty="0">
                <a:latin typeface="Arial" panose="020B0604020202020204" pitchFamily="34" charset="0"/>
                <a:cs typeface="Arial" panose="020B0604020202020204" pitchFamily="34" charset="0"/>
              </a:rPr>
              <a:t>T</a:t>
            </a:r>
            <a:r>
              <a:rPr lang="cs-CZ" sz="2000" dirty="0" err="1">
                <a:latin typeface="Arial" panose="020B0604020202020204" pitchFamily="34" charset="0"/>
                <a:cs typeface="Arial" panose="020B0604020202020204" pitchFamily="34" charset="0"/>
              </a:rPr>
              <a:t>ablety</a:t>
            </a:r>
            <a:r>
              <a:rPr lang="cs-CZ" sz="2000" dirty="0">
                <a:latin typeface="Arial" panose="020B0604020202020204" pitchFamily="34" charset="0"/>
                <a:cs typeface="Arial" panose="020B0604020202020204" pitchFamily="34" charset="0"/>
              </a:rPr>
              <a:t> jsou uchovávány v pevně uzavřeném obalu se sušidlem</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Ve vodě dochází k rozpuštění a k reakci obou složek za vzniku bublinek CO</a:t>
            </a:r>
            <a:r>
              <a:rPr lang="cs-CZ"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553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09800"/>
            <a:ext cx="1362512" cy="23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67000"/>
            <a:ext cx="2600117"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10"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62200"/>
            <a:ext cx="3145367" cy="23590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isplaystyle {\mathsf {2\,NaHCO_{3}\ \to \ Na_{2}CO_{3}+H_{2}O+CO_{2}}}}"/>
          <p:cNvSpPr>
            <a:spLocks noChangeAspect="1" noChangeArrowheads="1"/>
          </p:cNvSpPr>
          <p:nvPr/>
        </p:nvSpPr>
        <p:spPr bwMode="auto">
          <a:xfrm>
            <a:off x="18522950" y="579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2895980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4730" y="304800"/>
            <a:ext cx="8654469"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Uhličitan amonný </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(NH</a:t>
            </a:r>
            <a:r>
              <a:rPr lang="cs-CZ" sz="2000" b="1" baseline="-25000" dirty="0">
                <a:latin typeface="Arial" panose="020B0604020202020204" pitchFamily="34" charset="0"/>
                <a:cs typeface="Arial" panose="020B0604020202020204" pitchFamily="34" charset="0"/>
              </a:rPr>
              <a:t>4</a:t>
            </a:r>
            <a:r>
              <a:rPr lang="cs-CZ" sz="2000" b="1" dirty="0">
                <a:latin typeface="Arial" panose="020B0604020202020204" pitchFamily="34" charset="0"/>
                <a:cs typeface="Arial" panose="020B0604020202020204" pitchFamily="34" charset="0"/>
              </a:rPr>
              <a:t>)</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CO</a:t>
            </a:r>
            <a:r>
              <a:rPr lang="cs-CZ" sz="2000" b="1" baseline="-25000" dirty="0">
                <a:latin typeface="Arial" panose="020B0604020202020204" pitchFamily="34" charset="0"/>
                <a:cs typeface="Arial" panose="020B0604020202020204" pitchFamily="34" charset="0"/>
              </a:rPr>
              <a:t>3</a:t>
            </a:r>
            <a:endParaRPr lang="cs-CZ" sz="2000" b="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bílá krystalická nebo práškovitá látka</a:t>
            </a:r>
          </a:p>
          <a:p>
            <a:endParaRPr lang="cs-CZ" sz="1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 jako čichací sůl (pro křísení lidí, kteří omdleli)</a:t>
            </a:r>
          </a:p>
          <a:p>
            <a:endParaRPr lang="cs-CZ" sz="1000" dirty="0">
              <a:latin typeface="Arial" panose="020B0604020202020204" pitchFamily="34" charset="0"/>
              <a:cs typeface="Arial" panose="020B0604020202020204" pitchFamily="34" charset="0"/>
            </a:endParaRPr>
          </a:p>
          <a:p>
            <a:pPr marL="285750" indent="-285750">
              <a:buFontTx/>
              <a:buChar char="-"/>
            </a:pPr>
            <a:r>
              <a:rPr lang="cs-CZ" sz="2000" dirty="0">
                <a:latin typeface="Arial" panose="020B0604020202020204" pitchFamily="34" charset="0"/>
                <a:cs typeface="Arial" panose="020B0604020202020204" pitchFamily="34" charset="0"/>
              </a:rPr>
              <a:t>v potravinářství se (společně s </a:t>
            </a:r>
            <a:r>
              <a:rPr lang="cs-CZ" sz="2000" b="1" dirty="0">
                <a:latin typeface="Arial" panose="020B0604020202020204" pitchFamily="34" charset="0"/>
                <a:cs typeface="Arial" panose="020B0604020202020204" pitchFamily="34" charset="0"/>
              </a:rPr>
              <a:t>hydrogenuhličitanem amonným</a:t>
            </a:r>
            <a:r>
              <a:rPr lang="cs-CZ" sz="2000" dirty="0">
                <a:latin typeface="Arial" panose="020B0604020202020204" pitchFamily="34" charset="0"/>
                <a:cs typeface="Arial" panose="020B0604020202020204" pitchFamily="34" charset="0"/>
              </a:rPr>
              <a:t>) označuje jako </a:t>
            </a:r>
            <a:r>
              <a:rPr lang="cs-CZ" sz="2000" b="1" dirty="0">
                <a:latin typeface="Arial" panose="020B0604020202020204" pitchFamily="34" charset="0"/>
                <a:cs typeface="Arial" panose="020B0604020202020204" pitchFamily="34" charset="0"/>
              </a:rPr>
              <a:t>E503</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 kypřidlo, zvláště v severní Evropě a Skandinávii („amonium“, „cukrářské droždí“)</a:t>
            </a:r>
          </a:p>
        </p:txBody>
      </p:sp>
      <p:pic>
        <p:nvPicPr>
          <p:cNvPr id="61442" name="Picture 2" descr="Strukturní vzorec uhličitanu amonné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896" y="304800"/>
            <a:ext cx="2769801"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8528" y="3160455"/>
            <a:ext cx="8959271"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Uhličitan draselný</a:t>
            </a:r>
            <a:r>
              <a:rPr lang="cs-CZ" sz="2000" dirty="0">
                <a:latin typeface="Arial" panose="020B0604020202020204" pitchFamily="34" charset="0"/>
                <a:cs typeface="Arial" panose="020B0604020202020204" pitchFamily="34" charset="0"/>
              </a:rPr>
              <a:t>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potaš</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je bílá, silně hygroskopická sůl kyseliny uhličité. Vodné roztoky jsou silně alkalické. Používá se převážně při výrobě skla, v textilním a papírenském průmyslu, při výrobě mazlavých mýdel, je součástí pracích prášků, při výrobě pigmentů, v barvířství a běličství a při praní vlny, při výrobě léků, v analytické chemii, …. Používá se také pro přípravu kyanidu draselného a v zemědělství jako umělé hnojivo, také se používá ve vodních hasicích přístrojích. </a:t>
            </a:r>
          </a:p>
        </p:txBody>
      </p:sp>
      <p:sp>
        <p:nvSpPr>
          <p:cNvPr id="6" name="Obdélník 5"/>
          <p:cNvSpPr/>
          <p:nvPr/>
        </p:nvSpPr>
        <p:spPr>
          <a:xfrm>
            <a:off x="237480" y="5715000"/>
            <a:ext cx="8677919" cy="1015663"/>
          </a:xfrm>
          <a:prstGeom prst="rect">
            <a:avLst/>
          </a:prstGeom>
        </p:spPr>
        <p:txBody>
          <a:bodyPr wrap="square">
            <a:spAutoFit/>
          </a:bodyPr>
          <a:lstStyle/>
          <a:p>
            <a:pPr lvl="0" fontAlgn="base">
              <a:spcBef>
                <a:spcPct val="0"/>
              </a:spcBef>
              <a:spcAft>
                <a:spcPct val="0"/>
              </a:spcAft>
            </a:pPr>
            <a:r>
              <a:rPr lang="cs-CZ" altLang="cs-CZ" sz="2000" dirty="0">
                <a:solidFill>
                  <a:srgbClr val="222222"/>
                </a:solidFill>
                <a:latin typeface="Arial" pitchFamily="34" charset="0"/>
                <a:cs typeface="Arial" pitchFamily="34" charset="0"/>
              </a:rPr>
              <a:t>Vyrábí se reakci hydroxidu draselného a oxidu uhličitého</a:t>
            </a:r>
            <a:endParaRPr lang="cs-CZ" altLang="cs-CZ" sz="2000" dirty="0">
              <a:latin typeface="Arial" pitchFamily="34" charset="0"/>
              <a:cs typeface="Arial" pitchFamily="34" charset="0"/>
            </a:endParaRPr>
          </a:p>
          <a:p>
            <a:pPr lvl="1" indent="-457200" algn="ctr" eaLnBrk="0" fontAlgn="base" hangingPunct="0">
              <a:spcBef>
                <a:spcPct val="0"/>
              </a:spcBef>
              <a:spcAft>
                <a:spcPct val="0"/>
              </a:spcAft>
            </a:pPr>
            <a:r>
              <a:rPr lang="cs-CZ" altLang="cs-CZ" sz="2000" dirty="0">
                <a:solidFill>
                  <a:srgbClr val="222222"/>
                </a:solidFill>
                <a:latin typeface="Arial" pitchFamily="34" charset="0"/>
                <a:cs typeface="Arial" pitchFamily="34" charset="0"/>
              </a:rPr>
              <a:t>2 KOH + CO</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 → K</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30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H</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a:t>
            </a:r>
          </a:p>
          <a:p>
            <a:pPr lvl="1" indent="-457200" algn="just" eaLnBrk="0" fontAlgn="base" hangingPunct="0">
              <a:spcBef>
                <a:spcPct val="0"/>
              </a:spcBef>
              <a:spcAft>
                <a:spcPct val="0"/>
              </a:spcAft>
            </a:pPr>
            <a:r>
              <a:rPr lang="cs-CZ" altLang="cs-CZ" sz="2000" dirty="0">
                <a:solidFill>
                  <a:srgbClr val="222222"/>
                </a:solidFill>
                <a:latin typeface="Arial" pitchFamily="34" charset="0"/>
                <a:cs typeface="Arial" pitchFamily="34" charset="0"/>
              </a:rPr>
              <a:t>Dříve též loužením popela ze dřeva.</a:t>
            </a:r>
          </a:p>
        </p:txBody>
      </p:sp>
    </p:spTree>
    <p:extLst>
      <p:ext uri="{BB962C8B-B14F-4D97-AF65-F5344CB8AC3E}">
        <p14:creationId xmlns:p14="http://schemas.microsoft.com/office/powerpoint/2010/main" val="5494724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2399" y="228600"/>
            <a:ext cx="8388835" cy="707886"/>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Uhličitan vápenatý CaCO</a:t>
            </a:r>
            <a:r>
              <a:rPr lang="cs-CZ" sz="2000" b="1" baseline="-25000" dirty="0">
                <a:latin typeface="Arial" panose="020B0604020202020204" pitchFamily="34" charset="0"/>
                <a:cs typeface="Arial" panose="020B0604020202020204" pitchFamily="34" charset="0"/>
              </a:rPr>
              <a:t>3</a:t>
            </a:r>
          </a:p>
          <a:p>
            <a:r>
              <a:rPr lang="cs-CZ" sz="2000" dirty="0">
                <a:latin typeface="Arial" panose="020B0604020202020204" pitchFamily="34" charset="0"/>
                <a:cs typeface="Arial" panose="020B0604020202020204" pitchFamily="34" charset="0"/>
              </a:rPr>
              <a:t>  bílá krystalická látka, vyskytuje se v několika krystalických modifikacích</a:t>
            </a:r>
          </a:p>
        </p:txBody>
      </p:sp>
      <p:pic>
        <p:nvPicPr>
          <p:cNvPr id="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641" y="990600"/>
            <a:ext cx="5331159" cy="322512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6212" y="4215729"/>
            <a:ext cx="9051587" cy="2554545"/>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Termickým rozkladem (zahříváním) se uhličitan vápenatý rozkládá za vzniku oxidu vápenatého a oxidu uhličitého (</a:t>
            </a:r>
            <a:r>
              <a:rPr lang="cs-CZ" sz="2000" u="sng" dirty="0">
                <a:latin typeface="Arial" panose="020B0604020202020204" pitchFamily="34" charset="0"/>
                <a:cs typeface="Arial" panose="020B0604020202020204" pitchFamily="34" charset="0"/>
              </a:rPr>
              <a:t>pálení vápna</a:t>
            </a:r>
            <a:r>
              <a:rPr lang="cs-CZ" sz="2000" dirty="0">
                <a:latin typeface="Arial" panose="020B0604020202020204" pitchFamily="34" charset="0"/>
                <a:cs typeface="Arial" panose="020B0604020202020204" pitchFamily="34" charset="0"/>
              </a:rPr>
              <a:t>): </a:t>
            </a: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p>
          <a:p>
            <a:endParaRPr lang="cs-CZ"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pálené vápno</a:t>
            </a:r>
            <a:r>
              <a:rPr lang="cs-CZ" sz="2000" dirty="0">
                <a:latin typeface="Arial" panose="020B0604020202020204" pitchFamily="34" charset="0"/>
                <a:cs typeface="Arial" panose="020B0604020202020204" pitchFamily="34" charset="0"/>
              </a:rPr>
              <a:t>) reaguje s vodou za vzniku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u="sng" dirty="0">
                <a:latin typeface="Arial" panose="020B0604020202020204" pitchFamily="34" charset="0"/>
                <a:cs typeface="Arial" panose="020B0604020202020204" pitchFamily="34" charset="0"/>
              </a:rPr>
              <a:t>hašeného vápna</a:t>
            </a:r>
            <a:r>
              <a:rPr lang="cs-CZ" sz="2000" dirty="0">
                <a:latin typeface="Arial" panose="020B0604020202020204" pitchFamily="34" charset="0"/>
                <a:cs typeface="Arial" panose="020B0604020202020204" pitchFamily="34" charset="0"/>
              </a:rPr>
              <a:t>:</a:t>
            </a:r>
          </a:p>
          <a:p>
            <a:pPr algn="ct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Hydroxid vápenatý je </a:t>
            </a:r>
            <a:r>
              <a:rPr lang="cs-CZ" sz="2000" u="sng" dirty="0">
                <a:latin typeface="Arial" panose="020B0604020202020204" pitchFamily="34" charset="0"/>
                <a:cs typeface="Arial" panose="020B0604020202020204" pitchFamily="34" charset="0"/>
              </a:rPr>
              <a:t>málo rozpustný ve vodě</a:t>
            </a:r>
            <a:r>
              <a:rPr lang="cs-CZ" sz="2000" dirty="0">
                <a:latin typeface="Arial" panose="020B0604020202020204" pitchFamily="34" charset="0"/>
                <a:cs typeface="Arial" panose="020B0604020202020204" pitchFamily="34" charset="0"/>
              </a:rPr>
              <a:t> a jeho rozpustnost ve vodě s rostoucí teplotou na rozdíl od většiny pevných látek klesá.</a:t>
            </a:r>
          </a:p>
        </p:txBody>
      </p:sp>
      <p:pic>
        <p:nvPicPr>
          <p:cNvPr id="9"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39" y="1219200"/>
            <a:ext cx="3431841" cy="242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06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3500" y="152400"/>
            <a:ext cx="8928100" cy="470898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a:t>
            </a:r>
            <a:r>
              <a:rPr lang="cs-CZ" sz="2000" u="sng" dirty="0">
                <a:latin typeface="Arial" panose="020B0604020202020204" pitchFamily="34" charset="0"/>
                <a:cs typeface="Arial" panose="020B0604020202020204" pitchFamily="34" charset="0"/>
              </a:rPr>
              <a:t>tuhnutí malty </a:t>
            </a:r>
            <a:r>
              <a:rPr lang="cs-CZ" sz="2000" dirty="0">
                <a:latin typeface="Arial" panose="020B0604020202020204" pitchFamily="34" charset="0"/>
                <a:cs typeface="Arial" panose="020B0604020202020204" pitchFamily="34" charset="0"/>
              </a:rPr>
              <a:t>dochází k reakci hydroxidu vápenatého s oxidem uhličitým přítomným ve vzduchu: </a:t>
            </a:r>
          </a:p>
          <a:p>
            <a:pPr algn="ctr"/>
            <a:r>
              <a:rPr lang="cs-CZ" sz="2000" dirty="0">
                <a:latin typeface="Arial" panose="020B0604020202020204" pitchFamily="34" charset="0"/>
                <a:cs typeface="Arial" panose="020B0604020202020204" pitchFamily="34" charset="0"/>
              </a:rPr>
              <a:t>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vyskytuje ve formě </a:t>
            </a:r>
            <a:r>
              <a:rPr lang="cs-CZ" sz="2000" b="1" dirty="0">
                <a:latin typeface="Arial" panose="020B0604020202020204" pitchFamily="34" charset="0"/>
                <a:cs typeface="Arial" panose="020B0604020202020204" pitchFamily="34" charset="0"/>
              </a:rPr>
              <a:t>vápence</a:t>
            </a:r>
            <a:r>
              <a:rPr lang="cs-CZ" sz="2000" dirty="0">
                <a:latin typeface="Arial" panose="020B0604020202020204" pitchFamily="34" charset="0"/>
                <a:cs typeface="Arial" panose="020B0604020202020204" pitchFamily="34" charset="0"/>
              </a:rPr>
              <a:t>. Je prakticky nerozpustný ve vodě. Pokud je ve vodě protékající přes vápencové skály rozpuštěn oxid uhličitý, dochází k přeměně </a:t>
            </a:r>
            <a:r>
              <a:rPr lang="cs-CZ" sz="2000" u="sng" dirty="0">
                <a:latin typeface="Arial" panose="020B0604020202020204" pitchFamily="34" charset="0"/>
                <a:cs typeface="Arial" panose="020B0604020202020204" pitchFamily="34" charset="0"/>
              </a:rPr>
              <a:t>nerozpustného uhličitanu vápenatého na rozpustný hydrogenuhličitan vápe</a:t>
            </a:r>
            <a:r>
              <a:rPr lang="cs-CZ" sz="2000" dirty="0">
                <a:latin typeface="Arial" panose="020B0604020202020204" pitchFamily="34" charset="0"/>
                <a:cs typeface="Arial" panose="020B0604020202020204" pitchFamily="34" charset="0"/>
              </a:rPr>
              <a:t>natý: </a:t>
            </a: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Roztok hydrogenuhličitanu po malých kapkách dopadá na skálu a pomalu se z něj odpařuje voda a uvolňuje se oxid uhličitý. Při poklesu koncentrace oxidu uhličitého v roztoku dochází k rozkladu hydrogenuhličitanu zpět na uhličitan a dochází ke vzniku krápníků: </a:t>
            </a:r>
          </a:p>
          <a:p>
            <a:pPr algn="ctr"/>
            <a:r>
              <a:rPr lang="cs-CZ" sz="2000" dirty="0">
                <a:latin typeface="Arial" panose="020B0604020202020204" pitchFamily="34" charset="0"/>
                <a:cs typeface="Arial" panose="020B0604020202020204" pitchFamily="34" charset="0"/>
              </a:rPr>
              <a:t>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ctr"/>
            <a:endParaRPr lang="cs-CZ" sz="2000" dirty="0">
              <a:latin typeface="Arial" panose="020B0604020202020204" pitchFamily="34" charset="0"/>
              <a:cs typeface="Arial" panose="020B0604020202020204" pitchFamily="34" charset="0"/>
            </a:endParaRPr>
          </a:p>
        </p:txBody>
      </p:sp>
      <p:pic>
        <p:nvPicPr>
          <p:cNvPr id="870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861381"/>
            <a:ext cx="2700041" cy="1660525"/>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55" y="4663705"/>
            <a:ext cx="3263295" cy="205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63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5029200" cy="1938992"/>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I</a:t>
            </a:r>
            <a:r>
              <a:rPr lang="cs-CZ" sz="2000" b="1" dirty="0" err="1">
                <a:latin typeface="Arial" panose="020B0604020202020204" pitchFamily="34" charset="0"/>
                <a:cs typeface="Arial" panose="020B0604020202020204" pitchFamily="34" charset="0"/>
              </a:rPr>
              <a:t>slandský</a:t>
            </a:r>
            <a:r>
              <a:rPr lang="cs-CZ" sz="2000" b="1" dirty="0">
                <a:latin typeface="Arial" panose="020B0604020202020204" pitchFamily="34" charset="0"/>
                <a:cs typeface="Arial" panose="020B0604020202020204" pitchFamily="34" charset="0"/>
              </a:rPr>
              <a:t> vápenec </a:t>
            </a:r>
            <a:r>
              <a:rPr lang="cs-CZ" sz="2000" dirty="0">
                <a:latin typeface="Arial" panose="020B0604020202020204" pitchFamily="34" charset="0"/>
                <a:cs typeface="Arial" panose="020B0604020202020204" pitchFamily="34" charset="0"/>
              </a:rPr>
              <a:t>– čirý, chemicky čistý kalcit, při průchodu světelného paprsku dochází k dvojlomu. Tohoto jevu prý využívali Vikingové při navigaci lodí k určení polohy Slunce při zamračené obloze.</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812" y="152401"/>
            <a:ext cx="3386687" cy="223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2590800"/>
            <a:ext cx="8801100" cy="3477875"/>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Křída =</a:t>
            </a:r>
            <a:r>
              <a:rPr lang="cs-CZ" sz="2000" dirty="0">
                <a:latin typeface="Arial" panose="020B0604020202020204" pitchFamily="34" charset="0"/>
                <a:cs typeface="Arial" panose="020B0604020202020204" pitchFamily="34" charset="0"/>
              </a:rPr>
              <a:t> drobivá, pórovitá a slabě zpevněná hornina, vyznačuje se vysokým stupněm čistoty (obsahem uhličitanu vápenatého až nad 90 %). Vzniká rozpadem schránek mořských mikroorganismů (</a:t>
            </a:r>
            <a:r>
              <a:rPr lang="cs-CZ" sz="2000" i="1" dirty="0" err="1">
                <a:latin typeface="Arial" panose="020B0604020202020204" pitchFamily="34" charset="0"/>
                <a:cs typeface="Arial" panose="020B0604020202020204" pitchFamily="34" charset="0"/>
              </a:rPr>
              <a:t>Foraminifera</a:t>
            </a:r>
            <a:r>
              <a:rPr lang="cs-CZ" sz="2000"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Coccolithophoridaea</a:t>
            </a:r>
            <a:r>
              <a:rPr lang="cs-CZ" sz="2000" dirty="0">
                <a:latin typeface="Arial" panose="020B0604020202020204" pitchFamily="34" charset="0"/>
                <a:cs typeface="Arial" panose="020B0604020202020204" pitchFamily="34" charset="0"/>
              </a:rPr>
              <a:t>). Tyto organismy měly původně kalcitovou (ne aragonitovou) schránku. Protože je kalcit stabilní a nepodléhá v běžných povrchových podmínkách přeměnám, nedošlo k její výraznější diagenetické přeměně a </a:t>
            </a:r>
            <a:r>
              <a:rPr lang="cs-CZ" sz="2000" dirty="0" err="1">
                <a:latin typeface="Arial" panose="020B0604020202020204" pitchFamily="34" charset="0"/>
                <a:cs typeface="Arial" panose="020B0604020202020204" pitchFamily="34" charset="0"/>
              </a:rPr>
              <a:t>lithifikaci</a:t>
            </a:r>
            <a:r>
              <a:rPr lang="cs-CZ" sz="2000" dirty="0">
                <a:latin typeface="Arial" panose="020B0604020202020204" pitchFamily="34" charset="0"/>
                <a:cs typeface="Arial" panose="020B0604020202020204" pitchFamily="34" charset="0"/>
              </a:rPr>
              <a:t> na vápenec. Používá se k neutralizaci kyselých půd, jako plnidlo v chemickém a farmaceutickém průmyslu.</a:t>
            </a:r>
          </a:p>
          <a:p>
            <a:pPr algn="just"/>
            <a:r>
              <a:rPr lang="cs-CZ" sz="2000" dirty="0">
                <a:latin typeface="Arial" panose="020B0604020202020204" pitchFamily="34" charset="0"/>
                <a:cs typeface="Arial" panose="020B0604020202020204" pitchFamily="34" charset="0"/>
              </a:rPr>
              <a:t> Využívá se také k výrobě křídy jako psací potřeby </a:t>
            </a:r>
          </a:p>
          <a:p>
            <a:pPr algn="just"/>
            <a:r>
              <a:rPr lang="cs-CZ" sz="2000" dirty="0">
                <a:latin typeface="Arial" panose="020B0604020202020204" pitchFamily="34" charset="0"/>
                <a:cs typeface="Arial" panose="020B0604020202020204" pitchFamily="34" charset="0"/>
              </a:rPr>
              <a:t>(dnes je však převážná část křídy na tabuli </a:t>
            </a:r>
          </a:p>
          <a:p>
            <a:pPr algn="just"/>
            <a:r>
              <a:rPr lang="cs-CZ" sz="2000" dirty="0">
                <a:latin typeface="Arial" panose="020B0604020202020204" pitchFamily="34" charset="0"/>
                <a:cs typeface="Arial" panose="020B0604020202020204" pitchFamily="34" charset="0"/>
              </a:rPr>
              <a:t>vyráběna ze sádrovce) nebo k výrobě leštících prášků. </a:t>
            </a:r>
          </a:p>
        </p:txBody>
      </p:sp>
      <p:pic>
        <p:nvPicPr>
          <p:cNvPr id="92162"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76800"/>
            <a:ext cx="2016463"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585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152400"/>
            <a:ext cx="8686800" cy="655564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Hydrogenuhličitan vápenatý </a:t>
            </a:r>
            <a:r>
              <a:rPr lang="cs-CZ" sz="2000"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 hořečnatý </a:t>
            </a:r>
            <a:r>
              <a:rPr lang="cs-CZ" sz="2000" dirty="0">
                <a:latin typeface="Arial" panose="020B0604020202020204" pitchFamily="34" charset="0"/>
                <a:cs typeface="Arial" panose="020B0604020202020204" pitchFamily="34" charset="0"/>
              </a:rPr>
              <a:t>způsobují </a:t>
            </a:r>
            <a:r>
              <a:rPr lang="cs-CZ" sz="2000" u="sng" dirty="0">
                <a:latin typeface="Arial" panose="020B0604020202020204" pitchFamily="34" charset="0"/>
                <a:cs typeface="Arial" panose="020B0604020202020204" pitchFamily="34" charset="0"/>
              </a:rPr>
              <a:t>přechodnou tvrdost vody</a:t>
            </a:r>
            <a:r>
              <a:rPr lang="cs-CZ" sz="2000" dirty="0">
                <a:latin typeface="Arial" panose="020B0604020202020204" pitchFamily="34" charset="0"/>
                <a:cs typeface="Arial" panose="020B0604020202020204" pitchFamily="34" charset="0"/>
              </a:rPr>
              <a:t>. Tu lze na rozdíl od tvrdosti trvalé (působena sírany obou prvků) </a:t>
            </a:r>
            <a:r>
              <a:rPr lang="cs-CZ" sz="2000" u="sng" dirty="0">
                <a:latin typeface="Arial" panose="020B0604020202020204" pitchFamily="34" charset="0"/>
                <a:cs typeface="Arial" panose="020B0604020202020204" pitchFamily="34" charset="0"/>
              </a:rPr>
              <a:t>odstranit varem. Rozpustné hydrogenuhličitany se rozkládají a přecházejí na nerozpustné uhličitany (tzv. „vodní kámen“)</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Dolomit</a:t>
            </a:r>
            <a:r>
              <a:rPr lang="en-US"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CaMg</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(uhličitan </a:t>
            </a:r>
            <a:r>
              <a:rPr lang="cs-CZ" sz="2000" dirty="0" err="1">
                <a:latin typeface="Arial" panose="020B0604020202020204" pitchFamily="34" charset="0"/>
                <a:cs typeface="Arial" panose="020B0604020202020204" pitchFamily="34" charset="0"/>
              </a:rPr>
              <a:t>vápenato</a:t>
            </a:r>
            <a:r>
              <a:rPr lang="cs-CZ" sz="2000" dirty="0">
                <a:latin typeface="Arial" panose="020B0604020202020204" pitchFamily="34" charset="0"/>
                <a:cs typeface="Arial" panose="020B0604020202020204" pitchFamily="34" charset="0"/>
              </a:rPr>
              <a:t>-hořečnatý), používá se na výrobu speciálních druhů cementu ve stavebnictví, ohnivzdorných materiálů a jako hnojivo.</a:t>
            </a:r>
          </a:p>
          <a:p>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Vápenec</a:t>
            </a:r>
            <a:r>
              <a:rPr lang="cs-CZ" sz="2000" dirty="0">
                <a:latin typeface="Arial" panose="020B0604020202020204" pitchFamily="34" charset="0"/>
                <a:cs typeface="Arial" panose="020B0604020202020204" pitchFamily="34" charset="0"/>
              </a:rPr>
              <a:t> je jemnozrnná až celistvá sedimentární hornina. V převážné míře (nad 80 %) je složena z uhličitanu vápenatého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ať už ve formě kalcitu, nebo aragonitu. Jako příměsi se vyskytují dolomit, siderit, křemen, jílové minerály a úlomky zkamenělin. Vznikají biochemicky a biomechanicky. </a:t>
            </a:r>
            <a:r>
              <a:rPr lang="cs-CZ" sz="2000" i="1" dirty="0">
                <a:latin typeface="Arial" panose="020B0604020202020204" pitchFamily="34" charset="0"/>
                <a:cs typeface="Arial" panose="020B0604020202020204" pitchFamily="34" charset="0"/>
              </a:rPr>
              <a:t>Biochemicky</a:t>
            </a:r>
            <a:r>
              <a:rPr lang="cs-CZ" sz="2000" dirty="0">
                <a:latin typeface="Arial" panose="020B0604020202020204" pitchFamily="34" charset="0"/>
                <a:cs typeface="Arial" panose="020B0604020202020204" pitchFamily="34" charset="0"/>
              </a:rPr>
              <a:t> vzniklé vápence byly vytvořeny biochemickými procesy organismů, například korálové útesy. </a:t>
            </a:r>
            <a:r>
              <a:rPr lang="cs-CZ" sz="2000" i="1" dirty="0">
                <a:latin typeface="Arial" panose="020B0604020202020204" pitchFamily="34" charset="0"/>
                <a:cs typeface="Arial" panose="020B0604020202020204" pitchFamily="34" charset="0"/>
              </a:rPr>
              <a:t>Biomechanicky</a:t>
            </a:r>
            <a:r>
              <a:rPr lang="cs-CZ" sz="2000" dirty="0">
                <a:latin typeface="Arial" panose="020B0604020202020204" pitchFamily="34" charset="0"/>
                <a:cs typeface="Arial" panose="020B0604020202020204" pitchFamily="34" charset="0"/>
              </a:rPr>
              <a:t> vzniklé vápence vznikají nahromaděním skořápek a ulit měkkýšů. </a:t>
            </a:r>
          </a:p>
          <a:p>
            <a:pPr algn="just"/>
            <a:r>
              <a:rPr lang="cs-CZ" sz="2000" dirty="0">
                <a:latin typeface="Arial" panose="020B0604020202020204" pitchFamily="34" charset="0"/>
                <a:cs typeface="Arial" panose="020B0604020202020204" pitchFamily="34" charset="0"/>
              </a:rPr>
              <a:t>  Vápence se používají se k výrobě páleného vápna, cementu, drceného kameniva i pro ušlechtilou kamenickou výrobu, v metalurgii, chemickém průmyslu, papírenství a v mnoha dalších oborech. Jemnozrnný vápenec se používá pro tiskovou techniku zvanou litografie. </a:t>
            </a:r>
          </a:p>
        </p:txBody>
      </p:sp>
    </p:spTree>
    <p:extLst>
      <p:ext uri="{BB962C8B-B14F-4D97-AF65-F5344CB8AC3E}">
        <p14:creationId xmlns:p14="http://schemas.microsoft.com/office/powerpoint/2010/main" val="4036817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2660" y="304800"/>
            <a:ext cx="8788940" cy="347787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Mramory</a:t>
            </a:r>
            <a:r>
              <a:rPr lang="cs-CZ" sz="2000" dirty="0">
                <a:latin typeface="Arial" panose="020B0604020202020204" pitchFamily="34" charset="0"/>
                <a:cs typeface="Arial" panose="020B0604020202020204" pitchFamily="34" charset="0"/>
              </a:rPr>
              <a:t> (krystalické vápence) jsou přeměněné karbonátové horniny, které vznikly rekrystalizací původních vápenců nebo méně často dolomitů (krystalické dolomity). K přeměně dochází za vysoké teploty a tlaku. Mramory bývají hruběji zrnité než jemnozrnné vápence. </a:t>
            </a:r>
            <a:r>
              <a:rPr lang="cs-CZ" sz="2000" u="sng" dirty="0" err="1">
                <a:latin typeface="Arial" panose="020B0604020202020204" pitchFamily="34" charset="0"/>
                <a:cs typeface="Arial" panose="020B0604020202020204" pitchFamily="34" charset="0"/>
              </a:rPr>
              <a:t>Kalcitické</a:t>
            </a:r>
            <a:r>
              <a:rPr lang="cs-CZ" sz="2000" u="sng" dirty="0">
                <a:latin typeface="Arial" panose="020B0604020202020204" pitchFamily="34" charset="0"/>
                <a:cs typeface="Arial" panose="020B0604020202020204" pitchFamily="34" charset="0"/>
              </a:rPr>
              <a:t> mramory </a:t>
            </a:r>
            <a:r>
              <a:rPr lang="cs-CZ" sz="2000" dirty="0">
                <a:latin typeface="Arial" panose="020B0604020202020204" pitchFamily="34" charset="0"/>
                <a:cs typeface="Arial" panose="020B0604020202020204" pitchFamily="34" charset="0"/>
              </a:rPr>
              <a:t>(krystalické vápence) obsahují více než 95 % kalcitu. </a:t>
            </a:r>
            <a:r>
              <a:rPr lang="cs-CZ" sz="2000" u="sng" dirty="0">
                <a:latin typeface="Arial" panose="020B0604020202020204" pitchFamily="34" charset="0"/>
                <a:cs typeface="Arial" panose="020B0604020202020204" pitchFamily="34" charset="0"/>
              </a:rPr>
              <a:t>Dolomitické mramory </a:t>
            </a:r>
            <a:r>
              <a:rPr lang="cs-CZ" sz="2000" dirty="0">
                <a:latin typeface="Arial" panose="020B0604020202020204" pitchFamily="34" charset="0"/>
                <a:cs typeface="Arial" panose="020B0604020202020204" pitchFamily="34" charset="0"/>
              </a:rPr>
              <a:t>(krystalické dolomity) obsahují převážně dolomit. Kromě něj mohou obsahovat až 10% kalcitu.</a:t>
            </a:r>
          </a:p>
          <a:p>
            <a:r>
              <a:rPr lang="cs-CZ" sz="2000" dirty="0">
                <a:latin typeface="Arial" panose="020B0604020202020204" pitchFamily="34" charset="0"/>
                <a:cs typeface="Arial" panose="020B0604020202020204" pitchFamily="34" charset="0"/>
              </a:rPr>
              <a:t>Využití: zejm. sochařství a stavebnictví, mramorový prach se používá jako brusivo v brusných pastách (i v zubních), plnidlo při výrobě lesklého papíru (tzv. křídový papír), na výrobu „umělého mramoru“, přidává se do barev, plastických hmot.</a:t>
            </a:r>
          </a:p>
        </p:txBody>
      </p:sp>
      <p:pic>
        <p:nvPicPr>
          <p:cNvPr id="5" name="Picture 8"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4199908" cy="298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7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304800"/>
            <a:ext cx="8915400" cy="470898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Perleť</a:t>
            </a:r>
            <a:r>
              <a:rPr lang="cs-CZ" sz="2000" dirty="0">
                <a:latin typeface="Arial" panose="020B0604020202020204" pitchFamily="34" charset="0"/>
                <a:cs typeface="Arial" panose="020B0604020202020204" pitchFamily="34" charset="0"/>
              </a:rPr>
              <a:t> je materiál, který vytvářejí někteří měkkýši uvnitř svých schránek. Obsahuje miniaturní aragonitové destičky, spojené s proteinovou složkou (</a:t>
            </a:r>
            <a:r>
              <a:rPr lang="cs-CZ" sz="2000" dirty="0" err="1">
                <a:latin typeface="Arial" panose="020B0604020202020204" pitchFamily="34" charset="0"/>
                <a:cs typeface="Arial" panose="020B0604020202020204" pitchFamily="34" charset="0"/>
              </a:rPr>
              <a:t>konchiolinem</a:t>
            </a:r>
            <a:r>
              <a:rPr lang="cs-CZ" sz="2000" dirty="0">
                <a:latin typeface="Arial" panose="020B0604020202020204" pitchFamily="34" charset="0"/>
                <a:cs typeface="Arial" panose="020B0604020202020204" pitchFamily="34" charset="0"/>
              </a:rPr>
              <a:t>). Používá se např. ve šperkařství</a:t>
            </a: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i="1"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b="1"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Perla</a:t>
            </a:r>
            <a:r>
              <a:rPr lang="cs-CZ" sz="2000" dirty="0">
                <a:latin typeface="Arial" panose="020B0604020202020204" pitchFamily="34" charset="0"/>
                <a:cs typeface="Arial" panose="020B0604020202020204" pitchFamily="34" charset="0"/>
              </a:rPr>
              <a:t> vzniká z cizí částečky, která se dostane dovnitř schránky perlorodky nebo i jiného mlže (může to být zrníčko písku nebo malý cizopasník) a obalí se perletí. První vrstvu tvoří </a:t>
            </a:r>
            <a:r>
              <a:rPr lang="cs-CZ" sz="2000" dirty="0" err="1">
                <a:latin typeface="Arial" panose="020B0604020202020204" pitchFamily="34" charset="0"/>
                <a:cs typeface="Arial" panose="020B0604020202020204" pitchFamily="34" charset="0"/>
              </a:rPr>
              <a:t>konchiolin</a:t>
            </a:r>
            <a:r>
              <a:rPr lang="cs-CZ" sz="2000" dirty="0">
                <a:latin typeface="Arial" panose="020B0604020202020204" pitchFamily="34" charset="0"/>
                <a:cs typeface="Arial" panose="020B0604020202020204" pitchFamily="34" charset="0"/>
              </a:rPr>
              <a:t>, který drží pohromadě následující vrstvy perleti. </a:t>
            </a:r>
          </a:p>
        </p:txBody>
      </p:sp>
      <p:pic>
        <p:nvPicPr>
          <p:cNvPr id="5"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800600"/>
            <a:ext cx="342857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1143000"/>
            <a:ext cx="2581275" cy="221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descr="http://voluta.unas.cz/2001_23/stav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94" y="1230161"/>
            <a:ext cx="2394851" cy="20535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80196" y="1447800"/>
            <a:ext cx="3339604" cy="1754326"/>
          </a:xfrm>
          <a:prstGeom prst="rect">
            <a:avLst/>
          </a:prstGeom>
        </p:spPr>
        <p:txBody>
          <a:bodyPr wrap="square">
            <a:spAutoFit/>
          </a:bodyPr>
          <a:lstStyle/>
          <a:p>
            <a:r>
              <a:rPr lang="cs-CZ" b="1" dirty="0"/>
              <a:t>Skladba schránek.</a:t>
            </a:r>
            <a:r>
              <a:rPr lang="cs-CZ" dirty="0"/>
              <a:t> </a:t>
            </a:r>
            <a:br>
              <a:rPr lang="cs-CZ" dirty="0"/>
            </a:br>
            <a:r>
              <a:rPr lang="cs-CZ" dirty="0" err="1"/>
              <a:t>Periostrakum</a:t>
            </a:r>
            <a:r>
              <a:rPr lang="cs-CZ" dirty="0"/>
              <a:t> z </a:t>
            </a:r>
            <a:r>
              <a:rPr lang="cs-CZ" dirty="0" err="1"/>
              <a:t>konchiolinu</a:t>
            </a:r>
            <a:r>
              <a:rPr lang="cs-CZ" dirty="0"/>
              <a:t> (1). </a:t>
            </a:r>
            <a:br>
              <a:rPr lang="cs-CZ" dirty="0"/>
            </a:br>
            <a:r>
              <a:rPr lang="cs-CZ" dirty="0" err="1"/>
              <a:t>Ostrakum</a:t>
            </a:r>
            <a:r>
              <a:rPr lang="cs-CZ" dirty="0"/>
              <a:t> z kalcitu (2) a z aragonitu (3). </a:t>
            </a:r>
            <a:br>
              <a:rPr lang="cs-CZ" dirty="0"/>
            </a:br>
            <a:r>
              <a:rPr lang="cs-CZ" dirty="0" err="1"/>
              <a:t>Hypostrakum</a:t>
            </a:r>
            <a:r>
              <a:rPr lang="cs-CZ" dirty="0"/>
              <a:t> (perleťová vrstva) z aragonitu a </a:t>
            </a:r>
            <a:r>
              <a:rPr lang="cs-CZ" dirty="0" err="1"/>
              <a:t>konchiolinu</a:t>
            </a:r>
            <a:r>
              <a:rPr lang="cs-CZ" dirty="0"/>
              <a:t> (4). </a:t>
            </a:r>
          </a:p>
        </p:txBody>
      </p:sp>
      <p:pic>
        <p:nvPicPr>
          <p:cNvPr id="5122" name="Picture 2" descr="Perly říční korálky 2,5-3mm šňůra | istraka.cz - nejtřpytivější korálky a  polodrahokamy široko daleko">
            <a:extLst>
              <a:ext uri="{FF2B5EF4-FFF2-40B4-BE49-F238E27FC236}">
                <a16:creationId xmlns:a16="http://schemas.microsoft.com/office/drawing/2014/main" id="{D91B11F5-D8EF-405A-A3A5-A2864D7956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4858792"/>
            <a:ext cx="2383084" cy="178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0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851" y="3418227"/>
            <a:ext cx="2819400" cy="3326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381000"/>
            <a:ext cx="8686800" cy="1292662"/>
          </a:xfrm>
          <a:prstGeom prst="rect">
            <a:avLst/>
          </a:prstGeom>
        </p:spPr>
        <p:txBody>
          <a:bodyPr wrap="square">
            <a:spAutoFit/>
          </a:bodyPr>
          <a:lstStyle/>
          <a:p>
            <a:r>
              <a:rPr lang="cs-CZ" altLang="en-US" b="1" i="1" dirty="0" err="1">
                <a:latin typeface="Arial" panose="020B0604020202020204" pitchFamily="34" charset="0"/>
                <a:cs typeface="Arial" panose="020B0604020202020204" pitchFamily="34" charset="0"/>
              </a:rPr>
              <a:t>Grafen</a:t>
            </a:r>
            <a:endParaRPr lang="cs-CZ" altLang="en-US"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a:t>
            </a:r>
            <a:r>
              <a:rPr lang="cs-CZ" sz="2000" dirty="0" err="1">
                <a:latin typeface="Arial" panose="020B0604020202020204" pitchFamily="34" charset="0"/>
                <a:cs typeface="Arial" panose="020B0604020202020204" pitchFamily="34" charset="0"/>
              </a:rPr>
              <a:t>supertenká</a:t>
            </a:r>
            <a:r>
              <a:rPr lang="cs-CZ" sz="2000" dirty="0">
                <a:latin typeface="Arial" panose="020B0604020202020204" pitchFamily="34" charset="0"/>
                <a:cs typeface="Arial" panose="020B0604020202020204" pitchFamily="34" charset="0"/>
              </a:rPr>
              <a:t> forma uhlíku strukturou podobná grafitu (tvoří jej rovinná síť jedné vrstvy atomů uhlíku uspořádaných do tvaru šestiúhelníků spojených pomocí sp² vazeb. ).</a:t>
            </a:r>
          </a:p>
        </p:txBody>
      </p:sp>
      <p:pic>
        <p:nvPicPr>
          <p:cNvPr id="10" name="Picture 2" descr="https://upload.wikimedia.org/wikipedia/commons/thumb/9/9e/Graphen.jpg/1024px-Graph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5501" y="1554916"/>
            <a:ext cx="2070100" cy="165672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6694" y="1828800"/>
            <a:ext cx="6053982" cy="923330"/>
          </a:xfrm>
          <a:prstGeom prst="rect">
            <a:avLst/>
          </a:prstGeom>
        </p:spPr>
        <p:txBody>
          <a:bodyPr wrap="square">
            <a:spAutoFit/>
          </a:bodyPr>
          <a:lstStyle/>
          <a:p>
            <a:r>
              <a:rPr lang="cs-CZ" dirty="0">
                <a:latin typeface="Arial" panose="020B0604020202020204" pitchFamily="34" charset="0"/>
                <a:cs typeface="Arial" panose="020B0604020202020204" pitchFamily="34" charset="0"/>
              </a:rPr>
              <a:t>Je elektricky vodivý  a propustný pro světlo. Dá se využít při výrobě displejů a </a:t>
            </a:r>
            <a:r>
              <a:rPr lang="cs-CZ" dirty="0" err="1">
                <a:latin typeface="Arial" panose="020B0604020202020204" pitchFamily="34" charset="0"/>
                <a:cs typeface="Arial" panose="020B0604020202020204" pitchFamily="34" charset="0"/>
              </a:rPr>
              <a:t>fotovoltaických</a:t>
            </a:r>
            <a:r>
              <a:rPr lang="cs-CZ" dirty="0">
                <a:latin typeface="Arial" panose="020B0604020202020204" pitchFamily="34" charset="0"/>
                <a:cs typeface="Arial" panose="020B0604020202020204" pitchFamily="34" charset="0"/>
              </a:rPr>
              <a:t> článků. Po </a:t>
            </a:r>
            <a:r>
              <a:rPr lang="cs-CZ" dirty="0" err="1">
                <a:latin typeface="Arial" panose="020B0604020202020204" pitchFamily="34" charset="0"/>
                <a:cs typeface="Arial" panose="020B0604020202020204" pitchFamily="34" charset="0"/>
              </a:rPr>
              <a:t>karbynu</a:t>
            </a:r>
            <a:r>
              <a:rPr lang="cs-CZ" dirty="0">
                <a:latin typeface="Arial" panose="020B0604020202020204" pitchFamily="34" charset="0"/>
                <a:cs typeface="Arial" panose="020B0604020202020204" pitchFamily="34" charset="0"/>
              </a:rPr>
              <a:t> je to nejpevnější známý materiál na světě.</a:t>
            </a:r>
            <a:endParaRPr lang="cs-CZ" altLang="en-US" dirty="0">
              <a:solidFill>
                <a:srgbClr val="FF0000"/>
              </a:solidFill>
              <a:latin typeface="Arial" panose="020B0604020202020204" pitchFamily="34" charset="0"/>
              <a:cs typeface="Arial" panose="020B0604020202020204" pitchFamily="34" charset="0"/>
            </a:endParaRPr>
          </a:p>
        </p:txBody>
      </p:sp>
      <p:sp>
        <p:nvSpPr>
          <p:cNvPr id="7" name="Obdélník 6"/>
          <p:cNvSpPr/>
          <p:nvPr/>
        </p:nvSpPr>
        <p:spPr>
          <a:xfrm>
            <a:off x="381000" y="3413523"/>
            <a:ext cx="5486400" cy="1292662"/>
          </a:xfrm>
          <a:prstGeom prst="rect">
            <a:avLst/>
          </a:prstGeom>
        </p:spPr>
        <p:txBody>
          <a:bodyPr wrap="square">
            <a:spAutoFit/>
          </a:bodyPr>
          <a:lstStyle/>
          <a:p>
            <a:r>
              <a:rPr lang="cs-CZ" b="1" i="1" dirty="0" err="1">
                <a:latin typeface="Arial" panose="020B0604020202020204" pitchFamily="34" charset="0"/>
                <a:cs typeface="Arial" panose="020B0604020202020204" pitchFamily="34" charset="0"/>
              </a:rPr>
              <a:t>Karbyn</a:t>
            </a:r>
            <a:endParaRPr lang="cs-CZ"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lineární řetězec atomů uhlíku držený pohromadě dvojnými nebo střídavě jedno a trojnou atomovou vazbou.</a:t>
            </a:r>
          </a:p>
        </p:txBody>
      </p:sp>
      <p:pic>
        <p:nvPicPr>
          <p:cNvPr id="151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10856"/>
            <a:ext cx="40100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3991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91311" y="228600"/>
            <a:ext cx="8915400" cy="5715000"/>
          </a:xfrm>
        </p:spPr>
        <p:txBody>
          <a:bodyPr>
            <a:no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Fosgen</a:t>
            </a:r>
            <a:r>
              <a:rPr lang="en-GB" altLang="en-US" sz="2000" b="1" dirty="0">
                <a:latin typeface="Arial" panose="020B0604020202020204" pitchFamily="34" charset="0"/>
                <a:cs typeface="Arial" panose="020B0604020202020204" pitchFamily="34" charset="0"/>
              </a:rPr>
              <a:t> COCl</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karbonylu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dichlorid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u</a:t>
            </a:r>
            <a:r>
              <a:rPr lang="en-GB" altLang="en-US" sz="2000" dirty="0" err="1">
                <a:latin typeface="Arial" panose="020B0604020202020204" pitchFamily="34" charset="0"/>
                <a:cs typeface="Arial" panose="020B0604020202020204" pitchFamily="34" charset="0"/>
              </a:rPr>
              <a:t>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cs-CZ" altLang="en-US" sz="2000" dirty="0">
                <a:latin typeface="Arial" panose="020B0604020202020204" pitchFamily="34" charset="0"/>
                <a:cs typeface="Arial" panose="020B0604020202020204" pitchFamily="34" charset="0"/>
              </a:rPr>
              <a:t> (b. v. cca </a:t>
            </a:r>
            <a:r>
              <a:rPr lang="cs-CZ" sz="2000" b="0" i="0" dirty="0">
                <a:solidFill>
                  <a:srgbClr val="212121"/>
                </a:solidFill>
                <a:effectLst/>
              </a:rPr>
              <a:t>8 °C</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 + 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COCl</a:t>
            </a:r>
            <a:r>
              <a:rPr lang="en-GB" altLang="en-US" sz="2000" baseline="-25000" dirty="0">
                <a:latin typeface="Arial" panose="020B0604020202020204" pitchFamily="34" charset="0"/>
                <a:cs typeface="Arial" panose="020B0604020202020204" pitchFamily="34" charset="0"/>
              </a:rPr>
              <a:t>2</a:t>
            </a:r>
          </a:p>
          <a:p>
            <a:pPr eaLnBrk="1" hangingPunct="1">
              <a:buFontTx/>
              <a:buChar char="-"/>
            </a:pP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dusivý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(v 1.sv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válce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použit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bojová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páchnoucí po shnilém ovoci</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eaLnBrk="1" hangingPunct="1">
              <a:buFontTx/>
              <a:buChar char="-"/>
            </a:pPr>
            <a:r>
              <a:rPr lang="en-GB" altLang="en-US" sz="2000" dirty="0" err="1">
                <a:latin typeface="Arial" panose="020B0604020202020204" pitchFamily="34" charset="0"/>
                <a:cs typeface="Arial" panose="020B0604020202020204" pitchFamily="34" charset="0"/>
              </a:rPr>
              <a:t>používá</a:t>
            </a:r>
            <a:r>
              <a:rPr lang="en-GB" altLang="en-US" sz="2000" dirty="0">
                <a:latin typeface="Arial" panose="020B0604020202020204" pitchFamily="34" charset="0"/>
                <a:cs typeface="Arial" panose="020B0604020202020204" pitchFamily="34" charset="0"/>
              </a:rPr>
              <a:t> se k </a:t>
            </a:r>
            <a:r>
              <a:rPr lang="en-GB" altLang="en-US" sz="2000" dirty="0" err="1">
                <a:latin typeface="Arial" panose="020B0604020202020204" pitchFamily="34" charset="0"/>
                <a:cs typeface="Arial" panose="020B0604020202020204" pitchFamily="34" charset="0"/>
              </a:rPr>
              <a:t>syntézám</a:t>
            </a:r>
            <a:r>
              <a:rPr lang="en-GB" altLang="en-US" sz="2000" dirty="0">
                <a:latin typeface="Arial" panose="020B0604020202020204" pitchFamily="34" charset="0"/>
                <a:cs typeface="Arial" panose="020B0604020202020204" pitchFamily="34" charset="0"/>
              </a:rPr>
              <a:t> v org. </a:t>
            </a:r>
            <a:r>
              <a:rPr lang="en-GB" altLang="en-US" sz="2000" dirty="0" err="1">
                <a:latin typeface="Arial" panose="020B0604020202020204" pitchFamily="34" charset="0"/>
                <a:cs typeface="Arial" panose="020B0604020202020204" pitchFamily="34" charset="0"/>
              </a:rPr>
              <a:t>chemii</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mraven</a:t>
            </a:r>
            <a:r>
              <a:rPr lang="cs-CZ" altLang="en-US" sz="2000" b="1" dirty="0">
                <a:latin typeface="Arial" panose="020B0604020202020204" pitchFamily="34" charset="0"/>
                <a:cs typeface="Arial" panose="020B0604020202020204" pitchFamily="34" charset="0"/>
              </a:rPr>
              <a:t>č</a:t>
            </a:r>
            <a:r>
              <a:rPr lang="en-GB" altLang="en-US" sz="2000" b="1" dirty="0">
                <a:latin typeface="Arial" panose="020B0604020202020204" pitchFamily="34" charset="0"/>
                <a:cs typeface="Arial" panose="020B0604020202020204" pitchFamily="34" charset="0"/>
              </a:rPr>
              <a:t>í HCOOH</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bezbarvá</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štip</a:t>
            </a:r>
            <a:r>
              <a:rPr lang="en-GB" altLang="en-US" sz="2000" dirty="0" err="1">
                <a:latin typeface="Arial" panose="020B0604020202020204" pitchFamily="34" charset="0"/>
                <a:cs typeface="Arial" panose="020B0604020202020204" pitchFamily="34" charset="0"/>
              </a:rPr>
              <a:t>lav</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páchnoucí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jednosyt</a:t>
            </a:r>
            <a:r>
              <a:rPr lang="cs-CZ" altLang="en-US" sz="2000" dirty="0" err="1">
                <a:latin typeface="Arial" panose="020B0604020202020204" pitchFamily="34" charset="0"/>
                <a:cs typeface="Arial" panose="020B0604020202020204" pitchFamily="34" charset="0"/>
              </a:rPr>
              <a:t>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mísí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neomezen</a:t>
            </a:r>
            <a:r>
              <a:rPr lang="cs-CZ" altLang="en-US" sz="2000" dirty="0">
                <a:latin typeface="Arial" panose="020B0604020202020204" pitchFamily="34" charset="0"/>
                <a:cs typeface="Arial" panose="020B0604020202020204" pitchFamily="34" charset="0"/>
              </a:rPr>
              <a:t>ě</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teplem</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rozkládá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CO a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cs-CZ" altLang="en-US" sz="2000" dirty="0">
              <a:latin typeface="Arial" panose="020B0604020202020204" pitchFamily="34" charset="0"/>
              <a:cs typeface="Arial" panose="020B0604020202020204" pitchFamily="34" charset="0"/>
            </a:endParaRPr>
          </a:p>
        </p:txBody>
      </p:sp>
      <p:pic>
        <p:nvPicPr>
          <p:cNvPr id="583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084" y="1981201"/>
            <a:ext cx="229505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876800"/>
            <a:ext cx="1831912" cy="1447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D389F34-BFEB-4564-A5CC-CCCF9751E072}"/>
              </a:ext>
            </a:extLst>
          </p:cNvPr>
          <p:cNvSpPr txBox="1"/>
          <p:nvPr/>
        </p:nvSpPr>
        <p:spPr>
          <a:xfrm>
            <a:off x="304800" y="5198611"/>
            <a:ext cx="4837889" cy="1015663"/>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V přírodě je vylučována některými druhy </a:t>
            </a:r>
            <a:r>
              <a:rPr lang="cs-CZ" sz="2000" u="sng" dirty="0">
                <a:latin typeface="Arial" panose="020B0604020202020204" pitchFamily="34" charset="0"/>
                <a:cs typeface="Arial" panose="020B0604020202020204" pitchFamily="34" charset="0"/>
              </a:rPr>
              <a:t>mravenců</a:t>
            </a:r>
            <a:r>
              <a:rPr lang="cs-CZ" sz="2000" dirty="0">
                <a:latin typeface="Arial" panose="020B0604020202020204" pitchFamily="34" charset="0"/>
                <a:cs typeface="Arial" panose="020B0604020202020204" pitchFamily="34" charset="0"/>
              </a:rPr>
              <a:t> a je obsažena žahavých chloupcích </a:t>
            </a:r>
            <a:r>
              <a:rPr lang="cs-CZ" sz="2000" u="sng" dirty="0">
                <a:latin typeface="Arial" panose="020B0604020202020204" pitchFamily="34" charset="0"/>
                <a:cs typeface="Arial" panose="020B0604020202020204" pitchFamily="34" charset="0"/>
              </a:rPr>
              <a:t>kopřiv</a:t>
            </a:r>
          </a:p>
        </p:txBody>
      </p:sp>
    </p:spTree>
    <p:extLst>
      <p:ext uri="{BB962C8B-B14F-4D97-AF65-F5344CB8AC3E}">
        <p14:creationId xmlns:p14="http://schemas.microsoft.com/office/powerpoint/2010/main" val="17358551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84807" y="381000"/>
            <a:ext cx="8610600" cy="4525963"/>
          </a:xfrm>
        </p:spPr>
        <p:txBody>
          <a:bodyPr>
            <a:normAutofit/>
          </a:bodyPr>
          <a:lstStyle/>
          <a:p>
            <a:pPr eaLnBrk="1" hangingPunct="1">
              <a:buFont typeface="Wingdings" pitchFamily="2" charset="2"/>
              <a:buNone/>
            </a:pPr>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š</a:t>
            </a:r>
            <a:r>
              <a:rPr lang="cs-CZ" altLang="en-US" sz="2000" b="1" dirty="0">
                <a:latin typeface="Arial" panose="020B0604020202020204" pitchFamily="34" charset="0"/>
                <a:cs typeface="Arial" panose="020B0604020202020204" pitchFamily="34" charset="0"/>
              </a:rPr>
              <a:t>ť</a:t>
            </a:r>
            <a:r>
              <a:rPr lang="en-GB" altLang="en-US" sz="2000" b="1" dirty="0" err="1">
                <a:latin typeface="Arial" panose="020B0604020202020204" pitchFamily="34" charset="0"/>
                <a:cs typeface="Arial" panose="020B0604020202020204" pitchFamily="34" charset="0"/>
              </a:rPr>
              <a:t>avelová</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oxalová</a:t>
            </a:r>
            <a:r>
              <a:rPr lang="en-GB" altLang="en-US" sz="2000" b="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(COOH)</a:t>
            </a:r>
            <a:r>
              <a:rPr lang="en-GB" altLang="en-US" sz="2000" baseline="-25000" dirty="0">
                <a:latin typeface="Arial" panose="020B0604020202020204" pitchFamily="34" charset="0"/>
                <a:cs typeface="Arial" panose="020B0604020202020204" pitchFamily="34" charset="0"/>
              </a:rPr>
              <a:t>2</a:t>
            </a:r>
            <a:r>
              <a:rPr lang="cs-CZ" altLang="en-US" sz="2000" baseline="-25000" dirty="0">
                <a:latin typeface="Arial" panose="020B0604020202020204" pitchFamily="34"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rozkládající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teplem</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dehydrat</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inidly</a:t>
            </a:r>
            <a:r>
              <a:rPr lang="en-GB" altLang="en-US" sz="2000" dirty="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CO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st</a:t>
            </a:r>
            <a:r>
              <a:rPr lang="cs-CZ" altLang="en-US" sz="2000" u="sng" dirty="0">
                <a:latin typeface="Arial" panose="020B0604020202020204" pitchFamily="34" charset="0"/>
                <a:cs typeface="Arial" panose="020B0604020202020204" pitchFamily="34" charset="0"/>
              </a:rPr>
              <a:t>ř</a:t>
            </a:r>
            <a:r>
              <a:rPr lang="en-GB" altLang="en-US" sz="2000" u="sng" dirty="0" err="1">
                <a:latin typeface="Arial" panose="020B0604020202020204" pitchFamily="34" charset="0"/>
                <a:cs typeface="Arial" panose="020B0604020202020204" pitchFamily="34" charset="0"/>
              </a:rPr>
              <a:t>edn</a:t>
            </a:r>
            <a:r>
              <a:rPr lang="cs-CZ" altLang="en-US" sz="2000" u="sng" dirty="0">
                <a:latin typeface="Arial" panose="020B0604020202020204" pitchFamily="34" charset="0"/>
                <a:cs typeface="Arial" panose="020B0604020202020204" pitchFamily="34" charset="0"/>
              </a:rPr>
              <a:t>ě</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silná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jedovatá</a:t>
            </a:r>
            <a:r>
              <a:rPr lang="en-GB" altLang="en-US" sz="2000" u="sng"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látka</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krystalizuje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u="sng" dirty="0" err="1">
                <a:latin typeface="Arial" panose="020B0604020202020204" pitchFamily="34" charset="0"/>
                <a:cs typeface="Arial" panose="020B0604020202020204" pitchFamily="34" charset="0"/>
              </a:rPr>
              <a:t>dihydrát</a:t>
            </a:r>
            <a:endParaRPr lang="en-GB" altLang="en-US" sz="2000" u="sng"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definované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krystaly</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rný</a:t>
            </a:r>
            <a:r>
              <a:rPr lang="en-GB" altLang="en-US" sz="2000" dirty="0">
                <a:latin typeface="Arial" panose="020B0604020202020204" pitchFamily="34" charset="0"/>
                <a:cs typeface="Arial" panose="020B0604020202020204" pitchFamily="34" charset="0"/>
              </a:rPr>
              <a:t> standard pro </a:t>
            </a:r>
            <a:r>
              <a:rPr lang="en-GB" altLang="en-US" sz="2000" dirty="0" err="1">
                <a:latin typeface="Arial" panose="020B0604020202020204" pitchFamily="34" charset="0"/>
                <a:cs typeface="Arial" panose="020B0604020202020204" pitchFamily="34" charset="0"/>
              </a:rPr>
              <a:t>acidobazické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titrace</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š</a:t>
            </a:r>
            <a:r>
              <a:rPr lang="cs-CZ" altLang="en-US" sz="2000" b="1" dirty="0">
                <a:latin typeface="Arial" panose="020B0604020202020204" pitchFamily="34" charset="0"/>
                <a:cs typeface="Arial" panose="020B0604020202020204" pitchFamily="34" charset="0"/>
              </a:rPr>
              <a:t>ť</a:t>
            </a:r>
            <a:r>
              <a:rPr lang="en-GB" altLang="en-US" sz="2000" b="1" dirty="0" err="1">
                <a:latin typeface="Arial" panose="020B0604020202020204" pitchFamily="34" charset="0"/>
                <a:cs typeface="Arial" panose="020B0604020202020204" pitchFamily="34" charset="0"/>
              </a:rPr>
              <a:t>avelany</a:t>
            </a:r>
            <a:endParaRPr lang="en-GB" altLang="en-US" sz="20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š</a:t>
            </a:r>
            <a:r>
              <a:rPr lang="cs-CZ" altLang="en-US" sz="2000" dirty="0">
                <a:latin typeface="Arial" panose="020B0604020202020204" pitchFamily="34" charset="0"/>
                <a:cs typeface="Arial" panose="020B0604020202020204" pitchFamily="34" charset="0"/>
              </a:rPr>
              <a:t>ť</a:t>
            </a:r>
            <a:r>
              <a:rPr lang="en-GB" altLang="en-US" sz="2000" dirty="0" err="1">
                <a:latin typeface="Arial" panose="020B0604020202020204" pitchFamily="34" charset="0"/>
                <a:cs typeface="Arial" panose="020B0604020202020204" pitchFamily="34" charset="0"/>
              </a:rPr>
              <a:t>avelany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ostatní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nerozpustné</a:t>
            </a:r>
            <a:endParaRPr lang="cs-CZ" altLang="en-US" sz="2000" dirty="0">
              <a:latin typeface="Arial" panose="020B0604020202020204" pitchFamily="34" charset="0"/>
              <a:cs typeface="Arial" panose="020B0604020202020204" pitchFamily="34" charset="0"/>
            </a:endParaRPr>
          </a:p>
        </p:txBody>
      </p:sp>
      <p:pic>
        <p:nvPicPr>
          <p:cNvPr id="573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91000"/>
            <a:ext cx="2447436" cy="2055846"/>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495800"/>
            <a:ext cx="2209800" cy="1226069"/>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191000"/>
            <a:ext cx="2611080" cy="195831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2057400"/>
            <a:ext cx="18094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1F15B641-0D7A-4218-8DD3-147D6FC59E84}"/>
              </a:ext>
            </a:extLst>
          </p:cNvPr>
          <p:cNvSpPr/>
          <p:nvPr/>
        </p:nvSpPr>
        <p:spPr>
          <a:xfrm>
            <a:off x="228600" y="6324600"/>
            <a:ext cx="8763000" cy="369332"/>
          </a:xfrm>
          <a:prstGeom prst="rect">
            <a:avLst/>
          </a:prstGeom>
        </p:spPr>
        <p:txBody>
          <a:bodyPr wrap="square">
            <a:spAutoFit/>
          </a:bodyPr>
          <a:lstStyle/>
          <a:p>
            <a:r>
              <a:rPr lang="cs-CZ" i="1" dirty="0" err="1"/>
              <a:t>Diffenbachia</a:t>
            </a:r>
            <a:r>
              <a:rPr lang="cs-CZ" i="1" dirty="0"/>
              <a:t> </a:t>
            </a:r>
            <a:r>
              <a:rPr lang="cs-CZ" i="1" dirty="0" err="1"/>
              <a:t>maculata</a:t>
            </a:r>
            <a:r>
              <a:rPr lang="cs-CZ" i="1" dirty="0"/>
              <a:t> - </a:t>
            </a:r>
            <a:r>
              <a:rPr lang="cs-CZ" dirty="0"/>
              <a:t>s</a:t>
            </a:r>
            <a:r>
              <a:rPr lang="en-US" dirty="0" err="1"/>
              <a:t>tonek</a:t>
            </a:r>
            <a:r>
              <a:rPr lang="cs-CZ" dirty="0"/>
              <a:t> </a:t>
            </a:r>
            <a:r>
              <a:rPr lang="en-US" dirty="0" err="1"/>
              <a:t>i</a:t>
            </a:r>
            <a:r>
              <a:rPr lang="en-US" dirty="0"/>
              <a:t> </a:t>
            </a:r>
            <a:r>
              <a:rPr lang="en-US" dirty="0" err="1"/>
              <a:t>jiné</a:t>
            </a:r>
            <a:r>
              <a:rPr lang="en-US" dirty="0"/>
              <a:t> </a:t>
            </a:r>
            <a:r>
              <a:rPr lang="en-US" dirty="0" err="1"/>
              <a:t>části</a:t>
            </a:r>
            <a:r>
              <a:rPr lang="en-US" dirty="0"/>
              <a:t> </a:t>
            </a:r>
            <a:r>
              <a:rPr lang="en-US" dirty="0" err="1"/>
              <a:t>rostliny</a:t>
            </a:r>
            <a:r>
              <a:rPr lang="en-US" dirty="0"/>
              <a:t> </a:t>
            </a:r>
            <a:r>
              <a:rPr lang="en-US" dirty="0" err="1"/>
              <a:t>obsahují</a:t>
            </a:r>
            <a:r>
              <a:rPr lang="en-US" dirty="0"/>
              <a:t> </a:t>
            </a:r>
            <a:r>
              <a:rPr lang="en-US" dirty="0" err="1"/>
              <a:t>krystaly</a:t>
            </a:r>
            <a:r>
              <a:rPr lang="en-US" dirty="0"/>
              <a:t> </a:t>
            </a:r>
            <a:r>
              <a:rPr lang="en-US" dirty="0" err="1"/>
              <a:t>šťavelanu</a:t>
            </a:r>
            <a:r>
              <a:rPr lang="en-US" dirty="0"/>
              <a:t> </a:t>
            </a:r>
            <a:r>
              <a:rPr lang="en-US" dirty="0" err="1"/>
              <a:t>vápenatého</a:t>
            </a:r>
            <a:r>
              <a:rPr lang="en-US" dirty="0"/>
              <a:t>.</a:t>
            </a:r>
          </a:p>
        </p:txBody>
      </p:sp>
    </p:spTree>
    <p:extLst>
      <p:ext uri="{BB962C8B-B14F-4D97-AF65-F5344CB8AC3E}">
        <p14:creationId xmlns:p14="http://schemas.microsoft.com/office/powerpoint/2010/main" val="4898576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7289" y="76200"/>
            <a:ext cx="8991600" cy="5534025"/>
          </a:xfrm>
        </p:spPr>
        <p:txBody>
          <a:bodyPr>
            <a:normAutofit/>
          </a:bodyPr>
          <a:lstStyle/>
          <a:p>
            <a:pPr marL="0" indent="0" algn="ctr" eaLnBrk="1" hangingPunct="1">
              <a:buNone/>
            </a:pPr>
            <a:r>
              <a:rPr lang="en-GB" altLang="en-US" sz="2400" b="1" dirty="0">
                <a:latin typeface="Arial" panose="020B0604020202020204" pitchFamily="34" charset="0"/>
                <a:cs typeface="Arial" panose="020B0604020202020204" pitchFamily="34" charset="0"/>
              </a:rPr>
              <a:t>K</a:t>
            </a:r>
            <a:r>
              <a:rPr lang="cs-CZ" altLang="en-US" sz="2400" b="1" dirty="0">
                <a:latin typeface="Arial" panose="020B0604020202020204" pitchFamily="34" charset="0"/>
                <a:cs typeface="Arial" panose="020B0604020202020204" pitchFamily="34" charset="0"/>
              </a:rPr>
              <a:t>ř</a:t>
            </a:r>
            <a:r>
              <a:rPr lang="en-GB" altLang="en-US" sz="2400" b="1" dirty="0" err="1">
                <a:latin typeface="Arial" panose="020B0604020202020204" pitchFamily="34" charset="0"/>
                <a:cs typeface="Arial" panose="020B0604020202020204" pitchFamily="34" charset="0"/>
              </a:rPr>
              <a:t>emík</a:t>
            </a:r>
            <a:endParaRPr lang="en-GB" altLang="en-US" sz="2400" u="sng"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Oxid křemičitý SiO</a:t>
            </a:r>
            <a:r>
              <a:rPr lang="cs-CZ" altLang="en-US" sz="2000" b="1" baseline="-25000" dirty="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 krystal. netěkavá, ve vodě nerozpustná látka, poskytuje řadu krystalových modifikací, chemicky velmi odolná látka (z kyselin se rozpouští jen v HF)</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p>
        </p:txBody>
      </p:sp>
      <p:pic>
        <p:nvPicPr>
          <p:cNvPr id="3"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599059" cy="307598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5029200"/>
            <a:ext cx="8763000" cy="1477328"/>
          </a:xfrm>
          <a:prstGeom prst="rect">
            <a:avLst/>
          </a:prstGeom>
        </p:spPr>
        <p:txBody>
          <a:bodyPr wrap="square">
            <a:spAutoFit/>
          </a:bodyPr>
          <a:lstStyle/>
          <a:p>
            <a:r>
              <a:rPr lang="cs-CZ" altLang="en-US" dirty="0">
                <a:latin typeface="Arial" panose="020B0604020202020204" pitchFamily="34" charset="0"/>
                <a:cs typeface="Arial" panose="020B0604020202020204" pitchFamily="34" charset="0"/>
              </a:rPr>
              <a:t>- tavením s hydroxidy alk. kovů vznikají křemičitany:</a:t>
            </a:r>
          </a:p>
          <a:p>
            <a:pPr algn="ct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 + 2KOH </a:t>
            </a:r>
            <a:r>
              <a:rPr lang="cs-CZ" altLang="en-US" dirty="0">
                <a:latin typeface="Arial" panose="020B0604020202020204" pitchFamily="34" charset="0"/>
                <a:cs typeface="Arial" panose="020B0604020202020204" pitchFamily="34" charset="0"/>
                <a:sym typeface="Symbol" pitchFamily="18" charset="2"/>
              </a:rPr>
              <a:t></a:t>
            </a:r>
            <a:r>
              <a:rPr lang="cs-CZ" altLang="en-US" dirty="0">
                <a:latin typeface="Arial" panose="020B0604020202020204" pitchFamily="34" charset="0"/>
                <a:cs typeface="Arial" panose="020B0604020202020204" pitchFamily="34" charset="0"/>
              </a:rPr>
              <a:t> K</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SiO</a:t>
            </a:r>
            <a:r>
              <a:rPr lang="cs-CZ" altLang="en-US" baseline="-25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 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a:p>
            <a:r>
              <a:rPr lang="cs-CZ" altLang="en-US" dirty="0">
                <a:latin typeface="Arial" panose="020B0604020202020204" pitchFamily="34" charset="0"/>
                <a:cs typeface="Arial" panose="020B0604020202020204" pitchFamily="34" charset="0"/>
              </a:rPr>
              <a:t>	- křemičitany alk. kovů rozpustné ve vodě, ostatní nerozpustné, chemicky odolné látky</a:t>
            </a:r>
          </a:p>
          <a:p>
            <a:r>
              <a:rPr lang="cs-CZ" altLang="en-US" dirty="0">
                <a:latin typeface="Arial" panose="020B0604020202020204" pitchFamily="34" charset="0"/>
                <a:cs typeface="Arial" panose="020B0604020202020204" pitchFamily="34" charset="0"/>
              </a:rPr>
              <a:t>	- křemičitany jsou soli velmi slabé  </a:t>
            </a:r>
            <a:r>
              <a:rPr lang="cs-CZ" altLang="en-US" b="1" dirty="0">
                <a:latin typeface="Arial" panose="020B0604020202020204" pitchFamily="34" charset="0"/>
                <a:cs typeface="Arial" panose="020B0604020202020204" pitchFamily="34" charset="0"/>
              </a:rPr>
              <a:t>kyseliny křemičité </a:t>
            </a: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a:t>
            </a:r>
            <a:r>
              <a:rPr lang="cs-CZ" altLang="en-US" baseline="-25000"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x</a:t>
            </a:r>
            <a:r>
              <a:rPr lang="cs-CZ" altLang="en-US" dirty="0">
                <a:latin typeface="Arial" panose="020B0604020202020204" pitchFamily="34" charset="0"/>
                <a:cs typeface="Arial" panose="020B0604020202020204" pitchFamily="34" charset="0"/>
              </a:rPr>
              <a:t>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p:txBody>
      </p:sp>
      <p:sp>
        <p:nvSpPr>
          <p:cNvPr id="4" name="Obdélník 3"/>
          <p:cNvSpPr/>
          <p:nvPr/>
        </p:nvSpPr>
        <p:spPr>
          <a:xfrm>
            <a:off x="228600" y="1676400"/>
            <a:ext cx="4812304"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jej nacházíme nejčastěji ve formě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křemene, který je součástí např. žuly a pískovce.</a:t>
            </a:r>
          </a:p>
        </p:txBody>
      </p:sp>
      <p:pic>
        <p:nvPicPr>
          <p:cNvPr id="94213" name="Picture 5" descr="https://upload.wikimedia.org/wikipedia/commons/e/e8/SiO2repe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90800"/>
            <a:ext cx="3078804" cy="19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96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52400" y="304800"/>
            <a:ext cx="8839200" cy="4525963"/>
          </a:xfrm>
        </p:spPr>
        <p:txBody>
          <a:bodyPr>
            <a:normAutofit lnSpcReduction="10000"/>
          </a:bodyPr>
          <a:lstStyle/>
          <a:p>
            <a:pPr eaLnBrk="1" hangingPunct="1">
              <a:buFont typeface="Wingdings" pitchFamily="2" charset="2"/>
              <a:buNone/>
            </a:pPr>
            <a:r>
              <a:rPr lang="en-GB" altLang="en-US" sz="2000" b="1" dirty="0">
                <a:latin typeface="Arial" panose="020B0604020202020204" pitchFamily="34" charset="0"/>
                <a:cs typeface="Arial" panose="020B0604020202020204" pitchFamily="34" charset="0"/>
              </a:rPr>
              <a:t>K</a:t>
            </a:r>
            <a:r>
              <a:rPr lang="cs-CZ" altLang="en-US" sz="2000" b="1" dirty="0">
                <a:latin typeface="Arial" panose="020B0604020202020204" pitchFamily="34" charset="0"/>
                <a:cs typeface="Arial" panose="020B0604020202020204" pitchFamily="34" charset="0"/>
              </a:rPr>
              <a:t>y</a:t>
            </a:r>
            <a:r>
              <a:rPr lang="en-GB" altLang="en-US" sz="2000" b="1" dirty="0" err="1">
                <a:latin typeface="Arial" panose="020B0604020202020204" pitchFamily="34" charset="0"/>
                <a:cs typeface="Arial" panose="020B0604020202020204" pitchFamily="34" charset="0"/>
              </a:rPr>
              <a:t>selina</a:t>
            </a:r>
            <a:r>
              <a:rPr lang="en-GB" altLang="en-US" sz="2000" b="1" dirty="0">
                <a:latin typeface="Arial" panose="020B0604020202020204" pitchFamily="34" charset="0"/>
                <a:cs typeface="Arial" panose="020B0604020202020204" pitchFamily="34" charset="0"/>
              </a:rPr>
              <a:t> k</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em</a:t>
            </a:r>
            <a:r>
              <a:rPr lang="cs-CZ" altLang="en-US" sz="2000" b="1" dirty="0" err="1">
                <a:latin typeface="Arial" panose="020B0604020202020204" pitchFamily="34" charset="0"/>
                <a:cs typeface="Arial" panose="020B0604020202020204" pitchFamily="34" charset="0"/>
              </a:rPr>
              <a:t>ičitá</a:t>
            </a:r>
            <a:r>
              <a:rPr lang="cs-CZ" altLang="en-US" sz="2000" b="1"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SiO</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.x H</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vznikne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ním</a:t>
            </a:r>
            <a:r>
              <a:rPr lang="en-GB" altLang="en-US" sz="2000" dirty="0">
                <a:latin typeface="Arial" panose="020B0604020202020204" pitchFamily="34" charset="0"/>
                <a:cs typeface="Arial" panose="020B0604020202020204" pitchFamily="34" charset="0"/>
              </a:rPr>
              <a:t> z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gelovitá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sraženina</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SiO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xH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Na</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.(x+1)H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eaLnBrk="1" hangingPunct="1">
              <a:buFontTx/>
              <a:buChar char="-"/>
            </a:pPr>
            <a:r>
              <a:rPr lang="en-GB" altLang="en-US" sz="2000" dirty="0" err="1">
                <a:latin typeface="Arial" panose="020B0604020202020204" pitchFamily="34" charset="0"/>
                <a:cs typeface="Arial" panose="020B0604020202020204" pitchFamily="34" charset="0"/>
              </a:rPr>
              <a:t>dehydratací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kyseliny</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vznikne</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silikagel</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univerzální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sušidlo</a:t>
            </a:r>
            <a:r>
              <a:rPr lang="en-GB"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regenerace</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átím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180</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se </a:t>
            </a:r>
            <a:r>
              <a:rPr lang="en-GB" altLang="en-US" sz="2000" dirty="0" err="1">
                <a:latin typeface="Arial" panose="020B0604020202020204" pitchFamily="34" charset="0"/>
                <a:cs typeface="Arial" panose="020B0604020202020204" pitchFamily="34" charset="0"/>
              </a:rPr>
              <a:t>voda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uvolní</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impregnuje</a:t>
            </a:r>
            <a:r>
              <a:rPr lang="en-GB" altLang="en-US" sz="2000" dirty="0">
                <a:latin typeface="Arial" panose="020B0604020202020204" pitchFamily="34" charset="0"/>
                <a:cs typeface="Arial" panose="020B0604020202020204" pitchFamily="34" charset="0"/>
              </a:rPr>
              <a:t> se CoCl</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jako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indikátorem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suchý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modrý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vlhký</a:t>
            </a:r>
            <a:r>
              <a:rPr lang="en-GB" altLang="en-US" sz="2000" dirty="0">
                <a:latin typeface="Arial" panose="020B0604020202020204" pitchFamily="34" charset="0"/>
                <a:cs typeface="Arial" panose="020B0604020202020204" pitchFamily="34" charset="0"/>
              </a:rPr>
              <a:t> je 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žový</a:t>
            </a:r>
            <a:r>
              <a:rPr lang="cs-CZ" altLang="en-US" sz="2000"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buNone/>
            </a:pPr>
            <a:r>
              <a:rPr lang="cs-CZ" sz="2000" b="1" dirty="0">
                <a:latin typeface="Arial" panose="020B0604020202020204" pitchFamily="34" charset="0"/>
                <a:cs typeface="Arial" panose="020B0604020202020204" pitchFamily="34" charset="0"/>
              </a:rPr>
              <a:t>Fytolity</a:t>
            </a:r>
            <a:r>
              <a:rPr lang="cs-CZ" sz="2000" dirty="0">
                <a:latin typeface="Arial" panose="020B0604020202020204" pitchFamily="34" charset="0"/>
                <a:cs typeface="Arial" panose="020B0604020202020204" pitchFamily="34" charset="0"/>
              </a:rPr>
              <a:t> jsou mikroskopická tělíska, která se vytvářejí v listech, stoncích, kořenech, květech nebo plodech rostlin. Nejčastěji se jedná o inkrustace vznikající vně nebo uvnitř buněk hromaděním oxidu křemičitého (tzv. silikátové </a:t>
            </a:r>
            <a:r>
              <a:rPr lang="cs-CZ" sz="2000" b="1" dirty="0">
                <a:latin typeface="Arial" panose="020B0604020202020204" pitchFamily="34" charset="0"/>
                <a:cs typeface="Arial" panose="020B0604020202020204" pitchFamily="34" charset="0"/>
              </a:rPr>
              <a:t>fytolity</a:t>
            </a:r>
            <a:r>
              <a:rPr lang="cs-CZ" sz="2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p:txBody>
      </p:sp>
      <p:pic>
        <p:nvPicPr>
          <p:cNvPr id="890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343400"/>
            <a:ext cx="1905000" cy="142875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33400" y="5867400"/>
            <a:ext cx="6400800" cy="70788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Rozsivky</a:t>
            </a:r>
            <a:r>
              <a:rPr lang="cs-CZ" sz="2000" dirty="0">
                <a:latin typeface="Arial" panose="020B0604020202020204" pitchFamily="34" charset="0"/>
                <a:cs typeface="Arial" panose="020B0604020202020204" pitchFamily="34" charset="0"/>
              </a:rPr>
              <a:t> jsou jednobuněčné řasy s dvojdílnou křemičitou schránkou.</a:t>
            </a:r>
          </a:p>
        </p:txBody>
      </p:sp>
      <p:pic>
        <p:nvPicPr>
          <p:cNvPr id="890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19600"/>
            <a:ext cx="2432756" cy="234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15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021" y="322076"/>
            <a:ext cx="8763000" cy="378565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Křemelina</a:t>
            </a:r>
            <a:r>
              <a:rPr lang="cs-CZ" sz="2000" dirty="0">
                <a:latin typeface="Arial" panose="020B0604020202020204" pitchFamily="34" charset="0"/>
                <a:cs typeface="Arial" panose="020B0604020202020204" pitchFamily="34" charset="0"/>
              </a:rPr>
              <a:t> (diatomit) je nezpevněná (sypká) hornina, která je tvořena většinou opálovými schránkami rozsivek, ty tvoří nejméně 40 %  jejího objemu.</a:t>
            </a:r>
          </a:p>
          <a:p>
            <a:r>
              <a:rPr lang="cs-CZ" sz="2000" dirty="0">
                <a:latin typeface="Arial" panose="020B0604020202020204" pitchFamily="34" charset="0"/>
                <a:cs typeface="Arial" panose="020B0604020202020204" pitchFamily="34" charset="0"/>
              </a:rPr>
              <a:t>Jde o velice jemnozrnný, práškovitý až jílovitý sediment. Čistá, má bílou barvu, bývá i nazelenalá, šedá, hnědavá dle příměsí. Vysoce kvalitní křemelina obsahuje kolem 90 % oxidu křemičitého. Důležitou vlastností pro využití je pórovitost, dosahující u dobrých druhů až 80 %. Objemová hmotnost vysušené křemeliny je 0,3–0,5 g/cm³, takže výrobky z ní plavou na vodě. Dalšími ceněnými vlastnostmi jsou </a:t>
            </a:r>
          </a:p>
          <a:p>
            <a:r>
              <a:rPr lang="cs-CZ" sz="2000" dirty="0">
                <a:latin typeface="Arial" panose="020B0604020202020204" pitchFamily="34" charset="0"/>
                <a:cs typeface="Arial" panose="020B0604020202020204" pitchFamily="34" charset="0"/>
              </a:rPr>
              <a:t>tepelně izolační, žáruvzdornost, </a:t>
            </a:r>
          </a:p>
          <a:p>
            <a:r>
              <a:rPr lang="cs-CZ" sz="2000" dirty="0">
                <a:latin typeface="Arial" panose="020B0604020202020204" pitchFamily="34" charset="0"/>
                <a:cs typeface="Arial" panose="020B0604020202020204" pitchFamily="34" charset="0"/>
              </a:rPr>
              <a:t>vysoká absorpční schopnost, </a:t>
            </a:r>
          </a:p>
          <a:p>
            <a:r>
              <a:rPr lang="cs-CZ" sz="2000" dirty="0">
                <a:latin typeface="Arial" panose="020B0604020202020204" pitchFamily="34" charset="0"/>
                <a:cs typeface="Arial" panose="020B0604020202020204" pitchFamily="34" charset="0"/>
              </a:rPr>
              <a:t>odolnost vůči kyselinám atd. </a:t>
            </a:r>
          </a:p>
        </p:txBody>
      </p:sp>
      <p:sp>
        <p:nvSpPr>
          <p:cNvPr id="6" name="Obdélník 5"/>
          <p:cNvSpPr/>
          <p:nvPr/>
        </p:nvSpPr>
        <p:spPr>
          <a:xfrm>
            <a:off x="152400" y="4800600"/>
            <a:ext cx="88392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Zřejmě první průmyslové využití diatomitu představovala výroba</a:t>
            </a:r>
            <a:r>
              <a:rPr lang="cs-CZ" sz="2000" b="1" dirty="0">
                <a:latin typeface="Arial" panose="020B0604020202020204" pitchFamily="34" charset="0"/>
                <a:cs typeface="Arial" panose="020B0604020202020204" pitchFamily="34" charset="0"/>
              </a:rPr>
              <a:t> dynamitu</a:t>
            </a:r>
            <a:r>
              <a:rPr lang="cs-CZ" sz="2000" dirty="0">
                <a:latin typeface="Arial" panose="020B0604020202020204" pitchFamily="34" charset="0"/>
                <a:cs typeface="Arial" panose="020B0604020202020204" pitchFamily="34" charset="0"/>
              </a:rPr>
              <a:t>. Nitroglycerin smíchaný se zeminou bylo možné dále hníst a zpracovávat, aniž by hrozilo bezprostřední nebezpečí výbuchu. </a:t>
            </a:r>
          </a:p>
          <a:p>
            <a:r>
              <a:rPr lang="cs-CZ" sz="2000" dirty="0">
                <a:latin typeface="Arial" panose="020B0604020202020204" pitchFamily="34" charset="0"/>
                <a:cs typeface="Arial" panose="020B0604020202020204" pitchFamily="34" charset="0"/>
              </a:rPr>
              <a:t>  V dnešní době slouží zejména k výrobě filtrů (na oleje, tuky, ale též pivo a víno), jako plnidlo, k výrobě abraziv, zvukových, tepelných izolátorů, jako speciální stavební materiál (lehčené tvárnice), používá se i v zemědělství. </a:t>
            </a:r>
          </a:p>
        </p:txBody>
      </p:sp>
      <p:pic>
        <p:nvPicPr>
          <p:cNvPr id="911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14651"/>
            <a:ext cx="3058732"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49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152400" y="228600"/>
            <a:ext cx="8839200" cy="6324600"/>
          </a:xfrm>
        </p:spPr>
        <p:txBody>
          <a:bodyPr>
            <a:noAutofit/>
          </a:bodyPr>
          <a:lstStyle/>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Křemičitany  (silikáty)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se vyskytují v přírodě ve velkém množství. Jsou tvořeny tetraedrickými jednotkami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které jsou mezi sebou různým způsobem vázány. Kromě křemičitanů s izolovanými tetraedry SiO</a:t>
            </a:r>
            <a:r>
              <a:rPr lang="cs-CZ" altLang="en-US" sz="2000" baseline="-25000" dirty="0">
                <a:latin typeface="Arial" panose="020B0604020202020204" pitchFamily="34" charset="0"/>
                <a:cs typeface="Arial" panose="020B0604020202020204" pitchFamily="34" charset="0"/>
              </a:rPr>
              <a:t>4</a:t>
            </a:r>
            <a:r>
              <a:rPr lang="cs-CZ" altLang="en-US" sz="2000" baseline="30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(např. olivín Mg</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existuje řada </a:t>
            </a:r>
            <a:r>
              <a:rPr lang="cs-CZ" altLang="en-US" sz="2000" b="1" dirty="0" err="1">
                <a:latin typeface="Arial" panose="020B0604020202020204" pitchFamily="34" charset="0"/>
                <a:cs typeface="Arial" panose="020B0604020202020204" pitchFamily="34" charset="0"/>
              </a:rPr>
              <a:t>polykřemičitanů</a:t>
            </a:r>
            <a:r>
              <a:rPr lang="cs-CZ" altLang="en-US" sz="2000" dirty="0">
                <a:latin typeface="Arial" panose="020B0604020202020204" pitchFamily="34" charset="0"/>
                <a:cs typeface="Arial" panose="020B0604020202020204" pitchFamily="34" charset="0"/>
              </a:rPr>
              <a:t>.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Spojováním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vznikají různé struktury, ve všech strukturách platí, že dva sousedící tetraedry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mají společný vrchol: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ostrůvkovitou </a:t>
            </a:r>
            <a:r>
              <a:rPr lang="cs-CZ" altLang="en-US" sz="2000" dirty="0">
                <a:latin typeface="Arial" panose="020B0604020202020204" pitchFamily="34" charset="0"/>
                <a:cs typeface="Arial" panose="020B0604020202020204" pitchFamily="34" charset="0"/>
              </a:rPr>
              <a:t>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spojením několika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(obvykle 3 či 6) do cyklické struktury,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2 společné vrcholy, např. anionty Si</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9</a:t>
            </a:r>
            <a:r>
              <a:rPr lang="cs-CZ" altLang="en-US" sz="2000" baseline="30000" dirty="0">
                <a:latin typeface="Arial" panose="020B0604020202020204" pitchFamily="34" charset="0"/>
                <a:cs typeface="Arial" panose="020B0604020202020204" pitchFamily="34" charset="0"/>
              </a:rPr>
              <a:t>6-</a:t>
            </a:r>
          </a:p>
          <a:p>
            <a:pPr>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řetězovitou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spojením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do dlouhých řetězců,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2 společné vrcholy, anionty (SiO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 křemičitany s </a:t>
            </a:r>
            <a:r>
              <a:rPr lang="cs-CZ" altLang="en-US" sz="2000" b="1" i="1" dirty="0">
                <a:latin typeface="Arial" panose="020B0604020202020204" pitchFamily="34" charset="0"/>
                <a:cs typeface="Arial" panose="020B0604020202020204" pitchFamily="34" charset="0"/>
              </a:rPr>
              <a:t>vrstevnatou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propojení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 celé ploše,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3 společné vrcholy, anionty (Si</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11</a:t>
            </a:r>
            <a:r>
              <a:rPr lang="cs-CZ" altLang="en-US" sz="2000" baseline="30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křemičitany s </a:t>
            </a:r>
            <a:r>
              <a:rPr lang="cs-CZ" altLang="en-US" sz="2000" b="1" i="1" dirty="0">
                <a:latin typeface="Arial" panose="020B0604020202020204" pitchFamily="34" charset="0"/>
                <a:cs typeface="Arial" panose="020B0604020202020204" pitchFamily="34" charset="0"/>
              </a:rPr>
              <a:t>prostorovou</a:t>
            </a:r>
            <a:r>
              <a:rPr lang="cs-CZ" altLang="en-US" sz="2000" i="1"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4 společné vrcholy, (SiO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křemičitany v nichž část atomů Si je nahrazena Al tvoří též </a:t>
            </a:r>
            <a:r>
              <a:rPr lang="cs-CZ" altLang="en-US" sz="2000" i="1" dirty="0">
                <a:latin typeface="Arial" panose="020B0604020202020204" pitchFamily="34" charset="0"/>
                <a:cs typeface="Arial" panose="020B0604020202020204" pitchFamily="34" charset="0"/>
              </a:rPr>
              <a:t>prostorové</a:t>
            </a:r>
            <a:r>
              <a:rPr lang="cs-CZ" altLang="en-US" sz="2000" dirty="0">
                <a:latin typeface="Arial" panose="020B0604020202020204" pitchFamily="34" charset="0"/>
                <a:cs typeface="Arial" panose="020B0604020202020204" pitchFamily="34" charset="0"/>
              </a:rPr>
              <a:t> sítě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hlinitokřemičitany s trojrozměrnou strukturou: např. živce (</a:t>
            </a:r>
            <a:r>
              <a:rPr lang="cs-CZ" altLang="en-US" sz="2000" dirty="0" err="1">
                <a:latin typeface="Arial" panose="020B0604020202020204" pitchFamily="34" charset="0"/>
                <a:cs typeface="Arial" panose="020B0604020202020204" pitchFamily="34" charset="0"/>
              </a:rPr>
              <a:t>orthoklas</a:t>
            </a:r>
            <a:r>
              <a:rPr lang="cs-CZ" altLang="en-US" sz="2000" dirty="0">
                <a:latin typeface="Arial" panose="020B0604020202020204" pitchFamily="34" charset="0"/>
                <a:cs typeface="Arial" panose="020B0604020202020204" pitchFamily="34" charset="0"/>
              </a:rPr>
              <a:t> KAlSi</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8</a:t>
            </a:r>
            <a:r>
              <a:rPr lang="cs-CZ" altLang="en-US" sz="2000" dirty="0">
                <a:latin typeface="Arial" panose="020B0604020202020204" pitchFamily="34" charset="0"/>
                <a:cs typeface="Arial" panose="020B0604020202020204" pitchFamily="34" charset="0"/>
              </a:rPr>
              <a:t>)</a:t>
            </a:r>
            <a:endParaRPr lang="cs-CZ" altLang="en-US" sz="20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2268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92681BB9-87A7-49BF-9512-6080B67D453E}"/>
              </a:ext>
            </a:extLst>
          </p:cNvPr>
          <p:cNvSpPr/>
          <p:nvPr/>
        </p:nvSpPr>
        <p:spPr>
          <a:xfrm>
            <a:off x="304800" y="152400"/>
            <a:ext cx="8686800" cy="3780522"/>
          </a:xfrm>
          <a:prstGeom prst="rect">
            <a:avLst/>
          </a:prstGeom>
        </p:spPr>
        <p:txBody>
          <a:bodyPr wrap="square">
            <a:spAutoFit/>
          </a:bodyPr>
          <a:lstStyle/>
          <a:p>
            <a:r>
              <a:rPr lang="en-US" dirty="0" err="1">
                <a:latin typeface="Arial" panose="020B0604020202020204" pitchFamily="34" charset="0"/>
                <a:cs typeface="Arial" panose="020B0604020202020204" pitchFamily="34" charset="0"/>
              </a:rPr>
              <a:t>Spolu</a:t>
            </a:r>
            <a:r>
              <a:rPr lang="en-US" dirty="0">
                <a:latin typeface="Arial" panose="020B0604020202020204" pitchFamily="34" charset="0"/>
                <a:cs typeface="Arial" panose="020B0604020202020204" pitchFamily="34" charset="0"/>
              </a:rPr>
              <a:t> s </a:t>
            </a:r>
            <a:r>
              <a:rPr lang="en-US" dirty="0" err="1">
                <a:latin typeface="Arial" panose="020B0604020202020204" pitchFamily="34" charset="0"/>
                <a:cs typeface="Arial" panose="020B0604020202020204" pitchFamily="34" charset="0"/>
              </a:rPr>
              <a:t>křemenem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patří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nejrozšířenějším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nerostům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zemské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kůry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Podle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způsobu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sdružování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čtyřstěnů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tetraedrů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rozlišujeme</a:t>
            </a:r>
            <a:r>
              <a:rPr lang="en-US" dirty="0">
                <a:latin typeface="Arial" panose="020B0604020202020204" pitchFamily="34" charset="0"/>
                <a:cs typeface="Arial" panose="020B0604020202020204" pitchFamily="34" charset="0"/>
              </a:rPr>
              <a:t> 7 </a:t>
            </a:r>
            <a:r>
              <a:rPr lang="en-US" dirty="0" err="1">
                <a:latin typeface="Arial" panose="020B0604020202020204" pitchFamily="34" charset="0"/>
                <a:cs typeface="Arial" panose="020B0604020202020204" pitchFamily="34" charset="0"/>
              </a:rPr>
              <a:t>skupin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silikátových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minerálů</a:t>
            </a:r>
            <a:r>
              <a:rPr lang="en-US" dirty="0">
                <a:latin typeface="Arial" panose="020B0604020202020204" pitchFamily="34" charset="0"/>
                <a:cs typeface="Arial" panose="020B0604020202020204" pitchFamily="34" charset="0"/>
              </a:rPr>
              <a:t>: </a:t>
            </a:r>
          </a:p>
          <a:p>
            <a:pPr>
              <a:lnSpc>
                <a:spcPct val="150000"/>
              </a:lnSpc>
            </a:pPr>
            <a:r>
              <a:rPr lang="en-US" b="1" dirty="0" err="1">
                <a:latin typeface="Arial" panose="020B0604020202020204" pitchFamily="34" charset="0"/>
                <a:cs typeface="Arial" panose="020B0604020202020204" pitchFamily="34" charset="0"/>
              </a:rPr>
              <a:t>nesosilikáty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ostrůvkové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olivín, granát, zirkon, topaz</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sorosilikáty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skupinkové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p>
          <a:p>
            <a:pPr>
              <a:lnSpc>
                <a:spcPct val="150000"/>
              </a:lnSpc>
            </a:pPr>
            <a:r>
              <a:rPr lang="en-US" b="1" dirty="0" err="1">
                <a:latin typeface="Arial" panose="020B0604020202020204" pitchFamily="34" charset="0"/>
                <a:cs typeface="Arial" panose="020B0604020202020204" pitchFamily="34" charset="0"/>
              </a:rPr>
              <a:t>cyklosilikáty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kruhové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beryl, turmalín</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inosilikáty</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řetězcové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 </a:t>
            </a:r>
            <a:r>
              <a:rPr lang="en-US" b="1" dirty="0" err="1">
                <a:latin typeface="Arial" panose="020B0604020202020204" pitchFamily="34" charset="0"/>
                <a:cs typeface="Arial" panose="020B0604020202020204" pitchFamily="34" charset="0"/>
              </a:rPr>
              <a:t>jednoduchým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řetězcem</a:t>
            </a:r>
            <a:endParaRPr lang="en-US" b="1"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inosilikáty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řetězcové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se </a:t>
            </a:r>
            <a:r>
              <a:rPr lang="en-US" b="1" dirty="0" err="1">
                <a:latin typeface="Arial" panose="020B0604020202020204" pitchFamily="34" charset="0"/>
                <a:cs typeface="Arial" panose="020B0604020202020204" pitchFamily="34" charset="0"/>
              </a:rPr>
              <a:t>zdvojeným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řetězcem</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fylosilikáty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vrstvové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jílové, slídové a chloritové minerály</a:t>
            </a:r>
            <a:endParaRPr lang="en-US" dirty="0">
              <a:latin typeface="Arial" panose="020B0604020202020204" pitchFamily="34" charset="0"/>
              <a:cs typeface="Arial" panose="020B0604020202020204" pitchFamily="34" charset="0"/>
            </a:endParaRPr>
          </a:p>
          <a:p>
            <a:pPr>
              <a:lnSpc>
                <a:spcPct val="150000"/>
              </a:lnSpc>
            </a:pPr>
            <a:r>
              <a:rPr lang="en-US" b="1" dirty="0" err="1">
                <a:latin typeface="Arial" panose="020B0604020202020204" pitchFamily="34" charset="0"/>
                <a:cs typeface="Arial" panose="020B0604020202020204" pitchFamily="34" charset="0"/>
              </a:rPr>
              <a:t>tektosilikáty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skeletové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křemičitany</a:t>
            </a:r>
            <a:r>
              <a:rPr lang="en-US" dirty="0">
                <a:latin typeface="Arial" panose="020B0604020202020204" pitchFamily="34" charset="0"/>
                <a:cs typeface="Arial" panose="020B0604020202020204" pitchFamily="34" charset="0"/>
              </a:rPr>
              <a:t>)</a:t>
            </a:r>
            <a:r>
              <a:rPr lang="cs-CZ" dirty="0">
                <a:latin typeface="Arial" panose="020B0604020202020204" pitchFamily="34" charset="0"/>
                <a:cs typeface="Arial" panose="020B0604020202020204" pitchFamily="34" charset="0"/>
              </a:rPr>
              <a:t> – živce, zeolity, </a:t>
            </a:r>
            <a:r>
              <a:rPr lang="en-US" dirty="0" err="1">
                <a:latin typeface="Arial" panose="020B0604020202020204" pitchFamily="34" charset="0"/>
                <a:cs typeface="Arial" panose="020B0604020202020204" pitchFamily="34" charset="0"/>
              </a:rPr>
              <a:t>přírodní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modifikace</a:t>
            </a:r>
            <a:r>
              <a:rPr lang="en-US" dirty="0">
                <a:latin typeface="Arial" panose="020B0604020202020204" pitchFamily="34" charset="0"/>
                <a:cs typeface="Arial" panose="020B0604020202020204" pitchFamily="34" charset="0"/>
              </a:rPr>
              <a:t> SiO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p>
        </p:txBody>
      </p:sp>
      <p:pic>
        <p:nvPicPr>
          <p:cNvPr id="9" name="Picture 2" descr="Zobrazit zdrojový obrázek">
            <a:extLst>
              <a:ext uri="{FF2B5EF4-FFF2-40B4-BE49-F238E27FC236}">
                <a16:creationId xmlns:a16="http://schemas.microsoft.com/office/drawing/2014/main" id="{544314C4-9381-4DD2-B464-A5EE5DD69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343400"/>
            <a:ext cx="2560553" cy="2329392"/>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descr="Obsah obrázku text, mapa&#10;&#10;Popis byl vytvořen automaticky">
            <a:extLst>
              <a:ext uri="{FF2B5EF4-FFF2-40B4-BE49-F238E27FC236}">
                <a16:creationId xmlns:a16="http://schemas.microsoft.com/office/drawing/2014/main" id="{AA1E209D-DD5B-47C5-9D65-7ED20ECE0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14800"/>
            <a:ext cx="3200400" cy="2619682"/>
          </a:xfrm>
          <a:prstGeom prst="rect">
            <a:avLst/>
          </a:prstGeom>
        </p:spPr>
      </p:pic>
      <p:pic>
        <p:nvPicPr>
          <p:cNvPr id="12" name="Obrázek 11" descr="Obsah obrázku text, mapa&#10;&#10;Popis byl vytvořen automaticky">
            <a:extLst>
              <a:ext uri="{FF2B5EF4-FFF2-40B4-BE49-F238E27FC236}">
                <a16:creationId xmlns:a16="http://schemas.microsoft.com/office/drawing/2014/main" id="{36A719B9-CE3B-4E5E-B58C-4CAB0F2AC2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419600"/>
            <a:ext cx="2610979" cy="2149282"/>
          </a:xfrm>
          <a:prstGeom prst="rect">
            <a:avLst/>
          </a:prstGeom>
        </p:spPr>
      </p:pic>
    </p:spTree>
    <p:extLst>
      <p:ext uri="{BB962C8B-B14F-4D97-AF65-F5344CB8AC3E}">
        <p14:creationId xmlns:p14="http://schemas.microsoft.com/office/powerpoint/2010/main" val="994273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mapa&#10;&#10;Popis byl vytvořen automaticky">
            <a:extLst>
              <a:ext uri="{FF2B5EF4-FFF2-40B4-BE49-F238E27FC236}">
                <a16:creationId xmlns:a16="http://schemas.microsoft.com/office/drawing/2014/main" id="{BC51AE99-9840-4B99-8419-D6FD635FB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12657"/>
            <a:ext cx="4498848" cy="6632448"/>
          </a:xfrm>
          <a:prstGeom prst="rect">
            <a:avLst/>
          </a:prstGeom>
        </p:spPr>
      </p:pic>
      <p:pic>
        <p:nvPicPr>
          <p:cNvPr id="12" name="Obrázek 11" descr="Obsah obrázku text, mapa&#10;&#10;Popis byl vytvořen automaticky">
            <a:extLst>
              <a:ext uri="{FF2B5EF4-FFF2-40B4-BE49-F238E27FC236}">
                <a16:creationId xmlns:a16="http://schemas.microsoft.com/office/drawing/2014/main" id="{67CC745E-D028-4C68-AF22-0F2165A2B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8600"/>
            <a:ext cx="3863692" cy="6439486"/>
          </a:xfrm>
          <a:prstGeom prst="rect">
            <a:avLst/>
          </a:prstGeom>
        </p:spPr>
      </p:pic>
    </p:spTree>
    <p:extLst>
      <p:ext uri="{BB962C8B-B14F-4D97-AF65-F5344CB8AC3E}">
        <p14:creationId xmlns:p14="http://schemas.microsoft.com/office/powerpoint/2010/main" val="21447217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5"/>
          <p:cNvSpPr>
            <a:spLocks noGrp="1"/>
          </p:cNvSpPr>
          <p:nvPr>
            <p:ph type="sldNum" sz="quarter" idx="11"/>
          </p:nvPr>
        </p:nvSpPr>
        <p:spPr/>
        <p:txBody>
          <a:bodyPr/>
          <a:lstStyle/>
          <a:p>
            <a:pPr>
              <a:defRPr/>
            </a:pPr>
            <a:fld id="{716BF345-D83B-4300-BA0C-F74CE2D4FFB3}" type="slidenum">
              <a:rPr lang="en-US" altLang="en-US"/>
              <a:pPr>
                <a:defRPr/>
              </a:pPr>
              <a:t>98</a:t>
            </a:fld>
            <a:endParaRPr lang="en-US" altLang="en-US"/>
          </a:p>
        </p:txBody>
      </p:sp>
      <p:pic>
        <p:nvPicPr>
          <p:cNvPr id="6" name="Obrázek 5" descr="Obsah obrázku snímek obrazovky&#10;&#10;Popis byl vytvořen automaticky">
            <a:extLst>
              <a:ext uri="{FF2B5EF4-FFF2-40B4-BE49-F238E27FC236}">
                <a16:creationId xmlns:a16="http://schemas.microsoft.com/office/drawing/2014/main" id="{A816929F-AEFD-4601-AE15-53431C689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689"/>
            <a:ext cx="8839200" cy="6858000"/>
          </a:xfrm>
          <a:prstGeom prst="rect">
            <a:avLst/>
          </a:prstGeom>
        </p:spPr>
      </p:pic>
    </p:spTree>
    <p:extLst>
      <p:ext uri="{BB962C8B-B14F-4D97-AF65-F5344CB8AC3E}">
        <p14:creationId xmlns:p14="http://schemas.microsoft.com/office/powerpoint/2010/main" val="31729827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snímek obrazovky&#10;&#10;Popis byl vytvořen automaticky">
            <a:extLst>
              <a:ext uri="{FF2B5EF4-FFF2-40B4-BE49-F238E27FC236}">
                <a16:creationId xmlns:a16="http://schemas.microsoft.com/office/drawing/2014/main" id="{562B3548-58F2-4250-BA69-3BD23BADE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543799" cy="6844673"/>
          </a:xfrm>
          <a:prstGeom prst="rect">
            <a:avLst/>
          </a:prstGeom>
        </p:spPr>
      </p:pic>
    </p:spTree>
    <p:extLst>
      <p:ext uri="{BB962C8B-B14F-4D97-AF65-F5344CB8AC3E}">
        <p14:creationId xmlns:p14="http://schemas.microsoft.com/office/powerpoint/2010/main" val="358330914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11642</TotalTime>
  <Words>13072</Words>
  <Application>Microsoft Office PowerPoint</Application>
  <PresentationFormat>Předvádění na obrazovce (4:3)</PresentationFormat>
  <Paragraphs>973</Paragraphs>
  <Slides>126</Slides>
  <Notes>8</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126</vt:i4>
      </vt:variant>
    </vt:vector>
  </HeadingPairs>
  <TitlesOfParts>
    <vt:vector size="133" baseType="lpstr">
      <vt:lpstr>Arial</vt:lpstr>
      <vt:lpstr>Calibri</vt:lpstr>
      <vt:lpstr>Times New Roman</vt:lpstr>
      <vt:lpstr>Wingdings</vt:lpstr>
      <vt:lpstr>Motiv systému Office</vt:lpstr>
      <vt:lpstr>CorelPhotoPaint.Image.8</vt:lpstr>
      <vt:lpstr>Photo Editor Photo</vt:lpstr>
      <vt:lpstr>Tetrely</vt:lpstr>
      <vt:lpstr>Prvky IV. hlavní podskupiny (tetrely)</vt:lpstr>
      <vt:lpstr>Prezentace aplikace PowerPoint</vt:lpstr>
      <vt:lpstr>Prezentace aplikace PowerPoint</vt:lpstr>
      <vt:lpstr>Prezentace aplikace PowerPoint</vt:lpstr>
      <vt:lpstr>Prezentace aplikace PowerPoint</vt:lpstr>
      <vt:lpstr>Prezentace aplikace PowerPoint</vt:lpstr>
      <vt:lpstr>Stabilita alotropických modifikací uhlíku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Organické sloučeniny cínu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vt:lpstr>
      <vt:lpstr>Prezentace aplikace PowerPoint</vt:lpstr>
      <vt:lpstr>Prezentace aplikace PowerPoint</vt:lpstr>
      <vt:lpstr>Korňa (Kysuce, Slovensko)</vt:lpstr>
      <vt:lpstr>Asfaltové jámy v La Brea (California, USA)</vt:lpstr>
      <vt:lpstr>Prezentace aplikace PowerPoint</vt:lpstr>
      <vt:lpstr>Prezentace aplikace PowerPoint</vt:lpstr>
      <vt:lpstr>Prezentace aplikace PowerPoint</vt:lpstr>
      <vt:lpstr>Prezentace aplikace PowerPoint</vt:lpstr>
      <vt:lpstr>Přírodní vývěry zemního plynu</vt:lpstr>
      <vt:lpstr>Prezentace aplikace PowerPoint</vt:lpstr>
      <vt:lpstr>Prezentace aplikace PowerPoint</vt:lpstr>
      <vt:lpstr>Prezentace aplikace PowerPoint</vt:lpstr>
      <vt:lpstr>Prezentace aplikace PowerPoint</vt:lpstr>
      <vt:lpstr>Prezentace aplikace PowerPoint</vt:lpstr>
      <vt:lpstr>Karbidy</vt:lpstr>
      <vt:lpstr>Prezentace aplikace PowerPoint</vt:lpstr>
      <vt:lpstr>Prezentace aplikace PowerPoint</vt:lpstr>
      <vt:lpstr>Prezentace aplikace PowerPoint</vt:lpstr>
      <vt:lpstr>Prezentace aplikace PowerPoint</vt:lpstr>
      <vt:lpstr>Prezentace aplikace PowerPoint</vt:lpstr>
      <vt:lpstr>Halogenidy</vt:lpstr>
      <vt:lpstr>Prezentace aplikace PowerPoint</vt:lpstr>
      <vt:lpstr>Prezentace aplikace PowerPoint</vt:lpstr>
      <vt:lpstr>Prezentace aplikace PowerPoint</vt:lpstr>
      <vt:lpstr>Oxosloučeniny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Azbest (osinek)</vt:lpstr>
      <vt:lpstr>Polysiloxany (silikony)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Sloučeniny s dusíkem</vt:lpstr>
      <vt:lpstr>Prezentace aplikace PowerPoint</vt:lpstr>
      <vt:lpstr>Prezentace aplikace PowerPoint</vt:lpstr>
      <vt:lpstr>Prezentace aplikace PowerPoint</vt:lpstr>
      <vt:lpstr>Prezentace aplikace PowerPoint</vt:lpstr>
      <vt:lpstr>Prezentace aplikace PowerPoint</vt:lpstr>
      <vt:lpstr>Kyanamid vápenatý (dusíkaté vápno)</vt:lpstr>
      <vt:lpstr>Prezentace aplikace PowerPoint</vt:lpstr>
      <vt:lpstr>Prezentace aplikace PowerPoint</vt:lpstr>
      <vt:lpstr>Prezentace aplikace PowerPoint</vt:lpstr>
      <vt:lpstr>Prezentace aplikace PowerPoint</vt:lpstr>
      <vt:lpstr>Prezentace aplikace PowerPoint</vt:lpstr>
      <vt:lpstr>Sloučeniny se sírou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385</cp:revision>
  <dcterms:created xsi:type="dcterms:W3CDTF">2019-02-28T14:01:10Z</dcterms:created>
  <dcterms:modified xsi:type="dcterms:W3CDTF">2022-04-11T18:04:48Z</dcterms:modified>
</cp:coreProperties>
</file>