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908" r:id="rId4"/>
    <p:sldId id="907" r:id="rId5"/>
    <p:sldId id="346" r:id="rId6"/>
    <p:sldId id="911" r:id="rId7"/>
    <p:sldId id="910" r:id="rId8"/>
    <p:sldId id="348" r:id="rId9"/>
    <p:sldId id="339" r:id="rId10"/>
    <p:sldId id="351" r:id="rId11"/>
    <p:sldId id="342" r:id="rId12"/>
    <p:sldId id="343" r:id="rId13"/>
    <p:sldId id="349" r:id="rId14"/>
    <p:sldId id="401" r:id="rId15"/>
    <p:sldId id="402" r:id="rId16"/>
    <p:sldId id="261" r:id="rId17"/>
    <p:sldId id="367" r:id="rId18"/>
    <p:sldId id="370" r:id="rId19"/>
    <p:sldId id="371" r:id="rId20"/>
    <p:sldId id="403" r:id="rId21"/>
    <p:sldId id="372" r:id="rId22"/>
    <p:sldId id="404" r:id="rId23"/>
    <p:sldId id="373" r:id="rId24"/>
    <p:sldId id="406" r:id="rId25"/>
    <p:sldId id="359" r:id="rId26"/>
    <p:sldId id="360" r:id="rId27"/>
    <p:sldId id="407" r:id="rId28"/>
    <p:sldId id="408" r:id="rId29"/>
    <p:sldId id="341" r:id="rId30"/>
    <p:sldId id="410" r:id="rId31"/>
    <p:sldId id="362" r:id="rId32"/>
    <p:sldId id="365" r:id="rId33"/>
    <p:sldId id="409" r:id="rId34"/>
    <p:sldId id="364" r:id="rId35"/>
    <p:sldId id="263" r:id="rId36"/>
    <p:sldId id="355" r:id="rId37"/>
    <p:sldId id="352" r:id="rId38"/>
    <p:sldId id="459" r:id="rId39"/>
    <p:sldId id="265" r:id="rId40"/>
    <p:sldId id="422" r:id="rId41"/>
    <p:sldId id="266" r:id="rId42"/>
    <p:sldId id="268" r:id="rId43"/>
    <p:sldId id="412" r:id="rId44"/>
    <p:sldId id="427" r:id="rId45"/>
    <p:sldId id="413" r:id="rId46"/>
    <p:sldId id="415" r:id="rId47"/>
    <p:sldId id="428" r:id="rId48"/>
    <p:sldId id="345" r:id="rId49"/>
    <p:sldId id="335" r:id="rId50"/>
    <p:sldId id="913" r:id="rId51"/>
    <p:sldId id="416" r:id="rId52"/>
    <p:sldId id="430" r:id="rId53"/>
    <p:sldId id="421" r:id="rId54"/>
    <p:sldId id="431" r:id="rId55"/>
    <p:sldId id="432" r:id="rId56"/>
    <p:sldId id="429" r:id="rId57"/>
    <p:sldId id="418" r:id="rId58"/>
    <p:sldId id="461" r:id="rId59"/>
    <p:sldId id="903" r:id="rId60"/>
    <p:sldId id="657" r:id="rId61"/>
    <p:sldId id="353" r:id="rId62"/>
    <p:sldId id="411" r:id="rId63"/>
    <p:sldId id="462" r:id="rId6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4660"/>
  </p:normalViewPr>
  <p:slideViewPr>
    <p:cSldViewPr>
      <p:cViewPr varScale="1">
        <p:scale>
          <a:sx n="79" d="100"/>
          <a:sy n="79" d="100"/>
        </p:scale>
        <p:origin x="11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093A5-4911-4C9B-B3B9-424A48680DF3}" type="datetimeFigureOut">
              <a:rPr lang="cs-CZ" smtClean="0"/>
              <a:t>17.04.2022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713F6-735A-4CE0-840F-DC5A5D1A5FE7}" type="slidenum">
              <a:rPr lang="cs-CZ" smtClean="0"/>
              <a:t>‹#›</a:t>
            </a:fld>
            <a:endParaRPr lang="cs-CZ"/>
          </a:p>
        </p:txBody>
      </p:sp>
    </p:spTree>
    <p:extLst>
      <p:ext uri="{BB962C8B-B14F-4D97-AF65-F5344CB8AC3E}">
        <p14:creationId xmlns:p14="http://schemas.microsoft.com/office/powerpoint/2010/main" val="13050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41748B-C3D2-4652-878A-03A042A7EC84}" type="slidenum">
              <a:rPr lang="cs-CZ" smtClean="0"/>
              <a:t>11</a:t>
            </a:fld>
            <a:endParaRPr lang="cs-CZ"/>
          </a:p>
        </p:txBody>
      </p:sp>
    </p:spTree>
    <p:extLst>
      <p:ext uri="{BB962C8B-B14F-4D97-AF65-F5344CB8AC3E}">
        <p14:creationId xmlns:p14="http://schemas.microsoft.com/office/powerpoint/2010/main" val="29380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93547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554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3986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60318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426849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053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9067A27-E1AF-4E7D-9A1E-C94C45B69EA3}" type="datetimeFigureOut">
              <a:rPr lang="cs-CZ" smtClean="0"/>
              <a:t>17.04.2022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23008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9067A27-E1AF-4E7D-9A1E-C94C45B69EA3}" type="datetimeFigureOut">
              <a:rPr lang="cs-CZ" smtClean="0"/>
              <a:t>17.04.2022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94268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9067A27-E1AF-4E7D-9A1E-C94C45B69EA3}" type="datetimeFigureOut">
              <a:rPr lang="cs-CZ" smtClean="0"/>
              <a:t>17.04.2022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2985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7721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993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7A27-E1AF-4E7D-9A1E-C94C45B69EA3}" type="datetimeFigureOut">
              <a:rPr lang="cs-CZ" smtClean="0"/>
              <a:t>17.04.2022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B8113-14E0-4972-924B-057BE66B75E3}" type="slidenum">
              <a:rPr lang="cs-CZ" smtClean="0"/>
              <a:t>‹#›</a:t>
            </a:fld>
            <a:endParaRPr lang="cs-CZ"/>
          </a:p>
        </p:txBody>
      </p:sp>
    </p:spTree>
    <p:extLst>
      <p:ext uri="{BB962C8B-B14F-4D97-AF65-F5344CB8AC3E}">
        <p14:creationId xmlns:p14="http://schemas.microsoft.com/office/powerpoint/2010/main" val="422091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File:Boromycin.pn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n.wikipedia.org/wiki/File:Aluminium-hydride-unit-cell-3D-vdW.png"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en.wikipedia.org/wiki/File:Aluminium-hydride-unit-cell-3D-balls.png"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ommons.wikimedia.org/wiki/File:BF3.sv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wikidoc.org/index.php/File:Boric-acid-layer-3D-balls.png" TargetMode="External"/><Relationship Id="rId5" Type="http://schemas.openxmlformats.org/officeDocument/2006/relationships/image" Target="../media/image41.png"/><Relationship Id="rId4" Type="http://schemas.openxmlformats.org/officeDocument/2006/relationships/hyperlink" Target="http://www.wikidoc.org/index.php/File:Boric-acid-unit-cell-3D-balls.pn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ile:Brown-boro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hyperlink" Target="https://cs.wikipedia.org/wiki/Diaspor" TargetMode="External"/><Relationship Id="rId2" Type="http://schemas.openxmlformats.org/officeDocument/2006/relationships/hyperlink" Target="https://cs.wikipedia.org/w/index.php?title=Boehmit&amp;action=edit&amp;redlink=1" TargetMode="External"/><Relationship Id="rId1" Type="http://schemas.openxmlformats.org/officeDocument/2006/relationships/slideLayout" Target="../slideLayouts/slideLayout2.xml"/><Relationship Id="rId4" Type="http://schemas.openxmlformats.org/officeDocument/2006/relationships/hyperlink" Target="https://cs.wikipedia.org/w/index.php?title=Gibbsit&amp;action=edit&amp;redlink=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en.wikipedia.org/wiki/File:Al2SiO5_phase_diagram.svg" TargetMode="Externa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commons.wikimedia.org/wiki/File:Zeolite-ZSM-5-3D-vdW.pn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209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en-US" b="1" dirty="0" err="1">
                <a:latin typeface="Times New Roman" pitchFamily="18" charset="0"/>
              </a:rPr>
              <a:t>Triel</a:t>
            </a:r>
            <a:r>
              <a:rPr lang="en-GB" altLang="en-US" b="1" dirty="0">
                <a:latin typeface="Times New Roman" pitchFamily="18" charset="0"/>
              </a:rPr>
              <a:t>y</a:t>
            </a:r>
            <a:r>
              <a:rPr lang="cs-CZ" altLang="en-US" dirty="0"/>
              <a:t> </a:t>
            </a:r>
          </a:p>
        </p:txBody>
      </p:sp>
    </p:spTree>
    <p:extLst>
      <p:ext uri="{BB962C8B-B14F-4D97-AF65-F5344CB8AC3E}">
        <p14:creationId xmlns:p14="http://schemas.microsoft.com/office/powerpoint/2010/main" val="19077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5085" y="228600"/>
            <a:ext cx="8686800" cy="646330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Využití boru v </a:t>
            </a:r>
            <a:r>
              <a:rPr lang="cs-CZ" sz="2000" b="1" dirty="0">
                <a:latin typeface="Arial" panose="020B0604020202020204" pitchFamily="34" charset="0"/>
                <a:cs typeface="Arial" panose="020B0604020202020204" pitchFamily="34" charset="0"/>
              </a:rPr>
              <a:t>jaderné energetice</a:t>
            </a:r>
            <a:r>
              <a:rPr lang="cs-CZ" sz="2000" dirty="0">
                <a:latin typeface="Arial" panose="020B0604020202020204" pitchFamily="34" charset="0"/>
                <a:cs typeface="Arial" panose="020B0604020202020204" pitchFamily="34" charset="0"/>
              </a:rPr>
              <a:t> je založeno na velkém účinném průřezu izotopu </a:t>
            </a:r>
            <a:r>
              <a:rPr lang="cs-CZ" sz="2000" baseline="30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B vůči tepelným neutronům a je výhodné i proto, že produkty reakce jsou stálé neradioaktivní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 a He. Proto se využívá bor, podobně jako beryllium, k výrobě řídicích tyčí v reaktorech a neutronových zrcadel v jaderných reaktorech. Bor je jeden z mála prvků, které přicházejí v úvahu jako palivo pro jadernou fúzi.</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Bor a jeho sloučeniny </a:t>
            </a:r>
            <a:r>
              <a:rPr lang="cs-CZ" sz="2000" b="1" dirty="0">
                <a:latin typeface="Arial" panose="020B0604020202020204" pitchFamily="34" charset="0"/>
                <a:cs typeface="Arial" panose="020B0604020202020204" pitchFamily="34" charset="0"/>
              </a:rPr>
              <a:t>barví plamen intenzivně zelen</a:t>
            </a:r>
            <a:r>
              <a:rPr lang="cs-CZ" sz="2000" dirty="0">
                <a:latin typeface="Arial" panose="020B0604020202020204" pitchFamily="34" charset="0"/>
                <a:cs typeface="Arial" panose="020B0604020202020204" pitchFamily="34" charset="0"/>
              </a:rPr>
              <a:t>ě. Tento jev se uplatňuje při přípravě směsí pro pyrotechnické účely a v analytické chemii slouží jako důkaz přítomnosti boru.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Významné místo patří sloučeninám boru ve sklářském a keramickém průmyslu. Tzv. </a:t>
            </a:r>
            <a:r>
              <a:rPr lang="cs-CZ" sz="2000" b="1" dirty="0">
                <a:latin typeface="Arial" panose="020B0604020202020204" pitchFamily="34" charset="0"/>
                <a:cs typeface="Arial" panose="020B0604020202020204" pitchFamily="34" charset="0"/>
              </a:rPr>
              <a:t>borosilikátová skla </a:t>
            </a:r>
            <a:r>
              <a:rPr lang="cs-CZ" sz="2000" dirty="0">
                <a:latin typeface="Arial" panose="020B0604020202020204" pitchFamily="34" charset="0"/>
                <a:cs typeface="Arial" panose="020B0604020202020204" pitchFamily="34" charset="0"/>
              </a:rPr>
              <a:t>se vyznačují vysokou tepelnou odolností a pod označením Pyrex (v Česku </a:t>
            </a:r>
            <a:r>
              <a:rPr lang="cs-CZ" sz="2000" dirty="0" err="1">
                <a:latin typeface="Arial" panose="020B0604020202020204" pitchFamily="34" charset="0"/>
                <a:cs typeface="Arial" panose="020B0604020202020204" pitchFamily="34" charset="0"/>
              </a:rPr>
              <a:t>Simax</a:t>
            </a:r>
            <a:r>
              <a:rPr lang="cs-CZ" sz="2000" dirty="0">
                <a:latin typeface="Arial" panose="020B0604020202020204" pitchFamily="34" charset="0"/>
                <a:cs typeface="Arial" panose="020B0604020202020204" pitchFamily="34" charset="0"/>
              </a:rPr>
              <a:t>) slouží k výrobě chemického i kuchyňského nádobí. V keramice nalézá bor uplatnění především jako </a:t>
            </a:r>
            <a:r>
              <a:rPr lang="cs-CZ" sz="2000" b="1" dirty="0">
                <a:latin typeface="Arial" panose="020B0604020202020204" pitchFamily="34" charset="0"/>
                <a:cs typeface="Arial" panose="020B0604020202020204" pitchFamily="34" charset="0"/>
              </a:rPr>
              <a:t>složka  emailů a glazur</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Uplatňuje se při výrobě </a:t>
            </a:r>
            <a:r>
              <a:rPr lang="cs-CZ" sz="2000" b="1" dirty="0">
                <a:latin typeface="Arial" panose="020B0604020202020204" pitchFamily="34" charset="0"/>
                <a:cs typeface="Arial" panose="020B0604020202020204" pitchFamily="34" charset="0"/>
              </a:rPr>
              <a:t>mýdel a detergentů</a:t>
            </a:r>
            <a:r>
              <a:rPr lang="cs-CZ" sz="2000" dirty="0">
                <a:latin typeface="Arial" panose="020B0604020202020204" pitchFamily="34" charset="0"/>
                <a:cs typeface="Arial" panose="020B0604020202020204" pitchFamily="34" charset="0"/>
              </a:rPr>
              <a:t>, a žáruvzdorných materiálů. </a:t>
            </a:r>
          </a:p>
          <a:p>
            <a:pPr algn="just"/>
            <a:endParaRPr lang="cs-CZ" dirty="0"/>
          </a:p>
          <a:p>
            <a:pPr algn="just"/>
            <a:r>
              <a:rPr lang="cs-CZ" sz="2000" dirty="0">
                <a:latin typeface="Arial" panose="020B0604020202020204" pitchFamily="34" charset="0"/>
                <a:cs typeface="Arial" panose="020B0604020202020204" pitchFamily="34" charset="0"/>
              </a:rPr>
              <a:t>Směs neodymu, železa a boru je využívána pro výrobu </a:t>
            </a:r>
            <a:r>
              <a:rPr lang="cs-CZ" sz="2000" u="sng" dirty="0">
                <a:latin typeface="Arial" panose="020B0604020202020204" pitchFamily="34" charset="0"/>
                <a:cs typeface="Arial" panose="020B0604020202020204" pitchFamily="34" charset="0"/>
              </a:rPr>
              <a:t>permanentních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NdFeB</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magnetů</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6990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381000"/>
            <a:ext cx="8839200"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 minerálům boru patří např.  </a:t>
            </a:r>
            <a:r>
              <a:rPr lang="cs-CZ" sz="2000" b="1" i="1" u="sng" dirty="0">
                <a:latin typeface="Arial" panose="020B0604020202020204" pitchFamily="34" charset="0"/>
                <a:cs typeface="Arial" panose="020B0604020202020204" pitchFamily="34" charset="0"/>
              </a:rPr>
              <a:t>borax</a:t>
            </a:r>
            <a:r>
              <a:rPr lang="cs-CZ" sz="2000" u="sng" dirty="0">
                <a:latin typeface="Arial" panose="020B0604020202020204" pitchFamily="34" charset="0"/>
                <a:cs typeface="Arial" panose="020B0604020202020204" pitchFamily="34" charset="0"/>
              </a:rPr>
              <a:t> Na</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B</a:t>
            </a:r>
            <a:r>
              <a:rPr lang="cs-CZ" sz="2000" u="sng" baseline="-25000" dirty="0">
                <a:latin typeface="Arial" panose="020B0604020202020204" pitchFamily="34" charset="0"/>
                <a:cs typeface="Arial" panose="020B0604020202020204" pitchFamily="34" charset="0"/>
              </a:rPr>
              <a:t>4</a:t>
            </a:r>
            <a:r>
              <a:rPr lang="cs-CZ" sz="2000" u="sng" dirty="0">
                <a:latin typeface="Arial" panose="020B0604020202020204" pitchFamily="34" charset="0"/>
                <a:cs typeface="Arial" panose="020B0604020202020204" pitchFamily="34" charset="0"/>
              </a:rPr>
              <a:t>O</a:t>
            </a:r>
            <a:r>
              <a:rPr lang="cs-CZ" sz="2000" u="sng" baseline="-25000" dirty="0">
                <a:latin typeface="Arial" panose="020B0604020202020204" pitchFamily="34" charset="0"/>
                <a:cs typeface="Arial" panose="020B0604020202020204" pitchFamily="34" charset="0"/>
              </a:rPr>
              <a:t>7</a:t>
            </a:r>
            <a:r>
              <a:rPr lang="cs-CZ" sz="2000" u="sng" dirty="0">
                <a:latin typeface="Arial" panose="020B0604020202020204" pitchFamily="34" charset="0"/>
                <a:cs typeface="Arial" panose="020B0604020202020204" pitchFamily="34" charset="0"/>
              </a:rPr>
              <a:t>·10H</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O</a:t>
            </a:r>
            <a:r>
              <a:rPr lang="cs-CZ" sz="2000" dirty="0">
                <a:latin typeface="Arial" panose="020B0604020202020204" pitchFamily="34" charset="0"/>
                <a:cs typeface="Arial" panose="020B0604020202020204" pitchFamily="34" charset="0"/>
              </a:rPr>
              <a:t>, pro průmyslovou těžbu má dnes v celosvětovém měřítku rozhodující význam </a:t>
            </a:r>
            <a:r>
              <a:rPr lang="cs-CZ" sz="2000" b="1" i="1" dirty="0" err="1">
                <a:latin typeface="Arial" panose="020B0604020202020204" pitchFamily="34" charset="0"/>
                <a:cs typeface="Arial" panose="020B0604020202020204" pitchFamily="34" charset="0"/>
              </a:rPr>
              <a:t>colemanit</a:t>
            </a:r>
            <a:r>
              <a:rPr lang="cs-CZ" sz="2000" dirty="0">
                <a:latin typeface="Arial" panose="020B0604020202020204" pitchFamily="34" charset="0"/>
                <a:cs typeface="Arial" panose="020B0604020202020204" pitchFamily="34" charset="0"/>
              </a:rPr>
              <a:t> Ca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 amorfního boru</a:t>
            </a:r>
            <a:r>
              <a:rPr lang="cs-CZ" sz="2000" dirty="0">
                <a:latin typeface="Arial" panose="020B0604020202020204" pitchFamily="34" charset="0"/>
                <a:cs typeface="Arial" panose="020B0604020202020204" pitchFamily="34" charset="0"/>
              </a:rPr>
              <a:t> se provádí </a:t>
            </a:r>
            <a:r>
              <a:rPr lang="cs-CZ" sz="2000" dirty="0" err="1">
                <a:latin typeface="Arial" panose="020B0604020202020204" pitchFamily="34" charset="0"/>
                <a:cs typeface="Arial" panose="020B0604020202020204" pitchFamily="34" charset="0"/>
              </a:rPr>
              <a:t>metalotermickou</a:t>
            </a:r>
            <a:r>
              <a:rPr lang="cs-CZ" sz="2000" dirty="0">
                <a:latin typeface="Arial" panose="020B0604020202020204" pitchFamily="34" charset="0"/>
                <a:cs typeface="Arial" panose="020B0604020202020204" pitchFamily="34" charset="0"/>
              </a:rPr>
              <a:t> redukcí oxidu boritého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sodíkem, hořčíkem nebo hliníkem:</a:t>
            </a:r>
          </a:p>
          <a:p>
            <a:pPr algn="ct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+ 6Na → 2B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+ 3Mg → 2B + 3MgO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+ 2Al → 2B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Surový amorfní bor se zbavuje nečistot varem se zředěnou kyselinou chlorovodíkovou nebo promýváním kyselinou fluorovodíkovou.</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krystalického boru</a:t>
            </a:r>
            <a:r>
              <a:rPr lang="cs-CZ" sz="2000" dirty="0">
                <a:latin typeface="Arial" panose="020B0604020202020204" pitchFamily="34" charset="0"/>
                <a:cs typeface="Arial" panose="020B0604020202020204" pitchFamily="34" charset="0"/>
              </a:rPr>
              <a:t> se provádí redukcí bromidu boritého BBr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vodíkem při teplotě přes 1200°C nebo redukcí chloridu boritého 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zinkem za teploty 900°C. </a:t>
            </a:r>
          </a:p>
          <a:p>
            <a:pPr algn="ctr"/>
            <a:r>
              <a:rPr lang="cs-CZ" sz="2000" dirty="0">
                <a:latin typeface="Arial" panose="020B0604020202020204" pitchFamily="34" charset="0"/>
                <a:cs typeface="Arial" panose="020B0604020202020204" pitchFamily="34" charset="0"/>
              </a:rPr>
              <a:t>2BBr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2B + 6HBr</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+ 3Zn → 2B + 3ZnCl</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51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89688" y="533400"/>
            <a:ext cx="8801911" cy="317009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Velmi čistý bor je možné připravit termickým rozkladem jodidu boritého BI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1000 °C na elektricky žhaveném wolframovém vlákně </a:t>
            </a:r>
            <a:r>
              <a:rPr lang="cs-CZ" sz="2000" i="1" dirty="0">
                <a:latin typeface="Arial" panose="020B0604020202020204" pitchFamily="34" charset="0"/>
                <a:cs typeface="Arial" panose="020B0604020202020204" pitchFamily="34" charset="0"/>
              </a:rPr>
              <a:t>(van </a:t>
            </a:r>
            <a:r>
              <a:rPr lang="cs-CZ" sz="2000" i="1" dirty="0" err="1">
                <a:latin typeface="Arial" panose="020B0604020202020204" pitchFamily="34" charset="0"/>
                <a:cs typeface="Arial" panose="020B0604020202020204" pitchFamily="34" charset="0"/>
              </a:rPr>
              <a:t>Arkelova</a:t>
            </a:r>
            <a:r>
              <a:rPr lang="cs-CZ" sz="2000" i="1" dirty="0">
                <a:latin typeface="Arial" panose="020B0604020202020204" pitchFamily="34" charset="0"/>
                <a:cs typeface="Arial" panose="020B0604020202020204" pitchFamily="34" charset="0"/>
              </a:rPr>
              <a:t> a de </a:t>
            </a:r>
            <a:r>
              <a:rPr lang="cs-CZ" sz="2000" i="1" dirty="0" err="1">
                <a:latin typeface="Arial" panose="020B0604020202020204" pitchFamily="34" charset="0"/>
                <a:cs typeface="Arial" panose="020B0604020202020204" pitchFamily="34" charset="0"/>
              </a:rPr>
              <a:t>Boerova</a:t>
            </a:r>
            <a:r>
              <a:rPr lang="cs-CZ" sz="2000" i="1" dirty="0">
                <a:latin typeface="Arial" panose="020B0604020202020204" pitchFamily="34" charset="0"/>
                <a:cs typeface="Arial" panose="020B0604020202020204" pitchFamily="34" charset="0"/>
              </a:rPr>
              <a:t> metoda)</a:t>
            </a:r>
            <a:r>
              <a:rPr lang="cs-CZ" sz="2000" dirty="0">
                <a:latin typeface="Arial" panose="020B0604020202020204" pitchFamily="34" charset="0"/>
                <a:cs typeface="Arial" panose="020B0604020202020204" pitchFamily="34" charset="0"/>
              </a:rPr>
              <a:t> </a:t>
            </a:r>
          </a:p>
          <a:p>
            <a:pPr algn="ctr"/>
            <a:r>
              <a:rPr lang="cs-CZ" sz="2000" dirty="0">
                <a:latin typeface="Arial" panose="020B0604020202020204" pitchFamily="34" charset="0"/>
                <a:cs typeface="Arial" panose="020B0604020202020204" pitchFamily="34" charset="0"/>
              </a:rPr>
              <a:t>2BI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2B + 3I</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nebo redukcí chloridu boritého vodíkem působením vysokofrekvenčního elektrického výboje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Hackspillova</a:t>
            </a:r>
            <a:r>
              <a:rPr lang="cs-CZ" sz="2000" i="1" dirty="0">
                <a:latin typeface="Arial" panose="020B0604020202020204" pitchFamily="34" charset="0"/>
                <a:cs typeface="Arial" panose="020B0604020202020204" pitchFamily="34" charset="0"/>
              </a:rPr>
              <a:t> metoda)</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Mezi další způsoby výroby boru patří termický rozklad boranů a tavná elektrolýza </a:t>
            </a:r>
            <a:r>
              <a:rPr lang="cs-CZ" sz="2000" dirty="0" err="1">
                <a:latin typeface="Arial" panose="020B0604020202020204" pitchFamily="34" charset="0"/>
                <a:cs typeface="Arial" panose="020B0604020202020204" pitchFamily="34" charset="0"/>
              </a:rPr>
              <a:t>fluoroboritanů</a:t>
            </a:r>
            <a:r>
              <a:rPr lang="cs-CZ" sz="2000" dirty="0">
                <a:latin typeface="Arial" panose="020B0604020202020204" pitchFamily="34" charset="0"/>
                <a:cs typeface="Arial" panose="020B0604020202020204" pitchFamily="34" charset="0"/>
              </a:rPr>
              <a:t>.</a:t>
            </a:r>
            <a:r>
              <a:rPr lang="cs-CZ" sz="2000" b="1"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57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oromyc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3389"/>
            <a:ext cx="3124200" cy="31100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28600" y="304800"/>
            <a:ext cx="8763000" cy="1938992"/>
          </a:xfrm>
          <a:prstGeom prst="rect">
            <a:avLst/>
          </a:prstGeom>
        </p:spPr>
        <p:txBody>
          <a:bodyPr wrap="square">
            <a:spAutoFit/>
          </a:bodyPr>
          <a:lstStyle/>
          <a:p>
            <a:r>
              <a:rPr lang="en-US" sz="2000" b="1" dirty="0" err="1">
                <a:latin typeface="Arial" panose="020B0604020202020204" pitchFamily="34" charset="0"/>
                <a:cs typeface="Arial" panose="020B0604020202020204" pitchFamily="34" charset="0"/>
              </a:rPr>
              <a:t>Boromycin</a:t>
            </a:r>
            <a:endParaRPr lang="cs-CZ" sz="20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t>
            </a:r>
            <a:r>
              <a:rPr lang="cs-CZ"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polyether-</a:t>
            </a:r>
            <a:r>
              <a:rPr lang="en-US" sz="2000" dirty="0" err="1">
                <a:latin typeface="Arial" panose="020B0604020202020204" pitchFamily="34" charset="0"/>
                <a:cs typeface="Arial" panose="020B0604020202020204" pitchFamily="34" charset="0"/>
              </a:rPr>
              <a:t>macrolid</a:t>
            </a:r>
            <a:r>
              <a:rPr lang="cs-CZ" sz="2000" dirty="0" err="1">
                <a:latin typeface="Arial" panose="020B0604020202020204" pitchFamily="34" charset="0"/>
                <a:cs typeface="Arial" panose="020B0604020202020204" pitchFamily="34" charset="0"/>
              </a:rPr>
              <a:t>ové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antibioti</a:t>
            </a:r>
            <a:r>
              <a:rPr lang="cs-CZ" sz="2000" dirty="0" err="1">
                <a:latin typeface="Arial" panose="020B0604020202020204" pitchFamily="34" charset="0"/>
                <a:cs typeface="Arial" panose="020B0604020202020204" pitchFamily="34" charset="0"/>
              </a:rPr>
              <a:t>kum</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Bylo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cs-CZ" sz="2000" dirty="0">
                <a:latin typeface="Arial" panose="020B0604020202020204" pitchFamily="34" charset="0"/>
                <a:cs typeface="Arial" panose="020B0604020202020204" pitchFamily="34" charset="0"/>
              </a:rPr>
              <a:t>z</a:t>
            </a:r>
            <a:r>
              <a:rPr lang="en-US" sz="2000" dirty="0" err="1">
                <a:latin typeface="Arial" panose="020B0604020202020204" pitchFamily="34" charset="0"/>
                <a:cs typeface="Arial" panose="020B0604020202020204" pitchFamily="34" charset="0"/>
              </a:rPr>
              <a:t>ol</a:t>
            </a:r>
            <a:r>
              <a:rPr lang="cs-CZ" sz="2000" dirty="0" err="1">
                <a:latin typeface="Arial" panose="020B0604020202020204" pitchFamily="34" charset="0"/>
                <a:cs typeface="Arial" panose="020B0604020202020204" pitchFamily="34" charset="0"/>
              </a:rPr>
              <a:t>ováno</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 bakterií </a:t>
            </a:r>
            <a:r>
              <a:rPr lang="en-US" sz="2000" i="1" dirty="0">
                <a:latin typeface="Arial" panose="020B0604020202020204" pitchFamily="34" charset="0"/>
                <a:cs typeface="Arial" panose="020B0604020202020204" pitchFamily="34" charset="0"/>
              </a:rPr>
              <a:t>Streptomyces </a:t>
            </a:r>
            <a:r>
              <a:rPr lang="en-US" sz="2000" i="1" dirty="0" err="1">
                <a:latin typeface="Arial" panose="020B0604020202020204" pitchFamily="34" charset="0"/>
                <a:cs typeface="Arial" panose="020B0604020202020204" pitchFamily="34" charset="0"/>
              </a:rPr>
              <a:t>antibioticus</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Účinkuje proti většině </a:t>
            </a:r>
            <a:r>
              <a:rPr lang="en-US" sz="2000" dirty="0">
                <a:latin typeface="Arial" panose="020B0604020202020204" pitchFamily="34" charset="0"/>
                <a:cs typeface="Arial" panose="020B0604020202020204" pitchFamily="34" charset="0"/>
              </a:rPr>
              <a:t> Gram-</a:t>
            </a:r>
            <a:r>
              <a:rPr lang="en-US" sz="2000" dirty="0" err="1">
                <a:latin typeface="Arial" panose="020B0604020202020204" pitchFamily="34" charset="0"/>
                <a:cs typeface="Arial" panose="020B0604020202020204" pitchFamily="34" charset="0"/>
              </a:rPr>
              <a:t>po</a:t>
            </a:r>
            <a:r>
              <a:rPr lang="cs-CZ" sz="2000" dirty="0">
                <a:latin typeface="Arial" panose="020B0604020202020204" pitchFamily="34" charset="0"/>
                <a:cs typeface="Arial" panose="020B0604020202020204" pitchFamily="34" charset="0"/>
              </a:rPr>
              <a:t>z</a:t>
            </a:r>
            <a:r>
              <a:rPr lang="en-US" sz="2000" dirty="0" err="1">
                <a:latin typeface="Arial" panose="020B0604020202020204" pitchFamily="34" charset="0"/>
                <a:cs typeface="Arial" panose="020B0604020202020204" pitchFamily="34" charset="0"/>
              </a:rPr>
              <a:t>itiv</a:t>
            </a:r>
            <a:r>
              <a:rPr lang="cs-CZ" sz="2000" dirty="0" err="1">
                <a:latin typeface="Arial" panose="020B0604020202020204" pitchFamily="34" charset="0"/>
                <a:cs typeface="Arial" panose="020B0604020202020204" pitchFamily="34" charset="0"/>
              </a:rPr>
              <a:t>ních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a:t>
            </a:r>
            <a:r>
              <a:rPr lang="cs-CZ" sz="2000" dirty="0">
                <a:latin typeface="Arial" panose="020B0604020202020204" pitchFamily="34" charset="0"/>
                <a:cs typeface="Arial" panose="020B0604020202020204" pitchFamily="34" charset="0"/>
              </a:rPr>
              <a:t>k</a:t>
            </a:r>
            <a:r>
              <a:rPr lang="en-US" sz="2000" dirty="0" err="1">
                <a:latin typeface="Arial" panose="020B0604020202020204" pitchFamily="34" charset="0"/>
                <a:cs typeface="Arial" panose="020B0604020202020204" pitchFamily="34" charset="0"/>
              </a:rPr>
              <a:t>teri</a:t>
            </a:r>
            <a:r>
              <a:rPr lang="cs-CZ" sz="2000" dirty="0">
                <a:latin typeface="Arial" panose="020B0604020202020204" pitchFamily="34" charset="0"/>
                <a:cs typeface="Arial" panose="020B0604020202020204" pitchFamily="34" charset="0"/>
              </a:rPr>
              <a:t>í</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proti </a:t>
            </a:r>
            <a:r>
              <a:rPr lang="en-US" sz="2000" dirty="0">
                <a:latin typeface="Arial" panose="020B0604020202020204" pitchFamily="34" charset="0"/>
                <a:cs typeface="Arial" panose="020B0604020202020204" pitchFamily="34" charset="0"/>
              </a:rPr>
              <a:t>Gram-</a:t>
            </a:r>
            <a:r>
              <a:rPr lang="en-US" sz="2000" dirty="0" err="1">
                <a:latin typeface="Arial" panose="020B0604020202020204" pitchFamily="34" charset="0"/>
                <a:cs typeface="Arial" panose="020B0604020202020204" pitchFamily="34" charset="0"/>
              </a:rPr>
              <a:t>negativ</a:t>
            </a:r>
            <a:r>
              <a:rPr lang="cs-CZ" sz="2000" dirty="0">
                <a:latin typeface="Arial" panose="020B0604020202020204" pitchFamily="34" charset="0"/>
                <a:cs typeface="Arial" panose="020B0604020202020204" pitchFamily="34" charset="0"/>
              </a:rPr>
              <a:t>ním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a:t>
            </a:r>
            <a:r>
              <a:rPr lang="cs-CZ" sz="2000" dirty="0">
                <a:latin typeface="Arial" panose="020B0604020202020204" pitchFamily="34" charset="0"/>
                <a:cs typeface="Arial" panose="020B0604020202020204" pitchFamily="34" charset="0"/>
              </a:rPr>
              <a:t>k</a:t>
            </a:r>
            <a:r>
              <a:rPr lang="en-US" sz="2000" dirty="0" err="1">
                <a:latin typeface="Arial" panose="020B0604020202020204" pitchFamily="34" charset="0"/>
                <a:cs typeface="Arial" panose="020B0604020202020204" pitchFamily="34" charset="0"/>
              </a:rPr>
              <a:t>teri</a:t>
            </a:r>
            <a:r>
              <a:rPr lang="cs-CZ" sz="2000" dirty="0" err="1">
                <a:latin typeface="Arial" panose="020B0604020202020204" pitchFamily="34" charset="0"/>
                <a:cs typeface="Arial" panose="020B0604020202020204" pitchFamily="34" charset="0"/>
              </a:rPr>
              <a:t>ím</a:t>
            </a:r>
            <a:r>
              <a:rPr lang="cs-CZ" sz="2000" dirty="0">
                <a:latin typeface="Arial" panose="020B0604020202020204" pitchFamily="34" charset="0"/>
                <a:cs typeface="Arial" panose="020B0604020202020204" pitchFamily="34" charset="0"/>
              </a:rPr>
              <a:t>  je neúčinné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Boromycin</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poškozuje </a:t>
            </a:r>
            <a:r>
              <a:rPr lang="en-US" sz="2000" dirty="0" err="1">
                <a:latin typeface="Arial" panose="020B0604020202020204" pitchFamily="34" charset="0"/>
                <a:cs typeface="Arial" panose="020B0604020202020204" pitchFamily="34" charset="0"/>
              </a:rPr>
              <a:t>cytopla</a:t>
            </a:r>
            <a:r>
              <a:rPr lang="cs-CZ" sz="2000" dirty="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m</a:t>
            </a:r>
            <a:r>
              <a:rPr lang="cs-CZ" sz="2000" dirty="0" err="1">
                <a:latin typeface="Arial" panose="020B0604020202020204" pitchFamily="34" charset="0"/>
                <a:cs typeface="Arial" panose="020B0604020202020204" pitchFamily="34" charset="0"/>
              </a:rPr>
              <a:t>at</a:t>
            </a:r>
            <a:r>
              <a:rPr lang="en-US" sz="2000" dirty="0" err="1">
                <a:latin typeface="Arial" panose="020B0604020202020204" pitchFamily="34" charset="0"/>
                <a:cs typeface="Arial" panose="020B0604020202020204" pitchFamily="34" charset="0"/>
              </a:rPr>
              <a:t>ic</a:t>
            </a:r>
            <a:r>
              <a:rPr lang="cs-CZ" sz="2000" dirty="0" err="1">
                <a:latin typeface="Arial" panose="020B0604020202020204" pitchFamily="34" charset="0"/>
                <a:cs typeface="Arial" panose="020B0604020202020204" pitchFamily="34" charset="0"/>
              </a:rPr>
              <a:t>kou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membr</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n</a:t>
            </a:r>
            <a:r>
              <a:rPr lang="cs-CZ" sz="2000" dirty="0">
                <a:latin typeface="Arial" panose="020B0604020202020204" pitchFamily="34" charset="0"/>
                <a:cs typeface="Arial" panose="020B0604020202020204" pitchFamily="34" charset="0"/>
              </a:rPr>
              <a:t>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což vede ke ztrátě K</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ion</a:t>
            </a:r>
            <a:r>
              <a:rPr lang="cs-CZ" sz="2000" dirty="0" err="1">
                <a:latin typeface="Arial" panose="020B0604020202020204" pitchFamily="34" charset="0"/>
                <a:cs typeface="Arial" panose="020B0604020202020204" pitchFamily="34" charset="0"/>
              </a:rPr>
              <a:t>tů</a:t>
            </a:r>
            <a:r>
              <a:rPr lang="cs-CZ" sz="2000" dirty="0">
                <a:latin typeface="Arial" panose="020B0604020202020204" pitchFamily="34" charset="0"/>
                <a:cs typeface="Arial" panose="020B0604020202020204" pitchFamily="34" charset="0"/>
              </a:rPr>
              <a:t> z buňky a k její následné smrti</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3077" name="Picture 5" descr="Zobrazit zdrojový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657271"/>
            <a:ext cx="3935353" cy="266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8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4566" y="765512"/>
            <a:ext cx="8839199" cy="569386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   je na čerstvém řezu stříbřitě bílý, lesklý a velice lehký kov, s </a:t>
            </a:r>
            <a:r>
              <a:rPr lang="en-GB" altLang="en-US" sz="2000" dirty="0" err="1">
                <a:latin typeface="Arial" panose="020B0604020202020204" pitchFamily="34" charset="0"/>
                <a:cs typeface="Arial" panose="020B0604020202020204" pitchFamily="34" charset="0"/>
              </a:rPr>
              <a:t>vysok</a:t>
            </a:r>
            <a:r>
              <a:rPr lang="cs-CZ" altLang="en-US" sz="2000" dirty="0">
                <a:latin typeface="Arial" panose="020B0604020202020204" pitchFamily="34" charset="0"/>
                <a:cs typeface="Arial" panose="020B0604020202020204" pitchFamily="34" charset="0"/>
              </a:rPr>
              <a:t>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odrazivost</a:t>
            </a:r>
            <a:r>
              <a:rPr lang="cs-CZ" altLang="en-US" sz="2000" dirty="0">
                <a:latin typeface="Arial" panose="020B0604020202020204" pitchFamily="34" charset="0"/>
                <a:cs typeface="Arial" panose="020B0604020202020204" pitchFamily="34" charset="0"/>
              </a:rPr>
              <a: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světla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zrcadla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UV </a:t>
            </a:r>
            <a:r>
              <a:rPr lang="en-GB" altLang="en-US" sz="2000" dirty="0" err="1">
                <a:latin typeface="Arial" panose="020B0604020202020204" pitchFamily="34" charset="0"/>
                <a:cs typeface="Arial" panose="020B0604020202020204" pitchFamily="34" charset="0"/>
              </a:rPr>
              <a:t>záření</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Na vzduchu se povrch hliníku poměrně rychle pokrývá vrstvou oxidu Al</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O</a:t>
            </a:r>
            <a:r>
              <a:rPr lang="cs-CZ" sz="2000" u="sng"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vůči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čisté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odolný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roztoky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solí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odstraňují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ochrannou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vrstvu</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rychlá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koroze</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odolnost</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hliníku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vůči</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korozi</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zvyšuje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zesílením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vrstvičky</a:t>
            </a:r>
            <a:r>
              <a:rPr lang="en-GB" altLang="en-US" sz="2000" dirty="0">
                <a:latin typeface="Arial" panose="020B0604020202020204" pitchFamily="34" charset="0"/>
                <a:cs typeface="Arial" panose="020B0604020202020204" pitchFamily="34" charset="0"/>
              </a:rPr>
              <a:t> 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povrchu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kovu</a:t>
            </a:r>
            <a:r>
              <a:rPr lang="en-GB" altLang="en-US" sz="2000" dirty="0">
                <a:latin typeface="Arial" panose="020B0604020202020204" pitchFamily="34" charset="0"/>
                <a:cs typeface="Arial" panose="020B0604020202020204" pitchFamily="34" charset="0"/>
              </a:rPr>
              <a:t> a to </a:t>
            </a:r>
            <a:r>
              <a:rPr lang="en-GB" altLang="en-US" sz="2000" dirty="0" err="1">
                <a:latin typeface="Arial" panose="020B0604020202020204" pitchFamily="34" charset="0"/>
                <a:cs typeface="Arial" panose="020B0604020202020204" pitchFamily="34" charset="0"/>
              </a:rPr>
              <a:t>buď</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chemicky</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roztoku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chromanu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nebo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častěji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elektrolyticky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eloxování</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Ve sloučeninách se hliník nejčastěji vyskytuje v </a:t>
            </a:r>
            <a:r>
              <a:rPr lang="cs-CZ" sz="2000" u="sng" dirty="0" err="1">
                <a:latin typeface="Arial" panose="020B0604020202020204" pitchFamily="34" charset="0"/>
                <a:cs typeface="Arial" panose="020B0604020202020204" pitchFamily="34" charset="0"/>
              </a:rPr>
              <a:t>ox</a:t>
            </a:r>
            <a:r>
              <a:rPr lang="cs-CZ" sz="2000" u="sng" dirty="0">
                <a:latin typeface="Arial" panose="020B0604020202020204" pitchFamily="34" charset="0"/>
                <a:cs typeface="Arial" panose="020B0604020202020204" pitchFamily="34" charset="0"/>
              </a:rPr>
              <a:t>. stavu III</a:t>
            </a:r>
            <a:r>
              <a:rPr lang="cs-CZ" sz="2000" dirty="0">
                <a:latin typeface="Arial" panose="020B0604020202020204" pitchFamily="34" charset="0"/>
                <a:cs typeface="Arial" panose="020B0604020202020204" pitchFamily="34" charset="0"/>
              </a:rPr>
              <a:t>, sloučeniny jednomocného a dvojmocného hliníku jsou méně obvyklé: </a:t>
            </a:r>
            <a:r>
              <a:rPr lang="cs-CZ" sz="2000" u="sng" dirty="0">
                <a:latin typeface="Arial" panose="020B0604020202020204" pitchFamily="34" charset="0"/>
                <a:cs typeface="Arial" panose="020B0604020202020204" pitchFamily="34" charset="0"/>
              </a:rPr>
              <a:t>nestabilní chlorid </a:t>
            </a:r>
            <a:r>
              <a:rPr lang="cs-CZ" sz="2000" u="sng" dirty="0" err="1">
                <a:latin typeface="Arial" panose="020B0604020202020204" pitchFamily="34" charset="0"/>
                <a:cs typeface="Arial" panose="020B0604020202020204" pitchFamily="34" charset="0"/>
              </a:rPr>
              <a:t>hlinný</a:t>
            </a:r>
            <a:r>
              <a:rPr lang="cs-CZ" sz="2000" u="sng"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AlCl</a:t>
            </a:r>
            <a:r>
              <a:rPr lang="cs-CZ" sz="2000" dirty="0">
                <a:latin typeface="Arial" panose="020B0604020202020204" pitchFamily="34" charset="0"/>
                <a:cs typeface="Arial" panose="020B0604020202020204" pitchFamily="34" charset="0"/>
              </a:rPr>
              <a:t> je meziproduktem při chemické rafinaci hliníku, </a:t>
            </a:r>
            <a:r>
              <a:rPr lang="cs-CZ" sz="2000" u="sng" dirty="0">
                <a:latin typeface="Arial" panose="020B0604020202020204" pitchFamily="34" charset="0"/>
                <a:cs typeface="Arial" panose="020B0604020202020204" pitchFamily="34" charset="0"/>
              </a:rPr>
              <a:t>oxid </a:t>
            </a:r>
            <a:r>
              <a:rPr lang="cs-CZ" sz="2000" u="sng" dirty="0" err="1">
                <a:latin typeface="Arial" panose="020B0604020202020204" pitchFamily="34" charset="0"/>
                <a:cs typeface="Arial" panose="020B0604020202020204" pitchFamily="34" charset="0"/>
              </a:rPr>
              <a:t>hlinatý</a:t>
            </a:r>
            <a:r>
              <a:rPr lang="cs-CZ" sz="2000" u="sng"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AlO</a:t>
            </a:r>
            <a:r>
              <a:rPr lang="cs-CZ" sz="2000" dirty="0">
                <a:latin typeface="Arial" panose="020B0604020202020204" pitchFamily="34" charset="0"/>
                <a:cs typeface="Arial" panose="020B0604020202020204" pitchFamily="34" charset="0"/>
              </a:rPr>
              <a:t>, dvojmocný hliník se vyskytuje v řadě organických sloučenin.</a:t>
            </a:r>
          </a:p>
          <a:p>
            <a:endParaRPr lang="en-GB" alt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Hliník je </a:t>
            </a:r>
            <a:r>
              <a:rPr lang="cs-CZ" sz="2000" u="sng" dirty="0">
                <a:latin typeface="Arial" panose="020B0604020202020204" pitchFamily="34" charset="0"/>
                <a:cs typeface="Arial" panose="020B0604020202020204" pitchFamily="34" charset="0"/>
              </a:rPr>
              <a:t>prvek s amfoterním charakterem</a:t>
            </a:r>
            <a:r>
              <a:rPr lang="cs-CZ" sz="2000" dirty="0">
                <a:latin typeface="Arial" panose="020B0604020202020204" pitchFamily="34" charset="0"/>
                <a:cs typeface="Arial" panose="020B0604020202020204" pitchFamily="34" charset="0"/>
              </a:rPr>
              <a:t>. S </a:t>
            </a:r>
            <a:r>
              <a:rPr lang="cs-CZ" sz="2000" u="sng" dirty="0">
                <a:latin typeface="Arial" panose="020B0604020202020204" pitchFamily="34" charset="0"/>
                <a:cs typeface="Arial" panose="020B0604020202020204" pitchFamily="34" charset="0"/>
              </a:rPr>
              <a:t>kyselinami tvoří hlinité soli Al</a:t>
            </a:r>
            <a:r>
              <a:rPr lang="cs-CZ" sz="2000" u="sng" baseline="30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2Al + 6HCl → 2AlCl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se </a:t>
            </a:r>
            <a:r>
              <a:rPr lang="cs-CZ" sz="2000" u="sng" dirty="0">
                <a:latin typeface="Arial" panose="020B0604020202020204" pitchFamily="34" charset="0"/>
                <a:cs typeface="Arial" panose="020B0604020202020204" pitchFamily="34" charset="0"/>
              </a:rPr>
              <a:t>silnými zásadami </a:t>
            </a:r>
            <a:r>
              <a:rPr lang="cs-CZ" sz="2000" dirty="0">
                <a:latin typeface="Arial" panose="020B0604020202020204" pitchFamily="34" charset="0"/>
                <a:cs typeface="Arial" panose="020B0604020202020204" pitchFamily="34" charset="0"/>
              </a:rPr>
              <a:t>reaguje hliník za vzniku </a:t>
            </a:r>
            <a:r>
              <a:rPr lang="cs-CZ" sz="2000" u="sng" dirty="0" err="1">
                <a:latin typeface="Arial" panose="020B0604020202020204" pitchFamily="34" charset="0"/>
                <a:cs typeface="Arial" panose="020B0604020202020204" pitchFamily="34" charset="0"/>
              </a:rPr>
              <a:t>tetrahydroxohlinitanů</a:t>
            </a:r>
            <a:r>
              <a:rPr lang="cs-CZ" sz="2000" u="sng" dirty="0">
                <a:latin typeface="Arial" panose="020B0604020202020204" pitchFamily="34" charset="0"/>
                <a:cs typeface="Arial" panose="020B0604020202020204" pitchFamily="34" charset="0"/>
              </a:rPr>
              <a:t> [Al(OH)</a:t>
            </a:r>
            <a:r>
              <a:rPr lang="cs-CZ" sz="2000" u="sng" baseline="-25000" dirty="0">
                <a:latin typeface="Arial" panose="020B0604020202020204" pitchFamily="34" charset="0"/>
                <a:cs typeface="Arial" panose="020B0604020202020204" pitchFamily="34" charset="0"/>
              </a:rPr>
              <a:t>4</a:t>
            </a:r>
            <a:r>
              <a:rPr lang="cs-CZ" sz="2000" u="sng" dirty="0">
                <a:latin typeface="Arial" panose="020B0604020202020204" pitchFamily="34" charset="0"/>
                <a:cs typeface="Arial" panose="020B0604020202020204" pitchFamily="34" charset="0"/>
              </a:rPr>
              <a:t>]</a:t>
            </a:r>
            <a:r>
              <a:rPr lang="cs-CZ" sz="2000" u="sng" baseline="30000" dirty="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2Al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3" name="Obdélník 2"/>
          <p:cNvSpPr/>
          <p:nvPr/>
        </p:nvSpPr>
        <p:spPr>
          <a:xfrm>
            <a:off x="3505200" y="152400"/>
            <a:ext cx="1300356" cy="584775"/>
          </a:xfrm>
          <a:prstGeom prst="rect">
            <a:avLst/>
          </a:prstGeom>
        </p:spPr>
        <p:txBody>
          <a:bodyPr wrap="none">
            <a:spAutoFit/>
          </a:bodyPr>
          <a:lstStyle/>
          <a:p>
            <a:r>
              <a:rPr lang="en-GB" altLang="en-US" sz="3200" b="1" dirty="0" err="1">
                <a:latin typeface="Arial" panose="020B0604020202020204" pitchFamily="34" charset="0"/>
                <a:cs typeface="Arial" panose="020B0604020202020204" pitchFamily="34" charset="0"/>
              </a:rPr>
              <a:t>Hliník</a:t>
            </a:r>
            <a:endParaRPr lang="cs-CZ"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13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610600" cy="6555641"/>
          </a:xfrm>
          <a:prstGeom prst="rect">
            <a:avLst/>
          </a:prstGeom>
        </p:spPr>
        <p:txBody>
          <a:bodyPr wrap="square">
            <a:spAutoFit/>
          </a:bodyPr>
          <a:lstStyle/>
          <a:p>
            <a:pPr algn="just"/>
            <a:r>
              <a:rPr lang="cs-CZ" sz="2000" u="sng" dirty="0">
                <a:latin typeface="Arial" panose="020B0604020202020204" pitchFamily="34" charset="0"/>
                <a:cs typeface="Arial" panose="020B0604020202020204" pitchFamily="34" charset="0"/>
              </a:rPr>
              <a:t>Reakce hliníku s kyselinou dusičnou probíhají bez vývoje vodíku</a:t>
            </a:r>
            <a:r>
              <a:rPr lang="cs-CZ" sz="2000" dirty="0">
                <a:latin typeface="Arial" panose="020B0604020202020204" pitchFamily="34" charset="0"/>
                <a:cs typeface="Arial" panose="020B0604020202020204" pitchFamily="34" charset="0"/>
              </a:rPr>
              <a:t>, se zředěnou kyselinou vzniká oxid dusný, reakcí hliníku s velmi zředěnou kyselinou dusičnou vzniká dusičnan amonný:</a:t>
            </a:r>
          </a:p>
          <a:p>
            <a:pPr algn="ctr"/>
            <a:r>
              <a:rPr lang="cs-CZ" sz="2000" dirty="0">
                <a:latin typeface="Arial" panose="020B0604020202020204" pitchFamily="34" charset="0"/>
                <a:cs typeface="Arial" panose="020B0604020202020204" pitchFamily="34" charset="0"/>
              </a:rPr>
              <a:t>8Al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+ 15H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8Al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ct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 halogeny se slučuje přímo, reakce jsou silně exotermní, s kapalným bromem reaguje práškový hliník prudce za vývoje plamene. </a:t>
            </a:r>
          </a:p>
          <a:p>
            <a:pPr algn="just"/>
            <a:r>
              <a:rPr lang="cs-CZ" sz="2000" dirty="0">
                <a:latin typeface="Arial" panose="020B0604020202020204" pitchFamily="34" charset="0"/>
                <a:cs typeface="Arial" panose="020B0604020202020204" pitchFamily="34" charset="0"/>
              </a:rPr>
              <a:t>Se selenem a tellurem reaguje explozivně za vzniku selenidu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telluridu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S dusíkem se slučuje na nitrid </a:t>
            </a:r>
            <a:r>
              <a:rPr lang="cs-CZ" sz="2000" dirty="0" err="1">
                <a:latin typeface="Arial" panose="020B0604020202020204" pitchFamily="34" charset="0"/>
                <a:cs typeface="Arial" panose="020B0604020202020204" pitchFamily="34" charset="0"/>
              </a:rPr>
              <a:t>AlN</a:t>
            </a:r>
            <a:r>
              <a:rPr lang="cs-CZ" sz="2000" dirty="0">
                <a:latin typeface="Arial" panose="020B0604020202020204" pitchFamily="34" charset="0"/>
                <a:cs typeface="Arial" panose="020B0604020202020204" pitchFamily="34" charset="0"/>
              </a:rPr>
              <a:t> až za teplot 800-1200°C, s amoniakem reaguje za tvorby nitridu až při teplotě nad 600°C, </a:t>
            </a:r>
          </a:p>
          <a:p>
            <a:pPr algn="just"/>
            <a:r>
              <a:rPr lang="cs-CZ" sz="2000" dirty="0">
                <a:latin typeface="Arial" panose="020B0604020202020204" pitchFamily="34" charset="0"/>
                <a:cs typeface="Arial" panose="020B0604020202020204" pitchFamily="34" charset="0"/>
              </a:rPr>
              <a:t>Přímá reakce hliníku se sírou probíhá za vzniku snadno hydrolyzujícího sulfidu hlinitého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již od teploty 150°C.</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Již za mírně zvýšené teploty okolo 70 – 100 °C reaguje s peroxidy a </a:t>
            </a:r>
            <a:r>
              <a:rPr lang="cs-CZ" sz="2000" dirty="0" err="1">
                <a:latin typeface="Arial" panose="020B0604020202020204" pitchFamily="34" charset="0"/>
                <a:cs typeface="Arial" panose="020B0604020202020204" pitchFamily="34" charset="0"/>
              </a:rPr>
              <a:t>hyperoxidy</a:t>
            </a:r>
            <a:r>
              <a:rPr lang="cs-CZ" sz="2000" dirty="0">
                <a:latin typeface="Arial" panose="020B0604020202020204" pitchFamily="34" charset="0"/>
                <a:cs typeface="Arial" panose="020B0604020202020204" pitchFamily="34" charset="0"/>
              </a:rPr>
              <a:t> alkalických kovů za vzniku </a:t>
            </a:r>
            <a:r>
              <a:rPr lang="cs-CZ" sz="2000" u="sng" dirty="0">
                <a:latin typeface="Arial" panose="020B0604020202020204" pitchFamily="34" charset="0"/>
                <a:cs typeface="Arial" panose="020B0604020202020204" pitchFamily="34" charset="0"/>
              </a:rPr>
              <a:t>alkalických hlinitanů</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+ 2Al → 2NaAlO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NaO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Al → NaAlO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ct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99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 y="152400"/>
            <a:ext cx="8839200" cy="6553200"/>
          </a:xfrm>
        </p:spPr>
        <p:txBody>
          <a:bodyPr>
            <a:normAutofit/>
          </a:bodyPr>
          <a:lstStyle/>
          <a:p>
            <a:pPr marL="0" indent="0" algn="just">
              <a:buNone/>
            </a:pPr>
            <a:r>
              <a:rPr lang="cs-CZ" sz="2000" u="sng" dirty="0">
                <a:latin typeface="Arial" panose="020B0604020202020204" pitchFamily="34" charset="0"/>
                <a:cs typeface="Arial" panose="020B0604020202020204" pitchFamily="34" charset="0"/>
              </a:rPr>
              <a:t>Vodné roztoky hlinitých solí jsou bezbarvé</a:t>
            </a:r>
            <a:r>
              <a:rPr lang="cs-CZ" sz="2000" dirty="0">
                <a:latin typeface="Arial" panose="020B0604020202020204" pitchFamily="34" charset="0"/>
                <a:cs typeface="Arial" panose="020B0604020202020204" pitchFamily="34" charset="0"/>
              </a:rPr>
              <a:t>, nerozpustné hlinité sloučeniny jsou bílé látky. Jednou z mála známých barevných sloučenin hliníku je světle žlutý karbid 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marL="0" indent="0" algn="just"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Hliník je </a:t>
            </a:r>
            <a:r>
              <a:rPr lang="cs-CZ" sz="2000" u="sng" dirty="0">
                <a:latin typeface="Arial" panose="020B0604020202020204" pitchFamily="34" charset="0"/>
                <a:cs typeface="Arial" panose="020B0604020202020204" pitchFamily="34" charset="0"/>
              </a:rPr>
              <a:t>nejrozšířenější kov a je třetí nejrozšířenější prvek zemské kůry</a:t>
            </a:r>
            <a:r>
              <a:rPr lang="cs-CZ" sz="2000" dirty="0">
                <a:latin typeface="Arial" panose="020B0604020202020204" pitchFamily="34" charset="0"/>
                <a:cs typeface="Arial" panose="020B0604020202020204" pitchFamily="34" charset="0"/>
              </a:rPr>
              <a:t>. V přírodě </a:t>
            </a:r>
            <a:r>
              <a:rPr lang="cs-CZ" sz="2000" u="sng" dirty="0">
                <a:latin typeface="Arial" panose="020B0604020202020204" pitchFamily="34" charset="0"/>
                <a:cs typeface="Arial" panose="020B0604020202020204" pitchFamily="34" charset="0"/>
              </a:rPr>
              <a:t>se v ryzí formě obvykle nevyskytuje</a:t>
            </a:r>
            <a:r>
              <a:rPr lang="cs-CZ" sz="2000" dirty="0">
                <a:latin typeface="Arial" panose="020B0604020202020204" pitchFamily="34" charset="0"/>
                <a:cs typeface="Arial" panose="020B0604020202020204" pitchFamily="34" charset="0"/>
              </a:rPr>
              <a:t>, sloučeniny hliníku jsou rozptýleny v zemské kůře. </a:t>
            </a:r>
          </a:p>
          <a:p>
            <a:pPr marL="0" indent="0" algn="just">
              <a:buNone/>
            </a:pPr>
            <a:r>
              <a:rPr lang="cs-CZ" sz="2000" dirty="0">
                <a:latin typeface="Arial" panose="020B0604020202020204" pitchFamily="34" charset="0"/>
                <a:cs typeface="Arial" panose="020B0604020202020204" pitchFamily="34" charset="0"/>
              </a:rPr>
              <a:t>Mezi nejdůležitější minerály hliníku patří </a:t>
            </a:r>
            <a:r>
              <a:rPr lang="cs-CZ" sz="2000" dirty="0" err="1">
                <a:latin typeface="Arial" panose="020B0604020202020204" pitchFamily="34" charset="0"/>
                <a:cs typeface="Arial" panose="020B0604020202020204" pitchFamily="34" charset="0"/>
              </a:rPr>
              <a:t>orthorombický</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boehmit</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monoklinický </a:t>
            </a:r>
            <a:r>
              <a:rPr lang="cs-CZ" sz="2000" b="1" dirty="0" err="1">
                <a:latin typeface="Arial" panose="020B0604020202020204" pitchFamily="34" charset="0"/>
                <a:cs typeface="Arial" panose="020B0604020202020204" pitchFamily="34" charset="0"/>
              </a:rPr>
              <a:t>gibbsit</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i="1" dirty="0">
                <a:latin typeface="Arial" panose="020B0604020202020204" pitchFamily="34" charset="0"/>
                <a:cs typeface="Arial" panose="020B0604020202020204" pitchFamily="34" charset="0"/>
              </a:rPr>
              <a:t>(hlavní složky bauxitu)</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kryolit</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a:t>
            </a:r>
            <a:r>
              <a:rPr lang="cs-CZ" sz="2000" b="1" u="sng" dirty="0">
                <a:latin typeface="Arial" panose="020B0604020202020204" pitchFamily="34" charset="0"/>
                <a:cs typeface="Arial" panose="020B0604020202020204" pitchFamily="34" charset="0"/>
              </a:rPr>
              <a:t>korund</a:t>
            </a:r>
            <a:r>
              <a:rPr lang="cs-CZ" sz="2000" u="sng" dirty="0">
                <a:latin typeface="Arial" panose="020B0604020202020204" pitchFamily="34" charset="0"/>
                <a:cs typeface="Arial" panose="020B0604020202020204" pitchFamily="34" charset="0"/>
              </a:rPr>
              <a:t> Al</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O</a:t>
            </a:r>
            <a:r>
              <a:rPr lang="cs-CZ" sz="2000" u="sng"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marL="0" indent="0" algn="just">
              <a:buNone/>
            </a:pPr>
            <a:endParaRPr lang="cs-CZ" sz="1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Hlavní surovinou pro výrobu hliníku je </a:t>
            </a:r>
            <a:r>
              <a:rPr lang="cs-CZ" sz="2000" b="1" u="sng" dirty="0">
                <a:latin typeface="Arial" panose="020B0604020202020204" pitchFamily="34" charset="0"/>
                <a:cs typeface="Arial" panose="020B0604020202020204" pitchFamily="34" charset="0"/>
              </a:rPr>
              <a:t>bauxit</a:t>
            </a:r>
            <a:r>
              <a:rPr lang="cs-CZ" sz="2000" dirty="0">
                <a:latin typeface="Arial" panose="020B0604020202020204" pitchFamily="34" charset="0"/>
                <a:cs typeface="Arial" panose="020B0604020202020204" pitchFamily="34" charset="0"/>
              </a:rPr>
              <a:t>, hornina obsahující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 </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hydroxidy hliníku</a:t>
            </a:r>
          </a:p>
          <a:p>
            <a:pPr marL="0" indent="0" algn="just">
              <a:buNone/>
            </a:pPr>
            <a:r>
              <a:rPr lang="cs-CZ" sz="2000" b="1" dirty="0">
                <a:latin typeface="Arial" panose="020B0604020202020204" pitchFamily="34" charset="0"/>
                <a:cs typeface="Arial" panose="020B0604020202020204" pitchFamily="34" charset="0"/>
              </a:rPr>
              <a:t>  autochtonní bauxit</a:t>
            </a:r>
            <a:r>
              <a:rPr lang="cs-CZ" sz="2000" dirty="0">
                <a:latin typeface="Arial" panose="020B0604020202020204" pitchFamily="34" charset="0"/>
                <a:cs typeface="Arial" panose="020B0604020202020204" pitchFamily="34" charset="0"/>
              </a:rPr>
              <a:t>, méně kvalitní, primární zvětralinový materiál vázaný na matečnou horninu. </a:t>
            </a:r>
          </a:p>
          <a:p>
            <a:pPr marL="0" indent="0" algn="just">
              <a:buNone/>
            </a:pPr>
            <a:r>
              <a:rPr lang="cs-CZ" sz="2000" b="1" dirty="0">
                <a:latin typeface="Arial" panose="020B0604020202020204" pitchFamily="34" charset="0"/>
                <a:cs typeface="Arial" panose="020B0604020202020204" pitchFamily="34" charset="0"/>
              </a:rPr>
              <a:t>  alochtonní bauxit</a:t>
            </a:r>
            <a:r>
              <a:rPr lang="cs-CZ" sz="2000" dirty="0">
                <a:latin typeface="Arial" panose="020B0604020202020204" pitchFamily="34" charset="0"/>
                <a:cs typeface="Arial" panose="020B0604020202020204" pitchFamily="34" charset="0"/>
              </a:rPr>
              <a:t>, kvalitnější sekundární sedimentární materiál, tvořený sedimentárními vrstvami z materiálu připlaveného ze značné dálky. Vyšší kvalita sekundárního bauxitu je způsobena vymytím nežádoucích příměsí 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během transportu a následné sedimentace.</a:t>
            </a:r>
          </a:p>
          <a:p>
            <a:pPr marL="0" indent="0" algn="just"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endParaRPr lang="en-GB"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65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08687"/>
            <a:ext cx="8763000" cy="621708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1)  Výroba hliníku se od roku 1886 provádí elektrolytickým rozkladem oxidu hlinitého rozpuštěného v roztaveném kryolitu - </a:t>
            </a:r>
            <a:r>
              <a:rPr lang="cs-CZ" sz="2000" b="1" dirty="0" err="1">
                <a:latin typeface="Arial" panose="020B0604020202020204" pitchFamily="34" charset="0"/>
                <a:cs typeface="Arial" panose="020B0604020202020204" pitchFamily="34" charset="0"/>
              </a:rPr>
              <a:t>Hallův-Héroultův</a:t>
            </a:r>
            <a:r>
              <a:rPr lang="cs-CZ" sz="2000" b="1" dirty="0">
                <a:latin typeface="Arial" panose="020B0604020202020204" pitchFamily="34" charset="0"/>
                <a:cs typeface="Arial" panose="020B0604020202020204" pitchFamily="34" charset="0"/>
              </a:rPr>
              <a:t> postup</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Čistý oxid hlinitý pro elektrolýzu se připravuje různými metodami, které se volí podle poměru hmotnosti oxidu hlinitého k hmotnosti oxidu křemičitého.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Poměrně univerzální je alkalická </a:t>
            </a:r>
            <a:r>
              <a:rPr lang="cs-CZ" sz="2000" b="1" dirty="0" err="1">
                <a:latin typeface="Arial" panose="020B0604020202020204" pitchFamily="34" charset="0"/>
                <a:cs typeface="Arial" panose="020B0604020202020204" pitchFamily="34" charset="0"/>
              </a:rPr>
              <a:t>spékací</a:t>
            </a:r>
            <a:r>
              <a:rPr lang="cs-CZ" sz="2000" b="1" dirty="0">
                <a:latin typeface="Arial" panose="020B0604020202020204" pitchFamily="34" charset="0"/>
                <a:cs typeface="Arial" panose="020B0604020202020204" pitchFamily="34" charset="0"/>
              </a:rPr>
              <a:t> metoda</a:t>
            </a:r>
            <a:r>
              <a:rPr lang="cs-CZ" sz="2000" dirty="0">
                <a:latin typeface="Arial" panose="020B0604020202020204" pitchFamily="34" charset="0"/>
                <a:cs typeface="Arial" panose="020B0604020202020204" pitchFamily="34" charset="0"/>
              </a:rPr>
              <a:t>, která spočívá ve vypalování bauxitu, vápence a sody v rotační peci. Vypálené slínky se </a:t>
            </a:r>
            <a:r>
              <a:rPr lang="cs-CZ" sz="2000" dirty="0" err="1">
                <a:latin typeface="Arial" panose="020B0604020202020204" pitchFamily="34" charset="0"/>
                <a:cs typeface="Arial" panose="020B0604020202020204" pitchFamily="34" charset="0"/>
              </a:rPr>
              <a:t>vylouží</a:t>
            </a:r>
            <a:r>
              <a:rPr lang="cs-CZ" sz="2000" dirty="0">
                <a:latin typeface="Arial" panose="020B0604020202020204" pitchFamily="34" charset="0"/>
                <a:cs typeface="Arial" panose="020B0604020202020204" pitchFamily="34" charset="0"/>
              </a:rPr>
              <a:t> vodou, vzniklý hlinitan sodný Na[Al(OH)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rozkládá oxidem uhličitým na hydrát hlinitý, ten se po odfiltrování kalcinuje za vzniku oxidu hlinitého.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Pro bauxity s nízkým obsahem křemene se používá mokrý, </a:t>
            </a:r>
            <a:r>
              <a:rPr lang="cs-CZ" sz="2000" b="1" dirty="0">
                <a:latin typeface="Arial" panose="020B0604020202020204" pitchFamily="34" charset="0"/>
                <a:cs typeface="Arial" panose="020B0604020202020204" pitchFamily="34" charset="0"/>
              </a:rPr>
              <a:t>Bayerův způsob</a:t>
            </a:r>
            <a:r>
              <a:rPr lang="cs-CZ" sz="2000" dirty="0">
                <a:latin typeface="Arial" panose="020B0604020202020204" pitchFamily="34" charset="0"/>
                <a:cs typeface="Arial" panose="020B0604020202020204" pitchFamily="34" charset="0"/>
              </a:rPr>
              <a:t> přípravy oxidu hlinitého, který spočívá v rozkladu mletého, žíhaného bauxitu hydroxidem sodným za zvýšeného tlaku a teploty v autoklávech různé konstrukce. Vzniklý roztok hlinitanu sodného se filtrací zbaví nečistot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hydratovaný 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podrobí hydrolýze a rozkladu pomocí oxidu uhličitého, následně se kalcinuje na oxid hlinitý. Vedlejším produktem Bayerova způsobu je soda, která se </a:t>
            </a:r>
            <a:r>
              <a:rPr lang="cs-CZ" sz="2000" dirty="0" err="1">
                <a:latin typeface="Arial" panose="020B0604020202020204" pitchFamily="34" charset="0"/>
                <a:cs typeface="Arial" panose="020B0604020202020204" pitchFamily="34" charset="0"/>
              </a:rPr>
              <a:t>kaustifikuje</a:t>
            </a:r>
            <a:r>
              <a:rPr lang="cs-CZ" sz="2000" dirty="0">
                <a:latin typeface="Arial" panose="020B0604020202020204" pitchFamily="34" charset="0"/>
                <a:cs typeface="Arial" panose="020B0604020202020204" pitchFamily="34" charset="0"/>
              </a:rPr>
              <a:t> vápnem za vzniku hydroxidu sodného, ten se vrací zpět na začátek procesu.</a:t>
            </a:r>
          </a:p>
          <a:p>
            <a:endParaRPr lang="cs-CZ" dirty="0"/>
          </a:p>
        </p:txBody>
      </p:sp>
    </p:spTree>
    <p:extLst>
      <p:ext uri="{BB962C8B-B14F-4D97-AF65-F5344CB8AC3E}">
        <p14:creationId xmlns:p14="http://schemas.microsoft.com/office/powerpoint/2010/main" val="198164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5940088"/>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  Méně používaný je </a:t>
            </a:r>
            <a:r>
              <a:rPr lang="cs-CZ" sz="2000" b="1" dirty="0">
                <a:latin typeface="Arial" panose="020B0604020202020204" pitchFamily="34" charset="0"/>
                <a:cs typeface="Arial" panose="020B0604020202020204" pitchFamily="34" charset="0"/>
              </a:rPr>
              <a:t>kyselý způsob</a:t>
            </a:r>
            <a:r>
              <a:rPr lang="cs-CZ" sz="2000" dirty="0">
                <a:latin typeface="Arial" panose="020B0604020202020204" pitchFamily="34" charset="0"/>
                <a:cs typeface="Arial" panose="020B0604020202020204" pitchFamily="34" charset="0"/>
              </a:rPr>
              <a:t> přípravy oxidu hlinitého, při kterém se na rudu působí roztokem minerálních kyselin. Hliník přechází do roztoku jako hlinitá sůl příslušné kyseliny. Soli se podrobí hydrolýze, vzniklý hydroxid hlinitý se kalcinuje za vzniku oxidu hlinitého.</a:t>
            </a:r>
          </a:p>
          <a:p>
            <a:r>
              <a:rPr lang="cs-CZ" sz="2000" b="1" dirty="0">
                <a:latin typeface="Arial" panose="020B0604020202020204" pitchFamily="34" charset="0"/>
                <a:cs typeface="Arial" panose="020B0604020202020204" pitchFamily="34" charset="0"/>
              </a:rPr>
              <a:t>  </a:t>
            </a:r>
          </a:p>
          <a:p>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Buchnerův</a:t>
            </a:r>
            <a:r>
              <a:rPr lang="cs-CZ" sz="2000" b="1" dirty="0">
                <a:latin typeface="Arial" panose="020B0604020202020204" pitchFamily="34" charset="0"/>
                <a:cs typeface="Arial" panose="020B0604020202020204" pitchFamily="34" charset="0"/>
              </a:rPr>
              <a:t> způsob</a:t>
            </a:r>
            <a:r>
              <a:rPr lang="cs-CZ" sz="2000" dirty="0">
                <a:latin typeface="Arial" panose="020B0604020202020204" pitchFamily="34" charset="0"/>
                <a:cs typeface="Arial" panose="020B0604020202020204" pitchFamily="34" charset="0"/>
              </a:rPr>
              <a:t> přípravy oxidu hlinitého spočívá v loužení rudy kyselinou dusičnou v autoklávu. Vzniklý dusičnan hlinitý se čistí frakční krystalizací, následnou kalcinací vzniká oxid hlinitý a kyselina dusičná, která se </a:t>
            </a:r>
            <a:r>
              <a:rPr lang="cs-CZ" sz="2000" dirty="0" err="1">
                <a:latin typeface="Arial" panose="020B0604020202020204" pitchFamily="34" charset="0"/>
                <a:cs typeface="Arial" panose="020B0604020202020204" pitchFamily="34" charset="0"/>
              </a:rPr>
              <a:t>vraci</a:t>
            </a:r>
            <a:r>
              <a:rPr lang="cs-CZ" sz="2000" dirty="0">
                <a:latin typeface="Arial" panose="020B0604020202020204" pitchFamily="34" charset="0"/>
                <a:cs typeface="Arial" panose="020B0604020202020204" pitchFamily="34" charset="0"/>
              </a:rPr>
              <a:t> do procesu. </a:t>
            </a:r>
          </a:p>
          <a:p>
            <a:r>
              <a:rPr lang="cs-CZ" sz="2000" b="1" dirty="0">
                <a:latin typeface="Arial" panose="020B0604020202020204" pitchFamily="34" charset="0"/>
                <a:cs typeface="Arial" panose="020B0604020202020204" pitchFamily="34" charset="0"/>
              </a:rPr>
              <a:t>  </a:t>
            </a:r>
          </a:p>
          <a:p>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Goldschmidtův</a:t>
            </a:r>
            <a:r>
              <a:rPr lang="cs-CZ" sz="2000" b="1" dirty="0">
                <a:latin typeface="Arial" panose="020B0604020202020204" pitchFamily="34" charset="0"/>
                <a:cs typeface="Arial" panose="020B0604020202020204" pitchFamily="34" charset="0"/>
              </a:rPr>
              <a:t> způsob</a:t>
            </a:r>
            <a:r>
              <a:rPr lang="cs-CZ" sz="2000" dirty="0">
                <a:latin typeface="Arial" panose="020B0604020202020204" pitchFamily="34" charset="0"/>
                <a:cs typeface="Arial" panose="020B0604020202020204" pitchFamily="34" charset="0"/>
              </a:rPr>
              <a:t> využívá loužení rudy kyselinou siřičitou.    </a:t>
            </a:r>
          </a:p>
          <a:p>
            <a:r>
              <a:rPr lang="cs-CZ" sz="2000" b="1" dirty="0">
                <a:latin typeface="Arial" panose="020B0604020202020204" pitchFamily="34" charset="0"/>
                <a:cs typeface="Arial" panose="020B0604020202020204" pitchFamily="34" charset="0"/>
              </a:rPr>
              <a:t>  </a:t>
            </a:r>
          </a:p>
          <a:p>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Haglundův</a:t>
            </a:r>
            <a:r>
              <a:rPr lang="cs-CZ" sz="2000" b="1" dirty="0">
                <a:latin typeface="Arial" panose="020B0604020202020204" pitchFamily="34" charset="0"/>
                <a:cs typeface="Arial" panose="020B0604020202020204" pitchFamily="34" charset="0"/>
              </a:rPr>
              <a:t> způsob</a:t>
            </a:r>
            <a:r>
              <a:rPr lang="cs-CZ" sz="2000" dirty="0">
                <a:latin typeface="Arial" panose="020B0604020202020204" pitchFamily="34" charset="0"/>
                <a:cs typeface="Arial" panose="020B0604020202020204" pitchFamily="34" charset="0"/>
              </a:rPr>
              <a:t> spočívá v tavení rudy, pyritu a uhlí v elektrické peci, hliník přechází do strusky ve formě oxidu a sulfidu, struska plave na slitině železa a křemíku. Následuje rozklad strusky kyselinou chlorovodíkovou, sulfid hlinitý se rozkládá za vývoje sirovodíku, zbytkem je čistý oxid hlinitý.</a:t>
            </a:r>
          </a:p>
          <a:p>
            <a:endParaRPr lang="cs-CZ" sz="2000" dirty="0">
              <a:latin typeface="Arial" panose="020B0604020202020204" pitchFamily="34" charset="0"/>
              <a:cs typeface="Arial" panose="020B0604020202020204" pitchFamily="34" charset="0"/>
            </a:endParaRPr>
          </a:p>
          <a:p>
            <a:r>
              <a:rPr lang="cs-CZ" sz="2000" dirty="0">
                <a:solidFill>
                  <a:srgbClr val="0070C0"/>
                </a:solidFill>
                <a:latin typeface="Arial" panose="020B0604020202020204" pitchFamily="34" charset="0"/>
                <a:cs typeface="Arial" panose="020B0604020202020204" pitchFamily="34" charset="0"/>
              </a:rPr>
              <a:t>Důležitým vedlejším produktem všech způsobů přípravy oxidu hlinitého je </a:t>
            </a:r>
            <a:r>
              <a:rPr lang="cs-CZ" sz="2000" dirty="0" err="1">
                <a:solidFill>
                  <a:srgbClr val="0070C0"/>
                </a:solidFill>
                <a:latin typeface="Arial" panose="020B0604020202020204" pitchFamily="34" charset="0"/>
                <a:cs typeface="Arial" panose="020B0604020202020204" pitchFamily="34" charset="0"/>
              </a:rPr>
              <a:t>gallitan</a:t>
            </a:r>
            <a:r>
              <a:rPr lang="cs-CZ" sz="2000" dirty="0">
                <a:solidFill>
                  <a:srgbClr val="0070C0"/>
                </a:solidFill>
                <a:latin typeface="Arial" panose="020B0604020202020204" pitchFamily="34" charset="0"/>
                <a:cs typeface="Arial" panose="020B0604020202020204" pitchFamily="34" charset="0"/>
              </a:rPr>
              <a:t> sodný NaGaO</a:t>
            </a:r>
            <a:r>
              <a:rPr lang="cs-CZ" sz="2000" baseline="-25000" dirty="0">
                <a:solidFill>
                  <a:srgbClr val="0070C0"/>
                </a:solidFill>
                <a:latin typeface="Arial" panose="020B0604020202020204" pitchFamily="34" charset="0"/>
                <a:cs typeface="Arial" panose="020B0604020202020204" pitchFamily="34" charset="0"/>
              </a:rPr>
              <a:t>2</a:t>
            </a:r>
            <a:r>
              <a:rPr lang="cs-CZ" sz="2000" dirty="0">
                <a:solidFill>
                  <a:srgbClr val="0070C0"/>
                </a:solidFill>
                <a:latin typeface="Arial" panose="020B0604020202020204" pitchFamily="34" charset="0"/>
                <a:cs typeface="Arial" panose="020B0604020202020204" pitchFamily="34" charset="0"/>
              </a:rPr>
              <a:t>, ze kterého se získává </a:t>
            </a:r>
            <a:r>
              <a:rPr lang="cs-CZ" sz="2000" dirty="0" err="1">
                <a:solidFill>
                  <a:srgbClr val="0070C0"/>
                </a:solidFill>
                <a:latin typeface="Arial" panose="020B0604020202020204" pitchFamily="34" charset="0"/>
                <a:cs typeface="Arial" panose="020B0604020202020204" pitchFamily="34" charset="0"/>
              </a:rPr>
              <a:t>gallium</a:t>
            </a:r>
            <a:r>
              <a:rPr lang="cs-CZ" sz="2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189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9702" y="102463"/>
            <a:ext cx="86106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2) Kromě elektrolytického způsobu je také možná </a:t>
            </a:r>
            <a:r>
              <a:rPr lang="cs-CZ" sz="2000" b="1" dirty="0" err="1">
                <a:latin typeface="Arial" panose="020B0604020202020204" pitchFamily="34" charset="0"/>
                <a:cs typeface="Arial" panose="020B0604020202020204" pitchFamily="34" charset="0"/>
              </a:rPr>
              <a:t>karbotermická</a:t>
            </a:r>
            <a:r>
              <a:rPr lang="cs-CZ" sz="2000" b="1" dirty="0">
                <a:latin typeface="Arial" panose="020B0604020202020204" pitchFamily="34" charset="0"/>
                <a:cs typeface="Arial" panose="020B0604020202020204" pitchFamily="34" charset="0"/>
              </a:rPr>
              <a:t> výroba hliníku</a:t>
            </a:r>
            <a:r>
              <a:rPr lang="cs-CZ" sz="2000" dirty="0">
                <a:latin typeface="Arial" panose="020B0604020202020204" pitchFamily="34" charset="0"/>
                <a:cs typeface="Arial" panose="020B0604020202020204" pitchFamily="34" charset="0"/>
              </a:rPr>
              <a:t> z oxidu hlinitého. </a:t>
            </a:r>
            <a:r>
              <a:rPr lang="cs-CZ" sz="2000" dirty="0" err="1">
                <a:latin typeface="Arial" panose="020B0604020202020204" pitchFamily="34" charset="0"/>
                <a:cs typeface="Arial" panose="020B0604020202020204" pitchFamily="34" charset="0"/>
              </a:rPr>
              <a:t>Karbotermická</a:t>
            </a:r>
            <a:r>
              <a:rPr lang="cs-CZ" sz="2000" dirty="0">
                <a:latin typeface="Arial" panose="020B0604020202020204" pitchFamily="34" charset="0"/>
                <a:cs typeface="Arial" panose="020B0604020202020204" pitchFamily="34" charset="0"/>
              </a:rPr>
              <a:t> redukce se provádí koksem v šachtové nebo elektrické obloukové peci za teplot přes 2000°C. Dvoustupňový průběh redukce popisují rovnice:</a:t>
            </a:r>
          </a:p>
          <a:p>
            <a:pPr algn="ctr"/>
            <a:r>
              <a:rPr lang="cs-CZ" sz="2000" dirty="0">
                <a:latin typeface="Arial" panose="020B0604020202020204" pitchFamily="34" charset="0"/>
                <a:cs typeface="Arial" panose="020B0604020202020204" pitchFamily="34" charset="0"/>
              </a:rPr>
              <a:t>2Al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+ 9C → 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6Al + 3CO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Další možností je tzv. </a:t>
            </a:r>
            <a:r>
              <a:rPr lang="cs-CZ" sz="2000" b="1" dirty="0">
                <a:latin typeface="Arial" panose="020B0604020202020204" pitchFamily="34" charset="0"/>
                <a:cs typeface="Arial" panose="020B0604020202020204" pitchFamily="34" charset="0"/>
              </a:rPr>
              <a:t>Tóthův proces</a:t>
            </a:r>
            <a:r>
              <a:rPr lang="cs-CZ" sz="2000" dirty="0">
                <a:latin typeface="Arial" panose="020B0604020202020204" pitchFamily="34" charset="0"/>
                <a:cs typeface="Arial" panose="020B0604020202020204" pitchFamily="34" charset="0"/>
              </a:rPr>
              <a:t>, který je založen na redukci chloridu hlinitého manganem. Vstupní surovinou není bauxit, ale kaolín a jíly se zvýšeným obsahem hliníku. Suroviny se po kalcinaci podrobí chloraci, vzniklý chlorid se redukuje manganem při teplotě 260°C.</a:t>
            </a:r>
          </a:p>
          <a:p>
            <a:pPr algn="just"/>
            <a:endParaRPr lang="cs-CZ" sz="20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Rafinace</a:t>
            </a:r>
          </a:p>
          <a:p>
            <a:pPr algn="just"/>
            <a:r>
              <a:rPr lang="cs-CZ" sz="2000" dirty="0">
                <a:latin typeface="Arial" panose="020B0604020202020204" pitchFamily="34" charset="0"/>
                <a:cs typeface="Arial" panose="020B0604020202020204" pitchFamily="34" charset="0"/>
              </a:rPr>
              <a:t>Surový elektrolytický hliník dosahuje čistoty 99,5%, pro zvláštní účely se dále elektrolyticky nebo chemicky rafinuje až na čistotu 99,999%.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elektrolytické rafinaci </a:t>
            </a:r>
            <a:r>
              <a:rPr lang="cs-CZ" sz="2000" dirty="0">
                <a:latin typeface="Arial" panose="020B0604020202020204" pitchFamily="34" charset="0"/>
                <a:cs typeface="Arial" panose="020B0604020202020204" pitchFamily="34" charset="0"/>
              </a:rPr>
              <a:t>se jako elektrolyt používá tavenina chloridu barnatého a fluoridu hlinitého, surový hliník se slévá s mědí pro dosažení vyšší hustoty, rafinovaný hliník plave na povrchu elektrolytu.</a:t>
            </a:r>
          </a:p>
        </p:txBody>
      </p:sp>
    </p:spTree>
    <p:extLst>
      <p:ext uri="{BB962C8B-B14F-4D97-AF65-F5344CB8AC3E}">
        <p14:creationId xmlns:p14="http://schemas.microsoft.com/office/powerpoint/2010/main" val="205945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2548187" y="807286"/>
            <a:ext cx="6077164" cy="2571750"/>
          </a:xfrm>
        </p:spPr>
        <p:txBody>
          <a:bodyPr>
            <a:normAutofit lnSpcReduction="10000"/>
          </a:bodyPr>
          <a:lstStyle/>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B - </a:t>
            </a:r>
            <a:r>
              <a:rPr lang="en-GB" altLang="en-US" sz="2000" dirty="0" err="1">
                <a:latin typeface="Arial" panose="020B0604020202020204" pitchFamily="34" charset="0"/>
                <a:cs typeface="Arial" panose="020B0604020202020204" pitchFamily="34" charset="0"/>
              </a:rPr>
              <a:t>nekov</a:t>
            </a:r>
            <a:r>
              <a:rPr lang="en-GB" altLang="en-US" sz="2000" dirty="0">
                <a:latin typeface="Arial" panose="020B0604020202020204" pitchFamily="34" charset="0"/>
                <a:cs typeface="Arial" panose="020B0604020202020204" pitchFamily="34" charset="0"/>
              </a:rPr>
              <a:t>; Al, Ga</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In, Tl -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y</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900" b="1"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b="1" dirty="0">
                <a:latin typeface="Arial" panose="020B0604020202020204" pitchFamily="34" charset="0"/>
                <a:cs typeface="Arial" panose="020B0604020202020204" pitchFamily="34" charset="0"/>
              </a:rPr>
              <a:t>-</a:t>
            </a:r>
            <a:r>
              <a:rPr lang="cs-CZ"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elektronová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konfigurace</a:t>
            </a:r>
            <a:r>
              <a:rPr lang="en-GB" altLang="en-US" sz="2000" dirty="0">
                <a:latin typeface="Arial" panose="020B0604020202020204" pitchFamily="34" charset="0"/>
                <a:cs typeface="Arial" panose="020B0604020202020204" pitchFamily="34" charset="0"/>
              </a:rPr>
              <a:t>: ns</a:t>
            </a:r>
            <a:r>
              <a:rPr lang="en-GB" altLang="en-US" sz="2000" baseline="30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np</a:t>
            </a:r>
            <a:r>
              <a:rPr lang="en-GB" altLang="en-US" sz="2000" baseline="30000" dirty="0">
                <a:latin typeface="Arial" panose="020B0604020202020204" pitchFamily="34" charset="0"/>
                <a:cs typeface="Arial" panose="020B0604020202020204" pitchFamily="34" charset="0"/>
              </a:rPr>
              <a:t>1</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oxidační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číslo</a:t>
            </a:r>
            <a:r>
              <a:rPr lang="en-GB" altLang="en-US" sz="2000" dirty="0">
                <a:latin typeface="Arial" panose="020B0604020202020204" pitchFamily="34" charset="0"/>
                <a:cs typeface="Arial" panose="020B0604020202020204" pitchFamily="34" charset="0"/>
              </a:rPr>
              <a:t>: B</a:t>
            </a:r>
            <a:r>
              <a:rPr lang="en-GB" altLang="en-US" sz="2000" baseline="30000" dirty="0">
                <a:latin typeface="Arial" panose="020B0604020202020204" pitchFamily="34" charset="0"/>
                <a:cs typeface="Arial" panose="020B0604020202020204" pitchFamily="34" charset="0"/>
              </a:rPr>
              <a:t>III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a:t>
            </a:r>
            <a:r>
              <a:rPr lang="en-GB" altLang="en-US" sz="2000" baseline="30000" dirty="0" err="1">
                <a:latin typeface="Arial" panose="020B0604020202020204" pitchFamily="34" charset="0"/>
                <a:cs typeface="Arial" panose="020B0604020202020204" pitchFamily="34" charset="0"/>
              </a:rPr>
              <a:t>III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Ga</a:t>
            </a:r>
            <a:r>
              <a:rPr lang="en-GB" altLang="en-US" sz="2000" baseline="30000" dirty="0" err="1">
                <a:latin typeface="Arial" panose="020B0604020202020204" pitchFamily="34" charset="0"/>
                <a:cs typeface="Arial" panose="020B0604020202020204" pitchFamily="34" charset="0"/>
              </a:rPr>
              <a:t>III,I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In</a:t>
            </a:r>
            <a:r>
              <a:rPr lang="en-GB" altLang="en-US" sz="2000" baseline="30000" dirty="0" err="1">
                <a:latin typeface="Arial" panose="020B0604020202020204" pitchFamily="34" charset="0"/>
                <a:cs typeface="Arial" panose="020B0604020202020204" pitchFamily="34" charset="0"/>
              </a:rPr>
              <a:t>III,I</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Tl</a:t>
            </a:r>
            <a:r>
              <a:rPr lang="en-GB" altLang="en-US" sz="2000" baseline="30000" dirty="0" err="1">
                <a:latin typeface="Arial" panose="020B0604020202020204" pitchFamily="34" charset="0"/>
                <a:cs typeface="Arial" panose="020B0604020202020204" pitchFamily="34" charset="0"/>
              </a:rPr>
              <a:t>III,I</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800" dirty="0">
              <a:latin typeface="Arial" panose="020B0604020202020204" pitchFamily="34" charset="0"/>
              <a:cs typeface="Arial" panose="020B0604020202020204" pitchFamily="34" charset="0"/>
            </a:endParaRPr>
          </a:p>
          <a:p>
            <a:pPr eaLnBrk="1" hangingPunct="1">
              <a:buFontTx/>
              <a:buChar char="-"/>
            </a:pPr>
            <a:r>
              <a:rPr lang="en-GB" altLang="en-US" sz="2000" dirty="0">
                <a:latin typeface="Arial" panose="020B0604020202020204" pitchFamily="34" charset="0"/>
                <a:cs typeface="Arial" panose="020B0604020202020204" pitchFamily="34" charset="0"/>
              </a:rPr>
              <a:t>k </a:t>
            </a:r>
            <a:r>
              <a:rPr lang="en-GB" altLang="en-US" sz="2000" dirty="0" err="1">
                <a:latin typeface="Arial" panose="020B0604020202020204" pitchFamily="34" charset="0"/>
                <a:cs typeface="Arial" panose="020B0604020202020204" pitchFamily="34" charset="0"/>
              </a:rPr>
              <a:t>chemickým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vazbám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využívají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elektrony</a:t>
            </a:r>
            <a:r>
              <a:rPr lang="en-GB" altLang="en-US" sz="2000" dirty="0">
                <a:latin typeface="Arial" panose="020B0604020202020204" pitchFamily="34" charset="0"/>
                <a:cs typeface="Arial" panose="020B0604020202020204" pitchFamily="34" charset="0"/>
              </a:rPr>
              <a:t> s</a:t>
            </a:r>
            <a:r>
              <a:rPr lang="en-GB" altLang="en-US" sz="2000" baseline="30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p</a:t>
            </a:r>
            <a:r>
              <a:rPr lang="en-GB" altLang="en-US" sz="2000" baseline="30000" dirty="0">
                <a:latin typeface="Arial" panose="020B0604020202020204" pitchFamily="34" charset="0"/>
                <a:cs typeface="Arial" panose="020B0604020202020204" pitchFamily="34" charset="0"/>
              </a:rPr>
              <a:t>1</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tři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hybridní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orbitaly</a:t>
            </a:r>
            <a:r>
              <a:rPr lang="en-GB" altLang="en-US" sz="2000" dirty="0">
                <a:latin typeface="Arial" panose="020B0604020202020204" pitchFamily="34" charset="0"/>
                <a:cs typeface="Arial" panose="020B0604020202020204" pitchFamily="34" charset="0"/>
              </a:rPr>
              <a:t> sp</a:t>
            </a:r>
            <a:r>
              <a:rPr lang="en-GB" altLang="en-US" sz="2000" baseline="30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a:t>
            </a:r>
          </a:p>
          <a:p>
            <a:pPr eaLnBrk="1" hangingPunct="1">
              <a:buFontTx/>
              <a:buChar char="-"/>
            </a:pPr>
            <a:endParaRPr lang="en-GB" altLang="en-US" sz="800" baseline="30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atomovým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číslem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roste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iontový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podíl</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vazby</a:t>
            </a: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baseline="30000" dirty="0">
              <a:latin typeface="Arial" panose="020B0604020202020204" pitchFamily="34" charset="0"/>
              <a:cs typeface="Arial" panose="020B0604020202020204" pitchFamily="34" charset="0"/>
              <a:sym typeface="Symbol" pitchFamily="18" charset="2"/>
            </a:endParaRPr>
          </a:p>
        </p:txBody>
      </p:sp>
      <p:pic>
        <p:nvPicPr>
          <p:cNvPr id="2054" name="Picture 6" descr="Boron - Wikipedia">
            <a:extLst>
              <a:ext uri="{FF2B5EF4-FFF2-40B4-BE49-F238E27FC236}">
                <a16:creationId xmlns:a16="http://schemas.microsoft.com/office/drawing/2014/main" id="{9E5ABEC4-8BE8-427F-BB88-E95C25B2CB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33" y="116258"/>
            <a:ext cx="1828800" cy="13649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mical Elements - Aluminium">
            <a:extLst>
              <a:ext uri="{FF2B5EF4-FFF2-40B4-BE49-F238E27FC236}">
                <a16:creationId xmlns:a16="http://schemas.microsoft.com/office/drawing/2014/main" id="{A48A276C-9115-4D25-8DDE-264A97C26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49" y="1612117"/>
            <a:ext cx="1208498" cy="12084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allium - Assignment Point">
            <a:extLst>
              <a:ext uri="{FF2B5EF4-FFF2-40B4-BE49-F238E27FC236}">
                <a16:creationId xmlns:a16="http://schemas.microsoft.com/office/drawing/2014/main" id="{21D922ED-48D8-413B-AAF2-A68921CE8D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236" y="3024624"/>
            <a:ext cx="2068194" cy="10340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allium - Wikipedia">
            <a:extLst>
              <a:ext uri="{FF2B5EF4-FFF2-40B4-BE49-F238E27FC236}">
                <a16:creationId xmlns:a16="http://schemas.microsoft.com/office/drawing/2014/main" id="{C4A30093-E4CC-4A6D-A24F-4F49590C6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312" y="5644105"/>
            <a:ext cx="2262089" cy="10340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AB4DC505-EE28-40FD-95E7-724E0091F6B2}"/>
              </a:ext>
            </a:extLst>
          </p:cNvPr>
          <p:cNvSpPr txBox="1"/>
          <p:nvPr/>
        </p:nvSpPr>
        <p:spPr>
          <a:xfrm>
            <a:off x="4025097" y="130996"/>
            <a:ext cx="4572000" cy="461665"/>
          </a:xfrm>
          <a:prstGeom prst="rect">
            <a:avLst/>
          </a:prstGeom>
          <a:noFill/>
        </p:spPr>
        <p:txBody>
          <a:bodyPr wrap="square">
            <a:spAutoFit/>
          </a:bodyPr>
          <a:lstStyle/>
          <a:p>
            <a:pPr eaLnBrk="1" hangingPunct="1">
              <a:buFont typeface="Wingdings" pitchFamily="2" charset="2"/>
              <a:buNone/>
            </a:pPr>
            <a:r>
              <a:rPr lang="en-GB" altLang="en-US" sz="2400" b="1" dirty="0">
                <a:latin typeface="Arial" panose="020B0604020202020204" pitchFamily="34" charset="0"/>
                <a:cs typeface="Arial" panose="020B0604020202020204" pitchFamily="34" charset="0"/>
              </a:rPr>
              <a:t>B, Al, Ga, In, Tl</a:t>
            </a:r>
          </a:p>
        </p:txBody>
      </p:sp>
      <p:pic>
        <p:nvPicPr>
          <p:cNvPr id="6" name="Obrázek 5">
            <a:extLst>
              <a:ext uri="{FF2B5EF4-FFF2-40B4-BE49-F238E27FC236}">
                <a16:creationId xmlns:a16="http://schemas.microsoft.com/office/drawing/2014/main" id="{44D10AA2-1D2C-4E85-B7A4-389A1B1066FD}"/>
              </a:ext>
            </a:extLst>
          </p:cNvPr>
          <p:cNvPicPr>
            <a:picLocks noChangeAspect="1"/>
          </p:cNvPicPr>
          <p:nvPr/>
        </p:nvPicPr>
        <p:blipFill>
          <a:blip r:embed="rId6"/>
          <a:stretch>
            <a:fillRect/>
          </a:stretch>
        </p:blipFill>
        <p:spPr>
          <a:xfrm>
            <a:off x="311427" y="4323417"/>
            <a:ext cx="2099857" cy="1095375"/>
          </a:xfrm>
          <a:prstGeom prst="rect">
            <a:avLst/>
          </a:prstGeom>
        </p:spPr>
      </p:pic>
      <p:pic>
        <p:nvPicPr>
          <p:cNvPr id="2064" name="Picture 16">
            <a:extLst>
              <a:ext uri="{FF2B5EF4-FFF2-40B4-BE49-F238E27FC236}">
                <a16:creationId xmlns:a16="http://schemas.microsoft.com/office/drawing/2014/main" id="{86407A2C-8F09-4F56-8BBA-5A96D8F17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0855" y="3326990"/>
            <a:ext cx="5510589" cy="341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2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15630" y="152400"/>
            <a:ext cx="8793804" cy="470898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chemické rafinaci </a:t>
            </a:r>
            <a:r>
              <a:rPr lang="cs-CZ" sz="2000" dirty="0">
                <a:latin typeface="Arial" panose="020B0604020202020204" pitchFamily="34" charset="0"/>
                <a:cs typeface="Arial" panose="020B0604020202020204" pitchFamily="34" charset="0"/>
              </a:rPr>
              <a:t>se na roztavený surový hliník při teplotě 1200 °C působí parami chloridu hlinitého za vzniku chloridu </a:t>
            </a:r>
            <a:r>
              <a:rPr lang="cs-CZ" sz="2000" dirty="0" err="1">
                <a:latin typeface="Arial" panose="020B0604020202020204" pitchFamily="34" charset="0"/>
                <a:cs typeface="Arial" panose="020B0604020202020204" pitchFamily="34" charset="0"/>
              </a:rPr>
              <a:t>hlinného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AlCl</a:t>
            </a:r>
            <a:r>
              <a:rPr lang="cs-CZ" sz="2000" dirty="0">
                <a:latin typeface="Arial" panose="020B0604020202020204" pitchFamily="34" charset="0"/>
                <a:cs typeface="Arial" panose="020B0604020202020204" pitchFamily="34" charset="0"/>
              </a:rPr>
              <a:t>.  Vzniklý </a:t>
            </a:r>
            <a:r>
              <a:rPr lang="cs-CZ" sz="2000" dirty="0" err="1">
                <a:latin typeface="Arial" panose="020B0604020202020204" pitchFamily="34" charset="0"/>
                <a:cs typeface="Arial" panose="020B0604020202020204" pitchFamily="34" charset="0"/>
              </a:rPr>
              <a:t>subchlorid</a:t>
            </a:r>
            <a:r>
              <a:rPr lang="cs-CZ" sz="2000" dirty="0">
                <a:latin typeface="Arial" panose="020B0604020202020204" pitchFamily="34" charset="0"/>
                <a:cs typeface="Arial" panose="020B0604020202020204" pitchFamily="34" charset="0"/>
              </a:rPr>
              <a:t> se po ochlazení na 700°C rozkládá zpět na chlorid hlinitý a čistý tekutý hliník, chlorid hlinitý se recykluje. Tento postup se nazývá </a:t>
            </a:r>
            <a:r>
              <a:rPr lang="cs-CZ" sz="2000" dirty="0" err="1">
                <a:latin typeface="Arial" panose="020B0604020202020204" pitchFamily="34" charset="0"/>
                <a:cs typeface="Arial" panose="020B0604020202020204" pitchFamily="34" charset="0"/>
              </a:rPr>
              <a:t>subchloridová</a:t>
            </a:r>
            <a:r>
              <a:rPr lang="cs-CZ" sz="2000" dirty="0">
                <a:latin typeface="Arial" panose="020B0604020202020204" pitchFamily="34" charset="0"/>
                <a:cs typeface="Arial" panose="020B0604020202020204" pitchFamily="34" charset="0"/>
              </a:rPr>
              <a:t> metoda rafinace hliníku. Další chemickou metodou rafinace hliníku je zavádění chloru do taveniny, většina přítomných příměsí přechází na chloridy, které se usazují na povrchu taveniny.</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Mezi další metody rafinace hliníku patří např. </a:t>
            </a:r>
            <a:r>
              <a:rPr lang="cs-CZ" sz="2000" b="1" dirty="0">
                <a:latin typeface="Arial" panose="020B0604020202020204" pitchFamily="34" charset="0"/>
                <a:cs typeface="Arial" panose="020B0604020202020204" pitchFamily="34" charset="0"/>
              </a:rPr>
              <a:t>vakuový způsob</a:t>
            </a:r>
            <a:r>
              <a:rPr lang="cs-CZ" sz="2000" dirty="0">
                <a:latin typeface="Arial" panose="020B0604020202020204" pitchFamily="34" charset="0"/>
                <a:cs typeface="Arial" panose="020B0604020202020204" pitchFamily="34" charset="0"/>
              </a:rPr>
              <a:t>, k odstranění vodíku se používá probublávání argonem a dalšími inertními plyny.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Na velmi vysokou čistotu se hliník rafinuje speciálními postupy mezi které patří např. </a:t>
            </a:r>
            <a:r>
              <a:rPr lang="cs-CZ" sz="2000" b="1" dirty="0">
                <a:latin typeface="Arial" panose="020B0604020202020204" pitchFamily="34" charset="0"/>
                <a:cs typeface="Arial" panose="020B0604020202020204" pitchFamily="34" charset="0"/>
              </a:rPr>
              <a:t>zonální rafinace</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frakční krystalizace </a:t>
            </a:r>
            <a:r>
              <a:rPr lang="cs-CZ" sz="2000" dirty="0">
                <a:latin typeface="Arial" panose="020B0604020202020204" pitchFamily="34" charset="0"/>
                <a:cs typeface="Arial" panose="020B0604020202020204" pitchFamily="34" charset="0"/>
              </a:rPr>
              <a:t>nebo </a:t>
            </a:r>
            <a:r>
              <a:rPr lang="cs-CZ" sz="2000" b="1" dirty="0">
                <a:latin typeface="Arial" panose="020B0604020202020204" pitchFamily="34" charset="0"/>
                <a:cs typeface="Arial" panose="020B0604020202020204" pitchFamily="34" charset="0"/>
              </a:rPr>
              <a:t>elektrolýza z roztoku organických rozpouštědel </a:t>
            </a:r>
            <a:r>
              <a:rPr lang="cs-CZ" sz="2000" dirty="0">
                <a:latin typeface="Arial" panose="020B0604020202020204" pitchFamily="34" charset="0"/>
                <a:cs typeface="Arial" panose="020B0604020202020204" pitchFamily="34" charset="0"/>
              </a:rPr>
              <a:t>- Na[Al(C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F]·Al(C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985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3749" y="152400"/>
            <a:ext cx="8763000" cy="440120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Hliník se používá čistý nebo ve formě slitin jako </a:t>
            </a:r>
            <a:r>
              <a:rPr lang="cs-CZ" sz="2000" u="sng" dirty="0">
                <a:latin typeface="Arial" panose="020B0604020202020204" pitchFamily="34" charset="0"/>
                <a:cs typeface="Arial" panose="020B0604020202020204" pitchFamily="34" charset="0"/>
              </a:rPr>
              <a:t>konstrukční materiál</a:t>
            </a:r>
            <a:r>
              <a:rPr lang="cs-CZ"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Slitiny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hliníku</a:t>
            </a:r>
            <a:r>
              <a:rPr lang="en-GB" altLang="en-US" sz="2000" u="sng"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všestranné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použití</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jsou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lehké</a:t>
            </a:r>
            <a:r>
              <a:rPr lang="en-GB" altLang="en-US" sz="2000" u="sng" dirty="0">
                <a:latin typeface="Arial" panose="020B0604020202020204" pitchFamily="34" charset="0"/>
                <a:cs typeface="Arial" panose="020B0604020202020204" pitchFamily="34" charset="0"/>
              </a:rPr>
              <a:t> a </a:t>
            </a:r>
            <a:r>
              <a:rPr lang="en-GB" altLang="en-US" sz="2000" u="sng" dirty="0" err="1">
                <a:latin typeface="Arial" panose="020B0604020202020204" pitchFamily="34" charset="0"/>
                <a:cs typeface="Arial" panose="020B0604020202020204" pitchFamily="34" charset="0"/>
              </a:rPr>
              <a:t>pevné</a:t>
            </a:r>
            <a:r>
              <a:rPr lang="cs-CZ" altLang="en-US"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Hlavním legujícím prvkem hliníkových slitin je </a:t>
            </a:r>
            <a:r>
              <a:rPr lang="cs-CZ" sz="2000" u="sng" dirty="0">
                <a:latin typeface="Arial" panose="020B0604020202020204" pitchFamily="34" charset="0"/>
                <a:cs typeface="Arial" panose="020B0604020202020204" pitchFamily="34" charset="0"/>
              </a:rPr>
              <a:t>Si</a:t>
            </a:r>
            <a:r>
              <a:rPr lang="cs-CZ" sz="2000" dirty="0">
                <a:latin typeface="Arial" panose="020B0604020202020204" pitchFamily="34" charset="0"/>
                <a:cs typeface="Arial" panose="020B0604020202020204" pitchFamily="34" charset="0"/>
              </a:rPr>
              <a:t>, který zvyšuje pevnost a slévárenské vlastnosti a v kombinaci s hořčíkem umožňuje vytvrzování. Nejdůležitější slitiny hliníku jsou </a:t>
            </a:r>
            <a:r>
              <a:rPr lang="cs-CZ" sz="2000" b="1" dirty="0">
                <a:latin typeface="Arial" panose="020B0604020202020204" pitchFamily="34" charset="0"/>
                <a:cs typeface="Arial" panose="020B0604020202020204" pitchFamily="34" charset="0"/>
              </a:rPr>
              <a:t>magnalium</a:t>
            </a:r>
            <a:r>
              <a:rPr lang="cs-CZ" sz="2000" dirty="0">
                <a:latin typeface="Arial" panose="020B0604020202020204" pitchFamily="34" charset="0"/>
                <a:cs typeface="Arial" panose="020B0604020202020204" pitchFamily="34" charset="0"/>
              </a:rPr>
              <a:t> (10-35 % Mg), </a:t>
            </a:r>
            <a:r>
              <a:rPr lang="cs-CZ" sz="2000" b="1" dirty="0">
                <a:latin typeface="Arial" panose="020B0604020202020204" pitchFamily="34" charset="0"/>
                <a:cs typeface="Arial" panose="020B0604020202020204" pitchFamily="34" charset="0"/>
              </a:rPr>
              <a:t>duraluminium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Mg,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Si), </a:t>
            </a:r>
            <a:r>
              <a:rPr lang="cs-CZ" sz="2000" b="1" dirty="0">
                <a:latin typeface="Arial" panose="020B0604020202020204" pitchFamily="34" charset="0"/>
                <a:cs typeface="Arial" panose="020B0604020202020204" pitchFamily="34" charset="0"/>
              </a:rPr>
              <a:t>silumin</a:t>
            </a:r>
            <a:r>
              <a:rPr lang="cs-CZ" sz="2000" dirty="0">
                <a:latin typeface="Arial" panose="020B0604020202020204" pitchFamily="34" charset="0"/>
                <a:cs typeface="Arial" panose="020B0604020202020204" pitchFamily="34" charset="0"/>
              </a:rPr>
              <a:t> (13 -25 % Si), </a:t>
            </a:r>
            <a:r>
              <a:rPr lang="cs-CZ" sz="2000" b="1" dirty="0" err="1">
                <a:latin typeface="Arial" panose="020B0604020202020204" pitchFamily="34" charset="0"/>
                <a:cs typeface="Arial" panose="020B0604020202020204" pitchFamily="34" charset="0"/>
              </a:rPr>
              <a:t>hydronalium</a:t>
            </a:r>
            <a:r>
              <a:rPr lang="cs-CZ" sz="2000" dirty="0">
                <a:latin typeface="Arial" panose="020B0604020202020204" pitchFamily="34" charset="0"/>
                <a:cs typeface="Arial" panose="020B0604020202020204" pitchFamily="34" charset="0"/>
              </a:rPr>
              <a:t> (Mg) nebo </a:t>
            </a:r>
            <a:r>
              <a:rPr lang="cs-CZ" sz="2000" b="1" dirty="0" err="1">
                <a:latin typeface="Arial" panose="020B0604020202020204" pitchFamily="34" charset="0"/>
                <a:cs typeface="Arial" panose="020B0604020202020204" pitchFamily="34" charset="0"/>
              </a:rPr>
              <a:t>pental</a:t>
            </a:r>
            <a:r>
              <a:rPr lang="cs-CZ" sz="2000" dirty="0">
                <a:latin typeface="Arial" panose="020B0604020202020204" pitchFamily="34" charset="0"/>
                <a:cs typeface="Arial" panose="020B0604020202020204" pitchFamily="34" charset="0"/>
              </a:rPr>
              <a:t> (Mg, Si). Mezi nejpevnější slitiny hliníku patří slitiny se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Mg, Ti, </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Praktické využití hliníku i jeho slitin je velmi rozmanité. Největší množství, více než 40 % celosvětové produkce hliníku se spotřebovává na výrobu </a:t>
            </a:r>
            <a:r>
              <a:rPr lang="cs-CZ" sz="2000" u="sng" dirty="0">
                <a:latin typeface="Arial" panose="020B0604020202020204" pitchFamily="34" charset="0"/>
                <a:cs typeface="Arial" panose="020B0604020202020204" pitchFamily="34" charset="0"/>
              </a:rPr>
              <a:t>plechovek na nápoje</a:t>
            </a:r>
            <a:r>
              <a:rPr lang="cs-CZ" sz="2000" dirty="0">
                <a:latin typeface="Arial" panose="020B0604020202020204" pitchFamily="34" charset="0"/>
                <a:cs typeface="Arial" panose="020B0604020202020204" pitchFamily="34" charset="0"/>
              </a:rPr>
              <a:t>, 24 % hliníku spotřebuje automobilový průmysl, 12 % hliníku najde uplatnění v </a:t>
            </a:r>
            <a:r>
              <a:rPr lang="cs-CZ" sz="2000" u="sng" dirty="0">
                <a:latin typeface="Arial" panose="020B0604020202020204" pitchFamily="34" charset="0"/>
                <a:cs typeface="Arial" panose="020B0604020202020204" pitchFamily="34" charset="0"/>
              </a:rPr>
              <a:t>elektrotechnice</a:t>
            </a:r>
            <a:r>
              <a:rPr lang="cs-CZ" sz="2000" dirty="0">
                <a:latin typeface="Arial" panose="020B0604020202020204" pitchFamily="34" charset="0"/>
                <a:cs typeface="Arial" panose="020B0604020202020204" pitchFamily="34" charset="0"/>
              </a:rPr>
              <a:t> (el. vodiče), 8 % se využívá ve </a:t>
            </a:r>
            <a:r>
              <a:rPr lang="cs-CZ" sz="2000" u="sng" dirty="0">
                <a:latin typeface="Arial" panose="020B0604020202020204" pitchFamily="34" charset="0"/>
                <a:cs typeface="Arial" panose="020B0604020202020204" pitchFamily="34" charset="0"/>
              </a:rPr>
              <a:t>stavebnictví</a:t>
            </a:r>
            <a:r>
              <a:rPr lang="cs-CZ" sz="2000" dirty="0">
                <a:latin typeface="Arial" panose="020B0604020202020204" pitchFamily="34" charset="0"/>
                <a:cs typeface="Arial" panose="020B0604020202020204" pitchFamily="34" charset="0"/>
              </a:rPr>
              <a:t>, 3% vyrobeného hliníku se vyžívají v </a:t>
            </a:r>
            <a:r>
              <a:rPr lang="cs-CZ" sz="2000" u="sng" dirty="0">
                <a:latin typeface="Arial" panose="020B0604020202020204" pitchFamily="34" charset="0"/>
                <a:cs typeface="Arial" panose="020B0604020202020204" pitchFamily="34" charset="0"/>
              </a:rPr>
              <a:t>leteckém průmyslu </a:t>
            </a:r>
            <a:r>
              <a:rPr lang="cs-CZ" sz="2000" dirty="0">
                <a:latin typeface="Arial" panose="020B0604020202020204" pitchFamily="34" charset="0"/>
                <a:cs typeface="Arial" panose="020B0604020202020204" pitchFamily="34" charset="0"/>
              </a:rPr>
              <a:t>nebo k výrobě </a:t>
            </a:r>
            <a:r>
              <a:rPr lang="cs-CZ" sz="2000" u="sng" dirty="0">
                <a:latin typeface="Arial" panose="020B0604020202020204" pitchFamily="34" charset="0"/>
                <a:cs typeface="Arial" panose="020B0604020202020204" pitchFamily="34" charset="0"/>
              </a:rPr>
              <a:t>hliníkového nádobí</a:t>
            </a:r>
            <a:r>
              <a:rPr lang="cs-CZ" sz="2000" dirty="0">
                <a:latin typeface="Arial" panose="020B0604020202020204" pitchFamily="34" charset="0"/>
                <a:cs typeface="Arial" panose="020B0604020202020204" pitchFamily="34" charset="0"/>
              </a:rPr>
              <a:t>. </a:t>
            </a:r>
          </a:p>
        </p:txBody>
      </p:sp>
      <p:pic>
        <p:nvPicPr>
          <p:cNvPr id="1026" name="Picture 2" descr="Léčba chřipky pomocí alobalu. Názory se různí, ale rozhodně… | iReceptář.cz">
            <a:extLst>
              <a:ext uri="{FF2B5EF4-FFF2-40B4-BE49-F238E27FC236}">
                <a16:creationId xmlns:a16="http://schemas.microsoft.com/office/drawing/2014/main" id="{24DB5834-8C55-48E0-83F4-3608BF1DB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3433036" cy="1929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1D9952CF-8924-4665-BE86-44BD79A6D09A}"/>
              </a:ext>
            </a:extLst>
          </p:cNvPr>
          <p:cNvSpPr txBox="1"/>
          <p:nvPr/>
        </p:nvSpPr>
        <p:spPr>
          <a:xfrm>
            <a:off x="152400" y="4876800"/>
            <a:ext cx="4191000" cy="1015663"/>
          </a:xfrm>
          <a:prstGeom prst="rect">
            <a:avLst/>
          </a:prstGeom>
          <a:noFill/>
        </p:spPr>
        <p:txBody>
          <a:bodyPr wrap="square">
            <a:spAutoFit/>
          </a:bodyPr>
          <a:lstStyle/>
          <a:p>
            <a:r>
              <a:rPr lang="cs-CZ" sz="2000" dirty="0">
                <a:latin typeface="Arial" panose="020B0604020202020204" pitchFamily="34" charset="0"/>
                <a:cs typeface="Arial" panose="020B0604020202020204" pitchFamily="34" charset="0"/>
              </a:rPr>
              <a:t> Jako </a:t>
            </a:r>
            <a:r>
              <a:rPr lang="cs-CZ" sz="2000" u="sng" dirty="0">
                <a:latin typeface="Arial" panose="020B0604020202020204" pitchFamily="34" charset="0"/>
                <a:cs typeface="Arial" panose="020B0604020202020204" pitchFamily="34" charset="0"/>
              </a:rPr>
              <a:t>potravinářské barvivo</a:t>
            </a:r>
            <a:r>
              <a:rPr lang="cs-CZ" sz="2000" dirty="0">
                <a:latin typeface="Arial" panose="020B0604020202020204" pitchFamily="34" charset="0"/>
                <a:cs typeface="Arial" panose="020B0604020202020204" pitchFamily="34" charset="0"/>
              </a:rPr>
              <a:t> E 173 se hliník využívá k barvení dortů a cukrovinek.</a:t>
            </a:r>
            <a:endParaRPr lang="en-US" sz="2000" dirty="0"/>
          </a:p>
        </p:txBody>
      </p:sp>
    </p:spTree>
    <p:extLst>
      <p:ext uri="{BB962C8B-B14F-4D97-AF65-F5344CB8AC3E}">
        <p14:creationId xmlns:p14="http://schemas.microsoft.com/office/powerpoint/2010/main" val="114088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81000"/>
            <a:ext cx="8610600" cy="3477875"/>
          </a:xfrm>
          <a:prstGeom prst="rect">
            <a:avLst/>
          </a:prstGeom>
        </p:spPr>
        <p:txBody>
          <a:bodyPr wrap="square">
            <a:spAutoFit/>
          </a:bodyPr>
          <a:lstStyle/>
          <a:p>
            <a:r>
              <a:rPr lang="en-GB" altLang="en-US" sz="2000" dirty="0" err="1">
                <a:latin typeface="Arial" panose="020B0604020202020204" pitchFamily="34" charset="0"/>
                <a:cs typeface="Arial" panose="020B0604020202020204" pitchFamily="34" charset="0"/>
              </a:rPr>
              <a:t>Hliník</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využívá</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tzv</a:t>
            </a:r>
            <a:r>
              <a:rPr lang="en-GB" altLang="en-US" sz="2000" dirty="0">
                <a:latin typeface="Arial" panose="020B0604020202020204" pitchFamily="34" charset="0"/>
                <a:cs typeface="Arial" panose="020B0604020202020204" pitchFamily="34" charset="0"/>
              </a:rPr>
              <a:t>. </a:t>
            </a:r>
            <a:r>
              <a:rPr lang="en-GB" altLang="en-US" sz="2000" b="1" u="sng" dirty="0" err="1">
                <a:latin typeface="Arial" panose="020B0604020202020204" pitchFamily="34" charset="0"/>
                <a:cs typeface="Arial" panose="020B0604020202020204" pitchFamily="34" charset="0"/>
              </a:rPr>
              <a:t>aluminotermickém</a:t>
            </a:r>
            <a:r>
              <a:rPr lang="en-GB" altLang="en-US" sz="2000" b="1" u="sng" dirty="0">
                <a:latin typeface="Arial" panose="020B0604020202020204" pitchFamily="34" charset="0"/>
                <a:cs typeface="Arial" panose="020B0604020202020204" pitchFamily="34" charset="0"/>
              </a:rPr>
              <a:t> (</a:t>
            </a:r>
            <a:r>
              <a:rPr lang="en-GB" altLang="en-US" sz="2000" b="1" u="sng" dirty="0" err="1">
                <a:latin typeface="Arial" panose="020B0604020202020204" pitchFamily="34" charset="0"/>
                <a:cs typeface="Arial" panose="020B0604020202020204" pitchFamily="34" charset="0"/>
              </a:rPr>
              <a:t>termitovém</a:t>
            </a:r>
            <a:r>
              <a:rPr lang="en-GB" altLang="en-US" sz="2000" b="1" u="sng" dirty="0">
                <a:latin typeface="Arial" panose="020B0604020202020204" pitchFamily="34" charset="0"/>
                <a:cs typeface="Arial" panose="020B0604020202020204" pitchFamily="34" charset="0"/>
              </a:rPr>
              <a:t>) </a:t>
            </a:r>
            <a:r>
              <a:rPr lang="en-GB" altLang="en-US" sz="2000" b="1" u="sng" dirty="0" err="1">
                <a:latin typeface="Arial" panose="020B0604020202020204" pitchFamily="34" charset="0"/>
                <a:cs typeface="Arial" panose="020B0604020202020204" pitchFamily="34" charset="0"/>
              </a:rPr>
              <a:t>procesu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který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široké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použití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výrobě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kovů</a:t>
            </a:r>
            <a:r>
              <a:rPr lang="en-GB" altLang="en-US" sz="2000" dirty="0">
                <a:latin typeface="Arial" panose="020B0604020202020204" pitchFamily="34" charset="0"/>
                <a:cs typeface="Arial" panose="020B0604020202020204" pitchFamily="34" charset="0"/>
              </a:rPr>
              <a:t>: </a:t>
            </a:r>
          </a:p>
          <a:p>
            <a:r>
              <a:rPr lang="cs-CZ"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směs</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příslušného</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oxidu</a:t>
            </a:r>
            <a:r>
              <a:rPr lang="en-GB" altLang="en-US" sz="2000" u="sng" dirty="0">
                <a:latin typeface="Arial" panose="020B0604020202020204" pitchFamily="34" charset="0"/>
                <a:cs typeface="Arial" panose="020B0604020202020204" pitchFamily="34" charset="0"/>
              </a:rPr>
              <a:t> a </a:t>
            </a:r>
            <a:r>
              <a:rPr lang="en-GB" altLang="en-US" sz="2000" u="sng" dirty="0" err="1">
                <a:latin typeface="Arial" panose="020B0604020202020204" pitchFamily="34" charset="0"/>
                <a:cs typeface="Arial" panose="020B0604020202020204" pitchFamily="34" charset="0"/>
              </a:rPr>
              <a:t>práškového</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hliníku</a:t>
            </a:r>
            <a:r>
              <a:rPr lang="en-GB" altLang="en-US" sz="2000" u="sng" dirty="0">
                <a:latin typeface="Arial" panose="020B0604020202020204" pitchFamily="34" charset="0"/>
                <a:cs typeface="Arial" panose="020B0604020202020204" pitchFamily="34" charset="0"/>
              </a:rPr>
              <a:t> se </a:t>
            </a:r>
            <a:r>
              <a:rPr lang="en-GB" altLang="en-US" sz="2000" u="sng" dirty="0" err="1">
                <a:latin typeface="Arial" panose="020B0604020202020204" pitchFamily="34" charset="0"/>
                <a:cs typeface="Arial" panose="020B0604020202020204" pitchFamily="34" charset="0"/>
              </a:rPr>
              <a:t>zapálí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za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vysoké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teploty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proběhne</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redukce</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oxidu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hliníkem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  </a:t>
            </a:r>
          </a:p>
          <a:p>
            <a:pPr algn="ctr"/>
            <a:r>
              <a:rPr lang="cs-CZ" sz="2000" dirty="0">
                <a:latin typeface="Arial" panose="020B0604020202020204" pitchFamily="34" charset="0"/>
                <a:cs typeface="Arial" panose="020B0604020202020204" pitchFamily="34" charset="0"/>
              </a:rPr>
              <a:t>3 Mn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 Al → 4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a:t>
            </a:r>
          </a:p>
          <a:p>
            <a:pPr algn="ct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Al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t>
            </a:r>
            <a:r>
              <a:rPr lang="cs-CZ" sz="2000" dirty="0" err="1">
                <a:latin typeface="Arial" panose="020B0604020202020204" pitchFamily="34" charset="0"/>
                <a:cs typeface="Arial" panose="020B0604020202020204" pitchFamily="34" charset="0"/>
              </a:rPr>
              <a:t>Cr</a:t>
            </a:r>
            <a:endParaRPr lang="cs-CZ" altLang="en-US" sz="2000" baseline="-25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Nejznámějším příkladem je </a:t>
            </a:r>
            <a:r>
              <a:rPr lang="cs-CZ" sz="2000" u="sng" dirty="0">
                <a:latin typeface="Arial" panose="020B0604020202020204" pitchFamily="34" charset="0"/>
                <a:cs typeface="Arial" panose="020B0604020202020204" pitchFamily="34" charset="0"/>
              </a:rPr>
              <a:t>termit</a:t>
            </a:r>
            <a:r>
              <a:rPr lang="cs-CZ" sz="2000" dirty="0">
                <a:latin typeface="Arial" panose="020B0604020202020204" pitchFamily="34" charset="0"/>
                <a:cs typeface="Arial" panose="020B0604020202020204" pitchFamily="34" charset="0"/>
              </a:rPr>
              <a:t>, což je směs práškového hliníku a oxidu železitého v poměru 1:3. </a:t>
            </a:r>
          </a:p>
          <a:p>
            <a:pPr algn="ctr"/>
            <a:r>
              <a:rPr lang="cs-CZ" sz="2000" dirty="0">
                <a:latin typeface="Arial" panose="020B0604020202020204" pitchFamily="34" charset="0"/>
                <a:cs typeface="Arial" panose="020B0604020202020204" pitchFamily="34" charset="0"/>
              </a:rPr>
              <a:t>2 Al +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ctr"/>
            <a:r>
              <a:rPr lang="cs-CZ" sz="2000" dirty="0">
                <a:latin typeface="Arial" panose="020B0604020202020204" pitchFamily="34" charset="0"/>
                <a:cs typeface="Arial" panose="020B0604020202020204" pitchFamily="34" charset="0"/>
              </a:rPr>
              <a:t>8 Al + 3 Fe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9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+ 4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altLang="en-US" sz="2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 využívána pro </a:t>
            </a:r>
            <a:r>
              <a:rPr lang="cs-CZ" sz="2000" u="sng" dirty="0">
                <a:latin typeface="Arial" panose="020B0604020202020204" pitchFamily="34" charset="0"/>
                <a:cs typeface="Arial" panose="020B0604020202020204" pitchFamily="34" charset="0"/>
              </a:rPr>
              <a:t>svařování kolejnic</a:t>
            </a:r>
            <a:r>
              <a:rPr lang="cs-CZ" sz="2000" dirty="0">
                <a:latin typeface="Arial" panose="020B0604020202020204" pitchFamily="34" charset="0"/>
                <a:cs typeface="Arial" panose="020B0604020202020204" pitchFamily="34" charset="0"/>
              </a:rPr>
              <a:t>.</a:t>
            </a:r>
            <a:endParaRPr lang="cs-CZ" altLang="en-US" sz="2000" baseline="-25000" dirty="0">
              <a:latin typeface="Arial" panose="020B0604020202020204" pitchFamily="34" charset="0"/>
              <a:cs typeface="Arial" panose="020B0604020202020204" pitchFamily="34" charset="0"/>
            </a:endParaRPr>
          </a:p>
        </p:txBody>
      </p:sp>
      <p:pic>
        <p:nvPicPr>
          <p:cNvPr id="11266" name="Picture 2" descr="https://upload.wikimedia.org/wikipedia/commons/9/97/Thermite_skill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95072"/>
            <a:ext cx="3490338" cy="23314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0/0a/Thermite_m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330014"/>
            <a:ext cx="3439366" cy="229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8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6553200" cy="6678751"/>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Organokovové sloučeniny hliníku</a:t>
            </a:r>
          </a:p>
          <a:p>
            <a:endParaRPr lang="cs-CZ" sz="2000"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Organohlinitý</a:t>
            </a:r>
            <a:r>
              <a:rPr lang="cs-CZ" sz="2000" b="1" dirty="0">
                <a:latin typeface="Arial" panose="020B0604020202020204" pitchFamily="34" charset="0"/>
                <a:cs typeface="Arial" panose="020B0604020202020204" pitchFamily="34" charset="0"/>
              </a:rPr>
              <a:t> hydrid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AlH je hydrogenační a redukční činidlo v řadě organických syntéz.</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Triethylaluminium</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používané jako katalyzátor polymerace alkenů </a:t>
            </a:r>
            <a:r>
              <a:rPr lang="cs-CZ" sz="2000" i="1" dirty="0">
                <a:latin typeface="Arial" panose="020B0604020202020204" pitchFamily="34" charset="0"/>
                <a:cs typeface="Arial" panose="020B0604020202020204" pitchFamily="34" charset="0"/>
              </a:rPr>
              <a:t>(Zieglerův-</a:t>
            </a:r>
            <a:r>
              <a:rPr lang="cs-CZ" sz="2000" i="1" dirty="0" err="1">
                <a:latin typeface="Arial" panose="020B0604020202020204" pitchFamily="34" charset="0"/>
                <a:cs typeface="Arial" panose="020B0604020202020204" pitchFamily="34" charset="0"/>
              </a:rPr>
              <a:t>Nattův</a:t>
            </a:r>
            <a:r>
              <a:rPr lang="cs-CZ" sz="2000" i="1" dirty="0">
                <a:latin typeface="Arial" panose="020B0604020202020204" pitchFamily="34" charset="0"/>
                <a:cs typeface="Arial" panose="020B0604020202020204" pitchFamily="34" charset="0"/>
              </a:rPr>
              <a:t> katalyzátor)</a:t>
            </a:r>
            <a:r>
              <a:rPr lang="cs-CZ" sz="2000" dirty="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pPr algn="just"/>
            <a:endParaRPr lang="cs-CZ" sz="2000" b="1"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Triethylalkoholát</a:t>
            </a:r>
            <a:r>
              <a:rPr lang="cs-CZ" sz="2000" b="1" dirty="0">
                <a:latin typeface="Arial" panose="020B0604020202020204" pitchFamily="34" charset="0"/>
                <a:cs typeface="Arial" panose="020B0604020202020204" pitchFamily="34" charset="0"/>
              </a:rPr>
              <a:t> hlinitý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je katalyzátorem při přípravě esterů karboxylových kyselin z aldehydů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Tiščenkova</a:t>
            </a:r>
            <a:r>
              <a:rPr lang="cs-CZ" sz="2000" i="1" dirty="0">
                <a:latin typeface="Arial" panose="020B0604020202020204" pitchFamily="34" charset="0"/>
                <a:cs typeface="Arial" panose="020B0604020202020204" pitchFamily="34" charset="0"/>
              </a:rPr>
              <a:t> reakce)</a:t>
            </a:r>
            <a:r>
              <a:rPr lang="cs-CZ" sz="20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Dioctan</a:t>
            </a:r>
            <a:r>
              <a:rPr lang="cs-CZ" sz="2000" b="1" dirty="0">
                <a:latin typeface="Arial" panose="020B0604020202020204" pitchFamily="34" charset="0"/>
                <a:cs typeface="Arial" panose="020B0604020202020204" pitchFamily="34" charset="0"/>
              </a:rPr>
              <a:t> hlinitý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HOAl</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 </a:t>
            </a:r>
            <a:r>
              <a:rPr lang="cs-CZ" sz="2000" dirty="0">
                <a:latin typeface="Arial" panose="020B0604020202020204" pitchFamily="34" charset="0"/>
                <a:cs typeface="Arial" panose="020B0604020202020204" pitchFamily="34" charset="0"/>
              </a:rPr>
              <a:t>se připravuje reakcí hlinitanu sodného (NaAlO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kyselinou octovou. Používá v lékařství (</a:t>
            </a:r>
            <a:r>
              <a:rPr lang="cs-CZ" sz="2000" dirty="0" err="1">
                <a:latin typeface="Arial" panose="020B0604020202020204" pitchFamily="34" charset="0"/>
                <a:cs typeface="Arial" panose="020B0604020202020204" pitchFamily="34" charset="0"/>
              </a:rPr>
              <a:t>Burowův</a:t>
            </a:r>
            <a:r>
              <a:rPr lang="cs-CZ" sz="2000" dirty="0">
                <a:latin typeface="Arial" panose="020B0604020202020204" pitchFamily="34" charset="0"/>
                <a:cs typeface="Arial" panose="020B0604020202020204" pitchFamily="34" charset="0"/>
              </a:rPr>
              <a:t> roztok) na </a:t>
            </a:r>
            <a:r>
              <a:rPr lang="cs-CZ" sz="2000" u="sng" dirty="0">
                <a:latin typeface="Arial" panose="020B0604020202020204" pitchFamily="34" charset="0"/>
                <a:cs typeface="Arial" panose="020B0604020202020204" pitchFamily="34" charset="0"/>
              </a:rPr>
              <a:t>obklady otoků </a:t>
            </a:r>
            <a:r>
              <a:rPr lang="cs-CZ" sz="2000" dirty="0">
                <a:latin typeface="Arial" panose="020B0604020202020204" pitchFamily="34" charset="0"/>
                <a:cs typeface="Arial" panose="020B0604020202020204" pitchFamily="34" charset="0"/>
              </a:rPr>
              <a:t>- působí chladivě a </a:t>
            </a:r>
            <a:r>
              <a:rPr lang="cs-CZ" sz="2000" u="sng" dirty="0">
                <a:latin typeface="Arial" panose="020B0604020202020204" pitchFamily="34" charset="0"/>
                <a:cs typeface="Arial" panose="020B0604020202020204" pitchFamily="34" charset="0"/>
              </a:rPr>
              <a:t>pomáhá otoky vstřebávat</a:t>
            </a:r>
            <a:r>
              <a:rPr lang="cs-CZ" sz="2000" dirty="0">
                <a:latin typeface="Arial" panose="020B0604020202020204" pitchFamily="34" charset="0"/>
                <a:cs typeface="Arial" panose="020B0604020202020204" pitchFamily="34" charset="0"/>
              </a:rPr>
              <a:t>.</a:t>
            </a:r>
          </a:p>
        </p:txBody>
      </p:sp>
      <p:pic>
        <p:nvPicPr>
          <p:cNvPr id="2050" name="Picture 2" descr="Strukturní vzorec triethylhliníku">
            <a:extLst>
              <a:ext uri="{FF2B5EF4-FFF2-40B4-BE49-F238E27FC236}">
                <a16:creationId xmlns:a16="http://schemas.microsoft.com/office/drawing/2014/main" id="{8FAB440A-0DC9-4C8B-81AC-7A0A4B5AF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590800"/>
            <a:ext cx="1905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C86B623F-BA16-414B-9EAB-79E599E51A37}"/>
              </a:ext>
            </a:extLst>
          </p:cNvPr>
          <p:cNvPicPr>
            <a:picLocks noChangeAspect="1"/>
          </p:cNvPicPr>
          <p:nvPr/>
        </p:nvPicPr>
        <p:blipFill>
          <a:blip r:embed="rId3"/>
          <a:stretch>
            <a:fillRect/>
          </a:stretch>
        </p:blipFill>
        <p:spPr>
          <a:xfrm>
            <a:off x="6553200" y="1143000"/>
            <a:ext cx="2362200" cy="947922"/>
          </a:xfrm>
          <a:prstGeom prst="rect">
            <a:avLst/>
          </a:prstGeom>
        </p:spPr>
      </p:pic>
      <p:pic>
        <p:nvPicPr>
          <p:cNvPr id="6" name="Obrázek 5">
            <a:extLst>
              <a:ext uri="{FF2B5EF4-FFF2-40B4-BE49-F238E27FC236}">
                <a16:creationId xmlns:a16="http://schemas.microsoft.com/office/drawing/2014/main" id="{DE479A7B-28C3-4716-853F-8A9EDAF0EF3E}"/>
              </a:ext>
            </a:extLst>
          </p:cNvPr>
          <p:cNvPicPr>
            <a:picLocks noChangeAspect="1"/>
          </p:cNvPicPr>
          <p:nvPr/>
        </p:nvPicPr>
        <p:blipFill>
          <a:blip r:embed="rId4"/>
          <a:stretch>
            <a:fillRect/>
          </a:stretch>
        </p:blipFill>
        <p:spPr>
          <a:xfrm>
            <a:off x="6781800" y="381000"/>
            <a:ext cx="1781175" cy="687852"/>
          </a:xfrm>
          <a:prstGeom prst="rect">
            <a:avLst/>
          </a:prstGeom>
        </p:spPr>
      </p:pic>
      <p:pic>
        <p:nvPicPr>
          <p:cNvPr id="2052" name="Picture 4" descr="Aluminum ethoxide | Aluminum triethoxide | AlC6H15O3 - Ereztech">
            <a:extLst>
              <a:ext uri="{FF2B5EF4-FFF2-40B4-BE49-F238E27FC236}">
                <a16:creationId xmlns:a16="http://schemas.microsoft.com/office/drawing/2014/main" id="{58BB2523-8318-4748-B61A-069F6FD9BD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114800"/>
            <a:ext cx="1828800" cy="6829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P Monographs: Aluminum Subacetate Topical Solution">
            <a:extLst>
              <a:ext uri="{FF2B5EF4-FFF2-40B4-BE49-F238E27FC236}">
                <a16:creationId xmlns:a16="http://schemas.microsoft.com/office/drawing/2014/main" id="{315821BC-562C-438C-A5D4-9A2147FEEC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410200"/>
            <a:ext cx="2286000" cy="88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9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586418"/>
          </a:xfrm>
          <a:prstGeom prst="rect">
            <a:avLst/>
          </a:prstGeom>
        </p:spPr>
        <p:txBody>
          <a:bodyPr wrap="square">
            <a:spAutoFit/>
          </a:bodyPr>
          <a:lstStyle/>
          <a:p>
            <a:pPr algn="ctr"/>
            <a:r>
              <a:rPr lang="en-GB" altLang="en-US" sz="3200" b="1" dirty="0">
                <a:latin typeface="Arial" panose="020B0604020202020204" pitchFamily="34" charset="0"/>
                <a:cs typeface="Arial" panose="020B0604020202020204" pitchFamily="34" charset="0"/>
              </a:rPr>
              <a:t>Gal</a:t>
            </a:r>
            <a:r>
              <a:rPr lang="cs-CZ" altLang="en-US" sz="3200" b="1" dirty="0">
                <a:latin typeface="Arial" panose="020B0604020202020204" pitchFamily="34" charset="0"/>
                <a:cs typeface="Arial" panose="020B0604020202020204" pitchFamily="34" charset="0"/>
              </a:rPr>
              <a:t>l</a:t>
            </a:r>
            <a:r>
              <a:rPr lang="en-GB" altLang="en-US" sz="3200" b="1" dirty="0" err="1">
                <a:latin typeface="Arial" panose="020B0604020202020204" pitchFamily="34" charset="0"/>
                <a:cs typeface="Arial" panose="020B0604020202020204" pitchFamily="34" charset="0"/>
              </a:rPr>
              <a:t>ium</a:t>
            </a:r>
            <a:endParaRPr lang="en-GB" altLang="en-US" sz="3200" dirty="0">
              <a:latin typeface="Arial" panose="020B0604020202020204" pitchFamily="34" charset="0"/>
              <a:cs typeface="Arial" panose="020B0604020202020204" pitchFamily="34" charset="0"/>
            </a:endParaRPr>
          </a:p>
          <a:p>
            <a:pPr algn="just"/>
            <a:endParaRPr lang="en-US" altLang="en-US" sz="1000" dirty="0">
              <a:latin typeface="Arial" panose="020B0604020202020204" pitchFamily="34" charset="0"/>
              <a:cs typeface="Arial" panose="020B0604020202020204" pitchFamily="34" charset="0"/>
            </a:endParaRPr>
          </a:p>
          <a:p>
            <a:pPr algn="just"/>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bílý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lesklý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velmi</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nízký</a:t>
            </a:r>
            <a:r>
              <a:rPr lang="en-GB" altLang="en-US" sz="2000" u="sng" dirty="0">
                <a:latin typeface="Arial" panose="020B0604020202020204" pitchFamily="34" charset="0"/>
                <a:cs typeface="Arial" panose="020B0604020202020204" pitchFamily="34" charset="0"/>
              </a:rPr>
              <a:t> bod </a:t>
            </a:r>
            <a:r>
              <a:rPr lang="en-GB" altLang="en-US" sz="2000" u="sng" dirty="0" err="1">
                <a:latin typeface="Arial" panose="020B0604020202020204" pitchFamily="34" charset="0"/>
                <a:cs typeface="Arial" panose="020B0604020202020204" pitchFamily="34" charset="0"/>
              </a:rPr>
              <a:t>tání</a:t>
            </a:r>
            <a:r>
              <a:rPr lang="en-GB" altLang="en-US" sz="2000" u="sng" dirty="0">
                <a:latin typeface="Arial" panose="020B0604020202020204" pitchFamily="34" charset="0"/>
                <a:cs typeface="Arial" panose="020B0604020202020204" pitchFamily="34" charset="0"/>
              </a:rPr>
              <a:t> 29,78 </a:t>
            </a:r>
            <a:r>
              <a:rPr lang="cs-CZ" altLang="en-US" sz="2000" u="sng" baseline="30000" dirty="0">
                <a:latin typeface="Arial" panose="020B0604020202020204" pitchFamily="34" charset="0"/>
                <a:cs typeface="Arial" panose="020B0604020202020204" pitchFamily="34" charset="0"/>
              </a:rPr>
              <a:t>0</a:t>
            </a:r>
            <a:r>
              <a:rPr lang="en-GB" altLang="en-US" sz="2000" u="sng" dirty="0">
                <a:latin typeface="Arial" panose="020B0604020202020204" pitchFamily="34" charset="0"/>
                <a:cs typeface="Arial" panose="020B0604020202020204" pitchFamily="34" charset="0"/>
              </a:rPr>
              <a:t>C</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chemicky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podobný</a:t>
            </a:r>
            <a:r>
              <a:rPr lang="en-GB" altLang="en-US" sz="2000" dirty="0">
                <a:latin typeface="Arial" panose="020B0604020202020204" pitchFamily="34" charset="0"/>
                <a:cs typeface="Arial" panose="020B0604020202020204" pitchFamily="34" charset="0"/>
              </a:rPr>
              <a:t> Al;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sloučeninách</a:t>
            </a:r>
            <a:r>
              <a:rPr lang="en-GB"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vystupuje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nejčastěji jako trojmocné, </a:t>
            </a:r>
            <a:r>
              <a:rPr lang="cs-CZ" sz="2000" u="sng" dirty="0">
                <a:latin typeface="Arial" panose="020B0604020202020204" pitchFamily="34" charset="0"/>
                <a:cs typeface="Arial" panose="020B0604020202020204" pitchFamily="34" charset="0"/>
              </a:rPr>
              <a:t>vlastnosti </a:t>
            </a:r>
            <a:r>
              <a:rPr lang="cs-CZ" sz="2000" u="sng" dirty="0" err="1">
                <a:latin typeface="Arial" panose="020B0604020202020204" pitchFamily="34" charset="0"/>
                <a:cs typeface="Arial" panose="020B0604020202020204" pitchFamily="34" charset="0"/>
              </a:rPr>
              <a:t>gallitých</a:t>
            </a:r>
            <a:r>
              <a:rPr lang="cs-CZ" sz="2000" u="sng" dirty="0">
                <a:latin typeface="Arial" panose="020B0604020202020204" pitchFamily="34" charset="0"/>
                <a:cs typeface="Arial" panose="020B0604020202020204" pitchFamily="34" charset="0"/>
              </a:rPr>
              <a:t> sloučenin se podobají vlastnostem sloučenin hlinitých</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(např. oxid </a:t>
            </a:r>
            <a:r>
              <a:rPr lang="cs-CZ" sz="2000" i="1" dirty="0" err="1">
                <a:latin typeface="Arial" panose="020B0604020202020204" pitchFamily="34" charset="0"/>
                <a:cs typeface="Arial" panose="020B0604020202020204" pitchFamily="34" charset="0"/>
              </a:rPr>
              <a:t>gallitý</a:t>
            </a:r>
            <a:r>
              <a:rPr lang="cs-CZ" sz="2000" i="1" dirty="0">
                <a:latin typeface="Arial" panose="020B0604020202020204" pitchFamily="34" charset="0"/>
                <a:cs typeface="Arial" panose="020B0604020202020204" pitchFamily="34" charset="0"/>
              </a:rPr>
              <a:t> je stejně jako oxid hlinitý amfoterní)</a:t>
            </a:r>
            <a:r>
              <a:rPr lang="cs-CZ" sz="2000" dirty="0">
                <a:latin typeface="Arial" panose="020B0604020202020204" pitchFamily="34" charset="0"/>
                <a:cs typeface="Arial" panose="020B0604020202020204" pitchFamily="34" charset="0"/>
              </a:rPr>
              <a:t>. Sloučeniny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v dalších oxidačních stavech nejsou příliš rozšířené, je znám např. </a:t>
            </a:r>
            <a:r>
              <a:rPr lang="cs-CZ" sz="2000" u="sng" dirty="0">
                <a:latin typeface="Arial" panose="020B0604020202020204" pitchFamily="34" charset="0"/>
                <a:cs typeface="Arial" panose="020B0604020202020204" pitchFamily="34" charset="0"/>
              </a:rPr>
              <a:t>nestabilní</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oxid</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gallný</a:t>
            </a:r>
            <a:r>
              <a:rPr lang="cs-CZ" sz="2000" b="1" dirty="0">
                <a:latin typeface="Arial" panose="020B0604020202020204" pitchFamily="34" charset="0"/>
                <a:cs typeface="Arial" panose="020B0604020202020204" pitchFamily="34" charset="0"/>
              </a:rPr>
              <a:t> Ga</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O</a:t>
            </a:r>
            <a:r>
              <a:rPr lang="cs-CZ" sz="2000" dirty="0">
                <a:latin typeface="Arial" panose="020B0604020202020204" pitchFamily="34" charset="0"/>
                <a:cs typeface="Arial" panose="020B0604020202020204" pitchFamily="34" charset="0"/>
              </a:rPr>
              <a:t>, který se chová jako extrémně silné redukční činidlo. Oxid </a:t>
            </a:r>
            <a:r>
              <a:rPr lang="cs-CZ" sz="2000" dirty="0" err="1">
                <a:latin typeface="Arial" panose="020B0604020202020204" pitchFamily="34" charset="0"/>
                <a:cs typeface="Arial" panose="020B0604020202020204" pitchFamily="34" charset="0"/>
              </a:rPr>
              <a:t>gallný</a:t>
            </a:r>
            <a:r>
              <a:rPr lang="cs-CZ" sz="2000" dirty="0">
                <a:latin typeface="Arial" panose="020B0604020202020204" pitchFamily="34" charset="0"/>
                <a:cs typeface="Arial" panose="020B0604020202020204" pitchFamily="34" charset="0"/>
              </a:rPr>
              <a:t> nelze získat přímou reakcí z prvků, připravuje se reakcí oxidu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s </a:t>
            </a:r>
            <a:r>
              <a:rPr lang="cs-CZ" sz="2000" dirty="0" err="1">
                <a:latin typeface="Arial" panose="020B0604020202020204" pitchFamily="34" charset="0"/>
                <a:cs typeface="Arial" panose="020B0604020202020204" pitchFamily="34" charset="0"/>
              </a:rPr>
              <a:t>galliem</a:t>
            </a:r>
            <a:r>
              <a:rPr lang="cs-CZ" sz="2000" dirty="0">
                <a:latin typeface="Arial" panose="020B0604020202020204" pitchFamily="34" charset="0"/>
                <a:cs typeface="Arial" panose="020B0604020202020204" pitchFamily="34" charset="0"/>
              </a:rPr>
              <a:t> při teplotě 500°C:</a:t>
            </a:r>
          </a:p>
          <a:p>
            <a:pPr algn="ctr"/>
            <a:r>
              <a:rPr lang="cs-CZ" sz="2000" dirty="0">
                <a:latin typeface="Arial" panose="020B0604020202020204" pitchFamily="34" charset="0"/>
                <a:cs typeface="Arial" panose="020B0604020202020204" pitchFamily="34" charset="0"/>
              </a:rPr>
              <a:t>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+ 4Ga → 3Ga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Zajímavostí jsou </a:t>
            </a:r>
            <a:r>
              <a:rPr lang="cs-CZ" sz="2000" u="sng" dirty="0">
                <a:latin typeface="Arial" panose="020B0604020202020204" pitchFamily="34" charset="0"/>
                <a:cs typeface="Arial" panose="020B0604020202020204" pitchFamily="34" charset="0"/>
              </a:rPr>
              <a:t>sloučeniny </a:t>
            </a:r>
            <a:r>
              <a:rPr lang="cs-CZ" sz="2000" u="sng" dirty="0" err="1">
                <a:latin typeface="Arial" panose="020B0604020202020204" pitchFamily="34" charset="0"/>
                <a:cs typeface="Arial" panose="020B0604020202020204" pitchFamily="34" charset="0"/>
              </a:rPr>
              <a:t>gallnaté</a:t>
            </a:r>
            <a:r>
              <a:rPr lang="cs-CZ" sz="2000" dirty="0">
                <a:latin typeface="Arial" panose="020B0604020202020204" pitchFamily="34" charset="0"/>
                <a:cs typeface="Arial" panose="020B0604020202020204" pitchFamily="34" charset="0"/>
              </a:rPr>
              <a:t>, které se sice elektrochemicky jeví jako dvoumocné, ale ve skutečnosti se </a:t>
            </a:r>
            <a:r>
              <a:rPr lang="cs-CZ" sz="2000" u="sng" dirty="0">
                <a:latin typeface="Arial" panose="020B0604020202020204" pitchFamily="34" charset="0"/>
                <a:cs typeface="Arial" panose="020B0604020202020204" pitchFamily="34" charset="0"/>
              </a:rPr>
              <a:t>pravděpodobně jedná o směs </a:t>
            </a:r>
            <a:r>
              <a:rPr lang="cs-CZ" sz="2000" u="sng" dirty="0" err="1">
                <a:latin typeface="Arial" panose="020B0604020202020204" pitchFamily="34" charset="0"/>
                <a:cs typeface="Arial" panose="020B0604020202020204" pitchFamily="34" charset="0"/>
              </a:rPr>
              <a:t>Ga</a:t>
            </a:r>
            <a:r>
              <a:rPr lang="cs-CZ" sz="2000" u="sng" baseline="30000" dirty="0">
                <a:latin typeface="Arial" panose="020B0604020202020204" pitchFamily="34" charset="0"/>
                <a:cs typeface="Arial" panose="020B0604020202020204" pitchFamily="34" charset="0"/>
              </a:rPr>
              <a:t>+</a:t>
            </a:r>
            <a:r>
              <a:rPr lang="cs-CZ" sz="2000" u="sng" dirty="0">
                <a:latin typeface="Arial" panose="020B0604020202020204" pitchFamily="34" charset="0"/>
                <a:cs typeface="Arial" panose="020B0604020202020204" pitchFamily="34" charset="0"/>
              </a:rPr>
              <a:t> a Ga</a:t>
            </a:r>
            <a:r>
              <a:rPr lang="cs-CZ" sz="2000" u="sng" baseline="30000" dirty="0">
                <a:latin typeface="Arial" panose="020B0604020202020204" pitchFamily="34" charset="0"/>
                <a:cs typeface="Arial" panose="020B0604020202020204" pitchFamily="34" charset="0"/>
              </a:rPr>
              <a:t>3+</a:t>
            </a:r>
            <a:r>
              <a:rPr lang="cs-CZ" sz="2000" u="sng" dirty="0">
                <a:latin typeface="Arial" panose="020B0604020202020204" pitchFamily="34" charset="0"/>
                <a:cs typeface="Arial" panose="020B0604020202020204" pitchFamily="34" charset="0"/>
              </a:rPr>
              <a:t>.</a:t>
            </a:r>
          </a:p>
          <a:p>
            <a:pPr algn="just"/>
            <a:endParaRPr lang="cs-CZ" alt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Velká objemová roztažnost během fázového přechodu: </a:t>
            </a:r>
            <a:r>
              <a:rPr lang="cs-CZ" sz="2000" u="sng" dirty="0">
                <a:latin typeface="Arial" panose="020B0604020202020204" pitchFamily="34" charset="0"/>
                <a:cs typeface="Arial" panose="020B0604020202020204" pitchFamily="34" charset="0"/>
              </a:rPr>
              <a:t>při tuhnutí </a:t>
            </a:r>
            <a:r>
              <a:rPr lang="cs-CZ" sz="2000" u="sng" dirty="0" err="1">
                <a:latin typeface="Arial" panose="020B0604020202020204" pitchFamily="34" charset="0"/>
                <a:cs typeface="Arial" panose="020B0604020202020204" pitchFamily="34" charset="0"/>
              </a:rPr>
              <a:t>gallium</a:t>
            </a:r>
            <a:r>
              <a:rPr lang="cs-CZ" sz="2000" u="sng" dirty="0">
                <a:latin typeface="Arial" panose="020B0604020202020204" pitchFamily="34" charset="0"/>
                <a:cs typeface="Arial" panose="020B0604020202020204" pitchFamily="34" charset="0"/>
              </a:rPr>
              <a:t> zvětšuje svůj objem o více než 3% a nesmí se proto, z bezpečnostních důvodů, uchovávat ve skleněných ani kovových nádobách</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Na vzduchu je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stálé, </a:t>
            </a:r>
            <a:r>
              <a:rPr lang="cs-CZ" sz="2000" u="sng" dirty="0">
                <a:latin typeface="Arial" panose="020B0604020202020204" pitchFamily="34" charset="0"/>
                <a:cs typeface="Arial" panose="020B0604020202020204" pitchFamily="34" charset="0"/>
              </a:rPr>
              <a:t>má amfoterní vlastnosti</a:t>
            </a:r>
            <a:r>
              <a:rPr lang="cs-CZ" sz="2000" dirty="0">
                <a:latin typeface="Arial" panose="020B0604020202020204" pitchFamily="34" charset="0"/>
                <a:cs typeface="Arial" panose="020B0604020202020204" pitchFamily="34" charset="0"/>
              </a:rPr>
              <a:t>, za tepla se dobře </a:t>
            </a:r>
            <a:r>
              <a:rPr lang="cs-CZ" sz="2000" u="sng" dirty="0">
                <a:latin typeface="Arial" panose="020B0604020202020204" pitchFamily="34" charset="0"/>
                <a:cs typeface="Arial" panose="020B0604020202020204" pitchFamily="34" charset="0"/>
              </a:rPr>
              <a:t>rozpouští v běžných minerálních kyselinách za vzniku </a:t>
            </a:r>
            <a:r>
              <a:rPr lang="cs-CZ" sz="2000" u="sng" dirty="0" err="1">
                <a:latin typeface="Arial" panose="020B0604020202020204" pitchFamily="34" charset="0"/>
                <a:cs typeface="Arial" panose="020B0604020202020204" pitchFamily="34" charset="0"/>
              </a:rPr>
              <a:t>gallité</a:t>
            </a:r>
            <a:r>
              <a:rPr lang="cs-CZ" sz="2000" u="sng"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2Ga + 6HCl → 2GaCl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37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9157" y="152400"/>
            <a:ext cx="8839200" cy="650434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Reaguje </a:t>
            </a:r>
            <a:r>
              <a:rPr lang="cs-CZ" sz="2000" u="sng" dirty="0">
                <a:latin typeface="Arial" panose="020B0604020202020204" pitchFamily="34" charset="0"/>
                <a:cs typeface="Arial" panose="020B0604020202020204" pitchFamily="34" charset="0"/>
              </a:rPr>
              <a:t>s hydroxidy alkalických kovů za vzniku </a:t>
            </a:r>
            <a:r>
              <a:rPr lang="cs-CZ" sz="2000" u="sng" dirty="0" err="1">
                <a:latin typeface="Arial" panose="020B0604020202020204" pitchFamily="34" charset="0"/>
                <a:cs typeface="Arial" panose="020B0604020202020204" pitchFamily="34" charset="0"/>
              </a:rPr>
              <a:t>tetrahydroxogallitanů</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nebo </a:t>
            </a:r>
            <a:r>
              <a:rPr lang="cs-CZ" sz="2000" u="sng" dirty="0" err="1">
                <a:latin typeface="Arial" panose="020B0604020202020204" pitchFamily="34" charset="0"/>
                <a:cs typeface="Arial" panose="020B0604020202020204" pitchFamily="34" charset="0"/>
              </a:rPr>
              <a:t>diaquatetrahydroxogallitanů</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2Ga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2Ga + 2KOH + 10H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2K[</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altLang="en-US" sz="1000" dirty="0">
              <a:latin typeface="Arial" panose="020B0604020202020204" pitchFamily="34" charset="0"/>
              <a:cs typeface="Arial" panose="020B0604020202020204" pitchFamily="34" charset="0"/>
            </a:endParaRPr>
          </a:p>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ochotně reaguje s vodným roztokem amoniaku nebo uhličitanů alkalických kovů:</a:t>
            </a:r>
          </a:p>
          <a:p>
            <a:pPr algn="ctr"/>
            <a:r>
              <a:rPr lang="cs-CZ" sz="2000" dirty="0">
                <a:latin typeface="Arial" panose="020B0604020202020204" pitchFamily="34" charset="0"/>
                <a:cs typeface="Arial" panose="020B0604020202020204" pitchFamily="34" charset="0"/>
              </a:rPr>
              <a:t>2Ga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2Ga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+ 2NaHCO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S horkou vodou reaguje za vzniku hydroxidu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2Ga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2Ga(OH)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p>
          <a:p>
            <a:endParaRPr lang="cs-CZ" sz="1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Již za běžných teplot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prudce reaguje s fluorem, chlorem a bromem za vzniku fluoridu </a:t>
            </a:r>
            <a:r>
              <a:rPr lang="cs-CZ" sz="2000" dirty="0" err="1">
                <a:latin typeface="Arial" panose="020B0604020202020204" pitchFamily="34" charset="0"/>
                <a:cs typeface="Arial" panose="020B0604020202020204" pitchFamily="34" charset="0"/>
              </a:rPr>
              <a:t>galllitého</a:t>
            </a:r>
            <a:r>
              <a:rPr lang="cs-CZ" sz="2000" dirty="0">
                <a:latin typeface="Arial" panose="020B0604020202020204" pitchFamily="34" charset="0"/>
                <a:cs typeface="Arial" panose="020B0604020202020204" pitchFamily="34" charset="0"/>
              </a:rPr>
              <a:t> GaF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chloridu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bromidu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pouze s jodem se na jodid </a:t>
            </a:r>
            <a:r>
              <a:rPr lang="cs-CZ" sz="2000" dirty="0" err="1">
                <a:latin typeface="Arial" panose="020B0604020202020204" pitchFamily="34" charset="0"/>
                <a:cs typeface="Arial" panose="020B0604020202020204" pitchFamily="34" charset="0"/>
              </a:rPr>
              <a:t>gallitý</a:t>
            </a:r>
            <a:r>
              <a:rPr lang="cs-CZ" sz="2000" dirty="0">
                <a:latin typeface="Arial" panose="020B0604020202020204" pitchFamily="34" charset="0"/>
                <a:cs typeface="Arial" panose="020B0604020202020204" pitchFamily="34" charset="0"/>
              </a:rPr>
              <a:t> GaI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slučuje až po zahřátí. </a:t>
            </a:r>
          </a:p>
          <a:p>
            <a:pPr algn="just"/>
            <a:r>
              <a:rPr lang="cs-CZ" sz="2000" dirty="0">
                <a:latin typeface="Arial" panose="020B0604020202020204" pitchFamily="34" charset="0"/>
                <a:cs typeface="Arial" panose="020B0604020202020204" pitchFamily="34" charset="0"/>
              </a:rPr>
              <a:t>  Se sírou reaguje až za teploty 1200°C za vzniku sulfidu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S dusíkem přímo nereaguje, nitrid </a:t>
            </a:r>
            <a:r>
              <a:rPr lang="cs-CZ" sz="2000" dirty="0" err="1">
                <a:latin typeface="Arial" panose="020B0604020202020204" pitchFamily="34" charset="0"/>
                <a:cs typeface="Arial" panose="020B0604020202020204" pitchFamily="34" charset="0"/>
              </a:rPr>
              <a:t>gallitý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GaN</a:t>
            </a:r>
            <a:r>
              <a:rPr lang="cs-CZ" sz="2000" dirty="0">
                <a:latin typeface="Arial" panose="020B0604020202020204" pitchFamily="34" charset="0"/>
                <a:cs typeface="Arial" panose="020B0604020202020204" pitchFamily="34" charset="0"/>
              </a:rPr>
              <a:t> lze získat reakcí s amoniakem při teplotách přes 1200°C:</a:t>
            </a:r>
          </a:p>
          <a:p>
            <a:pPr algn="ctr"/>
            <a:r>
              <a:rPr lang="cs-CZ" sz="2000" dirty="0">
                <a:latin typeface="Arial" panose="020B0604020202020204" pitchFamily="34" charset="0"/>
                <a:cs typeface="Arial" panose="020B0604020202020204" pitchFamily="34" charset="0"/>
              </a:rPr>
              <a:t>2Ga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2GaN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 vodíkem tvoří těkavý hydrid </a:t>
            </a:r>
            <a:r>
              <a:rPr lang="cs-CZ" sz="2000" u="sng" dirty="0">
                <a:latin typeface="Arial" panose="020B0604020202020204" pitchFamily="34" charset="0"/>
                <a:cs typeface="Arial" panose="020B0604020202020204" pitchFamily="34" charset="0"/>
              </a:rPr>
              <a:t>gallan GaH</a:t>
            </a:r>
            <a:r>
              <a:rPr lang="cs-CZ" sz="2000" u="sng"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je stabilní pouze při teplotách pod -30°C a velmi </a:t>
            </a:r>
            <a:r>
              <a:rPr lang="cs-CZ" sz="2000" u="sng" dirty="0">
                <a:latin typeface="Arial" panose="020B0604020202020204" pitchFamily="34" charset="0"/>
                <a:cs typeface="Arial" panose="020B0604020202020204" pitchFamily="34" charset="0"/>
              </a:rPr>
              <a:t>nestabilní </a:t>
            </a:r>
            <a:r>
              <a:rPr lang="cs-CZ" sz="2000" u="sng" dirty="0" err="1">
                <a:latin typeface="Arial" panose="020B0604020202020204" pitchFamily="34" charset="0"/>
                <a:cs typeface="Arial" panose="020B0604020202020204" pitchFamily="34" charset="0"/>
              </a:rPr>
              <a:t>digallan</a:t>
            </a:r>
            <a:r>
              <a:rPr lang="cs-CZ" sz="2000" u="sng" dirty="0">
                <a:latin typeface="Arial" panose="020B0604020202020204" pitchFamily="34" charset="0"/>
                <a:cs typeface="Arial" panose="020B0604020202020204" pitchFamily="34" charset="0"/>
              </a:rPr>
              <a:t> Ga</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H</a:t>
            </a:r>
            <a:r>
              <a:rPr lang="cs-CZ" sz="2000" u="sng"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naopak </a:t>
            </a:r>
            <a:r>
              <a:rPr lang="cs-CZ" sz="2000" u="sng" dirty="0" err="1">
                <a:latin typeface="Arial" panose="020B0604020202020204" pitchFamily="34" charset="0"/>
                <a:cs typeface="Arial" panose="020B0604020202020204" pitchFamily="34" charset="0"/>
              </a:rPr>
              <a:t>vysokopolymerní</a:t>
            </a:r>
            <a:r>
              <a:rPr lang="cs-CZ" sz="2000" u="sng" dirty="0">
                <a:latin typeface="Arial" panose="020B0604020202020204" pitchFamily="34" charset="0"/>
                <a:cs typeface="Arial" panose="020B0604020202020204" pitchFamily="34" charset="0"/>
              </a:rPr>
              <a:t> hydrid [GaH</a:t>
            </a:r>
            <a:r>
              <a:rPr lang="cs-CZ" sz="2000" u="sng" baseline="-25000" dirty="0">
                <a:latin typeface="Arial" panose="020B0604020202020204" pitchFamily="34" charset="0"/>
                <a:cs typeface="Arial" panose="020B0604020202020204" pitchFamily="34" charset="0"/>
              </a:rPr>
              <a:t>3</a:t>
            </a:r>
            <a:r>
              <a:rPr lang="cs-CZ" sz="2000" u="sng" dirty="0">
                <a:latin typeface="Arial" panose="020B0604020202020204" pitchFamily="34" charset="0"/>
                <a:cs typeface="Arial" panose="020B0604020202020204" pitchFamily="34" charset="0"/>
              </a:rPr>
              <a:t>]</a:t>
            </a:r>
            <a:r>
              <a:rPr lang="cs-CZ" sz="2000" u="sng" baseline="-25000" dirty="0">
                <a:latin typeface="Arial" panose="020B0604020202020204" pitchFamily="34" charset="0"/>
                <a:cs typeface="Arial" panose="020B0604020202020204" pitchFamily="34" charset="0"/>
              </a:rPr>
              <a:t>x</a:t>
            </a:r>
            <a:r>
              <a:rPr lang="cs-CZ" sz="2000" u="sng" dirty="0">
                <a:latin typeface="Arial" panose="020B0604020202020204" pitchFamily="34" charset="0"/>
                <a:cs typeface="Arial" panose="020B0604020202020204" pitchFamily="34" charset="0"/>
              </a:rPr>
              <a:t> je stabilní</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816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797047"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Velmi </a:t>
            </a:r>
            <a:r>
              <a:rPr lang="cs-CZ" sz="2000" u="sng" dirty="0">
                <a:latin typeface="Arial" panose="020B0604020202020204" pitchFamily="34" charset="0"/>
                <a:cs typeface="Arial" panose="020B0604020202020204" pitchFamily="34" charset="0"/>
              </a:rPr>
              <a:t>nestabilní</a:t>
            </a:r>
            <a:r>
              <a:rPr lang="cs-CZ" sz="2000" dirty="0">
                <a:latin typeface="Arial" panose="020B0604020202020204" pitchFamily="34" charset="0"/>
                <a:cs typeface="Arial" panose="020B0604020202020204" pitchFamily="34" charset="0"/>
              </a:rPr>
              <a:t> jsou i </a:t>
            </a:r>
            <a:r>
              <a:rPr lang="cs-CZ" sz="2000" u="sng" dirty="0" err="1">
                <a:latin typeface="Arial" panose="020B0604020202020204" pitchFamily="34" charset="0"/>
                <a:cs typeface="Arial" panose="020B0604020202020204" pitchFamily="34" charset="0"/>
              </a:rPr>
              <a:t>hydridogallitany</a:t>
            </a:r>
            <a:r>
              <a:rPr lang="cs-CZ" sz="2000" u="sng" dirty="0">
                <a:latin typeface="Arial" panose="020B0604020202020204" pitchFamily="34" charset="0"/>
                <a:cs typeface="Arial" panose="020B0604020202020204" pitchFamily="34" charset="0"/>
              </a:rPr>
              <a:t> těžkých kovů</a:t>
            </a:r>
            <a:r>
              <a:rPr lang="cs-CZ" sz="2000" dirty="0">
                <a:latin typeface="Arial" panose="020B0604020202020204" pitchFamily="34" charset="0"/>
                <a:cs typeface="Arial" panose="020B0604020202020204" pitchFamily="34" charset="0"/>
              </a:rPr>
              <a:t>, zejména </a:t>
            </a:r>
            <a:r>
              <a:rPr lang="cs-CZ" sz="2000" dirty="0" err="1">
                <a:latin typeface="Arial" panose="020B0604020202020204" pitchFamily="34" charset="0"/>
                <a:cs typeface="Arial" panose="020B0604020202020204" pitchFamily="34" charset="0"/>
              </a:rPr>
              <a:t>hydridogallitan</a:t>
            </a:r>
            <a:r>
              <a:rPr lang="cs-CZ" sz="2000" dirty="0">
                <a:latin typeface="Arial" panose="020B0604020202020204" pitchFamily="34" charset="0"/>
                <a:cs typeface="Arial" panose="020B0604020202020204" pitchFamily="34" charset="0"/>
              </a:rPr>
              <a:t> stříbrný AgGaH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thallitý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(GaH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naopak </a:t>
            </a:r>
            <a:r>
              <a:rPr lang="cs-CZ" sz="2000" u="sng" dirty="0" err="1">
                <a:latin typeface="Arial" panose="020B0604020202020204" pitchFamily="34" charset="0"/>
                <a:cs typeface="Arial" panose="020B0604020202020204" pitchFamily="34" charset="0"/>
              </a:rPr>
              <a:t>hydridogallitany</a:t>
            </a:r>
            <a:r>
              <a:rPr lang="cs-CZ" sz="2000" u="sng" dirty="0">
                <a:latin typeface="Arial" panose="020B0604020202020204" pitchFamily="34" charset="0"/>
                <a:cs typeface="Arial" panose="020B0604020202020204" pitchFamily="34" charset="0"/>
              </a:rPr>
              <a:t> alkalických kovů jsou stálé</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společně s indiem patří mezi jediné dva kovy, které </a:t>
            </a:r>
            <a:r>
              <a:rPr lang="cs-CZ" sz="2000" u="sng" dirty="0">
                <a:latin typeface="Arial" panose="020B0604020202020204" pitchFamily="34" charset="0"/>
                <a:cs typeface="Arial" panose="020B0604020202020204" pitchFamily="34" charset="0"/>
              </a:rPr>
              <a:t>netvoří karbidy</a:t>
            </a:r>
            <a:r>
              <a:rPr lang="cs-CZ" sz="2000" dirty="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pPr algn="just"/>
            <a:r>
              <a:rPr lang="cs-CZ" sz="2000" u="sng" dirty="0">
                <a:latin typeface="Arial" panose="020B0604020202020204" pitchFamily="34" charset="0"/>
                <a:cs typeface="Arial" panose="020B0604020202020204" pitchFamily="34" charset="0"/>
              </a:rPr>
              <a:t>V přírodě se </a:t>
            </a:r>
            <a:r>
              <a:rPr lang="cs-CZ" sz="2000" u="sng" dirty="0" err="1">
                <a:latin typeface="Arial" panose="020B0604020202020204" pitchFamily="34" charset="0"/>
                <a:cs typeface="Arial" panose="020B0604020202020204" pitchFamily="34" charset="0"/>
              </a:rPr>
              <a:t>gallium</a:t>
            </a:r>
            <a:r>
              <a:rPr lang="cs-CZ" sz="2000" u="sng" dirty="0">
                <a:latin typeface="Arial" panose="020B0604020202020204" pitchFamily="34" charset="0"/>
                <a:cs typeface="Arial" panose="020B0604020202020204" pitchFamily="34" charset="0"/>
              </a:rPr>
              <a:t> vyskytuje velmi vzácně</a:t>
            </a:r>
            <a:r>
              <a:rPr lang="cs-CZ" sz="2000" dirty="0">
                <a:latin typeface="Arial" panose="020B0604020202020204" pitchFamily="34" charset="0"/>
                <a:cs typeface="Arial" panose="020B0604020202020204" pitchFamily="34" charset="0"/>
              </a:rPr>
              <a:t>, téměř vždy doprovází hliník, bývá izomorfní příměsí zinku ve sfaleritu a ve stopových množstvích je obsaženo v uhlí.</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 galia</a:t>
            </a:r>
          </a:p>
          <a:p>
            <a:pPr algn="just"/>
            <a:r>
              <a:rPr lang="cs-CZ" sz="2000" dirty="0">
                <a:latin typeface="Arial" panose="020B0604020202020204" pitchFamily="34" charset="0"/>
                <a:cs typeface="Arial" panose="020B0604020202020204" pitchFamily="34" charset="0"/>
              </a:rPr>
              <a:t>  se v minulosti nejčastěji prováděla kyselým loužením odpadních produktů po sulfidickém pražení rud zinku, dnes se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ve formě </a:t>
            </a:r>
            <a:r>
              <a:rPr lang="cs-CZ" sz="2000" dirty="0" err="1">
                <a:latin typeface="Arial" panose="020B0604020202020204" pitchFamily="34" charset="0"/>
                <a:cs typeface="Arial" panose="020B0604020202020204" pitchFamily="34" charset="0"/>
              </a:rPr>
              <a:t>gallitanu</a:t>
            </a:r>
            <a:r>
              <a:rPr lang="cs-CZ" sz="2000" dirty="0">
                <a:latin typeface="Arial" panose="020B0604020202020204" pitchFamily="34" charset="0"/>
                <a:cs typeface="Arial" panose="020B0604020202020204" pitchFamily="34" charset="0"/>
              </a:rPr>
              <a:t> sodného NaGaO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získává extrakcí </a:t>
            </a:r>
            <a:r>
              <a:rPr lang="cs-CZ" sz="2000" dirty="0" err="1">
                <a:latin typeface="Arial" panose="020B0604020202020204" pitchFamily="34" charset="0"/>
                <a:cs typeface="Arial" panose="020B0604020202020204" pitchFamily="34" charset="0"/>
              </a:rPr>
              <a:t>eterem</a:t>
            </a:r>
            <a:r>
              <a:rPr lang="cs-CZ" sz="2000" dirty="0">
                <a:latin typeface="Arial" panose="020B0604020202020204" pitchFamily="34" charset="0"/>
                <a:cs typeface="Arial" panose="020B0604020202020204" pitchFamily="34" charset="0"/>
              </a:rPr>
              <a:t> z odpadních produktů při výrobě hliníku.</a:t>
            </a:r>
          </a:p>
          <a:p>
            <a:pPr algn="just"/>
            <a:r>
              <a:rPr lang="cs-CZ" sz="2000" dirty="0">
                <a:latin typeface="Arial" panose="020B0604020202020204" pitchFamily="34" charset="0"/>
                <a:cs typeface="Arial" panose="020B0604020202020204" pitchFamily="34" charset="0"/>
              </a:rPr>
              <a:t>Kovové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se z roztoku </a:t>
            </a:r>
            <a:r>
              <a:rPr lang="cs-CZ" sz="2000" dirty="0" err="1">
                <a:latin typeface="Arial" panose="020B0604020202020204" pitchFamily="34" charset="0"/>
                <a:cs typeface="Arial" panose="020B0604020202020204" pitchFamily="34" charset="0"/>
              </a:rPr>
              <a:t>galitanu</a:t>
            </a:r>
            <a:r>
              <a:rPr lang="cs-CZ" sz="2000" dirty="0">
                <a:latin typeface="Arial" panose="020B0604020202020204" pitchFamily="34" charset="0"/>
                <a:cs typeface="Arial" panose="020B0604020202020204" pitchFamily="34" charset="0"/>
              </a:rPr>
              <a:t> sodného získává elektrolýzou v alkalickém prostředí, katodou je kapalné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anoda je grafitová. Na velmi vysokou čistotu se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čistí zonální rafinací, podobným způsobem jako křemík.</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65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3908762"/>
          </a:xfrm>
          <a:prstGeom prst="rect">
            <a:avLst/>
          </a:prstGeom>
        </p:spPr>
        <p:txBody>
          <a:bodyPr wrap="square">
            <a:spAutoFit/>
          </a:bodyPr>
          <a:lstStyle/>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se používá k </a:t>
            </a:r>
            <a:r>
              <a:rPr lang="cs-CZ" sz="2000" u="sng" dirty="0">
                <a:latin typeface="Arial" panose="020B0604020202020204" pitchFamily="34" charset="0"/>
                <a:cs typeface="Arial" panose="020B0604020202020204" pitchFamily="34" charset="0"/>
              </a:rPr>
              <a:t>pokovování vysoce kvalitních zrcadel</a:t>
            </a:r>
            <a:r>
              <a:rPr lang="cs-CZ" sz="2000" dirty="0">
                <a:latin typeface="Arial" panose="020B0604020202020204" pitchFamily="34" charset="0"/>
                <a:cs typeface="Arial" panose="020B0604020202020204" pitchFamily="34" charset="0"/>
              </a:rPr>
              <a:t>, k výrobě polovodičů, ferritů a </a:t>
            </a:r>
            <a:r>
              <a:rPr lang="cs-CZ" sz="2000" u="sng" dirty="0">
                <a:latin typeface="Arial" panose="020B0604020202020204" pitchFamily="34" charset="0"/>
                <a:cs typeface="Arial" panose="020B0604020202020204" pitchFamily="34" charset="0"/>
              </a:rPr>
              <a:t>speciálních slitin s velmi nízkou teplotou tání</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Slitina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s indiem taje již při 16°C. Slitina </a:t>
            </a:r>
            <a:r>
              <a:rPr lang="cs-CZ" sz="2000" dirty="0" err="1">
                <a:latin typeface="Arial" panose="020B0604020202020204" pitchFamily="34" charset="0"/>
                <a:cs typeface="Arial" panose="020B0604020202020204" pitchFamily="34" charset="0"/>
              </a:rPr>
              <a:t>galistan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Sn</a:t>
            </a:r>
            <a:r>
              <a:rPr lang="cs-CZ" sz="2000" dirty="0">
                <a:latin typeface="Arial" panose="020B0604020202020204" pitchFamily="34" charset="0"/>
                <a:cs typeface="Arial" panose="020B0604020202020204" pitchFamily="34" charset="0"/>
              </a:rPr>
              <a:t>) má teplotu tání -20°C a používá se jako náhrada rtuti v teploměrech. </a:t>
            </a:r>
          </a:p>
          <a:p>
            <a:pPr algn="just"/>
            <a:r>
              <a:rPr lang="cs-CZ" sz="2000" dirty="0">
                <a:latin typeface="Arial" panose="020B0604020202020204" pitchFamily="34" charset="0"/>
                <a:cs typeface="Arial" panose="020B0604020202020204" pitchFamily="34" charset="0"/>
              </a:rPr>
              <a:t>  Slitina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s cínem a bismutem se používá na </a:t>
            </a:r>
            <a:r>
              <a:rPr lang="cs-CZ" sz="2000" b="1" dirty="0">
                <a:latin typeface="Arial" panose="020B0604020202020204" pitchFamily="34" charset="0"/>
                <a:cs typeface="Arial" panose="020B0604020202020204" pitchFamily="34" charset="0"/>
              </a:rPr>
              <a:t>zubní plomby</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Intermetalické sloučeniny </a:t>
            </a:r>
            <a:r>
              <a:rPr lang="cs-CZ" sz="2000" b="1" dirty="0" err="1">
                <a:latin typeface="Arial" panose="020B0604020202020204" pitchFamily="34" charset="0"/>
                <a:cs typeface="Arial" panose="020B0604020202020204" pitchFamily="34" charset="0"/>
              </a:rPr>
              <a:t>gallia</a:t>
            </a:r>
            <a:r>
              <a:rPr lang="cs-CZ" sz="2000" b="1" dirty="0">
                <a:latin typeface="Arial" panose="020B0604020202020204" pitchFamily="34" charset="0"/>
                <a:cs typeface="Arial" panose="020B0604020202020204" pitchFamily="34" charset="0"/>
              </a:rPr>
              <a:t> s plutoniem </a:t>
            </a:r>
            <a:r>
              <a:rPr lang="cs-CZ" sz="2000" dirty="0" err="1">
                <a:latin typeface="Arial" panose="020B0604020202020204" pitchFamily="34" charset="0"/>
                <a:cs typeface="Arial" panose="020B0604020202020204" pitchFamily="34" charset="0"/>
              </a:rPr>
              <a:t>PuGa</a:t>
            </a:r>
            <a:r>
              <a:rPr lang="cs-CZ" sz="2000" dirty="0">
                <a:latin typeface="Arial" panose="020B0604020202020204" pitchFamily="34" charset="0"/>
                <a:cs typeface="Arial" panose="020B0604020202020204" pitchFamily="34" charset="0"/>
              </a:rPr>
              <a:t>, Pu</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Ga a Pu</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Ga se používají k legování plutonia. Přídavek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zlepšuje jeho mechanické vlastnosti, zejména tvářitelnost a obrobitelnost, nutnou k výrobě jaderných zbraní.</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Radioaktivní izotopy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a:t>
            </a:r>
            <a:r>
              <a:rPr lang="cs-CZ" sz="2000" baseline="30000" dirty="0">
                <a:latin typeface="Arial" panose="020B0604020202020204" pitchFamily="34" charset="0"/>
                <a:cs typeface="Arial" panose="020B0604020202020204" pitchFamily="34" charset="0"/>
              </a:rPr>
              <a:t>67</a:t>
            </a:r>
            <a:r>
              <a:rPr lang="cs-CZ" sz="2000" dirty="0">
                <a:latin typeface="Arial" panose="020B0604020202020204" pitchFamily="34" charset="0"/>
                <a:cs typeface="Arial" panose="020B0604020202020204" pitchFamily="34" charset="0"/>
              </a:rPr>
              <a:t>Ga a </a:t>
            </a:r>
            <a:r>
              <a:rPr lang="cs-CZ" sz="2000" baseline="30000" dirty="0">
                <a:latin typeface="Arial" panose="020B0604020202020204" pitchFamily="34" charset="0"/>
                <a:cs typeface="Arial" panose="020B0604020202020204" pitchFamily="34" charset="0"/>
              </a:rPr>
              <a:t>68</a:t>
            </a:r>
            <a:r>
              <a:rPr lang="cs-CZ" sz="2000" dirty="0">
                <a:latin typeface="Arial" panose="020B0604020202020204" pitchFamily="34" charset="0"/>
                <a:cs typeface="Arial" panose="020B0604020202020204" pitchFamily="34" charset="0"/>
              </a:rPr>
              <a:t>Ga se využívají v medicíně jako </a:t>
            </a:r>
            <a:r>
              <a:rPr lang="cs-CZ" sz="2000" b="1" dirty="0">
                <a:latin typeface="Arial" panose="020B0604020202020204" pitchFamily="34" charset="0"/>
                <a:cs typeface="Arial" panose="020B0604020202020204" pitchFamily="34" charset="0"/>
              </a:rPr>
              <a:t>radiofarmaka</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76200" y="4114800"/>
            <a:ext cx="8915400" cy="224676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Tenkovrstvý </a:t>
            </a:r>
            <a:r>
              <a:rPr lang="cs-CZ" sz="2000" b="1" dirty="0" err="1">
                <a:latin typeface="Arial" panose="020B0604020202020204" pitchFamily="34" charset="0"/>
                <a:cs typeface="Arial" panose="020B0604020202020204" pitchFamily="34" charset="0"/>
              </a:rPr>
              <a:t>fotovoltaický</a:t>
            </a:r>
            <a:r>
              <a:rPr lang="cs-CZ" sz="2000" b="1" dirty="0">
                <a:latin typeface="Arial" panose="020B0604020202020204" pitchFamily="34" charset="0"/>
                <a:cs typeface="Arial" panose="020B0604020202020204" pitchFamily="34" charset="0"/>
              </a:rPr>
              <a:t> článek CIGS</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a:t>
            </a:r>
            <a:r>
              <a:rPr lang="cs-CZ" sz="2000" dirty="0" err="1">
                <a:latin typeface="Arial" panose="020B0604020202020204" pitchFamily="34" charset="0"/>
                <a:cs typeface="Arial" panose="020B0604020202020204" pitchFamily="34" charset="0"/>
              </a:rPr>
              <a:t>opper</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I</a:t>
            </a:r>
            <a:r>
              <a:rPr lang="cs-CZ" sz="2000" dirty="0">
                <a:latin typeface="Arial" panose="020B0604020202020204" pitchFamily="34" charset="0"/>
                <a:cs typeface="Arial" panose="020B0604020202020204" pitchFamily="34" charset="0"/>
              </a:rPr>
              <a:t>ndium </a:t>
            </a:r>
            <a:r>
              <a:rPr lang="cs-CZ" sz="2000" b="1" dirty="0" err="1">
                <a:latin typeface="Arial" panose="020B0604020202020204" pitchFamily="34" charset="0"/>
                <a:cs typeface="Arial" panose="020B0604020202020204" pitchFamily="34" charset="0"/>
              </a:rPr>
              <a:t>G</a:t>
            </a:r>
            <a:r>
              <a:rPr lang="cs-CZ" sz="2000" dirty="0" err="1">
                <a:latin typeface="Arial" panose="020B0604020202020204" pitchFamily="34" charset="0"/>
                <a:cs typeface="Arial" panose="020B0604020202020204" pitchFamily="34" charset="0"/>
              </a:rPr>
              <a:t>allium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a:t>
            </a:r>
            <a:r>
              <a:rPr lang="cs-CZ" sz="2000" b="1" dirty="0" err="1">
                <a:latin typeface="Arial" panose="020B0604020202020204" pitchFamily="34" charset="0"/>
                <a:cs typeface="Arial" panose="020B0604020202020204" pitchFamily="34" charset="0"/>
              </a:rPr>
              <a:t>S</a:t>
            </a:r>
            <a:r>
              <a:rPr lang="cs-CZ" sz="2000" dirty="0" err="1">
                <a:latin typeface="Arial" panose="020B0604020202020204" pitchFamily="34" charset="0"/>
                <a:cs typeface="Arial" panose="020B0604020202020204" pitchFamily="34" charset="0"/>
              </a:rPr>
              <a:t>elenide</a:t>
            </a:r>
            <a:r>
              <a:rPr lang="cs-CZ" sz="2000" dirty="0">
                <a:latin typeface="Arial" panose="020B0604020202020204" pitchFamily="34" charset="0"/>
                <a:cs typeface="Arial" panose="020B0604020202020204" pitchFamily="34" charset="0"/>
              </a:rPr>
              <a:t>): mezi hlavní výhody článku CIGS patří zejména jeho citlivost na červenou složku světla. CIGS dokonaleji využívá energii difuzního světla, které převládá při zatažené obloze nebo mlze. Tenkovrstvý fotoelektrický článek CIGS je účinnější při malém osvitu a v těchto podmínkách překonává účinnost klasických FV modulů z křemíku. Výhod článku </a:t>
            </a:r>
            <a:r>
              <a:rPr lang="cs-CZ" sz="2000" b="1" dirty="0">
                <a:latin typeface="Arial" panose="020B0604020202020204" pitchFamily="34" charset="0"/>
                <a:cs typeface="Arial" panose="020B0604020202020204" pitchFamily="34" charset="0"/>
              </a:rPr>
              <a:t>CIGS</a:t>
            </a:r>
            <a:r>
              <a:rPr lang="cs-CZ" sz="2000" dirty="0">
                <a:latin typeface="Arial" panose="020B0604020202020204" pitchFamily="34" charset="0"/>
                <a:cs typeface="Arial" panose="020B0604020202020204" pitchFamily="34" charset="0"/>
              </a:rPr>
              <a:t> využívají pokročilé trubicové </a:t>
            </a:r>
            <a:r>
              <a:rPr lang="cs-CZ" sz="2000" dirty="0" err="1">
                <a:latin typeface="Arial" panose="020B0604020202020204" pitchFamily="34" charset="0"/>
                <a:cs typeface="Arial" panose="020B0604020202020204" pitchFamily="34" charset="0"/>
              </a:rPr>
              <a:t>fotovoltaické</a:t>
            </a:r>
            <a:r>
              <a:rPr lang="cs-CZ" sz="2000" dirty="0">
                <a:latin typeface="Arial" panose="020B0604020202020204" pitchFamily="34" charset="0"/>
                <a:cs typeface="Arial" panose="020B0604020202020204" pitchFamily="34" charset="0"/>
              </a:rPr>
              <a:t> panely druhé generace.</a:t>
            </a:r>
          </a:p>
        </p:txBody>
      </p:sp>
    </p:spTree>
    <p:extLst>
      <p:ext uri="{BB962C8B-B14F-4D97-AF65-F5344CB8AC3E}">
        <p14:creationId xmlns:p14="http://schemas.microsoft.com/office/powerpoint/2010/main" val="175565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799" y="1422737"/>
            <a:ext cx="8534400" cy="1015663"/>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Maltolát</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gallitý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účinné chemoterapeutikum (protizánětlivé účinky). K</a:t>
            </a:r>
            <a:r>
              <a:rPr lang="en-US" sz="2000" dirty="0" err="1">
                <a:latin typeface="Arial" panose="020B0604020202020204" pitchFamily="34" charset="0"/>
                <a:cs typeface="Arial" panose="020B0604020202020204" pitchFamily="34" charset="0"/>
              </a:rPr>
              <a:t>osmetic</a:t>
            </a:r>
            <a:r>
              <a:rPr lang="cs-CZ" sz="2000" dirty="0" err="1">
                <a:latin typeface="Arial" panose="020B0604020202020204" pitchFamily="34" charset="0"/>
                <a:cs typeface="Arial" panose="020B0604020202020204" pitchFamily="34" charset="0"/>
              </a:rPr>
              <a:t>ký</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pleťový</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r</a:t>
            </a:r>
            <a:r>
              <a:rPr lang="cs-CZ" sz="2000" dirty="0">
                <a:latin typeface="Arial" panose="020B0604020202020204" pitchFamily="34" charset="0"/>
                <a:cs typeface="Arial" panose="020B0604020202020204" pitchFamily="34" charset="0"/>
              </a:rPr>
              <a:t>é</a:t>
            </a:r>
            <a:r>
              <a:rPr lang="en-US" sz="2000" dirty="0">
                <a:latin typeface="Arial" panose="020B0604020202020204" pitchFamily="34" charset="0"/>
                <a:cs typeface="Arial" panose="020B0604020202020204" pitchFamily="34" charset="0"/>
              </a:rPr>
              <a:t>m </a:t>
            </a:r>
            <a:r>
              <a:rPr lang="cs-CZ" sz="2000" dirty="0">
                <a:latin typeface="Arial" panose="020B0604020202020204" pitchFamily="34" charset="0"/>
                <a:cs typeface="Arial" panose="020B0604020202020204" pitchFamily="34" charset="0"/>
              </a:rPr>
              <a:t>obsahující</a:t>
            </a:r>
            <a:r>
              <a:rPr lang="en-US" sz="2000" dirty="0">
                <a:latin typeface="Arial" panose="020B0604020202020204" pitchFamily="34" charset="0"/>
                <a:cs typeface="Arial" panose="020B0604020202020204" pitchFamily="34" charset="0"/>
              </a:rPr>
              <a:t> gallium </a:t>
            </a:r>
            <a:r>
              <a:rPr lang="en-US" sz="2000" dirty="0" err="1">
                <a:latin typeface="Arial" panose="020B0604020202020204" pitchFamily="34" charset="0"/>
                <a:cs typeface="Arial" panose="020B0604020202020204" pitchFamily="34" charset="0"/>
              </a:rPr>
              <a:t>maltol</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t </a:t>
            </a:r>
            <a:r>
              <a:rPr lang="cs-CZ" sz="2000" dirty="0">
                <a:latin typeface="Arial" panose="020B0604020202020204" pitchFamily="34" charset="0"/>
                <a:cs typeface="Arial" panose="020B0604020202020204" pitchFamily="34" charset="0"/>
              </a:rPr>
              <a:t>se prodává pod názvem </a:t>
            </a:r>
            <a:r>
              <a:rPr lang="en-US" sz="2000" i="1" dirty="0" err="1">
                <a:latin typeface="Arial" panose="020B0604020202020204" pitchFamily="34" charset="0"/>
                <a:cs typeface="Arial" panose="020B0604020202020204" pitchFamily="34" charset="0"/>
              </a:rPr>
              <a:t>Gallixa</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122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722501" y="381000"/>
            <a:ext cx="5698997" cy="523220"/>
          </a:xfrm>
          <a:prstGeom prst="rect">
            <a:avLst/>
          </a:prstGeom>
        </p:spPr>
        <p:txBody>
          <a:bodyPr wrap="none">
            <a:spAutoFit/>
          </a:bodyPr>
          <a:lstStyle/>
          <a:p>
            <a:pPr algn="ctr"/>
            <a:r>
              <a:rPr lang="cs-CZ" sz="2800" b="1" dirty="0">
                <a:latin typeface="Arial" panose="020B0604020202020204" pitchFamily="34" charset="0"/>
                <a:cs typeface="Arial" panose="020B0604020202020204" pitchFamily="34" charset="0"/>
              </a:rPr>
              <a:t>Organokovové sloučeniny </a:t>
            </a:r>
            <a:r>
              <a:rPr lang="cs-CZ" sz="2800" b="1" dirty="0" err="1">
                <a:latin typeface="Arial" panose="020B0604020202020204" pitchFamily="34" charset="0"/>
                <a:cs typeface="Arial" panose="020B0604020202020204" pitchFamily="34" charset="0"/>
              </a:rPr>
              <a:t>gallia</a:t>
            </a:r>
            <a:endParaRPr lang="cs-CZ" sz="2800" b="1" dirty="0">
              <a:latin typeface="Arial" panose="020B0604020202020204" pitchFamily="34" charset="0"/>
              <a:cs typeface="Arial" panose="020B0604020202020204" pitchFamily="34" charset="0"/>
            </a:endParaRPr>
          </a:p>
        </p:txBody>
      </p:sp>
      <p:pic>
        <p:nvPicPr>
          <p:cNvPr id="3" name="Obrázek 2" descr="Obsah obrázku hygienické potřeby, hrníček, stůl, jídlo&#10;&#10;Popis byl vytvořen automaticky">
            <a:extLst>
              <a:ext uri="{FF2B5EF4-FFF2-40B4-BE49-F238E27FC236}">
                <a16:creationId xmlns:a16="http://schemas.microsoft.com/office/drawing/2014/main" id="{D47B8CE4-B78C-4481-9737-16ED19509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95600"/>
            <a:ext cx="2305050" cy="2305050"/>
          </a:xfrm>
          <a:prstGeom prst="rect">
            <a:avLst/>
          </a:prstGeom>
        </p:spPr>
      </p:pic>
    </p:spTree>
    <p:extLst>
      <p:ext uri="{BB962C8B-B14F-4D97-AF65-F5344CB8AC3E}">
        <p14:creationId xmlns:p14="http://schemas.microsoft.com/office/powerpoint/2010/main" val="1581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52219"/>
            <a:ext cx="8839200" cy="6224781"/>
          </a:xfrm>
          <a:prstGeom prst="rect">
            <a:avLst/>
          </a:prstGeom>
        </p:spPr>
        <p:txBody>
          <a:bodyPr wrap="square">
            <a:spAutoFit/>
          </a:bodyPr>
          <a:lstStyle/>
          <a:p>
            <a:pPr algn="ctr"/>
            <a:r>
              <a:rPr lang="en-GB" altLang="en-US" sz="2800" b="1" dirty="0">
                <a:latin typeface="Arial" panose="020B0604020202020204" pitchFamily="34" charset="0"/>
                <a:cs typeface="Arial" panose="020B0604020202020204" pitchFamily="34" charset="0"/>
              </a:rPr>
              <a:t>Indium</a:t>
            </a:r>
            <a:endParaRPr lang="en-GB" altLang="en-US" sz="2800" dirty="0">
              <a:latin typeface="Arial" panose="020B0604020202020204" pitchFamily="34" charset="0"/>
              <a:cs typeface="Arial" panose="020B0604020202020204" pitchFamily="34" charset="0"/>
            </a:endParaRPr>
          </a:p>
          <a:p>
            <a:pPr algn="just"/>
            <a:endParaRPr lang="en-US" altLang="en-US" sz="1000" dirty="0">
              <a:latin typeface="Arial" panose="020B0604020202020204" pitchFamily="34" charset="0"/>
              <a:cs typeface="Arial" panose="020B0604020202020204" pitchFamily="34" charset="0"/>
            </a:endParaRPr>
          </a:p>
          <a:p>
            <a:pPr algn="just"/>
            <a:r>
              <a:rPr lang="en-GB" altLang="en-US" sz="2000" dirty="0" err="1">
                <a:latin typeface="Arial" panose="020B0604020202020204" pitchFamily="34" charset="0"/>
                <a:cs typeface="Arial" panose="020B0604020202020204" pitchFamily="34" charset="0"/>
              </a:rPr>
              <a:t>stříbrobílý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lesklý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měkký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krájet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nožem</a:t>
            </a:r>
            <a:r>
              <a:rPr lang="en-GB"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na vzduchu je poměrně stálé, jen velmi pomalu se pokrývá vrstvou žlutozeleného oxidu inditého 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Ve sloučeninách se vyskytuje </a:t>
            </a:r>
            <a:r>
              <a:rPr lang="cs-CZ" sz="2000" u="sng" dirty="0">
                <a:latin typeface="Arial" panose="020B0604020202020204" pitchFamily="34" charset="0"/>
                <a:cs typeface="Arial" panose="020B0604020202020204" pitchFamily="34" charset="0"/>
              </a:rPr>
              <a:t>nejčastěji v oxidačním stupni III</a:t>
            </a:r>
            <a:r>
              <a:rPr lang="cs-CZ" sz="2000" dirty="0">
                <a:latin typeface="Arial" panose="020B0604020202020204" pitchFamily="34" charset="0"/>
                <a:cs typeface="Arial" panose="020B0604020202020204" pitchFamily="34" charset="0"/>
              </a:rPr>
              <a:t>, </a:t>
            </a:r>
            <a:r>
              <a:rPr lang="cs-CZ" altLang="en-US" sz="2000" u="sng" dirty="0">
                <a:latin typeface="Arial" panose="020B0604020202020204" pitchFamily="34" charset="0"/>
                <a:cs typeface="Arial" panose="020B0604020202020204" pitchFamily="34" charset="0"/>
              </a:rPr>
              <a:t>s</a:t>
            </a:r>
            <a:r>
              <a:rPr lang="cs-CZ" sz="2000" u="sng" dirty="0">
                <a:latin typeface="Arial" panose="020B0604020202020204" pitchFamily="34" charset="0"/>
                <a:cs typeface="Arial" panose="020B0604020202020204" pitchFamily="34" charset="0"/>
              </a:rPr>
              <a:t>loučeniny india v </a:t>
            </a:r>
            <a:r>
              <a:rPr lang="cs-CZ" sz="2000" u="sng" dirty="0" err="1">
                <a:latin typeface="Arial" panose="020B0604020202020204" pitchFamily="34" charset="0"/>
                <a:cs typeface="Arial" panose="020B0604020202020204" pitchFamily="34" charset="0"/>
              </a:rPr>
              <a:t>ox</a:t>
            </a:r>
            <a:r>
              <a:rPr lang="cs-CZ" sz="2000" u="sng" dirty="0">
                <a:latin typeface="Arial" panose="020B0604020202020204" pitchFamily="34" charset="0"/>
                <a:cs typeface="Arial" panose="020B0604020202020204" pitchFamily="34" charset="0"/>
              </a:rPr>
              <a:t>. stupních I a II jsou značně nestálé</a:t>
            </a:r>
            <a:r>
              <a:rPr lang="cs-CZ" sz="2000" dirty="0">
                <a:latin typeface="Arial" panose="020B0604020202020204" pitchFamily="34" charset="0"/>
                <a:cs typeface="Arial" panose="020B0604020202020204" pitchFamily="34" charset="0"/>
              </a:rPr>
              <a:t> a rozkládají se za vzniku indité soli a elementárního india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ochotně se slučuje s halogeny, s chlorem dokonce za vývoje plamene</a:t>
            </a:r>
          </a:p>
          <a:p>
            <a:pPr algn="just"/>
            <a:r>
              <a:rPr lang="cs-CZ" sz="2000" dirty="0">
                <a:latin typeface="Arial" panose="020B0604020202020204" pitchFamily="34" charset="0"/>
                <a:cs typeface="Arial" panose="020B0604020202020204" pitchFamily="34" charset="0"/>
              </a:rPr>
              <a:t>- po zahřátí se přímo slučuje se sírou, selenem a tellurem. </a:t>
            </a:r>
          </a:p>
          <a:p>
            <a:pPr algn="just"/>
            <a:r>
              <a:rPr lang="cs-CZ" sz="2000" dirty="0">
                <a:latin typeface="Arial" panose="020B0604020202020204" pitchFamily="34" charset="0"/>
                <a:cs typeface="Arial" panose="020B0604020202020204" pitchFamily="34" charset="0"/>
              </a:rPr>
              <a:t>- s uhlíkem se přímo neslučuje a netvoří karbidy, podobné chování má z kovů pouze </a:t>
            </a:r>
            <a:r>
              <a:rPr lang="cs-CZ" sz="2000" dirty="0" err="1">
                <a:latin typeface="Arial" panose="020B0604020202020204" pitchFamily="34" charset="0"/>
                <a:cs typeface="Arial" panose="020B0604020202020204" pitchFamily="34" charset="0"/>
              </a:rPr>
              <a:t>gallium</a:t>
            </a:r>
            <a:endParaRPr lang="cs-CZ" sz="2000" dirty="0">
              <a:latin typeface="Arial" panose="020B0604020202020204" pitchFamily="34" charset="0"/>
              <a:cs typeface="Arial" panose="020B0604020202020204" pitchFamily="34" charset="0"/>
            </a:endParaRPr>
          </a:p>
          <a:p>
            <a:pPr marL="342900" indent="-342900" algn="just">
              <a:buFontTx/>
              <a:buChar char="-"/>
            </a:pPr>
            <a:endParaRPr lang="cs-CZ" sz="105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Indium se snadno rozpouští ve </a:t>
            </a:r>
            <a:r>
              <a:rPr lang="cs-CZ" sz="2000" u="sng" dirty="0">
                <a:latin typeface="Arial" panose="020B0604020202020204" pitchFamily="34" charset="0"/>
                <a:cs typeface="Arial" panose="020B0604020202020204" pitchFamily="34" charset="0"/>
              </a:rPr>
              <a:t>zředěné kyselině sírové</a:t>
            </a:r>
            <a:r>
              <a:rPr lang="cs-CZ" sz="2000" dirty="0">
                <a:latin typeface="Arial" panose="020B0604020202020204" pitchFamily="34" charset="0"/>
                <a:cs typeface="Arial" panose="020B0604020202020204" pitchFamily="34" charset="0"/>
              </a:rPr>
              <a:t> za vzniku síranu inditého a </a:t>
            </a:r>
            <a:r>
              <a:rPr lang="cs-CZ" sz="2000" u="sng" dirty="0">
                <a:latin typeface="Arial" panose="020B0604020202020204" pitchFamily="34" charset="0"/>
                <a:cs typeface="Arial" panose="020B0604020202020204" pitchFamily="34" charset="0"/>
              </a:rPr>
              <a:t>vývoje vodíku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2In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india </a:t>
            </a:r>
            <a:r>
              <a:rPr lang="cs-CZ" sz="2000" u="sng" dirty="0">
                <a:latin typeface="Arial" panose="020B0604020202020204" pitchFamily="34" charset="0"/>
                <a:cs typeface="Arial" panose="020B0604020202020204" pitchFamily="34" charset="0"/>
              </a:rPr>
              <a:t>s kyselinou dusičnou</a:t>
            </a:r>
            <a:r>
              <a:rPr lang="cs-CZ" sz="2000" dirty="0">
                <a:latin typeface="Arial" panose="020B0604020202020204" pitchFamily="34" charset="0"/>
                <a:cs typeface="Arial" panose="020B0604020202020204" pitchFamily="34" charset="0"/>
              </a:rPr>
              <a:t> probíhá </a:t>
            </a:r>
            <a:r>
              <a:rPr lang="cs-CZ" sz="2000" u="sng" dirty="0">
                <a:latin typeface="Arial" panose="020B0604020202020204" pitchFamily="34" charset="0"/>
                <a:cs typeface="Arial" panose="020B0604020202020204" pitchFamily="34" charset="0"/>
              </a:rPr>
              <a:t>bez vývoje vodíku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In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In(NO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 </a:t>
            </a:r>
            <a:r>
              <a:rPr lang="cs-CZ" sz="2000" u="sng" dirty="0">
                <a:latin typeface="Arial" panose="020B0604020202020204" pitchFamily="34" charset="0"/>
                <a:cs typeface="Arial" panose="020B0604020202020204" pitchFamily="34" charset="0"/>
              </a:rPr>
              <a:t>alkalickém prostředí</a:t>
            </a:r>
            <a:r>
              <a:rPr lang="cs-CZ" sz="2000" dirty="0">
                <a:latin typeface="Arial" panose="020B0604020202020204" pitchFamily="34" charset="0"/>
                <a:cs typeface="Arial" panose="020B0604020202020204" pitchFamily="34" charset="0"/>
              </a:rPr>
              <a:t> vytváří trojmocné indium </a:t>
            </a:r>
            <a:r>
              <a:rPr lang="cs-CZ" sz="2000" u="sng" dirty="0" err="1">
                <a:latin typeface="Arial" panose="020B0604020202020204" pitchFamily="34" charset="0"/>
                <a:cs typeface="Arial" panose="020B0604020202020204" pitchFamily="34" charset="0"/>
              </a:rPr>
              <a:t>inditany</a:t>
            </a:r>
            <a:r>
              <a:rPr lang="cs-CZ" sz="2000" dirty="0">
                <a:latin typeface="Arial" panose="020B0604020202020204" pitchFamily="34" charset="0"/>
                <a:cs typeface="Arial" panose="020B0604020202020204" pitchFamily="34" charset="0"/>
              </a:rPr>
              <a:t> [InO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a:t>
            </a:r>
            <a:r>
              <a:rPr lang="cs-CZ" sz="2000" u="sng" dirty="0" err="1">
                <a:latin typeface="Arial" panose="020B0604020202020204" pitchFamily="34" charset="0"/>
                <a:cs typeface="Arial" panose="020B0604020202020204" pitchFamily="34" charset="0"/>
              </a:rPr>
              <a:t>hydroxoinditany</a:t>
            </a:r>
            <a:r>
              <a:rPr lang="cs-CZ" sz="2000" dirty="0">
                <a:latin typeface="Arial" panose="020B0604020202020204" pitchFamily="34" charset="0"/>
                <a:cs typeface="Arial" panose="020B0604020202020204" pitchFamily="34" charset="0"/>
              </a:rPr>
              <a:t> [In(OH)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v kyselém prostředí vytváří inditý kation In</a:t>
            </a:r>
            <a:r>
              <a:rPr lang="cs-CZ" sz="2000" u="sng"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3605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228600" y="3429000"/>
            <a:ext cx="8763000" cy="2819400"/>
          </a:xfrm>
        </p:spPr>
        <p:txBody>
          <a:bodyPr>
            <a:normAutofit/>
          </a:bodyPr>
          <a:lstStyle/>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u="sng" dirty="0">
                <a:latin typeface="Arial" panose="020B0604020202020204" pitchFamily="34" charset="0"/>
                <a:cs typeface="Arial" panose="020B0604020202020204" pitchFamily="34" charset="0"/>
              </a:rPr>
              <a:t>B a Al </a:t>
            </a:r>
            <a:r>
              <a:rPr lang="en-GB" altLang="en-US" sz="2000" u="sng" dirty="0" err="1">
                <a:latin typeface="Arial" panose="020B0604020202020204" pitchFamily="34" charset="0"/>
                <a:cs typeface="Arial" panose="020B0604020202020204" pitchFamily="34" charset="0"/>
              </a:rPr>
              <a:t>tvoří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kovalentní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sloučeniny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které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jsou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elektronově</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deficitní</a:t>
            </a: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chovají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i="1" u="sng" dirty="0" err="1">
                <a:latin typeface="Arial" panose="020B0604020202020204" pitchFamily="34" charset="0"/>
                <a:cs typeface="Arial" panose="020B0604020202020204" pitchFamily="34" charset="0"/>
              </a:rPr>
              <a:t>Lewisova</a:t>
            </a:r>
            <a:r>
              <a:rPr lang="en-GB" altLang="en-US" sz="2000" i="1" u="sng" dirty="0">
                <a:latin typeface="Arial" panose="020B0604020202020204" pitchFamily="34" charset="0"/>
                <a:cs typeface="Arial" panose="020B0604020202020204" pitchFamily="34" charset="0"/>
              </a:rPr>
              <a:t> </a:t>
            </a:r>
            <a:r>
              <a:rPr lang="en-GB" altLang="en-US" sz="2000" i="1" u="sng"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mají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tendenci</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doplnit</a:t>
            </a:r>
            <a:r>
              <a:rPr lang="en-GB" altLang="en-US" sz="2000" u="sng" dirty="0">
                <a:latin typeface="Arial" panose="020B0604020202020204" pitchFamily="34" charset="0"/>
                <a:cs typeface="Arial" panose="020B0604020202020204" pitchFamily="34" charset="0"/>
              </a:rPr>
              <a:t> sextet </a:t>
            </a:r>
            <a:r>
              <a:rPr lang="en-GB" altLang="en-US" sz="2000" u="sng" dirty="0" err="1">
                <a:latin typeface="Arial" panose="020B0604020202020204" pitchFamily="34" charset="0"/>
                <a:cs typeface="Arial" panose="020B0604020202020204" pitchFamily="34" charset="0"/>
              </a:rPr>
              <a:t>elektronů</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na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oktet</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tvorbou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komplex</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aniontu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a:t>
            </a:r>
          </a:p>
          <a:p>
            <a:pPr algn="ct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F</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[BF</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sym typeface="Symbol" pitchFamily="18" charset="2"/>
              </a:rPr>
              <a:t></a:t>
            </a:r>
          </a:p>
          <a:p>
            <a:pPr>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naproti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tomu</a:t>
            </a:r>
            <a:r>
              <a:rPr lang="en-GB" altLang="en-US" sz="2000" dirty="0">
                <a:latin typeface="Arial" panose="020B0604020202020204" pitchFamily="34" charset="0"/>
                <a:cs typeface="Arial" panose="020B0604020202020204" pitchFamily="34" charset="0"/>
              </a:rPr>
              <a:t> </a:t>
            </a:r>
            <a:r>
              <a:rPr lang="en-GB" altLang="en-US" sz="2000" u="sng" dirty="0">
                <a:latin typeface="Arial" panose="020B0604020202020204" pitchFamily="34" charset="0"/>
                <a:cs typeface="Arial" panose="020B0604020202020204" pitchFamily="34" charset="0"/>
              </a:rPr>
              <a:t>Tl se </a:t>
            </a:r>
            <a:r>
              <a:rPr lang="en-GB" altLang="en-US" sz="2000" u="sng" dirty="0" err="1">
                <a:latin typeface="Arial" panose="020B0604020202020204" pitchFamily="34" charset="0"/>
                <a:cs typeface="Arial" panose="020B0604020202020204" pitchFamily="34" charset="0"/>
              </a:rPr>
              <a:t>chová</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jako</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alkalický</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kov</a:t>
            </a: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typicky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vazba</a:t>
            </a:r>
            <a:r>
              <a:rPr lang="en-GB" altLang="en-US" sz="2000" dirty="0">
                <a:latin typeface="Arial" panose="020B0604020202020204" pitchFamily="34" charset="0"/>
                <a:cs typeface="Arial" panose="020B0604020202020204" pitchFamily="34" charset="0"/>
              </a:rPr>
              <a:t>)</a:t>
            </a: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mocenství</a:t>
            </a:r>
            <a:r>
              <a:rPr lang="en-GB" altLang="en-US" sz="2000" dirty="0">
                <a:latin typeface="Arial" panose="020B0604020202020204" pitchFamily="34" charset="0"/>
                <a:cs typeface="Arial" panose="020B0604020202020204" pitchFamily="34" charset="0"/>
              </a:rPr>
              <a:t> +III </a:t>
            </a:r>
            <a:r>
              <a:rPr lang="en-GB" altLang="en-US" sz="2000" dirty="0" err="1">
                <a:latin typeface="Arial" panose="020B0604020202020204" pitchFamily="34" charset="0"/>
                <a:cs typeface="Arial" panose="020B0604020202020204" pitchFamily="34" charset="0"/>
              </a:rPr>
              <a:t>podél</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skupiny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klesá</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roste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stálost</a:t>
            </a:r>
            <a:r>
              <a:rPr lang="en-GB" altLang="en-US" sz="2000" dirty="0">
                <a:latin typeface="Arial" panose="020B0604020202020204" pitchFamily="34" charset="0"/>
                <a:cs typeface="Arial" panose="020B0604020202020204" pitchFamily="34" charset="0"/>
              </a:rPr>
              <a:t> +I</a:t>
            </a:r>
            <a:endParaRPr lang="cs-CZ"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(u Tl je +I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stálé</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vliv</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relativistického </a:t>
            </a:r>
            <a:r>
              <a:rPr lang="en-GB" altLang="en-US" sz="2000" dirty="0">
                <a:latin typeface="Arial" panose="020B0604020202020204" pitchFamily="34" charset="0"/>
                <a:cs typeface="Arial" panose="020B0604020202020204" pitchFamily="34" charset="0"/>
              </a:rPr>
              <a:t>e</a:t>
            </a:r>
            <a:r>
              <a:rPr lang="cs-CZ" altLang="en-US" sz="2000" dirty="0" err="1">
                <a:latin typeface="Arial" panose="020B0604020202020204" pitchFamily="34" charset="0"/>
                <a:cs typeface="Arial" panose="020B0604020202020204" pitchFamily="34" charset="0"/>
              </a:rPr>
              <a:t>fektu</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baseline="30000" dirty="0">
              <a:latin typeface="Arial" panose="020B0604020202020204" pitchFamily="34" charset="0"/>
              <a:cs typeface="Arial" panose="020B0604020202020204" pitchFamily="34" charset="0"/>
              <a:sym typeface="Symbol" pitchFamily="18" charset="2"/>
            </a:endParaRPr>
          </a:p>
        </p:txBody>
      </p:sp>
      <p:pic>
        <p:nvPicPr>
          <p:cNvPr id="4" name="Picture 4" descr="Periodic Table Of Elements Boron Family - About Elements">
            <a:extLst>
              <a:ext uri="{FF2B5EF4-FFF2-40B4-BE49-F238E27FC236}">
                <a16:creationId xmlns:a16="http://schemas.microsoft.com/office/drawing/2014/main" id="{3533FF39-6B6E-4571-B6BD-89A574051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985451" cy="264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9145" y="152400"/>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Indium se koncentruje se jako příměs v sulfidech těžkých kovů. Pro průmyslovou výrobu má praktický význam jeho výskyt ve formě pevných roztoků ve sfaleritu.</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india se provádí z odpadních produktů po destilační rafinaci zinku (elektrolýzou chloridu inditého InCl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méně z odpadních produktů po rafinaci cínu a olova. Obvyklým způsobem získávání india je </a:t>
            </a:r>
            <a:r>
              <a:rPr lang="cs-CZ" sz="2000" b="1" dirty="0">
                <a:latin typeface="Arial" panose="020B0604020202020204" pitchFamily="34" charset="0"/>
                <a:cs typeface="Arial" panose="020B0604020202020204" pitchFamily="34" charset="0"/>
              </a:rPr>
              <a:t>elektrolýza</a:t>
            </a:r>
            <a:r>
              <a:rPr lang="cs-CZ" sz="2000" dirty="0">
                <a:latin typeface="Arial" panose="020B0604020202020204" pitchFamily="34" charset="0"/>
                <a:cs typeface="Arial" panose="020B0604020202020204" pitchFamily="34" charset="0"/>
              </a:rPr>
              <a:t> nebo </a:t>
            </a:r>
            <a:r>
              <a:rPr lang="cs-CZ" sz="2000" b="1" dirty="0">
                <a:latin typeface="Arial" panose="020B0604020202020204" pitchFamily="34" charset="0"/>
                <a:cs typeface="Arial" panose="020B0604020202020204" pitchFamily="34" charset="0"/>
              </a:rPr>
              <a:t>loužení kyselinou sírovou</a:t>
            </a:r>
            <a:r>
              <a:rPr lang="cs-CZ" sz="2000" dirty="0">
                <a:latin typeface="Arial" panose="020B0604020202020204" pitchFamily="34" charset="0"/>
                <a:cs typeface="Arial" panose="020B0604020202020204" pitchFamily="34" charset="0"/>
              </a:rPr>
              <a:t>. Z výluhu se indium získává srážením pomocí oxidu zinečnatého, sraženina je po promytí roztokem hydroxidu sodného opět rozpuštěna v kyselině sírové. Z roztoku je indium odděleno cementací hliníkem nebo zinkem jako indiová houba nebo vysráženo pomocí sulfanu:</a:t>
            </a:r>
          </a:p>
          <a:p>
            <a:pPr algn="ct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+ 2Al → 2In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+ 3Zn → 2In + 3ZnSO</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Surové indium se po přetavení </a:t>
            </a:r>
            <a:r>
              <a:rPr lang="cs-CZ" sz="2000" b="1" dirty="0">
                <a:latin typeface="Arial" panose="020B0604020202020204" pitchFamily="34" charset="0"/>
                <a:cs typeface="Arial" panose="020B0604020202020204" pitchFamily="34" charset="0"/>
              </a:rPr>
              <a:t>rafinuje</a:t>
            </a:r>
            <a:r>
              <a:rPr lang="cs-CZ" sz="2000" dirty="0">
                <a:latin typeface="Arial" panose="020B0604020202020204" pitchFamily="34" charset="0"/>
                <a:cs typeface="Arial" panose="020B0604020202020204" pitchFamily="34" charset="0"/>
              </a:rPr>
              <a:t> elektrolyticky, elektrolytem je roztok chloridu inditého. Produktem je indium o čistotě až 99,97%.</a:t>
            </a:r>
          </a:p>
          <a:p>
            <a:pPr algn="just"/>
            <a:r>
              <a:rPr lang="cs-CZ" sz="2000" dirty="0">
                <a:latin typeface="Arial" panose="020B0604020202020204" pitchFamily="34" charset="0"/>
                <a:cs typeface="Arial" panose="020B0604020202020204" pitchFamily="34" charset="0"/>
              </a:rPr>
              <a:t> Starší metoda výroby kovového india spočívala v </a:t>
            </a:r>
            <a:r>
              <a:rPr lang="cs-CZ" sz="2000" b="1" dirty="0">
                <a:latin typeface="Arial" panose="020B0604020202020204" pitchFamily="34" charset="0"/>
                <a:cs typeface="Arial" panose="020B0604020202020204" pitchFamily="34" charset="0"/>
              </a:rPr>
              <a:t>redukci oxidu inditého</a:t>
            </a:r>
            <a:r>
              <a:rPr lang="cs-CZ" sz="2000" dirty="0">
                <a:latin typeface="Arial" panose="020B0604020202020204" pitchFamily="34" charset="0"/>
                <a:cs typeface="Arial" panose="020B0604020202020204" pitchFamily="34" charset="0"/>
              </a:rPr>
              <a:t> plynným amoniakem při teplotě 250°C:</a:t>
            </a:r>
          </a:p>
          <a:p>
            <a:pPr algn="ct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2In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560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53245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Indium se ve slitině s bismutem používá na </a:t>
            </a:r>
            <a:r>
              <a:rPr lang="cs-CZ" sz="2000" u="sng" dirty="0">
                <a:latin typeface="Arial" panose="020B0604020202020204" pitchFamily="34" charset="0"/>
                <a:cs typeface="Arial" panose="020B0604020202020204" pitchFamily="34" charset="0"/>
              </a:rPr>
              <a:t>zubní plomby</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Během 2. světové války se používalo k </a:t>
            </a:r>
            <a:r>
              <a:rPr lang="cs-CZ" sz="2000" u="sng" dirty="0">
                <a:latin typeface="Arial" panose="020B0604020202020204" pitchFamily="34" charset="0"/>
                <a:cs typeface="Arial" panose="020B0604020202020204" pitchFamily="34" charset="0"/>
              </a:rPr>
              <a:t>pokovování ložisek </a:t>
            </a:r>
            <a:r>
              <a:rPr lang="cs-CZ" sz="2000" dirty="0">
                <a:latin typeface="Arial" panose="020B0604020202020204" pitchFamily="34" charset="0"/>
                <a:cs typeface="Arial" panose="020B0604020202020204" pitchFamily="34" charset="0"/>
              </a:rPr>
              <a:t>pro letecké motory. </a:t>
            </a:r>
          </a:p>
          <a:p>
            <a:pPr algn="just"/>
            <a:r>
              <a:rPr lang="cs-CZ" sz="2000" dirty="0">
                <a:latin typeface="Arial" panose="020B0604020202020204" pitchFamily="34" charset="0"/>
                <a:cs typeface="Arial" panose="020B0604020202020204" pitchFamily="34" charset="0"/>
              </a:rPr>
              <a:t>  Indiem se pokovují nejkvalitnější </a:t>
            </a:r>
            <a:r>
              <a:rPr lang="cs-CZ" sz="2000" u="sng" dirty="0">
                <a:latin typeface="Arial" panose="020B0604020202020204" pitchFamily="34" charset="0"/>
                <a:cs typeface="Arial" panose="020B0604020202020204" pitchFamily="34" charset="0"/>
              </a:rPr>
              <a:t>zrcadla</a:t>
            </a:r>
            <a:r>
              <a:rPr lang="cs-CZ" sz="2000" dirty="0">
                <a:latin typeface="Arial" panose="020B0604020202020204" pitchFamily="34" charset="0"/>
                <a:cs typeface="Arial" panose="020B0604020202020204" pitchFamily="34" charset="0"/>
              </a:rPr>
              <a:t> pro náročné použití. </a:t>
            </a:r>
          </a:p>
          <a:p>
            <a:pPr algn="just"/>
            <a:r>
              <a:rPr lang="cs-CZ" sz="2000" dirty="0">
                <a:latin typeface="Arial" panose="020B0604020202020204" pitchFamily="34" charset="0"/>
                <a:cs typeface="Arial" panose="020B0604020202020204" pitchFamily="34" charset="0"/>
              </a:rPr>
              <a:t>  Slitiny india s olovem nebo </a:t>
            </a:r>
            <a:r>
              <a:rPr lang="cs-CZ" sz="2000" u="sng" dirty="0">
                <a:latin typeface="Arial" panose="020B0604020202020204" pitchFamily="34" charset="0"/>
                <a:cs typeface="Arial" panose="020B0604020202020204" pitchFamily="34" charset="0"/>
              </a:rPr>
              <a:t>zlatem</a:t>
            </a:r>
            <a:r>
              <a:rPr lang="cs-CZ" sz="2000" dirty="0">
                <a:latin typeface="Arial" panose="020B0604020202020204" pitchFamily="34" charset="0"/>
                <a:cs typeface="Arial" panose="020B0604020202020204" pitchFamily="34" charset="0"/>
              </a:rPr>
              <a:t> dobře smáčejí sklo a zachovávají si mechanické vlastnosti i za velmi nízkých teplot, slouží </a:t>
            </a:r>
            <a:r>
              <a:rPr lang="cs-CZ" sz="2000" u="sng" dirty="0">
                <a:latin typeface="Arial" panose="020B0604020202020204" pitchFamily="34" charset="0"/>
                <a:cs typeface="Arial" panose="020B0604020202020204" pitchFamily="34" charset="0"/>
              </a:rPr>
              <a:t>k výrobě těsnění skleněných průzorů pro vysoké vakuum a nízké teploty</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(urychlovače částic, kosmické lodě)</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současnosti se indium ve formě fosfidu </a:t>
            </a:r>
            <a:r>
              <a:rPr lang="cs-CZ" sz="2000" dirty="0" err="1">
                <a:latin typeface="Arial" panose="020B0604020202020204" pitchFamily="34" charset="0"/>
                <a:cs typeface="Arial" panose="020B0604020202020204" pitchFamily="34" charset="0"/>
              </a:rPr>
              <a:t>InP</a:t>
            </a:r>
            <a:r>
              <a:rPr lang="cs-CZ" sz="2000" dirty="0">
                <a:latin typeface="Arial" panose="020B0604020202020204" pitchFamily="34" charset="0"/>
                <a:cs typeface="Arial" panose="020B0604020202020204" pitchFamily="34" charset="0"/>
              </a:rPr>
              <a:t> a pevného roztoku směsného oxidu 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(ITO - Indium Tin Oxide) </a:t>
            </a:r>
            <a:r>
              <a:rPr lang="cs-CZ" sz="2000" dirty="0">
                <a:latin typeface="Arial" panose="020B0604020202020204" pitchFamily="34" charset="0"/>
                <a:cs typeface="Arial" panose="020B0604020202020204" pitchFamily="34" charset="0"/>
              </a:rPr>
              <a:t>stále více využívá k výrobě </a:t>
            </a:r>
            <a:r>
              <a:rPr lang="cs-CZ" sz="2000" u="sng" dirty="0">
                <a:latin typeface="Arial" panose="020B0604020202020204" pitchFamily="34" charset="0"/>
                <a:cs typeface="Arial" panose="020B0604020202020204" pitchFamily="34" charset="0"/>
              </a:rPr>
              <a:t>tenkovrstvých fotoelektrických článků CIGS</a:t>
            </a:r>
            <a:r>
              <a:rPr lang="cs-CZ" sz="2000" dirty="0">
                <a:latin typeface="Arial" panose="020B0604020202020204" pitchFamily="34" charset="0"/>
                <a:cs typeface="Arial" panose="020B0604020202020204" pitchFamily="34" charset="0"/>
              </a:rPr>
              <a:t> pro trubicové </a:t>
            </a:r>
            <a:r>
              <a:rPr lang="cs-CZ" sz="2000" dirty="0" err="1">
                <a:latin typeface="Arial" panose="020B0604020202020204" pitchFamily="34" charset="0"/>
                <a:cs typeface="Arial" panose="020B0604020202020204" pitchFamily="34" charset="0"/>
              </a:rPr>
              <a:t>fotovoltaické</a:t>
            </a:r>
            <a:r>
              <a:rPr lang="cs-CZ" sz="2000" dirty="0">
                <a:latin typeface="Arial" panose="020B0604020202020204" pitchFamily="34" charset="0"/>
                <a:cs typeface="Arial" panose="020B0604020202020204" pitchFamily="34" charset="0"/>
              </a:rPr>
              <a:t> panely, LED diody, LCD displeje, dotykové obrazovky a dalších polovodičové součástky.</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115</a:t>
            </a:r>
            <a:r>
              <a:rPr lang="cs-CZ" sz="2000" dirty="0">
                <a:latin typeface="Arial" panose="020B0604020202020204" pitchFamily="34" charset="0"/>
                <a:cs typeface="Arial" panose="020B0604020202020204" pitchFamily="34" charset="0"/>
              </a:rPr>
              <a:t>In se používá jako součást detektoru neutrin.</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61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0688" y="152400"/>
            <a:ext cx="8991600"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Thallium</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je stříbřitě bílý, lesklý a velmi měkký kov. Patří mezi supravodiče I. typu. Na vzduchu se povrch kovu samovolně pokrývá tmavě šedou vrstvou oxidu </a:t>
            </a:r>
            <a:r>
              <a:rPr lang="cs-CZ" sz="2000" dirty="0" err="1">
                <a:latin typeface="Arial" panose="020B0604020202020204" pitchFamily="34" charset="0"/>
                <a:cs typeface="Arial" panose="020B0604020202020204" pitchFamily="34" charset="0"/>
              </a:rPr>
              <a:t>thallného</a:t>
            </a:r>
            <a:r>
              <a:rPr lang="cs-CZ" sz="2000" dirty="0">
                <a:latin typeface="Arial" panose="020B0604020202020204" pitchFamily="34" charset="0"/>
                <a:cs typeface="Arial" panose="020B0604020202020204" pitchFamily="34" charset="0"/>
              </a:rPr>
              <a:t>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oxidu thallitéhoTl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kterých působením vzdušné vlhkosti postupně vzniká žlutý hydroxid </a:t>
            </a:r>
            <a:r>
              <a:rPr lang="cs-CZ" sz="2000" dirty="0" err="1">
                <a:latin typeface="Arial" panose="020B0604020202020204" pitchFamily="34" charset="0"/>
                <a:cs typeface="Arial" panose="020B0604020202020204" pitchFamily="34" charset="0"/>
              </a:rPr>
              <a:t>thallný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TlOH</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Ve sloučeninách vystupuje thallium </a:t>
            </a:r>
            <a:r>
              <a:rPr lang="cs-CZ" sz="2000" u="sng" dirty="0">
                <a:latin typeface="Arial" panose="020B0604020202020204" pitchFamily="34" charset="0"/>
                <a:cs typeface="Arial" panose="020B0604020202020204" pitchFamily="34" charset="0"/>
              </a:rPr>
              <a:t>převážně v oxidačním stupni I</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chemické vlastnosti </a:t>
            </a:r>
            <a:r>
              <a:rPr lang="cs-CZ" sz="2000" u="sng" dirty="0" err="1">
                <a:latin typeface="Arial" panose="020B0604020202020204" pitchFamily="34" charset="0"/>
                <a:cs typeface="Arial" panose="020B0604020202020204" pitchFamily="34" charset="0"/>
              </a:rPr>
              <a:t>thalných</a:t>
            </a:r>
            <a:r>
              <a:rPr lang="cs-CZ" sz="2000" u="sng" dirty="0">
                <a:latin typeface="Arial" panose="020B0604020202020204" pitchFamily="34" charset="0"/>
                <a:cs typeface="Arial" panose="020B0604020202020204" pitchFamily="34" charset="0"/>
              </a:rPr>
              <a:t> sloučenin se nejvíce podobají vlastnostem a chování sloučenin alkalických kovů. Sloučeniny trojmocného thallia se snadno redukují, jsou nestálé, používají se jako silná oxidační činidla</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 halogeny ochotně reaguje již za normální teploty, </a:t>
            </a:r>
          </a:p>
          <a:p>
            <a:pPr algn="just"/>
            <a:r>
              <a:rPr lang="cs-CZ" sz="2000" dirty="0">
                <a:latin typeface="Arial" panose="020B0604020202020204" pitchFamily="34" charset="0"/>
                <a:cs typeface="Arial" panose="020B0604020202020204" pitchFamily="34" charset="0"/>
              </a:rPr>
              <a:t>- s křemíkem, fosforem, sírou, selenem a tellurem se slučuje až po zahřátí. </a:t>
            </a:r>
          </a:p>
          <a:p>
            <a:pPr algn="just"/>
            <a:r>
              <a:rPr lang="cs-CZ" sz="2000" dirty="0">
                <a:latin typeface="Arial" panose="020B0604020202020204" pitchFamily="34" charset="0"/>
                <a:cs typeface="Arial" panose="020B0604020202020204" pitchFamily="34" charset="0"/>
              </a:rPr>
              <a:t>- s uhlíkem se slučuje na karbid </a:t>
            </a:r>
            <a:r>
              <a:rPr lang="cs-CZ" sz="2000" dirty="0" err="1">
                <a:latin typeface="Arial" panose="020B0604020202020204" pitchFamily="34" charset="0"/>
                <a:cs typeface="Arial" panose="020B0604020202020204" pitchFamily="34" charset="0"/>
              </a:rPr>
              <a:t>TlC</a:t>
            </a:r>
            <a:r>
              <a:rPr lang="cs-CZ" sz="2000" dirty="0">
                <a:latin typeface="Arial" panose="020B0604020202020204" pitchFamily="34" charset="0"/>
                <a:cs typeface="Arial" panose="020B0604020202020204" pitchFamily="34" charset="0"/>
              </a:rPr>
              <a:t> až při teplotě okolo 2400°C.</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Kompaktní kovové thallium se dobře rozpouští ve zředěné i koncentrované kyselině dusičné, méně ochotně ve zředěné i koncentrované kyselině sírové:</a:t>
            </a: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3Tl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3TlNO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2Tl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203830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6745" y="76200"/>
            <a:ext cx="8991600" cy="686341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Kovové thallium reaguje s koncentrovanou kyselinou chlorovodíkovou sycenou chlorem za vzniku </a:t>
            </a:r>
            <a:r>
              <a:rPr lang="cs-CZ" sz="2000" u="sng" dirty="0">
                <a:latin typeface="Arial" panose="020B0604020202020204" pitchFamily="34" charset="0"/>
                <a:cs typeface="Arial" panose="020B0604020202020204" pitchFamily="34" charset="0"/>
              </a:rPr>
              <a:t>kyseliny </a:t>
            </a:r>
            <a:r>
              <a:rPr lang="cs-CZ" sz="2000" u="sng" dirty="0" err="1">
                <a:latin typeface="Arial" panose="020B0604020202020204" pitchFamily="34" charset="0"/>
                <a:cs typeface="Arial" panose="020B0604020202020204" pitchFamily="34" charset="0"/>
              </a:rPr>
              <a:t>tetrachlorothallité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2Tl + 2HCl + 3Cl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2H[TlCl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Práškové thallium reaguje i s hydroxidy, jeho reakce s koncentrovanou kyselinou dusičnou probíhá odlišně od kovového thallia:</a:t>
            </a:r>
          </a:p>
          <a:p>
            <a:pPr algn="ct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+ 2NaOH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TlO</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 laboratorní teploty reaguje s koncentrovaným roztokem peroxidu vodíku, při teplotě přes 800°C reaguje s vodní párou:</a:t>
            </a:r>
          </a:p>
          <a:p>
            <a:pPr algn="ctr"/>
            <a:r>
              <a:rPr lang="cs-CZ" sz="2000" dirty="0">
                <a:latin typeface="Arial" panose="020B0604020202020204" pitchFamily="34" charset="0"/>
                <a:cs typeface="Arial" panose="020B0604020202020204" pitchFamily="34" charset="0"/>
              </a:rPr>
              <a:t>2Tl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TlO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p>
          <a:p>
            <a:pPr algn="just"/>
            <a:r>
              <a:rPr lang="cs-CZ" altLang="en-US" sz="2000" u="sng" dirty="0">
                <a:latin typeface="Arial" panose="020B0604020202020204" pitchFamily="34" charset="0"/>
                <a:cs typeface="Arial" panose="020B0604020202020204" pitchFamily="34" charset="0"/>
              </a:rPr>
              <a:t>O</a:t>
            </a:r>
            <a:r>
              <a:rPr lang="en-GB" altLang="en-US" sz="2000" u="sng" dirty="0" err="1">
                <a:latin typeface="Arial" panose="020B0604020202020204" pitchFamily="34" charset="0"/>
                <a:cs typeface="Arial" panose="020B0604020202020204" pitchFamily="34" charset="0"/>
              </a:rPr>
              <a:t>xid</a:t>
            </a:r>
            <a:r>
              <a:rPr lang="en-GB" altLang="en-US" sz="2000" u="sng" dirty="0">
                <a:latin typeface="Arial" panose="020B0604020202020204" pitchFamily="34" charset="0"/>
                <a:cs typeface="Arial" panose="020B0604020202020204" pitchFamily="34" charset="0"/>
              </a:rPr>
              <a:t> </a:t>
            </a:r>
            <a:r>
              <a:rPr lang="cs-CZ" altLang="en-US" sz="2000" u="sng" dirty="0" err="1">
                <a:latin typeface="Arial" panose="020B0604020202020204" pitchFamily="34" charset="0"/>
                <a:cs typeface="Arial" panose="020B0604020202020204" pitchFamily="34" charset="0"/>
              </a:rPr>
              <a:t>thallný</a:t>
            </a:r>
            <a:r>
              <a:rPr lang="cs-CZ"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reaguje</a:t>
            </a:r>
            <a:r>
              <a:rPr lang="en-GB" altLang="en-US" sz="2000" u="sng" dirty="0">
                <a:latin typeface="Arial" panose="020B0604020202020204" pitchFamily="34" charset="0"/>
                <a:cs typeface="Arial" panose="020B0604020202020204" pitchFamily="34" charset="0"/>
              </a:rPr>
              <a:t> s </a:t>
            </a:r>
            <a:r>
              <a:rPr lang="en-GB" altLang="en-US" sz="2000" u="sng" dirty="0" err="1">
                <a:latin typeface="Arial" panose="020B0604020202020204" pitchFamily="34" charset="0"/>
                <a:cs typeface="Arial" panose="020B0604020202020204" pitchFamily="34" charset="0"/>
              </a:rPr>
              <a:t>vodou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na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silně</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zásaditý</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hydroxid</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podobnost</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alk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kovy</a:t>
            </a:r>
            <a:r>
              <a:rPr lang="en-GB" altLang="en-US" sz="2000" dirty="0">
                <a:latin typeface="Arial" panose="020B0604020202020204" pitchFamily="34" charset="0"/>
                <a:cs typeface="Arial" panose="020B0604020202020204" pitchFamily="34" charset="0"/>
              </a:rPr>
              <a:t>) </a:t>
            </a:r>
          </a:p>
          <a:p>
            <a:pPr algn="ct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TlOH</a:t>
            </a:r>
            <a:r>
              <a:rPr lang="en-GB" altLang="en-US" sz="2000" dirty="0">
                <a:latin typeface="Arial" panose="020B0604020202020204" pitchFamily="34" charset="0"/>
                <a:cs typeface="Arial" panose="020B0604020202020204" pitchFamily="34" charset="0"/>
              </a:rPr>
              <a:t> </a:t>
            </a:r>
          </a:p>
          <a:p>
            <a:pPr algn="just"/>
            <a:r>
              <a:rPr lang="en-GB" altLang="en-US" sz="2000" dirty="0" err="1">
                <a:latin typeface="Arial" panose="020B0604020202020204" pitchFamily="34" charset="0"/>
                <a:cs typeface="Arial" panose="020B0604020202020204" pitchFamily="34" charset="0"/>
              </a:rPr>
              <a:t>zahříváním</a:t>
            </a:r>
            <a:r>
              <a:rPr lang="en-GB" altLang="en-US" sz="2000" dirty="0">
                <a:latin typeface="Arial" panose="020B0604020202020204" pitchFamily="34" charset="0"/>
                <a:cs typeface="Arial" panose="020B0604020202020204" pitchFamily="34" charset="0"/>
              </a:rPr>
              <a:t> 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vzniká</a:t>
            </a:r>
            <a:r>
              <a:rPr lang="en-GB" altLang="en-US" sz="2000" dirty="0">
                <a:latin typeface="Arial" panose="020B0604020202020204" pitchFamily="34" charset="0"/>
                <a:cs typeface="Arial" panose="020B0604020202020204" pitchFamily="34" charset="0"/>
              </a:rPr>
              <a:t> 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Velice zvolna se </a:t>
            </a: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rozpouští v </a:t>
            </a:r>
            <a:r>
              <a:rPr lang="cs-CZ" sz="2000" dirty="0" err="1">
                <a:latin typeface="Arial" panose="020B0604020202020204" pitchFamily="34" charset="0"/>
                <a:cs typeface="Arial" panose="020B0604020202020204" pitchFamily="34" charset="0"/>
              </a:rPr>
              <a:t>ethanolu</a:t>
            </a:r>
            <a:r>
              <a:rPr lang="cs-CZ" sz="2000" dirty="0">
                <a:latin typeface="Arial" panose="020B0604020202020204" pitchFamily="34" charset="0"/>
                <a:cs typeface="Arial" panose="020B0604020202020204" pitchFamily="34" charset="0"/>
              </a:rPr>
              <a:t>. Thallium tvoří četné, většinou </a:t>
            </a:r>
            <a:r>
              <a:rPr lang="cs-CZ" sz="2000" u="sng" dirty="0">
                <a:latin typeface="Arial" panose="020B0604020202020204" pitchFamily="34" charset="0"/>
                <a:cs typeface="Arial" panose="020B0604020202020204" pitchFamily="34" charset="0"/>
              </a:rPr>
              <a:t>dobře rozpustné a toxické sloučeniny</a:t>
            </a:r>
            <a:r>
              <a:rPr lang="cs-CZ" sz="2000" dirty="0">
                <a:latin typeface="Arial" panose="020B0604020202020204" pitchFamily="34" charset="0"/>
                <a:cs typeface="Arial" panose="020B0604020202020204" pitchFamily="34" charset="0"/>
              </a:rPr>
              <a:t>. Sloučeniny jednomocného thallia zbarvují plamen intenzivní zelenou barvou.</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Přídavek 8,5% thallia ke rtuti snižuje její teplotu tání až na -60°C </a:t>
            </a:r>
            <a:r>
              <a:rPr lang="cs-CZ" sz="2000" i="1" dirty="0">
                <a:latin typeface="Arial" panose="020B0604020202020204" pitchFamily="34" charset="0"/>
                <a:cs typeface="Arial" panose="020B0604020202020204" pitchFamily="34" charset="0"/>
              </a:rPr>
              <a:t>(teploměry pro měření nízkých teplot)</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241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839200" cy="609397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Surovinou pro výrobu thalia jsou odpadní prachy z výroby olova a zinku. Odpadní prach se nejprve </a:t>
            </a:r>
            <a:r>
              <a:rPr lang="cs-CZ" sz="2000" b="1" dirty="0">
                <a:latin typeface="Arial" panose="020B0604020202020204" pitchFamily="34" charset="0"/>
                <a:cs typeface="Arial" panose="020B0604020202020204" pitchFamily="34" charset="0"/>
              </a:rPr>
              <a:t>louží kyselinou sírovou</a:t>
            </a:r>
            <a:r>
              <a:rPr lang="cs-CZ" sz="2000" dirty="0">
                <a:latin typeface="Arial" panose="020B0604020202020204" pitchFamily="34" charset="0"/>
                <a:cs typeface="Arial" panose="020B0604020202020204" pitchFamily="34" charset="0"/>
              </a:rPr>
              <a:t>, získaný výluh se neutralizuje oxidem zinečnatým a ochladí se, tím dojde k vyloučení chloridu TlCl·CdCl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Podvojný chlorid se promývá horkou vodou. Chlorid kademnatý se přitom rozpustí a zbývající sraženina chloridu </a:t>
            </a:r>
            <a:r>
              <a:rPr lang="cs-CZ" sz="2000" dirty="0" err="1">
                <a:latin typeface="Arial" panose="020B0604020202020204" pitchFamily="34" charset="0"/>
                <a:cs typeface="Arial" panose="020B0604020202020204" pitchFamily="34" charset="0"/>
              </a:rPr>
              <a:t>thallného</a:t>
            </a:r>
            <a:r>
              <a:rPr lang="cs-CZ" sz="2000" dirty="0">
                <a:latin typeface="Arial" panose="020B0604020202020204" pitchFamily="34" charset="0"/>
                <a:cs typeface="Arial" panose="020B0604020202020204" pitchFamily="34" charset="0"/>
              </a:rPr>
              <a:t> se s přídavkem sody a kyanidu sodného taví na surový kov.</a:t>
            </a:r>
          </a:p>
          <a:p>
            <a:pPr algn="just"/>
            <a:r>
              <a:rPr lang="cs-CZ" sz="2000" dirty="0">
                <a:latin typeface="Arial" panose="020B0604020202020204" pitchFamily="34" charset="0"/>
                <a:cs typeface="Arial" panose="020B0604020202020204" pitchFamily="34" charset="0"/>
              </a:rPr>
              <a:t>Surové thallium se </a:t>
            </a:r>
            <a:r>
              <a:rPr lang="cs-CZ" sz="2000" b="1" dirty="0">
                <a:latin typeface="Arial" panose="020B0604020202020204" pitchFamily="34" charset="0"/>
                <a:cs typeface="Arial" panose="020B0604020202020204" pitchFamily="34" charset="0"/>
              </a:rPr>
              <a:t>rafinuje</a:t>
            </a:r>
            <a:r>
              <a:rPr lang="cs-CZ" sz="2000" dirty="0">
                <a:latin typeface="Arial" panose="020B0604020202020204" pitchFamily="34" charset="0"/>
                <a:cs typeface="Arial" panose="020B0604020202020204" pitchFamily="34" charset="0"/>
              </a:rPr>
              <a:t> rozpouštěním v kyselině sírové a cementuje zinkem. Výsledným produktem je čisté houbovité thallium, které se podle potřeby briketuje a přetavuje na kovové thallium. V současnosti se se při izolaci thallia stále častěji používají organická extrakční činidla a měniče iontů.</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technické praxi se používají </a:t>
            </a:r>
            <a:r>
              <a:rPr lang="cs-CZ" sz="2000" u="sng" dirty="0">
                <a:latin typeface="Arial" panose="020B0604020202020204" pitchFamily="34" charset="0"/>
                <a:cs typeface="Arial" panose="020B0604020202020204" pitchFamily="34" charset="0"/>
              </a:rPr>
              <a:t>speciální slitiny</a:t>
            </a:r>
            <a:r>
              <a:rPr lang="cs-CZ" sz="2000" dirty="0">
                <a:latin typeface="Arial" panose="020B0604020202020204" pitchFamily="34" charset="0"/>
                <a:cs typeface="Arial" panose="020B0604020202020204" pitchFamily="34" charset="0"/>
              </a:rPr>
              <a:t> thallia, např. slitiny odolávající silným minerálním kyselinám. Thallium se používá k výrobě </a:t>
            </a:r>
            <a:r>
              <a:rPr lang="cs-CZ" sz="2000" u="sng" dirty="0">
                <a:latin typeface="Arial" panose="020B0604020202020204" pitchFamily="34" charset="0"/>
                <a:cs typeface="Arial" panose="020B0604020202020204" pitchFamily="34" charset="0"/>
              </a:rPr>
              <a:t>polovodičů a supravodičů</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Radionuklid </a:t>
            </a:r>
            <a:r>
              <a:rPr lang="cs-CZ" sz="2000" baseline="30000" dirty="0">
                <a:latin typeface="Arial" panose="020B0604020202020204" pitchFamily="34" charset="0"/>
                <a:cs typeface="Arial" panose="020B0604020202020204" pitchFamily="34" charset="0"/>
              </a:rPr>
              <a:t>201</a:t>
            </a:r>
            <a:r>
              <a:rPr lang="cs-CZ" sz="2000" dirty="0">
                <a:latin typeface="Arial" panose="020B0604020202020204" pitchFamily="34" charset="0"/>
                <a:cs typeface="Arial" panose="020B0604020202020204" pitchFamily="34" charset="0"/>
              </a:rPr>
              <a:t>Tl se připravuje v cyklotronu a využívá se v medicíně např. k zátěžové </a:t>
            </a:r>
            <a:r>
              <a:rPr lang="cs-CZ" sz="2000" dirty="0" err="1">
                <a:latin typeface="Arial" panose="020B0604020202020204" pitchFamily="34" charset="0"/>
                <a:cs typeface="Arial" panose="020B0604020202020204" pitchFamily="34" charset="0"/>
              </a:rPr>
              <a:t>scintigrafi</a:t>
            </a:r>
            <a:r>
              <a:rPr lang="cs-CZ" sz="2000" dirty="0">
                <a:latin typeface="Arial" panose="020B0604020202020204" pitchFamily="34" charset="0"/>
                <a:cs typeface="Arial" panose="020B0604020202020204" pitchFamily="34" charset="0"/>
              </a:rPr>
              <a:t> při vyšetření ischemie myokardu.</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78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563562"/>
          </a:xfrm>
        </p:spPr>
        <p:txBody>
          <a:bodyPr>
            <a:normAutofit/>
          </a:bodyPr>
          <a:lstStyle/>
          <a:p>
            <a:pPr eaLnBrk="1" hangingPunct="1"/>
            <a:r>
              <a:rPr lang="en-GB" altLang="en-US" sz="2800" b="1" dirty="0" err="1">
                <a:latin typeface="Arial" panose="020B0604020202020204" pitchFamily="34" charset="0"/>
                <a:cs typeface="Arial" panose="020B0604020202020204" pitchFamily="34" charset="0"/>
              </a:rPr>
              <a:t>Hydridy</a:t>
            </a:r>
            <a:endParaRPr lang="cs-CZ" altLang="en-US" sz="2800" b="1" dirty="0">
              <a:latin typeface="Arial" panose="020B0604020202020204" pitchFamily="34" charset="0"/>
              <a:cs typeface="Arial" panose="020B0604020202020204" pitchFamily="34" charset="0"/>
            </a:endParaRPr>
          </a:p>
        </p:txBody>
      </p:sp>
      <p:sp>
        <p:nvSpPr>
          <p:cNvPr id="17412" name="Rectangle 3"/>
          <p:cNvSpPr>
            <a:spLocks noGrp="1" noChangeArrowheads="1"/>
          </p:cNvSpPr>
          <p:nvPr>
            <p:ph type="body" idx="1"/>
          </p:nvPr>
        </p:nvSpPr>
        <p:spPr>
          <a:xfrm>
            <a:off x="76200" y="914400"/>
            <a:ext cx="8991600" cy="5486400"/>
          </a:xfrm>
        </p:spPr>
        <p:txBody>
          <a:bodyPr>
            <a:normAutofit/>
          </a:bodyPr>
          <a:lstStyle/>
          <a:p>
            <a:pPr algn="just"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Hydridy</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boru</a:t>
            </a:r>
            <a:r>
              <a:rPr lang="en-GB" altLang="en-US" sz="2000" b="1" dirty="0">
                <a:latin typeface="Arial" panose="020B0604020202020204" pitchFamily="34" charset="0"/>
                <a:cs typeface="Arial" panose="020B0604020202020204" pitchFamily="34" charset="0"/>
              </a:rPr>
              <a:t> </a:t>
            </a: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typu</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n</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n+4</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nebo</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n</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n+6</a:t>
            </a:r>
            <a:r>
              <a:rPr lang="cs-CZ" altLang="en-US" sz="2000" baseline="-25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10</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5</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9</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10</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10</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14</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těkavé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samozápalné</a:t>
            </a:r>
            <a:r>
              <a:rPr lang="en-GB" altLang="en-US" sz="2000" u="sng" dirty="0">
                <a:latin typeface="Arial" panose="020B0604020202020204" pitchFamily="34" charset="0"/>
                <a:cs typeface="Arial" panose="020B0604020202020204" pitchFamily="34" charset="0"/>
              </a:rPr>
              <a:t> a </a:t>
            </a:r>
            <a:r>
              <a:rPr lang="en-GB" altLang="en-US" sz="2000" u="sng" dirty="0" err="1">
                <a:latin typeface="Arial" panose="020B0604020202020204" pitchFamily="34" charset="0"/>
                <a:cs typeface="Arial" panose="020B0604020202020204" pitchFamily="34" charset="0"/>
              </a:rPr>
              <a:t>snadno</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hydrolyzují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podobně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 Si) </a:t>
            </a: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diboran</a:t>
            </a:r>
            <a:r>
              <a:rPr lang="en-GB" altLang="en-US" sz="2000" dirty="0">
                <a:latin typeface="Arial" panose="020B0604020202020204" pitchFamily="34" charset="0"/>
                <a:cs typeface="Arial" panose="020B0604020202020204" pitchFamily="34" charset="0"/>
              </a:rPr>
              <a:t> B</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borany</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středně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velkými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molekulami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kapaliny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těžší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tuhé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borany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jsou</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sloučeniny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elektronově</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deficitní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tzn</a:t>
            </a:r>
            <a:r>
              <a:rPr lang="en-GB" altLang="en-US" sz="2000" dirty="0">
                <a:latin typeface="Arial" panose="020B0604020202020204" pitchFamily="34" charset="0"/>
                <a:cs typeface="Arial" panose="020B0604020202020204" pitchFamily="34" charset="0"/>
              </a:rPr>
              <a:t>. atomy </a:t>
            </a:r>
            <a:r>
              <a:rPr lang="en-GB" altLang="en-US" sz="2000" dirty="0" err="1">
                <a:latin typeface="Arial" panose="020B0604020202020204" pitchFamily="34" charset="0"/>
                <a:cs typeface="Arial" panose="020B0604020202020204" pitchFamily="34" charset="0"/>
              </a:rPr>
              <a:t>boru</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jejich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molekulách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méně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valenčních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elektronů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t>
            </a:r>
            <a:r>
              <a:rPr lang="en-GB" altLang="en-US" sz="2000" dirty="0">
                <a:latin typeface="Arial" panose="020B0604020202020204" pitchFamily="34" charset="0"/>
                <a:cs typeface="Arial" panose="020B0604020202020204" pitchFamily="34" charset="0"/>
              </a:rPr>
              <a:t> 3 a </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1) </a:t>
            </a:r>
            <a:r>
              <a:rPr lang="en-GB" altLang="en-US" sz="2000" dirty="0" err="1">
                <a:latin typeface="Arial" panose="020B0604020202020204" pitchFamily="34" charset="0"/>
                <a:cs typeface="Arial" panose="020B0604020202020204" pitchFamily="34" charset="0"/>
              </a:rPr>
              <a:t>než</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valenčních</a:t>
            </a:r>
            <a:r>
              <a:rPr lang="en-GB" altLang="en-US" sz="2000" dirty="0">
                <a:latin typeface="Arial" panose="020B0604020202020204" pitchFamily="34" charset="0"/>
                <a:cs typeface="Arial" panose="020B0604020202020204" pitchFamily="34" charset="0"/>
              </a:rPr>
              <a:t>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orbitalů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t>
            </a:r>
            <a:r>
              <a:rPr lang="en-GB" altLang="en-US" sz="2000" dirty="0">
                <a:latin typeface="Arial" panose="020B0604020202020204" pitchFamily="34" charset="0"/>
                <a:cs typeface="Arial" panose="020B0604020202020204" pitchFamily="34" charset="0"/>
              </a:rPr>
              <a:t> 4 a </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1)</a:t>
            </a:r>
          </a:p>
          <a:p>
            <a:pPr algn="just">
              <a:buNone/>
            </a:pP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boranech</a:t>
            </a:r>
            <a:r>
              <a:rPr lang="en-GB" altLang="en-US" sz="2000" b="1" dirty="0">
                <a:latin typeface="Arial" panose="020B0604020202020204" pitchFamily="34" charset="0"/>
                <a:cs typeface="Arial" panose="020B0604020202020204" pitchFamily="34" charset="0"/>
              </a:rPr>
              <a:t>-</a:t>
            </a:r>
            <a:r>
              <a:rPr lang="cs-CZ"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též</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komplexní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typu</a:t>
            </a:r>
            <a:r>
              <a:rPr lang="en-GB"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BH</a:t>
            </a:r>
            <a:r>
              <a:rPr lang="en-GB" altLang="en-US" sz="2000" baseline="-25000"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široce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používaná</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reduk</a:t>
            </a:r>
            <a:r>
              <a:rPr lang="cs-CZ" altLang="en-US" sz="2000" u="sng" dirty="0">
                <a:latin typeface="Arial" panose="020B0604020202020204" pitchFamily="34" charset="0"/>
                <a:cs typeface="Arial" panose="020B0604020202020204" pitchFamily="34" charset="0"/>
              </a:rPr>
              <a:t>ční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činidla</a:t>
            </a:r>
            <a:endParaRPr lang="cs-CZ" altLang="en-US" sz="2000" u="sng" dirty="0">
              <a:latin typeface="Arial" panose="020B0604020202020204" pitchFamily="34" charset="0"/>
              <a:cs typeface="Arial" panose="020B0604020202020204" pitchFamily="34" charset="0"/>
            </a:endParaRPr>
          </a:p>
          <a:p>
            <a:pPr algn="just" eaLnBrk="1" hangingPunct="1">
              <a:buFont typeface="Wingdings" pitchFamily="2" charset="2"/>
              <a:buNone/>
            </a:pP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p:txBody>
      </p:sp>
      <p:pic>
        <p:nvPicPr>
          <p:cNvPr id="6" name="Picture 2" descr="VÃ½sledek obrÃ¡zku pro tetrabo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8" y="4495800"/>
            <a:ext cx="8834312" cy="226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668" y="152400"/>
            <a:ext cx="5105400" cy="715962"/>
          </a:xfrm>
        </p:spPr>
        <p:txBody>
          <a:bodyPr>
            <a:noAutofit/>
          </a:bodyPr>
          <a:lstStyle/>
          <a:p>
            <a:r>
              <a:rPr lang="cs-CZ" sz="2000" b="1" dirty="0" err="1">
                <a:latin typeface="Arial" panose="020B0604020202020204" pitchFamily="34" charset="0"/>
                <a:cs typeface="Arial" panose="020B0604020202020204" pitchFamily="34" charset="0"/>
              </a:rPr>
              <a:t>Třístředová</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dvouelektronová</a:t>
            </a:r>
            <a:r>
              <a:rPr lang="cs-CZ" sz="2000" b="1" dirty="0">
                <a:latin typeface="Arial" panose="020B0604020202020204" pitchFamily="34" charset="0"/>
                <a:cs typeface="Arial" panose="020B0604020202020204" pitchFamily="34" charset="0"/>
              </a:rPr>
              <a:t> vazba</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89" y="2864420"/>
            <a:ext cx="3345016" cy="163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9" name="Picture 7" descr="VÃ½sledek obrÃ¡zku pro bo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325" y="1719447"/>
            <a:ext cx="1112438" cy="104013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VÃ½sledek obrÃ¡zku pro bo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691" y="1587439"/>
            <a:ext cx="2421838" cy="1262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867457" y="1069487"/>
            <a:ext cx="636713" cy="523220"/>
          </a:xfrm>
          <a:prstGeom prst="rect">
            <a:avLst/>
          </a:prstGeom>
          <a:noFill/>
        </p:spPr>
        <p:txBody>
          <a:bodyPr wrap="none" rtlCol="0">
            <a:spAutoFit/>
          </a:bodyPr>
          <a:lstStyle/>
          <a:p>
            <a:r>
              <a:rPr lang="cs-CZ" sz="2800" dirty="0"/>
              <a:t>sp</a:t>
            </a:r>
            <a:r>
              <a:rPr lang="cs-CZ" sz="2800" baseline="30000" dirty="0"/>
              <a:t>2</a:t>
            </a:r>
          </a:p>
        </p:txBody>
      </p:sp>
      <p:sp>
        <p:nvSpPr>
          <p:cNvPr id="10" name="TextovéPole 9"/>
          <p:cNvSpPr txBox="1"/>
          <p:nvPr/>
        </p:nvSpPr>
        <p:spPr>
          <a:xfrm>
            <a:off x="6245376" y="1055299"/>
            <a:ext cx="636713" cy="523220"/>
          </a:xfrm>
          <a:prstGeom prst="rect">
            <a:avLst/>
          </a:prstGeom>
          <a:noFill/>
        </p:spPr>
        <p:txBody>
          <a:bodyPr wrap="none" rtlCol="0">
            <a:spAutoFit/>
          </a:bodyPr>
          <a:lstStyle/>
          <a:p>
            <a:r>
              <a:rPr lang="cs-CZ" sz="2800" dirty="0"/>
              <a:t>sp</a:t>
            </a:r>
            <a:r>
              <a:rPr lang="cs-CZ" sz="2800" baseline="30000" dirty="0"/>
              <a:t>3</a:t>
            </a:r>
          </a:p>
        </p:txBody>
      </p:sp>
      <p:sp>
        <p:nvSpPr>
          <p:cNvPr id="5" name="TextovéPole 4"/>
          <p:cNvSpPr txBox="1"/>
          <p:nvPr/>
        </p:nvSpPr>
        <p:spPr>
          <a:xfrm>
            <a:off x="1859725" y="1719447"/>
            <a:ext cx="497252" cy="830997"/>
          </a:xfrm>
          <a:prstGeom prst="rect">
            <a:avLst/>
          </a:prstGeom>
          <a:noFill/>
        </p:spPr>
        <p:txBody>
          <a:bodyPr wrap="none" rtlCol="0">
            <a:spAutoFit/>
          </a:bodyPr>
          <a:lstStyle/>
          <a:p>
            <a:r>
              <a:rPr lang="cs-CZ" sz="4800" dirty="0"/>
              <a:t>2</a:t>
            </a:r>
          </a:p>
        </p:txBody>
      </p:sp>
      <p:sp>
        <p:nvSpPr>
          <p:cNvPr id="6" name="Šipka doprava 5"/>
          <p:cNvSpPr/>
          <p:nvPr/>
        </p:nvSpPr>
        <p:spPr>
          <a:xfrm>
            <a:off x="3484872" y="2121336"/>
            <a:ext cx="1143000" cy="15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304800" y="5029200"/>
            <a:ext cx="8610600" cy="1323439"/>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Diboran</a:t>
            </a:r>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při výrobě </a:t>
            </a:r>
            <a:r>
              <a:rPr lang="cs-CZ" sz="2000" u="sng" dirty="0">
                <a:latin typeface="Arial" panose="020B0604020202020204" pitchFamily="34" charset="0"/>
                <a:cs typeface="Arial" panose="020B0604020202020204" pitchFamily="34" charset="0"/>
              </a:rPr>
              <a:t>polovodičů</a:t>
            </a:r>
            <a:r>
              <a:rPr lang="cs-CZ" sz="2000" dirty="0">
                <a:latin typeface="Arial" panose="020B0604020202020204" pitchFamily="34" charset="0"/>
                <a:cs typeface="Arial" panose="020B0604020202020204" pitchFamily="34" charset="0"/>
              </a:rPr>
              <a:t> jako </a:t>
            </a:r>
            <a:r>
              <a:rPr lang="cs-CZ" sz="2000" dirty="0" err="1">
                <a:latin typeface="Arial" panose="020B0604020202020204" pitchFamily="34" charset="0"/>
                <a:cs typeface="Arial" panose="020B0604020202020204" pitchFamily="34" charset="0"/>
              </a:rPr>
              <a:t>dopant</a:t>
            </a:r>
            <a:r>
              <a:rPr lang="cs-CZ" sz="2000" dirty="0">
                <a:latin typeface="Arial" panose="020B0604020202020204" pitchFamily="34" charset="0"/>
                <a:cs typeface="Arial" panose="020B0604020202020204" pitchFamily="34" charset="0"/>
              </a:rPr>
              <a:t> typu </a:t>
            </a:r>
            <a:r>
              <a:rPr lang="cs-CZ" sz="2000" i="1" dirty="0">
                <a:latin typeface="Arial" panose="020B0604020202020204" pitchFamily="34" charset="0"/>
                <a:cs typeface="Arial" panose="020B0604020202020204" pitchFamily="34" charset="0"/>
              </a:rPr>
              <a:t>p</a:t>
            </a:r>
            <a:r>
              <a:rPr lang="cs-CZ" sz="2000" dirty="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Hydridoboritan</a:t>
            </a:r>
            <a:r>
              <a:rPr lang="cs-CZ" sz="2000" b="1" dirty="0">
                <a:latin typeface="Arial" panose="020B0604020202020204" pitchFamily="34" charset="0"/>
                <a:cs typeface="Arial" panose="020B0604020202020204" pitchFamily="34" charset="0"/>
              </a:rPr>
              <a:t> lithný </a:t>
            </a:r>
            <a:r>
              <a:rPr lang="cs-CZ" sz="2000" dirty="0">
                <a:latin typeface="Arial" panose="020B0604020202020204" pitchFamily="34" charset="0"/>
                <a:cs typeface="Arial" panose="020B0604020202020204" pitchFamily="34" charset="0"/>
              </a:rPr>
              <a:t>LiBH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důležitým </a:t>
            </a:r>
            <a:r>
              <a:rPr lang="cs-CZ" sz="2000" u="sng" dirty="0">
                <a:latin typeface="Arial" panose="020B0604020202020204" pitchFamily="34" charset="0"/>
                <a:cs typeface="Arial" panose="020B0604020202020204" pitchFamily="34" charset="0"/>
              </a:rPr>
              <a:t>redukčním činidlem </a:t>
            </a:r>
            <a:r>
              <a:rPr lang="cs-CZ" sz="2000" dirty="0">
                <a:latin typeface="Arial" panose="020B0604020202020204" pitchFamily="34" charset="0"/>
                <a:cs typeface="Arial" panose="020B0604020202020204" pitchFamily="34" charset="0"/>
              </a:rPr>
              <a:t>v organické chemii</a:t>
            </a:r>
          </a:p>
        </p:txBody>
      </p:sp>
    </p:spTree>
    <p:extLst>
      <p:ext uri="{BB962C8B-B14F-4D97-AF65-F5344CB8AC3E}">
        <p14:creationId xmlns:p14="http://schemas.microsoft.com/office/powerpoint/2010/main" val="1557548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97346"/>
            <a:ext cx="8610600" cy="5324535"/>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Boridy</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jsou sloučeniny boru s kovy. Existuje široká škála boridů s různou stechiometrií a krystalickou strukturou. Jsou to </a:t>
            </a:r>
            <a:r>
              <a:rPr lang="cs-CZ" sz="2000" u="sng" dirty="0">
                <a:latin typeface="Arial" panose="020B0604020202020204" pitchFamily="34" charset="0"/>
                <a:cs typeface="Arial" panose="020B0604020202020204" pitchFamily="34" charset="0"/>
              </a:rPr>
              <a:t>mimořádně elektricky i tepelně vodivé, tvrdé, žáruvzdorné, chemicky netečné a netěkavé materiály s vysokými teplotami tání</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Příkladem mohou být mimořádně vodivé </a:t>
            </a:r>
            <a:r>
              <a:rPr lang="cs-CZ" sz="2000" b="1" dirty="0" err="1">
                <a:latin typeface="Arial" panose="020B0604020202020204" pitchFamily="34" charset="0"/>
                <a:cs typeface="Arial" panose="020B0604020202020204" pitchFamily="34" charset="0"/>
              </a:rPr>
              <a:t>diboridy</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Zr</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Hf</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Nb</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Ta</a:t>
            </a:r>
            <a:r>
              <a:rPr lang="cs-CZ" sz="2000" dirty="0">
                <a:latin typeface="Arial" panose="020B0604020202020204" pitchFamily="34" charset="0"/>
                <a:cs typeface="Arial" panose="020B0604020202020204" pitchFamily="34" charset="0"/>
              </a:rPr>
              <a:t>, které tají vesměs až nad 3 000 °C. </a:t>
            </a:r>
            <a:r>
              <a:rPr lang="cs-CZ" sz="2000" b="1" dirty="0">
                <a:latin typeface="Arial" panose="020B0604020202020204" pitchFamily="34" charset="0"/>
                <a:cs typeface="Arial" panose="020B0604020202020204" pitchFamily="34" charset="0"/>
              </a:rPr>
              <a:t>TiB</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má tepelnou a elektrickou vodivost 5x vyšší než kovový Ti, borid zirkonia </a:t>
            </a:r>
            <a:r>
              <a:rPr lang="cs-CZ" sz="2000" b="1" dirty="0">
                <a:latin typeface="Arial" panose="020B0604020202020204" pitchFamily="34" charset="0"/>
                <a:cs typeface="Arial" panose="020B0604020202020204" pitchFamily="34" charset="0"/>
              </a:rPr>
              <a:t>ZrB</a:t>
            </a:r>
            <a:r>
              <a:rPr lang="cs-CZ" sz="2000" b="1"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dokonce 10x vyšší. </a:t>
            </a:r>
            <a:r>
              <a:rPr lang="cs-CZ" sz="2000" b="1" dirty="0">
                <a:latin typeface="Arial" panose="020B0604020202020204" pitchFamily="34" charset="0"/>
                <a:cs typeface="Arial" panose="020B0604020202020204" pitchFamily="34" charset="0"/>
              </a:rPr>
              <a:t>Borid hořečnatý </a:t>
            </a:r>
            <a:r>
              <a:rPr lang="cs-CZ" sz="2000" dirty="0">
                <a:latin typeface="Arial" panose="020B0604020202020204" pitchFamily="34" charset="0"/>
                <a:cs typeface="Arial" panose="020B0604020202020204" pitchFamily="34" charset="0"/>
              </a:rPr>
              <a:t>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patří mezi velmi perspektivní materiály z hlediska vývoje </a:t>
            </a:r>
            <a:r>
              <a:rPr lang="cs-CZ" sz="2000" u="sng" dirty="0">
                <a:latin typeface="Arial" panose="020B0604020202020204" pitchFamily="34" charset="0"/>
                <a:cs typeface="Arial" panose="020B0604020202020204" pitchFamily="34" charset="0"/>
              </a:rPr>
              <a:t>supravodičů</a:t>
            </a:r>
            <a:r>
              <a:rPr lang="cs-CZ" sz="2000" dirty="0">
                <a:latin typeface="Arial" panose="020B0604020202020204" pitchFamily="34" charset="0"/>
                <a:cs typeface="Arial" panose="020B0604020202020204" pitchFamily="34" charset="0"/>
              </a:rPr>
              <a:t>. Má vysokou hodnotu kritické teploty. </a:t>
            </a:r>
            <a:r>
              <a:rPr lang="cs-CZ" sz="2000" b="1" dirty="0">
                <a:latin typeface="Arial" panose="020B0604020202020204" pitchFamily="34" charset="0"/>
                <a:cs typeface="Arial" panose="020B0604020202020204" pitchFamily="34" charset="0"/>
              </a:rPr>
              <a:t>Boridy fosforu </a:t>
            </a:r>
            <a:r>
              <a:rPr lang="cs-CZ" sz="2000"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 arsenu </a:t>
            </a:r>
            <a:r>
              <a:rPr lang="cs-CZ" sz="2000" dirty="0">
                <a:latin typeface="Arial" panose="020B0604020202020204" pitchFamily="34" charset="0"/>
                <a:cs typeface="Arial" panose="020B0604020202020204" pitchFamily="34" charset="0"/>
              </a:rPr>
              <a:t>jsou slibné </a:t>
            </a:r>
            <a:r>
              <a:rPr lang="cs-CZ" sz="2000" u="sng" dirty="0">
                <a:latin typeface="Arial" panose="020B0604020202020204" pitchFamily="34" charset="0"/>
                <a:cs typeface="Arial" panose="020B0604020202020204" pitchFamily="34" charset="0"/>
              </a:rPr>
              <a:t>vysokoteplotní polovodiče</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Boridy TiB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CrB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našly uplatnění jako materiál na </a:t>
            </a:r>
            <a:r>
              <a:rPr lang="cs-CZ" sz="2000" u="sng" dirty="0">
                <a:latin typeface="Arial" panose="020B0604020202020204" pitchFamily="34" charset="0"/>
                <a:cs typeface="Arial" panose="020B0604020202020204" pitchFamily="34" charset="0"/>
              </a:rPr>
              <a:t>lopatky turbín</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vnitřní povrchy spalovacích komor a raketových trysek</a:t>
            </a:r>
            <a:r>
              <a:rPr lang="cs-CZ" sz="2000" dirty="0">
                <a:latin typeface="Arial" panose="020B0604020202020204" pitchFamily="34" charset="0"/>
                <a:cs typeface="Arial" panose="020B0604020202020204" pitchFamily="34" charset="0"/>
              </a:rPr>
              <a:t>. Schopnosti odolávat roztaveným kovům se využívá při výrobě </a:t>
            </a:r>
            <a:r>
              <a:rPr lang="cs-CZ" sz="2000" u="sng" dirty="0">
                <a:latin typeface="Arial" panose="020B0604020202020204" pitchFamily="34" charset="0"/>
                <a:cs typeface="Arial" panose="020B0604020202020204" pitchFamily="34" charset="0"/>
              </a:rPr>
              <a:t>vysokoteplotních reakčních nádob</a:t>
            </a:r>
            <a:r>
              <a:rPr lang="cs-CZ" sz="2000" dirty="0">
                <a:latin typeface="Arial" panose="020B0604020202020204" pitchFamily="34" charset="0"/>
                <a:cs typeface="Arial" panose="020B0604020202020204" pitchFamily="34" charset="0"/>
              </a:rPr>
              <a:t>. Nacházejí se i </a:t>
            </a:r>
            <a:r>
              <a:rPr lang="cs-CZ" sz="2000" u="sng" dirty="0">
                <a:latin typeface="Arial" panose="020B0604020202020204" pitchFamily="34" charset="0"/>
                <a:cs typeface="Arial" panose="020B0604020202020204" pitchFamily="34" charset="0"/>
              </a:rPr>
              <a:t>v jaderných elektrárnách</a:t>
            </a:r>
            <a:r>
              <a:rPr lang="cs-CZ" sz="2000" dirty="0">
                <a:latin typeface="Arial" panose="020B0604020202020204" pitchFamily="34" charset="0"/>
                <a:cs typeface="Arial" panose="020B0604020202020204" pitchFamily="34" charset="0"/>
              </a:rPr>
              <a:t> jako </a:t>
            </a:r>
            <a:r>
              <a:rPr lang="cs-CZ" sz="2000" u="sng" dirty="0">
                <a:latin typeface="Arial" panose="020B0604020202020204" pitchFamily="34" charset="0"/>
                <a:cs typeface="Arial" panose="020B0604020202020204" pitchFamily="34" charset="0"/>
              </a:rPr>
              <a:t>neutronové štíty a kontrolní tyče v reaktorech</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53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3179" y="1981200"/>
            <a:ext cx="8839200" cy="2031325"/>
          </a:xfrm>
          <a:prstGeom prst="rect">
            <a:avLst/>
          </a:prstGeom>
        </p:spPr>
        <p:txBody>
          <a:bodyPr wrap="square">
            <a:spAutoFit/>
          </a:bodyPr>
          <a:lstStyle/>
          <a:p>
            <a:endParaRPr lang="cs-CZ" dirty="0"/>
          </a:p>
          <a:p>
            <a:r>
              <a:rPr lang="cs-CZ" dirty="0"/>
              <a:t> </a:t>
            </a:r>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p>
          <a:p>
            <a:endParaRPr lang="cs-CZ" dirty="0"/>
          </a:p>
          <a:p>
            <a:endParaRPr lang="cs-CZ" dirty="0"/>
          </a:p>
          <a:p>
            <a:endParaRPr lang="cs-CZ" dirty="0"/>
          </a:p>
        </p:txBody>
      </p:sp>
      <p:sp>
        <p:nvSpPr>
          <p:cNvPr id="3" name="Obdélník 2"/>
          <p:cNvSpPr/>
          <p:nvPr/>
        </p:nvSpPr>
        <p:spPr>
          <a:xfrm>
            <a:off x="175098" y="249520"/>
            <a:ext cx="8740302" cy="3170099"/>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H</a:t>
            </a:r>
            <a:r>
              <a:rPr lang="en-US" sz="2000" b="1" dirty="0" err="1">
                <a:latin typeface="Arial" panose="020B0604020202020204" pitchFamily="34" charset="0"/>
                <a:cs typeface="Arial" panose="020B0604020202020204" pitchFamily="34" charset="0"/>
              </a:rPr>
              <a:t>ydrid</a:t>
            </a:r>
            <a:r>
              <a:rPr lang="cs-CZ" sz="2000" b="1" dirty="0">
                <a:latin typeface="Arial" panose="020B0604020202020204" pitchFamily="34" charset="0"/>
                <a:cs typeface="Arial" panose="020B0604020202020204" pitchFamily="34" charset="0"/>
              </a:rPr>
              <a:t> hlinitý</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alan</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(AlH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n </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bezbarvá </a:t>
            </a:r>
            <a:r>
              <a:rPr lang="en-US" sz="2000" dirty="0">
                <a:latin typeface="Arial" panose="020B0604020202020204" pitchFamily="34" charset="0"/>
                <a:cs typeface="Arial" panose="020B0604020202020204" pitchFamily="34" charset="0"/>
              </a:rPr>
              <a:t>pyrophoric</a:t>
            </a:r>
            <a:r>
              <a:rPr lang="cs-CZ" sz="2000" dirty="0" err="1">
                <a:latin typeface="Arial" panose="020B0604020202020204" pitchFamily="34" charset="0"/>
                <a:cs typeface="Arial" panose="020B0604020202020204" pitchFamily="34" charset="0"/>
              </a:rPr>
              <a:t>ká</a:t>
            </a:r>
            <a:r>
              <a:rPr lang="cs-CZ" sz="2000" dirty="0">
                <a:latin typeface="Arial" panose="020B0604020202020204" pitchFamily="34" charset="0"/>
                <a:cs typeface="Arial" panose="020B0604020202020204" pitchFamily="34" charset="0"/>
              </a:rPr>
              <a:t> pevná látka, </a:t>
            </a:r>
            <a:r>
              <a:rPr lang="en-US" sz="2000" dirty="0" err="1">
                <a:latin typeface="Arial" panose="020B0604020202020204" pitchFamily="34" charset="0"/>
                <a:cs typeface="Arial" panose="020B0604020202020204" pitchFamily="34" charset="0"/>
              </a:rPr>
              <a:t>redu</a:t>
            </a:r>
            <a:r>
              <a:rPr lang="cs-CZ" sz="2000" dirty="0" err="1">
                <a:latin typeface="Arial" panose="020B0604020202020204" pitchFamily="34" charset="0"/>
                <a:cs typeface="Arial" panose="020B0604020202020204" pitchFamily="34" charset="0"/>
              </a:rPr>
              <a:t>kční</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činidlo v </a:t>
            </a:r>
            <a:r>
              <a:rPr lang="en-US" sz="2000" dirty="0">
                <a:latin typeface="Arial" panose="020B0604020202020204" pitchFamily="34" charset="0"/>
                <a:cs typeface="Arial" panose="020B0604020202020204" pitchFamily="34" charset="0"/>
              </a:rPr>
              <a:t>organic</a:t>
            </a:r>
            <a:r>
              <a:rPr lang="cs-CZ" sz="2000" dirty="0" err="1">
                <a:latin typeface="Arial" panose="020B0604020202020204" pitchFamily="34" charset="0"/>
                <a:cs typeface="Arial" panose="020B0604020202020204" pitchFamily="34" charset="0"/>
              </a:rPr>
              <a:t>ké</a:t>
            </a:r>
            <a:r>
              <a:rPr lang="cs-CZ"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synt</a:t>
            </a:r>
            <a:r>
              <a:rPr lang="cs-CZ" sz="2000" dirty="0" err="1">
                <a:latin typeface="Arial" panose="020B0604020202020204" pitchFamily="34" charset="0"/>
                <a:cs typeface="Arial" panose="020B0604020202020204" pitchFamily="34" charset="0"/>
              </a:rPr>
              <a:t>éze</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H</a:t>
            </a:r>
            <a:r>
              <a:rPr lang="en-US" sz="2000" b="1" dirty="0" err="1">
                <a:latin typeface="Arial" panose="020B0604020202020204" pitchFamily="34" charset="0"/>
                <a:cs typeface="Arial" panose="020B0604020202020204" pitchFamily="34" charset="0"/>
              </a:rPr>
              <a:t>ydrid</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gallinitý</a:t>
            </a:r>
            <a:r>
              <a:rPr lang="en-US"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g</a:t>
            </a:r>
            <a:r>
              <a:rPr lang="en-US" sz="2000" b="1"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l</a:t>
            </a:r>
            <a:r>
              <a:rPr lang="en-US" sz="2000" b="1" dirty="0" err="1">
                <a:latin typeface="Arial" panose="020B0604020202020204" pitchFamily="34" charset="0"/>
                <a:cs typeface="Arial" panose="020B0604020202020204" pitchFamily="34" charset="0"/>
              </a:rPr>
              <a:t>lan</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(GaH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n</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H</a:t>
            </a:r>
            <a:r>
              <a:rPr lang="en-US" sz="2000" b="1" dirty="0" err="1">
                <a:latin typeface="Arial" panose="020B0604020202020204" pitchFamily="34" charset="0"/>
                <a:cs typeface="Arial" panose="020B0604020202020204" pitchFamily="34" charset="0"/>
              </a:rPr>
              <a:t>ydrid</a:t>
            </a:r>
            <a:r>
              <a:rPr lang="cs-CZ" sz="2000" b="1" dirty="0">
                <a:latin typeface="Arial" panose="020B0604020202020204" pitchFamily="34" charset="0"/>
                <a:cs typeface="Arial" panose="020B0604020202020204" pitchFamily="34" charset="0"/>
              </a:rPr>
              <a:t> inditý</a:t>
            </a:r>
            <a:r>
              <a:rPr lang="en-US"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ind</a:t>
            </a:r>
            <a:r>
              <a:rPr lang="en-US" sz="2000" b="1" dirty="0">
                <a:latin typeface="Arial" panose="020B0604020202020204" pitchFamily="34" charset="0"/>
                <a:cs typeface="Arial" panose="020B0604020202020204" pitchFamily="34" charset="0"/>
              </a:rPr>
              <a:t>an) </a:t>
            </a:r>
            <a:r>
              <a:rPr lang="cs-CZ" sz="2000" dirty="0">
                <a:latin typeface="Arial" panose="020B0604020202020204" pitchFamily="34" charset="0"/>
                <a:cs typeface="Arial" panose="020B0604020202020204" pitchFamily="34" charset="0"/>
              </a:rPr>
              <a:t>(InH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n</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97276" y="3962400"/>
            <a:ext cx="8819745" cy="2246769"/>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Reakce s hydridem lithným v etheru dává </a:t>
            </a:r>
            <a:r>
              <a:rPr lang="cs-CZ" sz="2000" dirty="0" err="1">
                <a:latin typeface="Arial" panose="020B0604020202020204" pitchFamily="34" charset="0"/>
                <a:cs typeface="Arial" panose="020B0604020202020204" pitchFamily="34" charset="0"/>
              </a:rPr>
              <a:t>tetahydridohlinitan</a:t>
            </a:r>
            <a:r>
              <a:rPr lang="cs-CZ" sz="2000" dirty="0">
                <a:latin typeface="Arial" panose="020B0604020202020204" pitchFamily="34" charset="0"/>
                <a:cs typeface="Arial" panose="020B0604020202020204" pitchFamily="34" charset="0"/>
              </a:rPr>
              <a:t> lithný: </a:t>
            </a:r>
          </a:p>
          <a:p>
            <a:pPr algn="ctr"/>
            <a:r>
              <a:rPr lang="cs-CZ" sz="2000" dirty="0">
                <a:latin typeface="Arial" panose="020B0604020202020204" pitchFamily="34" charset="0"/>
                <a:cs typeface="Arial" panose="020B0604020202020204" pitchFamily="34" charset="0"/>
              </a:rPr>
              <a:t>AlH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LiH</a:t>
            </a:r>
            <a:r>
              <a:rPr lang="cs-CZ" sz="2000" dirty="0">
                <a:latin typeface="Arial" panose="020B0604020202020204" pitchFamily="34" charset="0"/>
                <a:cs typeface="Arial" panose="020B0604020202020204" pitchFamily="34" charset="0"/>
              </a:rPr>
              <a:t> → LiAlH</a:t>
            </a:r>
            <a:r>
              <a:rPr lang="cs-CZ" sz="2000" baseline="-25000" dirty="0">
                <a:latin typeface="Arial" panose="020B0604020202020204" pitchFamily="34" charset="0"/>
                <a:cs typeface="Arial" panose="020B0604020202020204" pitchFamily="34" charset="0"/>
              </a:rPr>
              <a:t>4</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Obdobně existují komplexní hydridy LiGaH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LilnH</a:t>
            </a:r>
            <a:r>
              <a:rPr lang="cs-CZ" sz="2000" baseline="-25000" dirty="0">
                <a:latin typeface="Arial" panose="020B0604020202020204" pitchFamily="34" charset="0"/>
                <a:cs typeface="Arial" panose="020B0604020202020204" pitchFamily="34" charset="0"/>
              </a:rPr>
              <a:t>4</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Hydid</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thallitý</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thallan</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dosud nebyl izolován a charakterizován.</a:t>
            </a:r>
          </a:p>
        </p:txBody>
      </p:sp>
      <p:pic>
        <p:nvPicPr>
          <p:cNvPr id="34823" name="Picture 7" descr="Unit cell spacefill model of aluminium hydride">
            <a:hlinkClick r:id="rId2" tooltip="Unit cell spacefill model of aluminium hydr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830" y="1059774"/>
            <a:ext cx="20955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Wireframe model of lithium aluminium hydr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445" y="4495800"/>
            <a:ext cx="1674975"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Aluminium-hydride-unit-cell-3D-ball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779" y="1180159"/>
            <a:ext cx="1830421" cy="2782241"/>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dolů 6"/>
          <p:cNvSpPr/>
          <p:nvPr/>
        </p:nvSpPr>
        <p:spPr>
          <a:xfrm>
            <a:off x="6202292" y="688566"/>
            <a:ext cx="381000" cy="41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6337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152400"/>
            <a:ext cx="8229600" cy="639762"/>
          </a:xfrm>
        </p:spPr>
        <p:txBody>
          <a:bodyPr>
            <a:normAutofit/>
          </a:bodyPr>
          <a:lstStyle/>
          <a:p>
            <a:pPr eaLnBrk="1" hangingPunct="1"/>
            <a:r>
              <a:rPr lang="en-GB" altLang="en-US" sz="2800" b="1" dirty="0" err="1">
                <a:latin typeface="Arial" panose="020B0604020202020204" pitchFamily="34" charset="0"/>
                <a:cs typeface="Arial" panose="020B0604020202020204" pitchFamily="34" charset="0"/>
              </a:rPr>
              <a:t>Halogenidy</a:t>
            </a:r>
            <a:endParaRPr lang="cs-CZ" altLang="en-US" sz="2800" b="1" dirty="0">
              <a:latin typeface="Arial" panose="020B0604020202020204" pitchFamily="34" charset="0"/>
              <a:cs typeface="Arial" panose="020B0604020202020204" pitchFamily="34" charset="0"/>
            </a:endParaRPr>
          </a:p>
        </p:txBody>
      </p:sp>
      <p:sp>
        <p:nvSpPr>
          <p:cNvPr id="19460" name="Rectangle 3"/>
          <p:cNvSpPr>
            <a:spLocks noGrp="1" noChangeArrowheads="1"/>
          </p:cNvSpPr>
          <p:nvPr>
            <p:ph type="body" idx="1"/>
          </p:nvPr>
        </p:nvSpPr>
        <p:spPr>
          <a:xfrm>
            <a:off x="152400" y="838200"/>
            <a:ext cx="8839200" cy="5867400"/>
          </a:xfrm>
        </p:spPr>
        <p:txBody>
          <a:bodyPr>
            <a:normAutofit/>
          </a:bodyPr>
          <a:lstStyle/>
          <a:p>
            <a:pPr marL="0" indent="0" eaLnBrk="1" hangingPunct="1">
              <a:buNone/>
            </a:pPr>
            <a:r>
              <a:rPr lang="en-GB" altLang="en-US" sz="2400" b="1" dirty="0" err="1">
                <a:latin typeface="Arial" panose="020B0604020202020204" pitchFamily="34" charset="0"/>
                <a:cs typeface="Arial" panose="020B0604020202020204" pitchFamily="34" charset="0"/>
              </a:rPr>
              <a:t>Bor</a:t>
            </a:r>
            <a:endParaRPr lang="en-GB" altLang="en-US" sz="24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1000" dirty="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dirty="0">
                <a:latin typeface="Arial" panose="020B0604020202020204" pitchFamily="34" charset="0"/>
                <a:cs typeface="Arial" panose="020B0604020202020204" pitchFamily="34" charset="0"/>
              </a:rPr>
              <a:t>- f</a:t>
            </a:r>
            <a:r>
              <a:rPr lang="en-GB" altLang="en-US" sz="2000" dirty="0" err="1">
                <a:latin typeface="Arial" panose="020B0604020202020204" pitchFamily="34" charset="0"/>
                <a:cs typeface="Arial" panose="020B0604020202020204" pitchFamily="34" charset="0"/>
              </a:rPr>
              <a:t>luorid</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chlorid</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bromid</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kapaliny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jodid</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tuhá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od </a:t>
            </a:r>
            <a:r>
              <a:rPr lang="en-GB" altLang="en-US" sz="2000" dirty="0" err="1">
                <a:latin typeface="Arial" panose="020B0604020202020204" pitchFamily="34" charset="0"/>
                <a:cs typeface="Arial" panose="020B0604020202020204" pitchFamily="34" charset="0"/>
              </a:rPr>
              <a:t>fluoridu</a:t>
            </a:r>
            <a:r>
              <a:rPr lang="en-GB" altLang="en-US" sz="2000" dirty="0">
                <a:latin typeface="Arial" panose="020B0604020202020204" pitchFamily="34" charset="0"/>
                <a:cs typeface="Arial" panose="020B0604020202020204" pitchFamily="34" charset="0"/>
              </a:rPr>
              <a:t> k </a:t>
            </a:r>
            <a:r>
              <a:rPr lang="en-GB" altLang="en-US" sz="2000" dirty="0" err="1">
                <a:latin typeface="Arial" panose="020B0604020202020204" pitchFamily="34" charset="0"/>
                <a:cs typeface="Arial" panose="020B0604020202020204" pitchFamily="34" charset="0"/>
              </a:rPr>
              <a:t>jodidu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vzrůstá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rychlost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hydrolýzy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jodid</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hydrolyzuje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explozivně</a:t>
            </a:r>
            <a:r>
              <a:rPr lang="en-GB" altLang="en-US" sz="2000" dirty="0">
                <a:latin typeface="Arial" panose="020B0604020202020204" pitchFamily="34" charset="0"/>
                <a:cs typeface="Arial" panose="020B0604020202020204" pitchFamily="34" charset="0"/>
              </a:rPr>
              <a:t>) </a:t>
            </a:r>
          </a:p>
          <a:p>
            <a:pPr algn="ct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BX</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+ 3H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BO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+ 3HX </a:t>
            </a: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BX</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a:t>
            </a:r>
            <a:r>
              <a:rPr lang="cs-CZ" altLang="en-US" sz="2000" dirty="0">
                <a:latin typeface="Arial" panose="020B0604020202020204" pitchFamily="34" charset="0"/>
                <a:cs typeface="Arial" panose="020B0604020202020204" pitchFamily="34" charset="0"/>
              </a:rPr>
              <a:t>jsou </a:t>
            </a:r>
            <a:r>
              <a:rPr lang="en-GB" altLang="en-US" sz="2000" u="sng" dirty="0">
                <a:latin typeface="Arial" panose="020B0604020202020204" pitchFamily="34" charset="0"/>
                <a:cs typeface="Arial" panose="020B0604020202020204" pitchFamily="34" charset="0"/>
              </a:rPr>
              <a:t>Lewis</a:t>
            </a:r>
            <a:r>
              <a:rPr lang="cs-CZ" altLang="en-US" sz="2000" u="sng" dirty="0">
                <a:latin typeface="Arial" panose="020B0604020202020204" pitchFamily="34" charset="0"/>
                <a:cs typeface="Arial" panose="020B0604020202020204" pitchFamily="34" charset="0"/>
              </a:rPr>
              <a:t>ovy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kyseliny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ochotně</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tvoří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komplex</a:t>
            </a:r>
            <a:r>
              <a:rPr lang="cs-CZ" altLang="en-US" sz="2000" u="sng" dirty="0">
                <a:latin typeface="Arial" panose="020B0604020202020204" pitchFamily="34" charset="0"/>
                <a:cs typeface="Arial" panose="020B0604020202020204" pitchFamily="34" charset="0"/>
              </a:rPr>
              <a:t>ní </a:t>
            </a:r>
            <a:r>
              <a:rPr lang="en-GB" altLang="en-US" sz="2000" u="sng" dirty="0" err="1">
                <a:latin typeface="Arial" panose="020B0604020202020204" pitchFamily="34" charset="0"/>
                <a:cs typeface="Arial" panose="020B0604020202020204" pitchFamily="34" charset="0"/>
              </a:rPr>
              <a:t>anionty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slučují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snadno</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donory</a:t>
            </a:r>
            <a:r>
              <a:rPr lang="en-GB" altLang="en-US" sz="2000" dirty="0">
                <a:latin typeface="Arial" panose="020B0604020202020204" pitchFamily="34" charset="0"/>
                <a:cs typeface="Arial" panose="020B0604020202020204" pitchFamily="34" charset="0"/>
              </a:rPr>
              <a:t> el. </a:t>
            </a:r>
            <a:r>
              <a:rPr lang="en-GB" altLang="en-US" sz="2000" dirty="0" err="1">
                <a:latin typeface="Arial" panose="020B0604020202020204" pitchFamily="34" charset="0"/>
                <a:cs typeface="Arial" panose="020B0604020202020204" pitchFamily="34" charset="0"/>
              </a:rPr>
              <a:t>párů</a:t>
            </a:r>
            <a:r>
              <a:rPr lang="en-GB" altLang="en-US" sz="2000" dirty="0">
                <a:latin typeface="Arial" panose="020B0604020202020204" pitchFamily="34" charset="0"/>
                <a:cs typeface="Arial" panose="020B0604020202020204" pitchFamily="34" charset="0"/>
              </a:rPr>
              <a:t> (vodou, </a:t>
            </a:r>
            <a:r>
              <a:rPr lang="en-GB" altLang="en-US" sz="2000" dirty="0" err="1">
                <a:latin typeface="Arial" panose="020B0604020202020204" pitchFamily="34" charset="0"/>
                <a:cs typeface="Arial" panose="020B0604020202020204" pitchFamily="34" charset="0"/>
              </a:rPr>
              <a:t>alkoholy</a:t>
            </a:r>
            <a:r>
              <a:rPr lang="en-GB" altLang="en-US" sz="2000" dirty="0">
                <a:latin typeface="Arial" panose="020B0604020202020204" pitchFamily="34" charset="0"/>
                <a:cs typeface="Arial" panose="020B0604020202020204" pitchFamily="34" charset="0"/>
              </a:rPr>
              <a:t>, ethery, </a:t>
            </a:r>
            <a:r>
              <a:rPr lang="en-GB" altLang="en-US" sz="2000" dirty="0" err="1">
                <a:latin typeface="Arial" panose="020B0604020202020204" pitchFamily="34" charset="0"/>
                <a:cs typeface="Arial" panose="020B0604020202020204" pitchFamily="34" charset="0"/>
              </a:rPr>
              <a:t>amoniakem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apod</a:t>
            </a:r>
            <a:r>
              <a:rPr lang="en-GB" altLang="en-US" sz="2000" dirty="0">
                <a:latin typeface="Arial" panose="020B0604020202020204" pitchFamily="34" charset="0"/>
                <a:cs typeface="Arial" panose="020B0604020202020204" pitchFamily="34" charset="0"/>
              </a:rPr>
              <a:t>.) za </a:t>
            </a:r>
            <a:r>
              <a:rPr lang="en-GB" altLang="en-US" sz="2000" dirty="0" err="1">
                <a:latin typeface="Arial" panose="020B0604020202020204" pitchFamily="34" charset="0"/>
                <a:cs typeface="Arial" panose="020B0604020202020204" pitchFamily="34" charset="0"/>
              </a:rPr>
              <a:t>vzniku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adičních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sloučenin</a:t>
            </a:r>
            <a:r>
              <a:rPr lang="cs-CZ" altLang="en-US" sz="2000" dirty="0">
                <a:latin typeface="Arial" panose="020B0604020202020204" pitchFamily="34" charset="0"/>
                <a:cs typeface="Arial" panose="020B0604020202020204" pitchFamily="34" charset="0"/>
              </a:rPr>
              <a:t> (sp</a:t>
            </a:r>
            <a:r>
              <a:rPr lang="cs-CZ" altLang="en-US" sz="2000" baseline="30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 sp</a:t>
            </a:r>
            <a:r>
              <a:rPr lang="cs-CZ" altLang="en-US" sz="2000" baseline="30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 </a:t>
            </a:r>
          </a:p>
          <a:p>
            <a:pPr algn="ct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BX</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NH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BX</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NH</a:t>
            </a:r>
            <a:r>
              <a:rPr lang="en-GB" altLang="en-US" sz="2000" baseline="-25000" dirty="0">
                <a:latin typeface="Arial" panose="020B0604020202020204" pitchFamily="34" charset="0"/>
                <a:cs typeface="Arial" panose="020B0604020202020204" pitchFamily="34" charset="0"/>
              </a:rPr>
              <a:t>3</a:t>
            </a:r>
            <a:endParaRPr lang="cs-CZ" altLang="en-US" sz="2000" dirty="0">
              <a:latin typeface="Arial" panose="020B0604020202020204" pitchFamily="34" charset="0"/>
              <a:cs typeface="Arial" panose="020B0604020202020204" pitchFamily="34" charset="0"/>
            </a:endParaRPr>
          </a:p>
          <a:p>
            <a:pPr>
              <a:buNone/>
            </a:pPr>
            <a:r>
              <a:rPr lang="en-GB" altLang="en-US" sz="2000" b="1" dirty="0">
                <a:latin typeface="Arial" panose="020B0604020202020204" pitchFamily="34" charset="0"/>
                <a:cs typeface="Arial" panose="020B0604020202020204" pitchFamily="34" charset="0"/>
              </a:rPr>
              <a:t>BF</a:t>
            </a:r>
            <a:r>
              <a:rPr lang="en-GB" altLang="en-US" sz="2000" b="1"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bezbarvý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nejsilnější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Lewisova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s F</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pevné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tetraedrické</a:t>
            </a:r>
            <a:r>
              <a:rPr lang="en-GB" altLang="en-US" sz="2000" dirty="0">
                <a:latin typeface="Arial" panose="020B0604020202020204" pitchFamily="34" charset="0"/>
                <a:cs typeface="Arial" panose="020B0604020202020204" pitchFamily="34" charset="0"/>
              </a:rPr>
              <a:t> BF</a:t>
            </a:r>
            <a:r>
              <a:rPr lang="en-GB" altLang="en-US" sz="2000" baseline="-25000" dirty="0">
                <a:latin typeface="Arial" panose="020B0604020202020204" pitchFamily="34" charset="0"/>
                <a:cs typeface="Arial" panose="020B0604020202020204" pitchFamily="34" charset="0"/>
              </a:rPr>
              <a:t>4</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anionty</a:t>
            </a:r>
            <a:r>
              <a:rPr lang="en-GB" altLang="en-US" sz="2000" dirty="0">
                <a:latin typeface="Arial" panose="020B0604020202020204" pitchFamily="34" charset="0"/>
                <a:cs typeface="Arial" panose="020B0604020202020204" pitchFamily="34" charset="0"/>
              </a:rPr>
              <a:t>, soli </a:t>
            </a:r>
            <a:r>
              <a:rPr lang="cs-CZ" altLang="en-US" sz="2000" dirty="0">
                <a:latin typeface="Arial" panose="020B0604020202020204" pitchFamily="34" charset="0"/>
                <a:cs typeface="Arial" panose="020B0604020202020204" pitchFamily="34" charset="0"/>
              </a:rPr>
              <a:t>velmi </a:t>
            </a:r>
            <a:r>
              <a:rPr lang="en-GB" altLang="en-US" sz="2000" dirty="0" err="1">
                <a:latin typeface="Arial" panose="020B0604020202020204" pitchFamily="34" charset="0"/>
                <a:cs typeface="Arial" panose="020B0604020202020204" pitchFamily="34" charset="0"/>
              </a:rPr>
              <a:t>silné</a:t>
            </a:r>
            <a:r>
              <a:rPr lang="cs-CZ" altLang="en-US" sz="2000"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kys</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tetrafluoroborité</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HBF</a:t>
            </a:r>
            <a:r>
              <a:rPr lang="en-GB" altLang="en-US" sz="2000" baseline="-25000" dirty="0">
                <a:latin typeface="Arial" panose="020B0604020202020204" pitchFamily="34" charset="0"/>
                <a:cs typeface="Arial" panose="020B0604020202020204" pitchFamily="34" charset="0"/>
              </a:rPr>
              <a:t>4</a:t>
            </a: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hydrolýzou</a:t>
            </a:r>
            <a:r>
              <a:rPr lang="en-GB" altLang="en-US" sz="2000" dirty="0">
                <a:latin typeface="Arial" panose="020B0604020202020204" pitchFamily="34" charset="0"/>
                <a:cs typeface="Arial" panose="020B0604020202020204" pitchFamily="34" charset="0"/>
              </a:rPr>
              <a:t> BF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p>
          <a:p>
            <a:pPr algn="ct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4 BF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+ 6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3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+ 3 BF</a:t>
            </a:r>
            <a:r>
              <a:rPr lang="en-GB" altLang="en-US" sz="2000" baseline="-25000" dirty="0">
                <a:latin typeface="Arial" panose="020B0604020202020204" pitchFamily="34" charset="0"/>
                <a:cs typeface="Arial" panose="020B0604020202020204" pitchFamily="34" charset="0"/>
              </a:rPr>
              <a:t>4</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B(OH)</a:t>
            </a:r>
            <a:r>
              <a:rPr lang="en-GB" altLang="en-US" sz="2000" baseline="-25000" dirty="0">
                <a:latin typeface="Arial" panose="020B0604020202020204" pitchFamily="34" charset="0"/>
                <a:cs typeface="Arial" panose="020B0604020202020204" pitchFamily="34" charset="0"/>
              </a:rPr>
              <a:t>3</a:t>
            </a:r>
          </a:p>
          <a:p>
            <a:pPr>
              <a:buNone/>
            </a:pPr>
            <a:r>
              <a:rPr lang="en-GB" altLang="en-US" sz="2000" dirty="0">
                <a:latin typeface="Arial" panose="020B0604020202020204" pitchFamily="34" charset="0"/>
                <a:cs typeface="Arial" panose="020B0604020202020204" pitchFamily="34" charset="0"/>
              </a:rPr>
              <a:t>K</a:t>
            </a:r>
            <a:r>
              <a:rPr lang="en-US"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BF</a:t>
            </a:r>
            <a:r>
              <a:rPr lang="en-GB" altLang="en-US" sz="2000" baseline="-25000"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málo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rozpustný</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slouží</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stanovení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draslíku.</a:t>
            </a:r>
          </a:p>
          <a:p>
            <a:pPr algn="ct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p:txBody>
      </p:sp>
      <p:pic>
        <p:nvPicPr>
          <p:cNvPr id="13315" name="Picture 3" descr="BF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105400"/>
            <a:ext cx="1104900" cy="10165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ithium tetrafluoroborate - Wikipedia">
            <a:extLst>
              <a:ext uri="{FF2B5EF4-FFF2-40B4-BE49-F238E27FC236}">
                <a16:creationId xmlns:a16="http://schemas.microsoft.com/office/drawing/2014/main" id="{46FCEE1F-E56F-4DCC-BC4E-A9DE205F8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715000"/>
            <a:ext cx="1149737" cy="9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7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BC7EA005-52D9-486D-BA0C-412A6FCD3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87" y="4314370"/>
            <a:ext cx="5604796" cy="2238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eriodic Table Boron Family - Periodic Table Timeline">
            <a:extLst>
              <a:ext uri="{FF2B5EF4-FFF2-40B4-BE49-F238E27FC236}">
                <a16:creationId xmlns:a16="http://schemas.microsoft.com/office/drawing/2014/main" id="{FB7EB07B-09BC-4B12-A59D-5ED495805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285" y="457200"/>
            <a:ext cx="5410200" cy="337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3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18353" y="1981200"/>
            <a:ext cx="8873247" cy="4419600"/>
          </a:xfrm>
        </p:spPr>
        <p:txBody>
          <a:bodyPr>
            <a:normAutofit fontScale="92500" lnSpcReduction="10000"/>
          </a:bodyPr>
          <a:lstStyle/>
          <a:p>
            <a:pPr marL="0" indent="0">
              <a:buNone/>
            </a:pPr>
            <a:r>
              <a:rPr lang="cs-CZ" altLang="en-US" sz="2000" b="1" dirty="0">
                <a:latin typeface="Arial" panose="020B0604020202020204" pitchFamily="34" charset="0"/>
                <a:cs typeface="Arial" panose="020B0604020202020204" pitchFamily="34" charset="0"/>
              </a:rPr>
              <a:t>Halogenidy </a:t>
            </a:r>
            <a:r>
              <a:rPr lang="en-GB" altLang="en-US" sz="2000" b="1" dirty="0">
                <a:latin typeface="Arial" panose="020B0604020202020204" pitchFamily="34" charset="0"/>
                <a:cs typeface="Arial" panose="020B0604020202020204" pitchFamily="34" charset="0"/>
              </a:rPr>
              <a:t>Al, Ga, In a Tl</a:t>
            </a:r>
            <a:endParaRPr lang="cs-CZ" altLang="en-US" sz="2000" b="1" dirty="0">
              <a:latin typeface="Arial" panose="020B0604020202020204" pitchFamily="34" charset="0"/>
              <a:cs typeface="Arial" panose="020B0604020202020204" pitchFamily="34" charset="0"/>
            </a:endParaRPr>
          </a:p>
          <a:p>
            <a:pPr marL="0" indent="0">
              <a:buNone/>
            </a:pPr>
            <a:endParaRPr lang="en-GB" altLang="en-US" sz="2000" dirty="0">
              <a:latin typeface="Arial" panose="020B0604020202020204" pitchFamily="34" charset="0"/>
              <a:cs typeface="Arial" panose="020B0604020202020204" pitchFamily="34" charset="0"/>
            </a:endParaRPr>
          </a:p>
          <a:p>
            <a:pPr algn="just">
              <a:buFontTx/>
              <a:buChar char="-"/>
            </a:pP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i </a:t>
            </a:r>
            <a:r>
              <a:rPr lang="en-GB" altLang="en-US" sz="2000" dirty="0" err="1">
                <a:latin typeface="Arial" panose="020B0604020202020204" pitchFamily="34" charset="0"/>
                <a:cs typeface="Arial" panose="020B0604020202020204" pitchFamily="34" charset="0"/>
              </a:rPr>
              <a:t>při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teplotách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blízkých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bodu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varu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dimerní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molekuly</a:t>
            </a:r>
            <a:r>
              <a:rPr lang="en-GB" altLang="en-US" sz="2000" dirty="0">
                <a:latin typeface="Arial" panose="020B0604020202020204" pitchFamily="34" charset="0"/>
                <a:cs typeface="Arial" panose="020B0604020202020204" pitchFamily="34" charset="0"/>
              </a:rPr>
              <a:t> M</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X</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tvarem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tetraedrů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spojených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hranou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snaha</a:t>
            </a:r>
            <a:r>
              <a:rPr lang="en-GB" altLang="en-US" sz="2000" dirty="0">
                <a:latin typeface="Arial" panose="020B0604020202020204" pitchFamily="34" charset="0"/>
                <a:cs typeface="Arial" panose="020B0604020202020204" pitchFamily="34" charset="0"/>
              </a:rPr>
              <a:t> po </a:t>
            </a:r>
            <a:r>
              <a:rPr lang="en-GB" altLang="en-US" sz="2000" dirty="0" err="1">
                <a:latin typeface="Arial" panose="020B0604020202020204" pitchFamily="34" charset="0"/>
                <a:cs typeface="Arial" panose="020B0604020202020204" pitchFamily="34" charset="0"/>
              </a:rPr>
              <a:t>doplnění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elektronových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oktetů</a:t>
            </a:r>
            <a:r>
              <a:rPr lang="cs-CZ" altLang="en-US" sz="2000" dirty="0">
                <a:latin typeface="Arial" panose="020B0604020202020204" pitchFamily="34" charset="0"/>
                <a:cs typeface="Arial" panose="020B0604020202020204" pitchFamily="34" charset="0"/>
              </a:rPr>
              <a:t>, změna</a:t>
            </a:r>
          </a:p>
          <a:p>
            <a:pPr marL="0" indent="0" algn="just">
              <a:buNone/>
            </a:pPr>
            <a:r>
              <a:rPr lang="cs-CZ" altLang="en-US" sz="2000" dirty="0">
                <a:latin typeface="Arial" panose="020B0604020202020204" pitchFamily="34" charset="0"/>
                <a:cs typeface="Arial" panose="020B0604020202020204" pitchFamily="34" charset="0"/>
              </a:rPr>
              <a:t>     sp</a:t>
            </a:r>
            <a:r>
              <a:rPr lang="cs-CZ" altLang="en-US" sz="2000" baseline="30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 sp</a:t>
            </a:r>
            <a:r>
              <a:rPr lang="cs-CZ" altLang="en-US" sz="2000" baseline="30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algn="just">
              <a:buFontTx/>
              <a:buChar char="-"/>
            </a:pPr>
            <a:endParaRPr lang="en-GB" altLang="en-US" sz="1000" dirty="0">
              <a:latin typeface="Arial" panose="020B0604020202020204" pitchFamily="34" charset="0"/>
              <a:cs typeface="Arial" panose="020B0604020202020204" pitchFamily="34" charset="0"/>
            </a:endParaRPr>
          </a:p>
          <a:p>
            <a:pPr algn="just" eaLnBrk="1" hangingPunct="1">
              <a:buFontTx/>
              <a:buChar char="-"/>
            </a:pPr>
            <a:r>
              <a:rPr lang="en-GB" altLang="en-US" sz="2000" u="sng" dirty="0" err="1">
                <a:latin typeface="Arial" panose="020B0604020202020204" pitchFamily="34" charset="0"/>
                <a:cs typeface="Arial" panose="020B0604020202020204" pitchFamily="34" charset="0"/>
              </a:rPr>
              <a:t>vodou</a:t>
            </a:r>
            <a:r>
              <a:rPr lang="en-GB" altLang="en-US" sz="2000" u="sng" dirty="0">
                <a:latin typeface="Arial" panose="020B0604020202020204" pitchFamily="34" charset="0"/>
                <a:cs typeface="Arial" panose="020B0604020202020204" pitchFamily="34" charset="0"/>
              </a:rPr>
              <a:t> se </a:t>
            </a:r>
            <a:r>
              <a:rPr lang="en-GB" altLang="en-US" sz="2000" u="sng" dirty="0" err="1">
                <a:latin typeface="Arial" panose="020B0604020202020204" pitchFamily="34" charset="0"/>
                <a:cs typeface="Arial" panose="020B0604020202020204" pitchFamily="34" charset="0"/>
              </a:rPr>
              <a:t>hydrolyzují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analogie</a:t>
            </a:r>
            <a:r>
              <a:rPr lang="en-GB" altLang="en-US" sz="2000" dirty="0">
                <a:latin typeface="Arial" panose="020B0604020202020204" pitchFamily="34" charset="0"/>
                <a:cs typeface="Arial" panose="020B0604020202020204" pitchFamily="34" charset="0"/>
              </a:rPr>
              <a:t> k B), </a:t>
            </a:r>
            <a:r>
              <a:rPr lang="en-GB" altLang="en-US" sz="2000" dirty="0" err="1">
                <a:latin typeface="Arial" panose="020B0604020202020204" pitchFamily="34" charset="0"/>
                <a:cs typeface="Arial" panose="020B0604020202020204" pitchFamily="34" charset="0"/>
              </a:rPr>
              <a:t>hydrolýzu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potlačit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okyselením</a:t>
            </a:r>
            <a:endParaRPr lang="cs-CZ" altLang="en-US" sz="2000" dirty="0">
              <a:latin typeface="Arial" panose="020B0604020202020204" pitchFamily="34" charset="0"/>
              <a:cs typeface="Arial" panose="020B0604020202020204" pitchFamily="34" charset="0"/>
            </a:endParaRPr>
          </a:p>
          <a:p>
            <a:pPr algn="just" eaLnBrk="1" hangingPunct="1">
              <a:buFontTx/>
              <a:buChar char="-"/>
            </a:pPr>
            <a:endParaRPr lang="en-GB" altLang="en-US" sz="1000" dirty="0">
              <a:latin typeface="Arial" panose="020B0604020202020204" pitchFamily="34" charset="0"/>
              <a:cs typeface="Arial" panose="020B0604020202020204" pitchFamily="34" charset="0"/>
            </a:endParaRPr>
          </a:p>
          <a:p>
            <a:pPr algn="just" eaLnBrk="1" hangingPunct="1">
              <a:buFontTx/>
              <a:buChar char="-"/>
            </a:pPr>
            <a:r>
              <a:rPr lang="en-GB" altLang="en-US" sz="2000" dirty="0">
                <a:latin typeface="Arial" panose="020B0604020202020204" pitchFamily="34" charset="0"/>
                <a:cs typeface="Arial" panose="020B0604020202020204" pitchFamily="34" charset="0"/>
              </a:rPr>
              <a:t>v </a:t>
            </a:r>
            <a:r>
              <a:rPr lang="en-GB" altLang="en-US" sz="2000" dirty="0" err="1">
                <a:latin typeface="Arial" panose="020B0604020202020204" pitchFamily="34" charset="0"/>
                <a:cs typeface="Arial" panose="020B0604020202020204" pitchFamily="34" charset="0"/>
              </a:rPr>
              <a:t>roztocích</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nadbytkem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halogenidů</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vytvářejí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komplexní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anionty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AlF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fluoridy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fluorohlinitany</a:t>
            </a:r>
            <a:r>
              <a:rPr lang="en-GB" altLang="en-US" sz="2000" dirty="0">
                <a:latin typeface="Arial" panose="020B0604020202020204" pitchFamily="34" charset="0"/>
                <a:cs typeface="Arial" panose="020B0604020202020204" pitchFamily="34" charset="0"/>
              </a:rPr>
              <a:t> AlF</a:t>
            </a:r>
            <a:r>
              <a:rPr lang="en-GB" altLang="en-US" sz="2000" baseline="-25000" dirty="0">
                <a:latin typeface="Arial" panose="020B0604020202020204" pitchFamily="34" charset="0"/>
                <a:cs typeface="Arial" panose="020B0604020202020204" pitchFamily="34" charset="0"/>
              </a:rPr>
              <a:t>4</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AlF</a:t>
            </a:r>
            <a:r>
              <a:rPr lang="en-GB" altLang="en-US" sz="2000" baseline="-25000" dirty="0">
                <a:latin typeface="Arial" panose="020B0604020202020204" pitchFamily="34" charset="0"/>
                <a:cs typeface="Arial" panose="020B0604020202020204" pitchFamily="34" charset="0"/>
              </a:rPr>
              <a:t>5</a:t>
            </a:r>
            <a:r>
              <a:rPr lang="en-GB" altLang="en-US" sz="2000" baseline="30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 AlF</a:t>
            </a:r>
            <a:r>
              <a:rPr lang="en-GB" altLang="en-US" sz="2000" baseline="-25000" dirty="0">
                <a:latin typeface="Arial" panose="020B0604020202020204" pitchFamily="34" charset="0"/>
                <a:cs typeface="Arial" panose="020B0604020202020204" pitchFamily="34" charset="0"/>
              </a:rPr>
              <a:t>6</a:t>
            </a:r>
            <a:r>
              <a:rPr lang="en-GB" altLang="en-US" sz="2000" baseline="30000" dirty="0">
                <a:latin typeface="Arial" panose="020B0604020202020204" pitchFamily="34" charset="0"/>
                <a:cs typeface="Arial" panose="020B0604020202020204" pitchFamily="34" charset="0"/>
              </a:rPr>
              <a:t>3-</a:t>
            </a:r>
            <a:endParaRPr lang="cs-CZ" altLang="en-US" sz="2000" baseline="30000" dirty="0">
              <a:latin typeface="Arial" panose="020B0604020202020204" pitchFamily="34" charset="0"/>
              <a:cs typeface="Arial" panose="020B0604020202020204" pitchFamily="34" charset="0"/>
            </a:endParaRPr>
          </a:p>
          <a:p>
            <a:pPr algn="just" eaLnBrk="1" hangingPunct="1">
              <a:buFontTx/>
              <a:buChar char="-"/>
            </a:pPr>
            <a:endParaRPr lang="cs-CZ" altLang="en-US" sz="1000" baseline="30000" dirty="0">
              <a:latin typeface="Arial" panose="020B0604020202020204" pitchFamily="34" charset="0"/>
              <a:cs typeface="Arial" panose="020B0604020202020204" pitchFamily="34" charset="0"/>
            </a:endParaRPr>
          </a:p>
          <a:p>
            <a:pPr algn="just" eaLnBrk="1" hangingPunct="1">
              <a:buFontTx/>
              <a:buChar char="-"/>
            </a:pPr>
            <a:r>
              <a:rPr lang="en-GB" altLang="en-US" sz="2000" dirty="0" err="1">
                <a:latin typeface="Arial" panose="020B0604020202020204" pitchFamily="34" charset="0"/>
                <a:cs typeface="Arial" panose="020B0604020202020204" pitchFamily="34" charset="0"/>
              </a:rPr>
              <a:t>pouze</a:t>
            </a:r>
            <a:r>
              <a:rPr lang="en-GB" altLang="en-US" sz="2000" dirty="0">
                <a:latin typeface="Arial" panose="020B0604020202020204" pitchFamily="34" charset="0"/>
                <a:cs typeface="Arial" panose="020B0604020202020204" pitchFamily="34" charset="0"/>
              </a:rPr>
              <a:t> Tl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halogenidy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typu</a:t>
            </a:r>
            <a:r>
              <a:rPr lang="en-GB" altLang="en-US" sz="2000" dirty="0">
                <a:latin typeface="Arial" panose="020B0604020202020204" pitchFamily="34" charset="0"/>
                <a:cs typeface="Arial" panose="020B0604020202020204" pitchFamily="34" charset="0"/>
              </a:rPr>
              <a:t> Tl</a:t>
            </a:r>
            <a:r>
              <a:rPr lang="cs-CZ" altLang="en-US" sz="2000" baseline="30000" dirty="0">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X</a:t>
            </a:r>
            <a:endParaRPr lang="cs-CZ" altLang="en-US" sz="2000" dirty="0">
              <a:latin typeface="Arial" panose="020B0604020202020204" pitchFamily="34" charset="0"/>
              <a:cs typeface="Arial" panose="020B0604020202020204" pitchFamily="34" charset="0"/>
            </a:endParaRPr>
          </a:p>
          <a:p>
            <a:pPr algn="just" eaLnBrk="1" hangingPunct="1">
              <a:buFontTx/>
              <a:buChar char="-"/>
            </a:pPr>
            <a:endParaRPr lang="en-GB" altLang="en-US" sz="2000" dirty="0">
              <a:latin typeface="Arial" panose="020B0604020202020204" pitchFamily="34" charset="0"/>
              <a:cs typeface="Arial" panose="020B0604020202020204" pitchFamily="34" charset="0"/>
            </a:endParaRPr>
          </a:p>
          <a:p>
            <a:pPr algn="just">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fluoridy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nejméně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těkavé</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nejméně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rozpustné</a:t>
            </a:r>
            <a:r>
              <a:rPr lang="cs-CZ" altLang="en-US" sz="2000" dirty="0">
                <a:latin typeface="Arial" panose="020B0604020202020204" pitchFamily="34" charset="0"/>
                <a:cs typeface="Arial" panose="020B0604020202020204" pitchFamily="34" charset="0"/>
              </a:rPr>
              <a:t>, kromě</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TlF</a:t>
            </a:r>
            <a:r>
              <a:rPr lang="en-GB" altLang="en-US" sz="2000" u="sng" dirty="0">
                <a:latin typeface="Arial" panose="020B0604020202020204" pitchFamily="34" charset="0"/>
                <a:cs typeface="Arial" panose="020B0604020202020204" pitchFamily="34" charset="0"/>
              </a:rPr>
              <a:t> </a:t>
            </a:r>
            <a:r>
              <a:rPr lang="cs-CZ"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dobře</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rozpustný</a:t>
            </a:r>
            <a:r>
              <a:rPr lang="cs-CZ" altLang="en-US" sz="2000" dirty="0">
                <a:latin typeface="Arial" panose="020B0604020202020204" pitchFamily="34" charset="0"/>
                <a:cs typeface="Arial" panose="020B0604020202020204" pitchFamily="34" charset="0"/>
              </a:rPr>
              <a:t>.</a:t>
            </a:r>
          </a:p>
        </p:txBody>
      </p:sp>
      <p:sp>
        <p:nvSpPr>
          <p:cNvPr id="2" name="Obdélník 1"/>
          <p:cNvSpPr/>
          <p:nvPr/>
        </p:nvSpPr>
        <p:spPr>
          <a:xfrm>
            <a:off x="152400" y="228600"/>
            <a:ext cx="8839200" cy="707886"/>
          </a:xfrm>
          <a:prstGeom prst="rect">
            <a:avLst/>
          </a:prstGeom>
        </p:spPr>
        <p:txBody>
          <a:bodyPr wrap="square">
            <a:spAutoFit/>
          </a:bodyPr>
          <a:lstStyle/>
          <a:p>
            <a:pPr>
              <a:buNone/>
            </a:pPr>
            <a:r>
              <a:rPr lang="cs-CZ" sz="2000" b="1" dirty="0">
                <a:latin typeface="Arial" panose="020B0604020202020204" pitchFamily="34" charset="0"/>
                <a:cs typeface="Arial" panose="020B0604020202020204" pitchFamily="34" charset="0"/>
              </a:rPr>
              <a:t>Chlorid boritý </a:t>
            </a:r>
            <a:r>
              <a:rPr lang="cs-CZ" sz="2000" dirty="0">
                <a:latin typeface="Arial" panose="020B0604020202020204" pitchFamily="34" charset="0"/>
                <a:cs typeface="Arial" panose="020B0604020202020204" pitchFamily="34" charset="0"/>
              </a:rPr>
              <a:t>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dichlorid boritý </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nacházejí využití v organických syntézách. </a:t>
            </a:r>
          </a:p>
        </p:txBody>
      </p:sp>
      <p:pic>
        <p:nvPicPr>
          <p:cNvPr id="6150" name="Picture 6" descr="STRUCTURE AND BONDING - Form 2 Chemistry Notes">
            <a:extLst>
              <a:ext uri="{FF2B5EF4-FFF2-40B4-BE49-F238E27FC236}">
                <a16:creationId xmlns:a16="http://schemas.microsoft.com/office/drawing/2014/main" id="{985E36D8-A484-48FE-BB26-2A2D0C7F9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921" y="1066800"/>
            <a:ext cx="5280679" cy="131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3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0500" y="384512"/>
            <a:ext cx="8763000" cy="5940088"/>
          </a:xfrm>
          <a:prstGeom prst="rect">
            <a:avLst/>
          </a:prstGeom>
        </p:spPr>
        <p:txBody>
          <a:bodyPr wrap="square">
            <a:spAutoFit/>
          </a:bodyPr>
          <a:lstStyle/>
          <a:p>
            <a:pPr algn="just"/>
            <a:r>
              <a:rPr lang="cs-CZ" altLang="en-US" sz="2000" b="1" dirty="0">
                <a:latin typeface="Arial" panose="020B0604020202020204" pitchFamily="34" charset="0"/>
                <a:cs typeface="Arial" panose="020B0604020202020204" pitchFamily="34" charset="0"/>
              </a:rPr>
              <a:t>K</a:t>
            </a:r>
            <a:r>
              <a:rPr lang="en-GB" altLang="en-US" sz="2000" b="1" dirty="0" err="1">
                <a:latin typeface="Arial" panose="020B0604020202020204" pitchFamily="34" charset="0"/>
                <a:cs typeface="Arial" panose="020B0604020202020204" pitchFamily="34" charset="0"/>
              </a:rPr>
              <a:t>ryolit</a:t>
            </a:r>
            <a:r>
              <a:rPr lang="en-GB" altLang="en-US" sz="2000" dirty="0">
                <a:latin typeface="Arial" panose="020B0604020202020204" pitchFamily="34" charset="0"/>
                <a:cs typeface="Arial" panose="020B0604020202020204" pitchFamily="34" charset="0"/>
              </a:rPr>
              <a:t> Na</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[AlF</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 minerál, </a:t>
            </a:r>
            <a:r>
              <a:rPr lang="cs-CZ" altLang="en-US" sz="2000" u="sng" dirty="0">
                <a:latin typeface="Arial" panose="020B0604020202020204" pitchFamily="34" charset="0"/>
                <a:cs typeface="Arial" panose="020B0604020202020204" pitchFamily="34" charset="0"/>
              </a:rPr>
              <a:t>používaný při </a:t>
            </a:r>
            <a:r>
              <a:rPr lang="cs-CZ" sz="2000" u="sng" dirty="0">
                <a:latin typeface="Arial" panose="020B0604020202020204" pitchFamily="34" charset="0"/>
                <a:cs typeface="Arial" panose="020B0604020202020204" pitchFamily="34" charset="0"/>
              </a:rPr>
              <a:t>výrobě hliníku z bauxitu</a:t>
            </a:r>
            <a:r>
              <a:rPr lang="cs-CZ" sz="2000" dirty="0">
                <a:latin typeface="Arial" panose="020B0604020202020204" pitchFamily="34" charset="0"/>
                <a:cs typeface="Arial" panose="020B0604020202020204" pitchFamily="34" charset="0"/>
              </a:rPr>
              <a:t>, glazur a optických skel. </a:t>
            </a:r>
            <a:endParaRPr lang="cs-CZ" altLang="en-US" sz="2000" dirty="0">
              <a:latin typeface="Arial" panose="020B0604020202020204" pitchFamily="34" charset="0"/>
              <a:cs typeface="Arial" panose="020B0604020202020204" pitchFamily="34" charset="0"/>
            </a:endParaRPr>
          </a:p>
          <a:p>
            <a:pPr algn="just"/>
            <a:endParaRPr lang="cs-CZ" sz="2000" b="1" dirty="0">
              <a:solidFill>
                <a:srgbClr val="FF0000"/>
              </a:solidFill>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gallitý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katalyzátor</a:t>
            </a:r>
          </a:p>
          <a:p>
            <a:pPr algn="just"/>
            <a:r>
              <a:rPr lang="cs-CZ" sz="2000" dirty="0">
                <a:latin typeface="Arial" panose="020B0604020202020204" pitchFamily="34" charset="0"/>
                <a:cs typeface="Arial" panose="020B0604020202020204" pitchFamily="34" charset="0"/>
              </a:rPr>
              <a:t>řady organických reakcí. </a:t>
            </a:r>
          </a:p>
          <a:p>
            <a:pPr algn="just"/>
            <a:endParaRPr lang="cs-CZ" sz="20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inditý</a:t>
            </a:r>
            <a:r>
              <a:rPr lang="cs-CZ" sz="2000" dirty="0">
                <a:latin typeface="Arial" panose="020B0604020202020204" pitchFamily="34" charset="0"/>
                <a:cs typeface="Arial" panose="020B0604020202020204" pitchFamily="34" charset="0"/>
              </a:rPr>
              <a:t> InF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k výrobě neoxidových skel a katalyzuje některé organické reakce. </a:t>
            </a:r>
            <a:r>
              <a:rPr lang="cs-CZ" sz="2000" b="1" dirty="0">
                <a:latin typeface="Arial" panose="020B0604020202020204" pitchFamily="34" charset="0"/>
                <a:cs typeface="Arial" panose="020B0604020202020204" pitchFamily="34" charset="0"/>
              </a:rPr>
              <a:t>Chlorid inditý </a:t>
            </a:r>
            <a:r>
              <a:rPr lang="cs-CZ" sz="2000" dirty="0">
                <a:latin typeface="Arial" panose="020B0604020202020204" pitchFamily="34" charset="0"/>
                <a:cs typeface="Arial" panose="020B0604020202020204" pitchFamily="34" charset="0"/>
              </a:rPr>
              <a:t>InCl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jako silná </a:t>
            </a:r>
            <a:r>
              <a:rPr lang="cs-CZ" sz="2000" dirty="0" err="1">
                <a:latin typeface="Arial" panose="020B0604020202020204" pitchFamily="34" charset="0"/>
                <a:cs typeface="Arial" panose="020B0604020202020204" pitchFamily="34" charset="0"/>
              </a:rPr>
              <a:t>Lewisova</a:t>
            </a:r>
            <a:r>
              <a:rPr lang="cs-CZ" sz="2000" dirty="0">
                <a:latin typeface="Arial" panose="020B0604020202020204" pitchFamily="34" charset="0"/>
                <a:cs typeface="Arial" panose="020B0604020202020204" pitchFamily="34" charset="0"/>
              </a:rPr>
              <a:t> kyselina nalézá využití v organické chemii. </a:t>
            </a:r>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indný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InI</a:t>
            </a:r>
            <a:r>
              <a:rPr lang="cs-CZ" sz="2000" dirty="0">
                <a:latin typeface="Arial" panose="020B0604020202020204" pitchFamily="34" charset="0"/>
                <a:cs typeface="Arial" panose="020B0604020202020204" pitchFamily="34" charset="0"/>
              </a:rPr>
              <a:t> slouží jako luminofor v halogenidových výbojkách.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Bromid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TlBr</a:t>
            </a:r>
            <a:r>
              <a:rPr lang="cs-CZ" sz="2000" dirty="0">
                <a:latin typeface="Arial" panose="020B0604020202020204" pitchFamily="34" charset="0"/>
                <a:cs typeface="Arial" panose="020B0604020202020204" pitchFamily="34" charset="0"/>
              </a:rPr>
              <a:t> se používá k výrobě fotografických materiálů citlivých k infračervenému světlu. </a:t>
            </a:r>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thallný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TlI</a:t>
            </a:r>
            <a:r>
              <a:rPr lang="cs-CZ" sz="2000" dirty="0">
                <a:latin typeface="Arial" panose="020B0604020202020204" pitchFamily="34" charset="0"/>
                <a:cs typeface="Arial" panose="020B0604020202020204" pitchFamily="34" charset="0"/>
              </a:rPr>
              <a:t> slouží jako luminofor v halogenidových výbojkách.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a:t>
            </a:r>
            <a:r>
              <a:rPr lang="en-US" sz="2000" b="1" dirty="0" err="1">
                <a:latin typeface="Arial" panose="020B0604020202020204" pitchFamily="34" charset="0"/>
                <a:cs typeface="Arial" panose="020B0604020202020204" pitchFamily="34" charset="0"/>
              </a:rPr>
              <a:t>hlorohydr</a:t>
            </a:r>
            <a:r>
              <a:rPr lang="cs-CZ" sz="2000" b="1" dirty="0">
                <a:latin typeface="Arial" panose="020B0604020202020204" pitchFamily="34" charset="0"/>
                <a:cs typeface="Arial" panose="020B0604020202020204" pitchFamily="34" charset="0"/>
              </a:rPr>
              <a:t>á</a:t>
            </a:r>
            <a:r>
              <a:rPr lang="en-US" sz="2000" b="1" dirty="0">
                <a:latin typeface="Arial" panose="020B0604020202020204" pitchFamily="34" charset="0"/>
                <a:cs typeface="Arial" panose="020B0604020202020204" pitchFamily="34" charset="0"/>
              </a:rPr>
              <a:t>t</a:t>
            </a:r>
            <a:r>
              <a:rPr lang="cs-CZ" sz="2000" b="1" dirty="0">
                <a:latin typeface="Arial" panose="020B0604020202020204" pitchFamily="34" charset="0"/>
                <a:cs typeface="Arial" panose="020B0604020202020204" pitchFamily="34" charset="0"/>
              </a:rPr>
              <a:t> hliníku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skupina solí obecného vzorce Al</a:t>
            </a:r>
            <a:r>
              <a:rPr lang="en-US" sz="2000" baseline="-25000" dirty="0" err="1">
                <a:latin typeface="Arial" panose="020B0604020202020204" pitchFamily="34" charset="0"/>
                <a:cs typeface="Arial" panose="020B0604020202020204" pitchFamily="34" charset="0"/>
              </a:rPr>
              <a:t>n</a:t>
            </a:r>
            <a:r>
              <a:rPr lang="en-US" sz="2000" dirty="0" err="1">
                <a:latin typeface="Arial" panose="020B0604020202020204" pitchFamily="34" charset="0"/>
                <a:cs typeface="Arial" panose="020B0604020202020204" pitchFamily="34" charset="0"/>
              </a:rPr>
              <a:t>C</a:t>
            </a:r>
            <a:r>
              <a:rPr lang="cs-CZ" sz="2000" dirty="0">
                <a:latin typeface="Arial" panose="020B0604020202020204" pitchFamily="34" charset="0"/>
                <a:cs typeface="Arial" panose="020B0604020202020204" pitchFamily="34" charset="0"/>
              </a:rPr>
              <a:t>l</a:t>
            </a:r>
            <a:r>
              <a:rPr lang="en-US" sz="2000" baseline="-25000" dirty="0">
                <a:latin typeface="Arial" panose="020B0604020202020204" pitchFamily="34" charset="0"/>
                <a:cs typeface="Arial" panose="020B0604020202020204" pitchFamily="34" charset="0"/>
              </a:rPr>
              <a:t>(3n-m)</a:t>
            </a:r>
            <a:r>
              <a:rPr lang="en-US" sz="2000" dirty="0">
                <a:latin typeface="Arial" panose="020B0604020202020204" pitchFamily="34" charset="0"/>
                <a:cs typeface="Arial" panose="020B0604020202020204" pitchFamily="34" charset="0"/>
              </a:rPr>
              <a:t>(OH)</a:t>
            </a:r>
            <a:r>
              <a:rPr lang="en-US" sz="2000" baseline="-25000"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a:t>
            </a:r>
            <a:r>
              <a:rPr lang="en-US" sz="2000" dirty="0">
                <a:latin typeface="Arial" panose="020B0604020202020204" pitchFamily="34" charset="0"/>
                <a:cs typeface="Arial" panose="020B0604020202020204" pitchFamily="34" charset="0"/>
              </a:rPr>
              <a:t>a</a:t>
            </a:r>
            <a:r>
              <a:rPr lang="cs-CZ" sz="2000" dirty="0">
                <a:latin typeface="Arial" panose="020B0604020202020204" pitchFamily="34" charset="0"/>
                <a:cs typeface="Arial" panose="020B0604020202020204" pitchFamily="34" charset="0"/>
              </a:rPr>
              <a:t>k</a:t>
            </a:r>
            <a:r>
              <a:rPr lang="en-US" sz="2000" dirty="0" err="1">
                <a:latin typeface="Arial" panose="020B0604020202020204" pitchFamily="34" charset="0"/>
                <a:cs typeface="Arial" panose="020B0604020202020204" pitchFamily="34" charset="0"/>
              </a:rPr>
              <a:t>tiv</a:t>
            </a:r>
            <a:r>
              <a:rPr lang="cs-CZ" sz="2000" dirty="0">
                <a:latin typeface="Arial" panose="020B0604020202020204" pitchFamily="34" charset="0"/>
                <a:cs typeface="Arial" panose="020B0604020202020204" pitchFamily="34" charset="0"/>
              </a:rPr>
              <a:t>ní složkou </a:t>
            </a:r>
            <a:r>
              <a:rPr lang="cs-CZ" sz="2000" dirty="0" err="1">
                <a:latin typeface="Arial" panose="020B0604020202020204" pitchFamily="34" charset="0"/>
                <a:cs typeface="Arial" panose="020B0604020202020204" pitchFamily="34" charset="0"/>
              </a:rPr>
              <a:t>ko</a:t>
            </a:r>
            <a:r>
              <a:rPr lang="en-US" sz="2000" dirty="0" err="1">
                <a:latin typeface="Arial" panose="020B0604020202020204" pitchFamily="34" charset="0"/>
                <a:cs typeface="Arial" panose="020B0604020202020204" pitchFamily="34" charset="0"/>
              </a:rPr>
              <a:t>mer</a:t>
            </a:r>
            <a:r>
              <a:rPr lang="cs-CZ" sz="2000" dirty="0" err="1">
                <a:latin typeface="Arial" panose="020B0604020202020204" pitchFamily="34" charset="0"/>
                <a:cs typeface="Arial" panose="020B0604020202020204" pitchFamily="34" charset="0"/>
              </a:rPr>
              <a:t>čních</a:t>
            </a:r>
            <a:r>
              <a:rPr lang="cs-CZ"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antiperspirant</a:t>
            </a:r>
            <a:r>
              <a:rPr lang="cs-CZ" sz="2000" u="sng" dirty="0">
                <a:latin typeface="Arial" panose="020B0604020202020204" pitchFamily="34" charset="0"/>
                <a:cs typeface="Arial" panose="020B0604020202020204" pitchFamily="34" charset="0"/>
              </a:rPr>
              <a:t>ů</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Nejčastěji se v </a:t>
            </a:r>
            <a:r>
              <a:rPr lang="en-US" sz="2000" dirty="0">
                <a:latin typeface="Arial" panose="020B0604020202020204" pitchFamily="34" charset="0"/>
                <a:cs typeface="Arial" panose="020B0604020202020204" pitchFamily="34" charset="0"/>
              </a:rPr>
              <a:t>deodorant</a:t>
            </a:r>
            <a:r>
              <a:rPr lang="cs-CZ" sz="2000" dirty="0">
                <a:latin typeface="Arial" panose="020B0604020202020204" pitchFamily="34" charset="0"/>
                <a:cs typeface="Arial" panose="020B0604020202020204" pitchFamily="34" charset="0"/>
              </a:rPr>
              <a:t>ech a </a:t>
            </a:r>
            <a:r>
              <a:rPr lang="en-US" sz="2000" dirty="0">
                <a:latin typeface="Arial" panose="020B0604020202020204" pitchFamily="34" charset="0"/>
                <a:cs typeface="Arial" panose="020B0604020202020204" pitchFamily="34" charset="0"/>
              </a:rPr>
              <a:t>antiperspirant</a:t>
            </a:r>
            <a:r>
              <a:rPr lang="cs-CZ" sz="2000" dirty="0">
                <a:latin typeface="Arial" panose="020B0604020202020204" pitchFamily="34" charset="0"/>
                <a:cs typeface="Arial" panose="020B0604020202020204" pitchFamily="34" charset="0"/>
              </a:rPr>
              <a:t>ech používá</a:t>
            </a:r>
            <a:r>
              <a:rPr lang="en-US" sz="2000" dirty="0">
                <a:latin typeface="Arial" panose="020B0604020202020204" pitchFamily="34" charset="0"/>
                <a:cs typeface="Arial" panose="020B0604020202020204" pitchFamily="34" charset="0"/>
              </a:rPr>
              <a:t> 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Cl(OH)</a:t>
            </a:r>
            <a:r>
              <a:rPr lang="en-US" sz="2000" baseline="-25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a:t>
            </a:r>
            <a:r>
              <a:rPr lang="cs-CZ" sz="2000" u="sng" dirty="0">
                <a:latin typeface="Arial" panose="020B0604020202020204" pitchFamily="34" charset="0"/>
                <a:cs typeface="Arial" panose="020B0604020202020204" pitchFamily="34" charset="0"/>
              </a:rPr>
              <a:t>k</a:t>
            </a:r>
            <a:r>
              <a:rPr lang="en-US" sz="2000" u="sng" dirty="0" err="1">
                <a:latin typeface="Arial" panose="020B0604020202020204" pitchFamily="34" charset="0"/>
                <a:cs typeface="Arial" panose="020B0604020202020204" pitchFamily="34" charset="0"/>
              </a:rPr>
              <a:t>oagulant</a:t>
            </a:r>
            <a:r>
              <a:rPr lang="en-US" sz="2000" u="sng"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při úpravě vod</a:t>
            </a:r>
            <a:r>
              <a:rPr lang="en-US"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odstraňuje organickou složku a koloidní částice</a:t>
            </a:r>
            <a:r>
              <a:rPr lang="en-US" sz="2000" dirty="0">
                <a:latin typeface="Arial" panose="020B0604020202020204" pitchFamily="34" charset="0"/>
                <a:cs typeface="Arial" panose="020B0604020202020204" pitchFamily="34" charset="0"/>
              </a:rPr>
              <a:t>. </a:t>
            </a:r>
          </a:p>
        </p:txBody>
      </p:sp>
      <p:pic>
        <p:nvPicPr>
          <p:cNvPr id="5122" name="Picture 2" descr="WebElements Periodic Table » Gallium » digallium hexachloride">
            <a:extLst>
              <a:ext uri="{FF2B5EF4-FFF2-40B4-BE49-F238E27FC236}">
                <a16:creationId xmlns:a16="http://schemas.microsoft.com/office/drawing/2014/main" id="{9B647536-B26A-4E4F-A7B9-EB208BF8B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3820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71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76200"/>
            <a:ext cx="8229600" cy="715962"/>
          </a:xfrm>
        </p:spPr>
        <p:txBody>
          <a:bodyPr>
            <a:normAutofit/>
          </a:bodyPr>
          <a:lstStyle/>
          <a:p>
            <a:pPr eaLnBrk="1" hangingPunct="1"/>
            <a:r>
              <a:rPr lang="en-GB" altLang="en-US" sz="3200" b="1" dirty="0" err="1">
                <a:latin typeface="Arial" panose="020B0604020202020204" pitchFamily="34" charset="0"/>
                <a:cs typeface="Arial" panose="020B0604020202020204" pitchFamily="34" charset="0"/>
              </a:rPr>
              <a:t>Oxosloučeniny</a:t>
            </a:r>
            <a:endParaRPr lang="cs-CZ" altLang="en-US" sz="3200" b="1" dirty="0">
              <a:latin typeface="Arial" panose="020B0604020202020204" pitchFamily="34" charset="0"/>
              <a:cs typeface="Arial" panose="020B0604020202020204" pitchFamily="34" charset="0"/>
            </a:endParaRPr>
          </a:p>
        </p:txBody>
      </p:sp>
      <p:sp>
        <p:nvSpPr>
          <p:cNvPr id="22532" name="Rectangle 3"/>
          <p:cNvSpPr>
            <a:spLocks noGrp="1" noChangeArrowheads="1"/>
          </p:cNvSpPr>
          <p:nvPr>
            <p:ph type="body" idx="1"/>
          </p:nvPr>
        </p:nvSpPr>
        <p:spPr>
          <a:xfrm>
            <a:off x="152400" y="914400"/>
            <a:ext cx="8813260" cy="5797550"/>
          </a:xfrm>
        </p:spPr>
        <p:txBody>
          <a:bodyPr>
            <a:normAutofit/>
          </a:bodyPr>
          <a:lstStyle/>
          <a:p>
            <a:pPr marL="0" indent="0" algn="ctr" eaLnBrk="1" hangingPunct="1">
              <a:buNone/>
            </a:pPr>
            <a:r>
              <a:rPr lang="en-GB" altLang="en-US" sz="2800" b="1" dirty="0" err="1">
                <a:latin typeface="Arial" panose="020B0604020202020204" pitchFamily="34" charset="0"/>
                <a:cs typeface="Arial" panose="020B0604020202020204" pitchFamily="34" charset="0"/>
              </a:rPr>
              <a:t>Bor</a:t>
            </a:r>
            <a:endParaRPr lang="cs-CZ" altLang="en-US" sz="2800" b="1" dirty="0">
              <a:latin typeface="Arial" panose="020B0604020202020204" pitchFamily="34" charset="0"/>
              <a:cs typeface="Arial" panose="020B0604020202020204" pitchFamily="34" charset="0"/>
            </a:endParaRPr>
          </a:p>
          <a:p>
            <a:pPr marL="0" indent="0" eaLnBrk="1" hangingPunct="1">
              <a:buNone/>
            </a:pPr>
            <a:r>
              <a:rPr lang="en-GB" altLang="en-US" sz="2000" b="1" dirty="0" err="1">
                <a:latin typeface="Arial" panose="020B0604020202020204" pitchFamily="34" charset="0"/>
                <a:cs typeface="Arial" panose="020B0604020202020204" pitchFamily="34" charset="0"/>
              </a:rPr>
              <a:t>Oxid</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boritý</a:t>
            </a:r>
            <a:r>
              <a:rPr lang="en-GB" altLang="en-US" sz="2000" b="1" dirty="0">
                <a:latin typeface="Arial" panose="020B0604020202020204" pitchFamily="34" charset="0"/>
                <a:cs typeface="Arial" panose="020B0604020202020204" pitchFamily="34" charset="0"/>
              </a:rPr>
              <a:t> B</a:t>
            </a:r>
            <a:r>
              <a:rPr lang="en-GB" altLang="en-US" sz="2000" b="1" baseline="-25000" dirty="0">
                <a:latin typeface="Arial" panose="020B0604020202020204" pitchFamily="34" charset="0"/>
                <a:cs typeface="Arial" panose="020B0604020202020204" pitchFamily="34" charset="0"/>
              </a:rPr>
              <a:t>2</a:t>
            </a:r>
            <a:r>
              <a:rPr lang="en-GB" altLang="en-US" sz="2000" b="1" dirty="0">
                <a:latin typeface="Arial" panose="020B0604020202020204" pitchFamily="34" charset="0"/>
                <a:cs typeface="Arial" panose="020B0604020202020204" pitchFamily="34" charset="0"/>
              </a:rPr>
              <a:t>O</a:t>
            </a:r>
            <a:r>
              <a:rPr lang="en-GB" altLang="en-US" sz="2000" b="1" baseline="-25000" dirty="0">
                <a:latin typeface="Arial" panose="020B0604020202020204" pitchFamily="34" charset="0"/>
                <a:cs typeface="Arial" panose="020B0604020202020204" pitchFamily="34" charset="0"/>
              </a:rPr>
              <a:t>3</a:t>
            </a:r>
            <a:r>
              <a:rPr lang="en-GB" altLang="en-US" sz="2000" b="1" dirty="0">
                <a:latin typeface="Arial" panose="020B0604020202020204" pitchFamily="34" charset="0"/>
                <a:cs typeface="Arial" panose="020B0604020202020204" pitchFamily="34" charset="0"/>
              </a:rPr>
              <a:t> </a:t>
            </a:r>
          </a:p>
          <a:p>
            <a:pPr marL="0" indent="0"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bezbarvá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oxidoreduk</a:t>
            </a:r>
            <a:r>
              <a:rPr lang="cs-CZ" altLang="en-US" sz="2000" dirty="0">
                <a:latin typeface="Arial" panose="020B0604020202020204" pitchFamily="34" charset="0"/>
                <a:cs typeface="Arial" panose="020B0604020202020204" pitchFamily="34" charset="0"/>
              </a:rPr>
              <a:t>čně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hygroskopická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hořením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boru</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kyslíku</a:t>
            </a:r>
            <a:r>
              <a:rPr lang="en-GB" altLang="en-US" sz="2000" dirty="0">
                <a:latin typeface="Arial" panose="020B0604020202020204" pitchFamily="34" charset="0"/>
                <a:cs typeface="Arial" panose="020B0604020202020204" pitchFamily="34" charset="0"/>
              </a:rPr>
              <a:t>: </a:t>
            </a:r>
          </a:p>
          <a:p>
            <a:pPr algn="ctr" eaLnBrk="1" hangingPunct="1">
              <a:buFont typeface="Wingdings" pitchFamily="2" charset="2"/>
              <a:buNone/>
            </a:pPr>
            <a:r>
              <a:rPr lang="en-GB" altLang="en-US" sz="2000" dirty="0">
                <a:latin typeface="Arial" panose="020B0604020202020204" pitchFamily="34" charset="0"/>
                <a:cs typeface="Arial" panose="020B0604020202020204" pitchFamily="34" charset="0"/>
              </a:rPr>
              <a:t>4B + 3O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2B</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ten je </a:t>
            </a:r>
            <a:r>
              <a:rPr lang="en-GB" altLang="en-US" sz="2000" dirty="0" err="1">
                <a:latin typeface="Arial" panose="020B0604020202020204" pitchFamily="34" charset="0"/>
                <a:cs typeface="Arial" panose="020B0604020202020204" pitchFamily="34" charset="0"/>
              </a:rPr>
              <a:t>kyselinotvor</a:t>
            </a:r>
            <a:r>
              <a:rPr lang="cs-CZ" altLang="en-US" sz="2000" dirty="0" err="1">
                <a:latin typeface="Arial" panose="020B0604020202020204" pitchFamily="34" charset="0"/>
                <a:cs typeface="Arial" panose="020B0604020202020204" pitchFamily="34" charset="0"/>
              </a:rPr>
              <a:t>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anhydridem</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BO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p>
          <a:p>
            <a:pPr algn="ctr" eaLnBrk="1" hangingPunct="1">
              <a:buFont typeface="Wingdings" pitchFamily="2" charset="2"/>
              <a:buNone/>
            </a:pP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+ 3H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BO</a:t>
            </a:r>
            <a:r>
              <a:rPr lang="en-GB" altLang="en-US" sz="2000" baseline="-25000" dirty="0">
                <a:latin typeface="Arial" panose="020B0604020202020204" pitchFamily="34" charset="0"/>
                <a:cs typeface="Arial" panose="020B0604020202020204" pitchFamily="34" charset="0"/>
              </a:rPr>
              <a:t>3</a:t>
            </a:r>
            <a:endParaRPr lang="cs-CZ" altLang="en-US" sz="2000" baseline="-25000" dirty="0">
              <a:latin typeface="Arial" panose="020B0604020202020204" pitchFamily="34" charset="0"/>
              <a:cs typeface="Arial" panose="020B0604020202020204" pitchFamily="34" charset="0"/>
            </a:endParaRPr>
          </a:p>
          <a:p>
            <a:pPr algn="ctr" eaLnBrk="1" hangingPunct="1">
              <a:buFont typeface="Wingdings" pitchFamily="2" charset="2"/>
              <a:buNone/>
            </a:pPr>
            <a:endParaRPr lang="cs-CZ" altLang="en-US" sz="2000" baseline="-25000" dirty="0">
              <a:latin typeface="Arial" panose="020B0604020202020204" pitchFamily="34" charset="0"/>
              <a:cs typeface="Arial" panose="020B0604020202020204" pitchFamily="34" charset="0"/>
            </a:endParaRPr>
          </a:p>
          <a:p>
            <a:pPr marL="0" indent="0">
              <a:buNone/>
            </a:pPr>
            <a:r>
              <a:rPr lang="en-GB" altLang="en-US" sz="2000" b="1" dirty="0" err="1">
                <a:latin typeface="Arial" panose="020B0604020202020204" pitchFamily="34" charset="0"/>
                <a:cs typeface="Arial" panose="020B0604020202020204" pitchFamily="34" charset="0"/>
              </a:rPr>
              <a:t>Kyselina</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boritá</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H</a:t>
            </a:r>
            <a:r>
              <a:rPr lang="en-GB" altLang="en-US" sz="2000" b="1" baseline="-25000" dirty="0">
                <a:latin typeface="Arial" panose="020B0604020202020204" pitchFamily="34" charset="0"/>
                <a:cs typeface="Arial" panose="020B0604020202020204" pitchFamily="34" charset="0"/>
              </a:rPr>
              <a:t>3</a:t>
            </a:r>
            <a:r>
              <a:rPr lang="en-GB" altLang="en-US" sz="2000" b="1" dirty="0">
                <a:latin typeface="Arial" panose="020B0604020202020204" pitchFamily="34" charset="0"/>
                <a:cs typeface="Arial" panose="020B0604020202020204" pitchFamily="34" charset="0"/>
              </a:rPr>
              <a:t>BO</a:t>
            </a:r>
            <a:r>
              <a:rPr lang="en-GB" altLang="en-US" sz="2000" b="1"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orthoboritá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trihydrogenboritá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trioxoboritá</a:t>
            </a:r>
            <a:r>
              <a:rPr lang="en-GB" altLang="en-US" sz="2000" dirty="0">
                <a:latin typeface="Arial" panose="020B0604020202020204" pitchFamily="34" charset="0"/>
                <a:cs typeface="Arial" panose="020B0604020202020204" pitchFamily="34" charset="0"/>
              </a:rPr>
              <a:t>)</a:t>
            </a:r>
          </a:p>
          <a:p>
            <a:pPr marL="0" indent="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krystalická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bílá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ve vodě málo rozpustná. </a:t>
            </a:r>
            <a:endParaRPr lang="en-GB" altLang="en-US" sz="2000" baseline="-25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endParaRPr lang="cs-CZ" altLang="en-US" sz="2000" baseline="30000" dirty="0">
              <a:latin typeface="Arial" panose="020B0604020202020204" pitchFamily="34" charset="0"/>
              <a:cs typeface="Arial" panose="020B0604020202020204" pitchFamily="34" charset="0"/>
            </a:endParaRPr>
          </a:p>
        </p:txBody>
      </p:sp>
      <p:pic>
        <p:nvPicPr>
          <p:cNvPr id="7" name="Picture 2" descr="Nalezený obrázek pro boric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860" y="4684450"/>
            <a:ext cx="1672549" cy="183551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72922"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Boric-acid-unit-cell-3D-ball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673102"/>
            <a:ext cx="2438400" cy="1987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Boric-acid-layer-3D-balls.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6043" y="4642103"/>
            <a:ext cx="3247215" cy="198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22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6" y="152400"/>
            <a:ext cx="8881353" cy="670952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Zahřátím nad 100 °C se kyselina </a:t>
            </a:r>
            <a:r>
              <a:rPr lang="cs-CZ" sz="2000" dirty="0" err="1">
                <a:latin typeface="Arial" panose="020B0604020202020204" pitchFamily="34" charset="0"/>
                <a:cs typeface="Arial" panose="020B0604020202020204" pitchFamily="34" charset="0"/>
              </a:rPr>
              <a:t>trihydrogenboritá</a:t>
            </a:r>
            <a:r>
              <a:rPr lang="cs-CZ" sz="2000" dirty="0">
                <a:latin typeface="Arial" panose="020B0604020202020204" pitchFamily="34" charset="0"/>
                <a:cs typeface="Arial" panose="020B0604020202020204" pitchFamily="34" charset="0"/>
              </a:rPr>
              <a:t> dehydratuje na </a:t>
            </a:r>
            <a:r>
              <a:rPr lang="cs-CZ" sz="2000" b="1" dirty="0">
                <a:latin typeface="Arial" panose="020B0604020202020204" pitchFamily="34" charset="0"/>
                <a:cs typeface="Arial" panose="020B0604020202020204" pitchFamily="34" charset="0"/>
              </a:rPr>
              <a:t>kyselinu </a:t>
            </a:r>
            <a:r>
              <a:rPr lang="cs-CZ" sz="2000" b="1" dirty="0" err="1">
                <a:latin typeface="Arial" panose="020B0604020202020204" pitchFamily="34" charset="0"/>
                <a:cs typeface="Arial" panose="020B0604020202020204" pitchFamily="34" charset="0"/>
              </a:rPr>
              <a:t>hydrogenboritou</a:t>
            </a:r>
            <a:r>
              <a:rPr lang="cs-CZ" sz="2000"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metaboritou</a:t>
            </a:r>
            <a:r>
              <a:rPr lang="cs-CZ" sz="2000" dirty="0">
                <a:latin typeface="Arial" panose="020B0604020202020204" pitchFamily="34" charset="0"/>
                <a:cs typeface="Arial" panose="020B0604020202020204" pitchFamily="34" charset="0"/>
              </a:rPr>
              <a:t>) (HBO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n</a:t>
            </a:r>
            <a:r>
              <a:rPr lang="cs-CZ" sz="2000" dirty="0">
                <a:latin typeface="Arial" panose="020B0604020202020204" pitchFamily="34" charset="0"/>
                <a:cs typeface="Arial" panose="020B0604020202020204" pitchFamily="34" charset="0"/>
              </a:rPr>
              <a:t> </a:t>
            </a:r>
          </a:p>
          <a:p>
            <a:pPr algn="just"/>
            <a:endParaRPr lang="cs-CZ" sz="1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3 B(OH)</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 → (BOH)</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O</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 + 3 H</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O </a:t>
            </a:r>
            <a:endParaRPr lang="cs-CZ" sz="2000" dirty="0">
              <a:latin typeface="Arial" panose="020B0604020202020204" pitchFamily="34" charset="0"/>
              <a:cs typeface="Arial" panose="020B0604020202020204" pitchFamily="34" charset="0"/>
            </a:endParaRPr>
          </a:p>
          <a:p>
            <a:pPr algn="ctr"/>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známou ve třech krystalových modifikacích (</a:t>
            </a:r>
            <a:r>
              <a:rPr lang="cs-CZ" sz="2000" dirty="0" err="1">
                <a:latin typeface="Arial" panose="020B0604020202020204" pitchFamily="34" charset="0"/>
                <a:cs typeface="Arial" panose="020B0604020202020204" pitchFamily="34" charset="0"/>
              </a:rPr>
              <a:t>orthorhombické</a:t>
            </a:r>
            <a:r>
              <a:rPr lang="cs-CZ" sz="2000" dirty="0">
                <a:latin typeface="Arial" panose="020B0604020202020204" pitchFamily="34" charset="0"/>
                <a:cs typeface="Arial" panose="020B0604020202020204" pitchFamily="34" charset="0"/>
              </a:rPr>
              <a:t>, monoklinické a kubické) lišících se svými stavebními jednotkami, hustotou i koordinačními čísly atomů boru (3, 3 i 4, 4). </a:t>
            </a:r>
          </a:p>
          <a:p>
            <a:pPr algn="just"/>
            <a:endParaRPr lang="cs-CZ"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orthorhombic</a:t>
            </a:r>
            <a:r>
              <a:rPr lang="cs-CZ" sz="1600" dirty="0" err="1">
                <a:latin typeface="Arial" panose="020B0604020202020204" pitchFamily="34" charset="0"/>
                <a:cs typeface="Arial" panose="020B0604020202020204" pitchFamily="34" charset="0"/>
              </a:rPr>
              <a:t>ká</a:t>
            </a:r>
            <a:r>
              <a:rPr lang="en-US" sz="1600" dirty="0">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mono</a:t>
            </a:r>
            <a:r>
              <a:rPr lang="cs-CZ" sz="1600" dirty="0">
                <a:latin typeface="Arial" panose="020B0604020202020204" pitchFamily="34" charset="0"/>
                <a:cs typeface="Arial" panose="020B0604020202020204" pitchFamily="34" charset="0"/>
              </a:rPr>
              <a:t>k</a:t>
            </a:r>
            <a:r>
              <a:rPr lang="en-US" sz="1600" dirty="0" err="1">
                <a:latin typeface="Arial" panose="020B0604020202020204" pitchFamily="34" charset="0"/>
                <a:cs typeface="Arial" panose="020B0604020202020204" pitchFamily="34" charset="0"/>
              </a:rPr>
              <a:t>linic</a:t>
            </a:r>
            <a:r>
              <a:rPr lang="cs-CZ" sz="1600" dirty="0" err="1">
                <a:latin typeface="Arial" panose="020B0604020202020204" pitchFamily="34" charset="0"/>
                <a:cs typeface="Arial" panose="020B0604020202020204" pitchFamily="34" charset="0"/>
              </a:rPr>
              <a:t>ká</a:t>
            </a:r>
            <a:r>
              <a:rPr lang="en-US" sz="1600" dirty="0">
                <a:latin typeface="Arial" panose="020B0604020202020204" pitchFamily="34" charset="0"/>
                <a:cs typeface="Arial" panose="020B0604020202020204" pitchFamily="34" charset="0"/>
              </a:rPr>
              <a:t> </a:t>
            </a:r>
            <a:endParaRPr lang="cs-CZ" altLang="en-US" sz="1600" dirty="0">
              <a:latin typeface="Arial" panose="020B0604020202020204" pitchFamily="34" charset="0"/>
              <a:cs typeface="Arial" panose="020B0604020202020204" pitchFamily="34" charset="0"/>
            </a:endParaRPr>
          </a:p>
          <a:p>
            <a:endParaRPr lang="cs-CZ" altLang="en-US" sz="1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(BOH)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(OH)(H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cs-CZ" altLang="en-US" sz="2000" dirty="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r>
              <a:rPr lang="cs-CZ" altLang="en-US" sz="2000" dirty="0">
                <a:latin typeface="Arial" panose="020B0604020202020204" pitchFamily="34" charset="0"/>
                <a:cs typeface="Arial" panose="020B0604020202020204" pitchFamily="34" charset="0"/>
              </a:rPr>
              <a:t>O</a:t>
            </a:r>
            <a:r>
              <a:rPr lang="en-GB" altLang="en-US" sz="2000" dirty="0" err="1">
                <a:latin typeface="Arial" panose="020B0604020202020204" pitchFamily="34" charset="0"/>
                <a:cs typeface="Arial" panose="020B0604020202020204" pitchFamily="34" charset="0"/>
              </a:rPr>
              <a:t>bě</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kyseliny borité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velmi</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slabé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jednosytné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Lewisov</a:t>
            </a:r>
            <a:r>
              <a:rPr lang="cs-CZ" altLang="en-US" sz="2000" u="sng" dirty="0">
                <a:latin typeface="Arial" panose="020B0604020202020204" pitchFamily="34" charset="0"/>
                <a:cs typeface="Arial" panose="020B0604020202020204" pitchFamily="34" charset="0"/>
              </a:rPr>
              <a:t>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kyseliny</a:t>
            </a:r>
            <a:r>
              <a:rPr lang="en-GB" altLang="en-US" sz="2000" dirty="0">
                <a:latin typeface="Arial" panose="020B0604020202020204" pitchFamily="34" charset="0"/>
                <a:cs typeface="Arial" panose="020B0604020202020204" pitchFamily="34" charset="0"/>
              </a:rPr>
              <a:t>: </a:t>
            </a:r>
          </a:p>
          <a:p>
            <a:pPr algn="ctr"/>
            <a:endParaRPr lang="cs-CZ" altLang="en-US" sz="800" dirty="0">
              <a:latin typeface="Arial" panose="020B0604020202020204" pitchFamily="34" charset="0"/>
              <a:cs typeface="Arial" panose="020B0604020202020204" pitchFamily="34" charset="0"/>
            </a:endParaRPr>
          </a:p>
          <a:p>
            <a:pPr algn="ctr"/>
            <a:r>
              <a:rPr lang="en-GB" altLang="en-US" sz="2000" dirty="0">
                <a:latin typeface="Arial" panose="020B0604020202020204" pitchFamily="34" charset="0"/>
                <a:cs typeface="Arial" panose="020B0604020202020204" pitchFamily="34" charset="0"/>
              </a:rPr>
              <a:t>B(OH)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[B(OH)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a:t>
            </a:r>
            <a:r>
              <a:rPr lang="en-GB" altLang="en-US" sz="2000" baseline="30000" dirty="0">
                <a:latin typeface="Arial" panose="020B0604020202020204" pitchFamily="34" charset="0"/>
                <a:cs typeface="Arial" panose="020B0604020202020204" pitchFamily="34" charset="0"/>
              </a:rPr>
              <a:t>+</a:t>
            </a:r>
            <a:endParaRPr lang="cs-CZ" altLang="en-US" sz="2000" baseline="30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Dalším zahříváním přechází kyselina </a:t>
            </a:r>
            <a:r>
              <a:rPr lang="cs-CZ" sz="2000" dirty="0" err="1">
                <a:latin typeface="Arial" panose="020B0604020202020204" pitchFamily="34" charset="0"/>
                <a:cs typeface="Arial" panose="020B0604020202020204" pitchFamily="34" charset="0"/>
              </a:rPr>
              <a:t>metaboritá</a:t>
            </a:r>
            <a:r>
              <a:rPr lang="cs-CZ" sz="2000" dirty="0">
                <a:latin typeface="Arial" panose="020B0604020202020204" pitchFamily="34" charset="0"/>
                <a:cs typeface="Arial" panose="020B0604020202020204" pitchFamily="34" charset="0"/>
              </a:rPr>
              <a:t> na oxid boritý.</a:t>
            </a:r>
          </a:p>
        </p:txBody>
      </p:sp>
      <p:pic>
        <p:nvPicPr>
          <p:cNvPr id="19459" name="Picture 3" descr="https://upload.wikimedia.org/wikipedia/commons/thumb/3/33/Orthorhombic_metaboric_acid.png/1920px-Orthorhombic_metaboric_ac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58" y="2514600"/>
            <a:ext cx="6219733" cy="170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2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228600"/>
            <a:ext cx="87630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zředěné vodné roztoky kyseliny borité (obvykle 2 až 3% roztok) se používají v očním lékařství pod označením </a:t>
            </a:r>
            <a:r>
              <a:rPr lang="cs-CZ" sz="2000" i="1" u="sng" dirty="0">
                <a:latin typeface="Arial" panose="020B0604020202020204" pitchFamily="34" charset="0"/>
                <a:cs typeface="Arial" panose="020B0604020202020204" pitchFamily="34" charset="0"/>
              </a:rPr>
              <a:t>borová voda</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nebo </a:t>
            </a:r>
            <a:r>
              <a:rPr lang="cs-CZ" sz="2000" i="1" dirty="0">
                <a:latin typeface="Arial" panose="020B0604020202020204" pitchFamily="34" charset="0"/>
                <a:cs typeface="Arial" panose="020B0604020202020204" pitchFamily="34" charset="0"/>
              </a:rPr>
              <a:t>umělé slzy</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marL="342900" indent="-342900" algn="just">
              <a:buFontTx/>
              <a:buChar char="-"/>
            </a:pPr>
            <a:r>
              <a:rPr lang="cs-CZ" sz="2000" dirty="0">
                <a:latin typeface="Arial" panose="020B0604020202020204" pitchFamily="34" charset="0"/>
                <a:cs typeface="Arial" panose="020B0604020202020204" pitchFamily="34" charset="0"/>
              </a:rPr>
              <a:t>kyselina boritá slouží jako </a:t>
            </a:r>
            <a:r>
              <a:rPr lang="cs-CZ" sz="2000" b="1" dirty="0" err="1">
                <a:latin typeface="Arial" panose="020B0604020202020204" pitchFamily="34" charset="0"/>
                <a:cs typeface="Arial" panose="020B0604020202020204" pitchFamily="34" charset="0"/>
              </a:rPr>
              <a:t>konzervant</a:t>
            </a:r>
            <a:r>
              <a:rPr lang="cs-CZ" sz="2000" dirty="0">
                <a:latin typeface="Arial" panose="020B0604020202020204" pitchFamily="34" charset="0"/>
                <a:cs typeface="Arial" panose="020B0604020202020204" pitchFamily="34" charset="0"/>
              </a:rPr>
              <a:t> E 284 ke konzervaci kaviáru</a:t>
            </a:r>
          </a:p>
          <a:p>
            <a:pPr marL="342900" indent="-342900" algn="just">
              <a:buFontTx/>
              <a:buChar char="-"/>
            </a:pPr>
            <a:endParaRPr lang="cs-CZ" sz="2000" dirty="0">
              <a:latin typeface="Arial" panose="020B0604020202020204" pitchFamily="34" charset="0"/>
              <a:cs typeface="Arial" panose="020B0604020202020204" pitchFamily="34" charset="0"/>
            </a:endParaRPr>
          </a:p>
          <a:p>
            <a:pPr marL="342900" indent="-342900" algn="just">
              <a:buFontTx/>
              <a:buChar char="-"/>
            </a:pPr>
            <a:r>
              <a:rPr lang="cs-CZ" sz="2000" dirty="0">
                <a:latin typeface="Arial" panose="020B0604020202020204" pitchFamily="34" charset="0"/>
                <a:cs typeface="Arial" panose="020B0604020202020204" pitchFamily="34" charset="0"/>
              </a:rPr>
              <a:t>kyselina boritá i její soli odpuzují nepříjemný hmyz jako mravence, šváby apod. a slouží proto jako </a:t>
            </a:r>
            <a:r>
              <a:rPr lang="cs-CZ" sz="2000" u="sng" dirty="0">
                <a:latin typeface="Arial" panose="020B0604020202020204" pitchFamily="34" charset="0"/>
                <a:cs typeface="Arial" panose="020B0604020202020204" pitchFamily="34" charset="0"/>
              </a:rPr>
              <a:t>součást insekticidů</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kyselina boritá se dávkuje </a:t>
            </a:r>
            <a:r>
              <a:rPr lang="cs-CZ" sz="2000" u="sng" dirty="0">
                <a:latin typeface="Arial" panose="020B0604020202020204" pitchFamily="34" charset="0"/>
                <a:cs typeface="Arial" panose="020B0604020202020204" pitchFamily="34" charset="0"/>
              </a:rPr>
              <a:t>do chladiva primárního okruhu tlakovodních jaderných reaktorů</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(bor velmi dobře absorbuje neutrony), kde slouží k řízení výkonu jaderného reaktoru. Promícháváním chladiva v reaktoru se koncentrace kyseliny borité vyrovnává v celém objemu a tedy i v celém objemu stejnou měrou reguluje štěpnou řetězovou reakci. Proto se regulace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používá během normálního provozu k regulaci výkonu reaktoru.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přírodě vyskytuje jako minerál </a:t>
            </a:r>
            <a:r>
              <a:rPr lang="cs-CZ" sz="2000" b="1" dirty="0" err="1">
                <a:latin typeface="Arial" panose="020B0604020202020204" pitchFamily="34" charset="0"/>
                <a:cs typeface="Arial" panose="020B0604020202020204" pitchFamily="34" charset="0"/>
              </a:rPr>
              <a:t>sassolit</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Vytváří soli – </a:t>
            </a:r>
            <a:r>
              <a:rPr lang="cs-CZ" sz="2000" b="1" dirty="0">
                <a:latin typeface="Arial" panose="020B0604020202020204" pitchFamily="34" charset="0"/>
                <a:cs typeface="Arial" panose="020B0604020202020204" pitchFamily="34" charset="0"/>
              </a:rPr>
              <a:t>boritany</a:t>
            </a:r>
            <a:r>
              <a:rPr lang="cs-CZ" sz="2000" dirty="0">
                <a:latin typeface="Arial" panose="020B0604020202020204" pitchFamily="34" charset="0"/>
                <a:cs typeface="Arial" panose="020B0604020202020204" pitchFamily="34" charset="0"/>
              </a:rPr>
              <a:t>, ve kterých vystupuje vždy </a:t>
            </a:r>
            <a:r>
              <a:rPr lang="cs-CZ" sz="2000" u="sng" dirty="0">
                <a:latin typeface="Arial" panose="020B0604020202020204" pitchFamily="34" charset="0"/>
                <a:cs typeface="Arial" panose="020B0604020202020204" pitchFamily="34" charset="0"/>
              </a:rPr>
              <a:t>pouze jako jednosytná kyselina</a:t>
            </a:r>
            <a:r>
              <a:rPr lang="cs-CZ"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Trioxoboritany</a:t>
            </a: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orthoboritany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připravit</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pouze</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tavením</a:t>
            </a:r>
            <a:r>
              <a:rPr lang="cs-CZ" altLang="en-US"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35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52400" y="228600"/>
            <a:ext cx="8779213"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a:t>
            </a:r>
            <a:r>
              <a:rPr lang="cs-CZ" sz="2000" b="1" dirty="0">
                <a:latin typeface="Arial" panose="020B0604020202020204" pitchFamily="34" charset="0"/>
                <a:cs typeface="Arial" panose="020B0604020202020204" pitchFamily="34" charset="0"/>
              </a:rPr>
              <a:t>rostlinách</a:t>
            </a:r>
            <a:r>
              <a:rPr lang="cs-CZ" sz="2000" dirty="0">
                <a:latin typeface="Arial" panose="020B0604020202020204" pitchFamily="34" charset="0"/>
                <a:cs typeface="Arial" panose="020B0604020202020204" pitchFamily="34" charset="0"/>
              </a:rPr>
              <a:t> je bor </a:t>
            </a:r>
            <a:r>
              <a:rPr lang="cs-CZ" sz="2000" u="sng" dirty="0">
                <a:latin typeface="Arial" panose="020B0604020202020204" pitchFamily="34" charset="0"/>
                <a:cs typeface="Arial" panose="020B0604020202020204" pitchFamily="34" charset="0"/>
              </a:rPr>
              <a:t>biogenním prvkem</a:t>
            </a:r>
            <a:r>
              <a:rPr lang="cs-CZ" sz="2000" dirty="0">
                <a:latin typeface="Arial" panose="020B0604020202020204" pitchFamily="34" charset="0"/>
                <a:cs typeface="Arial" panose="020B0604020202020204" pitchFamily="34" charset="0"/>
              </a:rPr>
              <a:t>. Je přijímán z vody v půdě ve formě elektroneutrální kyseliny borité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Bor se váže na </a:t>
            </a:r>
            <a:r>
              <a:rPr lang="cs-CZ" sz="2000" i="1" dirty="0">
                <a:latin typeface="Arial" panose="020B0604020202020204" pitchFamily="34" charset="0"/>
                <a:cs typeface="Arial" panose="020B0604020202020204" pitchFamily="34" charset="0"/>
              </a:rPr>
              <a:t>cis</a:t>
            </a:r>
            <a:r>
              <a:rPr lang="cs-CZ" sz="2000" dirty="0">
                <a:latin typeface="Arial" panose="020B0604020202020204" pitchFamily="34" charset="0"/>
                <a:cs typeface="Arial" panose="020B0604020202020204" pitchFamily="34" charset="0"/>
              </a:rPr>
              <a:t>-hydroxylové (diolové) skupiny pektinu </a:t>
            </a:r>
            <a:r>
              <a:rPr lang="cs-CZ" sz="2000" i="1" dirty="0" err="1">
                <a:latin typeface="Arial" panose="020B0604020202020204" pitchFamily="34" charset="0"/>
                <a:cs typeface="Arial" panose="020B0604020202020204" pitchFamily="34" charset="0"/>
              </a:rPr>
              <a:t>rhamnogalakturonanu</a:t>
            </a:r>
            <a:r>
              <a:rPr lang="cs-CZ" sz="2000" i="1" dirty="0">
                <a:latin typeface="Arial" panose="020B0604020202020204" pitchFamily="34" charset="0"/>
                <a:cs typeface="Arial" panose="020B0604020202020204" pitchFamily="34" charset="0"/>
              </a:rPr>
              <a:t> II</a:t>
            </a:r>
            <a:r>
              <a:rPr lang="cs-CZ" sz="2000" dirty="0">
                <a:latin typeface="Arial" panose="020B0604020202020204" pitchFamily="34" charset="0"/>
                <a:cs typeface="Arial" panose="020B0604020202020204" pitchFamily="34" charset="0"/>
              </a:rPr>
              <a:t>, což je polysacharid důležitý pro stavbu buněčné stěny rostlin. Pravděpodobně ovlivňuje vlastnosti buněčné stěny a především její pružnost a s tím související schopnost růst.</a:t>
            </a:r>
          </a:p>
        </p:txBody>
      </p:sp>
      <p:pic>
        <p:nvPicPr>
          <p:cNvPr id="9" name="Picture 4" descr="boraty 015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29200" y="4038600"/>
            <a:ext cx="4038600" cy="131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descr="boraty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200" y="5181600"/>
            <a:ext cx="4038600" cy="1476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8" descr="boraty tab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5435" y="4352924"/>
            <a:ext cx="4763283" cy="200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0" descr="na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181600" y="2310328"/>
            <a:ext cx="1590675" cy="169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2" descr="mummif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2055329"/>
            <a:ext cx="153050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84954" y="2715161"/>
            <a:ext cx="4763283" cy="1323439"/>
          </a:xfrm>
          <a:prstGeom prst="rect">
            <a:avLst/>
          </a:prstGeom>
          <a:noFill/>
        </p:spPr>
        <p:txBody>
          <a:bodyPr wrap="square" rtlCol="0">
            <a:spAutoFit/>
          </a:bodyPr>
          <a:lstStyle/>
          <a:p>
            <a:pPr algn="just"/>
            <a:r>
              <a:rPr lang="en-US" sz="2000" i="1" dirty="0">
                <a:latin typeface="Arial" panose="020B0604020202020204" pitchFamily="34" charset="0"/>
                <a:cs typeface="Arial" panose="020B0604020202020204" pitchFamily="34" charset="0"/>
              </a:rPr>
              <a:t>K</a:t>
            </a:r>
            <a:r>
              <a:rPr lang="cs-CZ" sz="2000" i="1" dirty="0">
                <a:latin typeface="Arial" panose="020B0604020202020204" pitchFamily="34" charset="0"/>
                <a:cs typeface="Arial" panose="020B0604020202020204" pitchFamily="34" charset="0"/>
              </a:rPr>
              <a:t>y</a:t>
            </a:r>
            <a:r>
              <a:rPr lang="en-US" sz="2000" i="1" dirty="0" err="1">
                <a:latin typeface="Arial" panose="020B0604020202020204" pitchFamily="34" charset="0"/>
                <a:cs typeface="Arial" panose="020B0604020202020204" pitchFamily="34" charset="0"/>
              </a:rPr>
              <a:t>selina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bo</a:t>
            </a:r>
            <a:r>
              <a:rPr lang="cs-CZ" sz="2000" i="1" dirty="0">
                <a:latin typeface="Arial" panose="020B0604020202020204" pitchFamily="34" charset="0"/>
                <a:cs typeface="Arial" panose="020B0604020202020204" pitchFamily="34" charset="0"/>
              </a:rPr>
              <a:t>r</a:t>
            </a:r>
            <a:r>
              <a:rPr lang="en-US" sz="2000" i="1" dirty="0">
                <a:latin typeface="Arial" panose="020B0604020202020204" pitchFamily="34" charset="0"/>
                <a:cs typeface="Arial" panose="020B0604020202020204" pitchFamily="34" charset="0"/>
              </a:rPr>
              <a:t>it</a:t>
            </a:r>
            <a:r>
              <a:rPr lang="cs-CZ" sz="2000" i="1" dirty="0">
                <a:latin typeface="Arial" panose="020B0604020202020204" pitchFamily="34" charset="0"/>
                <a:cs typeface="Arial" panose="020B0604020202020204" pitchFamily="34" charset="0"/>
              </a:rPr>
              <a:t>á </a:t>
            </a:r>
            <a:r>
              <a:rPr lang="cs-CZ" sz="2000" dirty="0">
                <a:latin typeface="Arial" panose="020B0604020202020204" pitchFamily="34" charset="0"/>
                <a:cs typeface="Arial" panose="020B0604020202020204" pitchFamily="34" charset="0"/>
              </a:rPr>
              <a:t>obsažená v natronu</a:t>
            </a:r>
            <a:r>
              <a:rPr lang="en-US" sz="2000" dirty="0">
                <a:latin typeface="Arial" panose="020B0604020202020204" pitchFamily="34" charset="0"/>
                <a:cs typeface="Arial" panose="020B0604020202020204" pitchFamily="34" charset="0"/>
              </a:rPr>
              <a:t> u</a:t>
            </a:r>
            <a:r>
              <a:rPr lang="cs-CZ" sz="2000" dirty="0" err="1">
                <a:latin typeface="Arial" panose="020B0604020202020204" pitchFamily="34" charset="0"/>
                <a:cs typeface="Arial" panose="020B0604020202020204" pitchFamily="34" charset="0"/>
              </a:rPr>
              <a:t>ží</a:t>
            </a:r>
            <a:r>
              <a:rPr lang="en-US" sz="2000" dirty="0">
                <a:latin typeface="Arial" panose="020B0604020202020204" pitchFamily="34" charset="0"/>
                <a:cs typeface="Arial" panose="020B0604020202020204" pitchFamily="34" charset="0"/>
              </a:rPr>
              <a:t>van</a:t>
            </a:r>
            <a:r>
              <a:rPr lang="cs-CZ" sz="2000" dirty="0">
                <a:latin typeface="Arial" panose="020B0604020202020204" pitchFamily="34" charset="0"/>
                <a:cs typeface="Arial" panose="020B0604020202020204" pitchFamily="34" charset="0"/>
              </a:rPr>
              <a:t>é</a:t>
            </a:r>
            <a:r>
              <a:rPr lang="en-US" sz="2000" dirty="0">
                <a:latin typeface="Arial" panose="020B0604020202020204" pitchFamily="34" charset="0"/>
                <a:cs typeface="Arial" panose="020B0604020202020204" pitchFamily="34" charset="0"/>
              </a:rPr>
              <a:t>m </a:t>
            </a:r>
            <a:r>
              <a:rPr lang="cs-CZ" sz="2000" dirty="0">
                <a:latin typeface="Arial" panose="020B0604020202020204" pitchFamily="34" charset="0"/>
                <a:cs typeface="Arial" panose="020B0604020202020204" pitchFamily="34" charset="0"/>
              </a:rPr>
              <a:t>v Egyptě v období Staré říše při balzamování nebožtíků podobně reagovala s proteiny v tělech. </a:t>
            </a:r>
          </a:p>
        </p:txBody>
      </p:sp>
    </p:spTree>
    <p:extLst>
      <p:ext uri="{BB962C8B-B14F-4D97-AF65-F5344CB8AC3E}">
        <p14:creationId xmlns:p14="http://schemas.microsoft.com/office/powerpoint/2010/main" val="3146139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52400" y="242526"/>
            <a:ext cx="8795426" cy="24519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Základními stavebními jednotkami </a:t>
            </a:r>
            <a:r>
              <a:rPr lang="cs-CZ" sz="2000" b="1" dirty="0">
                <a:latin typeface="Arial" panose="020B0604020202020204" pitchFamily="34" charset="0"/>
                <a:cs typeface="Arial" panose="020B0604020202020204" pitchFamily="34" charset="0"/>
              </a:rPr>
              <a:t>boritanů</a:t>
            </a:r>
            <a:r>
              <a:rPr lang="cs-CZ" sz="2000" dirty="0">
                <a:latin typeface="Arial" panose="020B0604020202020204" pitchFamily="34" charset="0"/>
                <a:cs typeface="Arial" panose="020B0604020202020204" pitchFamily="34" charset="0"/>
              </a:rPr>
              <a:t> jsou trigonálně planární skupiny 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tetraedrické jednotky 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které se prostřednictvím kyslíkových atomů spojují v polymerní řetězce nebo cykly - struktura a zákonitosti jejich výstavby jsou </a:t>
            </a:r>
            <a:r>
              <a:rPr lang="cs-CZ" sz="2000" u="sng" dirty="0">
                <a:latin typeface="Arial" panose="020B0604020202020204" pitchFamily="34" charset="0"/>
                <a:cs typeface="Arial" panose="020B0604020202020204" pitchFamily="34" charset="0"/>
              </a:rPr>
              <a:t>podobné jako u křemičitanů</a:t>
            </a:r>
            <a:r>
              <a:rPr lang="cs-CZ" sz="2000" dirty="0">
                <a:latin typeface="Arial" panose="020B0604020202020204" pitchFamily="34" charset="0"/>
                <a:cs typeface="Arial" panose="020B0604020202020204" pitchFamily="34" charset="0"/>
              </a:rPr>
              <a:t> (viz diagonální podobnost v periodické tabulce). Základními stavebními jednotkami boritanů jsou trigonálně planární skupiny 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tetraedrické jednotky 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které se prostřednictvím kyslíkových atomů spojují v polymerní řetězce nebo cykly. </a:t>
            </a:r>
            <a:endParaRPr lang="en-GB" altLang="en-US" sz="2000" dirty="0">
              <a:latin typeface="Arial" panose="020B0604020202020204" pitchFamily="34" charset="0"/>
              <a:cs typeface="Arial" panose="020B0604020202020204" pitchFamily="34" charset="0"/>
            </a:endParaRPr>
          </a:p>
          <a:p>
            <a:pPr algn="just"/>
            <a:endParaRPr lang="cs-CZ" altLang="en-US" sz="2000" baseline="30000" dirty="0">
              <a:latin typeface="Arial" panose="020B0604020202020204" pitchFamily="34" charset="0"/>
              <a:cs typeface="Arial" panose="020B0604020202020204" pitchFamily="34" charset="0"/>
            </a:endParaRPr>
          </a:p>
        </p:txBody>
      </p:sp>
      <p:pic>
        <p:nvPicPr>
          <p:cNvPr id="9"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91" y="2616200"/>
            <a:ext cx="6019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34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Soli kyseliny borité s alkalickými kovy nacházejí uplatnění při </a:t>
            </a:r>
            <a:r>
              <a:rPr lang="cs-CZ" sz="2000" u="sng" dirty="0">
                <a:latin typeface="Arial" panose="020B0604020202020204" pitchFamily="34" charset="0"/>
                <a:cs typeface="Arial" panose="020B0604020202020204" pitchFamily="34" charset="0"/>
              </a:rPr>
              <a:t>impregnaci dřeva proti plísním, houbám a hnilobám</a:t>
            </a:r>
            <a:r>
              <a:rPr lang="cs-CZ" sz="2000" dirty="0">
                <a:latin typeface="Arial" panose="020B0604020202020204" pitchFamily="34" charset="0"/>
                <a:cs typeface="Arial" panose="020B0604020202020204" pitchFamily="34" charset="0"/>
              </a:rPr>
              <a:t>. Ošetření dřeva kyselinou boritou zároveň </a:t>
            </a:r>
            <a:r>
              <a:rPr lang="cs-CZ" sz="2000" u="sng" dirty="0">
                <a:latin typeface="Arial" panose="020B0604020202020204" pitchFamily="34" charset="0"/>
                <a:cs typeface="Arial" panose="020B0604020202020204" pitchFamily="34" charset="0"/>
              </a:rPr>
              <a:t>snižuje jeho hořlavost</a:t>
            </a:r>
            <a:r>
              <a:rPr lang="cs-CZ" sz="2000" dirty="0">
                <a:latin typeface="Arial" panose="020B0604020202020204" pitchFamily="34" charset="0"/>
                <a:cs typeface="Arial" panose="020B0604020202020204" pitchFamily="34" charset="0"/>
              </a:rPr>
              <a:t> a tím možnost vzniku požáru v budovách. </a:t>
            </a:r>
            <a:endParaRPr lang="cs-CZ" sz="2000" dirty="0"/>
          </a:p>
        </p:txBody>
      </p:sp>
      <p:sp>
        <p:nvSpPr>
          <p:cNvPr id="5" name="Obdélník 4"/>
          <p:cNvSpPr/>
          <p:nvPr/>
        </p:nvSpPr>
        <p:spPr>
          <a:xfrm>
            <a:off x="228600" y="1609049"/>
            <a:ext cx="8686800" cy="1938992"/>
          </a:xfrm>
          <a:prstGeom prst="rect">
            <a:avLst/>
          </a:prstGeom>
        </p:spPr>
        <p:txBody>
          <a:bodyPr wrap="square">
            <a:spAutoFit/>
          </a:bodyPr>
          <a:lstStyle/>
          <a:p>
            <a:pPr algn="just"/>
            <a:r>
              <a:rPr lang="en-GB" altLang="en-US" sz="2000" b="1" dirty="0">
                <a:latin typeface="Arial" panose="020B0604020202020204" pitchFamily="34" charset="0"/>
                <a:cs typeface="Arial" panose="020B0604020202020204" pitchFamily="34" charset="0"/>
              </a:rPr>
              <a:t>Borax</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lgn="just"/>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tetraboritan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disodný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dříve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uváděný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vzorec</a:t>
            </a:r>
            <a:r>
              <a:rPr lang="en-GB" altLang="en-US" sz="2000" dirty="0">
                <a:latin typeface="Arial" panose="020B0604020202020204" pitchFamily="34" charset="0"/>
                <a:cs typeface="Arial" panose="020B0604020202020204" pitchFamily="34" charset="0"/>
              </a:rPr>
              <a:t> Na</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7</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10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err="1">
                <a:latin typeface="Arial" panose="020B0604020202020204" pitchFamily="34" charset="0"/>
                <a:cs typeface="Arial" panose="020B0604020202020204" pitchFamily="34" charset="0"/>
              </a:rPr>
              <a:t>podle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struktury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oktahydrát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tetrahydroxo-pentaoxotetraboritanu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disodného</a:t>
            </a:r>
            <a:r>
              <a:rPr lang="en-GB" altLang="en-US" sz="2000" dirty="0">
                <a:latin typeface="Arial" panose="020B0604020202020204" pitchFamily="34" charset="0"/>
                <a:cs typeface="Arial" panose="020B0604020202020204" pitchFamily="34" charset="0"/>
              </a:rPr>
              <a:t> </a:t>
            </a:r>
          </a:p>
          <a:p>
            <a:pPr algn="just"/>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5</a:t>
            </a:r>
            <a:r>
              <a:rPr lang="en-GB" altLang="en-US" sz="2000" dirty="0">
                <a:latin typeface="Arial" panose="020B0604020202020204" pitchFamily="34" charset="0"/>
                <a:cs typeface="Arial" panose="020B0604020202020204" pitchFamily="34" charset="0"/>
              </a:rPr>
              <a:t>(OH)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.8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endParaRPr lang="cs-CZ" altLang="en-US" sz="2000" dirty="0">
              <a:latin typeface="Arial" panose="020B0604020202020204" pitchFamily="34" charset="0"/>
              <a:cs typeface="Arial" panose="020B0604020202020204" pitchFamily="34" charset="0"/>
            </a:endParaRPr>
          </a:p>
          <a:p>
            <a:pPr algn="just">
              <a:buNone/>
            </a:pPr>
            <a:endParaRPr lang="cs-CZ" altLang="en-US" sz="2000" dirty="0">
              <a:latin typeface="Arial" panose="020B0604020202020204" pitchFamily="34" charset="0"/>
              <a:cs typeface="Arial" panose="020B0604020202020204" pitchFamily="34" charset="0"/>
            </a:endParaRPr>
          </a:p>
          <a:p>
            <a:pPr algn="just">
              <a:buNone/>
            </a:pP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přírodě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vzácný</a:t>
            </a:r>
            <a:r>
              <a:rPr lang="cs-CZ" altLang="en-US" sz="2000" dirty="0">
                <a:latin typeface="Arial" panose="020B0604020202020204" pitchFamily="34" charset="0"/>
                <a:cs typeface="Arial" panose="020B0604020202020204" pitchFamily="34" charset="0"/>
              </a:rPr>
              <a:t> (minerál </a:t>
            </a:r>
            <a:r>
              <a:rPr lang="en-GB" altLang="en-US" sz="2000" b="1" dirty="0">
                <a:latin typeface="Arial" panose="020B0604020202020204" pitchFamily="34" charset="0"/>
                <a:cs typeface="Arial" panose="020B0604020202020204" pitchFamily="34" charset="0"/>
              </a:rPr>
              <a:t>borax</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pic>
        <p:nvPicPr>
          <p:cNvPr id="6" name="Picture 2" descr="Ball-and-stick model of the unit cell of borax decahyd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894" y="2743200"/>
            <a:ext cx="3657600" cy="199546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58885" y="4876800"/>
            <a:ext cx="88392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Bezvodý borax se velmi často uplatňuje v </a:t>
            </a:r>
            <a:r>
              <a:rPr lang="cs-CZ" sz="2000" u="sng" dirty="0">
                <a:latin typeface="Arial" panose="020B0604020202020204" pitchFamily="34" charset="0"/>
                <a:cs typeface="Arial" panose="020B0604020202020204" pitchFamily="34" charset="0"/>
              </a:rPr>
              <a:t>metalurgii</a:t>
            </a:r>
            <a:r>
              <a:rPr lang="cs-CZ" sz="2000" dirty="0">
                <a:latin typeface="Arial" panose="020B0604020202020204" pitchFamily="34" charset="0"/>
                <a:cs typeface="Arial" panose="020B0604020202020204" pitchFamily="34" charset="0"/>
              </a:rPr>
              <a:t>, kde jeho tavenina překrývá roztavený kov a funguje jako ochranný prvek </a:t>
            </a:r>
            <a:r>
              <a:rPr lang="cs-CZ" sz="2000" u="sng" dirty="0">
                <a:latin typeface="Arial" panose="020B0604020202020204" pitchFamily="34" charset="0"/>
                <a:cs typeface="Arial" panose="020B0604020202020204" pitchFamily="34" charset="0"/>
              </a:rPr>
              <a:t>proti oxidaci </a:t>
            </a:r>
            <a:r>
              <a:rPr lang="cs-CZ" sz="2000" dirty="0">
                <a:latin typeface="Arial" panose="020B0604020202020204" pitchFamily="34" charset="0"/>
                <a:cs typeface="Arial" panose="020B0604020202020204" pitchFamily="34" charset="0"/>
              </a:rPr>
              <a:t>zpracovávané slitiny, dále se využívá při pájení kovů a slitin (mosazi,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bronzu) plamenem, při </a:t>
            </a:r>
            <a:r>
              <a:rPr lang="cs-CZ" sz="2000" u="sng" dirty="0">
                <a:latin typeface="Arial" panose="020B0604020202020204" pitchFamily="34" charset="0"/>
                <a:cs typeface="Arial" panose="020B0604020202020204" pitchFamily="34" charset="0"/>
              </a:rPr>
              <a:t>výrobě smaltovaného nádobí</a:t>
            </a:r>
            <a:r>
              <a:rPr lang="cs-CZ" sz="2000" dirty="0">
                <a:latin typeface="Arial" panose="020B0604020202020204" pitchFamily="34" charset="0"/>
                <a:cs typeface="Arial" panose="020B0604020202020204" pitchFamily="34" charset="0"/>
              </a:rPr>
              <a:t> (jako ochranný prvek proti oxidaci zpracovávané slitiny) a </a:t>
            </a:r>
            <a:r>
              <a:rPr lang="cs-CZ" sz="2000" u="sng" dirty="0">
                <a:latin typeface="Arial" panose="020B0604020202020204" pitchFamily="34" charset="0"/>
                <a:cs typeface="Arial" panose="020B0604020202020204" pitchFamily="34" charset="0"/>
              </a:rPr>
              <a:t>speciálních optických skel</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1165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9409" y="235089"/>
            <a:ext cx="8739492"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analytické chemii je směs boraxu s uhličitanem sodným </a:t>
            </a:r>
            <a:r>
              <a:rPr lang="cs-CZ" sz="2000" u="sng" dirty="0">
                <a:latin typeface="Arial" panose="020B0604020202020204" pitchFamily="34" charset="0"/>
                <a:cs typeface="Arial" panose="020B0604020202020204" pitchFamily="34" charset="0"/>
              </a:rPr>
              <a:t>univerzálním tavidlem</a:t>
            </a:r>
            <a:r>
              <a:rPr lang="cs-CZ" sz="2000" dirty="0">
                <a:latin typeface="Arial" panose="020B0604020202020204" pitchFamily="34" charset="0"/>
                <a:cs typeface="Arial" panose="020B0604020202020204" pitchFamily="34" charset="0"/>
              </a:rPr>
              <a:t>, používaným </a:t>
            </a:r>
            <a:r>
              <a:rPr lang="cs-CZ" sz="2000" u="sng" dirty="0">
                <a:latin typeface="Arial" panose="020B0604020202020204" pitchFamily="34" charset="0"/>
                <a:cs typeface="Arial" panose="020B0604020202020204" pitchFamily="34" charset="0"/>
              </a:rPr>
              <a:t>pro rozklady geologických a dalších obtížně rozpustných vzorků</a:t>
            </a:r>
            <a:r>
              <a:rPr lang="cs-CZ" sz="2000" dirty="0">
                <a:latin typeface="Arial" panose="020B0604020202020204" pitchFamily="34" charset="0"/>
                <a:cs typeface="Arial" panose="020B0604020202020204" pitchFamily="34" charset="0"/>
              </a:rPr>
              <a:t>. </a:t>
            </a:r>
          </a:p>
        </p:txBody>
      </p:sp>
      <p:sp>
        <p:nvSpPr>
          <p:cNvPr id="9" name="Obdélník 8"/>
          <p:cNvSpPr/>
          <p:nvPr/>
        </p:nvSpPr>
        <p:spPr>
          <a:xfrm>
            <a:off x="152400" y="2743200"/>
            <a:ext cx="5334000" cy="163121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NaBO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peroxotrihydrát</a:t>
            </a:r>
            <a:r>
              <a:rPr lang="cs-CZ" sz="2000" b="1" dirty="0">
                <a:latin typeface="Arial" panose="020B0604020202020204" pitchFamily="34" charset="0"/>
                <a:cs typeface="Arial" panose="020B0604020202020204" pitchFamily="34" charset="0"/>
              </a:rPr>
              <a:t> tetraboritanu sodného</a:t>
            </a:r>
            <a:r>
              <a:rPr lang="cs-CZ" sz="2000" dirty="0">
                <a:latin typeface="Arial" panose="020B0604020202020204" pitchFamily="34" charset="0"/>
                <a:cs typeface="Arial" panose="020B0604020202020204" pitchFamily="34" charset="0"/>
              </a:rPr>
              <a:t>, se využívá jako </a:t>
            </a:r>
            <a:r>
              <a:rPr lang="cs-CZ" sz="2000" u="sng" dirty="0">
                <a:latin typeface="Arial" panose="020B0604020202020204" pitchFamily="34" charset="0"/>
                <a:cs typeface="Arial" panose="020B0604020202020204" pitchFamily="34" charset="0"/>
              </a:rPr>
              <a:t>oxidační činidlo s bělícími účinky v textilním průmyslu</a:t>
            </a:r>
            <a:r>
              <a:rPr lang="cs-CZ" sz="2000" dirty="0">
                <a:latin typeface="Arial" panose="020B0604020202020204" pitchFamily="34" charset="0"/>
                <a:cs typeface="Arial" panose="020B0604020202020204" pitchFamily="34" charset="0"/>
              </a:rPr>
              <a:t>, ve vodném roztoku uvolňuje peroxid vodíku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pic>
        <p:nvPicPr>
          <p:cNvPr id="10" name="Picture 2" descr="Perborate unit in the &quot;monohydrat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124200"/>
            <a:ext cx="3000622" cy="9509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175098" y="4419600"/>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48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just"/>
            <a:r>
              <a:rPr lang="cs-CZ" altLang="cs-CZ" sz="2000" dirty="0">
                <a:solidFill>
                  <a:srgbClr val="000000"/>
                </a:solidFill>
              </a:rPr>
              <a:t>Těkavý </a:t>
            </a:r>
            <a:r>
              <a:rPr lang="cs-CZ" altLang="cs-CZ" sz="2000" b="1" dirty="0" err="1"/>
              <a:t>trimethylester</a:t>
            </a:r>
            <a:r>
              <a:rPr lang="cs-CZ" altLang="cs-CZ" sz="2000" b="1" dirty="0"/>
              <a:t> kyseliny </a:t>
            </a:r>
            <a:r>
              <a:rPr lang="cs-CZ" altLang="cs-CZ" sz="2000" b="1" dirty="0" err="1"/>
              <a:t>orthoborité</a:t>
            </a:r>
            <a:r>
              <a:rPr lang="cs-CZ" altLang="cs-CZ" sz="2000" dirty="0">
                <a:solidFill>
                  <a:srgbClr val="000000"/>
                </a:solidFill>
              </a:rPr>
              <a:t> B(OCH</a:t>
            </a:r>
            <a:r>
              <a:rPr lang="cs-CZ" altLang="cs-CZ" sz="2000" baseline="-30000" dirty="0">
                <a:solidFill>
                  <a:srgbClr val="000000"/>
                </a:solidFill>
              </a:rPr>
              <a:t>3</a:t>
            </a:r>
            <a:r>
              <a:rPr lang="cs-CZ" altLang="cs-CZ" sz="2000" dirty="0">
                <a:solidFill>
                  <a:srgbClr val="000000"/>
                </a:solidFill>
              </a:rPr>
              <a:t>)</a:t>
            </a:r>
            <a:r>
              <a:rPr lang="cs-CZ" altLang="cs-CZ" sz="2000" baseline="-30000" dirty="0">
                <a:solidFill>
                  <a:srgbClr val="000000"/>
                </a:solidFill>
              </a:rPr>
              <a:t>3</a:t>
            </a:r>
            <a:r>
              <a:rPr lang="cs-CZ" altLang="cs-CZ" sz="2000" dirty="0">
                <a:solidFill>
                  <a:srgbClr val="000000"/>
                </a:solidFill>
              </a:rPr>
              <a:t> se tvoří se tvoří </a:t>
            </a:r>
            <a:r>
              <a:rPr kumimoji="0" lang="cs-CZ" altLang="cs-CZ" sz="2000" b="0" i="0" u="none" strike="noStrike" cap="none" normalizeH="0" baseline="0" dirty="0">
                <a:ln>
                  <a:noFill/>
                </a:ln>
                <a:solidFill>
                  <a:srgbClr val="000000"/>
                </a:solidFill>
                <a:effectLst/>
              </a:rPr>
              <a:t>působením </a:t>
            </a:r>
            <a:r>
              <a:rPr kumimoji="0" lang="cs-CZ" altLang="cs-CZ" sz="2000" b="0" i="0" u="none" strike="noStrike" cap="none" normalizeH="0" baseline="0" dirty="0" err="1">
                <a:ln>
                  <a:noFill/>
                </a:ln>
                <a:solidFill>
                  <a:srgbClr val="000000"/>
                </a:solidFill>
                <a:effectLst/>
              </a:rPr>
              <a:t>methanolu</a:t>
            </a:r>
            <a:r>
              <a:rPr kumimoji="0" lang="cs-CZ" altLang="cs-CZ" sz="2000" b="0" i="0" u="none" strike="noStrike" cap="none" normalizeH="0" baseline="0" dirty="0">
                <a:ln>
                  <a:noFill/>
                </a:ln>
                <a:solidFill>
                  <a:srgbClr val="000000"/>
                </a:solidFill>
                <a:effectLst/>
              </a:rPr>
              <a:t> v přítomnosti koncentrované kyseliny sírové na kyselinu </a:t>
            </a:r>
            <a:r>
              <a:rPr kumimoji="0" lang="cs-CZ" altLang="cs-CZ" sz="2000" b="0" i="0" u="none" strike="noStrike" cap="none" normalizeH="0" baseline="0" dirty="0" err="1">
                <a:ln>
                  <a:noFill/>
                </a:ln>
                <a:solidFill>
                  <a:srgbClr val="000000"/>
                </a:solidFill>
                <a:effectLst/>
              </a:rPr>
              <a:t>orthoboritou</a:t>
            </a:r>
            <a:r>
              <a:rPr kumimoji="0" lang="cs-CZ" altLang="cs-CZ" sz="2000" b="0" i="0" u="none" strike="noStrike" cap="none" normalizeH="0" baseline="0" dirty="0">
                <a:ln>
                  <a:noFill/>
                </a:ln>
                <a:solidFill>
                  <a:srgbClr val="000000"/>
                </a:solidFill>
                <a:effectLst/>
              </a:rPr>
              <a:t> jeho hoření provázené zeleným zbarvením plamene se využívá k důkazu boru.</a:t>
            </a:r>
            <a:endParaRPr kumimoji="0" lang="cs-CZ" altLang="cs-CZ" sz="2000" b="1" i="0" u="none" strike="noStrike" cap="none" normalizeH="0" baseline="0" dirty="0">
              <a:ln>
                <a:noFill/>
              </a:ln>
              <a:solidFill>
                <a:srgbClr val="000000"/>
              </a:solidFill>
              <a:effectLst/>
            </a:endParaRPr>
          </a:p>
        </p:txBody>
      </p:sp>
      <p:pic>
        <p:nvPicPr>
          <p:cNvPr id="12" name="Picture 4" descr="videok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4102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ovn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906311"/>
            <a:ext cx="5991497"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24B0979F-B06F-4AED-A28A-E42C242A751A}"/>
              </a:ext>
            </a:extLst>
          </p:cNvPr>
          <p:cNvPicPr>
            <a:picLocks noChangeAspect="1"/>
          </p:cNvPicPr>
          <p:nvPr/>
        </p:nvPicPr>
        <p:blipFill>
          <a:blip r:embed="rId5"/>
          <a:stretch>
            <a:fillRect/>
          </a:stretch>
        </p:blipFill>
        <p:spPr>
          <a:xfrm>
            <a:off x="7467600" y="1066800"/>
            <a:ext cx="1405462" cy="1933575"/>
          </a:xfrm>
          <a:prstGeom prst="rect">
            <a:avLst/>
          </a:prstGeom>
        </p:spPr>
      </p:pic>
      <p:sp>
        <p:nvSpPr>
          <p:cNvPr id="14" name="TextovéPole 13">
            <a:extLst>
              <a:ext uri="{FF2B5EF4-FFF2-40B4-BE49-F238E27FC236}">
                <a16:creationId xmlns:a16="http://schemas.microsoft.com/office/drawing/2014/main" id="{CFE70E02-5170-4A5B-8A51-4D5E182E104A}"/>
              </a:ext>
            </a:extLst>
          </p:cNvPr>
          <p:cNvSpPr txBox="1"/>
          <p:nvPr/>
        </p:nvSpPr>
        <p:spPr>
          <a:xfrm>
            <a:off x="152400" y="1295400"/>
            <a:ext cx="7086600" cy="1323439"/>
          </a:xfrm>
          <a:prstGeom prst="rect">
            <a:avLst/>
          </a:prstGeom>
          <a:noFill/>
        </p:spPr>
        <p:txBody>
          <a:bodyPr wrap="square">
            <a:spAutoFit/>
          </a:bodyPr>
          <a:lstStyle/>
          <a:p>
            <a:pPr algn="just"/>
            <a:r>
              <a:rPr lang="en-GB" altLang="en-US" sz="2000" i="1" dirty="0" err="1">
                <a:latin typeface="Arial" panose="020B0604020202020204" pitchFamily="34" charset="0"/>
                <a:cs typeface="Arial" panose="020B0604020202020204" pitchFamily="34" charset="0"/>
              </a:rPr>
              <a:t>Boraxová</a:t>
            </a:r>
            <a:r>
              <a:rPr lang="en-GB" altLang="en-US" sz="2000" i="1" dirty="0">
                <a:latin typeface="Arial" panose="020B0604020202020204" pitchFamily="34" charset="0"/>
                <a:cs typeface="Arial" panose="020B0604020202020204" pitchFamily="34" charset="0"/>
              </a:rPr>
              <a:t> </a:t>
            </a:r>
            <a:r>
              <a:rPr lang="en-GB" altLang="en-US" sz="2000" i="1" dirty="0" err="1">
                <a:latin typeface="Arial" panose="020B0604020202020204" pitchFamily="34" charset="0"/>
                <a:cs typeface="Arial" panose="020B0604020202020204" pitchFamily="34" charset="0"/>
              </a:rPr>
              <a:t>perlička</a:t>
            </a:r>
            <a:r>
              <a:rPr lang="en-GB" altLang="en-US" sz="2000" i="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tavenina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boraxu</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zkoumanou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látkou</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očku</a:t>
            </a:r>
            <a:r>
              <a:rPr lang="en-GB" altLang="en-US" sz="2000" dirty="0">
                <a:latin typeface="Arial" panose="020B0604020202020204" pitchFamily="34" charset="0"/>
                <a:cs typeface="Arial" panose="020B0604020202020204" pitchFamily="34" charset="0"/>
              </a:rPr>
              <a:t> Pt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drátku</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c</a:t>
            </a:r>
            <a:r>
              <a:rPr lang="en-GB" altLang="en-US" sz="2000" dirty="0" err="1">
                <a:latin typeface="Arial" panose="020B0604020202020204" pitchFamily="34" charset="0"/>
                <a:cs typeface="Arial" panose="020B0604020202020204" pitchFamily="34" charset="0"/>
              </a:rPr>
              <a:t>harakteristické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zabarvení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perličky</a:t>
            </a:r>
            <a:r>
              <a:rPr lang="cs-CZ" altLang="en-US" sz="2000" dirty="0">
                <a:latin typeface="Arial" panose="020B0604020202020204" pitchFamily="34" charset="0"/>
                <a:cs typeface="Arial" panose="020B0604020202020204" pitchFamily="34" charset="0"/>
              </a:rPr>
              <a:t> podle kovu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  Cu - </a:t>
            </a:r>
            <a:r>
              <a:rPr lang="en-GB" altLang="en-US" sz="2000" dirty="0" err="1">
                <a:latin typeface="Arial" panose="020B0604020202020204" pitchFamily="34" charset="0"/>
                <a:cs typeface="Arial" panose="020B0604020202020204" pitchFamily="34" charset="0"/>
              </a:rPr>
              <a:t>zelenomodré</a:t>
            </a:r>
            <a:r>
              <a:rPr lang="en-GB" altLang="en-US" sz="2000" dirty="0">
                <a:latin typeface="Arial" panose="020B0604020202020204" pitchFamily="34" charset="0"/>
                <a:cs typeface="Arial" panose="020B0604020202020204" pitchFamily="34" charset="0"/>
              </a:rPr>
              <a:t>;  Co - </a:t>
            </a:r>
            <a:r>
              <a:rPr lang="en-GB" altLang="en-US" sz="2000" dirty="0" err="1">
                <a:latin typeface="Arial" panose="020B0604020202020204" pitchFamily="34" charset="0"/>
                <a:cs typeface="Arial" panose="020B0604020202020204" pitchFamily="34" charset="0"/>
              </a:rPr>
              <a:t>modré</a:t>
            </a:r>
            <a:r>
              <a:rPr lang="en-GB" altLang="en-US" sz="2000" dirty="0">
                <a:latin typeface="Arial" panose="020B0604020202020204" pitchFamily="34" charset="0"/>
                <a:cs typeface="Arial" panose="020B0604020202020204" pitchFamily="34" charset="0"/>
              </a:rPr>
              <a:t>; Mn - </a:t>
            </a:r>
            <a:r>
              <a:rPr lang="en-GB" altLang="en-US" sz="2000" dirty="0" err="1">
                <a:latin typeface="Arial" panose="020B0604020202020204" pitchFamily="34" charset="0"/>
                <a:cs typeface="Arial" panose="020B0604020202020204" pitchFamily="34" charset="0"/>
              </a:rPr>
              <a:t>fialové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apod</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8338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ectrolytic Treatment of Wastewater in the Oil Industry ...">
            <a:extLst>
              <a:ext uri="{FF2B5EF4-FFF2-40B4-BE49-F238E27FC236}">
                <a16:creationId xmlns:a16="http://schemas.microsoft.com/office/drawing/2014/main" id="{FEAEB309-52AD-46BB-A5D8-58F1AA49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045" y="3962401"/>
            <a:ext cx="4651512"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52400" y="152400"/>
            <a:ext cx="8839200" cy="4524315"/>
          </a:xfrm>
          <a:prstGeom prst="rect">
            <a:avLst/>
          </a:prstGeom>
        </p:spPr>
        <p:txBody>
          <a:bodyPr wrap="square">
            <a:spAutoFit/>
          </a:bodyPr>
          <a:lstStyle/>
          <a:p>
            <a:pPr algn="ctr"/>
            <a:r>
              <a:rPr lang="en-GB" altLang="en-US" sz="2800" b="1" dirty="0" err="1">
                <a:latin typeface="Arial" panose="020B0604020202020204" pitchFamily="34" charset="0"/>
                <a:cs typeface="Arial" panose="020B0604020202020204" pitchFamily="34" charset="0"/>
              </a:rPr>
              <a:t>Hliník</a:t>
            </a:r>
            <a:endParaRPr lang="en-GB" altLang="en-US" sz="2800" u="sng" dirty="0">
              <a:latin typeface="Arial" panose="020B0604020202020204" pitchFamily="34" charset="0"/>
              <a:cs typeface="Arial" panose="020B0604020202020204" pitchFamily="34" charset="0"/>
            </a:endParaRPr>
          </a:p>
          <a:p>
            <a:pPr algn="just"/>
            <a:endParaRPr lang="cs-CZ" sz="20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Hydroxid hlinitý</a:t>
            </a:r>
            <a:r>
              <a:rPr lang="cs-CZ" sz="2000" dirty="0">
                <a:latin typeface="Arial" panose="020B0604020202020204" pitchFamily="34" charset="0"/>
                <a:cs typeface="Arial" panose="020B0604020202020204" pitchFamily="34" charset="0"/>
              </a:rPr>
              <a:t> (Al(OH)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nejstabilnější sloučeninou hliníku za standardních podmínek. Hydroxid hlinitý je </a:t>
            </a:r>
            <a:r>
              <a:rPr lang="cs-CZ" sz="2000" u="sng" dirty="0">
                <a:latin typeface="Arial" panose="020B0604020202020204" pitchFamily="34" charset="0"/>
                <a:cs typeface="Arial" panose="020B0604020202020204" pitchFamily="34" charset="0"/>
              </a:rPr>
              <a:t>amfoterní</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V silně kyselém prostředí tvoří kationty Al(OH)</a:t>
            </a:r>
            <a:r>
              <a:rPr lang="cs-CZ" sz="2000" u="sng" baseline="-25000" dirty="0">
                <a:latin typeface="Arial" panose="020B0604020202020204" pitchFamily="34" charset="0"/>
                <a:cs typeface="Arial" panose="020B0604020202020204" pitchFamily="34" charset="0"/>
              </a:rPr>
              <a:t>2</a:t>
            </a:r>
            <a:r>
              <a:rPr lang="cs-CZ" sz="2000" u="sng" baseline="30000" dirty="0">
                <a:latin typeface="Arial" panose="020B0604020202020204" pitchFamily="34" charset="0"/>
                <a:cs typeface="Arial" panose="020B0604020202020204" pitchFamily="34" charset="0"/>
              </a:rPr>
              <a:t>+</a:t>
            </a:r>
            <a:r>
              <a:rPr lang="cs-CZ" sz="2000" u="sng" dirty="0">
                <a:latin typeface="Arial" panose="020B0604020202020204" pitchFamily="34" charset="0"/>
                <a:cs typeface="Arial" panose="020B0604020202020204" pitchFamily="34" charset="0"/>
              </a:rPr>
              <a:t>, v zásaditém prostředí vzniká </a:t>
            </a:r>
            <a:r>
              <a:rPr lang="cs-CZ" sz="2000" u="sng" dirty="0" err="1">
                <a:latin typeface="Arial" panose="020B0604020202020204" pitchFamily="34" charset="0"/>
                <a:cs typeface="Arial" panose="020B0604020202020204" pitchFamily="34" charset="0"/>
              </a:rPr>
              <a:t>tetrahydroxohlinitanový</a:t>
            </a:r>
            <a:r>
              <a:rPr lang="cs-CZ" sz="2000" u="sng" dirty="0">
                <a:latin typeface="Arial" panose="020B0604020202020204" pitchFamily="34" charset="0"/>
                <a:cs typeface="Arial" panose="020B0604020202020204" pitchFamily="34" charset="0"/>
              </a:rPr>
              <a:t> aniont [Al(OH)</a:t>
            </a:r>
            <a:r>
              <a:rPr lang="cs-CZ" sz="2000" u="sng" baseline="-25000" dirty="0">
                <a:latin typeface="Arial" panose="020B0604020202020204" pitchFamily="34" charset="0"/>
                <a:cs typeface="Arial" panose="020B0604020202020204" pitchFamily="34" charset="0"/>
              </a:rPr>
              <a:t>4</a:t>
            </a:r>
            <a:r>
              <a:rPr lang="cs-CZ" sz="2000" u="sng" dirty="0">
                <a:latin typeface="Arial" panose="020B0604020202020204" pitchFamily="34" charset="0"/>
                <a:cs typeface="Arial" panose="020B0604020202020204" pitchFamily="34" charset="0"/>
              </a:rPr>
              <a:t>]</a:t>
            </a:r>
            <a:r>
              <a:rPr lang="cs-CZ" sz="2000" u="sng"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Toto jsou dva nejčastější ionty ve zředěném roztoku. V koncentrovanějších roztocích vznikají polymerní ionty.</a:t>
            </a:r>
          </a:p>
          <a:p>
            <a:pPr algn="just"/>
            <a:r>
              <a:rPr lang="cs-CZ" sz="2000" dirty="0">
                <a:latin typeface="Arial" panose="020B0604020202020204" pitchFamily="34" charset="0"/>
                <a:cs typeface="Arial" panose="020B0604020202020204" pitchFamily="34" charset="0"/>
              </a:rPr>
              <a:t>  Z</a:t>
            </a:r>
            <a:r>
              <a:rPr lang="en-GB" altLang="en-US" sz="2000" dirty="0" err="1">
                <a:latin typeface="Arial" panose="020B0604020202020204" pitchFamily="34" charset="0"/>
                <a:cs typeface="Arial" panose="020B0604020202020204" pitchFamily="34" charset="0"/>
              </a:rPr>
              <a:t>íská</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srážením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hlinitých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solí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amoniakem</a:t>
            </a:r>
            <a:r>
              <a:rPr lang="en-GB" altLang="en-US" sz="2000" dirty="0">
                <a:latin typeface="Arial" panose="020B0604020202020204" pitchFamily="34" charset="0"/>
                <a:cs typeface="Arial" panose="020B0604020202020204" pitchFamily="34" charset="0"/>
              </a:rPr>
              <a:t>:</a:t>
            </a:r>
          </a:p>
          <a:p>
            <a:pPr algn="ct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Cl</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 + 6NH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OH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+ 6NH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Cl</a:t>
            </a:r>
          </a:p>
          <a:p>
            <a:r>
              <a:rPr lang="en-GB" altLang="en-US" sz="2000" dirty="0">
                <a:latin typeface="Arial" panose="020B0604020202020204" pitchFamily="34" charset="0"/>
                <a:cs typeface="Arial" panose="020B0604020202020204" pitchFamily="34" charset="0"/>
              </a:rPr>
              <a:t>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a:t>
            </a:r>
            <a:r>
              <a:rPr lang="cs-CZ" altLang="en-US" sz="2000" dirty="0" err="1">
                <a:latin typeface="Arial" panose="020B0604020202020204" pitchFamily="34" charset="0"/>
                <a:cs typeface="Arial" panose="020B0604020202020204" pitchFamily="34" charset="0"/>
              </a:rPr>
              <a:t>lotou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přechází</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AlO</a:t>
            </a:r>
            <a:r>
              <a:rPr lang="en-GB" altLang="en-US" sz="2000" dirty="0">
                <a:latin typeface="Arial" panose="020B0604020202020204" pitchFamily="34" charset="0"/>
                <a:cs typeface="Arial" panose="020B0604020202020204" pitchFamily="34" charset="0"/>
              </a:rPr>
              <a:t>(OH): </a:t>
            </a:r>
            <a:endParaRPr lang="cs-CZ" altLang="en-US" sz="2000" dirty="0">
              <a:latin typeface="Arial" panose="020B0604020202020204" pitchFamily="34" charset="0"/>
              <a:cs typeface="Arial" panose="020B0604020202020204" pitchFamily="34" charset="0"/>
            </a:endParaRPr>
          </a:p>
          <a:p>
            <a:pPr algn="ctr"/>
            <a:r>
              <a:rPr lang="en-GB" altLang="en-US" sz="2000" dirty="0">
                <a:latin typeface="Arial" panose="020B0604020202020204" pitchFamily="34" charset="0"/>
                <a:cs typeface="Arial" panose="020B0604020202020204" pitchFamily="34" charset="0"/>
              </a:rPr>
              <a:t>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AlO</a:t>
            </a:r>
            <a:r>
              <a:rPr lang="en-GB" altLang="en-US" sz="2000" dirty="0">
                <a:latin typeface="Arial" panose="020B0604020202020204" pitchFamily="34" charset="0"/>
                <a:cs typeface="Arial" panose="020B0604020202020204" pitchFamily="34" charset="0"/>
              </a:rPr>
              <a:t>(OH)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p>
          <a:p>
            <a:r>
              <a:rPr lang="cs-CZ" altLang="en-US" sz="2000" dirty="0">
                <a:latin typeface="Arial" panose="020B0604020202020204" pitchFamily="34" charset="0"/>
                <a:cs typeface="Arial" panose="020B0604020202020204" pitchFamily="34" charset="0"/>
              </a:rPr>
              <a:t>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tepelnou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dehydratací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dále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až</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p:txBody>
      </p:sp>
      <p:pic>
        <p:nvPicPr>
          <p:cNvPr id="3" name="Picture 4" descr="Aluminum hydrolysis reactions and solubility constants for ...">
            <a:extLst>
              <a:ext uri="{FF2B5EF4-FFF2-40B4-BE49-F238E27FC236}">
                <a16:creationId xmlns:a16="http://schemas.microsoft.com/office/drawing/2014/main" id="{898887E8-B1E0-4E37-8D6A-200227019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51" y="4692126"/>
            <a:ext cx="4145216" cy="10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9042"/>
            <a:ext cx="8839200" cy="310854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Bor se vyskytuje v třech modifikacích, základem jejich struktury je ikosaedr B</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Atomy boru jsou v ikosaedru pospojované se sousedy 5 </a:t>
            </a:r>
            <a:r>
              <a:rPr lang="cs-CZ" sz="2000" u="sng" dirty="0" err="1">
                <a:latin typeface="Arial" panose="020B0604020202020204" pitchFamily="34" charset="0"/>
                <a:cs typeface="Arial" panose="020B0604020202020204" pitchFamily="34" charset="0"/>
              </a:rPr>
              <a:t>delokalizovanými</a:t>
            </a:r>
            <a:r>
              <a:rPr lang="cs-CZ" sz="2000" u="sng" dirty="0">
                <a:latin typeface="Arial" panose="020B0604020202020204" pitchFamily="34" charset="0"/>
                <a:cs typeface="Arial" panose="020B0604020202020204" pitchFamily="34" charset="0"/>
              </a:rPr>
              <a:t> vazbami. Jednotlivé modifikace se liší uspořádáním ikosaedrů v krystalické struktuře</a:t>
            </a:r>
            <a:r>
              <a:rPr lang="cs-CZ" sz="2000" dirty="0">
                <a:latin typeface="Arial" panose="020B0604020202020204" pitchFamily="34" charset="0"/>
                <a:cs typeface="Arial" panose="020B0604020202020204" pitchFamily="34" charset="0"/>
              </a:rPr>
              <a:t>, případně i přítomností i jiných seskupení (B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nebo i přítomností jednotlivých atomů boru.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Krystalický bor </a:t>
            </a:r>
            <a:r>
              <a:rPr lang="cs-CZ" sz="2000" dirty="0">
                <a:latin typeface="Arial" panose="020B0604020202020204" pitchFamily="34" charset="0"/>
                <a:cs typeface="Arial" panose="020B0604020202020204" pitchFamily="34" charset="0"/>
              </a:rPr>
              <a:t>je </a:t>
            </a:r>
            <a:r>
              <a:rPr lang="cs-CZ" sz="2000" u="sng" dirty="0">
                <a:latin typeface="Arial" panose="020B0604020202020204" pitchFamily="34" charset="0"/>
                <a:cs typeface="Arial" panose="020B0604020202020204" pitchFamily="34" charset="0"/>
              </a:rPr>
              <a:t>mimořádně tvrdý</a:t>
            </a:r>
            <a:r>
              <a:rPr lang="cs-CZ" sz="2000" dirty="0">
                <a:latin typeface="Arial" panose="020B0604020202020204" pitchFamily="34" charset="0"/>
                <a:cs typeface="Arial" panose="020B0604020202020204" pitchFamily="34" charset="0"/>
              </a:rPr>
              <a:t> a má </a:t>
            </a:r>
            <a:r>
              <a:rPr lang="cs-CZ" sz="2000" u="sng" dirty="0">
                <a:latin typeface="Arial" panose="020B0604020202020204" pitchFamily="34" charset="0"/>
                <a:cs typeface="Arial" panose="020B0604020202020204" pitchFamily="34" charset="0"/>
              </a:rPr>
              <a:t>vysoké teploty tání </a:t>
            </a:r>
            <a:r>
              <a:rPr lang="en-GB" altLang="en-US" sz="2000" dirty="0">
                <a:latin typeface="Arial" panose="020B0604020202020204" pitchFamily="34" charset="0"/>
                <a:cs typeface="Arial" panose="020B0604020202020204" pitchFamily="34" charset="0"/>
              </a:rPr>
              <a:t>(2300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a:t>
            </a:r>
            <a:r>
              <a:rPr lang="cs-CZ" altLang="en-US"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a varu</a:t>
            </a:r>
            <a:r>
              <a:rPr lang="cs-CZ" sz="2000" dirty="0">
                <a:latin typeface="Arial" panose="020B0604020202020204" pitchFamily="34" charset="0"/>
                <a:cs typeface="Arial" panose="020B0604020202020204" pitchFamily="34" charset="0"/>
              </a:rPr>
              <a:t>. Má šedočernou baru a kovový lesk.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Amorfní bor</a:t>
            </a:r>
            <a:r>
              <a:rPr lang="cs-CZ" sz="2000" dirty="0">
                <a:latin typeface="Arial" panose="020B0604020202020204" pitchFamily="34" charset="0"/>
                <a:cs typeface="Arial" panose="020B0604020202020204" pitchFamily="34" charset="0"/>
              </a:rPr>
              <a:t> je hnědá práškovitá tuhá látka, jejíž hustota je nižší než hustota krystalické formy. </a:t>
            </a:r>
          </a:p>
        </p:txBody>
      </p:sp>
      <p:pic>
        <p:nvPicPr>
          <p:cNvPr id="102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4340930"/>
            <a:ext cx="159587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9/9f/Brown-boron.jpg/330px-Brown-bor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32" y="4431418"/>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r (β-rhombohedr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956" y="4431418"/>
            <a:ext cx="2986088" cy="2234164"/>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4069348" y="184267"/>
            <a:ext cx="891591" cy="584775"/>
          </a:xfrm>
          <a:prstGeom prst="rect">
            <a:avLst/>
          </a:prstGeom>
        </p:spPr>
        <p:txBody>
          <a:bodyPr wrap="none">
            <a:spAutoFit/>
          </a:bodyPr>
          <a:lstStyle/>
          <a:p>
            <a:r>
              <a:rPr lang="en-GB" altLang="en-US" sz="3200" b="1" dirty="0" err="1">
                <a:latin typeface="Arial" panose="020B0604020202020204" pitchFamily="34" charset="0"/>
                <a:cs typeface="Arial" panose="020B0604020202020204" pitchFamily="34" charset="0"/>
              </a:rPr>
              <a:t>Bor</a:t>
            </a:r>
            <a:endParaRPr lang="en-GB"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963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DD8CC872-7A70-417A-9F91-C3CB2224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696200" cy="4906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B9EF24B5-02B0-476C-9947-D9B5BDA83728}"/>
              </a:ext>
            </a:extLst>
          </p:cNvPr>
          <p:cNvSpPr txBox="1"/>
          <p:nvPr/>
        </p:nvSpPr>
        <p:spPr>
          <a:xfrm>
            <a:off x="228600" y="5334000"/>
            <a:ext cx="8686800" cy="1200329"/>
          </a:xfrm>
          <a:prstGeom prst="rect">
            <a:avLst/>
          </a:prstGeom>
          <a:noFill/>
        </p:spPr>
        <p:txBody>
          <a:bodyPr wrap="square">
            <a:spAutoFit/>
          </a:bodyPr>
          <a:lstStyle/>
          <a:p>
            <a:pPr algn="just"/>
            <a:r>
              <a:rPr lang="cs-CZ" sz="1800" dirty="0">
                <a:latin typeface="Arial" panose="020B0604020202020204" pitchFamily="34" charset="0"/>
                <a:cs typeface="Arial" panose="020B0604020202020204" pitchFamily="34" charset="0"/>
              </a:rPr>
              <a:t>Hydroxid hlinitý se používá jako </a:t>
            </a:r>
            <a:r>
              <a:rPr lang="cs-CZ" sz="1800" u="sng" dirty="0">
                <a:latin typeface="Arial" panose="020B0604020202020204" pitchFamily="34" charset="0"/>
                <a:cs typeface="Arial" panose="020B0604020202020204" pitchFamily="34" charset="0"/>
              </a:rPr>
              <a:t>adjuvans ve vakcínách</a:t>
            </a:r>
            <a:r>
              <a:rPr lang="cs-CZ" sz="1800" dirty="0">
                <a:latin typeface="Arial" panose="020B0604020202020204" pitchFamily="34" charset="0"/>
                <a:cs typeface="Arial" panose="020B0604020202020204" pitchFamily="34" charset="0"/>
              </a:rPr>
              <a:t> a jako </a:t>
            </a:r>
            <a:r>
              <a:rPr lang="cs-CZ" sz="1800" u="sng" dirty="0" err="1">
                <a:latin typeface="Arial" panose="020B0604020202020204" pitchFamily="34" charset="0"/>
                <a:cs typeface="Arial" panose="020B0604020202020204" pitchFamily="34" charset="0"/>
              </a:rPr>
              <a:t>antacidum</a:t>
            </a:r>
            <a:r>
              <a:rPr lang="cs-CZ" sz="1800" dirty="0">
                <a:latin typeface="Arial" panose="020B0604020202020204" pitchFamily="34" charset="0"/>
                <a:cs typeface="Arial" panose="020B0604020202020204" pitchFamily="34" charset="0"/>
              </a:rPr>
              <a:t> a také jako </a:t>
            </a:r>
            <a:r>
              <a:rPr lang="cs-CZ" sz="1800" u="sng" dirty="0">
                <a:latin typeface="Arial" panose="020B0604020202020204" pitchFamily="34" charset="0"/>
                <a:cs typeface="Arial" panose="020B0604020202020204" pitchFamily="34" charset="0"/>
              </a:rPr>
              <a:t>stabilizátor glazur</a:t>
            </a:r>
            <a:r>
              <a:rPr lang="cs-CZ" sz="1800" dirty="0">
                <a:latin typeface="Arial" panose="020B0604020202020204" pitchFamily="34" charset="0"/>
                <a:cs typeface="Arial" panose="020B0604020202020204" pitchFamily="34" charset="0"/>
              </a:rPr>
              <a:t>, zejména pro výpal v pecích na dřevo. </a:t>
            </a:r>
          </a:p>
          <a:p>
            <a:pPr algn="just"/>
            <a:endParaRPr lang="cs-CZ" dirty="0">
              <a:latin typeface="Arial" panose="020B0604020202020204" pitchFamily="34" charset="0"/>
              <a:cs typeface="Arial" panose="020B0604020202020204" pitchFamily="34" charset="0"/>
            </a:endParaRPr>
          </a:p>
          <a:p>
            <a:pPr algn="just"/>
            <a:r>
              <a:rPr lang="cs-CZ" sz="1800" dirty="0">
                <a:latin typeface="Arial" panose="020B0604020202020204" pitchFamily="34" charset="0"/>
                <a:cs typeface="Arial" panose="020B0604020202020204" pitchFamily="34" charset="0"/>
              </a:rPr>
              <a:t>Ve </a:t>
            </a:r>
            <a:r>
              <a:rPr lang="cs-CZ" sz="1800" u="sng" dirty="0">
                <a:latin typeface="Arial" panose="020B0604020202020204" pitchFamily="34" charset="0"/>
                <a:cs typeface="Arial" panose="020B0604020202020204" pitchFamily="34" charset="0"/>
              </a:rPr>
              <a:t>vodárenství</a:t>
            </a:r>
            <a:r>
              <a:rPr lang="cs-CZ" sz="1800" dirty="0">
                <a:latin typeface="Arial" panose="020B0604020202020204" pitchFamily="34" charset="0"/>
                <a:cs typeface="Arial" panose="020B0604020202020204" pitchFamily="34" charset="0"/>
              </a:rPr>
              <a:t> se využívá k </a:t>
            </a:r>
            <a:r>
              <a:rPr lang="cs-CZ" sz="1800" u="sng" dirty="0">
                <a:latin typeface="Arial" panose="020B0604020202020204" pitchFamily="34" charset="0"/>
                <a:cs typeface="Arial" panose="020B0604020202020204" pitchFamily="34" charset="0"/>
              </a:rPr>
              <a:t>čiření vody</a:t>
            </a:r>
            <a:r>
              <a:rPr lang="cs-CZ" sz="1800" dirty="0">
                <a:latin typeface="Arial" panose="020B0604020202020204" pitchFamily="34" charset="0"/>
                <a:cs typeface="Arial" panose="020B0604020202020204" pitchFamily="34" charset="0"/>
              </a:rPr>
              <a:t> (jedna z operací při výrobě pitné vody). </a:t>
            </a:r>
          </a:p>
        </p:txBody>
      </p:sp>
      <p:pic>
        <p:nvPicPr>
          <p:cNvPr id="7180" name="Picture 12" descr="the amphoteric nature of aluminium and chromium hydroxides">
            <a:extLst>
              <a:ext uri="{FF2B5EF4-FFF2-40B4-BE49-F238E27FC236}">
                <a16:creationId xmlns:a16="http://schemas.microsoft.com/office/drawing/2014/main" id="{04468DFA-32CF-42BF-A8ED-A1FDEEFD9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3" y="3941580"/>
            <a:ext cx="4191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ydrolysis - Simple English Wikipedia, the free encyclopedia">
            <a:extLst>
              <a:ext uri="{FF2B5EF4-FFF2-40B4-BE49-F238E27FC236}">
                <a16:creationId xmlns:a16="http://schemas.microsoft.com/office/drawing/2014/main" id="{AEB769F2-85DC-4B4D-AC4E-D1327C331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3" y="3231877"/>
            <a:ext cx="3745306" cy="4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53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76200" y="76200"/>
            <a:ext cx="8915400" cy="6705600"/>
          </a:xfrm>
        </p:spPr>
        <p:txBody>
          <a:bodyPr>
            <a:normAutofit/>
          </a:bodyPr>
          <a:lstStyle/>
          <a:p>
            <a:pPr algn="just" eaLnBrk="1" hangingPunct="1">
              <a:buFont typeface="Wingdings" pitchFamily="2" charset="2"/>
              <a:buNone/>
            </a:pPr>
            <a:r>
              <a:rPr lang="cs-CZ" altLang="en-US" sz="2000" b="1" dirty="0">
                <a:latin typeface="Arial" panose="020B0604020202020204" pitchFamily="34" charset="0"/>
                <a:cs typeface="Arial" panose="020B0604020202020204" pitchFamily="34" charset="0"/>
              </a:rPr>
              <a:t>Oxid hlinitý </a:t>
            </a:r>
            <a:r>
              <a:rPr lang="en-GB" altLang="en-US" sz="2000" b="1" dirty="0">
                <a:latin typeface="Arial" panose="020B0604020202020204" pitchFamily="34" charset="0"/>
                <a:cs typeface="Arial" panose="020B0604020202020204" pitchFamily="34" charset="0"/>
              </a:rPr>
              <a:t>Al</a:t>
            </a:r>
            <a:r>
              <a:rPr lang="en-GB" altLang="en-US" sz="2000" b="1" baseline="-25000" dirty="0">
                <a:latin typeface="Arial" panose="020B0604020202020204" pitchFamily="34" charset="0"/>
                <a:cs typeface="Arial" panose="020B0604020202020204" pitchFamily="34" charset="0"/>
              </a:rPr>
              <a:t>2</a:t>
            </a:r>
            <a:r>
              <a:rPr lang="en-GB" altLang="en-US" sz="2000" b="1" dirty="0">
                <a:latin typeface="Arial" panose="020B0604020202020204" pitchFamily="34" charset="0"/>
                <a:cs typeface="Arial" panose="020B0604020202020204" pitchFamily="34" charset="0"/>
              </a:rPr>
              <a:t>O</a:t>
            </a:r>
            <a:r>
              <a:rPr lang="en-GB" altLang="en-US" sz="2000" b="1" baseline="-25000" dirty="0">
                <a:latin typeface="Arial" panose="020B0604020202020204" pitchFamily="34" charset="0"/>
                <a:cs typeface="Arial" panose="020B0604020202020204" pitchFamily="34" charset="0"/>
              </a:rPr>
              <a:t>3</a:t>
            </a:r>
            <a:endParaRPr lang="cs-CZ" altLang="en-US" sz="2000" b="1" dirty="0">
              <a:latin typeface="Arial" panose="020B0604020202020204" pitchFamily="34" charset="0"/>
              <a:cs typeface="Arial" panose="020B0604020202020204" pitchFamily="34" charset="0"/>
            </a:endParaRPr>
          </a:p>
          <a:p>
            <a:pPr marL="0" indent="0" algn="just">
              <a:buNone/>
            </a:pPr>
            <a:r>
              <a:rPr lang="cs-CZ" sz="800" dirty="0">
                <a:latin typeface="Arial" panose="020B0604020202020204" pitchFamily="34" charset="0"/>
                <a:cs typeface="Arial" panose="020B0604020202020204" pitchFamily="34" charset="0"/>
              </a:rPr>
              <a:t> </a:t>
            </a:r>
          </a:p>
          <a:p>
            <a:pPr marL="0" indent="0" algn="just">
              <a:buNone/>
            </a:pPr>
            <a:r>
              <a:rPr lang="cs-CZ" sz="2000" dirty="0">
                <a:latin typeface="Arial" panose="020B0604020202020204" pitchFamily="34" charset="0"/>
                <a:cs typeface="Arial" panose="020B0604020202020204" pitchFamily="34" charset="0"/>
              </a:rPr>
              <a:t>  bílá prášková látka, ve vodě je nerozpustná, ale bobtná za vzniku hydroxidu hlinitého. Oxid hlinitý má </a:t>
            </a:r>
            <a:r>
              <a:rPr lang="cs-CZ" sz="2000" u="sng" dirty="0">
                <a:latin typeface="Arial" panose="020B0604020202020204" pitchFamily="34" charset="0"/>
                <a:cs typeface="Arial" panose="020B0604020202020204" pitchFamily="34" charset="0"/>
              </a:rPr>
              <a:t>amfoterní povahu, působením kyselin se rozpouští za vzniku solí hlinitých a působením zásad tvoří hlinitany. Má vysokou teplotu tání a varu a velmi vysokou tvrdost</a:t>
            </a:r>
            <a:r>
              <a:rPr lang="cs-CZ" sz="2000" dirty="0">
                <a:latin typeface="Arial" panose="020B0604020202020204" pitchFamily="34" charset="0"/>
                <a:cs typeface="Arial" panose="020B0604020202020204" pitchFamily="34" charset="0"/>
              </a:rPr>
              <a:t>.</a:t>
            </a:r>
          </a:p>
          <a:p>
            <a:pPr marL="0" indent="0" algn="just">
              <a:buNone/>
            </a:pPr>
            <a:r>
              <a:rPr lang="cs-CZ" sz="2000" dirty="0">
                <a:latin typeface="Arial" panose="020B0604020202020204" pitchFamily="34" charset="0"/>
                <a:cs typeface="Arial" panose="020B0604020202020204" pitchFamily="34" charset="0"/>
              </a:rPr>
              <a:t>  Krystaluje v několika modifikacích bezvodých a několika modifikacích hydratovaných, např. </a:t>
            </a:r>
            <a:r>
              <a:rPr lang="en-GB" altLang="en-US" sz="2000" i="1" dirty="0" err="1">
                <a:latin typeface="Arial" panose="020B0604020202020204" pitchFamily="34" charset="0"/>
                <a:cs typeface="Arial" panose="020B0604020202020204" pitchFamily="34" charset="0"/>
              </a:rPr>
              <a:t>šesterečná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korundová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tvrdá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odolná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vůči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hydrataci</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působení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t>
            </a:r>
            <a:r>
              <a:rPr lang="en-GB" altLang="en-US" sz="2000" dirty="0">
                <a:latin typeface="Arial" panose="020B0604020202020204" pitchFamily="34" charset="0"/>
                <a:cs typeface="Arial" panose="020B0604020202020204" pitchFamily="34" charset="0"/>
              </a:rPr>
              <a:t> a </a:t>
            </a:r>
            <a:r>
              <a:rPr lang="en-GB" altLang="en-US" sz="2000" i="1" dirty="0" err="1">
                <a:latin typeface="Arial" panose="020B0604020202020204" pitchFamily="34" charset="0"/>
                <a:cs typeface="Arial" panose="020B0604020202020204" pitchFamily="34" charset="0"/>
              </a:rPr>
              <a:t>krychlová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snadno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přijímá</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 </a:t>
            </a:r>
            <a:r>
              <a:rPr lang="en-GB" altLang="en-US" sz="2000" dirty="0" err="1">
                <a:latin typeface="Arial" panose="020B0604020202020204" pitchFamily="34" charset="0"/>
                <a:cs typeface="Arial" panose="020B0604020202020204" pitchFamily="34" charset="0"/>
              </a:rPr>
              <a:t>rozpouští</a:t>
            </a:r>
            <a:r>
              <a:rPr lang="en-GB" altLang="en-US" sz="2000" dirty="0">
                <a:latin typeface="Arial" panose="020B0604020202020204" pitchFamily="34" charset="0"/>
                <a:cs typeface="Arial" panose="020B0604020202020204" pitchFamily="34" charset="0"/>
              </a:rPr>
              <a:t> se v </a:t>
            </a:r>
            <a:r>
              <a:rPr lang="en-GB" altLang="en-US" sz="2000" dirty="0" err="1">
                <a:latin typeface="Arial" panose="020B0604020202020204" pitchFamily="34" charset="0"/>
                <a:cs typeface="Arial" panose="020B0604020202020204" pitchFamily="34" charset="0"/>
              </a:rPr>
              <a:t>kyselinách</a:t>
            </a:r>
            <a:r>
              <a:rPr lang="cs-CZ" altLang="en-US" sz="2000" dirty="0">
                <a:latin typeface="Arial" panose="020B0604020202020204" pitchFamily="34" charset="0"/>
                <a:cs typeface="Arial" panose="020B0604020202020204" pitchFamily="34" charset="0"/>
              </a:rPr>
              <a:t>.</a:t>
            </a:r>
          </a:p>
          <a:p>
            <a:pPr marL="0" indent="0" algn="just">
              <a:buNone/>
            </a:pPr>
            <a:r>
              <a:rPr lang="cs-CZ" sz="2000" dirty="0">
                <a:latin typeface="Arial" panose="020B0604020202020204" pitchFamily="34" charset="0"/>
                <a:cs typeface="Arial" panose="020B0604020202020204" pitchFamily="34" charset="0"/>
              </a:rPr>
              <a:t>   M</a:t>
            </a:r>
            <a:r>
              <a:rPr lang="en-GB" altLang="en-US" sz="2000" dirty="0">
                <a:latin typeface="Arial" panose="020B0604020202020204" pitchFamily="34" charset="0"/>
                <a:cs typeface="Arial" panose="020B0604020202020204" pitchFamily="34" charset="0"/>
              </a:rPr>
              <a:t>á </a:t>
            </a:r>
            <a:r>
              <a:rPr lang="en-GB" altLang="en-US" sz="2000" dirty="0" err="1">
                <a:latin typeface="Arial" panose="020B0604020202020204" pitchFamily="34" charset="0"/>
                <a:cs typeface="Arial" panose="020B0604020202020204" pitchFamily="34" charset="0"/>
              </a:rPr>
              <a:t>vysokou</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adsorpční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schopnost</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t</a:t>
            </a:r>
            <a:r>
              <a:rPr lang="en-GB" altLang="en-US" sz="2000" dirty="0">
                <a:latin typeface="Arial" panose="020B0604020202020204" pitchFamily="34" charset="0"/>
                <a:cs typeface="Arial" panose="020B0604020202020204" pitchFamily="34" charset="0"/>
              </a:rPr>
              <a:t>é se </a:t>
            </a:r>
            <a:r>
              <a:rPr lang="en-GB" altLang="en-US" sz="2000" dirty="0" err="1">
                <a:latin typeface="Arial" panose="020B0604020202020204" pitchFamily="34" charset="0"/>
                <a:cs typeface="Arial" panose="020B0604020202020204" pitchFamily="34" charset="0"/>
              </a:rPr>
              <a:t>využívá</a:t>
            </a:r>
            <a:r>
              <a:rPr lang="cs-CZ" altLang="en-US" sz="2000" dirty="0">
                <a:latin typeface="Arial" panose="020B0604020202020204" pitchFamily="34" charset="0"/>
                <a:cs typeface="Arial" panose="020B0604020202020204" pitchFamily="34" charset="0"/>
              </a:rPr>
              <a:t> např.</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chromatografii</a:t>
            </a:r>
            <a:r>
              <a:rPr lang="cs-CZ" altLang="en-US" sz="2000" dirty="0">
                <a:latin typeface="Arial" panose="020B0604020202020204" pitchFamily="34" charset="0"/>
                <a:cs typeface="Arial" panose="020B0604020202020204" pitchFamily="34" charset="0"/>
              </a:rPr>
              <a:t> (</a:t>
            </a:r>
            <a:r>
              <a:rPr lang="cs-CZ" altLang="en-US" sz="2000" dirty="0" err="1">
                <a:latin typeface="Arial" panose="020B0604020202020204" pitchFamily="34" charset="0"/>
                <a:cs typeface="Arial" panose="020B0604020202020204" pitchFamily="34" charset="0"/>
              </a:rPr>
              <a:t>A</a:t>
            </a:r>
            <a:r>
              <a:rPr lang="cs-CZ" sz="2000" dirty="0" err="1">
                <a:latin typeface="Arial" panose="020B0604020202020204" pitchFamily="34" charset="0"/>
                <a:cs typeface="Arial" panose="020B0604020202020204" pitchFamily="34" charset="0"/>
              </a:rPr>
              <a:t>lumina</a:t>
            </a:r>
            <a:r>
              <a:rPr lang="cs-CZ"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0" indent="0" algn="just">
              <a:buNone/>
            </a:pPr>
            <a:endParaRPr lang="cs-CZ" altLang="en-US" sz="2000" dirty="0">
              <a:latin typeface="Arial" panose="020B0604020202020204" pitchFamily="34" charset="0"/>
              <a:cs typeface="Arial" panose="020B0604020202020204" pitchFamily="34" charset="0"/>
            </a:endParaRPr>
          </a:p>
          <a:p>
            <a:pPr marL="0" indent="0" algn="just">
              <a:buNone/>
            </a:pPr>
            <a:r>
              <a:rPr lang="cs-CZ" sz="2000" b="1" dirty="0">
                <a:latin typeface="Arial" panose="020B0604020202020204" pitchFamily="34" charset="0"/>
                <a:cs typeface="Arial" panose="020B0604020202020204" pitchFamily="34" charset="0"/>
              </a:rPr>
              <a:t>  Korund</a:t>
            </a:r>
            <a:r>
              <a:rPr lang="cs-CZ" sz="2000" dirty="0">
                <a:latin typeface="Arial" panose="020B0604020202020204" pitchFamily="34" charset="0"/>
                <a:cs typeface="Arial" panose="020B0604020202020204" pitchFamily="34" charset="0"/>
              </a:rPr>
              <a:t> je nejčastěji přirozeně se vyskytující krystalická forma oxidu hlinitého. Mnohem méně běžné </a:t>
            </a:r>
            <a:r>
              <a:rPr lang="cs-CZ" sz="2000" b="1" dirty="0">
                <a:latin typeface="Arial" panose="020B0604020202020204" pitchFamily="34" charset="0"/>
                <a:cs typeface="Arial" panose="020B0604020202020204" pitchFamily="34" charset="0"/>
              </a:rPr>
              <a:t>rubíny</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safíry</a:t>
            </a:r>
            <a:r>
              <a:rPr lang="cs-CZ" sz="2000" dirty="0">
                <a:latin typeface="Arial" panose="020B0604020202020204" pitchFamily="34" charset="0"/>
                <a:cs typeface="Arial" panose="020B0604020202020204" pitchFamily="34" charset="0"/>
              </a:rPr>
              <a:t> jsou drahokamy (vděčí za své charakteristické barvy stopám iontů barevných kovů ve své struktuře).</a:t>
            </a:r>
          </a:p>
          <a:p>
            <a:pPr marL="0" indent="0" algn="just">
              <a:buNone/>
            </a:pPr>
            <a:r>
              <a:rPr lang="cs-CZ" sz="2000" dirty="0">
                <a:latin typeface="Arial" panose="020B0604020202020204" pitchFamily="34" charset="0"/>
                <a:cs typeface="Arial" panose="020B0604020202020204" pitchFamily="34" charset="0"/>
              </a:rPr>
              <a:t>V přírodě se dále vyskytují také </a:t>
            </a:r>
            <a:r>
              <a:rPr lang="cs-CZ" sz="2000" b="1" dirty="0">
                <a:latin typeface="Arial" panose="020B0604020202020204" pitchFamily="34" charset="0"/>
                <a:cs typeface="Arial" panose="020B0604020202020204" pitchFamily="34" charset="0"/>
              </a:rPr>
              <a:t>hydratované</a:t>
            </a:r>
            <a:r>
              <a:rPr lang="cs-CZ" sz="2000" dirty="0">
                <a:latin typeface="Arial" panose="020B0604020202020204" pitchFamily="34" charset="0"/>
                <a:cs typeface="Arial" panose="020B0604020202020204" pitchFamily="34" charset="0"/>
              </a:rPr>
              <a:t> podoby oxidu hlinitého: v podobě monohydrátu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(nerosty </a:t>
            </a:r>
            <a:r>
              <a:rPr lang="cs-CZ" sz="2000" dirty="0" err="1">
                <a:latin typeface="Arial" panose="020B0604020202020204" pitchFamily="34" charset="0"/>
                <a:cs typeface="Arial" panose="020B0604020202020204" pitchFamily="34" charset="0"/>
                <a:hlinkClick r:id="rId2" tooltip="Boehmit (stránka neexistuje)">
                  <a:extLst>
                    <a:ext uri="{A12FA001-AC4F-418D-AE19-62706E023703}">
                      <ahyp:hlinkClr xmlns:ahyp="http://schemas.microsoft.com/office/drawing/2018/hyperlinkcolor" val="tx"/>
                    </a:ext>
                  </a:extLst>
                </a:hlinkClick>
              </a:rPr>
              <a:t>boehmit</a:t>
            </a:r>
            <a:r>
              <a:rPr lang="cs-CZ" sz="2000" dirty="0">
                <a:latin typeface="Arial" panose="020B0604020202020204" pitchFamily="34" charset="0"/>
                <a:cs typeface="Arial" panose="020B0604020202020204" pitchFamily="34" charset="0"/>
              </a:rPr>
              <a:t> a </a:t>
            </a:r>
            <a:r>
              <a:rPr lang="cs-CZ" sz="2000" dirty="0">
                <a:latin typeface="Arial" panose="020B0604020202020204" pitchFamily="34" charset="0"/>
                <a:cs typeface="Arial" panose="020B0604020202020204" pitchFamily="34" charset="0"/>
                <a:hlinkClick r:id="rId3" tooltip="Diaspor">
                  <a:extLst>
                    <a:ext uri="{A12FA001-AC4F-418D-AE19-62706E023703}">
                      <ahyp:hlinkClr xmlns:ahyp="http://schemas.microsoft.com/office/drawing/2018/hyperlinkcolor" val="tx"/>
                    </a:ext>
                  </a:extLst>
                </a:hlinkClick>
              </a:rPr>
              <a:t>diaspor</a:t>
            </a:r>
            <a:r>
              <a:rPr lang="cs-CZ" sz="2000" dirty="0">
                <a:latin typeface="Arial" panose="020B0604020202020204" pitchFamily="34" charset="0"/>
                <a:cs typeface="Arial" panose="020B0604020202020204" pitchFamily="34" charset="0"/>
              </a:rPr>
              <a:t>, které se od sebe liší krystalovou modifikací) a </a:t>
            </a:r>
            <a:r>
              <a:rPr lang="cs-CZ" sz="2000" dirty="0" err="1">
                <a:latin typeface="Arial" panose="020B0604020202020204" pitchFamily="34" charset="0"/>
                <a:cs typeface="Arial" panose="020B0604020202020204" pitchFamily="34" charset="0"/>
              </a:rPr>
              <a:t>trihydrátu</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dirty="0" err="1">
                <a:latin typeface="Arial" panose="020B0604020202020204" pitchFamily="34" charset="0"/>
                <a:cs typeface="Arial" panose="020B0604020202020204" pitchFamily="34" charset="0"/>
                <a:hlinkClick r:id="rId4" tooltip="Gibbsit (stránka neexistuje)">
                  <a:extLst>
                    <a:ext uri="{A12FA001-AC4F-418D-AE19-62706E023703}">
                      <ahyp:hlinkClr xmlns:ahyp="http://schemas.microsoft.com/office/drawing/2018/hyperlinkcolor" val="tx"/>
                    </a:ext>
                  </a:extLst>
                </a:hlinkClick>
              </a:rPr>
              <a:t>gibbsit</a:t>
            </a:r>
            <a:r>
              <a:rPr lang="cs-CZ"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22464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Jelikož je oxid hlinitý </a:t>
            </a:r>
            <a:r>
              <a:rPr lang="cs-CZ" sz="2000" u="sng" dirty="0">
                <a:latin typeface="Arial" panose="020B0604020202020204" pitchFamily="34" charset="0"/>
                <a:cs typeface="Arial" panose="020B0604020202020204" pitchFamily="34" charset="0"/>
              </a:rPr>
              <a:t>chemicky inertní</a:t>
            </a:r>
            <a:r>
              <a:rPr lang="cs-CZ" sz="2000" dirty="0">
                <a:latin typeface="Arial" panose="020B0604020202020204" pitchFamily="34" charset="0"/>
                <a:cs typeface="Arial" panose="020B0604020202020204" pitchFamily="34" charset="0"/>
              </a:rPr>
              <a:t>, relativně </a:t>
            </a:r>
            <a:r>
              <a:rPr lang="cs-CZ" sz="2000" u="sng" dirty="0">
                <a:latin typeface="Arial" panose="020B0604020202020204" pitchFamily="34" charset="0"/>
                <a:cs typeface="Arial" panose="020B0604020202020204" pitchFamily="34" charset="0"/>
              </a:rPr>
              <a:t>netoxický</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bílý</a:t>
            </a:r>
            <a:r>
              <a:rPr lang="cs-CZ" sz="2000" dirty="0">
                <a:latin typeface="Arial" panose="020B0604020202020204" pitchFamily="34" charset="0"/>
                <a:cs typeface="Arial" panose="020B0604020202020204" pitchFamily="34" charset="0"/>
              </a:rPr>
              <a:t>, tak se využívá jako </a:t>
            </a:r>
            <a:r>
              <a:rPr lang="cs-CZ" sz="2000" u="sng" dirty="0">
                <a:latin typeface="Arial" panose="020B0604020202020204" pitchFamily="34" charset="0"/>
                <a:cs typeface="Arial" panose="020B0604020202020204" pitchFamily="34" charset="0"/>
              </a:rPr>
              <a:t>plnivo do plastických hmot</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porcelánu, zubních cementů, barev a do opalovacích krémů</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Jako </a:t>
            </a:r>
            <a:r>
              <a:rPr lang="cs-CZ" sz="2000" u="sng" dirty="0">
                <a:latin typeface="Arial" panose="020B0604020202020204" pitchFamily="34" charset="0"/>
                <a:cs typeface="Arial" panose="020B0604020202020204" pitchFamily="34" charset="0"/>
              </a:rPr>
              <a:t>katalyzátor</a:t>
            </a:r>
            <a:r>
              <a:rPr lang="cs-CZ" sz="2000" dirty="0">
                <a:latin typeface="Arial" panose="020B0604020202020204" pitchFamily="34" charset="0"/>
                <a:cs typeface="Arial" panose="020B0604020202020204" pitchFamily="34" charset="0"/>
              </a:rPr>
              <a:t> se využívá v široké škále reakcí ve všemožných odvětví průmyslu. Například se využívá v </a:t>
            </a:r>
            <a:r>
              <a:rPr lang="cs-CZ" sz="2000" dirty="0" err="1">
                <a:latin typeface="Arial" panose="020B0604020202020204" pitchFamily="34" charset="0"/>
                <a:cs typeface="Arial" panose="020B0604020202020204" pitchFamily="34" charset="0"/>
              </a:rPr>
              <a:t>Clausově</a:t>
            </a:r>
            <a:r>
              <a:rPr lang="cs-CZ" sz="2000" dirty="0">
                <a:latin typeface="Arial" panose="020B0604020202020204" pitchFamily="34" charset="0"/>
                <a:cs typeface="Arial" panose="020B0604020202020204" pitchFamily="34" charset="0"/>
              </a:rPr>
              <a:t> procesu výroby síry ze sirovodíku. Dále se používá v organické syntéze k dehydrataci alkoholů na alkeny a na některé Ziegler-</a:t>
            </a:r>
            <a:r>
              <a:rPr lang="cs-CZ" sz="2000" dirty="0" err="1">
                <a:latin typeface="Arial" panose="020B0604020202020204" pitchFamily="34" charset="0"/>
                <a:cs typeface="Arial" panose="020B0604020202020204" pitchFamily="34" charset="0"/>
              </a:rPr>
              <a:t>Nattovy</a:t>
            </a:r>
            <a:r>
              <a:rPr lang="cs-CZ" sz="2000" dirty="0">
                <a:latin typeface="Arial" panose="020B0604020202020204" pitchFamily="34" charset="0"/>
                <a:cs typeface="Arial" panose="020B0604020202020204" pitchFamily="34" charset="0"/>
              </a:rPr>
              <a:t> polymerizace. </a:t>
            </a:r>
          </a:p>
          <a:p>
            <a:pPr algn="just"/>
            <a:r>
              <a:rPr lang="cs-CZ" sz="2000" dirty="0">
                <a:latin typeface="Arial" panose="020B0604020202020204" pitchFamily="34" charset="0"/>
                <a:cs typeface="Arial" panose="020B0604020202020204" pitchFamily="34" charset="0"/>
              </a:rPr>
              <a:t>  Velmi často se využívá jako </a:t>
            </a:r>
            <a:r>
              <a:rPr lang="cs-CZ" sz="2000" u="sng" dirty="0">
                <a:latin typeface="Arial" panose="020B0604020202020204" pitchFamily="34" charset="0"/>
                <a:cs typeface="Arial" panose="020B0604020202020204" pitchFamily="34" charset="0"/>
              </a:rPr>
              <a:t>abrazivum</a:t>
            </a:r>
            <a:r>
              <a:rPr lang="cs-CZ" sz="2000" dirty="0">
                <a:latin typeface="Arial" panose="020B0604020202020204" pitchFamily="34" charset="0"/>
                <a:cs typeface="Arial" panose="020B0604020202020204" pitchFamily="34" charset="0"/>
              </a:rPr>
              <a:t> - v </a:t>
            </a:r>
            <a:r>
              <a:rPr lang="cs-CZ" sz="2000" dirty="0" err="1">
                <a:latin typeface="Arial" panose="020B0604020202020204" pitchFamily="34" charset="0"/>
                <a:cs typeface="Arial" panose="020B0604020202020204" pitchFamily="34" charset="0"/>
              </a:rPr>
              <a:t>Mohsově</a:t>
            </a:r>
            <a:r>
              <a:rPr lang="cs-CZ" sz="2000" dirty="0">
                <a:latin typeface="Arial" panose="020B0604020202020204" pitchFamily="34" charset="0"/>
                <a:cs typeface="Arial" panose="020B0604020202020204" pitchFamily="34" charset="0"/>
              </a:rPr>
              <a:t> stupnici má oxid hlinitý tvrdost 9 z 10, patří tedy k nejtvrdším materiálům: smirkový papír, v přípravcích na opravu poškrábaných CD/DVD disků,  v zubních pastách.  V různých aplikacích nahrazuje o hodně dražší diamanty. Jako ochranný prvek se používá </a:t>
            </a:r>
            <a:r>
              <a:rPr lang="cs-CZ" sz="2000" u="sng" dirty="0">
                <a:latin typeface="Arial" panose="020B0604020202020204" pitchFamily="34" charset="0"/>
                <a:cs typeface="Arial" panose="020B0604020202020204" pitchFamily="34" charset="0"/>
              </a:rPr>
              <a:t>v leštidlech na parkety</a:t>
            </a:r>
            <a:r>
              <a:rPr lang="cs-CZ" sz="2000" dirty="0">
                <a:latin typeface="Arial" panose="020B0604020202020204" pitchFamily="34" charset="0"/>
                <a:cs typeface="Arial" panose="020B0604020202020204" pitchFamily="34" charset="0"/>
              </a:rPr>
              <a:t>, kterým má tak zaručit větší odolnost. </a:t>
            </a:r>
          </a:p>
          <a:p>
            <a:pPr algn="just"/>
            <a:r>
              <a:rPr lang="cs-CZ" sz="2000" dirty="0">
                <a:latin typeface="Arial" panose="020B0604020202020204" pitchFamily="34" charset="0"/>
                <a:cs typeface="Arial" panose="020B0604020202020204" pitchFamily="34" charset="0"/>
              </a:rPr>
              <a:t>Lze ho využít ve </a:t>
            </a:r>
            <a:r>
              <a:rPr lang="cs-CZ" sz="2000" u="sng" dirty="0">
                <a:latin typeface="Arial" panose="020B0604020202020204" pitchFamily="34" charset="0"/>
                <a:cs typeface="Arial" panose="020B0604020202020204" pitchFamily="34" charset="0"/>
              </a:rPr>
              <a:t>filtrech na odstraňování vlhkosti ze vzduchu</a:t>
            </a:r>
            <a:r>
              <a:rPr lang="cs-CZ" sz="2000" dirty="0">
                <a:latin typeface="Arial" panose="020B0604020202020204" pitchFamily="34" charset="0"/>
                <a:cs typeface="Arial" panose="020B0604020202020204" pitchFamily="34" charset="0"/>
              </a:rPr>
              <a:t>. Oxid hlinitý má </a:t>
            </a:r>
            <a:r>
              <a:rPr lang="cs-CZ" sz="2000" u="sng" dirty="0">
                <a:latin typeface="Arial" panose="020B0604020202020204" pitchFamily="34" charset="0"/>
                <a:cs typeface="Arial" panose="020B0604020202020204" pitchFamily="34" charset="0"/>
              </a:rPr>
              <a:t>vynikající sorpční vlastnosti</a:t>
            </a:r>
            <a:r>
              <a:rPr lang="cs-CZ" sz="2000" dirty="0">
                <a:latin typeface="Arial" panose="020B0604020202020204" pitchFamily="34" charset="0"/>
                <a:cs typeface="Arial" panose="020B0604020202020204" pitchFamily="34" charset="0"/>
              </a:rPr>
              <a:t> a v chemických laboratořích se využívá pro </a:t>
            </a:r>
            <a:r>
              <a:rPr lang="cs-CZ" sz="2000" u="sng" dirty="0">
                <a:latin typeface="Arial" panose="020B0604020202020204" pitchFamily="34" charset="0"/>
                <a:cs typeface="Arial" panose="020B0604020202020204" pitchFamily="34" charset="0"/>
              </a:rPr>
              <a:t>chromatografii</a:t>
            </a:r>
            <a:r>
              <a:rPr lang="cs-CZ" sz="2000" dirty="0">
                <a:latin typeface="Arial" panose="020B0604020202020204" pitchFamily="34" charset="0"/>
                <a:cs typeface="Arial" panose="020B0604020202020204" pitchFamily="34" charset="0"/>
              </a:rPr>
              <a:t>. Ve zdravotnictví se využívá jako materiál pro </a:t>
            </a:r>
            <a:r>
              <a:rPr lang="cs-CZ" sz="2000" u="sng" dirty="0">
                <a:latin typeface="Arial" panose="020B0604020202020204" pitchFamily="34" charset="0"/>
                <a:cs typeface="Arial" panose="020B0604020202020204" pitchFamily="34" charset="0"/>
              </a:rPr>
              <a:t>výrobu umělých kyčelních kloubů</a:t>
            </a:r>
            <a:r>
              <a:rPr lang="cs-CZ" sz="2000" dirty="0">
                <a:latin typeface="Arial" panose="020B0604020202020204" pitchFamily="34" charset="0"/>
                <a:cs typeface="Arial" panose="020B0604020202020204" pitchFamily="34" charset="0"/>
              </a:rPr>
              <a:t>. </a:t>
            </a:r>
          </a:p>
          <a:p>
            <a:pPr algn="just"/>
            <a:r>
              <a:rPr lang="cs-CZ" sz="2000" dirty="0"/>
              <a:t>   </a:t>
            </a:r>
            <a:r>
              <a:rPr lang="cs-CZ" sz="2000" dirty="0">
                <a:latin typeface="Arial" panose="020B0604020202020204" pitchFamily="34" charset="0"/>
                <a:cs typeface="Arial" panose="020B0604020202020204" pitchFamily="34" charset="0"/>
              </a:rPr>
              <a:t>Při </a:t>
            </a:r>
            <a:r>
              <a:rPr lang="cs-CZ" sz="2000" u="sng" dirty="0">
                <a:latin typeface="Arial" panose="020B0604020202020204" pitchFamily="34" charset="0"/>
                <a:cs typeface="Arial" panose="020B0604020202020204" pitchFamily="34" charset="0"/>
              </a:rPr>
              <a:t>výrobě cementu </a:t>
            </a:r>
            <a:r>
              <a:rPr lang="cs-CZ" sz="2000" dirty="0">
                <a:latin typeface="Arial" panose="020B0604020202020204" pitchFamily="34" charset="0"/>
                <a:cs typeface="Arial" panose="020B0604020202020204" pitchFamily="34" charset="0"/>
              </a:rPr>
              <a:t>je sledovanou veličinou poměr obsahu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 obsahu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se nazývá </a:t>
            </a:r>
            <a:r>
              <a:rPr lang="cs-CZ" sz="2000" u="sng" dirty="0" err="1">
                <a:latin typeface="Arial" panose="020B0604020202020204" pitchFamily="34" charset="0"/>
                <a:cs typeface="Arial" panose="020B0604020202020204" pitchFamily="34" charset="0"/>
              </a:rPr>
              <a:t>aluminátový</a:t>
            </a:r>
            <a:r>
              <a:rPr lang="cs-CZ" sz="2000" u="sng" dirty="0">
                <a:latin typeface="Arial" panose="020B0604020202020204" pitchFamily="34" charset="0"/>
                <a:cs typeface="Arial" panose="020B0604020202020204" pitchFamily="34" charset="0"/>
              </a:rPr>
              <a:t> modul cementu</a:t>
            </a:r>
            <a:r>
              <a:rPr lang="cs-CZ" sz="2000" dirty="0">
                <a:latin typeface="Arial" panose="020B0604020202020204" pitchFamily="34" charset="0"/>
                <a:cs typeface="Arial" panose="020B0604020202020204" pitchFamily="34" charset="0"/>
              </a:rPr>
              <a:t>. Ten podstatným způsobem ovlivňuje vlastnosti cementu, zejména množství hydratačního tepla, vznikajícího během procesu tvrdnutí betonu.</a:t>
            </a:r>
          </a:p>
        </p:txBody>
      </p:sp>
    </p:spTree>
    <p:extLst>
      <p:ext uri="{BB962C8B-B14F-4D97-AF65-F5344CB8AC3E}">
        <p14:creationId xmlns:p14="http://schemas.microsoft.com/office/powerpoint/2010/main" val="340474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152400" y="304801"/>
            <a:ext cx="8839200" cy="1524000"/>
          </a:xfrm>
        </p:spPr>
        <p:txBody>
          <a:bodyPr>
            <a:normAutofit/>
          </a:bodyPr>
          <a:lstStyle/>
          <a:p>
            <a:pPr marL="0" indent="0" eaLnBrk="1" hangingPunct="1">
              <a:buNone/>
            </a:pPr>
            <a:r>
              <a:rPr lang="cs-CZ" altLang="en-US" sz="2800" b="1" dirty="0">
                <a:latin typeface="Arial" panose="020B0604020202020204" pitchFamily="34" charset="0"/>
                <a:cs typeface="Arial" panose="020B0604020202020204" pitchFamily="34" charset="0"/>
              </a:rPr>
              <a:t>Aluminosilikáty</a:t>
            </a:r>
            <a:endParaRPr lang="en-GB" altLang="en-US" sz="2800" b="1"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1000" dirty="0">
              <a:latin typeface="Arial" panose="020B0604020202020204" pitchFamily="34" charset="0"/>
              <a:cs typeface="Arial" panose="020B0604020202020204" pitchFamily="34" charset="0"/>
            </a:endParaRPr>
          </a:p>
          <a:p>
            <a:pPr marL="0" indent="0" eaLnBrk="1" hangingPunct="1">
              <a:buNone/>
            </a:pPr>
            <a:r>
              <a:rPr lang="cs-CZ"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podvojné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hlinitokřemičitany</a:t>
            </a:r>
            <a:r>
              <a:rPr lang="cs-CZ" altLang="en-US" sz="2000" dirty="0">
                <a:latin typeface="Arial" panose="020B0604020202020204" pitchFamily="34" charset="0"/>
                <a:cs typeface="Arial" panose="020B0604020202020204" pitchFamily="34" charset="0"/>
              </a:rPr>
              <a:t>, </a:t>
            </a:r>
            <a:r>
              <a:rPr lang="cs-CZ" altLang="en-US" sz="2000" u="sng" dirty="0">
                <a:latin typeface="Arial" panose="020B0604020202020204" pitchFamily="34" charset="0"/>
                <a:cs typeface="Arial" panose="020B0604020202020204" pitchFamily="34" charset="0"/>
              </a:rPr>
              <a:t>hlavní složka kaolínu a jílovitých</a:t>
            </a:r>
            <a:r>
              <a:rPr lang="en-GB" altLang="en-US" sz="2000" u="sng" dirty="0">
                <a:latin typeface="Arial" panose="020B0604020202020204" pitchFamily="34" charset="0"/>
                <a:cs typeface="Arial" panose="020B0604020202020204" pitchFamily="34" charset="0"/>
              </a:rPr>
              <a:t> </a:t>
            </a:r>
            <a:r>
              <a:rPr lang="cs-CZ" altLang="en-US" sz="2000" u="sng" dirty="0">
                <a:latin typeface="Arial" panose="020B0604020202020204" pitchFamily="34" charset="0"/>
                <a:cs typeface="Arial" panose="020B0604020202020204" pitchFamily="34" charset="0"/>
              </a:rPr>
              <a:t>minerálů a </a:t>
            </a:r>
            <a:r>
              <a:rPr lang="en-GB" altLang="en-US" sz="2000" u="sng" dirty="0" err="1">
                <a:latin typeface="Arial" panose="020B0604020202020204" pitchFamily="34" charset="0"/>
                <a:cs typeface="Arial" panose="020B0604020202020204" pitchFamily="34" charset="0"/>
              </a:rPr>
              <a:t>živce</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hlínu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znečistěné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produkty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větrání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živců</a:t>
            </a:r>
            <a:r>
              <a:rPr lang="cs-CZ" altLang="en-US" sz="2000" dirty="0">
                <a:latin typeface="Arial" panose="020B0604020202020204" pitchFamily="34" charset="0"/>
                <a:cs typeface="Arial" panose="020B0604020202020204" pitchFamily="34" charset="0"/>
              </a:rPr>
              <a:t>).</a:t>
            </a:r>
          </a:p>
          <a:p>
            <a:pPr marL="0" indent="0" eaLnBrk="1" hangingPunct="1">
              <a:buNone/>
            </a:pPr>
            <a:endParaRPr lang="cs-CZ" altLang="en-US" sz="2000" dirty="0">
              <a:solidFill>
                <a:srgbClr val="FF0000"/>
              </a:solidFill>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solidFill>
                <a:srgbClr val="FF0000"/>
              </a:solidFill>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solidFill>
                <a:srgbClr val="FF0000"/>
              </a:solidFill>
              <a:latin typeface="Arial" panose="020B0604020202020204" pitchFamily="34" charset="0"/>
              <a:cs typeface="Arial" panose="020B0604020202020204" pitchFamily="34" charset="0"/>
            </a:endParaRPr>
          </a:p>
        </p:txBody>
      </p:sp>
      <p:sp>
        <p:nvSpPr>
          <p:cNvPr id="4" name="Obdélník 3"/>
          <p:cNvSpPr/>
          <p:nvPr/>
        </p:nvSpPr>
        <p:spPr>
          <a:xfrm>
            <a:off x="228600" y="1905000"/>
            <a:ext cx="5791200" cy="1323439"/>
          </a:xfrm>
          <a:prstGeom prst="rect">
            <a:avLst/>
          </a:prstGeom>
        </p:spPr>
        <p:txBody>
          <a:bodyPr wrap="square">
            <a:spAutoFit/>
          </a:bodyPr>
          <a:lstStyle/>
          <a:p>
            <a:r>
              <a:rPr lang="en-US" sz="2000" b="1" dirty="0" err="1">
                <a:latin typeface="Arial" panose="020B0604020202020204" pitchFamily="34" charset="0"/>
                <a:cs typeface="Arial" panose="020B0604020202020204" pitchFamily="34" charset="0"/>
              </a:rPr>
              <a:t>Andalusit</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kyanit</a:t>
            </a:r>
            <a:r>
              <a:rPr lang="en-US" sz="2000"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sillimanit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jsou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a:t>
            </a:r>
            <a:r>
              <a:rPr lang="en-US" sz="2000" dirty="0" err="1">
                <a:latin typeface="Arial" panose="020B0604020202020204" pitchFamily="34" charset="0"/>
                <a:cs typeface="Arial" panose="020B0604020202020204" pitchFamily="34" charset="0"/>
              </a:rPr>
              <a:t>luminosili</a:t>
            </a:r>
            <a:r>
              <a:rPr lang="cs-CZ" sz="2000" dirty="0" err="1">
                <a:latin typeface="Arial" panose="020B0604020202020204" pitchFamily="34" charset="0"/>
                <a:cs typeface="Arial" panose="020B0604020202020204" pitchFamily="34" charset="0"/>
              </a:rPr>
              <a:t>kátové</a:t>
            </a:r>
            <a:r>
              <a:rPr lang="en-US" sz="2000" dirty="0">
                <a:latin typeface="Arial" panose="020B0604020202020204" pitchFamily="34" charset="0"/>
                <a:cs typeface="Arial" panose="020B0604020202020204" pitchFamily="34" charset="0"/>
              </a:rPr>
              <a:t> miner</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l</a:t>
            </a:r>
            <a:r>
              <a:rPr lang="cs-CZ" sz="2000" dirty="0">
                <a:latin typeface="Arial" panose="020B0604020202020204" pitchFamily="34" charset="0"/>
                <a:cs typeface="Arial" panose="020B0604020202020204" pitchFamily="34" charset="0"/>
              </a:rPr>
              <a:t>y o složení</a:t>
            </a:r>
            <a:r>
              <a:rPr lang="en-US" sz="2000" dirty="0">
                <a:latin typeface="Arial" panose="020B0604020202020204" pitchFamily="34" charset="0"/>
                <a:cs typeface="Arial" panose="020B0604020202020204" pitchFamily="34" charset="0"/>
              </a:rPr>
              <a:t> 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SiO</a:t>
            </a:r>
            <a:r>
              <a:rPr lang="en-US"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resp.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Jsou </a:t>
            </a:r>
            <a:r>
              <a:rPr lang="cs-CZ" sz="2000" dirty="0" err="1">
                <a:latin typeface="Arial" panose="020B0604020202020204" pitchFamily="34" charset="0"/>
                <a:cs typeface="Arial" panose="020B0604020202020204" pitchFamily="34" charset="0"/>
              </a:rPr>
              <a:t>použíány</a:t>
            </a:r>
            <a:r>
              <a:rPr lang="cs-CZ" sz="2000" dirty="0">
                <a:latin typeface="Arial" panose="020B0604020202020204" pitchFamily="34" charset="0"/>
                <a:cs typeface="Arial" panose="020B0604020202020204" pitchFamily="34" charset="0"/>
              </a:rPr>
              <a:t> jako </a:t>
            </a:r>
            <a:r>
              <a:rPr lang="en-US" sz="2000" dirty="0">
                <a:latin typeface="Arial" panose="020B0604020202020204" pitchFamily="34" charset="0"/>
                <a:cs typeface="Arial" panose="020B0604020202020204" pitchFamily="34" charset="0"/>
              </a:rPr>
              <a:t>index</a:t>
            </a:r>
            <a:r>
              <a:rPr lang="cs-CZ" sz="2000" dirty="0" err="1">
                <a:latin typeface="Arial" panose="020B0604020202020204" pitchFamily="34" charset="0"/>
                <a:cs typeface="Arial" panose="020B0604020202020204" pitchFamily="34" charset="0"/>
              </a:rPr>
              <a:t>ové</a:t>
            </a:r>
            <a:r>
              <a:rPr lang="en-US" sz="2000" dirty="0">
                <a:latin typeface="Arial" panose="020B0604020202020204" pitchFamily="34" charset="0"/>
                <a:cs typeface="Arial" panose="020B0604020202020204" pitchFamily="34" charset="0"/>
              </a:rPr>
              <a:t> miner</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l</a:t>
            </a:r>
            <a:r>
              <a:rPr lang="cs-CZ" sz="2000" dirty="0">
                <a:latin typeface="Arial" panose="020B0604020202020204" pitchFamily="34" charset="0"/>
                <a:cs typeface="Arial" panose="020B0604020202020204" pitchFamily="34" charset="0"/>
              </a:rPr>
              <a:t>y</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a:t>
            </a:r>
            <a:r>
              <a:rPr lang="en-US" sz="2000" dirty="0" err="1">
                <a:latin typeface="Arial" panose="020B0604020202020204" pitchFamily="34" charset="0"/>
                <a:cs typeface="Arial" panose="020B0604020202020204" pitchFamily="34" charset="0"/>
              </a:rPr>
              <a:t>metamor</a:t>
            </a:r>
            <a:r>
              <a:rPr lang="cs-CZ" sz="2000" dirty="0" err="1">
                <a:latin typeface="Arial" panose="020B0604020202020204" pitchFamily="34" charset="0"/>
                <a:cs typeface="Arial" panose="020B0604020202020204" pitchFamily="34" charset="0"/>
              </a:rPr>
              <a:t>fovaných</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horninách</a:t>
            </a:r>
            <a:r>
              <a:rPr lang="en-US" sz="2000" dirty="0">
                <a:latin typeface="Arial" panose="020B0604020202020204" pitchFamily="34" charset="0"/>
                <a:cs typeface="Arial" panose="020B0604020202020204" pitchFamily="34" charset="0"/>
              </a:rPr>
              <a:t>. </a:t>
            </a:r>
            <a:endParaRPr lang="en-GB" altLang="en-US" sz="2000" dirty="0">
              <a:solidFill>
                <a:srgbClr val="FF0000"/>
              </a:solidFill>
              <a:latin typeface="Arial" panose="020B0604020202020204" pitchFamily="34" charset="0"/>
              <a:cs typeface="Arial" panose="020B0604020202020204" pitchFamily="34" charset="0"/>
            </a:endParaRPr>
          </a:p>
        </p:txBody>
      </p:sp>
      <p:pic>
        <p:nvPicPr>
          <p:cNvPr id="24579" name="Picture 3" descr="https://upload.wikimedia.org/wikipedia/commons/thumb/3/37/Al2SiO5_phase_diagram.svg/315px-Al2SiO5_phase_diagram.svg.png">
            <a:hlinkClick r:id="rId2" tooltip="Phase diagram of Al2SiO5 (nesosilicates).[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590801" cy="283754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28600" y="3429000"/>
            <a:ext cx="6019800"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Si</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(OH)</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·2SiO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·2H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cs-CZ"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miner</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l </a:t>
            </a:r>
            <a:r>
              <a:rPr lang="en-US" sz="2000" b="1" dirty="0" err="1">
                <a:latin typeface="Arial" panose="020B0604020202020204" pitchFamily="34" charset="0"/>
                <a:cs typeface="Arial" panose="020B0604020202020204" pitchFamily="34" charset="0"/>
              </a:rPr>
              <a:t>kaolini</a:t>
            </a:r>
            <a:r>
              <a:rPr lang="cs-CZ" sz="2000" b="1" dirty="0">
                <a:latin typeface="Arial" panose="020B0604020202020204" pitchFamily="34" charset="0"/>
                <a:cs typeface="Arial" panose="020B0604020202020204" pitchFamily="34" charset="0"/>
              </a:rPr>
              <a:t>t</a:t>
            </a:r>
            <a:r>
              <a:rPr lang="cs-CZ" sz="2000" dirty="0">
                <a:latin typeface="Arial" panose="020B0604020202020204" pitchFamily="34" charset="0"/>
                <a:cs typeface="Arial" panose="020B0604020202020204" pitchFamily="34" charset="0"/>
              </a:rPr>
              <a:t>. Jemný bílý prášek, </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používá se jako plnivo do plastů a papíru a jako pigment</a:t>
            </a:r>
            <a:r>
              <a:rPr lang="en-US" sz="2000" dirty="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
        <p:nvSpPr>
          <p:cNvPr id="7" name="Obdélník 6"/>
          <p:cNvSpPr/>
          <p:nvPr/>
        </p:nvSpPr>
        <p:spPr>
          <a:xfrm>
            <a:off x="228600" y="4648200"/>
            <a:ext cx="6553200" cy="1938992"/>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Zeolity</a:t>
            </a:r>
            <a:r>
              <a:rPr lang="cs-CZ" sz="2000" dirty="0">
                <a:latin typeface="Arial" panose="020B0604020202020204" pitchFamily="34" charset="0"/>
                <a:cs typeface="Arial" panose="020B0604020202020204" pitchFamily="34" charset="0"/>
              </a:rPr>
              <a:t> jsou krystalické hydratované alumosilikáty alkalických kovů a kovů alkalických zemin. Jejich prostorové uspořádání atomů vytváří kanálky a dutiny konstantních rozměrů. V těchto kanálcích se mohou zachytávat látky tuhého, kapalného a plynného skupenství.</a:t>
            </a:r>
          </a:p>
        </p:txBody>
      </p:sp>
      <p:pic>
        <p:nvPicPr>
          <p:cNvPr id="24581" name="Picture 5" descr="https://upload.wikimedia.org/wikipedia/commons/thumb/5/58/Zeolite-ZSM-5-3D-vdW.png/330px-Zeolite-ZSM-5-3D-vdW.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87" y="4662791"/>
            <a:ext cx="1714499" cy="190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1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304800"/>
            <a:ext cx="8839200"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Zeolity můžeme rozdělit do dvou skupin: </a:t>
            </a:r>
            <a:r>
              <a:rPr lang="cs-CZ" sz="2000" u="sng" dirty="0">
                <a:latin typeface="Arial" panose="020B0604020202020204" pitchFamily="34" charset="0"/>
                <a:cs typeface="Arial" panose="020B0604020202020204" pitchFamily="34" charset="0"/>
              </a:rPr>
              <a:t>zeolity vytvořené uměle a přírodní zeolity</a:t>
            </a:r>
            <a:r>
              <a:rPr lang="cs-CZ" sz="2000" dirty="0">
                <a:latin typeface="Arial" panose="020B0604020202020204" pitchFamily="34" charset="0"/>
                <a:cs typeface="Arial" panose="020B0604020202020204" pitchFamily="34" charset="0"/>
              </a:rPr>
              <a:t>. Díky efektivní výrobě průmyslových zeolitů, mají oproti těm přírodním téměř nulový výskyt nečistot v mřížkách. </a:t>
            </a:r>
          </a:p>
          <a:p>
            <a:pPr algn="just"/>
            <a:endParaRPr lang="cs-CZ" sz="2000" dirty="0">
              <a:latin typeface="Arial" panose="020B0604020202020204" pitchFamily="34" charset="0"/>
              <a:cs typeface="Arial" panose="020B0604020202020204" pitchFamily="34" charset="0"/>
            </a:endParaRPr>
          </a:p>
          <a:p>
            <a:pPr algn="just"/>
            <a:r>
              <a:rPr lang="cs-CZ" sz="2000" i="1" dirty="0">
                <a:latin typeface="Arial" panose="020B0604020202020204" pitchFamily="34" charset="0"/>
                <a:cs typeface="Arial" panose="020B0604020202020204" pitchFamily="34" charset="0"/>
              </a:rPr>
              <a:t>Použití</a:t>
            </a:r>
          </a:p>
          <a:p>
            <a:pPr algn="just"/>
            <a:r>
              <a:rPr lang="cs-CZ" sz="2000" dirty="0">
                <a:latin typeface="Arial" panose="020B0604020202020204" pitchFamily="34" charset="0"/>
                <a:cs typeface="Arial" panose="020B0604020202020204" pitchFamily="34" charset="0"/>
              </a:rPr>
              <a:t>  - Zeolity bývají jednou ze základních složek </a:t>
            </a:r>
            <a:r>
              <a:rPr lang="cs-CZ" sz="2000" u="sng" dirty="0">
                <a:latin typeface="Arial" panose="020B0604020202020204" pitchFamily="34" charset="0"/>
                <a:cs typeface="Arial" panose="020B0604020202020204" pitchFamily="34" charset="0"/>
              </a:rPr>
              <a:t>bezfosfátových pracích prášků</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 Použití zeolitu jako </a:t>
            </a:r>
            <a:r>
              <a:rPr lang="cs-CZ" sz="2000" u="sng" dirty="0">
                <a:latin typeface="Arial" panose="020B0604020202020204" pitchFamily="34" charset="0"/>
                <a:cs typeface="Arial" panose="020B0604020202020204" pitchFamily="34" charset="0"/>
              </a:rPr>
              <a:t>sorbentu, molekulárního síta a katalyzátoru </a:t>
            </a:r>
            <a:r>
              <a:rPr lang="cs-CZ" sz="2000" dirty="0">
                <a:latin typeface="Arial" panose="020B0604020202020204" pitchFamily="34" charset="0"/>
                <a:cs typeface="Arial" panose="020B0604020202020204" pitchFamily="34" charset="0"/>
              </a:rPr>
              <a:t>(umožňuje dehydrataci, výměnu iontů a absorpci molekul různé velikosti, aniž by došlo k jejich narušení).  </a:t>
            </a:r>
          </a:p>
          <a:p>
            <a:pPr algn="just"/>
            <a:r>
              <a:rPr lang="cs-CZ" sz="2000" dirty="0">
                <a:latin typeface="Arial" panose="020B0604020202020204" pitchFamily="34" charset="0"/>
                <a:cs typeface="Arial" panose="020B0604020202020204" pitchFamily="34" charset="0"/>
              </a:rPr>
              <a:t>  - Zeolity se používají jako solární </a:t>
            </a:r>
            <a:r>
              <a:rPr lang="cs-CZ" sz="2000" dirty="0" err="1">
                <a:latin typeface="Arial" panose="020B0604020202020204" pitchFamily="34" charset="0"/>
                <a:cs typeface="Arial" panose="020B0604020202020204" pitchFamily="34" charset="0"/>
              </a:rPr>
              <a:t>termokolektory</a:t>
            </a:r>
            <a:r>
              <a:rPr lang="cs-CZ" sz="2000" dirty="0">
                <a:latin typeface="Arial" panose="020B0604020202020204" pitchFamily="34" charset="0"/>
                <a:cs typeface="Arial" panose="020B0604020202020204" pitchFamily="34" charset="0"/>
              </a:rPr>
              <a:t> a v adsorpčních chladicích zařízeních. Zde se využívá jejich vysokého zahřívání při adsorpci a schopnost hydratace a dehydratace při zachování strukturální stability. Tato hygroskopická vlastnost spojená s inherentní exotermní reakcí (způsobující zahřátí) při přechodu z dehydratované do hydratované formy předurčuje přírodní zeolity k využití odpadového tepla a tepelné sluneční energie. </a:t>
            </a:r>
          </a:p>
          <a:p>
            <a:pPr algn="just"/>
            <a:r>
              <a:rPr lang="cs-CZ" sz="2000" dirty="0">
                <a:latin typeface="Arial" panose="020B0604020202020204" pitchFamily="34" charset="0"/>
                <a:cs typeface="Arial" panose="020B0604020202020204" pitchFamily="34" charset="0"/>
              </a:rPr>
              <a:t>  - Zeolit se používá jako </a:t>
            </a:r>
            <a:r>
              <a:rPr lang="cs-CZ" sz="2000" u="sng" dirty="0">
                <a:latin typeface="Arial" panose="020B0604020202020204" pitchFamily="34" charset="0"/>
                <a:cs typeface="Arial" panose="020B0604020202020204" pitchFamily="34" charset="0"/>
              </a:rPr>
              <a:t>filtrační medium</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 čištění zahradních jezírek, rybníků a akvárií. Pórovitá struktura zeolitu poskytuje optimální povrch pro kolonizaci biologicky užitečných nitrifikačních bakterií. </a:t>
            </a:r>
          </a:p>
        </p:txBody>
      </p:sp>
    </p:spTree>
    <p:extLst>
      <p:ext uri="{BB962C8B-B14F-4D97-AF65-F5344CB8AC3E}">
        <p14:creationId xmlns:p14="http://schemas.microsoft.com/office/powerpoint/2010/main" val="3046419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763000" cy="2369880"/>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 Přípravky pro </a:t>
            </a:r>
            <a:r>
              <a:rPr lang="cs-CZ" sz="2000" u="sng" dirty="0">
                <a:latin typeface="Arial" panose="020B0604020202020204" pitchFamily="34" charset="0"/>
                <a:cs typeface="Arial" panose="020B0604020202020204" pitchFamily="34" charset="0"/>
              </a:rPr>
              <a:t>zastavení krvácení</a:t>
            </a:r>
            <a:r>
              <a:rPr lang="cs-CZ" sz="2000" dirty="0">
                <a:latin typeface="Arial" panose="020B0604020202020204" pitchFamily="34" charset="0"/>
                <a:cs typeface="Arial" panose="020B0604020202020204" pitchFamily="34" charset="0"/>
              </a:rPr>
              <a:t>: při kontaktu s krví v ráně a jejím okolí vychytávají z krve molekuly vody, zatímco větší struktury zůstanou v ráně a tím podpoří přirozené stavění krvácení.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V </a:t>
            </a:r>
            <a:r>
              <a:rPr lang="cs-CZ" sz="2000" u="sng" dirty="0">
                <a:latin typeface="Arial" panose="020B0604020202020204" pitchFamily="34" charset="0"/>
                <a:cs typeface="Arial" panose="020B0604020202020204" pitchFamily="34" charset="0"/>
              </a:rPr>
              <a:t>kyslíkových koncentrátorech</a:t>
            </a:r>
            <a:r>
              <a:rPr lang="cs-CZ" sz="2000" dirty="0">
                <a:latin typeface="Arial" panose="020B0604020202020204" pitchFamily="34" charset="0"/>
                <a:cs typeface="Arial" panose="020B0604020202020204" pitchFamily="34" charset="0"/>
              </a:rPr>
              <a:t>, kde jsou umělé zeolity schopné za určitého tlaku </a:t>
            </a:r>
            <a:r>
              <a:rPr lang="cs-CZ" sz="2000" u="sng" dirty="0">
                <a:latin typeface="Arial" panose="020B0604020202020204" pitchFamily="34" charset="0"/>
                <a:cs typeface="Arial" panose="020B0604020202020204" pitchFamily="34" charset="0"/>
              </a:rPr>
              <a:t>odfiltrovat dusík ze vzduchu</a:t>
            </a:r>
            <a:r>
              <a:rPr lang="cs-CZ" sz="2000" dirty="0">
                <a:latin typeface="Arial" panose="020B0604020202020204" pitchFamily="34" charset="0"/>
                <a:cs typeface="Arial" panose="020B0604020202020204" pitchFamily="34" charset="0"/>
              </a:rPr>
              <a:t>, takže </a:t>
            </a:r>
            <a:r>
              <a:rPr lang="cs-CZ" sz="2000" u="sng" dirty="0">
                <a:latin typeface="Arial" panose="020B0604020202020204" pitchFamily="34" charset="0"/>
                <a:cs typeface="Arial" panose="020B0604020202020204" pitchFamily="34" charset="0"/>
              </a:rPr>
              <a:t>prošlá směs má výrazně vyšší podíl kyslíku</a:t>
            </a:r>
            <a:r>
              <a:rPr lang="cs-CZ" sz="2000" dirty="0">
                <a:latin typeface="Arial" panose="020B0604020202020204" pitchFamily="34" charset="0"/>
                <a:cs typeface="Arial" panose="020B0604020202020204" pitchFamily="34" charset="0"/>
              </a:rPr>
              <a:t>. Filtr je ovšem následně nutné regenerovat </a:t>
            </a: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381000" y="2627769"/>
            <a:ext cx="8534400" cy="707886"/>
          </a:xfrm>
          <a:prstGeom prst="rect">
            <a:avLst/>
          </a:prstGeom>
        </p:spPr>
        <p:txBody>
          <a:bodyPr wrap="square">
            <a:spAutoFit/>
          </a:bodyPr>
          <a:lstStyle/>
          <a:p>
            <a:r>
              <a:rPr lang="cs-CZ" altLang="en-US" sz="2000" b="1" dirty="0">
                <a:latin typeface="Arial" panose="020B0604020202020204" pitchFamily="34" charset="0"/>
                <a:cs typeface="Arial" panose="020B0604020202020204" pitchFamily="34" charset="0"/>
              </a:rPr>
              <a:t>T</a:t>
            </a:r>
            <a:r>
              <a:rPr lang="en-GB" altLang="en-US" sz="2000" b="1" dirty="0" err="1">
                <a:latin typeface="Arial" panose="020B0604020202020204" pitchFamily="34" charset="0"/>
                <a:cs typeface="Arial" panose="020B0604020202020204" pitchFamily="34" charset="0"/>
              </a:rPr>
              <a:t>opa</a:t>
            </a:r>
            <a:r>
              <a:rPr lang="cs-CZ" altLang="en-US" sz="2000" b="1" dirty="0">
                <a:latin typeface="Arial" panose="020B0604020202020204" pitchFamily="34" charset="0"/>
                <a:cs typeface="Arial" panose="020B0604020202020204" pitchFamily="34" charset="0"/>
              </a:rPr>
              <a:t>z </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křemičitan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hlinitý</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obsahem</a:t>
            </a:r>
            <a:r>
              <a:rPr lang="en-GB" altLang="en-US" sz="2000" dirty="0">
                <a:latin typeface="Arial" panose="020B0604020202020204" pitchFamily="34" charset="0"/>
                <a:cs typeface="Arial" panose="020B0604020202020204" pitchFamily="34" charset="0"/>
              </a:rPr>
              <a:t> flu</a:t>
            </a:r>
            <a:r>
              <a:rPr lang="cs-CZ" altLang="en-US" sz="2000" dirty="0">
                <a:latin typeface="Arial" panose="020B0604020202020204" pitchFamily="34" charset="0"/>
                <a:cs typeface="Arial" panose="020B0604020202020204" pitchFamily="34" charset="0"/>
              </a:rPr>
              <a:t>o</a:t>
            </a:r>
            <a:r>
              <a:rPr lang="en-GB" altLang="en-US" sz="2000" dirty="0" err="1">
                <a:latin typeface="Arial" panose="020B0604020202020204" pitchFamily="34" charset="0"/>
                <a:cs typeface="Arial" panose="020B0604020202020204" pitchFamily="34" charset="0"/>
              </a:rPr>
              <a:t>ru</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(F,OH)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abrazivum (brusné prášky a pasty); ozdobný a drahý kámen</a:t>
            </a:r>
            <a:endParaRPr lang="cs-CZ" altLang="en-US" sz="2000" dirty="0">
              <a:latin typeface="Arial" panose="020B0604020202020204" pitchFamily="34" charset="0"/>
              <a:cs typeface="Arial" panose="020B0604020202020204" pitchFamily="34" charset="0"/>
            </a:endParaRPr>
          </a:p>
        </p:txBody>
      </p:sp>
      <p:sp>
        <p:nvSpPr>
          <p:cNvPr id="6" name="Obdélník 5"/>
          <p:cNvSpPr/>
          <p:nvPr/>
        </p:nvSpPr>
        <p:spPr>
          <a:xfrm>
            <a:off x="304800" y="3597265"/>
            <a:ext cx="5964677" cy="2554545"/>
          </a:xfrm>
          <a:prstGeom prst="rect">
            <a:avLst/>
          </a:prstGeom>
        </p:spPr>
        <p:txBody>
          <a:bodyPr wrap="square">
            <a:spAutoFit/>
          </a:bodyPr>
          <a:lstStyle/>
          <a:p>
            <a:r>
              <a:rPr lang="cs-CZ" altLang="en-US" sz="2000" b="1" dirty="0">
                <a:latin typeface="Arial" panose="020B0604020202020204" pitchFamily="34" charset="0"/>
                <a:cs typeface="Arial" panose="020B0604020202020204" pitchFamily="34" charset="0"/>
              </a:rPr>
              <a:t>S</a:t>
            </a:r>
            <a:r>
              <a:rPr lang="en-GB" altLang="en-US" sz="2000" b="1" dirty="0" err="1">
                <a:latin typeface="Arial" panose="020B0604020202020204" pitchFamily="34" charset="0"/>
                <a:cs typeface="Arial" panose="020B0604020202020204" pitchFamily="34" charset="0"/>
              </a:rPr>
              <a:t>míšené</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oxidy</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spinelového</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typu</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M</a:t>
            </a:r>
            <a:r>
              <a:rPr lang="en-GB" altLang="en-US" sz="2000" baseline="30000" dirty="0">
                <a:latin typeface="Arial" panose="020B0604020202020204" pitchFamily="34" charset="0"/>
                <a:cs typeface="Arial" panose="020B0604020202020204" pitchFamily="34" charset="0"/>
              </a:rPr>
              <a:t>II</a:t>
            </a:r>
            <a:r>
              <a:rPr lang="en-GB" altLang="en-US" sz="2000" dirty="0">
                <a:latin typeface="Arial" panose="020B0604020202020204" pitchFamily="34" charset="0"/>
                <a:cs typeface="Arial" panose="020B0604020202020204" pitchFamily="34" charset="0"/>
              </a:rPr>
              <a:t>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společným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tavením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obou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prvků</a:t>
            </a:r>
            <a:endParaRPr lang="en-GB" altLang="en-US" sz="2000" dirty="0">
              <a:latin typeface="Arial" panose="020B0604020202020204" pitchFamily="34" charset="0"/>
              <a:cs typeface="Arial" panose="020B0604020202020204" pitchFamily="34" charset="0"/>
            </a:endParaRPr>
          </a:p>
          <a:p>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vzdorují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kyselinám</a:t>
            </a:r>
            <a:endParaRPr lang="cs-CZ" altLang="en-US" sz="2000" dirty="0">
              <a:latin typeface="Arial" panose="020B0604020202020204" pitchFamily="34" charset="0"/>
              <a:cs typeface="Arial" panose="020B0604020202020204" pitchFamily="34" charset="0"/>
            </a:endParaRPr>
          </a:p>
          <a:p>
            <a:endParaRPr lang="cs-CZ" altLang="en-US" sz="2000" b="1" dirty="0">
              <a:latin typeface="Arial" panose="020B0604020202020204" pitchFamily="34" charset="0"/>
              <a:cs typeface="Arial" panose="020B0604020202020204" pitchFamily="34" charset="0"/>
            </a:endParaRPr>
          </a:p>
          <a:p>
            <a:r>
              <a:rPr lang="cs-CZ" altLang="en-US" sz="2000" b="1" dirty="0">
                <a:latin typeface="Arial" panose="020B0604020202020204" pitchFamily="34" charset="0"/>
                <a:cs typeface="Arial" panose="020B0604020202020204" pitchFamily="34" charset="0"/>
              </a:rPr>
              <a:t>S</a:t>
            </a:r>
            <a:r>
              <a:rPr lang="en-GB" altLang="en-US" sz="2000" b="1" dirty="0" err="1">
                <a:latin typeface="Arial" panose="020B0604020202020204" pitchFamily="34" charset="0"/>
                <a:cs typeface="Arial" panose="020B0604020202020204" pitchFamily="34" charset="0"/>
              </a:rPr>
              <a:t>pinel</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MgAl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4</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červený </a:t>
            </a:r>
            <a:r>
              <a:rPr lang="cs-CZ" sz="2000" u="sng" dirty="0">
                <a:latin typeface="Arial" panose="020B0604020202020204" pitchFamily="34" charset="0"/>
                <a:cs typeface="Arial" panose="020B0604020202020204" pitchFamily="34" charset="0"/>
              </a:rPr>
              <a:t>drahý kámen</a:t>
            </a:r>
            <a:r>
              <a:rPr lang="cs-CZ" sz="2000" dirty="0">
                <a:latin typeface="Arial" panose="020B0604020202020204" pitchFamily="34" charset="0"/>
                <a:cs typeface="Arial" panose="020B0604020202020204" pitchFamily="34" charset="0"/>
              </a:rPr>
              <a:t>. Velké spinely zdobí čelenku a lilie svatováclavské koruny Karla IV. </a:t>
            </a:r>
            <a:endParaRPr lang="en-GB" altLang="en-US" sz="2000" dirty="0">
              <a:latin typeface="Arial" panose="020B0604020202020204" pitchFamily="34" charset="0"/>
              <a:cs typeface="Arial" panose="020B0604020202020204" pitchFamily="34" charset="0"/>
            </a:endParaRPr>
          </a:p>
          <a:p>
            <a:endParaRPr lang="en-GB" altLang="en-US" sz="2000" b="1" dirty="0">
              <a:latin typeface="Arial" panose="020B0604020202020204" pitchFamily="34" charset="0"/>
              <a:cs typeface="Arial" panose="020B0604020202020204" pitchFamily="34" charset="0"/>
            </a:endParaRPr>
          </a:p>
        </p:txBody>
      </p:sp>
      <p:pic>
        <p:nvPicPr>
          <p:cNvPr id="26626" name="Picture 2" descr="https://upload.wikimedia.org/wikipedia/commons/f/fc/CopyCrownBohem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355" y="3309124"/>
            <a:ext cx="2660245"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55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6867" y="4106642"/>
            <a:ext cx="8707938" cy="132343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Kamenec </a:t>
            </a:r>
            <a:r>
              <a:rPr lang="cs-CZ" sz="2000" b="1" dirty="0" err="1">
                <a:latin typeface="Arial" panose="020B0604020202020204" pitchFamily="34" charset="0"/>
                <a:cs typeface="Arial" panose="020B0604020202020204" pitchFamily="34" charset="0"/>
              </a:rPr>
              <a:t>draselno</a:t>
            </a:r>
            <a:r>
              <a:rPr lang="cs-CZ" sz="2000" b="1" dirty="0">
                <a:latin typeface="Arial" panose="020B0604020202020204" pitchFamily="34" charset="0"/>
                <a:cs typeface="Arial" panose="020B0604020202020204" pitchFamily="34" charset="0"/>
              </a:rPr>
              <a:t>-hlinitý </a:t>
            </a:r>
            <a:r>
              <a:rPr lang="cs-CZ" sz="2000" dirty="0" err="1">
                <a:latin typeface="Arial" panose="020B0604020202020204" pitchFamily="34" charset="0"/>
                <a:cs typeface="Arial" panose="020B0604020202020204" pitchFamily="34" charset="0"/>
              </a:rPr>
              <a:t>KAl</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12H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dirty="0" err="1">
                <a:latin typeface="Arial" panose="020B0604020202020204" pitchFamily="34" charset="0"/>
                <a:cs typeface="Arial" panose="020B0604020202020204" pitchFamily="34" charset="0"/>
              </a:rPr>
              <a:t>alum</a:t>
            </a:r>
            <a:r>
              <a:rPr lang="cs-CZ" sz="2000" dirty="0">
                <a:latin typeface="Arial" panose="020B0604020202020204" pitchFamily="34" charset="0"/>
                <a:cs typeface="Arial" panose="020B0604020202020204" pitchFamily="34" charset="0"/>
              </a:rPr>
              <a:t>) vzniká zvětráváním žulových skal v teplém a vlhkém prostředí. Využívá se především jako antiperspirant, pro zastavení drobného krvácení a také  k vyčiňování kůží a kožešin.</a:t>
            </a:r>
          </a:p>
        </p:txBody>
      </p:sp>
      <p:pic>
        <p:nvPicPr>
          <p:cNvPr id="9218" name="Picture 2" descr="Coagulation">
            <a:extLst>
              <a:ext uri="{FF2B5EF4-FFF2-40B4-BE49-F238E27FC236}">
                <a16:creationId xmlns:a16="http://schemas.microsoft.com/office/drawing/2014/main" id="{55F6BF2D-D5F2-410E-8672-2442BBDE3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500" y="1038333"/>
            <a:ext cx="4121300" cy="2744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46E8067F-717B-4F36-B80B-D8F75FA30C31}"/>
              </a:ext>
            </a:extLst>
          </p:cNvPr>
          <p:cNvSpPr txBox="1"/>
          <p:nvPr/>
        </p:nvSpPr>
        <p:spPr>
          <a:xfrm>
            <a:off x="218031" y="219482"/>
            <a:ext cx="8707938"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Síran hlinitý </a:t>
            </a:r>
            <a:r>
              <a:rPr lang="cs-CZ" sz="2000" dirty="0">
                <a:latin typeface="Arial" panose="020B0604020202020204" pitchFamily="34" charset="0"/>
                <a:cs typeface="Arial" panose="020B0604020202020204" pitchFamily="34" charset="0"/>
              </a:rPr>
              <a:t>se jako potravinářské plnivo E 520 používá ke zpevňování konzervované zeleniny a masa a jako koagulační a flotační činidlo při čištění odpadních vod.</a:t>
            </a:r>
          </a:p>
        </p:txBody>
      </p:sp>
      <p:pic>
        <p:nvPicPr>
          <p:cNvPr id="6" name="Obrázek 5">
            <a:extLst>
              <a:ext uri="{FF2B5EF4-FFF2-40B4-BE49-F238E27FC236}">
                <a16:creationId xmlns:a16="http://schemas.microsoft.com/office/drawing/2014/main" id="{99A94061-48BD-4BB8-87D6-E768A143385F}"/>
              </a:ext>
            </a:extLst>
          </p:cNvPr>
          <p:cNvPicPr>
            <a:picLocks noChangeAspect="1"/>
          </p:cNvPicPr>
          <p:nvPr/>
        </p:nvPicPr>
        <p:blipFill>
          <a:blip r:embed="rId3"/>
          <a:stretch>
            <a:fillRect/>
          </a:stretch>
        </p:blipFill>
        <p:spPr>
          <a:xfrm>
            <a:off x="457200" y="1427919"/>
            <a:ext cx="3862551" cy="2133600"/>
          </a:xfrm>
          <a:prstGeom prst="rect">
            <a:avLst/>
          </a:prstGeom>
        </p:spPr>
      </p:pic>
      <p:pic>
        <p:nvPicPr>
          <p:cNvPr id="9220" name="Picture 4" descr="IHA STYPTIC PEN TYPE TRADITIONAL SHAVING CUT BLOOD STOPPER AFTER SHAVE ALUM  Free Post Shipping from Turkey|Waxing| - AliExpress">
            <a:extLst>
              <a:ext uri="{FF2B5EF4-FFF2-40B4-BE49-F238E27FC236}">
                <a16:creationId xmlns:a16="http://schemas.microsoft.com/office/drawing/2014/main" id="{D561DCFC-0F74-445A-8494-B5E31DFD4E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91" y="5221059"/>
            <a:ext cx="1339360" cy="15082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7D90F86B-7CC0-4DC3-A58A-03C9542EA8BA}"/>
              </a:ext>
            </a:extLst>
          </p:cNvPr>
          <p:cNvSpPr txBox="1"/>
          <p:nvPr/>
        </p:nvSpPr>
        <p:spPr>
          <a:xfrm>
            <a:off x="199195" y="5602827"/>
            <a:ext cx="7057785" cy="923330"/>
          </a:xfrm>
          <a:prstGeom prst="rect">
            <a:avLst/>
          </a:prstGeom>
          <a:noFill/>
        </p:spPr>
        <p:txBody>
          <a:bodyPr wrap="square">
            <a:spAutoFit/>
          </a:bodyPr>
          <a:lstStyle/>
          <a:p>
            <a:pPr algn="just"/>
            <a:r>
              <a:rPr lang="cs-CZ" i="0" dirty="0">
                <a:solidFill>
                  <a:srgbClr val="242729"/>
                </a:solidFill>
                <a:effectLst/>
                <a:latin typeface="Arial" panose="020B0604020202020204" pitchFamily="34" charset="0"/>
              </a:rPr>
              <a:t>Bez</a:t>
            </a:r>
            <a:r>
              <a:rPr lang="en-US" b="0" i="0" dirty="0">
                <a:solidFill>
                  <a:srgbClr val="242729"/>
                </a:solidFill>
                <a:effectLst/>
                <a:latin typeface="Arial" panose="020B0604020202020204" pitchFamily="34" charset="0"/>
              </a:rPr>
              <a:t> </a:t>
            </a:r>
            <a:r>
              <a:rPr lang="cs-CZ" b="0" i="0" dirty="0">
                <a:solidFill>
                  <a:srgbClr val="242729"/>
                </a:solidFill>
                <a:effectLst/>
                <a:latin typeface="Arial" panose="020B0604020202020204" pitchFamily="34" charset="0"/>
              </a:rPr>
              <a:t>kamence</a:t>
            </a:r>
            <a:r>
              <a:rPr lang="en-US" b="0" i="0" dirty="0">
                <a:solidFill>
                  <a:srgbClr val="242729"/>
                </a:solidFill>
                <a:effectLst/>
                <a:latin typeface="Arial" panose="020B0604020202020204" pitchFamily="34" charset="0"/>
              </a:rPr>
              <a:t> </a:t>
            </a:r>
            <a:r>
              <a:rPr lang="cs-CZ" b="0" i="0" dirty="0">
                <a:solidFill>
                  <a:srgbClr val="242729"/>
                </a:solidFill>
                <a:effectLst/>
                <a:latin typeface="Arial" panose="020B0604020202020204" pitchFamily="34" charset="0"/>
              </a:rPr>
              <a:t>se červené krvinky</a:t>
            </a:r>
            <a:r>
              <a:rPr lang="en-US" b="0" i="0" dirty="0">
                <a:solidFill>
                  <a:srgbClr val="242729"/>
                </a:solidFill>
                <a:effectLst/>
                <a:latin typeface="Arial" panose="020B0604020202020204" pitchFamily="34" charset="0"/>
              </a:rPr>
              <a:t> </a:t>
            </a:r>
            <a:r>
              <a:rPr lang="cs-CZ" b="0" i="0" dirty="0">
                <a:solidFill>
                  <a:srgbClr val="242729"/>
                </a:solidFill>
                <a:effectLst/>
                <a:latin typeface="Arial" panose="020B0604020202020204" pitchFamily="34" charset="0"/>
              </a:rPr>
              <a:t>navzájem odpuzují a srážení krve trvá déle. N</a:t>
            </a:r>
            <a:r>
              <a:rPr lang="en-US" b="0" i="0" dirty="0" err="1">
                <a:solidFill>
                  <a:srgbClr val="242729"/>
                </a:solidFill>
                <a:effectLst/>
                <a:latin typeface="Arial" panose="020B0604020202020204" pitchFamily="34" charset="0"/>
              </a:rPr>
              <a:t>eutraliz</a:t>
            </a:r>
            <a:r>
              <a:rPr lang="cs-CZ" b="0" i="0" dirty="0" err="1">
                <a:solidFill>
                  <a:srgbClr val="242729"/>
                </a:solidFill>
                <a:effectLst/>
                <a:latin typeface="Arial" panose="020B0604020202020204" pitchFamily="34" charset="0"/>
              </a:rPr>
              <a:t>ace</a:t>
            </a:r>
            <a:r>
              <a:rPr lang="cs-CZ" b="0" i="0" dirty="0">
                <a:solidFill>
                  <a:srgbClr val="242729"/>
                </a:solidFill>
                <a:effectLst/>
                <a:latin typeface="Arial" panose="020B0604020202020204" pitchFamily="34" charset="0"/>
              </a:rPr>
              <a:t> nábojů na povrchu červených krvinek působením kamence vede k jejich snadnější a rychlejší koagulaci</a:t>
            </a:r>
            <a:r>
              <a:rPr lang="en-US" b="0" i="0" dirty="0">
                <a:solidFill>
                  <a:srgbClr val="242729"/>
                </a:solidFill>
                <a:effectLst/>
                <a:latin typeface="Arial" panose="020B0604020202020204" pitchFamily="34" charset="0"/>
              </a:rPr>
              <a:t>. </a:t>
            </a:r>
            <a:endParaRPr lang="cs-CZ" dirty="0"/>
          </a:p>
        </p:txBody>
      </p:sp>
    </p:spTree>
    <p:extLst>
      <p:ext uri="{BB962C8B-B14F-4D97-AF65-F5344CB8AC3E}">
        <p14:creationId xmlns:p14="http://schemas.microsoft.com/office/powerpoint/2010/main" val="1187823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917912"/>
            <a:ext cx="8839200" cy="317009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Oxid inditý </a:t>
            </a: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k přípravě antistatických vrstev a k výrobě polovodičů. </a:t>
            </a:r>
            <a:r>
              <a:rPr lang="cs-CZ" altLang="en-US" sz="2000" dirty="0">
                <a:latin typeface="Arial" panose="020B0604020202020204" pitchFamily="34" charset="0"/>
                <a:cs typeface="Arial" panose="020B0604020202020204" pitchFamily="34" charset="0"/>
              </a:rPr>
              <a:t>J</a:t>
            </a:r>
            <a:r>
              <a:rPr lang="en-GB" altLang="en-US" sz="2000" dirty="0">
                <a:latin typeface="Arial" panose="020B0604020202020204" pitchFamily="34" charset="0"/>
                <a:cs typeface="Arial" panose="020B0604020202020204" pitchFamily="34" charset="0"/>
              </a:rPr>
              <a:t>e </a:t>
            </a:r>
            <a:r>
              <a:rPr lang="en-GB" altLang="en-US" sz="2000" dirty="0" err="1">
                <a:latin typeface="Arial" panose="020B0604020202020204" pitchFamily="34" charset="0"/>
                <a:cs typeface="Arial" panose="020B0604020202020204" pitchFamily="34" charset="0"/>
              </a:rPr>
              <a:t>žlutý</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nerozpouští</a:t>
            </a:r>
            <a:r>
              <a:rPr lang="en-GB" altLang="en-US" sz="2000" dirty="0">
                <a:latin typeface="Arial" panose="020B0604020202020204" pitchFamily="34" charset="0"/>
                <a:cs typeface="Arial" panose="020B0604020202020204" pitchFamily="34" charset="0"/>
              </a:rPr>
              <a:t> se v </a:t>
            </a:r>
            <a:r>
              <a:rPr lang="en-GB" altLang="en-US" sz="2000" dirty="0" err="1">
                <a:latin typeface="Arial" panose="020B0604020202020204" pitchFamily="34" charset="0"/>
                <a:cs typeface="Arial" panose="020B0604020202020204" pitchFamily="34" charset="0"/>
              </a:rPr>
              <a:t>roztocích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hydroxidů</a:t>
            </a:r>
            <a:r>
              <a:rPr lang="cs-CZ" altLang="en-US" sz="2000" dirty="0">
                <a:latin typeface="Arial" panose="020B0604020202020204" pitchFamily="34" charset="0"/>
                <a:cs typeface="Arial" panose="020B0604020202020204" pitchFamily="34" charset="0"/>
              </a:rPr>
              <a:t>.</a:t>
            </a:r>
          </a:p>
          <a:p>
            <a:pPr algn="just"/>
            <a:endParaRPr lang="cs-CZ" altLang="en-US" sz="2000" dirty="0">
              <a:latin typeface="Arial" panose="020B0604020202020204" pitchFamily="34" charset="0"/>
              <a:cs typeface="Arial" panose="020B0604020202020204" pitchFamily="34" charset="0"/>
            </a:endParaRPr>
          </a:p>
          <a:p>
            <a:pPr algn="just"/>
            <a:r>
              <a:rPr lang="cs-CZ" altLang="en-US" sz="2000" b="1" dirty="0">
                <a:latin typeface="Arial" panose="020B0604020202020204" pitchFamily="34" charset="0"/>
                <a:cs typeface="Arial" panose="020B0604020202020204" pitchFamily="34" charset="0"/>
              </a:rPr>
              <a:t>Oxid </a:t>
            </a:r>
            <a:r>
              <a:rPr lang="cs-CZ" altLang="en-US" sz="2000" b="1" dirty="0" err="1">
                <a:latin typeface="Arial" panose="020B0604020202020204" pitchFamily="34" charset="0"/>
                <a:cs typeface="Arial" panose="020B0604020202020204" pitchFamily="34" charset="0"/>
              </a:rPr>
              <a:t>thallitý</a:t>
            </a:r>
            <a:r>
              <a:rPr lang="cs-CZ"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hnědá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rozpustná</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kyselinách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soli </a:t>
            </a:r>
            <a:r>
              <a:rPr lang="en-GB" altLang="en-US" sz="2000" dirty="0" err="1">
                <a:latin typeface="Arial" panose="020B0604020202020204" pitchFamily="34" charset="0"/>
                <a:cs typeface="Arial" panose="020B0604020202020204" pitchFamily="34" charset="0"/>
              </a:rPr>
              <a:t>thallité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snadno</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se </a:t>
            </a:r>
            <a:r>
              <a:rPr lang="en-GB" altLang="en-US" sz="2000" dirty="0" err="1">
                <a:latin typeface="Arial" panose="020B0604020202020204" pitchFamily="34" charset="0"/>
                <a:cs typeface="Arial" panose="020B0604020202020204" pitchFamily="34" charset="0"/>
              </a:rPr>
              <a:t>redukují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stálejší</a:t>
            </a:r>
            <a:r>
              <a:rPr lang="en-GB" altLang="en-US" sz="2000" dirty="0">
                <a:latin typeface="Arial" panose="020B0604020202020204" pitchFamily="34" charset="0"/>
                <a:cs typeface="Arial" panose="020B0604020202020204" pitchFamily="34" charset="0"/>
              </a:rPr>
              <a:t> soli </a:t>
            </a:r>
            <a:r>
              <a:rPr lang="en-GB" altLang="en-US" sz="2000" dirty="0" err="1">
                <a:latin typeface="Arial" panose="020B0604020202020204" pitchFamily="34" charset="0"/>
                <a:cs typeface="Arial" panose="020B0604020202020204" pitchFamily="34" charset="0"/>
              </a:rPr>
              <a:t>thallné</a:t>
            </a:r>
            <a:endParaRPr lang="cs-CZ" altLang="en-US" sz="2000" dirty="0">
              <a:latin typeface="Arial" panose="020B0604020202020204" pitchFamily="34" charset="0"/>
              <a:cs typeface="Arial" panose="020B0604020202020204" pitchFamily="34" charset="0"/>
            </a:endParaRPr>
          </a:p>
          <a:p>
            <a:pPr algn="just"/>
            <a:endParaRPr lang="en-GB" altLang="en-US"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err="1">
                <a:latin typeface="Arial" panose="020B0604020202020204" pitchFamily="34" charset="0"/>
                <a:cs typeface="Arial" panose="020B0604020202020204" pitchFamily="34" charset="0"/>
              </a:rPr>
              <a:t>černá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hygroskopická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vznikající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tepel</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rozkladem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žlutého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TlOH</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kyselinách</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rozpouští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thallné</a:t>
            </a:r>
            <a:r>
              <a:rPr lang="en-GB" altLang="en-US" sz="2000" dirty="0">
                <a:latin typeface="Arial" panose="020B0604020202020204" pitchFamily="34" charset="0"/>
                <a:cs typeface="Arial" panose="020B0604020202020204" pitchFamily="34" charset="0"/>
              </a:rPr>
              <a:t> soli</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používá k výrobě speciálních skel s vysokým indexem lomu.</a:t>
            </a:r>
          </a:p>
          <a:p>
            <a:pPr algn="just"/>
            <a:endParaRPr lang="cs-CZ" sz="2000" dirty="0">
              <a:latin typeface="Arial" panose="020B0604020202020204" pitchFamily="34" charset="0"/>
              <a:cs typeface="Arial" panose="020B0604020202020204" pitchFamily="34" charset="0"/>
            </a:endParaRPr>
          </a:p>
        </p:txBody>
      </p:sp>
      <p:sp>
        <p:nvSpPr>
          <p:cNvPr id="6" name="TextovéPole 5"/>
          <p:cNvSpPr txBox="1"/>
          <p:nvPr/>
        </p:nvSpPr>
        <p:spPr>
          <a:xfrm>
            <a:off x="152400" y="152400"/>
            <a:ext cx="5507020" cy="523220"/>
          </a:xfrm>
          <a:prstGeom prst="rect">
            <a:avLst/>
          </a:prstGeom>
          <a:noFill/>
        </p:spPr>
        <p:txBody>
          <a:bodyPr wrap="none" rtlCol="0">
            <a:spAutoFit/>
          </a:bodyPr>
          <a:lstStyle/>
          <a:p>
            <a:r>
              <a:rPr lang="cs-CZ" sz="2800" b="1" dirty="0"/>
              <a:t>Kyslíkaté sloučeniny ostatních </a:t>
            </a:r>
            <a:r>
              <a:rPr lang="cs-CZ" sz="2800" b="1" dirty="0" err="1"/>
              <a:t>trielů</a:t>
            </a:r>
            <a:endParaRPr lang="cs-CZ" sz="2800" b="1" dirty="0"/>
          </a:p>
        </p:txBody>
      </p:sp>
    </p:spTree>
    <p:extLst>
      <p:ext uri="{BB962C8B-B14F-4D97-AF65-F5344CB8AC3E}">
        <p14:creationId xmlns:p14="http://schemas.microsoft.com/office/powerpoint/2010/main" val="2856800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 y="1355733"/>
            <a:ext cx="8274384" cy="1965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33400" y="1355733"/>
            <a:ext cx="825867"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B</a:t>
            </a:r>
            <a:r>
              <a:rPr lang="cs-CZ" sz="2000" b="1" baseline="-25000" dirty="0">
                <a:latin typeface="Arial" panose="020B0604020202020204" pitchFamily="34" charset="0"/>
                <a:cs typeface="Arial" panose="020B0604020202020204" pitchFamily="34" charset="0"/>
              </a:rPr>
              <a:t>8</a:t>
            </a:r>
            <a:r>
              <a:rPr lang="cs-CZ" sz="2000" b="1" dirty="0">
                <a:latin typeface="Arial" panose="020B0604020202020204" pitchFamily="34" charset="0"/>
                <a:cs typeface="Arial" panose="020B0604020202020204" pitchFamily="34" charset="0"/>
              </a:rPr>
              <a:t>S</a:t>
            </a:r>
            <a:r>
              <a:rPr lang="cs-CZ" sz="2000" b="1" baseline="-25000" dirty="0">
                <a:latin typeface="Arial" panose="020B0604020202020204" pitchFamily="34" charset="0"/>
                <a:cs typeface="Arial" panose="020B0604020202020204" pitchFamily="34" charset="0"/>
              </a:rPr>
              <a:t>16</a:t>
            </a:r>
          </a:p>
        </p:txBody>
      </p:sp>
      <p:sp>
        <p:nvSpPr>
          <p:cNvPr id="6" name="TextovéPole 5"/>
          <p:cNvSpPr txBox="1"/>
          <p:nvPr/>
        </p:nvSpPr>
        <p:spPr>
          <a:xfrm>
            <a:off x="2819400" y="271790"/>
            <a:ext cx="2609945" cy="523220"/>
          </a:xfrm>
          <a:prstGeom prst="rect">
            <a:avLst/>
          </a:prstGeom>
          <a:noFill/>
        </p:spPr>
        <p:txBody>
          <a:bodyPr wrap="none" rtlCol="0">
            <a:spAutoFit/>
          </a:bodyPr>
          <a:lstStyle/>
          <a:p>
            <a:r>
              <a:rPr lang="cs-CZ" sz="2800" b="1" dirty="0"/>
              <a:t>Sirné sloučeniny</a:t>
            </a:r>
          </a:p>
        </p:txBody>
      </p:sp>
      <p:pic>
        <p:nvPicPr>
          <p:cNvPr id="37892" name="Picture 4" descr="B2S3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697" y="4000890"/>
            <a:ext cx="3504645" cy="25283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52400" y="4114800"/>
            <a:ext cx="4572000" cy="1323439"/>
          </a:xfrm>
          <a:prstGeom prst="rect">
            <a:avLst/>
          </a:prstGeom>
        </p:spPr>
        <p:txBody>
          <a:bodyPr>
            <a:spAutoFit/>
          </a:bodyPr>
          <a:lstStyle/>
          <a:p>
            <a:r>
              <a:rPr lang="cs-CZ" sz="2000" b="1" dirty="0">
                <a:latin typeface="Arial" panose="020B0604020202020204" pitchFamily="34" charset="0"/>
                <a:cs typeface="Arial" panose="020B0604020202020204" pitchFamily="34" charset="0"/>
              </a:rPr>
              <a:t>S</a:t>
            </a:r>
            <a:r>
              <a:rPr lang="en-US" sz="2000" b="1" dirty="0" err="1">
                <a:latin typeface="Arial" panose="020B0604020202020204" pitchFamily="34" charset="0"/>
                <a:cs typeface="Arial" panose="020B0604020202020204" pitchFamily="34" charset="0"/>
              </a:rPr>
              <a:t>ulfid</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boritý</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a:t>
            </a:r>
            <a:r>
              <a:rPr lang="en-US" sz="2000" dirty="0">
                <a:latin typeface="Arial" panose="020B0604020202020204" pitchFamily="34" charset="0"/>
                <a:cs typeface="Arial" panose="020B0604020202020204" pitchFamily="34" charset="0"/>
              </a:rPr>
              <a:t> polymer</a:t>
            </a:r>
            <a:r>
              <a:rPr lang="cs-CZ" sz="2000" dirty="0">
                <a:latin typeface="Arial" panose="020B0604020202020204" pitchFamily="34" charset="0"/>
                <a:cs typeface="Arial" panose="020B0604020202020204" pitchFamily="34" charset="0"/>
              </a:rPr>
              <a:t>ní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materi</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l </a:t>
            </a:r>
            <a:r>
              <a:rPr lang="cs-CZ" sz="2000" dirty="0">
                <a:latin typeface="Arial" panose="020B0604020202020204" pitchFamily="34" charset="0"/>
                <a:cs typeface="Arial" panose="020B0604020202020204" pitchFamily="34" charset="0"/>
              </a:rPr>
              <a:t>, složka </a:t>
            </a:r>
            <a:r>
              <a:rPr lang="en-US" sz="2000" dirty="0">
                <a:latin typeface="Arial" panose="020B0604020202020204" pitchFamily="34" charset="0"/>
                <a:cs typeface="Arial" panose="020B0604020202020204" pitchFamily="34" charset="0"/>
              </a:rPr>
              <a:t>“high-tech” </a:t>
            </a:r>
            <a:r>
              <a:rPr lang="cs-CZ" sz="2000" dirty="0">
                <a:latin typeface="Arial" panose="020B0604020202020204" pitchFamily="34" charset="0"/>
                <a:cs typeface="Arial" panose="020B0604020202020204" pitchFamily="34" charset="0"/>
              </a:rPr>
              <a:t>skel a činidlo pro přípravu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organos</a:t>
            </a:r>
            <a:r>
              <a:rPr lang="cs-CZ" sz="2000" dirty="0" err="1">
                <a:latin typeface="Arial" panose="020B0604020202020204" pitchFamily="34" charset="0"/>
                <a:cs typeface="Arial" panose="020B0604020202020204" pitchFamily="34" charset="0"/>
              </a:rPr>
              <a:t>irných</a:t>
            </a:r>
            <a:r>
              <a:rPr lang="cs-CZ" sz="2000" dirty="0">
                <a:latin typeface="Arial" panose="020B0604020202020204" pitchFamily="34" charset="0"/>
                <a:cs typeface="Arial" panose="020B0604020202020204" pitchFamily="34" charset="0"/>
              </a:rPr>
              <a:t> sloučenin.</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6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17444A3-BB07-44CB-AE32-EEF939D78159}"/>
              </a:ext>
            </a:extLst>
          </p:cNvPr>
          <p:cNvPicPr>
            <a:picLocks noChangeAspect="1"/>
          </p:cNvPicPr>
          <p:nvPr/>
        </p:nvPicPr>
        <p:blipFill>
          <a:blip r:embed="rId2"/>
          <a:stretch>
            <a:fillRect/>
          </a:stretch>
        </p:blipFill>
        <p:spPr>
          <a:xfrm>
            <a:off x="2301595" y="4156903"/>
            <a:ext cx="6485378" cy="2426459"/>
          </a:xfrm>
          <a:prstGeom prst="rect">
            <a:avLst/>
          </a:prstGeom>
        </p:spPr>
      </p:pic>
      <p:sp>
        <p:nvSpPr>
          <p:cNvPr id="2" name="Obdélník 1">
            <a:extLst>
              <a:ext uri="{FF2B5EF4-FFF2-40B4-BE49-F238E27FC236}">
                <a16:creationId xmlns:a16="http://schemas.microsoft.com/office/drawing/2014/main" id="{E9607E17-A060-4D1D-AF6D-DE401256C66D}"/>
              </a:ext>
            </a:extLst>
          </p:cNvPr>
          <p:cNvSpPr/>
          <p:nvPr/>
        </p:nvSpPr>
        <p:spPr>
          <a:xfrm>
            <a:off x="228600" y="1066800"/>
            <a:ext cx="8534400" cy="3139321"/>
          </a:xfrm>
          <a:prstGeom prst="rect">
            <a:avLst/>
          </a:prstGeom>
        </p:spPr>
        <p:txBody>
          <a:bodyPr wrap="square">
            <a:spAutoFit/>
          </a:bodyPr>
          <a:lstStyle/>
          <a:p>
            <a:pPr algn="just"/>
            <a:r>
              <a:rPr lang="cs-CZ" b="1" dirty="0">
                <a:latin typeface="Arial" panose="020B0604020202020204" pitchFamily="34" charset="0"/>
                <a:cs typeface="Arial" panose="020B0604020202020204" pitchFamily="34" charset="0"/>
              </a:rPr>
              <a:t>Nitrid boritý</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BN</a:t>
            </a:r>
            <a:r>
              <a:rPr lang="cs-CZ" dirty="0">
                <a:latin typeface="Arial" panose="020B0604020202020204" pitchFamily="34" charset="0"/>
                <a:cs typeface="Arial" panose="020B0604020202020204" pitchFamily="34" charset="0"/>
              </a:rPr>
              <a:t> je málo reaktivní, velmi stálá látka, </a:t>
            </a:r>
            <a:r>
              <a:rPr lang="cs-CZ" dirty="0" err="1">
                <a:latin typeface="Arial" panose="020B0604020202020204" pitchFamily="34" charset="0"/>
                <a:cs typeface="Arial" panose="020B0604020202020204" pitchFamily="34" charset="0"/>
              </a:rPr>
              <a:t>isoelektronová</a:t>
            </a:r>
            <a:r>
              <a:rPr lang="cs-CZ" dirty="0">
                <a:latin typeface="Arial" panose="020B0604020202020204" pitchFamily="34" charset="0"/>
                <a:cs typeface="Arial" panose="020B0604020202020204" pitchFamily="34" charset="0"/>
              </a:rPr>
              <a:t> s uhlíkem. </a:t>
            </a:r>
            <a:r>
              <a:rPr lang="cs-CZ" u="sng" dirty="0">
                <a:latin typeface="Arial" panose="020B0604020202020204" pitchFamily="34" charset="0"/>
                <a:cs typeface="Arial" panose="020B0604020202020204" pitchFamily="34" charset="0"/>
              </a:rPr>
              <a:t>Hexagonální modifikace </a:t>
            </a:r>
            <a:r>
              <a:rPr lang="cs-CZ" dirty="0">
                <a:latin typeface="Arial" panose="020B0604020202020204" pitchFamily="34" charset="0"/>
                <a:cs typeface="Arial" panose="020B0604020202020204" pitchFamily="34" charset="0"/>
              </a:rPr>
              <a:t>má strukturu podobnou grafitu, jednotlivé vrstvy uloženy tak, že atomy boru se nacházejí pod atomy dusíku z vyšší vrstvy. Na rozdíl od grafitu je BN bezbarvý, poměrně nereaktivní a je to elektrický izolant. Zahříváním hexagonálního BN na teplotu 1 800 °C při tlaku 8 500 </a:t>
            </a:r>
            <a:r>
              <a:rPr lang="cs-CZ" dirty="0" err="1">
                <a:latin typeface="Arial" panose="020B0604020202020204" pitchFamily="34" charset="0"/>
                <a:cs typeface="Arial" panose="020B0604020202020204" pitchFamily="34" charset="0"/>
              </a:rPr>
              <a:t>GPa</a:t>
            </a:r>
            <a:r>
              <a:rPr lang="cs-CZ" dirty="0">
                <a:latin typeface="Arial" panose="020B0604020202020204" pitchFamily="34" charset="0"/>
                <a:cs typeface="Arial" panose="020B0604020202020204" pitchFamily="34" charset="0"/>
              </a:rPr>
              <a:t> v přítomnosti alkalických kovů získáme </a:t>
            </a:r>
            <a:r>
              <a:rPr lang="cs-CZ" u="sng" dirty="0">
                <a:latin typeface="Arial" panose="020B0604020202020204" pitchFamily="34" charset="0"/>
                <a:cs typeface="Arial" panose="020B0604020202020204" pitchFamily="34" charset="0"/>
              </a:rPr>
              <a:t>kubickou (krychlovou) modifikaci</a:t>
            </a:r>
            <a:r>
              <a:rPr lang="cs-CZ" dirty="0">
                <a:latin typeface="Arial" panose="020B0604020202020204" pitchFamily="34" charset="0"/>
                <a:cs typeface="Arial" panose="020B0604020202020204" pitchFamily="34" charset="0"/>
              </a:rPr>
              <a:t>. Při nižší teplotě vzniká </a:t>
            </a:r>
            <a:r>
              <a:rPr lang="cs-CZ" u="sng" dirty="0" err="1">
                <a:latin typeface="Arial" panose="020B0604020202020204" pitchFamily="34" charset="0"/>
                <a:cs typeface="Arial" panose="020B0604020202020204" pitchFamily="34" charset="0"/>
              </a:rPr>
              <a:t>wurtzitová</a:t>
            </a:r>
            <a:r>
              <a:rPr lang="cs-CZ" u="sng" dirty="0">
                <a:latin typeface="Arial" panose="020B0604020202020204" pitchFamily="34" charset="0"/>
                <a:cs typeface="Arial" panose="020B0604020202020204" pitchFamily="34" charset="0"/>
              </a:rPr>
              <a:t> modifikace</a:t>
            </a:r>
            <a:r>
              <a:rPr lang="cs-CZ" dirty="0">
                <a:latin typeface="Arial" panose="020B0604020202020204" pitchFamily="34" charset="0"/>
                <a:cs typeface="Arial" panose="020B0604020202020204" pitchFamily="34" charset="0"/>
              </a:rPr>
              <a:t> BN. Kubická forma BN (tzv. „</a:t>
            </a:r>
            <a:r>
              <a:rPr lang="cs-CZ" dirty="0" err="1">
                <a:latin typeface="Arial" panose="020B0604020202020204" pitchFamily="34" charset="0"/>
                <a:cs typeface="Arial" panose="020B0604020202020204" pitchFamily="34" charset="0"/>
              </a:rPr>
              <a:t>borazon</a:t>
            </a:r>
            <a:r>
              <a:rPr lang="cs-CZ" dirty="0">
                <a:latin typeface="Arial" panose="020B0604020202020204" pitchFamily="34" charset="0"/>
                <a:cs typeface="Arial" panose="020B0604020202020204" pitchFamily="34" charset="0"/>
              </a:rPr>
              <a:t>“) patří spolu s diamantem </a:t>
            </a:r>
            <a:r>
              <a:rPr lang="cs-CZ" b="1" dirty="0">
                <a:latin typeface="Arial" panose="020B0604020202020204" pitchFamily="34" charset="0"/>
                <a:cs typeface="Arial" panose="020B0604020202020204" pitchFamily="34" charset="0"/>
              </a:rPr>
              <a:t>k nejtvrdším známým látkám</a:t>
            </a:r>
            <a:r>
              <a:rPr lang="cs-CZ" dirty="0">
                <a:latin typeface="Arial" panose="020B0604020202020204" pitchFamily="34" charset="0"/>
                <a:cs typeface="Arial" panose="020B0604020202020204" pitchFamily="34" charset="0"/>
              </a:rPr>
              <a:t>. V současné době jsou k dispozici technologické procesy pro pokrytí kovových povrchů tímto nitridem a kovoobráběcí nástroje s tímto povlakem jsou výrazně tvrdší a dlouhodobě odolnější.</a:t>
            </a:r>
          </a:p>
        </p:txBody>
      </p:sp>
      <p:sp>
        <p:nvSpPr>
          <p:cNvPr id="10" name="Nadpis 1">
            <a:extLst>
              <a:ext uri="{FF2B5EF4-FFF2-40B4-BE49-F238E27FC236}">
                <a16:creationId xmlns:a16="http://schemas.microsoft.com/office/drawing/2014/main" id="{1F0BA7FC-0D92-4263-88A2-B6E06956ADEE}"/>
              </a:ext>
            </a:extLst>
          </p:cNvPr>
          <p:cNvSpPr>
            <a:spLocks noGrp="1"/>
          </p:cNvSpPr>
          <p:nvPr>
            <p:ph type="title"/>
          </p:nvPr>
        </p:nvSpPr>
        <p:spPr>
          <a:xfrm>
            <a:off x="457200" y="274638"/>
            <a:ext cx="8229600" cy="715962"/>
          </a:xfrm>
        </p:spPr>
        <p:txBody>
          <a:bodyPr>
            <a:normAutofit/>
          </a:bodyPr>
          <a:lstStyle/>
          <a:p>
            <a:r>
              <a:rPr lang="cs-CZ" sz="2800" b="1" dirty="0"/>
              <a:t>Sloučeniny s dusíkem</a:t>
            </a:r>
          </a:p>
        </p:txBody>
      </p:sp>
      <p:pic>
        <p:nvPicPr>
          <p:cNvPr id="4" name="Obrázek 3">
            <a:extLst>
              <a:ext uri="{FF2B5EF4-FFF2-40B4-BE49-F238E27FC236}">
                <a16:creationId xmlns:a16="http://schemas.microsoft.com/office/drawing/2014/main" id="{C77FEC1B-9CF6-4A1F-AD07-87A68406977E}"/>
              </a:ext>
            </a:extLst>
          </p:cNvPr>
          <p:cNvPicPr>
            <a:picLocks noChangeAspect="1"/>
          </p:cNvPicPr>
          <p:nvPr/>
        </p:nvPicPr>
        <p:blipFill>
          <a:blip r:embed="rId3"/>
          <a:stretch>
            <a:fillRect/>
          </a:stretch>
        </p:blipFill>
        <p:spPr>
          <a:xfrm>
            <a:off x="208908" y="4572000"/>
            <a:ext cx="1905000" cy="1808544"/>
          </a:xfrm>
          <a:prstGeom prst="rect">
            <a:avLst/>
          </a:prstGeom>
        </p:spPr>
      </p:pic>
    </p:spTree>
    <p:extLst>
      <p:ext uri="{BB962C8B-B14F-4D97-AF65-F5344CB8AC3E}">
        <p14:creationId xmlns:p14="http://schemas.microsoft.com/office/powerpoint/2010/main" val="82104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468E3EC-1B7E-49CB-858D-AEAA3055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071185" cy="23517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5835177-3208-44D2-972C-7A859A60F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200"/>
            <a:ext cx="4267200" cy="249058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1D486BD-D5AA-4BA7-9E46-BED258A7EF2D}"/>
              </a:ext>
            </a:extLst>
          </p:cNvPr>
          <p:cNvSpPr txBox="1"/>
          <p:nvPr/>
        </p:nvSpPr>
        <p:spPr>
          <a:xfrm>
            <a:off x="6781800" y="533400"/>
            <a:ext cx="1952626" cy="400110"/>
          </a:xfrm>
          <a:prstGeom prst="rect">
            <a:avLst/>
          </a:prstGeom>
          <a:noFill/>
        </p:spPr>
        <p:txBody>
          <a:bodyPr wrap="square">
            <a:spAutoFit/>
          </a:bodyPr>
          <a:lstStyle/>
          <a:p>
            <a:r>
              <a:rPr lang="cs-CZ" sz="2000" i="1" dirty="0">
                <a:solidFill>
                  <a:srgbClr val="34495E"/>
                </a:solidFill>
                <a:latin typeface="ubuntu"/>
              </a:rPr>
              <a:t>h</a:t>
            </a:r>
            <a:r>
              <a:rPr lang="en-US" sz="2000" i="1" dirty="0" err="1">
                <a:solidFill>
                  <a:srgbClr val="34495E"/>
                </a:solidFill>
                <a:effectLst/>
                <a:latin typeface="ubuntu"/>
              </a:rPr>
              <a:t>ybridi</a:t>
            </a:r>
            <a:r>
              <a:rPr lang="cs-CZ" sz="2000" i="1" dirty="0" err="1">
                <a:solidFill>
                  <a:srgbClr val="34495E"/>
                </a:solidFill>
                <a:latin typeface="ubuntu"/>
              </a:rPr>
              <a:t>zace</a:t>
            </a:r>
            <a:r>
              <a:rPr lang="cs-CZ" sz="2000" i="1" dirty="0">
                <a:solidFill>
                  <a:srgbClr val="34495E"/>
                </a:solidFill>
                <a:latin typeface="ubuntu"/>
              </a:rPr>
              <a:t> boru</a:t>
            </a:r>
            <a:endParaRPr lang="cs-CZ" sz="2000" i="1" dirty="0"/>
          </a:p>
        </p:txBody>
      </p:sp>
      <p:sp>
        <p:nvSpPr>
          <p:cNvPr id="3" name="TextovéPole 2">
            <a:extLst>
              <a:ext uri="{FF2B5EF4-FFF2-40B4-BE49-F238E27FC236}">
                <a16:creationId xmlns:a16="http://schemas.microsoft.com/office/drawing/2014/main" id="{936CBA1D-0DA3-4626-AF58-FC308A8B75FB}"/>
              </a:ext>
            </a:extLst>
          </p:cNvPr>
          <p:cNvSpPr txBox="1"/>
          <p:nvPr/>
        </p:nvSpPr>
        <p:spPr>
          <a:xfrm>
            <a:off x="152400" y="2667000"/>
            <a:ext cx="8840591" cy="4062651"/>
          </a:xfrm>
          <a:prstGeom prst="rect">
            <a:avLst/>
          </a:prstGeom>
          <a:noFill/>
        </p:spPr>
        <p:txBody>
          <a:bodyPr wrap="square" rtlCol="0">
            <a:spAutoFit/>
          </a:bodyPr>
          <a:lstStyle/>
          <a:p>
            <a:pPr algn="just"/>
            <a:r>
              <a:rPr lang="cs-CZ" sz="2000" b="1" dirty="0">
                <a:latin typeface="Arial" panose="020B0604020202020204" pitchFamily="34" charset="0"/>
                <a:cs typeface="Arial" panose="020B0604020202020204" pitchFamily="34" charset="0"/>
              </a:rPr>
              <a:t>Srovnání boru a ostatními prvky III. A skupiny</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Bor je jediný nekov ve skupině a na rozdíl od ostatních prvků této skupiny </a:t>
            </a:r>
            <a:r>
              <a:rPr lang="cs-CZ" sz="2000" u="sng" dirty="0">
                <a:latin typeface="Arial" panose="020B0604020202020204" pitchFamily="34" charset="0"/>
                <a:cs typeface="Arial" panose="020B0604020202020204" pitchFamily="34" charset="0"/>
              </a:rPr>
              <a:t>nevodič</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u="sng" dirty="0">
                <a:latin typeface="Arial" panose="020B0604020202020204" pitchFamily="34" charset="0"/>
                <a:cs typeface="Arial" panose="020B0604020202020204" pitchFamily="34" charset="0"/>
              </a:rPr>
              <a:t>Body tání a varu boru jsou mnohem vyšší než u ostatních prvků této skupiny</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Vyskytuje se jako jediný ve dvou modifikacích (krystalický a amorfní).</a:t>
            </a:r>
          </a:p>
          <a:p>
            <a:pPr algn="just"/>
            <a:endParaRPr lang="cs-CZ" sz="800" dirty="0">
              <a:latin typeface="Arial" panose="020B0604020202020204" pitchFamily="34" charset="0"/>
              <a:cs typeface="Arial" panose="020B0604020202020204" pitchFamily="34" charset="0"/>
            </a:endParaRPr>
          </a:p>
          <a:p>
            <a:pPr algn="just"/>
            <a:r>
              <a:rPr lang="cs-CZ" sz="2000" u="sng" dirty="0">
                <a:latin typeface="Arial" panose="020B0604020202020204" pitchFamily="34" charset="0"/>
                <a:cs typeface="Arial" panose="020B0604020202020204" pitchFamily="34" charset="0"/>
              </a:rPr>
              <a:t>Bor tvoří pouze kovalentní sloučeniny</a:t>
            </a:r>
            <a:r>
              <a:rPr lang="cs-CZ" sz="2000" dirty="0">
                <a:latin typeface="Arial" panose="020B0604020202020204" pitchFamily="34" charset="0"/>
                <a:cs typeface="Arial" panose="020B0604020202020204" pitchFamily="34" charset="0"/>
              </a:rPr>
              <a:t>, ostatní prvky ze skupiny tvoří též sloučeniny iontové.</a:t>
            </a:r>
          </a:p>
          <a:p>
            <a:pPr algn="just"/>
            <a:endParaRPr lang="cs-CZ" sz="800" dirty="0">
              <a:latin typeface="Arial" panose="020B0604020202020204" pitchFamily="34" charset="0"/>
              <a:cs typeface="Arial" panose="020B0604020202020204" pitchFamily="34" charset="0"/>
            </a:endParaRPr>
          </a:p>
          <a:p>
            <a:pPr algn="just"/>
            <a:r>
              <a:rPr lang="cs-CZ" sz="2000" u="sng" dirty="0" err="1">
                <a:latin typeface="Arial" panose="020B0604020202020204" pitchFamily="34" charset="0"/>
                <a:cs typeface="Arial" panose="020B0604020202020204" pitchFamily="34" charset="0"/>
              </a:rPr>
              <a:t>Oxosloučeniny</a:t>
            </a:r>
            <a:r>
              <a:rPr lang="cs-CZ" sz="2000" u="sng" dirty="0">
                <a:latin typeface="Arial" panose="020B0604020202020204" pitchFamily="34" charset="0"/>
                <a:cs typeface="Arial" panose="020B0604020202020204" pitchFamily="34" charset="0"/>
              </a:rPr>
              <a:t> boru </a:t>
            </a:r>
            <a:r>
              <a:rPr lang="cs-CZ" sz="2000" dirty="0">
                <a:latin typeface="Arial" panose="020B0604020202020204" pitchFamily="34" charset="0"/>
                <a:cs typeface="Arial" panose="020B0604020202020204" pitchFamily="34" charset="0"/>
              </a:rPr>
              <a:t>jsou kyselé, u ostatních prvků amfoterní či bazické.</a:t>
            </a:r>
          </a:p>
          <a:p>
            <a:pPr algn="just"/>
            <a:endParaRPr lang="cs-CZ" sz="800" u="sng" dirty="0">
              <a:latin typeface="Arial" panose="020B0604020202020204" pitchFamily="34" charset="0"/>
              <a:cs typeface="Arial" panose="020B0604020202020204" pitchFamily="34" charset="0"/>
            </a:endParaRPr>
          </a:p>
          <a:p>
            <a:pPr algn="just"/>
            <a:r>
              <a:rPr lang="cs-CZ" sz="2000" u="sng" dirty="0" err="1">
                <a:latin typeface="Arial" panose="020B0604020202020204" pitchFamily="34" charset="0"/>
                <a:cs typeface="Arial" panose="020B0604020202020204" pitchFamily="34" charset="0"/>
              </a:rPr>
              <a:t>Trihalogenidy</a:t>
            </a:r>
            <a:r>
              <a:rPr lang="cs-CZ" sz="2000" u="sng" dirty="0">
                <a:latin typeface="Arial" panose="020B0604020202020204" pitchFamily="34" charset="0"/>
                <a:cs typeface="Arial" panose="020B0604020202020204" pitchFamily="34" charset="0"/>
              </a:rPr>
              <a:t> boru </a:t>
            </a:r>
            <a:r>
              <a:rPr lang="cs-CZ" sz="2000" dirty="0">
                <a:latin typeface="Arial" panose="020B0604020202020204" pitchFamily="34" charset="0"/>
                <a:cs typeface="Arial" panose="020B0604020202020204" pitchFamily="34" charset="0"/>
              </a:rPr>
              <a:t>se vyskytují i jako monomery, u ostatních prvků jen jako dimery.</a:t>
            </a:r>
          </a:p>
        </p:txBody>
      </p:sp>
    </p:spTree>
    <p:extLst>
      <p:ext uri="{BB962C8B-B14F-4D97-AF65-F5344CB8AC3E}">
        <p14:creationId xmlns:p14="http://schemas.microsoft.com/office/powerpoint/2010/main" val="4084584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objekt, hodiny, červená, metr&#10;&#10;Popis byl vytvořen automaticky">
            <a:extLst>
              <a:ext uri="{FF2B5EF4-FFF2-40B4-BE49-F238E27FC236}">
                <a16:creationId xmlns:a16="http://schemas.microsoft.com/office/drawing/2014/main" id="{3E189C6B-84ED-4C4D-90E5-0F94E8C1A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81000"/>
            <a:ext cx="1636568" cy="1600200"/>
          </a:xfrm>
          <a:prstGeom prst="rect">
            <a:avLst/>
          </a:prstGeom>
        </p:spPr>
      </p:pic>
      <p:sp>
        <p:nvSpPr>
          <p:cNvPr id="9" name="TextovéPole 8">
            <a:extLst>
              <a:ext uri="{FF2B5EF4-FFF2-40B4-BE49-F238E27FC236}">
                <a16:creationId xmlns:a16="http://schemas.microsoft.com/office/drawing/2014/main" id="{53882980-45A3-4730-9222-AACC8EC4DE51}"/>
              </a:ext>
            </a:extLst>
          </p:cNvPr>
          <p:cNvSpPr txBox="1"/>
          <p:nvPr/>
        </p:nvSpPr>
        <p:spPr>
          <a:xfrm>
            <a:off x="228600" y="4343400"/>
            <a:ext cx="5638800" cy="923330"/>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Borazan</a:t>
            </a:r>
            <a:r>
              <a:rPr lang="cs-CZ" dirty="0">
                <a:latin typeface="Arial" panose="020B0604020202020204" pitchFamily="34" charset="0"/>
                <a:cs typeface="Arial" panose="020B0604020202020204" pitchFamily="34" charset="0"/>
              </a:rPr>
              <a:t> je bezbarvá pevná látka, strukturně analogická ethanu, slouží jako činidlo v organické syntéze.</a:t>
            </a:r>
            <a:endParaRPr lang="en-US" dirty="0">
              <a:latin typeface="Arial" panose="020B0604020202020204" pitchFamily="34" charset="0"/>
              <a:cs typeface="Arial" panose="020B0604020202020204" pitchFamily="34" charset="0"/>
            </a:endParaRPr>
          </a:p>
        </p:txBody>
      </p:sp>
      <p:pic>
        <p:nvPicPr>
          <p:cNvPr id="11" name="Obrázek 10" descr="Obsah obrázku kreslení&#10;&#10;Popis byl vytvořen automaticky">
            <a:extLst>
              <a:ext uri="{FF2B5EF4-FFF2-40B4-BE49-F238E27FC236}">
                <a16:creationId xmlns:a16="http://schemas.microsoft.com/office/drawing/2014/main" id="{A4BD750A-2596-4D4D-A7BD-5CB0C2919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57200"/>
            <a:ext cx="1257962" cy="1447800"/>
          </a:xfrm>
          <a:prstGeom prst="rect">
            <a:avLst/>
          </a:prstGeom>
        </p:spPr>
      </p:pic>
      <p:pic>
        <p:nvPicPr>
          <p:cNvPr id="13" name="Obrázek 12">
            <a:extLst>
              <a:ext uri="{FF2B5EF4-FFF2-40B4-BE49-F238E27FC236}">
                <a16:creationId xmlns:a16="http://schemas.microsoft.com/office/drawing/2014/main" id="{1B02A03A-EA5F-49F5-BD4E-BAAFA773D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286000"/>
            <a:ext cx="6047617" cy="1524000"/>
          </a:xfrm>
          <a:prstGeom prst="rect">
            <a:avLst/>
          </a:prstGeom>
        </p:spPr>
      </p:pic>
      <p:pic>
        <p:nvPicPr>
          <p:cNvPr id="15" name="Obrázek 14">
            <a:extLst>
              <a:ext uri="{FF2B5EF4-FFF2-40B4-BE49-F238E27FC236}">
                <a16:creationId xmlns:a16="http://schemas.microsoft.com/office/drawing/2014/main" id="{8C12C7F7-9E22-4CE3-8E73-7795BF48E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4495799"/>
            <a:ext cx="1524000" cy="1126491"/>
          </a:xfrm>
          <a:prstGeom prst="rect">
            <a:avLst/>
          </a:prstGeom>
        </p:spPr>
      </p:pic>
      <p:pic>
        <p:nvPicPr>
          <p:cNvPr id="21" name="Obrázek 20">
            <a:extLst>
              <a:ext uri="{FF2B5EF4-FFF2-40B4-BE49-F238E27FC236}">
                <a16:creationId xmlns:a16="http://schemas.microsoft.com/office/drawing/2014/main" id="{E1442D20-22AB-4FEE-81B2-558C68B64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5257800"/>
            <a:ext cx="4648200" cy="985419"/>
          </a:xfrm>
          <a:prstGeom prst="rect">
            <a:avLst/>
          </a:prstGeom>
        </p:spPr>
      </p:pic>
      <p:sp>
        <p:nvSpPr>
          <p:cNvPr id="2" name="Obdélník 1">
            <a:extLst>
              <a:ext uri="{FF2B5EF4-FFF2-40B4-BE49-F238E27FC236}">
                <a16:creationId xmlns:a16="http://schemas.microsoft.com/office/drawing/2014/main" id="{86D2F8D0-7319-4413-985A-BC4877CF8443}"/>
              </a:ext>
            </a:extLst>
          </p:cNvPr>
          <p:cNvSpPr/>
          <p:nvPr/>
        </p:nvSpPr>
        <p:spPr>
          <a:xfrm>
            <a:off x="152400" y="457200"/>
            <a:ext cx="5410200" cy="1200329"/>
          </a:xfrm>
          <a:prstGeom prst="rect">
            <a:avLst/>
          </a:prstGeom>
        </p:spPr>
        <p:txBody>
          <a:bodyPr wrap="square">
            <a:spAutoFit/>
          </a:bodyPr>
          <a:lstStyle/>
          <a:p>
            <a:pPr algn="just"/>
            <a:r>
              <a:rPr lang="cs-CZ" b="1" dirty="0" err="1">
                <a:latin typeface="Arial" panose="020B0604020202020204" pitchFamily="34" charset="0"/>
                <a:cs typeface="Arial" panose="020B0604020202020204" pitchFamily="34" charset="0"/>
              </a:rPr>
              <a:t>Borazol</a:t>
            </a:r>
            <a:r>
              <a:rPr lang="cs-CZ" b="1" dirty="0">
                <a:latin typeface="Arial" panose="020B0604020202020204" pitchFamily="34" charset="0"/>
                <a:cs typeface="Arial" panose="020B0604020202020204" pitchFamily="34" charset="0"/>
              </a:rPr>
              <a:t> (b</a:t>
            </a:r>
            <a:r>
              <a:rPr lang="de-DE" b="1" dirty="0" err="1">
                <a:latin typeface="Arial" panose="020B0604020202020204" pitchFamily="34" charset="0"/>
                <a:cs typeface="Arial" panose="020B0604020202020204" pitchFamily="34" charset="0"/>
              </a:rPr>
              <a:t>orazin</a:t>
            </a:r>
            <a:r>
              <a:rPr lang="cs-CZ" b="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c</a:t>
            </a:r>
            <a:r>
              <a:rPr lang="de-DE" b="1" dirty="0">
                <a:latin typeface="Arial" panose="020B0604020202020204" pitchFamily="34" charset="0"/>
                <a:cs typeface="Arial" panose="020B0604020202020204" pitchFamily="34" charset="0"/>
              </a:rPr>
              <a:t>y</a:t>
            </a:r>
            <a:r>
              <a:rPr lang="cs-CZ" b="1" dirty="0">
                <a:latin typeface="Arial" panose="020B0604020202020204" pitchFamily="34" charset="0"/>
                <a:cs typeface="Arial" panose="020B0604020202020204" pitchFamily="34" charset="0"/>
              </a:rPr>
              <a:t>k</a:t>
            </a:r>
            <a:r>
              <a:rPr lang="de-DE" b="1" dirty="0" err="1">
                <a:latin typeface="Arial" panose="020B0604020202020204" pitchFamily="34" charset="0"/>
                <a:cs typeface="Arial" panose="020B0604020202020204" pitchFamily="34" charset="0"/>
              </a:rPr>
              <a:t>lotriborazan</a:t>
            </a:r>
            <a:r>
              <a:rPr lang="de-DE" dirty="0">
                <a:latin typeface="Arial" panose="020B0604020202020204" pitchFamily="34" charset="0"/>
                <a:cs typeface="Arial" panose="020B0604020202020204" pitchFamily="34" charset="0"/>
              </a:rPr>
              <a:t>) B</a:t>
            </a:r>
            <a:r>
              <a:rPr lang="de-DE" baseline="-25000" dirty="0">
                <a:latin typeface="Arial" panose="020B0604020202020204" pitchFamily="34" charset="0"/>
                <a:cs typeface="Arial" panose="020B0604020202020204" pitchFamily="34" charset="0"/>
              </a:rPr>
              <a:t>3</a:t>
            </a:r>
            <a:r>
              <a:rPr lang="de-DE" dirty="0">
                <a:latin typeface="Arial" panose="020B0604020202020204" pitchFamily="34" charset="0"/>
                <a:cs typeface="Arial" panose="020B0604020202020204" pitchFamily="34" charset="0"/>
              </a:rPr>
              <a:t>H</a:t>
            </a:r>
            <a:r>
              <a:rPr lang="de-DE" baseline="-25000" dirty="0">
                <a:latin typeface="Arial" panose="020B0604020202020204" pitchFamily="34" charset="0"/>
                <a:cs typeface="Arial" panose="020B0604020202020204" pitchFamily="34" charset="0"/>
              </a:rPr>
              <a:t>6</a:t>
            </a:r>
            <a:r>
              <a:rPr lang="de-DE" dirty="0">
                <a:latin typeface="Arial" panose="020B0604020202020204" pitchFamily="34" charset="0"/>
                <a:cs typeface="Arial" panose="020B0604020202020204" pitchFamily="34" charset="0"/>
              </a:rPr>
              <a:t>N</a:t>
            </a:r>
            <a:r>
              <a:rPr lang="de-DE" baseline="-25000" dirty="0">
                <a:latin typeface="Arial" panose="020B0604020202020204" pitchFamily="34" charset="0"/>
                <a:cs typeface="Arial" panose="020B0604020202020204" pitchFamily="34" charset="0"/>
              </a:rPr>
              <a:t>3</a:t>
            </a:r>
            <a:r>
              <a:rPr lang="cs-CZ" dirty="0">
                <a:latin typeface="Arial" panose="020B0604020202020204" pitchFamily="34" charset="0"/>
                <a:cs typeface="Arial" panose="020B0604020202020204" pitchFamily="34" charset="0"/>
              </a:rPr>
              <a:t> = bezbarvá kapalina aromatického zápachu. Fyzikálními vlastnostmi i strukturou je příbuzný </a:t>
            </a:r>
            <a:r>
              <a:rPr lang="cs-CZ" dirty="0" err="1">
                <a:latin typeface="Arial" panose="020B0604020202020204" pitchFamily="34" charset="0"/>
                <a:cs typeface="Arial" panose="020B0604020202020204" pitchFamily="34" charset="0"/>
              </a:rPr>
              <a:t>izoelektronovému</a:t>
            </a:r>
            <a:r>
              <a:rPr lang="cs-CZ" dirty="0">
                <a:latin typeface="Arial" panose="020B0604020202020204" pitchFamily="34" charset="0"/>
                <a:cs typeface="Arial" panose="020B0604020202020204" pitchFamily="34" charset="0"/>
              </a:rPr>
              <a:t> benzenu (anorganický benzen).</a:t>
            </a:r>
            <a:r>
              <a:rPr lang="de-DE"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145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29600" cy="715962"/>
          </a:xfrm>
        </p:spPr>
        <p:txBody>
          <a:bodyPr>
            <a:normAutofit/>
          </a:bodyPr>
          <a:lstStyle/>
          <a:p>
            <a:r>
              <a:rPr lang="cs-CZ" sz="2800" b="1" dirty="0"/>
              <a:t>Sloučeniny s uhlíkem</a:t>
            </a:r>
          </a:p>
        </p:txBody>
      </p:sp>
      <p:sp>
        <p:nvSpPr>
          <p:cNvPr id="5" name="Obdélník 4"/>
          <p:cNvSpPr/>
          <p:nvPr/>
        </p:nvSpPr>
        <p:spPr>
          <a:xfrm>
            <a:off x="231843" y="990600"/>
            <a:ext cx="8763000" cy="5324535"/>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Velmi tvrdým materiálem je také </a:t>
            </a:r>
            <a:r>
              <a:rPr lang="cs-CZ" sz="2000" b="1" dirty="0">
                <a:latin typeface="Arial" panose="020B0604020202020204" pitchFamily="34" charset="0"/>
                <a:cs typeface="Arial" panose="020B0604020202020204" pitchFamily="34" charset="0"/>
              </a:rPr>
              <a:t>karbid boru </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 používaný jako brusivo a leštič kovů. Dále ho lze najít v obložení brzd a spojek, je materiálem v neprůstřelných vestách a v ochranných štítech bojových letadel.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K</a:t>
            </a:r>
            <a:r>
              <a:rPr lang="cs-CZ" sz="2000" b="1" dirty="0" err="1">
                <a:latin typeface="Arial" panose="020B0604020202020204" pitchFamily="34" charset="0"/>
                <a:cs typeface="Arial" panose="020B0604020202020204" pitchFamily="34" charset="0"/>
              </a:rPr>
              <a:t>arborany</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slouč</a:t>
            </a:r>
            <a:r>
              <a:rPr lang="en-US" sz="2000" dirty="0" err="1">
                <a:latin typeface="Arial" panose="020B0604020202020204" pitchFamily="34" charset="0"/>
                <a:cs typeface="Arial" panose="020B0604020202020204" pitchFamily="34" charset="0"/>
              </a:rPr>
              <a:t>eniny</a:t>
            </a:r>
            <a:r>
              <a:rPr lang="cs-CZ" sz="2000" dirty="0">
                <a:latin typeface="Arial" panose="020B0604020202020204" pitchFamily="34" charset="0"/>
                <a:cs typeface="Arial" panose="020B0604020202020204" pitchFamily="34" charset="0"/>
              </a:rPr>
              <a:t> boru, uhlíku a vodíku odvozené náhradou skupiny BH polyedrického boranu skupinou CH. K</a:t>
            </a:r>
            <a:r>
              <a:rPr lang="en-US" sz="2000" dirty="0" err="1">
                <a:latin typeface="Arial" panose="020B0604020202020204" pitchFamily="34" charset="0"/>
                <a:cs typeface="Arial" panose="020B0604020202020204" pitchFamily="34" charset="0"/>
              </a:rPr>
              <a:t>arborany</a:t>
            </a:r>
            <a:r>
              <a:rPr lang="cs-CZ" sz="2000" dirty="0">
                <a:latin typeface="Arial" panose="020B0604020202020204" pitchFamily="34" charset="0"/>
                <a:cs typeface="Arial" panose="020B0604020202020204" pitchFamily="34" charset="0"/>
              </a:rPr>
              <a:t> mohou mít velmi složité prostorové struktury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oproti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boran</a:t>
            </a:r>
            <a:r>
              <a:rPr lang="cs-CZ" sz="2000" dirty="0">
                <a:latin typeface="Arial" panose="020B0604020202020204" pitchFamily="34" charset="0"/>
                <a:cs typeface="Arial" panose="020B0604020202020204" pitchFamily="34" charset="0"/>
              </a:rPr>
              <a:t>ů</a:t>
            </a:r>
            <a:r>
              <a:rPr lang="en-US" sz="2000" dirty="0">
                <a:latin typeface="Arial" panose="020B0604020202020204" pitchFamily="34" charset="0"/>
                <a:cs typeface="Arial" panose="020B0604020202020204" pitchFamily="34" charset="0"/>
              </a:rPr>
              <a:t>m </a:t>
            </a:r>
            <a:r>
              <a:rPr lang="en-US" sz="2000" dirty="0" err="1">
                <a:latin typeface="Arial" panose="020B0604020202020204" pitchFamily="34" charset="0"/>
                <a:cs typeface="Arial" panose="020B0604020202020204" pitchFamily="34" charset="0"/>
              </a:rPr>
              <a:t>jsou</a:t>
            </a:r>
            <a:r>
              <a:rPr lang="en-US" sz="2000" dirty="0">
                <a:latin typeface="Arial" panose="020B0604020202020204" pitchFamily="34" charset="0"/>
                <a:cs typeface="Arial" panose="020B0604020202020204" pitchFamily="34" charset="0"/>
              </a:rPr>
              <a:t> s</a:t>
            </a:r>
            <a:r>
              <a:rPr lang="cs-CZ" sz="2000" dirty="0" err="1">
                <a:latin typeface="Arial" panose="020B0604020202020204" pitchFamily="34" charset="0"/>
                <a:cs typeface="Arial" panose="020B0604020202020204" pitchFamily="34" charset="0"/>
              </a:rPr>
              <a:t>tálejší</a:t>
            </a:r>
            <a:r>
              <a:rPr lang="cs-CZ" sz="20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Gallium</a:t>
            </a:r>
            <a:r>
              <a:rPr lang="cs-CZ" sz="2000" b="1" dirty="0">
                <a:latin typeface="Arial" panose="020B0604020202020204" pitchFamily="34" charset="0"/>
                <a:cs typeface="Arial" panose="020B0604020202020204" pitchFamily="34" charset="0"/>
              </a:rPr>
              <a:t> a indium </a:t>
            </a:r>
            <a:r>
              <a:rPr lang="cs-CZ" sz="2000" dirty="0">
                <a:latin typeface="Arial" panose="020B0604020202020204" pitchFamily="34" charset="0"/>
                <a:cs typeface="Arial" panose="020B0604020202020204" pitchFamily="34" charset="0"/>
              </a:rPr>
              <a:t>jsou </a:t>
            </a:r>
            <a:r>
              <a:rPr lang="cs-CZ" sz="2000" u="sng" dirty="0">
                <a:latin typeface="Arial" panose="020B0604020202020204" pitchFamily="34" charset="0"/>
                <a:cs typeface="Arial" panose="020B0604020202020204" pitchFamily="34" charset="0"/>
              </a:rPr>
              <a:t>jediné 2 kovy, které netvoří karbidy</a:t>
            </a:r>
            <a:r>
              <a:rPr lang="cs-CZ" sz="2000" b="1" dirty="0">
                <a:latin typeface="Arial" panose="020B0604020202020204" pitchFamily="34" charset="0"/>
                <a:cs typeface="Arial" panose="020B0604020202020204" pitchFamily="34" charset="0"/>
              </a:rPr>
              <a:t>.</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6400800" cy="208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64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457200"/>
            <a:ext cx="8763000" cy="5940088"/>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Nejdůležitější sloučeniny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jsou </a:t>
            </a:r>
            <a:r>
              <a:rPr lang="cs-CZ" sz="2000" b="1" dirty="0">
                <a:latin typeface="Arial" panose="020B0604020202020204" pitchFamily="34" charset="0"/>
                <a:cs typeface="Arial" panose="020B0604020202020204" pitchFamily="34" charset="0"/>
              </a:rPr>
              <a:t>arsenid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GaAs</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nitrid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GaN</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fosfid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GaP</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antimonid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GaSb</a:t>
            </a:r>
            <a:r>
              <a:rPr lang="cs-CZ" sz="2000" dirty="0">
                <a:latin typeface="Arial" panose="020B0604020202020204" pitchFamily="34" charset="0"/>
                <a:cs typeface="Arial" panose="020B0604020202020204" pitchFamily="34" charset="0"/>
              </a:rPr>
              <a:t>, které se používají k výrobě LED diod a mnoha dalších elektronických součástek. </a:t>
            </a:r>
            <a:r>
              <a:rPr lang="cs-CZ" sz="2000" b="1" dirty="0">
                <a:latin typeface="Arial" panose="020B0604020202020204" pitchFamily="34" charset="0"/>
                <a:cs typeface="Arial" panose="020B0604020202020204" pitchFamily="34" charset="0"/>
              </a:rPr>
              <a:t>Arsenid inditý </a:t>
            </a:r>
            <a:r>
              <a:rPr lang="cs-CZ" sz="2000" dirty="0" err="1">
                <a:latin typeface="Arial" panose="020B0604020202020204" pitchFamily="34" charset="0"/>
                <a:cs typeface="Arial" panose="020B0604020202020204" pitchFamily="34" charset="0"/>
              </a:rPr>
              <a:t>InAs</a:t>
            </a:r>
            <a:r>
              <a:rPr lang="cs-CZ" sz="2000" dirty="0">
                <a:latin typeface="Arial" panose="020B0604020202020204" pitchFamily="34" charset="0"/>
                <a:cs typeface="Arial" panose="020B0604020202020204" pitchFamily="34" charset="0"/>
              </a:rPr>
              <a:t> a antimonid inditý </a:t>
            </a:r>
            <a:r>
              <a:rPr lang="cs-CZ" sz="2000" dirty="0" err="1">
                <a:latin typeface="Arial" panose="020B0604020202020204" pitchFamily="34" charset="0"/>
                <a:cs typeface="Arial" panose="020B0604020202020204" pitchFamily="34" charset="0"/>
              </a:rPr>
              <a:t>InSb</a:t>
            </a:r>
            <a:r>
              <a:rPr lang="cs-CZ" sz="2000" dirty="0">
                <a:latin typeface="Arial" panose="020B0604020202020204" pitchFamily="34" charset="0"/>
                <a:cs typeface="Arial" panose="020B0604020202020204" pitchFamily="34" charset="0"/>
              </a:rPr>
              <a:t> se používají k výrobě fotodiod. </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hlavní součástí léků k léčbě cystické fibrózy. </a:t>
            </a:r>
          </a:p>
          <a:p>
            <a:endParaRPr lang="cs-CZ" sz="2000" b="1"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Dusičnan inditý</a:t>
            </a:r>
            <a:r>
              <a:rPr lang="cs-CZ" sz="2000" dirty="0">
                <a:latin typeface="Arial" panose="020B0604020202020204" pitchFamily="34" charset="0"/>
                <a:cs typeface="Arial" panose="020B0604020202020204" pitchFamily="34" charset="0"/>
              </a:rPr>
              <a:t> In(NO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 pyrotechnice - barví plamen intenzivně modře.</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Fosforečnan </a:t>
            </a:r>
            <a:r>
              <a:rPr lang="cs-CZ" sz="2000" b="1" dirty="0" err="1">
                <a:latin typeface="Arial" panose="020B0604020202020204" pitchFamily="34" charset="0"/>
                <a:cs typeface="Arial" panose="020B0604020202020204" pitchFamily="34" charset="0"/>
              </a:rPr>
              <a:t>galli</a:t>
            </a:r>
            <a:r>
              <a:rPr lang="cs-CZ" sz="2000" dirty="0" err="1">
                <a:latin typeface="Arial" panose="020B0604020202020204" pitchFamily="34" charset="0"/>
                <a:cs typeface="Arial" panose="020B0604020202020204" pitchFamily="34" charset="0"/>
              </a:rPr>
              <a:t>tý</a:t>
            </a:r>
            <a:r>
              <a:rPr lang="cs-CZ" sz="2000" dirty="0">
                <a:latin typeface="Arial" panose="020B0604020202020204" pitchFamily="34" charset="0"/>
                <a:cs typeface="Arial" panose="020B0604020202020204" pitchFamily="34" charset="0"/>
              </a:rPr>
              <a:t> GaPO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má piezoelektrické vlastnosti a slouží k výrobě snímačů tlaku. </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Uhličitan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používal jako fungicid,</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Sulfid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se používal ke konstrukci fotonásobičů v přístrojích pro noční vidění, </a:t>
            </a:r>
          </a:p>
          <a:p>
            <a:endParaRPr lang="cs-CZ" sz="2000" b="1"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Azid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experimentálně používal v pyrotechnice. </a:t>
            </a:r>
          </a:p>
        </p:txBody>
      </p:sp>
    </p:spTree>
    <p:extLst>
      <p:ext uri="{BB962C8B-B14F-4D97-AF65-F5344CB8AC3E}">
        <p14:creationId xmlns:p14="http://schemas.microsoft.com/office/powerpoint/2010/main" val="603557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6EEEA1-009F-4AEB-9F30-B4D7D3DD5655}"/>
              </a:ext>
            </a:extLst>
          </p:cNvPr>
          <p:cNvSpPr/>
          <p:nvPr/>
        </p:nvSpPr>
        <p:spPr>
          <a:xfrm>
            <a:off x="228600" y="345575"/>
            <a:ext cx="8763000" cy="2585323"/>
          </a:xfrm>
          <a:prstGeom prst="rect">
            <a:avLst/>
          </a:prstGeom>
        </p:spPr>
        <p:txBody>
          <a:bodyPr wrap="square">
            <a:spAutoFit/>
          </a:bodyPr>
          <a:lstStyle/>
          <a:p>
            <a:r>
              <a:rPr lang="cs-CZ" b="1" dirty="0">
                <a:latin typeface="Arial" panose="020B0604020202020204" pitchFamily="34" charset="0"/>
                <a:cs typeface="Arial" panose="020B0604020202020204" pitchFamily="34" charset="0"/>
              </a:rPr>
              <a:t>Octan </a:t>
            </a:r>
            <a:r>
              <a:rPr lang="cs-CZ" b="1" dirty="0" err="1">
                <a:latin typeface="Arial" panose="020B0604020202020204" pitchFamily="34" charset="0"/>
                <a:cs typeface="Arial" panose="020B0604020202020204" pitchFamily="34" charset="0"/>
              </a:rPr>
              <a:t>thallný</a:t>
            </a:r>
            <a:r>
              <a:rPr lang="cs-CZ" b="1"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CH</a:t>
            </a:r>
            <a:r>
              <a:rPr lang="cs-CZ" baseline="-25000" dirty="0">
                <a:latin typeface="Arial" panose="020B0604020202020204" pitchFamily="34" charset="0"/>
                <a:cs typeface="Arial" panose="020B0604020202020204" pitchFamily="34" charset="0"/>
              </a:rPr>
              <a:t>3</a:t>
            </a:r>
            <a:r>
              <a:rPr lang="cs-CZ" dirty="0">
                <a:latin typeface="Arial" panose="020B0604020202020204" pitchFamily="34" charset="0"/>
                <a:cs typeface="Arial" panose="020B0604020202020204" pitchFamily="34" charset="0"/>
              </a:rPr>
              <a:t>COOTl se využívá v mikrobiologii jako selektivní živná půda. </a:t>
            </a:r>
          </a:p>
          <a:p>
            <a:endParaRPr lang="cs-CZ" dirty="0">
              <a:latin typeface="Arial" panose="020B0604020202020204" pitchFamily="34" charset="0"/>
              <a:cs typeface="Arial" panose="020B0604020202020204" pitchFamily="34" charset="0"/>
            </a:endParaRPr>
          </a:p>
          <a:p>
            <a:r>
              <a:rPr lang="cs-CZ" b="1" dirty="0">
                <a:latin typeface="Arial" panose="020B0604020202020204" pitchFamily="34" charset="0"/>
                <a:cs typeface="Arial" panose="020B0604020202020204" pitchFamily="34" charset="0"/>
              </a:rPr>
              <a:t>Mravenčan </a:t>
            </a:r>
            <a:r>
              <a:rPr lang="cs-CZ" b="1" dirty="0" err="1">
                <a:latin typeface="Arial" panose="020B0604020202020204" pitchFamily="34" charset="0"/>
                <a:cs typeface="Arial" panose="020B0604020202020204" pitchFamily="34" charset="0"/>
              </a:rPr>
              <a:t>thallný</a:t>
            </a:r>
            <a:r>
              <a:rPr lang="cs-CZ" b="1"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TlCOOH</a:t>
            </a:r>
            <a:r>
              <a:rPr lang="cs-CZ" dirty="0">
                <a:latin typeface="Arial" panose="020B0604020202020204" pitchFamily="34" charset="0"/>
                <a:cs typeface="Arial" panose="020B0604020202020204" pitchFamily="34" charset="0"/>
              </a:rPr>
              <a:t> se používá k přípravě roztoků o velmi vysoké hustotě </a:t>
            </a:r>
            <a:r>
              <a:rPr lang="cs-CZ" i="1" dirty="0">
                <a:latin typeface="Arial" panose="020B0604020202020204" pitchFamily="34" charset="0"/>
                <a:cs typeface="Arial" panose="020B0604020202020204" pitchFamily="34" charset="0"/>
              </a:rPr>
              <a:t>(až 4,3 g·cm</a:t>
            </a:r>
            <a:r>
              <a:rPr lang="cs-CZ" i="1" baseline="30000" dirty="0">
                <a:latin typeface="Arial" panose="020B0604020202020204" pitchFamily="34" charset="0"/>
                <a:cs typeface="Arial" panose="020B0604020202020204" pitchFamily="34" charset="0"/>
              </a:rPr>
              <a:t>-3</a:t>
            </a:r>
            <a:r>
              <a:rPr lang="cs-CZ" i="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a pod názvem </a:t>
            </a:r>
            <a:r>
              <a:rPr lang="cs-CZ" dirty="0" err="1">
                <a:latin typeface="Arial" panose="020B0604020202020204" pitchFamily="34" charset="0"/>
                <a:cs typeface="Arial" panose="020B0604020202020204" pitchFamily="34" charset="0"/>
              </a:rPr>
              <a:t>Clericiho</a:t>
            </a:r>
            <a:r>
              <a:rPr lang="cs-CZ" dirty="0">
                <a:latin typeface="Arial" panose="020B0604020202020204" pitchFamily="34" charset="0"/>
                <a:cs typeface="Arial" panose="020B0604020202020204" pitchFamily="34" charset="0"/>
              </a:rPr>
              <a:t> roztok se využívá v mineralogii ke stanovení hustoty nerostů. </a:t>
            </a:r>
          </a:p>
          <a:p>
            <a:endParaRPr lang="cs-CZ" dirty="0">
              <a:latin typeface="Arial" panose="020B0604020202020204" pitchFamily="34" charset="0"/>
              <a:cs typeface="Arial" panose="020B0604020202020204" pitchFamily="34" charset="0"/>
            </a:endParaRPr>
          </a:p>
          <a:p>
            <a:r>
              <a:rPr lang="cs-CZ" altLang="en-US" b="1" dirty="0">
                <a:latin typeface="Arial" panose="020B0604020202020204" pitchFamily="34" charset="0"/>
                <a:cs typeface="Arial" panose="020B0604020202020204" pitchFamily="34" charset="0"/>
              </a:rPr>
              <a:t>Síran </a:t>
            </a:r>
            <a:r>
              <a:rPr lang="cs-CZ" altLang="en-US" b="1" dirty="0" err="1">
                <a:latin typeface="Arial" panose="020B0604020202020204" pitchFamily="34" charset="0"/>
                <a:cs typeface="Arial" panose="020B0604020202020204" pitchFamily="34" charset="0"/>
              </a:rPr>
              <a:t>thallný</a:t>
            </a:r>
            <a:r>
              <a:rPr lang="cs-CZ" altLang="en-US" b="1" dirty="0">
                <a:latin typeface="Arial" panose="020B0604020202020204" pitchFamily="34" charset="0"/>
                <a:cs typeface="Arial" panose="020B0604020202020204" pitchFamily="34" charset="0"/>
              </a:rPr>
              <a:t> </a:t>
            </a:r>
            <a:r>
              <a:rPr lang="cs-CZ" altLang="en-US" dirty="0">
                <a:latin typeface="Arial" panose="020B0604020202020204" pitchFamily="34" charset="0"/>
                <a:cs typeface="Arial" panose="020B0604020202020204" pitchFamily="34" charset="0"/>
              </a:rPr>
              <a:t>Tl</a:t>
            </a:r>
            <a:r>
              <a:rPr lang="cs-CZ" altLang="en-US" baseline="-25000" dirty="0">
                <a:latin typeface="Arial" panose="020B0604020202020204" pitchFamily="34" charset="0"/>
                <a:cs typeface="Arial" panose="020B0604020202020204" pitchFamily="34" charset="0"/>
              </a:rPr>
              <a:t>2</a:t>
            </a:r>
            <a:r>
              <a:rPr lang="cs-CZ" altLang="en-US" dirty="0">
                <a:latin typeface="Arial" panose="020B0604020202020204" pitchFamily="34" charset="0"/>
                <a:cs typeface="Arial" panose="020B0604020202020204" pitchFamily="34" charset="0"/>
              </a:rPr>
              <a:t>SO</a:t>
            </a:r>
            <a:r>
              <a:rPr lang="cs-CZ" altLang="en-US" baseline="-25000" dirty="0">
                <a:latin typeface="Arial" panose="020B0604020202020204" pitchFamily="34" charset="0"/>
                <a:cs typeface="Arial" panose="020B0604020202020204" pitchFamily="34" charset="0"/>
              </a:rPr>
              <a:t>4</a:t>
            </a:r>
            <a:r>
              <a:rPr lang="cs-CZ" altLang="en-US" dirty="0">
                <a:latin typeface="Arial" panose="020B0604020202020204" pitchFamily="34" charset="0"/>
                <a:cs typeface="Arial" panose="020B0604020202020204" pitchFamily="34" charset="0"/>
              </a:rPr>
              <a:t> látka bez chuti a zápachu, byl používán jako rodenticid (nyní je zakázán).</a:t>
            </a:r>
            <a:endParaRPr lang="cs-CZ" b="1"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ABD10585-E996-413C-94CF-8581687A0B89}"/>
              </a:ext>
            </a:extLst>
          </p:cNvPr>
          <p:cNvSpPr/>
          <p:nvPr/>
        </p:nvSpPr>
        <p:spPr>
          <a:xfrm>
            <a:off x="228600" y="2913113"/>
            <a:ext cx="8610600" cy="923330"/>
          </a:xfrm>
          <a:prstGeom prst="rect">
            <a:avLst/>
          </a:prstGeom>
        </p:spPr>
        <p:txBody>
          <a:bodyPr wrap="square">
            <a:spAutoFit/>
          </a:bodyPr>
          <a:lstStyle/>
          <a:p>
            <a:pPr algn="just"/>
            <a:r>
              <a:rPr lang="cs-CZ" dirty="0">
                <a:solidFill>
                  <a:schemeClr val="tx2"/>
                </a:solidFill>
                <a:latin typeface="Arial" panose="020B0604020202020204" pitchFamily="34" charset="0"/>
                <a:cs typeface="Arial" panose="020B0604020202020204" pitchFamily="34" charset="0"/>
              </a:rPr>
              <a:t>Thallium i všechny jeho sloučeniny jsou </a:t>
            </a:r>
            <a:r>
              <a:rPr lang="cs-CZ" b="1" dirty="0">
                <a:solidFill>
                  <a:schemeClr val="tx2"/>
                </a:solidFill>
                <a:latin typeface="Arial" panose="020B0604020202020204" pitchFamily="34" charset="0"/>
                <a:cs typeface="Arial" panose="020B0604020202020204" pitchFamily="34" charset="0"/>
              </a:rPr>
              <a:t>prudce toxické, </a:t>
            </a:r>
            <a:r>
              <a:rPr lang="en-GB" altLang="en-US" dirty="0" err="1">
                <a:solidFill>
                  <a:schemeClr val="tx2"/>
                </a:solidFill>
                <a:latin typeface="Arial" panose="020B0604020202020204" pitchFamily="34" charset="0"/>
                <a:cs typeface="Arial" panose="020B0604020202020204" pitchFamily="34" charset="0"/>
              </a:rPr>
              <a:t>účinky</a:t>
            </a:r>
            <a:r>
              <a:rPr lang="en-GB" altLang="en-US" dirty="0">
                <a:solidFill>
                  <a:schemeClr val="tx2"/>
                </a:solidFill>
                <a:latin typeface="Arial" panose="020B0604020202020204" pitchFamily="34" charset="0"/>
                <a:cs typeface="Arial" panose="020B0604020202020204" pitchFamily="34" charset="0"/>
              </a:rPr>
              <a:t> se </a:t>
            </a:r>
            <a:r>
              <a:rPr lang="en-GB" altLang="en-US" dirty="0" err="1">
                <a:solidFill>
                  <a:schemeClr val="tx2"/>
                </a:solidFill>
                <a:latin typeface="Arial" panose="020B0604020202020204" pitchFamily="34" charset="0"/>
                <a:cs typeface="Arial" panose="020B0604020202020204" pitchFamily="34" charset="0"/>
              </a:rPr>
              <a:t>projevují</a:t>
            </a:r>
            <a:r>
              <a:rPr lang="en-GB" altLang="en-US" dirty="0">
                <a:solidFill>
                  <a:schemeClr val="tx2"/>
                </a:solidFill>
                <a:latin typeface="Arial" panose="020B0604020202020204" pitchFamily="34" charset="0"/>
                <a:cs typeface="Arial" panose="020B0604020202020204" pitchFamily="34" charset="0"/>
              </a:rPr>
              <a:t> se </a:t>
            </a:r>
            <a:r>
              <a:rPr lang="en-GB" altLang="en-US" dirty="0" err="1">
                <a:solidFill>
                  <a:schemeClr val="tx2"/>
                </a:solidFill>
                <a:latin typeface="Arial" panose="020B0604020202020204" pitchFamily="34" charset="0"/>
                <a:cs typeface="Arial" panose="020B0604020202020204" pitchFamily="34" charset="0"/>
              </a:rPr>
              <a:t>zpožděním</a:t>
            </a:r>
            <a:r>
              <a:rPr lang="en-GB" altLang="en-US" dirty="0">
                <a:solidFill>
                  <a:schemeClr val="tx2"/>
                </a:solidFill>
                <a:latin typeface="Arial" panose="020B0604020202020204" pitchFamily="34" charset="0"/>
                <a:cs typeface="Arial" panose="020B0604020202020204" pitchFamily="34" charset="0"/>
              </a:rPr>
              <a:t> </a:t>
            </a:r>
            <a:r>
              <a:rPr lang="en-GB" altLang="en-US" dirty="0">
                <a:solidFill>
                  <a:schemeClr val="tx2"/>
                </a:solidFill>
                <a:latin typeface="Arial" panose="020B0604020202020204" pitchFamily="34" charset="0"/>
                <a:cs typeface="Arial" panose="020B0604020202020204" pitchFamily="34" charset="0"/>
                <a:sym typeface="Symbol" pitchFamily="18" charset="2"/>
              </a:rPr>
              <a:t></a:t>
            </a:r>
            <a:r>
              <a:rPr lang="en-GB" altLang="en-US" dirty="0">
                <a:solidFill>
                  <a:schemeClr val="tx2"/>
                </a:solidFill>
                <a:latin typeface="Arial" panose="020B0604020202020204" pitchFamily="34" charset="0"/>
                <a:cs typeface="Arial" panose="020B0604020202020204" pitchFamily="34" charset="0"/>
              </a:rPr>
              <a:t> </a:t>
            </a:r>
            <a:r>
              <a:rPr lang="cs-CZ" altLang="en-US" dirty="0">
                <a:solidFill>
                  <a:schemeClr val="tx2"/>
                </a:solidFill>
                <a:latin typeface="Arial" panose="020B0604020202020204" pitchFamily="34" charset="0"/>
                <a:cs typeface="Arial" panose="020B0604020202020204" pitchFamily="34" charset="0"/>
              </a:rPr>
              <a:t>byly proto </a:t>
            </a:r>
            <a:r>
              <a:rPr lang="en-GB" altLang="en-US" dirty="0" err="1">
                <a:solidFill>
                  <a:schemeClr val="tx2"/>
                </a:solidFill>
                <a:latin typeface="Arial" panose="020B0604020202020204" pitchFamily="34" charset="0"/>
                <a:cs typeface="Arial" panose="020B0604020202020204" pitchFamily="34" charset="0"/>
              </a:rPr>
              <a:t>využíván</a:t>
            </a:r>
            <a:r>
              <a:rPr lang="cs-CZ" altLang="en-US" dirty="0">
                <a:solidFill>
                  <a:schemeClr val="tx2"/>
                </a:solidFill>
                <a:latin typeface="Arial" panose="020B0604020202020204" pitchFamily="34" charset="0"/>
                <a:cs typeface="Arial" panose="020B0604020202020204" pitchFamily="34" charset="0"/>
              </a:rPr>
              <a:t>y</a:t>
            </a:r>
            <a:r>
              <a:rPr lang="en-GB" altLang="en-US" dirty="0">
                <a:solidFill>
                  <a:schemeClr val="tx2"/>
                </a:solidFill>
                <a:latin typeface="Arial" panose="020B0604020202020204" pitchFamily="34" charset="0"/>
                <a:cs typeface="Arial" panose="020B0604020202020204" pitchFamily="34" charset="0"/>
              </a:rPr>
              <a:t> k </a:t>
            </a:r>
            <a:r>
              <a:rPr lang="en-GB" altLang="en-US" dirty="0" err="1">
                <a:solidFill>
                  <a:schemeClr val="tx2"/>
                </a:solidFill>
                <a:latin typeface="Arial" panose="020B0604020202020204" pitchFamily="34" charset="0"/>
                <a:cs typeface="Arial" panose="020B0604020202020204" pitchFamily="34" charset="0"/>
              </a:rPr>
              <a:t>trávení</a:t>
            </a:r>
            <a:r>
              <a:rPr lang="en-GB" altLang="en-US" dirty="0">
                <a:solidFill>
                  <a:schemeClr val="tx2"/>
                </a:solidFill>
                <a:latin typeface="Arial" panose="020B0604020202020204" pitchFamily="34" charset="0"/>
                <a:cs typeface="Arial" panose="020B0604020202020204" pitchFamily="34" charset="0"/>
              </a:rPr>
              <a:t> </a:t>
            </a:r>
            <a:r>
              <a:rPr lang="en-GB" altLang="en-US" dirty="0" err="1">
                <a:solidFill>
                  <a:schemeClr val="tx2"/>
                </a:solidFill>
                <a:latin typeface="Arial" panose="020B0604020202020204" pitchFamily="34" charset="0"/>
                <a:cs typeface="Arial" panose="020B0604020202020204" pitchFamily="34" charset="0"/>
              </a:rPr>
              <a:t>hlodavců</a:t>
            </a:r>
            <a:r>
              <a:rPr lang="en-GB" altLang="en-US" dirty="0">
                <a:solidFill>
                  <a:schemeClr val="tx2"/>
                </a:solidFill>
                <a:latin typeface="Arial" panose="020B0604020202020204" pitchFamily="34" charset="0"/>
                <a:cs typeface="Arial" panose="020B0604020202020204" pitchFamily="34" charset="0"/>
              </a:rPr>
              <a:t>. </a:t>
            </a:r>
            <a:r>
              <a:rPr lang="cs-CZ" altLang="en-US" u="sng" dirty="0">
                <a:solidFill>
                  <a:schemeClr val="tx2"/>
                </a:solidFill>
                <a:latin typeface="Arial" panose="020B0604020202020204" pitchFamily="34" charset="0"/>
                <a:cs typeface="Arial" panose="020B0604020202020204" pitchFamily="34" charset="0"/>
              </a:rPr>
              <a:t>Otrava thalliem se projevuje </a:t>
            </a:r>
            <a:r>
              <a:rPr lang="cs-CZ" u="sng" dirty="0">
                <a:solidFill>
                  <a:schemeClr val="tx2"/>
                </a:solidFill>
                <a:latin typeface="Arial" panose="020B0604020202020204" pitchFamily="34" charset="0"/>
                <a:cs typeface="Arial" panose="020B0604020202020204" pitchFamily="34" charset="0"/>
              </a:rPr>
              <a:t>padáním vlasů a erozí nehtů</a:t>
            </a:r>
            <a:r>
              <a:rPr lang="cs-CZ" dirty="0">
                <a:solidFill>
                  <a:schemeClr val="tx2"/>
                </a:solidFill>
                <a:latin typeface="Arial" panose="020B0604020202020204" pitchFamily="34" charset="0"/>
                <a:cs typeface="Arial" panose="020B0604020202020204" pitchFamily="34" charset="0"/>
              </a:rPr>
              <a:t>. </a:t>
            </a:r>
            <a:endParaRPr lang="en-US" dirty="0">
              <a:solidFill>
                <a:schemeClr val="tx2"/>
              </a:solidFill>
            </a:endParaRPr>
          </a:p>
        </p:txBody>
      </p:sp>
      <p:pic>
        <p:nvPicPr>
          <p:cNvPr id="1026" name="Picture 2" descr="Zobrazit zdrojový obrázek">
            <a:extLst>
              <a:ext uri="{FF2B5EF4-FFF2-40B4-BE49-F238E27FC236}">
                <a16:creationId xmlns:a16="http://schemas.microsoft.com/office/drawing/2014/main" id="{CF0434CF-FE98-4A3F-8009-C12AE5A283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191000"/>
            <a:ext cx="2362200" cy="22699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rosion of nails following thallium poisoning: a case ...">
            <a:extLst>
              <a:ext uri="{FF2B5EF4-FFF2-40B4-BE49-F238E27FC236}">
                <a16:creationId xmlns:a16="http://schemas.microsoft.com/office/drawing/2014/main" id="{AE81B7D3-6800-4427-AAAF-D689CEFB7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0" y="4297554"/>
            <a:ext cx="3581400" cy="205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E0BE1080-FB2F-4E28-91C0-5DE8820E3B95}"/>
              </a:ext>
            </a:extLst>
          </p:cNvPr>
          <p:cNvPicPr>
            <a:picLocks noChangeAspect="1"/>
          </p:cNvPicPr>
          <p:nvPr/>
        </p:nvPicPr>
        <p:blipFill>
          <a:blip r:embed="rId2"/>
          <a:stretch>
            <a:fillRect/>
          </a:stretch>
        </p:blipFill>
        <p:spPr>
          <a:xfrm>
            <a:off x="6610350" y="76200"/>
            <a:ext cx="2457450" cy="1990188"/>
          </a:xfrm>
          <a:prstGeom prst="rect">
            <a:avLst/>
          </a:prstGeom>
        </p:spPr>
      </p:pic>
      <p:sp>
        <p:nvSpPr>
          <p:cNvPr id="7" name="TextovéPole 6">
            <a:extLst>
              <a:ext uri="{FF2B5EF4-FFF2-40B4-BE49-F238E27FC236}">
                <a16:creationId xmlns:a16="http://schemas.microsoft.com/office/drawing/2014/main" id="{D52207F0-23DC-4014-BFCD-40BF9778D76D}"/>
              </a:ext>
            </a:extLst>
          </p:cNvPr>
          <p:cNvSpPr txBox="1"/>
          <p:nvPr/>
        </p:nvSpPr>
        <p:spPr>
          <a:xfrm>
            <a:off x="228600" y="685800"/>
            <a:ext cx="8686800" cy="6124754"/>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Nekovy s vysokým bodem tání, nevodiče.</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Hodnoty elektronegativit boru B (2,0) a křemíku Si (1,8).</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Oba prvky mají téměř shodné hodnoty ionizačního </a:t>
            </a:r>
          </a:p>
          <a:p>
            <a:r>
              <a:rPr lang="cs-CZ" sz="2000" dirty="0">
                <a:latin typeface="Arial" panose="020B0604020202020204" pitchFamily="34" charset="0"/>
                <a:cs typeface="Arial" panose="020B0604020202020204" pitchFamily="34" charset="0"/>
              </a:rPr>
              <a:t>potenciálu B</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(3/41 = 0,073) a Si</a:t>
            </a:r>
            <a:r>
              <a:rPr lang="cs-CZ" sz="2000" baseline="30000" dirty="0">
                <a:latin typeface="Arial" panose="020B0604020202020204" pitchFamily="34" charset="0"/>
                <a:cs typeface="Arial" panose="020B0604020202020204" pitchFamily="34" charset="0"/>
              </a:rPr>
              <a:t>4+ </a:t>
            </a:r>
            <a:r>
              <a:rPr lang="cs-CZ" sz="2000" dirty="0">
                <a:latin typeface="Arial" panose="020B0604020202020204" pitchFamily="34" charset="0"/>
                <a:cs typeface="Arial" panose="020B0604020202020204" pitchFamily="34" charset="0"/>
              </a:rPr>
              <a:t>(4/54 = 0,074)</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Oba prvky lze připravit z oxidů redukcí hořčíkem</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 Mg = 2 B + 3 </a:t>
            </a:r>
            <a:r>
              <a:rPr lang="cs-CZ" sz="2000" dirty="0" err="1">
                <a:latin typeface="Arial" panose="020B0604020202020204" pitchFamily="34" charset="0"/>
                <a:cs typeface="Arial" panose="020B0604020202020204" pitchFamily="34" charset="0"/>
              </a:rPr>
              <a:t>MgO</a:t>
            </a:r>
            <a:endParaRPr lang="cs-CZ" sz="20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 Mg = Si + 2 </a:t>
            </a:r>
            <a:r>
              <a:rPr lang="cs-CZ" sz="2000" dirty="0" err="1">
                <a:latin typeface="Arial" panose="020B0604020202020204" pitchFamily="34" charset="0"/>
                <a:cs typeface="Arial" panose="020B0604020202020204" pitchFamily="34" charset="0"/>
              </a:rPr>
              <a:t>MgO</a:t>
            </a:r>
            <a:endParaRPr lang="cs-CZ" sz="20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přírodě se nevyskytují jako volné, lze je najít ve formě </a:t>
            </a:r>
            <a:r>
              <a:rPr lang="cs-CZ" sz="2000" dirty="0" err="1">
                <a:latin typeface="Arial" panose="020B0604020202020204" pitchFamily="34" charset="0"/>
                <a:cs typeface="Arial" panose="020B0604020202020204" pitchFamily="34" charset="0"/>
              </a:rPr>
              <a:t>oxosloučenin</a:t>
            </a:r>
            <a:r>
              <a:rPr lang="cs-CZ" sz="2000" dirty="0">
                <a:latin typeface="Arial" panose="020B0604020202020204" pitchFamily="34" charset="0"/>
                <a:cs typeface="Arial" panose="020B0604020202020204" pitchFamily="34" charset="0"/>
              </a:rPr>
              <a:t> - boritanů, resp. křemičitanů.</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Oba prvky existují ve 2 alotropických formách (krystalické a amorfní).</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Oba prvky tvoří těkavé hydridy,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SiH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kyselé </a:t>
            </a:r>
            <a:r>
              <a:rPr lang="cs-CZ" sz="2000" dirty="0" err="1">
                <a:latin typeface="Arial" panose="020B0604020202020204" pitchFamily="34" charset="0"/>
                <a:cs typeface="Arial" panose="020B0604020202020204" pitchFamily="34" charset="0"/>
              </a:rPr>
              <a:t>hydroxysloučeniny</a:t>
            </a:r>
            <a:r>
              <a:rPr lang="cs-CZ" sz="2000" dirty="0">
                <a:latin typeface="Arial" panose="020B0604020202020204" pitchFamily="34" charset="0"/>
                <a:cs typeface="Arial" panose="020B0604020202020204" pitchFamily="34" charset="0"/>
              </a:rPr>
              <a:t> B(OH)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Si(OH)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endParaRPr lang="cs-CZ" sz="800" dirty="0">
              <a:latin typeface="Arial" panose="020B0604020202020204" pitchFamily="34" charset="0"/>
              <a:cs typeface="Arial" panose="020B0604020202020204" pitchFamily="34" charset="0"/>
            </a:endParaRPr>
          </a:p>
          <a:p>
            <a:r>
              <a:rPr lang="cs-CZ" altLang="en-US" sz="2000" dirty="0">
                <a:latin typeface="Arial" panose="020B0604020202020204" pitchFamily="34" charset="0"/>
                <a:cs typeface="Arial" panose="020B0604020202020204" pitchFamily="34" charset="0"/>
              </a:rPr>
              <a:t>P</a:t>
            </a:r>
            <a:r>
              <a:rPr lang="en-GB" altLang="en-US" sz="2000" dirty="0" err="1">
                <a:latin typeface="Arial" panose="020B0604020202020204" pitchFamily="34" charset="0"/>
                <a:cs typeface="Arial" panose="020B0604020202020204" pitchFamily="34" charset="0"/>
              </a:rPr>
              <a:t>odobnost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spíše</a:t>
            </a:r>
            <a:r>
              <a:rPr lang="en-GB" altLang="en-US" sz="2000" dirty="0">
                <a:latin typeface="Arial" panose="020B0604020202020204" pitchFamily="34" charset="0"/>
                <a:cs typeface="Arial" panose="020B0604020202020204" pitchFamily="34" charset="0"/>
              </a:rPr>
              <a:t> s Si, </a:t>
            </a:r>
            <a:r>
              <a:rPr lang="en-GB" altLang="en-US" sz="2000" dirty="0" err="1">
                <a:latin typeface="Arial" panose="020B0604020202020204" pitchFamily="34" charset="0"/>
                <a:cs typeface="Arial" panose="020B0604020202020204" pitchFamily="34" charset="0"/>
              </a:rPr>
              <a:t>než</a:t>
            </a:r>
            <a:r>
              <a:rPr lang="en-GB" altLang="en-US" sz="2000" dirty="0">
                <a:latin typeface="Arial" panose="020B0604020202020204" pitchFamily="34" charset="0"/>
                <a:cs typeface="Arial" panose="020B0604020202020204" pitchFamily="34" charset="0"/>
              </a:rPr>
              <a:t> s Al</a:t>
            </a:r>
            <a:r>
              <a:rPr lang="cs-CZ" altLang="en-US" sz="2000" dirty="0">
                <a:latin typeface="Arial" panose="020B0604020202020204" pitchFamily="34" charset="0"/>
                <a:cs typeface="Arial" panose="020B0604020202020204" pitchFamily="34" charset="0"/>
              </a:rPr>
              <a:t> (</a:t>
            </a:r>
            <a:r>
              <a:rPr lang="cs-CZ" altLang="en-US" sz="2000" b="1" dirty="0">
                <a:latin typeface="Arial" panose="020B0604020202020204" pitchFamily="34" charset="0"/>
                <a:cs typeface="Arial" panose="020B0604020202020204" pitchFamily="34" charset="0"/>
              </a:rPr>
              <a:t>diagonální podobnost mezi B a Si </a:t>
            </a:r>
            <a:r>
              <a:rPr lang="cs-CZ" altLang="en-US" sz="2000" dirty="0">
                <a:latin typeface="Arial" panose="020B0604020202020204" pitchFamily="34" charset="0"/>
                <a:cs typeface="Arial" panose="020B0604020202020204" pitchFamily="34" charset="0"/>
              </a:rPr>
              <a:t>v periodické tabulce)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boritá</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podobná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křemičité</a:t>
            </a:r>
            <a:r>
              <a:rPr lang="en-GB" altLang="en-US" sz="2000" dirty="0">
                <a:latin typeface="Arial" panose="020B0604020202020204" pitchFamily="34" charset="0"/>
                <a:cs typeface="Arial" panose="020B0604020202020204" pitchFamily="34" charset="0"/>
              </a:rPr>
              <a:t>; B(OH)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ale 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převážně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zásaditý</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část</a:t>
            </a:r>
            <a:r>
              <a:rPr lang="cs-CZ" altLang="en-US" sz="2000" dirty="0" err="1">
                <a:latin typeface="Arial" panose="020B0604020202020204" pitchFamily="34" charset="0"/>
                <a:cs typeface="Arial" panose="020B0604020202020204" pitchFamily="34" charset="0"/>
              </a:rPr>
              <a:t>ečně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amfoterním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chováním</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28C3C10-D691-4F3A-91EF-77E5DEE66D07}"/>
              </a:ext>
            </a:extLst>
          </p:cNvPr>
          <p:cNvSpPr txBox="1"/>
          <p:nvPr/>
        </p:nvSpPr>
        <p:spPr>
          <a:xfrm>
            <a:off x="228600" y="152400"/>
            <a:ext cx="5005601" cy="461665"/>
          </a:xfrm>
          <a:prstGeom prst="rect">
            <a:avLst/>
          </a:prstGeom>
          <a:noFill/>
        </p:spPr>
        <p:txBody>
          <a:bodyPr wrap="none" rtlCol="0">
            <a:spAutoFit/>
          </a:bodyPr>
          <a:lstStyle/>
          <a:p>
            <a:r>
              <a:rPr lang="cs-CZ" sz="2400" b="1" dirty="0"/>
              <a:t>Diagonální podobnost boru a křemíku</a:t>
            </a:r>
          </a:p>
        </p:txBody>
      </p:sp>
    </p:spTree>
    <p:extLst>
      <p:ext uri="{BB962C8B-B14F-4D97-AF65-F5344CB8AC3E}">
        <p14:creationId xmlns:p14="http://schemas.microsoft.com/office/powerpoint/2010/main" val="12861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95543" y="228600"/>
            <a:ext cx="8839200" cy="6477000"/>
          </a:xfrm>
        </p:spPr>
        <p:txBody>
          <a:bodyPr>
            <a:normAutofit/>
          </a:bodyPr>
          <a:lstStyle/>
          <a:p>
            <a:pPr marL="0" indent="0" algn="just">
              <a:buNone/>
            </a:pPr>
            <a:r>
              <a:rPr lang="cs-CZ" sz="2000" dirty="0">
                <a:latin typeface="Arial" panose="020B0604020202020204" pitchFamily="34" charset="0"/>
                <a:cs typeface="Arial" panose="020B0604020202020204" pitchFamily="34" charset="0"/>
              </a:rPr>
              <a:t>Ve sloučeninách vystupuje bor většinou v oxidačním stavu III, vzácně též I a II. Ze sloučenin </a:t>
            </a:r>
            <a:r>
              <a:rPr lang="cs-CZ" sz="2000" i="1" dirty="0">
                <a:latin typeface="Arial" panose="020B0604020202020204" pitchFamily="34" charset="0"/>
                <a:cs typeface="Arial" panose="020B0604020202020204" pitchFamily="34" charset="0"/>
              </a:rPr>
              <a:t>jednomocného boru </a:t>
            </a:r>
            <a:r>
              <a:rPr lang="cs-CZ" sz="2000" dirty="0">
                <a:latin typeface="Arial" panose="020B0604020202020204" pitchFamily="34" charset="0"/>
                <a:cs typeface="Arial" panose="020B0604020202020204" pitchFamily="34" charset="0"/>
              </a:rPr>
              <a:t>jsou známy např. </a:t>
            </a:r>
            <a:r>
              <a:rPr lang="cs-CZ" sz="2000" u="sng" dirty="0">
                <a:latin typeface="Arial" panose="020B0604020202020204" pitchFamily="34" charset="0"/>
                <a:cs typeface="Arial" panose="020B0604020202020204" pitchFamily="34" charset="0"/>
              </a:rPr>
              <a:t>nestabilní fluorid borný BF</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chlorid borný </a:t>
            </a:r>
            <a:r>
              <a:rPr lang="cs-CZ" sz="2000" u="sng" dirty="0" err="1">
                <a:latin typeface="Arial" panose="020B0604020202020204" pitchFamily="34" charset="0"/>
                <a:cs typeface="Arial" panose="020B0604020202020204" pitchFamily="34" charset="0"/>
              </a:rPr>
              <a:t>BCl</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dvojmocný bor</a:t>
            </a:r>
            <a:r>
              <a:rPr lang="cs-CZ" sz="2000" dirty="0">
                <a:latin typeface="Arial" panose="020B0604020202020204" pitchFamily="34" charset="0"/>
                <a:cs typeface="Arial" panose="020B0604020202020204" pitchFamily="34" charset="0"/>
              </a:rPr>
              <a:t> je znám ve formě </a:t>
            </a:r>
            <a:r>
              <a:rPr lang="cs-CZ" sz="2000" u="sng" dirty="0">
                <a:latin typeface="Arial" panose="020B0604020202020204" pitchFamily="34" charset="0"/>
                <a:cs typeface="Arial" panose="020B0604020202020204" pitchFamily="34" charset="0"/>
              </a:rPr>
              <a:t>nestabilního oxidu </a:t>
            </a:r>
            <a:r>
              <a:rPr lang="cs-CZ" sz="2000" u="sng" dirty="0" err="1">
                <a:latin typeface="Arial" panose="020B0604020202020204" pitchFamily="34" charset="0"/>
                <a:cs typeface="Arial" panose="020B0604020202020204" pitchFamily="34" charset="0"/>
              </a:rPr>
              <a:t>bornatého</a:t>
            </a:r>
            <a:r>
              <a:rPr lang="cs-CZ" sz="2000" u="sng" dirty="0">
                <a:latin typeface="Arial" panose="020B0604020202020204" pitchFamily="34" charset="0"/>
                <a:cs typeface="Arial" panose="020B0604020202020204" pitchFamily="34" charset="0"/>
              </a:rPr>
              <a:t> BO</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jodidu </a:t>
            </a:r>
            <a:r>
              <a:rPr lang="cs-CZ" sz="2000" u="sng" dirty="0" err="1">
                <a:latin typeface="Arial" panose="020B0604020202020204" pitchFamily="34" charset="0"/>
                <a:cs typeface="Arial" panose="020B0604020202020204" pitchFamily="34" charset="0"/>
              </a:rPr>
              <a:t>bornatého</a:t>
            </a:r>
            <a:r>
              <a:rPr lang="cs-CZ" sz="2000" u="sng" dirty="0">
                <a:latin typeface="Arial" panose="020B0604020202020204" pitchFamily="34" charset="0"/>
                <a:cs typeface="Arial" panose="020B0604020202020204" pitchFamily="34" charset="0"/>
              </a:rPr>
              <a:t> B</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I</a:t>
            </a:r>
            <a:r>
              <a:rPr lang="cs-CZ" sz="2000" u="sng"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p>
          <a:p>
            <a:pPr>
              <a:buNone/>
            </a:pPr>
            <a:endParaRPr lang="cs-CZ" sz="1000" dirty="0">
              <a:latin typeface="Arial" panose="020B0604020202020204" pitchFamily="34" charset="0"/>
              <a:cs typeface="Arial" panose="020B0604020202020204" pitchFamily="34" charset="0"/>
            </a:endParaRPr>
          </a:p>
          <a:p>
            <a:pPr marL="0" algn="just">
              <a:buNone/>
            </a:pPr>
            <a:r>
              <a:rPr lang="cs-CZ" sz="2000" dirty="0">
                <a:latin typeface="Arial" panose="020B0604020202020204" pitchFamily="34" charset="0"/>
                <a:cs typeface="Arial" panose="020B0604020202020204" pitchFamily="34" charset="0"/>
              </a:rPr>
              <a:t>Bor se vyznačuje stálostí na vzduchu, </a:t>
            </a:r>
            <a:r>
              <a:rPr lang="cs-CZ" sz="2000" u="sng" dirty="0">
                <a:latin typeface="Arial" panose="020B0604020202020204" pitchFamily="34" charset="0"/>
                <a:cs typeface="Arial" panose="020B0604020202020204" pitchFamily="34" charset="0"/>
              </a:rPr>
              <a:t>vysokou chemickou odolností </a:t>
            </a:r>
            <a:r>
              <a:rPr lang="cs-CZ" sz="2000" dirty="0">
                <a:latin typeface="Arial" panose="020B0604020202020204" pitchFamily="34" charset="0"/>
                <a:cs typeface="Arial" panose="020B0604020202020204" pitchFamily="34" charset="0"/>
              </a:rPr>
              <a:t>a to i proti silným okysličovadlům, nereaguje ani s kyselinou fluorovodíkovou, ale oxiduje se horkou kyselinou dusičnou a sírovou a při teplotě přes 600°C reaguje s vodní párou:</a:t>
            </a:r>
          </a:p>
          <a:p>
            <a:pPr algn="ctr">
              <a:buNone/>
            </a:pPr>
            <a:r>
              <a:rPr lang="cs-CZ" sz="2000" dirty="0">
                <a:latin typeface="Arial" panose="020B0604020202020204" pitchFamily="34" charset="0"/>
                <a:cs typeface="Arial" panose="020B0604020202020204" pitchFamily="34" charset="0"/>
              </a:rPr>
              <a:t>B + 3HNO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altLang="en-US" sz="2000" dirty="0">
              <a:latin typeface="Arial" panose="020B0604020202020204" pitchFamily="34" charset="0"/>
              <a:cs typeface="Arial" panose="020B0604020202020204" pitchFamily="34" charset="0"/>
            </a:endParaRPr>
          </a:p>
          <a:p>
            <a:pPr marL="0" indent="0">
              <a:buNone/>
            </a:pPr>
            <a:endParaRPr lang="cs-CZ" sz="8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Amorfní bor reaguje s roztoky i taveninami hydroxidů alkalických kovů:</a:t>
            </a:r>
          </a:p>
          <a:p>
            <a:pPr marL="0" indent="0">
              <a:buNone/>
            </a:pPr>
            <a:endParaRPr lang="cs-CZ" sz="800" dirty="0">
              <a:latin typeface="Arial" panose="020B0604020202020204" pitchFamily="34" charset="0"/>
              <a:cs typeface="Arial" panose="020B0604020202020204" pitchFamily="34" charset="0"/>
            </a:endParaRPr>
          </a:p>
          <a:p>
            <a:pPr marL="0" indent="0" algn="ctr">
              <a:buNone/>
            </a:pPr>
            <a:r>
              <a:rPr lang="cs-CZ" sz="2000" dirty="0">
                <a:latin typeface="Arial" panose="020B0604020202020204" pitchFamily="34" charset="0"/>
                <a:cs typeface="Arial" panose="020B0604020202020204" pitchFamily="34" charset="0"/>
              </a:rPr>
              <a:t>2B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2Na[B(OH)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+ 6NaOH → 2Na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447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50061"/>
            <a:ext cx="8839200"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Za laboratorní teploty bor reaguje přímo pouze s fluorem, s ostatními halogeny se slučuje až při teplotách nad 400 °C. Se sírou se slučuje na sulfid boritý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teplotách nad 600 °C, za zvláštních podmínek vytváří také sulfid zajímavého složení B</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16</a:t>
            </a:r>
            <a:r>
              <a:rPr lang="cs-CZ" sz="2000" dirty="0">
                <a:latin typeface="Arial" panose="020B0604020202020204" pitchFamily="34" charset="0"/>
                <a:cs typeface="Arial" panose="020B0604020202020204" pitchFamily="34" charset="0"/>
              </a:rPr>
              <a:t>. S fosforem reaguje při teplotě 1000 °C za vzniku fosfidu BP, teprve při teplotě 2000°C reaguje s uhlíkem. </a:t>
            </a:r>
          </a:p>
          <a:p>
            <a:pPr algn="just"/>
            <a:r>
              <a:rPr lang="cs-CZ" sz="2000" dirty="0">
                <a:latin typeface="Arial" panose="020B0604020202020204" pitchFamily="34" charset="0"/>
                <a:cs typeface="Arial" panose="020B0604020202020204" pitchFamily="34" charset="0"/>
              </a:rPr>
              <a:t>  Díky své vysoké afinitě ke kyslíku a k dalším elektronegativním prvkům, je bor, za vhodných podmínek, schopen vytěsňovat kovy z oxidů, chloridů a sulfidů.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 řadou přechodných kovů reaguje za tvorby </a:t>
            </a:r>
            <a:r>
              <a:rPr lang="cs-CZ" sz="2000" u="sng" dirty="0">
                <a:latin typeface="Arial" panose="020B0604020202020204" pitchFamily="34" charset="0"/>
                <a:cs typeface="Arial" panose="020B0604020202020204" pitchFamily="34" charset="0"/>
              </a:rPr>
              <a:t>boridů</a:t>
            </a:r>
            <a:r>
              <a:rPr lang="cs-CZ" sz="2000" dirty="0">
                <a:latin typeface="Arial" panose="020B0604020202020204" pitchFamily="34" charset="0"/>
                <a:cs typeface="Arial" panose="020B0604020202020204" pitchFamily="34" charset="0"/>
              </a:rPr>
              <a:t> s poměrně zajímavými vzorci, např. Cr</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Re</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Pd</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Ru</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Krystalický bor, se pro svou vysokou tvrdost používá jako </a:t>
            </a:r>
            <a:r>
              <a:rPr lang="cs-CZ" sz="2000" b="1" dirty="0">
                <a:latin typeface="Arial" panose="020B0604020202020204" pitchFamily="34" charset="0"/>
                <a:cs typeface="Arial" panose="020B0604020202020204" pitchFamily="34" charset="0"/>
              </a:rPr>
              <a:t>složka brusných směsí</a:t>
            </a:r>
            <a:r>
              <a:rPr lang="cs-CZ" sz="2000" dirty="0">
                <a:latin typeface="Arial" panose="020B0604020202020204" pitchFamily="34" charset="0"/>
                <a:cs typeface="Arial" panose="020B0604020202020204" pitchFamily="34" charset="0"/>
              </a:rPr>
              <a:t> a jako </a:t>
            </a:r>
            <a:r>
              <a:rPr lang="cs-CZ" sz="2000" b="1" dirty="0">
                <a:latin typeface="Arial" panose="020B0604020202020204" pitchFamily="34" charset="0"/>
                <a:cs typeface="Arial" panose="020B0604020202020204" pitchFamily="34" charset="0"/>
              </a:rPr>
              <a:t>přísada ocelí </a:t>
            </a:r>
            <a:r>
              <a:rPr lang="cs-CZ" sz="2000" dirty="0">
                <a:latin typeface="Arial" panose="020B0604020202020204" pitchFamily="34" charset="0"/>
                <a:cs typeface="Arial" panose="020B0604020202020204" pitchFamily="34" charset="0"/>
              </a:rPr>
              <a:t>zlepšuje jejich kalitelnost. </a:t>
            </a:r>
          </a:p>
          <a:p>
            <a:pPr algn="just"/>
            <a:r>
              <a:rPr lang="cs-CZ" sz="2000" dirty="0">
                <a:latin typeface="Arial" panose="020B0604020202020204" pitchFamily="34" charset="0"/>
                <a:cs typeface="Arial" panose="020B0604020202020204" pitchFamily="34" charset="0"/>
              </a:rPr>
              <a:t>   Bor je také důležitým legujícím prvkem při </a:t>
            </a:r>
            <a:r>
              <a:rPr lang="cs-CZ" sz="2000" b="1" dirty="0">
                <a:latin typeface="Arial" panose="020B0604020202020204" pitchFamily="34" charset="0"/>
                <a:cs typeface="Arial" panose="020B0604020202020204" pitchFamily="34" charset="0"/>
              </a:rPr>
              <a:t>přípravě řady slitin </a:t>
            </a:r>
            <a:r>
              <a:rPr lang="cs-CZ" sz="2000" dirty="0">
                <a:latin typeface="Arial" panose="020B0604020202020204" pitchFamily="34" charset="0"/>
                <a:cs typeface="Arial" panose="020B0604020202020204" pitchFamily="34" charset="0"/>
              </a:rPr>
              <a:t>hliníku. Jeho přídavkem se podstatně zjemňuje struktura slitin a zvyšuje schopnost hliníku zachytávat neutrony, přídavek boru současně zvyšuje elektrickou vodivost čistého hliníku.</a:t>
            </a:r>
          </a:p>
        </p:txBody>
      </p:sp>
    </p:spTree>
    <p:extLst>
      <p:ext uri="{BB962C8B-B14F-4D97-AF65-F5344CB8AC3E}">
        <p14:creationId xmlns:p14="http://schemas.microsoft.com/office/powerpoint/2010/main" val="19607785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11994</TotalTime>
  <Words>7945</Words>
  <Application>Microsoft Office PowerPoint</Application>
  <PresentationFormat>Předvádění na obrazovce (4:3)</PresentationFormat>
  <Paragraphs>515</Paragraphs>
  <Slides>63</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63</vt:i4>
      </vt:variant>
    </vt:vector>
  </HeadingPairs>
  <TitlesOfParts>
    <vt:vector size="69" baseType="lpstr">
      <vt:lpstr>Arial</vt:lpstr>
      <vt:lpstr>Calibri</vt:lpstr>
      <vt:lpstr>Times New Roman</vt:lpstr>
      <vt:lpstr>ubuntu</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Hydridy</vt:lpstr>
      <vt:lpstr>Třístředová dvouelektronová vazba</vt:lpstr>
      <vt:lpstr>Prezentace aplikace PowerPoint</vt:lpstr>
      <vt:lpstr>Prezentace aplikace PowerPoint</vt:lpstr>
      <vt:lpstr>Halogenidy</vt:lpstr>
      <vt:lpstr>Prezentace aplikace PowerPoint</vt:lpstr>
      <vt:lpstr>Prezentace aplikace PowerPoint</vt:lpstr>
      <vt:lpstr>Oxosloučeniny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Sloučeniny s dusíkem</vt:lpstr>
      <vt:lpstr>Prezentace aplikace PowerPoint</vt:lpstr>
      <vt:lpstr>Sloučeniny s uhlíkem</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Lubomir Prokes</cp:lastModifiedBy>
  <cp:revision>415</cp:revision>
  <dcterms:created xsi:type="dcterms:W3CDTF">2019-02-28T14:01:10Z</dcterms:created>
  <dcterms:modified xsi:type="dcterms:W3CDTF">2022-04-17T19:46:29Z</dcterms:modified>
</cp:coreProperties>
</file>