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508" r:id="rId2"/>
    <p:sldId id="511" r:id="rId3"/>
    <p:sldId id="537" r:id="rId4"/>
    <p:sldId id="478" r:id="rId5"/>
    <p:sldId id="503" r:id="rId6"/>
    <p:sldId id="502" r:id="rId7"/>
    <p:sldId id="480" r:id="rId8"/>
    <p:sldId id="540" r:id="rId9"/>
    <p:sldId id="379" r:id="rId10"/>
    <p:sldId id="470" r:id="rId11"/>
    <p:sldId id="390" r:id="rId12"/>
    <p:sldId id="391" r:id="rId13"/>
    <p:sldId id="392" r:id="rId14"/>
    <p:sldId id="573" r:id="rId15"/>
    <p:sldId id="521" r:id="rId16"/>
    <p:sldId id="393" r:id="rId17"/>
    <p:sldId id="519" r:id="rId18"/>
    <p:sldId id="518" r:id="rId19"/>
    <p:sldId id="490" r:id="rId20"/>
    <p:sldId id="539" r:id="rId21"/>
    <p:sldId id="513" r:id="rId22"/>
    <p:sldId id="514" r:id="rId23"/>
    <p:sldId id="541" r:id="rId24"/>
    <p:sldId id="547" r:id="rId25"/>
    <p:sldId id="549" r:id="rId26"/>
    <p:sldId id="546" r:id="rId27"/>
    <p:sldId id="544" r:id="rId28"/>
    <p:sldId id="542" r:id="rId29"/>
    <p:sldId id="557" r:id="rId30"/>
    <p:sldId id="543" r:id="rId31"/>
    <p:sldId id="614" r:id="rId32"/>
    <p:sldId id="550" r:id="rId33"/>
    <p:sldId id="533" r:id="rId34"/>
    <p:sldId id="374" r:id="rId35"/>
    <p:sldId id="607" r:id="rId36"/>
    <p:sldId id="523" r:id="rId37"/>
    <p:sldId id="524" r:id="rId38"/>
    <p:sldId id="526" r:id="rId39"/>
    <p:sldId id="528" r:id="rId40"/>
    <p:sldId id="551" r:id="rId41"/>
    <p:sldId id="529" r:id="rId42"/>
    <p:sldId id="554" r:id="rId43"/>
    <p:sldId id="552" r:id="rId44"/>
    <p:sldId id="507" r:id="rId45"/>
    <p:sldId id="360" r:id="rId46"/>
    <p:sldId id="361" r:id="rId47"/>
    <p:sldId id="553" r:id="rId48"/>
    <p:sldId id="558" r:id="rId49"/>
    <p:sldId id="556" r:id="rId50"/>
    <p:sldId id="560" r:id="rId51"/>
    <p:sldId id="565" r:id="rId52"/>
    <p:sldId id="575" r:id="rId53"/>
    <p:sldId id="561" r:id="rId54"/>
    <p:sldId id="568" r:id="rId55"/>
    <p:sldId id="562" r:id="rId56"/>
    <p:sldId id="569" r:id="rId57"/>
    <p:sldId id="563" r:id="rId58"/>
    <p:sldId id="567" r:id="rId59"/>
    <p:sldId id="566" r:id="rId60"/>
    <p:sldId id="564" r:id="rId61"/>
    <p:sldId id="574" r:id="rId62"/>
    <p:sldId id="516" r:id="rId63"/>
    <p:sldId id="517" r:id="rId64"/>
    <p:sldId id="509" r:id="rId65"/>
    <p:sldId id="538" r:id="rId66"/>
    <p:sldId id="504" r:id="rId67"/>
    <p:sldId id="505"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7DF4E-4762-465D-BBB8-E8C246D95271}" type="datetimeFigureOut">
              <a:rPr lang="en-US" smtClean="0"/>
              <a:t>3/21/2022</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31851-BC2A-4C71-AA9D-2C525C503C6B}" type="slidenum">
              <a:rPr lang="en-US" smtClean="0"/>
              <a:t>‹#›</a:t>
            </a:fld>
            <a:endParaRPr lang="en-US"/>
          </a:p>
        </p:txBody>
      </p:sp>
    </p:spTree>
    <p:extLst>
      <p:ext uri="{BB962C8B-B14F-4D97-AF65-F5344CB8AC3E}">
        <p14:creationId xmlns:p14="http://schemas.microsoft.com/office/powerpoint/2010/main" val="319981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758EB3B-77B4-449E-BC78-8464668EB4DE}" type="slidenum">
              <a:rPr lang="cs-CZ" smtClean="0"/>
              <a:t>6</a:t>
            </a:fld>
            <a:endParaRPr lang="cs-CZ"/>
          </a:p>
        </p:txBody>
      </p:sp>
    </p:spTree>
    <p:extLst>
      <p:ext uri="{BB962C8B-B14F-4D97-AF65-F5344CB8AC3E}">
        <p14:creationId xmlns:p14="http://schemas.microsoft.com/office/powerpoint/2010/main" val="40386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r>
              <a:rPr lang="cs-CZ" dirty="0"/>
              <a:t>  </a:t>
            </a:r>
          </a:p>
        </p:txBody>
      </p:sp>
      <p:sp>
        <p:nvSpPr>
          <p:cNvPr id="4" name="Zástupný symbol pro číslo snímku 3"/>
          <p:cNvSpPr>
            <a:spLocks noGrp="1"/>
          </p:cNvSpPr>
          <p:nvPr>
            <p:ph type="sldNum" sz="quarter" idx="10"/>
          </p:nvPr>
        </p:nvSpPr>
        <p:spPr/>
        <p:txBody>
          <a:bodyPr/>
          <a:lstStyle/>
          <a:p>
            <a:fld id="{1758EB3B-77B4-449E-BC78-8464668EB4DE}" type="slidenum">
              <a:rPr lang="cs-CZ" smtClean="0"/>
              <a:t>16</a:t>
            </a:fld>
            <a:endParaRPr lang="cs-CZ"/>
          </a:p>
        </p:txBody>
      </p:sp>
    </p:spTree>
    <p:extLst>
      <p:ext uri="{BB962C8B-B14F-4D97-AF65-F5344CB8AC3E}">
        <p14:creationId xmlns:p14="http://schemas.microsoft.com/office/powerpoint/2010/main" val="204990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02F989-5F7E-4FBA-A8FC-F457F74E63B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322703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02F989-5F7E-4FBA-A8FC-F457F74E63B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113331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02F989-5F7E-4FBA-A8FC-F457F74E63B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48069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02F989-5F7E-4FBA-A8FC-F457F74E63B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243101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02F989-5F7E-4FBA-A8FC-F457F74E63B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88545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02F989-5F7E-4FBA-A8FC-F457F74E63B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157843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02F989-5F7E-4FBA-A8FC-F457F74E63BF}"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30479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402F989-5F7E-4FBA-A8FC-F457F74E63BF}"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102236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2F989-5F7E-4FBA-A8FC-F457F74E63BF}"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248573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02F989-5F7E-4FBA-A8FC-F457F74E63B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399639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02F989-5F7E-4FBA-A8FC-F457F74E63B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BF0EF-D3D6-48F3-98FB-30A241ADFF9A}" type="slidenum">
              <a:rPr lang="en-US" smtClean="0"/>
              <a:t>‹#›</a:t>
            </a:fld>
            <a:endParaRPr lang="en-US"/>
          </a:p>
        </p:txBody>
      </p:sp>
    </p:spTree>
    <p:extLst>
      <p:ext uri="{BB962C8B-B14F-4D97-AF65-F5344CB8AC3E}">
        <p14:creationId xmlns:p14="http://schemas.microsoft.com/office/powerpoint/2010/main" val="106822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2F989-5F7E-4FBA-A8FC-F457F74E63BF}" type="datetimeFigureOut">
              <a:rPr lang="en-US" smtClean="0"/>
              <a:t>3/21/2022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BF0EF-D3D6-48F3-98FB-30A241ADFF9A}" type="slidenum">
              <a:rPr lang="en-US" smtClean="0"/>
              <a:t>‹#›</a:t>
            </a:fld>
            <a:endParaRPr lang="en-US"/>
          </a:p>
        </p:txBody>
      </p:sp>
    </p:spTree>
    <p:extLst>
      <p:ext uri="{BB962C8B-B14F-4D97-AF65-F5344CB8AC3E}">
        <p14:creationId xmlns:p14="http://schemas.microsoft.com/office/powerpoint/2010/main" val="802704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gif"/></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gif"/><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5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Standard_electrode_potenti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362201"/>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en-US" b="1" dirty="0">
                <a:latin typeface="Times New Roman" pitchFamily="18" charset="0"/>
              </a:rPr>
              <a:t>Vodík</a:t>
            </a:r>
            <a:endParaRPr lang="cs-CZ" altLang="en-US" b="1" baseline="-25000" dirty="0">
              <a:latin typeface="Times New Roman" pitchFamily="18" charset="0"/>
            </a:endParaRPr>
          </a:p>
        </p:txBody>
      </p:sp>
    </p:spTree>
    <p:extLst>
      <p:ext uri="{BB962C8B-B14F-4D97-AF65-F5344CB8AC3E}">
        <p14:creationId xmlns:p14="http://schemas.microsoft.com/office/powerpoint/2010/main" val="17691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248" y="179201"/>
            <a:ext cx="8229600" cy="792163"/>
          </a:xfrm>
        </p:spPr>
        <p:txBody>
          <a:bodyPr>
            <a:normAutofit/>
          </a:bodyPr>
          <a:lstStyle/>
          <a:p>
            <a:r>
              <a:rPr lang="cs-CZ" sz="2800" b="1" dirty="0">
                <a:latin typeface="+mn-lt"/>
              </a:rPr>
              <a:t>Spinové izomery vodíku</a:t>
            </a:r>
          </a:p>
        </p:txBody>
      </p:sp>
      <p:pic>
        <p:nvPicPr>
          <p:cNvPr id="1028" name="Picture 4" descr="VÃ½sledek obrÃ¡zku pro ortho para hydro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438402"/>
            <a:ext cx="3124200" cy="860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7/7a/Ortho-para_H2_energies.jpg/800px-Ortho-para_H2_energ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3586267"/>
            <a:ext cx="3170484" cy="31427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4/41/Ortho-para_H2_Cvs.jpg/800px-Ortho-para_H2_Cv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2" y="3412315"/>
            <a:ext cx="3093419" cy="3321559"/>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46248" y="971364"/>
            <a:ext cx="8651503" cy="1323439"/>
          </a:xfrm>
          <a:prstGeom prst="rect">
            <a:avLst/>
          </a:prstGeom>
        </p:spPr>
        <p:txBody>
          <a:bodyPr wrap="square">
            <a:spAutoFit/>
          </a:bodyPr>
          <a:lstStyle/>
          <a:p>
            <a:r>
              <a:rPr lang="en-GB" altLang="en-US" sz="2000" dirty="0" err="1">
                <a:latin typeface="Arial" panose="020B0604020202020204" pitchFamily="34" charset="0"/>
                <a:cs typeface="Arial" panose="020B0604020202020204" pitchFamily="34" charset="0"/>
              </a:rPr>
              <a:t>Molekulový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existuje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izomerních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formách</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endParaRPr lang="en-GB" altLang="en-US" sz="2000" i="1" dirty="0">
              <a:latin typeface="Arial" panose="020B0604020202020204" pitchFamily="34" charset="0"/>
              <a:cs typeface="Arial" panose="020B0604020202020204" pitchFamily="34" charset="0"/>
            </a:endParaRPr>
          </a:p>
          <a:p>
            <a:r>
              <a:rPr lang="en-GB" altLang="en-US" sz="2000" i="1" dirty="0" err="1">
                <a:latin typeface="Arial" panose="020B0604020202020204" pitchFamily="34" charset="0"/>
                <a:cs typeface="Arial" panose="020B0604020202020204" pitchFamily="34" charset="0"/>
              </a:rPr>
              <a:t>ortho</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a </a:t>
            </a:r>
            <a:r>
              <a:rPr lang="en-GB" altLang="en-US" sz="2000" i="1" dirty="0">
                <a:latin typeface="Arial" panose="020B0604020202020204" pitchFamily="34" charset="0"/>
                <a:cs typeface="Arial" panose="020B0604020202020204" pitchFamily="34" charset="0"/>
              </a:rPr>
              <a:t>para-</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dle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spinu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jader</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a:t>
            </a:r>
            <a:r>
              <a:rPr lang="en-GB" altLang="en-US" sz="2000" dirty="0">
                <a:latin typeface="Arial" panose="020B0604020202020204" pitchFamily="34" charset="0"/>
                <a:cs typeface="Arial" panose="020B0604020202020204" pitchFamily="34" charset="0"/>
              </a:rPr>
              <a:t> lab</a:t>
            </a:r>
            <a:r>
              <a:rPr lang="cs-CZ" altLang="en-US" sz="2000" dirty="0">
                <a:latin typeface="Arial" panose="020B0604020202020204" pitchFamily="34" charset="0"/>
                <a:cs typeface="Arial" panose="020B0604020202020204" pitchFamily="34" charset="0"/>
              </a:rPr>
              <a:t>oratorní </a:t>
            </a:r>
            <a:r>
              <a:rPr lang="en-GB" altLang="en-US" sz="2000" dirty="0" err="1">
                <a:latin typeface="Arial" panose="020B0604020202020204" pitchFamily="34" charset="0"/>
                <a:cs typeface="Arial" panose="020B0604020202020204" pitchFamily="34" charset="0"/>
              </a:rPr>
              <a:t>teploty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cca</a:t>
            </a:r>
            <a:r>
              <a:rPr lang="en-GB" altLang="en-US" sz="2000" dirty="0">
                <a:latin typeface="Arial" panose="020B0604020202020204" pitchFamily="34" charset="0"/>
                <a:cs typeface="Arial" panose="020B0604020202020204" pitchFamily="34" charset="0"/>
              </a:rPr>
              <a:t> 75% </a:t>
            </a:r>
            <a:r>
              <a:rPr lang="en-GB" altLang="en-US" sz="2000" dirty="0" err="1">
                <a:latin typeface="Arial" panose="020B0604020202020204" pitchFamily="34" charset="0"/>
                <a:cs typeface="Arial" panose="020B0604020202020204" pitchFamily="34" charset="0"/>
              </a:rPr>
              <a:t>orthovodíku</a:t>
            </a:r>
            <a:r>
              <a:rPr lang="en-GB" altLang="en-US" sz="2000" dirty="0">
                <a:latin typeface="Arial" panose="020B0604020202020204" pitchFamily="34" charset="0"/>
                <a:cs typeface="Arial" panose="020B0604020202020204" pitchFamily="34" charset="0"/>
              </a:rPr>
              <a:t> a 25% </a:t>
            </a:r>
            <a:r>
              <a:rPr lang="en-GB" altLang="en-US" sz="2000" dirty="0" err="1">
                <a:latin typeface="Arial" panose="020B0604020202020204" pitchFamily="34" charset="0"/>
                <a:cs typeface="Arial" panose="020B0604020202020204" pitchFamily="34" charset="0"/>
              </a:rPr>
              <a:t>paravodíku</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7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14300" y="99223"/>
            <a:ext cx="8229600" cy="586578"/>
          </a:xfrm>
        </p:spPr>
        <p:txBody>
          <a:bodyPr>
            <a:normAutofit/>
          </a:bodyPr>
          <a:lstStyle/>
          <a:p>
            <a:pPr eaLnBrk="1" hangingPunct="1"/>
            <a:r>
              <a:rPr lang="cs-CZ" altLang="en-US" sz="2000" b="1" dirty="0">
                <a:latin typeface="Arial" panose="020B0604020202020204" pitchFamily="34" charset="0"/>
                <a:cs typeface="Arial" panose="020B0604020202020204" pitchFamily="34" charset="0"/>
              </a:rPr>
              <a:t>Příprava</a:t>
            </a:r>
          </a:p>
        </p:txBody>
      </p:sp>
      <p:sp>
        <p:nvSpPr>
          <p:cNvPr id="28676" name="Rectangle 3"/>
          <p:cNvSpPr>
            <a:spLocks noGrp="1" noChangeArrowheads="1"/>
          </p:cNvSpPr>
          <p:nvPr>
            <p:ph idx="1"/>
          </p:nvPr>
        </p:nvSpPr>
        <p:spPr>
          <a:xfrm>
            <a:off x="295275" y="752477"/>
            <a:ext cx="8305800" cy="3133724"/>
          </a:xfrm>
        </p:spPr>
        <p:txBody>
          <a:bodyPr>
            <a:normAutofit/>
          </a:bodyPr>
          <a:lstStyle/>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Zn + 2 </a:t>
            </a:r>
            <a:r>
              <a:rPr lang="en-GB" altLang="en-US" sz="2000" dirty="0" err="1">
                <a:latin typeface="Arial" panose="020B0604020202020204" pitchFamily="34" charset="0"/>
                <a:cs typeface="Arial" panose="020B0604020202020204" pitchFamily="34" charset="0"/>
              </a:rPr>
              <a:t>HCl</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ZnCl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nejpohodln</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jší</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2 Al + 2 </a:t>
            </a:r>
            <a:r>
              <a:rPr lang="en-GB" altLang="en-US" sz="2000" dirty="0" err="1">
                <a:latin typeface="Arial" panose="020B0604020202020204" pitchFamily="34" charset="0"/>
                <a:cs typeface="Arial" panose="020B0604020202020204" pitchFamily="34" charset="0"/>
              </a:rPr>
              <a:t>NaOH</a:t>
            </a:r>
            <a:r>
              <a:rPr lang="en-GB" altLang="en-US" sz="2000" dirty="0">
                <a:latin typeface="Arial" panose="020B0604020202020204" pitchFamily="34" charset="0"/>
                <a:cs typeface="Arial" panose="020B0604020202020204" pitchFamily="34" charset="0"/>
              </a:rPr>
              <a:t> + 6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Na[Al(OH)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  3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2 Na + 2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NaOH</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(v</a:t>
            </a:r>
            <a:r>
              <a:rPr lang="cs-CZ" altLang="en-US" sz="2000" dirty="0">
                <a:latin typeface="Arial" panose="020B0604020202020204" pitchFamily="34" charset="0"/>
                <a:cs typeface="Arial" panose="020B0604020202020204" pitchFamily="34" charset="0"/>
              </a:rPr>
              <a:t>z</a:t>
            </a:r>
            <a:r>
              <a:rPr lang="en-GB" altLang="en-US" sz="2000" dirty="0" err="1">
                <a:latin typeface="Arial" panose="020B0604020202020204" pitchFamily="34" charset="0"/>
                <a:cs typeface="Arial" panose="020B0604020202020204" pitchFamily="34" charset="0"/>
              </a:rPr>
              <a:t>hledem</a:t>
            </a:r>
            <a:r>
              <a:rPr lang="en-GB" altLang="en-US" sz="2000" dirty="0">
                <a:latin typeface="Arial" panose="020B0604020202020204" pitchFamily="34" charset="0"/>
                <a:cs typeface="Arial" panose="020B0604020202020204" pitchFamily="34" charset="0"/>
              </a:rPr>
              <a:t> k </a:t>
            </a:r>
            <a:r>
              <a:rPr lang="en-GB" altLang="en-US" sz="2000" dirty="0" err="1">
                <a:latin typeface="Arial" panose="020B0604020202020204" pitchFamily="34" charset="0"/>
                <a:cs typeface="Arial" panose="020B0604020202020204" pitchFamily="34" charset="0"/>
              </a:rPr>
              <a:t>bou</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livému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b</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hu</a:t>
            </a:r>
            <a:r>
              <a:rPr lang="en-GB" altLang="en-US" sz="2000" dirty="0">
                <a:latin typeface="Arial" panose="020B0604020202020204" pitchFamily="34" charset="0"/>
                <a:cs typeface="Arial" panose="020B0604020202020204" pitchFamily="34" charset="0"/>
              </a:rPr>
              <a:t> je t</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eba</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err="1">
                <a:latin typeface="Arial" panose="020B0604020202020204" pitchFamily="34" charset="0"/>
                <a:cs typeface="Arial" panose="020B0604020202020204" pitchFamily="34" charset="0"/>
              </a:rPr>
              <a:t>užít</a:t>
            </a:r>
            <a:r>
              <a:rPr lang="en-GB" altLang="en-US" sz="2000" dirty="0">
                <a:latin typeface="Arial" panose="020B0604020202020204" pitchFamily="34" charset="0"/>
                <a:cs typeface="Arial" panose="020B0604020202020204" pitchFamily="34" charset="0"/>
              </a:rPr>
              <a:t> Na amalgam </a:t>
            </a:r>
            <a:r>
              <a:rPr lang="en-GB" altLang="en-US" sz="2000" dirty="0" err="1">
                <a:latin typeface="Arial" panose="020B0604020202020204" pitchFamily="34" charset="0"/>
                <a:cs typeface="Arial" panose="020B0604020202020204" pitchFamily="34" charset="0"/>
              </a:rPr>
              <a:t>místo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kovového</a:t>
            </a:r>
            <a:r>
              <a:rPr lang="en-GB" altLang="en-US" sz="2000" dirty="0">
                <a:latin typeface="Arial" panose="020B0604020202020204" pitchFamily="34" charset="0"/>
                <a:cs typeface="Arial" panose="020B0604020202020204" pitchFamily="34" charset="0"/>
              </a:rPr>
              <a:t> Na)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CaH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+ 2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Ca(OH)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50" y="2057403"/>
            <a:ext cx="19050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2E0BD978-FFB8-486E-BEC5-1BA0C9ED758E}"/>
              </a:ext>
            </a:extLst>
          </p:cNvPr>
          <p:cNvSpPr txBox="1">
            <a:spLocks noChangeArrowheads="1"/>
          </p:cNvSpPr>
          <p:nvPr/>
        </p:nvSpPr>
        <p:spPr>
          <a:xfrm>
            <a:off x="295275" y="4307687"/>
            <a:ext cx="8229600"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US" sz="2400" b="1" dirty="0">
                <a:latin typeface="Arial" panose="020B0604020202020204" pitchFamily="34" charset="0"/>
                <a:cs typeface="Arial" panose="020B0604020202020204" pitchFamily="34" charset="0"/>
              </a:rPr>
              <a:t>Výroba</a:t>
            </a:r>
          </a:p>
        </p:txBody>
      </p:sp>
      <p:sp>
        <p:nvSpPr>
          <p:cNvPr id="7" name="TextovéPole 6">
            <a:extLst>
              <a:ext uri="{FF2B5EF4-FFF2-40B4-BE49-F238E27FC236}">
                <a16:creationId xmlns:a16="http://schemas.microsoft.com/office/drawing/2014/main" id="{652BEFF1-3A2E-4BC7-AC30-A7F5F75AD334}"/>
              </a:ext>
            </a:extLst>
          </p:cNvPr>
          <p:cNvSpPr txBox="1"/>
          <p:nvPr/>
        </p:nvSpPr>
        <p:spPr>
          <a:xfrm>
            <a:off x="295275" y="4895854"/>
            <a:ext cx="8620125" cy="1631216"/>
          </a:xfrm>
          <a:prstGeom prst="rect">
            <a:avLst/>
          </a:prstGeom>
          <a:noFill/>
        </p:spPr>
        <p:txBody>
          <a:bodyPr wrap="square">
            <a:spAutoFit/>
          </a:bodyPr>
          <a:lstStyle/>
          <a:p>
            <a:pPr marL="0" indent="0">
              <a:buNone/>
            </a:pPr>
            <a:r>
              <a:rPr lang="en-GB" altLang="en-US" sz="2000" u="sng" dirty="0">
                <a:latin typeface="Arial" panose="020B0604020202020204" pitchFamily="34" charset="0"/>
                <a:cs typeface="Arial" panose="020B0604020202020204" pitchFamily="34" charset="0"/>
              </a:rPr>
              <a:t>1) </a:t>
            </a:r>
            <a:r>
              <a:rPr lang="en-GB" altLang="en-US" sz="2000" u="sng" dirty="0" err="1">
                <a:latin typeface="Arial" panose="020B0604020202020204" pitchFamily="34" charset="0"/>
                <a:cs typeface="Arial" panose="020B0604020202020204" pitchFamily="34" charset="0"/>
              </a:rPr>
              <a:t>Redukce</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vodní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páry</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koksem</a:t>
            </a: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za </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erveného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žáru</a:t>
            </a:r>
            <a:r>
              <a:rPr lang="en-GB" altLang="en-US" sz="2000" dirty="0">
                <a:latin typeface="Arial" panose="020B0604020202020204" pitchFamily="34" charset="0"/>
                <a:cs typeface="Arial" panose="020B0604020202020204" pitchFamily="34" charset="0"/>
              </a:rPr>
              <a:t> (Bos</a:t>
            </a:r>
            <a:r>
              <a:rPr lang="cs-CZ" altLang="en-US" sz="2000" dirty="0">
                <a:latin typeface="Arial" panose="020B0604020202020204" pitchFamily="34" charset="0"/>
                <a:cs typeface="Arial" panose="020B0604020202020204" pitchFamily="34" charset="0"/>
              </a:rPr>
              <a:t>c</a:t>
            </a:r>
            <a:r>
              <a:rPr lang="en-GB" altLang="en-US" sz="2000" dirty="0">
                <a:latin typeface="Arial" panose="020B0604020202020204" pitchFamily="34" charset="0"/>
                <a:cs typeface="Arial" panose="020B0604020202020204" pitchFamily="34" charset="0"/>
              </a:rPr>
              <a:t>h</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v </a:t>
            </a:r>
            <a:r>
              <a:rPr lang="en-GB" altLang="en-US" sz="2000" dirty="0" err="1">
                <a:latin typeface="Arial" panose="020B0604020202020204" pitchFamily="34" charset="0"/>
                <a:cs typeface="Arial" panose="020B0604020202020204" pitchFamily="34" charset="0"/>
              </a:rPr>
              <a:t>proces</a:t>
            </a:r>
            <a:r>
              <a:rPr lang="en-GB" altLang="en-US" sz="2000" dirty="0">
                <a:latin typeface="Arial" panose="020B0604020202020204" pitchFamily="34" charset="0"/>
                <a:cs typeface="Arial" panose="020B0604020202020204" pitchFamily="34" charset="0"/>
              </a:rPr>
              <a:t>): </a:t>
            </a: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1000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a:t>
            </a:r>
          </a:p>
          <a:p>
            <a:pPr marL="380990" indent="-380990">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vzniklý</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vodní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nechá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reagovat</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vodní</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á</a:t>
            </a:r>
            <a:r>
              <a:rPr lang="en-GB" altLang="en-US" sz="2000" dirty="0" err="1">
                <a:latin typeface="Arial" panose="020B0604020202020204" pitchFamily="34" charset="0"/>
                <a:cs typeface="Arial" panose="020B0604020202020204" pitchFamily="34" charset="0"/>
              </a:rPr>
              <a:t>rou</a:t>
            </a:r>
            <a:r>
              <a:rPr lang="en-GB" altLang="en-US" sz="2000" dirty="0">
                <a:latin typeface="Arial" panose="020B0604020202020204" pitchFamily="34" charset="0"/>
                <a:cs typeface="Arial" panose="020B0604020202020204" pitchFamily="34" charset="0"/>
              </a:rPr>
              <a:t> za </a:t>
            </a:r>
            <a:r>
              <a:rPr lang="en-GB" altLang="en-US" sz="2000" dirty="0" err="1">
                <a:latin typeface="Arial" panose="020B0604020202020204" pitchFamily="34" charset="0"/>
                <a:cs typeface="Arial" panose="020B0604020202020204" pitchFamily="34" charset="0"/>
              </a:rPr>
              <a:t>katalýzy</a:t>
            </a:r>
            <a:r>
              <a:rPr lang="en-GB" altLang="en-US" sz="2000" dirty="0">
                <a:latin typeface="Arial" panose="020B0604020202020204" pitchFamily="34" charset="0"/>
                <a:cs typeface="Arial" panose="020B0604020202020204" pitchFamily="34" charset="0"/>
              </a:rPr>
              <a:t> Fe</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2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500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 </a:t>
            </a: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odstra</a:t>
            </a:r>
            <a:r>
              <a:rPr lang="cs-CZ" altLang="en-US" sz="2000" dirty="0">
                <a:latin typeface="Arial" panose="020B0604020202020204" pitchFamily="34" charset="0"/>
                <a:cs typeface="Arial" panose="020B0604020202020204" pitchFamily="34" charset="0"/>
              </a:rPr>
              <a:t>ň</a:t>
            </a:r>
            <a:r>
              <a:rPr lang="en-GB" altLang="en-US" sz="2000" dirty="0" err="1">
                <a:latin typeface="Arial" panose="020B0604020202020204" pitchFamily="34" charset="0"/>
                <a:cs typeface="Arial" panose="020B0604020202020204" pitchFamily="34" charset="0"/>
              </a:rPr>
              <a:t>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vypíráním</a:t>
            </a:r>
            <a:r>
              <a:rPr lang="en-GB" altLang="en-US" sz="2000" dirty="0">
                <a:latin typeface="Arial" panose="020B0604020202020204" pitchFamily="34" charset="0"/>
                <a:cs typeface="Arial" panose="020B0604020202020204" pitchFamily="34" charset="0"/>
              </a:rPr>
              <a:t> vodou</a:t>
            </a:r>
            <a:endParaRPr lang="en-GB" alt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61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152400" y="228600"/>
            <a:ext cx="8839200" cy="3724275"/>
          </a:xfrm>
        </p:spPr>
        <p:txBody>
          <a:bodyPr>
            <a:normAutofit/>
          </a:bodyPr>
          <a:lstStyle/>
          <a:p>
            <a:pPr marL="0" indent="0">
              <a:buNone/>
            </a:pPr>
            <a:r>
              <a:rPr lang="en-GB" altLang="en-US" sz="2000" u="sng" dirty="0">
                <a:latin typeface="Arial" panose="020B0604020202020204" pitchFamily="34" charset="0"/>
                <a:cs typeface="Arial" panose="020B0604020202020204" pitchFamily="34" charset="0"/>
              </a:rPr>
              <a:t>2) </a:t>
            </a:r>
            <a:r>
              <a:rPr lang="en-GB" altLang="en-US" sz="2000" u="sng" dirty="0" err="1">
                <a:latin typeface="Arial" panose="020B0604020202020204" pitchFamily="34" charset="0"/>
                <a:cs typeface="Arial" panose="020B0604020202020204" pitchFamily="34" charset="0"/>
              </a:rPr>
              <a:t>Výroba</a:t>
            </a:r>
            <a:r>
              <a:rPr lang="en-GB" altLang="en-US" sz="2000" u="sng" dirty="0">
                <a:latin typeface="Arial" panose="020B0604020202020204" pitchFamily="34" charset="0"/>
                <a:cs typeface="Arial" panose="020B0604020202020204" pitchFamily="34" charset="0"/>
              </a:rPr>
              <a:t> z </a:t>
            </a:r>
            <a:r>
              <a:rPr lang="en-GB" altLang="en-US" sz="2000" u="sng" dirty="0" err="1">
                <a:latin typeface="Arial" panose="020B0604020202020204" pitchFamily="34" charset="0"/>
                <a:cs typeface="Arial" panose="020B0604020202020204" pitchFamily="34" charset="0"/>
              </a:rPr>
              <a:t>ropných</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produkt</a:t>
            </a:r>
            <a:r>
              <a:rPr lang="cs-CZ" altLang="en-US" sz="2000" u="sng" dirty="0">
                <a:latin typeface="Arial" panose="020B0604020202020204" pitchFamily="34" charset="0"/>
                <a:cs typeface="Arial" panose="020B0604020202020204" pitchFamily="34" charset="0"/>
              </a:rPr>
              <a:t>ů</a:t>
            </a:r>
            <a:r>
              <a:rPr lang="en-GB" altLang="en-US" sz="2000" u="sng" dirty="0">
                <a:latin typeface="Arial" panose="020B0604020202020204" pitchFamily="34" charset="0"/>
                <a:cs typeface="Arial" panose="020B0604020202020204" pitchFamily="34" charset="0"/>
              </a:rPr>
              <a:t>: </a:t>
            </a:r>
            <a:endParaRPr lang="en-GB" altLang="en-US" sz="2000" dirty="0">
              <a:latin typeface="Arial" panose="020B0604020202020204" pitchFamily="34" charset="0"/>
              <a:cs typeface="Arial" panose="020B0604020202020204" pitchFamily="34" charset="0"/>
            </a:endParaRP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a) </a:t>
            </a:r>
            <a:r>
              <a:rPr lang="en-GB" altLang="en-US" sz="2000" dirty="0" err="1">
                <a:latin typeface="Arial" panose="020B0604020202020204" pitchFamily="34" charset="0"/>
                <a:cs typeface="Arial" panose="020B0604020202020204" pitchFamily="34" charset="0"/>
              </a:rPr>
              <a:t>parním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reformováním</a:t>
            </a:r>
            <a:endParaRPr lang="en-GB" altLang="en-US" sz="2000" dirty="0">
              <a:latin typeface="Arial" panose="020B0604020202020204" pitchFamily="34" charset="0"/>
              <a:cs typeface="Arial" panose="020B0604020202020204" pitchFamily="34" charset="0"/>
            </a:endParaRP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CO  +  3H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a:t>
            </a:r>
            <a:r>
              <a:rPr lang="en-GB" altLang="en-US" sz="2000" baseline="-25000" dirty="0" err="1">
                <a:latin typeface="Arial" panose="020B0604020202020204" pitchFamily="34" charset="0"/>
                <a:cs typeface="Arial" panose="020B0604020202020204" pitchFamily="34" charset="0"/>
              </a:rPr>
              <a:t>x</a:t>
            </a:r>
            <a:r>
              <a:rPr lang="en-GB" altLang="en-US" sz="2000" dirty="0" err="1">
                <a:latin typeface="Arial" panose="020B0604020202020204" pitchFamily="34" charset="0"/>
                <a:cs typeface="Arial" panose="020B0604020202020204" pitchFamily="34" charset="0"/>
              </a:rPr>
              <a:t>H</a:t>
            </a:r>
            <a:r>
              <a:rPr lang="en-GB" altLang="en-US" sz="2000" baseline="-25000" dirty="0" err="1">
                <a:latin typeface="Arial" panose="020B0604020202020204" pitchFamily="34" charset="0"/>
                <a:cs typeface="Arial" panose="020B0604020202020204" pitchFamily="34" charset="0"/>
              </a:rPr>
              <a:t>y</a:t>
            </a:r>
            <a:r>
              <a:rPr lang="en-GB" altLang="en-US" sz="2000" dirty="0">
                <a:latin typeface="Arial" panose="020B0604020202020204" pitchFamily="34" charset="0"/>
                <a:cs typeface="Arial" panose="020B0604020202020204" pitchFamily="34" charset="0"/>
              </a:rPr>
              <a:t>  +  </a:t>
            </a:r>
            <a:r>
              <a:rPr lang="cs-CZ" altLang="en-US" sz="2000" dirty="0">
                <a:latin typeface="Arial" panose="020B0604020202020204" pitchFamily="34" charset="0"/>
                <a:cs typeface="Arial" panose="020B0604020202020204" pitchFamily="34" charset="0"/>
              </a:rPr>
              <a:t>x</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xCO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(x + y/2)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p>
          <a:p>
            <a:pPr marL="380990" indent="-380990">
              <a:buNone/>
            </a:pPr>
            <a:endParaRPr lang="cs-CZ" altLang="en-US" sz="800" dirty="0">
              <a:latin typeface="Arial" panose="020B0604020202020204" pitchFamily="34" charset="0"/>
              <a:cs typeface="Arial" panose="020B0604020202020204" pitchFamily="34" charset="0"/>
            </a:endParaRPr>
          </a:p>
          <a:p>
            <a:pPr marL="380990" indent="-380990">
              <a:buNone/>
            </a:pP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katalýza</a:t>
            </a:r>
            <a:r>
              <a:rPr lang="en-GB" altLang="en-US" sz="2000" dirty="0">
                <a:latin typeface="Arial" panose="020B0604020202020204" pitchFamily="34" charset="0"/>
                <a:cs typeface="Arial" panose="020B0604020202020204" pitchFamily="34" charset="0"/>
              </a:rPr>
              <a:t> Ni/Al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900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 p</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3 MPa </a:t>
            </a:r>
          </a:p>
          <a:p>
            <a:pPr marL="0" indent="0">
              <a:buNone/>
            </a:pPr>
            <a:endParaRPr lang="cs-CZ"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b) </a:t>
            </a:r>
            <a:r>
              <a:rPr lang="en-GB" altLang="en-US" sz="2000" dirty="0" err="1">
                <a:latin typeface="Arial" panose="020B0604020202020204" pitchFamily="34" charset="0"/>
                <a:cs typeface="Arial" panose="020B0604020202020204" pitchFamily="34" charset="0"/>
              </a:rPr>
              <a:t>tepelným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št</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pením</a:t>
            </a:r>
            <a:endParaRPr lang="en-GB" altLang="en-US" sz="2000" dirty="0">
              <a:latin typeface="Arial" panose="020B0604020202020204" pitchFamily="34" charset="0"/>
              <a:cs typeface="Arial" panose="020B0604020202020204" pitchFamily="34" charset="0"/>
            </a:endParaRPr>
          </a:p>
          <a:p>
            <a:pPr marL="380990" indent="-38099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2 CH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 + 2H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1200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0B8911B0-014D-4A24-B7E3-C9EE41AD395A}"/>
              </a:ext>
            </a:extLst>
          </p:cNvPr>
          <p:cNvSpPr txBox="1"/>
          <p:nvPr/>
        </p:nvSpPr>
        <p:spPr>
          <a:xfrm>
            <a:off x="152400" y="4186535"/>
            <a:ext cx="8601075" cy="707886"/>
          </a:xfrm>
          <a:prstGeom prst="rect">
            <a:avLst/>
          </a:prstGeom>
          <a:noFill/>
        </p:spPr>
        <p:txBody>
          <a:bodyPr wrap="square">
            <a:spAutoFit/>
          </a:bodyPr>
          <a:lstStyle/>
          <a:p>
            <a:pPr marL="0" indent="0">
              <a:buNone/>
            </a:pPr>
            <a:r>
              <a:rPr lang="en-GB" altLang="en-US" sz="2000" dirty="0">
                <a:latin typeface="Arial" panose="020B0604020202020204" pitchFamily="34" charset="0"/>
                <a:cs typeface="Arial" panose="020B0604020202020204" pitchFamily="34" charset="0"/>
              </a:rPr>
              <a:t>c) </a:t>
            </a:r>
            <a:r>
              <a:rPr lang="en-GB" altLang="en-US" sz="2000" dirty="0" err="1">
                <a:latin typeface="Arial" panose="020B0604020202020204" pitchFamily="34" charset="0"/>
                <a:cs typeface="Arial" panose="020B0604020202020204" pitchFamily="34" charset="0"/>
              </a:rPr>
              <a:t>katalytickou</a:t>
            </a:r>
            <a:r>
              <a:rPr lang="en-GB" altLang="en-US" sz="2000" dirty="0">
                <a:latin typeface="Arial" panose="020B0604020202020204" pitchFamily="34" charset="0"/>
                <a:cs typeface="Arial" panose="020B0604020202020204" pitchFamily="34" charset="0"/>
              </a:rPr>
              <a:t> (Pt) </a:t>
            </a:r>
            <a:r>
              <a:rPr lang="en-GB" altLang="en-US" sz="2000" dirty="0" err="1">
                <a:latin typeface="Arial" panose="020B0604020202020204" pitchFamily="34" charset="0"/>
                <a:cs typeface="Arial" panose="020B0604020202020204" pitchFamily="34" charset="0"/>
              </a:rPr>
              <a:t>dehydrogenací</a:t>
            </a:r>
            <a:r>
              <a:rPr lang="en-GB" altLang="en-US" sz="2000" dirty="0">
                <a:latin typeface="Arial" panose="020B0604020202020204" pitchFamily="34" charset="0"/>
                <a:cs typeface="Arial" panose="020B0604020202020204" pitchFamily="34" charset="0"/>
              </a:rPr>
              <a:t> -   nap</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konverzi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ethylbenzenu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styren</a:t>
            </a:r>
            <a:endParaRPr lang="cs-CZ" altLang="en-US" sz="2000" dirty="0">
              <a:latin typeface="Arial" panose="020B0604020202020204" pitchFamily="34" charset="0"/>
              <a:cs typeface="Arial" panose="020B0604020202020204" pitchFamily="34" charset="0"/>
            </a:endParaRPr>
          </a:p>
        </p:txBody>
      </p:sp>
      <p:pic>
        <p:nvPicPr>
          <p:cNvPr id="8" name="Picture 2" descr="VÃ½sledek obrÃ¡zku pro ethylbenzene styrene">
            <a:extLst>
              <a:ext uri="{FF2B5EF4-FFF2-40B4-BE49-F238E27FC236}">
                <a16:creationId xmlns:a16="http://schemas.microsoft.com/office/drawing/2014/main" id="{01ECE3EC-D120-4C24-B71A-4CDF12E88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4" y="4778923"/>
            <a:ext cx="2981326" cy="185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2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52400" y="310087"/>
            <a:ext cx="8610600" cy="4525963"/>
          </a:xfrm>
        </p:spPr>
        <p:txBody>
          <a:bodyPr>
            <a:normAutofit/>
          </a:bodyPr>
          <a:lstStyle/>
          <a:p>
            <a:pPr>
              <a:lnSpc>
                <a:spcPct val="90000"/>
              </a:lnSpc>
              <a:buNone/>
            </a:pPr>
            <a:r>
              <a:rPr lang="cs-CZ" altLang="en-US" sz="2000" u="sng" dirty="0">
                <a:latin typeface="Arial" panose="020B0604020202020204" pitchFamily="34" charset="0"/>
                <a:cs typeface="Arial" panose="020B0604020202020204" pitchFamily="34" charset="0"/>
              </a:rPr>
              <a:t>3) vedlejší produkt při výrobě </a:t>
            </a:r>
            <a:r>
              <a:rPr lang="cs-CZ" altLang="en-US" sz="2000" u="sng" dirty="0" err="1">
                <a:latin typeface="Arial" panose="020B0604020202020204" pitchFamily="34" charset="0"/>
                <a:cs typeface="Arial" panose="020B0604020202020204" pitchFamily="34" charset="0"/>
              </a:rPr>
              <a:t>NaOH</a:t>
            </a:r>
            <a:r>
              <a:rPr lang="cs-CZ" altLang="en-US" sz="2000" u="sng"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elektrolýzou vodného roztoku </a:t>
            </a:r>
            <a:r>
              <a:rPr lang="cs-CZ" altLang="en-US" sz="2000" dirty="0" err="1">
                <a:latin typeface="Arial" panose="020B0604020202020204" pitchFamily="34" charset="0"/>
                <a:cs typeface="Arial" panose="020B0604020202020204" pitchFamily="34" charset="0"/>
              </a:rPr>
              <a:t>NaCl</a:t>
            </a:r>
            <a:endParaRPr lang="cs-CZ" altLang="en-US" sz="2000" dirty="0">
              <a:latin typeface="Arial" panose="020B0604020202020204" pitchFamily="34" charset="0"/>
              <a:cs typeface="Arial" panose="020B0604020202020204" pitchFamily="34" charset="0"/>
            </a:endParaRPr>
          </a:p>
          <a:p>
            <a:pPr>
              <a:lnSpc>
                <a:spcPct val="90000"/>
              </a:lnSpc>
              <a:buNone/>
            </a:pPr>
            <a:r>
              <a:rPr lang="cs-CZ" altLang="en-US" sz="2000" dirty="0">
                <a:latin typeface="Arial" panose="020B0604020202020204" pitchFamily="34" charset="0"/>
                <a:cs typeface="Arial" panose="020B0604020202020204" pitchFamily="34" charset="0"/>
              </a:rPr>
              <a:t>		Katoda (</a:t>
            </a:r>
            <a:r>
              <a:rPr lang="cs-CZ" altLang="en-US" sz="2000" dirty="0" err="1">
                <a:latin typeface="Arial" panose="020B0604020202020204" pitchFamily="34" charset="0"/>
                <a:cs typeface="Arial" panose="020B0604020202020204" pitchFamily="34" charset="0"/>
              </a:rPr>
              <a:t>Fe</a:t>
            </a:r>
            <a:r>
              <a:rPr lang="cs-CZ" altLang="en-US" sz="2000" dirty="0">
                <a:latin typeface="Arial" panose="020B0604020202020204" pitchFamily="34" charset="0"/>
                <a:cs typeface="Arial" panose="020B0604020202020204" pitchFamily="34" charset="0"/>
              </a:rPr>
              <a:t>): 2 H</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O + 2 e</a:t>
            </a:r>
            <a:r>
              <a:rPr lang="cs-CZ" altLang="en-US" sz="2000" baseline="30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sym typeface="Symbol" pitchFamily="18" charset="2"/>
              </a:rPr>
              <a:t></a:t>
            </a:r>
            <a:r>
              <a:rPr lang="cs-CZ" altLang="en-US" sz="2000" dirty="0">
                <a:latin typeface="Arial" panose="020B0604020202020204" pitchFamily="34" charset="0"/>
                <a:cs typeface="Arial" panose="020B0604020202020204" pitchFamily="34" charset="0"/>
              </a:rPr>
              <a:t> 2 OH</a:t>
            </a:r>
            <a:r>
              <a:rPr lang="cs-CZ" altLang="en-US" sz="2000" baseline="30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 </a:t>
            </a:r>
            <a:r>
              <a:rPr lang="cs-CZ" altLang="en-US" sz="2000" u="sng" dirty="0">
                <a:latin typeface="Arial" panose="020B0604020202020204" pitchFamily="34" charset="0"/>
                <a:cs typeface="Arial" panose="020B0604020202020204" pitchFamily="34" charset="0"/>
              </a:rPr>
              <a:t>H</a:t>
            </a:r>
            <a:r>
              <a:rPr lang="cs-CZ" altLang="en-US" sz="2000" u="sng" baseline="-25000" dirty="0">
                <a:latin typeface="Arial" panose="020B0604020202020204" pitchFamily="34" charset="0"/>
                <a:cs typeface="Arial" panose="020B0604020202020204" pitchFamily="34" charset="0"/>
              </a:rPr>
              <a:t>2</a:t>
            </a:r>
            <a:r>
              <a:rPr lang="cs-CZ" altLang="en-US" sz="2000" u="sng" dirty="0">
                <a:latin typeface="Arial" panose="020B0604020202020204" pitchFamily="34" charset="0"/>
                <a:cs typeface="Arial" panose="020B0604020202020204" pitchFamily="34" charset="0"/>
                <a:sym typeface="Symbol" pitchFamily="18" charset="2"/>
              </a:rPr>
              <a:t></a:t>
            </a:r>
            <a:endParaRPr lang="cs-CZ" altLang="en-US" sz="2000" u="sng" dirty="0">
              <a:latin typeface="Arial" panose="020B0604020202020204" pitchFamily="34" charset="0"/>
              <a:cs typeface="Arial" panose="020B0604020202020204" pitchFamily="34" charset="0"/>
            </a:endParaRPr>
          </a:p>
          <a:p>
            <a:pPr>
              <a:lnSpc>
                <a:spcPct val="90000"/>
              </a:lnSpc>
              <a:buNone/>
            </a:pPr>
            <a:r>
              <a:rPr lang="cs-CZ" altLang="en-US" sz="2000" dirty="0">
                <a:latin typeface="Arial" panose="020B0604020202020204" pitchFamily="34" charset="0"/>
                <a:cs typeface="Arial" panose="020B0604020202020204" pitchFamily="34" charset="0"/>
              </a:rPr>
              <a:t>		Anoda (C):  2 Cl</a:t>
            </a:r>
            <a:r>
              <a:rPr lang="cs-CZ" altLang="en-US" sz="2000" baseline="30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- 2 e</a:t>
            </a:r>
            <a:r>
              <a:rPr lang="cs-CZ" altLang="en-US" sz="2000" baseline="30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sym typeface="Symbol" pitchFamily="18" charset="2"/>
              </a:rPr>
              <a:t></a:t>
            </a:r>
            <a:r>
              <a:rPr lang="cs-CZ" altLang="en-US" sz="2000" dirty="0">
                <a:latin typeface="Arial" panose="020B0604020202020204" pitchFamily="34" charset="0"/>
                <a:cs typeface="Arial" panose="020B0604020202020204" pitchFamily="34" charset="0"/>
              </a:rPr>
              <a:t> Cl</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sym typeface="Symbol" pitchFamily="18" charset="2"/>
              </a:rPr>
              <a:t></a:t>
            </a:r>
          </a:p>
          <a:p>
            <a:pPr marL="0" indent="0">
              <a:buNone/>
            </a:pPr>
            <a:endParaRPr lang="cs-CZ" altLang="en-US" sz="2000" u="sng" dirty="0">
              <a:latin typeface="Arial" panose="020B0604020202020204" pitchFamily="34" charset="0"/>
              <a:cs typeface="Arial" panose="020B0604020202020204" pitchFamily="34" charset="0"/>
            </a:endParaRPr>
          </a:p>
          <a:p>
            <a:pPr marL="0" indent="0">
              <a:buNone/>
            </a:pPr>
            <a:r>
              <a:rPr lang="cs-CZ" altLang="en-US" sz="2000" u="sng" dirty="0">
                <a:latin typeface="Arial" panose="020B0604020202020204" pitchFamily="34" charset="0"/>
                <a:cs typeface="Arial" panose="020B0604020202020204" pitchFamily="34" charset="0"/>
              </a:rPr>
              <a:t>4</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Tepelné</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št</a:t>
            </a:r>
            <a:r>
              <a:rPr lang="cs-CZ" altLang="en-US" sz="2000" u="sng" dirty="0">
                <a:latin typeface="Arial" panose="020B0604020202020204" pitchFamily="34" charset="0"/>
                <a:cs typeface="Arial" panose="020B0604020202020204" pitchFamily="34" charset="0"/>
              </a:rPr>
              <a:t>ě</a:t>
            </a:r>
            <a:r>
              <a:rPr lang="en-GB" altLang="en-US" sz="2000" u="sng" dirty="0" err="1">
                <a:latin typeface="Arial" panose="020B0604020202020204" pitchFamily="34" charset="0"/>
                <a:cs typeface="Arial" panose="020B0604020202020204" pitchFamily="34" charset="0"/>
              </a:rPr>
              <a:t>pení</a:t>
            </a:r>
            <a:r>
              <a:rPr lang="en-GB" altLang="en-US" sz="2000" u="sng" dirty="0">
                <a:latin typeface="Arial" panose="020B0604020202020204" pitchFamily="34" charset="0"/>
                <a:cs typeface="Arial" panose="020B0604020202020204" pitchFamily="34" charset="0"/>
              </a:rPr>
              <a:t> NH</a:t>
            </a:r>
            <a:r>
              <a:rPr lang="en-GB" altLang="en-US" sz="2000" u="sng" baseline="-25000" dirty="0">
                <a:latin typeface="Arial" panose="020B0604020202020204" pitchFamily="34" charset="0"/>
                <a:cs typeface="Arial" panose="020B0604020202020204" pitchFamily="34" charset="0"/>
              </a:rPr>
              <a:t>3</a:t>
            </a:r>
            <a:r>
              <a:rPr lang="cs-CZ" altLang="en-US" sz="2000" u="sng" baseline="-25000" dirty="0">
                <a:latin typeface="Arial" panose="020B0604020202020204" pitchFamily="34" charset="0"/>
                <a:cs typeface="Arial" panose="020B0604020202020204" pitchFamily="34" charset="0"/>
              </a:rPr>
              <a:t> </a:t>
            </a:r>
            <a:endParaRPr lang="en-GB" altLang="en-US" sz="2000" u="sng" baseline="-25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2 NH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N</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900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2000" u="sng" dirty="0">
              <a:latin typeface="Arial" panose="020B0604020202020204" pitchFamily="34" charset="0"/>
              <a:cs typeface="Arial" panose="020B0604020202020204" pitchFamily="34" charset="0"/>
            </a:endParaRPr>
          </a:p>
          <a:p>
            <a:pPr marL="0" indent="0">
              <a:buNone/>
            </a:pPr>
            <a:r>
              <a:rPr lang="cs-CZ" altLang="en-US" sz="2000" u="sng" dirty="0">
                <a:latin typeface="Arial" panose="020B0604020202020204" pitchFamily="34" charset="0"/>
                <a:cs typeface="Arial" panose="020B0604020202020204" pitchFamily="34" charset="0"/>
              </a:rPr>
              <a:t>5</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Elektrolýza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vody</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pouze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vedlejší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produkt</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drahé</a:t>
            </a:r>
            <a:r>
              <a:rPr lang="en-GB" altLang="en-US" sz="2000" dirty="0">
                <a:latin typeface="Arial" panose="020B0604020202020204" pitchFamily="34" charset="0"/>
                <a:cs typeface="Arial" panose="020B0604020202020204" pitchFamily="34" charset="0"/>
              </a:rPr>
              <a:t>)</a:t>
            </a:r>
          </a:p>
        </p:txBody>
      </p:sp>
      <p:sp>
        <p:nvSpPr>
          <p:cNvPr id="4" name="Zástupný symbol pro číslo snímku 4"/>
          <p:cNvSpPr>
            <a:spLocks noGrp="1"/>
          </p:cNvSpPr>
          <p:nvPr>
            <p:ph type="sldNum" sz="quarter" idx="12"/>
          </p:nvPr>
        </p:nvSpPr>
        <p:spPr/>
        <p:txBody>
          <a:bodyPr/>
          <a:lstStyle/>
          <a:p>
            <a:pPr>
              <a:defRPr/>
            </a:pPr>
            <a:fld id="{00446F93-E15E-43A4-BADE-C4D2364945A7}" type="slidenum">
              <a:rPr lang="en-US" altLang="en-US"/>
              <a:pPr>
                <a:defRPr/>
              </a:pPr>
              <a:t>13</a:t>
            </a:fld>
            <a:endParaRPr lang="en-US" altLang="en-US"/>
          </a:p>
        </p:txBody>
      </p:sp>
      <p:pic>
        <p:nvPicPr>
          <p:cNvPr id="79876" name="Picture 4" descr="https://www.researchgate.net/profile/Hamid_Naseem/publication/273125977/figure/fig1/AS:669401565126666@1536609178415/The-fundamental-of-water-electrolysis-process_W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355595"/>
            <a:ext cx="2222368" cy="2183318"/>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https://www.researchgate.net/profile/Hamid_Naseem/publication/273125977/figure/fig3/AS:669401565106185@1536609178439/Fundamental-of-PEM-electrolysis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56" y="4708042"/>
            <a:ext cx="3314228" cy="1947109"/>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523" y="4654687"/>
            <a:ext cx="3094598" cy="187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24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72372" y="419103"/>
            <a:ext cx="4995278" cy="3477875"/>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Biotechnologická příprava vodíku</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Fotobiologické štěpení vody pomocí řas</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Fermentace resp. </a:t>
            </a:r>
            <a:r>
              <a:rPr lang="cs-CZ" sz="2000" dirty="0" err="1">
                <a:latin typeface="Arial" panose="020B0604020202020204" pitchFamily="34" charset="0"/>
                <a:cs typeface="Arial" panose="020B0604020202020204" pitchFamily="34" charset="0"/>
              </a:rPr>
              <a:t>fotofermentace</a:t>
            </a:r>
            <a:r>
              <a:rPr lang="cs-CZ" sz="2000" dirty="0">
                <a:latin typeface="Arial" panose="020B0604020202020204" pitchFamily="34" charset="0"/>
                <a:cs typeface="Arial" panose="020B0604020202020204" pitchFamily="34" charset="0"/>
              </a:rPr>
              <a:t> biomasy</a:t>
            </a:r>
          </a:p>
          <a:p>
            <a:r>
              <a:rPr lang="cs-CZ" sz="2000" dirty="0">
                <a:latin typeface="Arial" panose="020B0604020202020204" pitchFamily="34" charset="0"/>
                <a:cs typeface="Arial" panose="020B0604020202020204" pitchFamily="34" charset="0"/>
              </a:rPr>
              <a:t> pomocí </a:t>
            </a:r>
            <a:r>
              <a:rPr lang="cs-CZ" sz="2000" dirty="0" err="1">
                <a:latin typeface="Arial" panose="020B0604020202020204" pitchFamily="34" charset="0"/>
                <a:cs typeface="Arial" panose="020B0604020202020204" pitchFamily="34" charset="0"/>
              </a:rPr>
              <a:t>anaeobních</a:t>
            </a:r>
            <a:r>
              <a:rPr lang="cs-CZ" sz="2000" dirty="0">
                <a:latin typeface="Arial" panose="020B0604020202020204" pitchFamily="34" charset="0"/>
                <a:cs typeface="Arial" panose="020B0604020202020204" pitchFamily="34" charset="0"/>
              </a:rPr>
              <a:t> bakterií</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Enzymatický rozklad celulózy</a:t>
            </a:r>
          </a:p>
          <a:p>
            <a:endParaRPr lang="cs-CZ" sz="2000" dirty="0">
              <a:latin typeface="Arial" panose="020B0604020202020204" pitchFamily="34" charset="0"/>
              <a:cs typeface="Arial" panose="020B0604020202020204" pitchFamily="34" charset="0"/>
            </a:endParaRPr>
          </a:p>
          <a:p>
            <a:r>
              <a:rPr lang="cs-CZ" sz="2000" dirty="0" err="1">
                <a:latin typeface="Arial" panose="020B0604020202020204" pitchFamily="34" charset="0"/>
                <a:cs typeface="Arial" panose="020B0604020202020204" pitchFamily="34" charset="0"/>
              </a:rPr>
              <a:t>Biokatalytická</a:t>
            </a:r>
            <a:r>
              <a:rPr lang="cs-CZ" sz="2000" dirty="0">
                <a:latin typeface="Arial" panose="020B0604020202020204" pitchFamily="34" charset="0"/>
                <a:cs typeface="Arial" panose="020B0604020202020204" pitchFamily="34" charset="0"/>
              </a:rPr>
              <a:t> elektrolýza</a:t>
            </a:r>
          </a:p>
        </p:txBody>
      </p:sp>
      <p:sp>
        <p:nvSpPr>
          <p:cNvPr id="6" name="TextovéPole 5"/>
          <p:cNvSpPr txBox="1"/>
          <p:nvPr/>
        </p:nvSpPr>
        <p:spPr>
          <a:xfrm>
            <a:off x="304800" y="5495928"/>
            <a:ext cx="8553450" cy="1138773"/>
          </a:xfrm>
          <a:prstGeom prst="rect">
            <a:avLst/>
          </a:prstGeom>
          <a:noFill/>
        </p:spPr>
        <p:txBody>
          <a:bodyPr wrap="square" rtlCol="0">
            <a:spAutoFit/>
          </a:bodyPr>
          <a:lstStyle/>
          <a:p>
            <a:r>
              <a:rPr lang="cs-CZ" sz="2000" b="1" dirty="0">
                <a:latin typeface="Arial" panose="020B0604020202020204" pitchFamily="34" charset="0"/>
                <a:cs typeface="Arial" panose="020B0604020202020204" pitchFamily="34" charset="0"/>
              </a:rPr>
              <a:t>Další metody</a:t>
            </a:r>
          </a:p>
          <a:p>
            <a:endParaRPr lang="cs-CZ"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fotokatalytický, </a:t>
            </a:r>
            <a:r>
              <a:rPr lang="cs-CZ" sz="2000" dirty="0" err="1">
                <a:latin typeface="Arial" panose="020B0604020202020204" pitchFamily="34" charset="0"/>
                <a:cs typeface="Arial" panose="020B0604020202020204" pitchFamily="34" charset="0"/>
              </a:rPr>
              <a:t>temický</a:t>
            </a:r>
            <a:r>
              <a:rPr lang="cs-CZ" sz="2000" dirty="0">
                <a:latin typeface="Arial" panose="020B0604020202020204" pitchFamily="34" charset="0"/>
                <a:cs typeface="Arial" panose="020B0604020202020204" pitchFamily="34" charset="0"/>
              </a:rPr>
              <a:t> nebo radiolytický rozklad vody, </a:t>
            </a:r>
            <a:r>
              <a:rPr lang="cs-CZ" sz="2000" dirty="0" err="1">
                <a:latin typeface="Arial" panose="020B0604020202020204" pitchFamily="34" charset="0"/>
                <a:cs typeface="Arial" panose="020B0604020202020204" pitchFamily="34" charset="0"/>
              </a:rPr>
              <a:t>ferrosilikonová</a:t>
            </a:r>
            <a:r>
              <a:rPr lang="cs-CZ" sz="2000" dirty="0">
                <a:latin typeface="Arial" panose="020B0604020202020204" pitchFamily="34" charset="0"/>
                <a:cs typeface="Arial" panose="020B0604020202020204" pitchFamily="34" charset="0"/>
              </a:rPr>
              <a:t> metoda, …</a:t>
            </a:r>
          </a:p>
        </p:txBody>
      </p:sp>
      <p:pic>
        <p:nvPicPr>
          <p:cNvPr id="195588" name="Picture 4" descr="SchÃ©ma bioprodukce vodÃ­ku pomocÃ­ dvoustupÅovÃ© ferment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67053"/>
            <a:ext cx="31242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95590" name="Picture 6" descr="Design âflat-plateâ fotobioreaktoru; prototyp sluneÄnÃ­ho kolekto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973" y="376868"/>
            <a:ext cx="3309027" cy="248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0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VÃ½sledek obrÃ¡zku pro hydrogen content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082" y="1294034"/>
            <a:ext cx="6357836" cy="538902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66700" y="781053"/>
            <a:ext cx="8610599" cy="646331"/>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komer</a:t>
            </a:r>
            <a:r>
              <a:rPr lang="cs-CZ" altLang="en-US" dirty="0">
                <a:latin typeface="Arial" panose="020B0604020202020204" pitchFamily="34" charset="0"/>
                <a:cs typeface="Arial" panose="020B0604020202020204" pitchFamily="34" charset="0"/>
              </a:rPr>
              <a:t>č</a:t>
            </a:r>
            <a:r>
              <a:rPr lang="en-GB" altLang="en-US" dirty="0">
                <a:latin typeface="Arial" panose="020B0604020202020204" pitchFamily="34" charset="0"/>
                <a:cs typeface="Arial" panose="020B0604020202020204" pitchFamily="34" charset="0"/>
              </a:rPr>
              <a:t>n</a:t>
            </a:r>
            <a:r>
              <a:rPr lang="cs-CZ" altLang="en-US" dirty="0">
                <a:latin typeface="Arial" panose="020B0604020202020204" pitchFamily="34" charset="0"/>
                <a:cs typeface="Arial" panose="020B0604020202020204" pitchFamily="34" charset="0"/>
              </a:rPr>
              <a:t>ě</a:t>
            </a:r>
            <a:r>
              <a:rPr lang="en-GB" altLang="en-US" dirty="0">
                <a:latin typeface="Arial" panose="020B0604020202020204" pitchFamily="34" charset="0"/>
                <a:cs typeface="Arial" panose="020B0604020202020204" pitchFamily="34" charset="0"/>
              </a:rPr>
              <a:t> se </a:t>
            </a:r>
            <a:r>
              <a:rPr lang="cs-CZ" altLang="en-US" dirty="0">
                <a:latin typeface="Arial" panose="020B0604020202020204" pitchFamily="34" charset="0"/>
                <a:cs typeface="Arial" panose="020B0604020202020204" pitchFamily="34" charset="0"/>
              </a:rPr>
              <a:t>H</a:t>
            </a:r>
            <a:r>
              <a:rPr lang="cs-CZ" altLang="en-US" baseline="-25000" dirty="0">
                <a:latin typeface="Arial" panose="020B0604020202020204" pitchFamily="34" charset="0"/>
                <a:cs typeface="Arial" panose="020B0604020202020204" pitchFamily="34" charset="0"/>
              </a:rPr>
              <a:t>2</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dodává</a:t>
            </a:r>
            <a:r>
              <a:rPr lang="en-GB" altLang="en-US" dirty="0">
                <a:latin typeface="Arial" panose="020B0604020202020204" pitchFamily="34" charset="0"/>
                <a:cs typeface="Arial" panose="020B0604020202020204" pitchFamily="34" charset="0"/>
              </a:rPr>
              <a:t> v </a:t>
            </a:r>
            <a:r>
              <a:rPr lang="en-GB" altLang="en-US" dirty="0" err="1">
                <a:latin typeface="Arial" panose="020B0604020202020204" pitchFamily="34" charset="0"/>
                <a:cs typeface="Arial" panose="020B0604020202020204" pitchFamily="34" charset="0"/>
              </a:rPr>
              <a:t>tlakových</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lahvích</a:t>
            </a:r>
            <a:r>
              <a:rPr lang="en-GB" altLang="en-US" dirty="0">
                <a:latin typeface="Arial" panose="020B0604020202020204" pitchFamily="34" charset="0"/>
                <a:cs typeface="Arial" panose="020B0604020202020204" pitchFamily="34" charset="0"/>
              </a:rPr>
              <a:t> (15 MPa) </a:t>
            </a:r>
            <a:r>
              <a:rPr lang="en-GB" altLang="en-US" dirty="0" err="1">
                <a:latin typeface="Arial" panose="020B0604020202020204" pitchFamily="34" charset="0"/>
                <a:cs typeface="Arial" panose="020B0604020202020204" pitchFamily="34" charset="0"/>
              </a:rPr>
              <a:t>ozna</a:t>
            </a:r>
            <a:r>
              <a:rPr lang="cs-CZ" altLang="en-US" dirty="0">
                <a:latin typeface="Arial" panose="020B0604020202020204" pitchFamily="34" charset="0"/>
                <a:cs typeface="Arial" panose="020B0604020202020204" pitchFamily="34" charset="0"/>
              </a:rPr>
              <a:t>č</a:t>
            </a:r>
            <a:r>
              <a:rPr lang="en-GB" altLang="en-US" dirty="0" err="1">
                <a:latin typeface="Arial" panose="020B0604020202020204" pitchFamily="34" charset="0"/>
                <a:cs typeface="Arial" panose="020B0604020202020204" pitchFamily="34" charset="0"/>
              </a:rPr>
              <a:t>ených</a:t>
            </a:r>
            <a:r>
              <a:rPr lang="en-GB" altLang="en-US" dirty="0">
                <a:latin typeface="Arial" panose="020B0604020202020204" pitchFamily="34" charset="0"/>
                <a:cs typeface="Arial" panose="020B0604020202020204" pitchFamily="34" charset="0"/>
              </a:rPr>
              <a:t> </a:t>
            </a:r>
            <a:r>
              <a:rPr lang="cs-CZ" altLang="en-US" b="1" dirty="0">
                <a:solidFill>
                  <a:srgbClr val="FF0000"/>
                </a:solidFill>
                <a:latin typeface="Arial" panose="020B0604020202020204" pitchFamily="34" charset="0"/>
                <a:cs typeface="Arial" panose="020B0604020202020204" pitchFamily="34" charset="0"/>
              </a:rPr>
              <a:t>č</a:t>
            </a:r>
            <a:r>
              <a:rPr lang="en-GB" altLang="en-US" b="1" dirty="0" err="1">
                <a:solidFill>
                  <a:srgbClr val="FF0000"/>
                </a:solidFill>
                <a:latin typeface="Arial" panose="020B0604020202020204" pitchFamily="34" charset="0"/>
                <a:cs typeface="Arial" panose="020B0604020202020204" pitchFamily="34" charset="0"/>
              </a:rPr>
              <a:t>erveným</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pruhem</a:t>
            </a:r>
            <a:r>
              <a:rPr lang="en-GB" altLang="en-US" dirty="0">
                <a:latin typeface="Arial" panose="020B0604020202020204" pitchFamily="34" charset="0"/>
                <a:cs typeface="Arial" panose="020B0604020202020204" pitchFamily="34" charset="0"/>
              </a:rPr>
              <a:t> </a:t>
            </a:r>
            <a:endParaRPr lang="cs-CZ"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74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chemistry.elmhurst.edu/vchembook/images/558hydrogen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932" y="3962403"/>
            <a:ext cx="4151671" cy="2797865"/>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2"/>
          <p:cNvSpPr>
            <a:spLocks noGrp="1" noChangeArrowheads="1"/>
          </p:cNvSpPr>
          <p:nvPr>
            <p:ph type="title"/>
          </p:nvPr>
        </p:nvSpPr>
        <p:spPr>
          <a:xfrm>
            <a:off x="457200" y="274638"/>
            <a:ext cx="8229600" cy="715963"/>
          </a:xfrm>
        </p:spPr>
        <p:txBody>
          <a:bodyPr>
            <a:normAutofit/>
          </a:bodyPr>
          <a:lstStyle/>
          <a:p>
            <a:pPr eaLnBrk="1" hangingPunct="1"/>
            <a:r>
              <a:rPr lang="cs-CZ" altLang="en-US" sz="2400" b="1" dirty="0">
                <a:latin typeface="Arial" panose="020B0604020202020204" pitchFamily="34" charset="0"/>
                <a:cs typeface="Arial" panose="020B0604020202020204" pitchFamily="34" charset="0"/>
              </a:rPr>
              <a:t>Průmyslové využití H</a:t>
            </a:r>
            <a:r>
              <a:rPr lang="cs-CZ" altLang="en-US" sz="2400" b="1" baseline="-25000" dirty="0">
                <a:latin typeface="Arial" panose="020B0604020202020204" pitchFamily="34" charset="0"/>
                <a:cs typeface="Arial" panose="020B0604020202020204" pitchFamily="34" charset="0"/>
              </a:rPr>
              <a:t>2</a:t>
            </a:r>
          </a:p>
        </p:txBody>
      </p:sp>
      <p:sp>
        <p:nvSpPr>
          <p:cNvPr id="31748" name="Rectangle 3"/>
          <p:cNvSpPr>
            <a:spLocks noGrp="1" noChangeArrowheads="1"/>
          </p:cNvSpPr>
          <p:nvPr>
            <p:ph idx="1"/>
          </p:nvPr>
        </p:nvSpPr>
        <p:spPr>
          <a:xfrm>
            <a:off x="152400" y="1307998"/>
            <a:ext cx="8839200" cy="5023643"/>
          </a:xfrm>
        </p:spPr>
        <p:txBody>
          <a:bodyPr>
            <a:normAutofit lnSpcReduction="10000"/>
          </a:bodyPr>
          <a:lstStyle/>
          <a:p>
            <a:pPr marL="0" indent="0">
              <a:buNone/>
            </a:pPr>
            <a:r>
              <a:rPr lang="cs-CZ" altLang="en-US" sz="2000" u="sng" dirty="0">
                <a:latin typeface="Arial" panose="020B0604020202020204" pitchFamily="34" charset="0"/>
                <a:cs typeface="Arial" panose="020B0604020202020204" pitchFamily="34" charset="0"/>
              </a:rPr>
              <a:t>S</a:t>
            </a:r>
            <a:r>
              <a:rPr lang="en-GB" altLang="en-US" sz="2000" u="sng" dirty="0" err="1">
                <a:latin typeface="Arial" panose="020B0604020202020204" pitchFamily="34" charset="0"/>
                <a:cs typeface="Arial" panose="020B0604020202020204" pitchFamily="34" charset="0"/>
              </a:rPr>
              <a:t>yntéza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methanolu</a:t>
            </a:r>
            <a:r>
              <a:rPr lang="en-GB" altLang="en-US" sz="2000" dirty="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CO  + 2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OH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2000" dirty="0">
              <a:latin typeface="Arial" panose="020B0604020202020204" pitchFamily="34" charset="0"/>
              <a:cs typeface="Arial" panose="020B0604020202020204" pitchFamily="34" charset="0"/>
            </a:endParaRPr>
          </a:p>
          <a:p>
            <a:pPr marL="0" indent="0">
              <a:buNone/>
            </a:pPr>
            <a:r>
              <a:rPr lang="cs-CZ" altLang="en-US" sz="2000" u="sng" dirty="0">
                <a:latin typeface="Arial" panose="020B0604020202020204" pitchFamily="34" charset="0"/>
                <a:cs typeface="Arial" panose="020B0604020202020204" pitchFamily="34" charset="0"/>
              </a:rPr>
              <a:t>S</a:t>
            </a:r>
            <a:r>
              <a:rPr lang="en-GB" altLang="en-US" sz="2000" u="sng" dirty="0" err="1">
                <a:latin typeface="Arial" panose="020B0604020202020204" pitchFamily="34" charset="0"/>
                <a:cs typeface="Arial" panose="020B0604020202020204" pitchFamily="34" charset="0"/>
              </a:rPr>
              <a:t>yntéza</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amoniaku</a:t>
            </a:r>
            <a:r>
              <a:rPr lang="en-GB" altLang="en-US" sz="2000" dirty="0">
                <a:latin typeface="Arial" panose="020B0604020202020204" pitchFamily="34" charset="0"/>
                <a:cs typeface="Arial" panose="020B0604020202020204" pitchFamily="34" charset="0"/>
              </a:rPr>
              <a:t> z </a:t>
            </a:r>
            <a:r>
              <a:rPr lang="en-GB" altLang="en-US" sz="2000" dirty="0" err="1">
                <a:latin typeface="Arial" panose="020B0604020202020204" pitchFamily="34" charset="0"/>
                <a:cs typeface="Arial" panose="020B0604020202020204" pitchFamily="34" charset="0"/>
              </a:rPr>
              <a:t>prvk</a:t>
            </a:r>
            <a:r>
              <a:rPr lang="cs-CZ" altLang="en-US" sz="2000" dirty="0">
                <a:latin typeface="Arial" panose="020B0604020202020204" pitchFamily="34" charset="0"/>
                <a:cs typeface="Arial" panose="020B0604020202020204" pitchFamily="34" charset="0"/>
              </a:rPr>
              <a:t>ů (</a:t>
            </a:r>
            <a:r>
              <a:rPr lang="cs-CZ" altLang="en-US" sz="2000" dirty="0" err="1">
                <a:latin typeface="Arial" panose="020B0604020202020204" pitchFamily="34" charset="0"/>
                <a:cs typeface="Arial" panose="020B0604020202020204" pitchFamily="34" charset="0"/>
              </a:rPr>
              <a:t>Haber</a:t>
            </a:r>
            <a:r>
              <a:rPr lang="cs-CZ" altLang="en-US" sz="2000" dirty="0">
                <a:latin typeface="Arial" panose="020B0604020202020204" pitchFamily="34" charset="0"/>
                <a:cs typeface="Arial" panose="020B0604020202020204" pitchFamily="34" charset="0"/>
              </a:rPr>
              <a:t> – </a:t>
            </a:r>
            <a:r>
              <a:rPr lang="cs-CZ" altLang="en-US" sz="2000" dirty="0" err="1">
                <a:latin typeface="Arial" panose="020B0604020202020204" pitchFamily="34" charset="0"/>
                <a:cs typeface="Arial" panose="020B0604020202020204" pitchFamily="34" charset="0"/>
              </a:rPr>
              <a:t>Boschův</a:t>
            </a:r>
            <a:r>
              <a:rPr lang="cs-CZ" altLang="en-US" sz="2000" dirty="0">
                <a:latin typeface="Arial" panose="020B0604020202020204" pitchFamily="34" charset="0"/>
                <a:cs typeface="Arial" panose="020B0604020202020204" pitchFamily="34" charset="0"/>
              </a:rPr>
              <a:t> proces)</a:t>
            </a:r>
          </a:p>
          <a:p>
            <a:pPr marL="0" indent="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N</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a:t>
            </a:r>
            <a:r>
              <a:rPr lang="cs-CZ" altLang="en-US" sz="2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2 N</a:t>
            </a:r>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3</a:t>
            </a:r>
            <a:endParaRPr lang="cs-CZ" altLang="en-US" sz="2000" dirty="0">
              <a:latin typeface="Arial" panose="020B0604020202020204" pitchFamily="34" charset="0"/>
              <a:cs typeface="Arial" panose="020B0604020202020204" pitchFamily="34" charset="0"/>
            </a:endParaRPr>
          </a:p>
          <a:p>
            <a:pPr eaLnBrk="1" hangingPunct="1"/>
            <a:endParaRPr lang="cs-CZ" altLang="en-US" sz="2000" dirty="0">
              <a:latin typeface="Arial" panose="020B0604020202020204" pitchFamily="34" charset="0"/>
              <a:cs typeface="Arial" panose="020B0604020202020204" pitchFamily="34" charset="0"/>
            </a:endParaRPr>
          </a:p>
          <a:p>
            <a:pPr marL="0" indent="0">
              <a:buNone/>
            </a:pPr>
            <a:r>
              <a:rPr lang="cs-CZ" altLang="en-US" sz="2000" u="sng" dirty="0">
                <a:latin typeface="Arial" panose="020B0604020202020204" pitchFamily="34" charset="0"/>
                <a:cs typeface="Arial" panose="020B0604020202020204" pitchFamily="34" charset="0"/>
              </a:rPr>
              <a:t>H</a:t>
            </a:r>
            <a:r>
              <a:rPr lang="en-GB" altLang="en-US" sz="2000" u="sng" dirty="0" err="1">
                <a:latin typeface="Arial" panose="020B0604020202020204" pitchFamily="34" charset="0"/>
                <a:cs typeface="Arial" panose="020B0604020202020204" pitchFamily="34" charset="0"/>
              </a:rPr>
              <a:t>ydrogenace</a:t>
            </a: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(nap</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ztužování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tuk</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marL="0" indent="0">
              <a:buNone/>
            </a:pPr>
            <a:endParaRPr lang="cs-CZ" altLang="en-US" sz="2000" dirty="0">
              <a:latin typeface="Arial" panose="020B0604020202020204" pitchFamily="34" charset="0"/>
              <a:cs typeface="Arial" panose="020B0604020202020204" pitchFamily="34" charset="0"/>
            </a:endParaRPr>
          </a:p>
          <a:p>
            <a:pPr marL="0" indent="0">
              <a:buNone/>
            </a:pPr>
            <a:endParaRPr lang="cs-CZ" altLang="en-US" sz="2000" dirty="0">
              <a:latin typeface="Arial" panose="020B0604020202020204" pitchFamily="34" charset="0"/>
              <a:cs typeface="Arial" panose="020B0604020202020204" pitchFamily="34" charset="0"/>
            </a:endParaRPr>
          </a:p>
          <a:p>
            <a:pPr marL="0" indent="0">
              <a:buNone/>
            </a:pPr>
            <a:r>
              <a:rPr lang="cs-CZ" altLang="en-US" sz="2000" u="sng" dirty="0" err="1">
                <a:latin typeface="Arial" panose="020B0604020202020204" pitchFamily="34" charset="0"/>
                <a:cs typeface="Arial" panose="020B0604020202020204" pitchFamily="34" charset="0"/>
              </a:rPr>
              <a:t>Hydrokrakování</a:t>
            </a:r>
            <a:r>
              <a:rPr lang="cs-CZ" altLang="en-US" sz="2000" u="sng" dirty="0">
                <a:latin typeface="Arial" panose="020B0604020202020204" pitchFamily="34" charset="0"/>
                <a:cs typeface="Arial" panose="020B0604020202020204" pitchFamily="34" charset="0"/>
              </a:rPr>
              <a:t> těžkých ropných frakcí</a:t>
            </a:r>
          </a:p>
          <a:p>
            <a:pPr marL="0" indent="0">
              <a:buNone/>
            </a:pPr>
            <a:endParaRPr lang="cs-CZ" altLang="en-US" sz="2000" dirty="0">
              <a:latin typeface="Arial" panose="020B0604020202020204" pitchFamily="34" charset="0"/>
              <a:cs typeface="Arial" panose="020B0604020202020204" pitchFamily="34" charset="0"/>
            </a:endParaRPr>
          </a:p>
          <a:p>
            <a:pPr marL="0" indent="0">
              <a:buNone/>
            </a:pPr>
            <a:endParaRPr lang="cs-CZ" altLang="en-US" sz="2000" dirty="0">
              <a:latin typeface="Arial" panose="020B0604020202020204" pitchFamily="34" charset="0"/>
              <a:cs typeface="Arial" panose="020B0604020202020204" pitchFamily="34" charset="0"/>
            </a:endParaRPr>
          </a:p>
          <a:p>
            <a:pPr marL="0" indent="0">
              <a:buNone/>
            </a:pPr>
            <a:r>
              <a:rPr lang="cs-CZ" sz="2000" u="sng" dirty="0">
                <a:latin typeface="Arial" panose="020B0604020202020204" pitchFamily="34" charset="0"/>
                <a:cs typeface="Arial" panose="020B0604020202020204" pitchFamily="34" charset="0"/>
              </a:rPr>
              <a:t>Svařování a řezání kovů</a:t>
            </a:r>
            <a:endParaRPr lang="cs-CZ" altLang="en-US" sz="2000" u="sng" dirty="0">
              <a:latin typeface="Arial" panose="020B0604020202020204" pitchFamily="34" charset="0"/>
              <a:cs typeface="Arial" panose="020B0604020202020204" pitchFamily="34" charset="0"/>
            </a:endParaRPr>
          </a:p>
        </p:txBody>
      </p:sp>
      <p:pic>
        <p:nvPicPr>
          <p:cNvPr id="78850" name="Picture 2" descr="ztuÅ¾enÃ½ t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605" y="5903016"/>
            <a:ext cx="1053996" cy="857251"/>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VÃ½sledek obrÃ¡zku pro hydrogen us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2707" y="1143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6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0034" y="415340"/>
            <a:ext cx="8653985"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Vodík je plyn mnohem lehčí než vzduch, proto se dříve používal k </a:t>
            </a:r>
            <a:r>
              <a:rPr lang="cs-CZ" sz="2000" b="1" dirty="0">
                <a:latin typeface="Arial" panose="020B0604020202020204" pitchFamily="34" charset="0"/>
                <a:cs typeface="Arial" panose="020B0604020202020204" pitchFamily="34" charset="0"/>
              </a:rPr>
              <a:t>plnění vzducholodí</a:t>
            </a:r>
            <a:r>
              <a:rPr lang="cs-CZ" sz="2000" dirty="0">
                <a:latin typeface="Arial" panose="020B0604020202020204" pitchFamily="34" charset="0"/>
                <a:cs typeface="Arial" panose="020B0604020202020204" pitchFamily="34" charset="0"/>
              </a:rPr>
              <a:t>. 6. května 1937 došlo ale k havárii. Vzducholoď Hindenburg během několika vteřin shořela a zahynulo 36 lidí. Dnes se používá k plnění vzducholodí helium. </a:t>
            </a:r>
          </a:p>
          <a:p>
            <a:endParaRPr lang="cs-CZ" sz="2000" dirty="0"/>
          </a:p>
        </p:txBody>
      </p:sp>
      <p:pic>
        <p:nvPicPr>
          <p:cNvPr id="114690" name="Picture 2" descr="vzducholoÄ Hinden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303" y="1998931"/>
            <a:ext cx="5074019" cy="409304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09576" y="4811445"/>
            <a:ext cx="2865171" cy="1200329"/>
          </a:xfrm>
          <a:prstGeom prst="rect">
            <a:avLst/>
          </a:prstGeom>
        </p:spPr>
        <p:txBody>
          <a:bodyPr wrap="square">
            <a:spAutoFit/>
          </a:bodyPr>
          <a:lstStyle/>
          <a:p>
            <a:pPr algn="just"/>
            <a:r>
              <a:rPr lang="cs-CZ" dirty="0">
                <a:latin typeface="Arial" panose="020B0604020202020204" pitchFamily="34" charset="0"/>
                <a:cs typeface="Arial" panose="020B0604020202020204" pitchFamily="34" charset="0"/>
              </a:rPr>
              <a:t>Vodík se používá k plnění meteorologických balonů, které vynáší přístroje do vyšších vrstev atmosféry.</a:t>
            </a:r>
          </a:p>
        </p:txBody>
      </p:sp>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38" y="2046556"/>
            <a:ext cx="1905000" cy="20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76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en/0/00/Liquid_Hydrogen_p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3977524"/>
            <a:ext cx="3700124" cy="2593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352803" y="228600"/>
            <a:ext cx="2263825" cy="523220"/>
          </a:xfrm>
          <a:prstGeom prst="rect">
            <a:avLst/>
          </a:prstGeom>
          <a:noFill/>
        </p:spPr>
        <p:txBody>
          <a:bodyPr wrap="none" rtlCol="0">
            <a:spAutoFit/>
          </a:bodyPr>
          <a:lstStyle/>
          <a:p>
            <a:r>
              <a:rPr lang="cs-CZ" sz="2800" b="1" dirty="0"/>
              <a:t>Kapalný vodík</a:t>
            </a:r>
          </a:p>
        </p:txBody>
      </p:sp>
      <p:sp>
        <p:nvSpPr>
          <p:cNvPr id="4" name="Obdélník 3"/>
          <p:cNvSpPr/>
          <p:nvPr/>
        </p:nvSpPr>
        <p:spPr>
          <a:xfrm>
            <a:off x="162129" y="838203"/>
            <a:ext cx="8805524" cy="313932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Aby byl vodík v přítomen tekuté formě (70.99 g/L při 20 K) za </a:t>
            </a:r>
            <a:r>
              <a:rPr lang="en-US" sz="2000" dirty="0" err="1">
                <a:latin typeface="Arial" panose="020B0604020202020204" pitchFamily="34" charset="0"/>
                <a:cs typeface="Arial" panose="020B0604020202020204" pitchFamily="34" charset="0"/>
              </a:rPr>
              <a:t>atmos</a:t>
            </a:r>
            <a:r>
              <a:rPr lang="cs-CZ" sz="2000" dirty="0" err="1">
                <a:latin typeface="Arial" panose="020B0604020202020204" pitchFamily="34" charset="0"/>
                <a:cs typeface="Arial" panose="020B0604020202020204" pitchFamily="34" charset="0"/>
              </a:rPr>
              <a:t>fé</a:t>
            </a:r>
            <a:r>
              <a:rPr lang="en-US" sz="2000" dirty="0" err="1">
                <a:latin typeface="Arial" panose="020B0604020202020204" pitchFamily="34" charset="0"/>
                <a:cs typeface="Arial" panose="020B0604020202020204" pitchFamily="34" charset="0"/>
              </a:rPr>
              <a:t>ric</a:t>
            </a:r>
            <a:r>
              <a:rPr lang="cs-CZ" sz="2000" dirty="0" err="1">
                <a:latin typeface="Arial" panose="020B0604020202020204" pitchFamily="34" charset="0"/>
                <a:cs typeface="Arial" panose="020B0604020202020204" pitchFamily="34" charset="0"/>
              </a:rPr>
              <a:t>kého</a:t>
            </a:r>
            <a:r>
              <a:rPr lang="cs-CZ" sz="2000" dirty="0">
                <a:latin typeface="Arial" panose="020B0604020202020204" pitchFamily="34" charset="0"/>
                <a:cs typeface="Arial" panose="020B0604020202020204" pitchFamily="34" charset="0"/>
              </a:rPr>
              <a:t> tlaku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musí být ochlazen na </a:t>
            </a:r>
            <a:r>
              <a:rPr lang="en-US" sz="2000" dirty="0">
                <a:latin typeface="Arial" panose="020B0604020202020204" pitchFamily="34" charset="0"/>
                <a:cs typeface="Arial" panose="020B0604020202020204" pitchFamily="34" charset="0"/>
              </a:rPr>
              <a:t>20.28 K (−252.87 °C).</a:t>
            </a:r>
            <a:r>
              <a:rPr lang="cs-CZ" sz="2000" dirty="0">
                <a:latin typeface="Arial" panose="020B0604020202020204" pitchFamily="34" charset="0"/>
                <a:cs typeface="Arial" panose="020B0604020202020204" pitchFamily="34" charset="0"/>
              </a:rPr>
              <a:t> Uchovává se v tlakových tepelně izolovaných nádobách.</a:t>
            </a:r>
          </a:p>
          <a:p>
            <a:pPr algn="just"/>
            <a:endParaRPr lang="cs-CZ"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Za pokojové teploty je plynný vodí tvořen hlavně v</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ortho</a:t>
            </a:r>
            <a:r>
              <a:rPr lang="en-US" sz="2000" dirty="0">
                <a:latin typeface="Arial" panose="020B0604020202020204" pitchFamily="34" charset="0"/>
                <a:cs typeface="Arial" panose="020B0604020202020204" pitchFamily="34" charset="0"/>
              </a:rPr>
              <a:t> form</a:t>
            </a:r>
            <a:r>
              <a:rPr lang="cs-CZ" sz="2000" dirty="0">
                <a:latin typeface="Arial" panose="020B0604020202020204" pitchFamily="34" charset="0"/>
                <a:cs typeface="Arial" panose="020B0604020202020204" pitchFamily="34" charset="0"/>
              </a:rPr>
              <a:t>ou,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která ve zkapalněné formě podléhá pomalé </a:t>
            </a:r>
            <a:r>
              <a:rPr lang="en-US" sz="2000" dirty="0" err="1">
                <a:latin typeface="Arial" panose="020B0604020202020204" pitchFamily="34" charset="0"/>
                <a:cs typeface="Arial" panose="020B0604020202020204" pitchFamily="34" charset="0"/>
              </a:rPr>
              <a:t>exotermic</a:t>
            </a:r>
            <a:r>
              <a:rPr lang="cs-CZ" sz="2000" dirty="0" err="1">
                <a:latin typeface="Arial" panose="020B0604020202020204" pitchFamily="34" charset="0"/>
                <a:cs typeface="Arial" panose="020B0604020202020204" pitchFamily="34" charset="0"/>
              </a:rPr>
              <a:t>ké</a:t>
            </a:r>
            <a:r>
              <a:rPr lang="cs-CZ" sz="2000" dirty="0">
                <a:latin typeface="Arial" panose="020B0604020202020204" pitchFamily="34" charset="0"/>
                <a:cs typeface="Arial" panose="020B0604020202020204" pitchFamily="34" charset="0"/>
              </a:rPr>
              <a:t> přeměně na </a:t>
            </a:r>
            <a:r>
              <a:rPr lang="en-US" sz="2000" i="1" dirty="0">
                <a:latin typeface="Arial" panose="020B0604020202020204" pitchFamily="34" charset="0"/>
                <a:cs typeface="Arial" panose="020B0604020202020204" pitchFamily="34" charset="0"/>
              </a:rPr>
              <a:t>para</a:t>
            </a:r>
            <a:r>
              <a:rPr lang="en-US" sz="2000" dirty="0">
                <a:latin typeface="Arial" panose="020B0604020202020204" pitchFamily="34" charset="0"/>
                <a:cs typeface="Arial" panose="020B0604020202020204" pitchFamily="34" charset="0"/>
              </a:rPr>
              <a:t> isomer</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Uvolňované teplo</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způsobuje var kapalného vodíku a tím i jeho ztráty</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 tohoto důvodu se před zkapalněním provádí</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přeměna </a:t>
            </a:r>
            <a:r>
              <a:rPr lang="cs-CZ" sz="2000" dirty="0" err="1">
                <a:latin typeface="Arial" panose="020B0604020202020204" pitchFamily="34" charset="0"/>
                <a:cs typeface="Arial" panose="020B0604020202020204" pitchFamily="34" charset="0"/>
              </a:rPr>
              <a:t>ortho</a:t>
            </a:r>
            <a:r>
              <a:rPr lang="cs-CZ" sz="2000" dirty="0">
                <a:latin typeface="Arial" panose="020B0604020202020204" pitchFamily="34" charset="0"/>
                <a:cs typeface="Arial" panose="020B0604020202020204" pitchFamily="34" charset="0"/>
              </a:rPr>
              <a:t> na para formu k</a:t>
            </a:r>
            <a:r>
              <a:rPr lang="en-US" sz="2000" dirty="0" err="1">
                <a:latin typeface="Arial" panose="020B0604020202020204" pitchFamily="34" charset="0"/>
                <a:cs typeface="Arial" panose="020B0604020202020204" pitchFamily="34" charset="0"/>
              </a:rPr>
              <a:t>ataly</a:t>
            </a:r>
            <a:r>
              <a:rPr lang="cs-CZ" sz="2000" dirty="0" err="1">
                <a:latin typeface="Arial" panose="020B0604020202020204" pitchFamily="34" charset="0"/>
                <a:cs typeface="Arial" panose="020B0604020202020204" pitchFamily="34" charset="0"/>
              </a:rPr>
              <a:t>zovaná</a:t>
            </a:r>
            <a:r>
              <a:rPr lang="cs-CZ" sz="2000" dirty="0">
                <a:latin typeface="Arial" panose="020B0604020202020204" pitchFamily="34" charset="0"/>
                <a:cs typeface="Arial" panose="020B0604020202020204" pitchFamily="34" charset="0"/>
              </a:rPr>
              <a:t> např.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aktivní uhlí, REE, </a:t>
            </a:r>
            <a:r>
              <a:rPr lang="cs-CZ" sz="2000" dirty="0" err="1">
                <a:latin typeface="Arial" panose="020B0604020202020204" pitchFamily="34" charset="0"/>
                <a:cs typeface="Arial" panose="020B0604020202020204" pitchFamily="34" charset="0"/>
              </a:rPr>
              <a:t>slučeniny</a:t>
            </a:r>
            <a:r>
              <a:rPr lang="cs-CZ" sz="2000" dirty="0">
                <a:latin typeface="Arial" panose="020B0604020202020204" pitchFamily="34" charset="0"/>
                <a:cs typeface="Arial" panose="020B0604020202020204" pitchFamily="34" charset="0"/>
              </a:rPr>
              <a:t> uranu, niklu a chromu).</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
        <p:nvSpPr>
          <p:cNvPr id="6" name="Obdélník 5"/>
          <p:cNvSpPr/>
          <p:nvPr/>
        </p:nvSpPr>
        <p:spPr>
          <a:xfrm>
            <a:off x="381000" y="4419601"/>
            <a:ext cx="36576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Kapalný vodík slouží jako </a:t>
            </a:r>
            <a:r>
              <a:rPr lang="cs-CZ" sz="2000" b="1" dirty="0">
                <a:latin typeface="Arial" panose="020B0604020202020204" pitchFamily="34" charset="0"/>
                <a:cs typeface="Arial" panose="020B0604020202020204" pitchFamily="34" charset="0"/>
              </a:rPr>
              <a:t>palivo do raketových motorů</a:t>
            </a:r>
            <a:r>
              <a:rPr lang="cs-CZ" sz="2000" dirty="0">
                <a:latin typeface="Arial" panose="020B0604020202020204" pitchFamily="34" charset="0"/>
                <a:cs typeface="Arial" panose="020B0604020202020204" pitchFamily="34" charset="0"/>
              </a:rPr>
              <a:t>. Při hoření vodíku se uvolňuje obrovské množství tepla, které slouží k pohonu.</a:t>
            </a:r>
          </a:p>
        </p:txBody>
      </p:sp>
    </p:spTree>
    <p:extLst>
      <p:ext uri="{BB962C8B-B14F-4D97-AF65-F5344CB8AC3E}">
        <p14:creationId xmlns:p14="http://schemas.microsoft.com/office/powerpoint/2010/main" val="211489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9763"/>
          </a:xfrm>
        </p:spPr>
        <p:txBody>
          <a:bodyPr>
            <a:normAutofit/>
          </a:bodyPr>
          <a:lstStyle/>
          <a:p>
            <a:r>
              <a:rPr lang="cs-CZ" sz="3200" b="1" dirty="0"/>
              <a:t>Kapalný vodík</a:t>
            </a:r>
            <a:endParaRPr lang="cs-CZ" sz="3200" dirty="0"/>
          </a:p>
        </p:txBody>
      </p:sp>
      <p:sp>
        <p:nvSpPr>
          <p:cNvPr id="4" name="Obdélník 3"/>
          <p:cNvSpPr/>
          <p:nvPr/>
        </p:nvSpPr>
        <p:spPr>
          <a:xfrm>
            <a:off x="316150" y="5638802"/>
            <a:ext cx="4370963" cy="646331"/>
          </a:xfrm>
          <a:prstGeom prst="rect">
            <a:avLst/>
          </a:prstGeom>
        </p:spPr>
        <p:txBody>
          <a:bodyPr wrap="square">
            <a:spAutoFit/>
          </a:bodyPr>
          <a:lstStyle/>
          <a:p>
            <a:r>
              <a:rPr lang="cs-CZ" dirty="0">
                <a:latin typeface="Arial" panose="020B0604020202020204" pitchFamily="34" charset="0"/>
                <a:cs typeface="Arial" panose="020B0604020202020204" pitchFamily="34" charset="0"/>
              </a:rPr>
              <a:t>Při hoření vodíku vzniká pouze voda, která nijak nezatěžuje životní prostředí. </a:t>
            </a:r>
          </a:p>
        </p:txBody>
      </p:sp>
      <p:pic>
        <p:nvPicPr>
          <p:cNvPr id="134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23" y="2057403"/>
            <a:ext cx="4349481" cy="331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96" y="1143000"/>
            <a:ext cx="61055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153" name="Picture 9" descr="VÃ½sledek obrÃ¡zku pro hydrogen oxygen roc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3" y="1981200"/>
            <a:ext cx="22193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2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085850"/>
            <a:ext cx="8839200" cy="5629275"/>
          </a:xfrm>
        </p:spPr>
        <p:txBody>
          <a:bodyPr>
            <a:noAutofit/>
          </a:bodyPr>
          <a:lstStyle/>
          <a:p>
            <a:pPr marL="0" indent="0" algn="just">
              <a:buNone/>
            </a:pPr>
            <a:r>
              <a:rPr lang="cs-CZ" sz="2000" dirty="0">
                <a:latin typeface="Arial" panose="020B0604020202020204" pitchFamily="34" charset="0"/>
                <a:cs typeface="Arial" panose="020B0604020202020204" pitchFamily="34" charset="0"/>
              </a:rPr>
              <a:t>- nejlehčí a nejjednodušší plynný chemický prvek, tvořící převážnou část hmoty ve vesmíru </a:t>
            </a:r>
            <a:r>
              <a:rPr lang="en-GB" altLang="en-US" sz="2000" dirty="0">
                <a:latin typeface="Arial" panose="020B0604020202020204" pitchFamily="34" charset="0"/>
                <a:cs typeface="Arial" panose="020B0604020202020204" pitchFamily="34" charset="0"/>
              </a:rPr>
              <a:t>(p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es</a:t>
            </a:r>
            <a:r>
              <a:rPr lang="en-GB" altLang="en-US" sz="2000" dirty="0">
                <a:latin typeface="Arial" panose="020B0604020202020204" pitchFamily="34" charset="0"/>
                <a:cs typeface="Arial" panose="020B0604020202020204" pitchFamily="34" charset="0"/>
              </a:rPr>
              <a:t> 90 at. %)</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Plynný vodík se v našem prostředí vyskytuje ve formě </a:t>
            </a:r>
            <a:r>
              <a:rPr lang="cs-CZ" sz="2000" u="sng" dirty="0">
                <a:latin typeface="Arial" panose="020B0604020202020204" pitchFamily="34" charset="0"/>
                <a:cs typeface="Arial" panose="020B0604020202020204" pitchFamily="34" charset="0"/>
              </a:rPr>
              <a:t>dvouatomových molekul H</a:t>
            </a:r>
            <a:r>
              <a:rPr lang="cs-CZ" sz="2000" u="sng"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však známo, že v mezihvězdném prostoru je přítomen z převážné části jako atomární vodík H. </a:t>
            </a:r>
            <a:endParaRPr lang="cs-CZ" sz="1000" dirty="0">
              <a:latin typeface="Arial" panose="020B0604020202020204" pitchFamily="34" charset="0"/>
              <a:cs typeface="Arial" panose="020B0604020202020204" pitchFamily="34" charset="0"/>
            </a:endParaRPr>
          </a:p>
          <a:p>
            <a:pPr marL="0" indent="0" algn="just">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v </a:t>
            </a:r>
            <a:r>
              <a:rPr lang="en-GB" altLang="en-US" sz="2000" dirty="0" err="1">
                <a:latin typeface="Arial" panose="020B0604020202020204" pitchFamily="34" charset="0"/>
                <a:cs typeface="Arial" panose="020B0604020202020204" pitchFamily="34" charset="0"/>
              </a:rPr>
              <a:t>zemské</a:t>
            </a:r>
            <a:r>
              <a:rPr lang="en-GB" altLang="en-US" sz="2000" dirty="0">
                <a:latin typeface="Arial" panose="020B0604020202020204" pitchFamily="34" charset="0"/>
                <a:cs typeface="Arial" panose="020B0604020202020204" pitchFamily="34" charset="0"/>
              </a:rPr>
              <a:t> k</a:t>
            </a:r>
            <a:r>
              <a:rPr lang="cs-CZ" altLang="en-US" sz="2000" dirty="0" err="1">
                <a:latin typeface="Arial" panose="020B0604020202020204" pitchFamily="34" charset="0"/>
                <a:cs typeface="Arial" panose="020B0604020202020204" pitchFamily="34" charset="0"/>
              </a:rPr>
              <a:t>ůř</a:t>
            </a:r>
            <a:r>
              <a:rPr lang="en-GB" altLang="en-US" sz="2000" dirty="0">
                <a:latin typeface="Arial" panose="020B0604020202020204" pitchFamily="34" charset="0"/>
                <a:cs typeface="Arial" panose="020B0604020202020204" pitchFamily="34" charset="0"/>
              </a:rPr>
              <a:t>e t</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nejrozší</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en</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jší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prvek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po</a:t>
            </a:r>
            <a:r>
              <a:rPr lang="en-GB" altLang="en-US" sz="2000" dirty="0">
                <a:latin typeface="Arial" panose="020B0604020202020204" pitchFamily="34" charset="0"/>
                <a:cs typeface="Arial" panose="020B0604020202020204" pitchFamily="34" charset="0"/>
              </a:rPr>
              <a:t> O a Si)</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15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resp.</a:t>
            </a:r>
            <a:r>
              <a:rPr lang="en-GB" altLang="en-US" sz="2000" dirty="0">
                <a:latin typeface="Arial" panose="020B0604020202020204" pitchFamily="34" charset="0"/>
                <a:cs typeface="Arial" panose="020B0604020202020204" pitchFamily="34" charset="0"/>
              </a:rPr>
              <a:t> 0</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9</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hmotnostn</a:t>
            </a:r>
            <a:r>
              <a:rPr lang="cs-CZ" altLang="en-US" sz="2000" dirty="0" err="1">
                <a:latin typeface="Arial" panose="020B0604020202020204" pitchFamily="34" charset="0"/>
                <a:cs typeface="Arial" panose="020B0604020202020204" pitchFamily="34" charset="0"/>
              </a:rPr>
              <a:t>ích</a:t>
            </a:r>
            <a:r>
              <a:rPr lang="en-GB" altLang="en-US" sz="2000" dirty="0">
                <a:latin typeface="Arial" panose="020B0604020202020204" pitchFamily="34" charset="0"/>
                <a:cs typeface="Arial" panose="020B0604020202020204" pitchFamily="34" charset="0"/>
              </a:rPr>
              <a:t> % ;</a:t>
            </a:r>
            <a:r>
              <a:rPr lang="cs-CZ" altLang="en-US" sz="2000" dirty="0">
                <a:latin typeface="Arial" panose="020B0604020202020204" pitchFamily="34" charset="0"/>
                <a:cs typeface="Arial" panose="020B0604020202020204" pitchFamily="34" charset="0"/>
              </a:rPr>
              <a:t> většina vodíku v přírodě je vázána v molekulách vody.</a:t>
            </a:r>
          </a:p>
          <a:p>
            <a:pPr marL="0" indent="0" algn="just">
              <a:buNone/>
            </a:pPr>
            <a:endParaRPr lang="cs-CZ" altLang="en-US" sz="1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 vodík vytváří sloučeniny téměř se všemi prvky periodické tabulky (s výjimkou vzácných plynů), zejména pak s uhlíkem, kyslíkem, sírou a dusíkem, které tvoří základní stavební jednotky života na Zemi. </a:t>
            </a:r>
          </a:p>
          <a:p>
            <a:pPr marL="0" indent="0" algn="just">
              <a:buNone/>
            </a:pPr>
            <a:endParaRPr lang="cs-CZ" sz="1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 vodík je schopen tvořit zvláštní typ chemické vazby, nazývaný vodíková vazba nebo také </a:t>
            </a:r>
            <a:r>
              <a:rPr lang="cs-CZ" sz="2000" u="sng" dirty="0">
                <a:latin typeface="Arial" panose="020B0604020202020204" pitchFamily="34" charset="0"/>
                <a:cs typeface="Arial" panose="020B0604020202020204" pitchFamily="34" charset="0"/>
              </a:rPr>
              <a:t>vodíkový můstek</a:t>
            </a:r>
            <a:r>
              <a:rPr lang="cs-CZ" sz="2000" dirty="0">
                <a:latin typeface="Arial" panose="020B0604020202020204" pitchFamily="34" charset="0"/>
                <a:cs typeface="Arial" panose="020B0604020202020204" pitchFamily="34" charset="0"/>
              </a:rPr>
              <a:t>, kde vázaný atom vodíku vykazuje afinitu i k dalším atomům, s nimiž není poután klasickou chemickou vazbou. Mimořádně silná je vodíková vazba s atomy kyslíku, což vysvětluje anomální fyzikální vlastnosti vody (vysoký bod varu a tání atd.).</a:t>
            </a:r>
          </a:p>
        </p:txBody>
      </p:sp>
      <p:sp>
        <p:nvSpPr>
          <p:cNvPr id="3" name="Rectangle 2">
            <a:extLst>
              <a:ext uri="{FF2B5EF4-FFF2-40B4-BE49-F238E27FC236}">
                <a16:creationId xmlns:a16="http://schemas.microsoft.com/office/drawing/2014/main" id="{D942AA5F-B14D-4388-8F27-560B1A59DC70}"/>
              </a:ext>
            </a:extLst>
          </p:cNvPr>
          <p:cNvSpPr txBox="1">
            <a:spLocks noChangeArrowheads="1"/>
          </p:cNvSpPr>
          <p:nvPr/>
        </p:nvSpPr>
        <p:spPr>
          <a:xfrm>
            <a:off x="238125" y="142875"/>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en-US" sz="2800" b="1" dirty="0">
                <a:latin typeface="+mn-lt"/>
              </a:rPr>
              <a:t>Vodík</a:t>
            </a:r>
            <a:endParaRPr lang="cs-CZ" altLang="en-US" sz="2800" b="1" baseline="-25000" dirty="0">
              <a:latin typeface="+mn-lt"/>
            </a:endParaRPr>
          </a:p>
        </p:txBody>
      </p:sp>
    </p:spTree>
    <p:extLst>
      <p:ext uri="{BB962C8B-B14F-4D97-AF65-F5344CB8AC3E}">
        <p14:creationId xmlns:p14="http://schemas.microsoft.com/office/powerpoint/2010/main" val="224385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532" y="304800"/>
            <a:ext cx="8229600" cy="685800"/>
          </a:xfrm>
        </p:spPr>
        <p:txBody>
          <a:bodyPr>
            <a:normAutofit/>
          </a:bodyPr>
          <a:lstStyle/>
          <a:p>
            <a:r>
              <a:rPr lang="cs-CZ" sz="2400" b="1" dirty="0">
                <a:latin typeface="Arial" panose="020B0604020202020204" pitchFamily="34" charset="0"/>
                <a:cs typeface="Arial" panose="020B0604020202020204" pitchFamily="34" charset="0"/>
              </a:rPr>
              <a:t>„Kovový“ vodík</a:t>
            </a:r>
          </a:p>
        </p:txBody>
      </p:sp>
      <p:sp>
        <p:nvSpPr>
          <p:cNvPr id="4" name="Obdélník 3"/>
          <p:cNvSpPr/>
          <p:nvPr/>
        </p:nvSpPr>
        <p:spPr>
          <a:xfrm>
            <a:off x="192932" y="1143001"/>
            <a:ext cx="86868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fáze vodíku vznikající při vysokých tlacích a při hustotách okolo 5×10</a:t>
            </a:r>
            <a:r>
              <a:rPr lang="cs-CZ" sz="2000" baseline="30000" dirty="0">
                <a:latin typeface="Arial" panose="020B0604020202020204" pitchFamily="34" charset="0"/>
                <a:cs typeface="Arial" panose="020B0604020202020204" pitchFamily="34" charset="0"/>
              </a:rPr>
              <a:t>3 </a:t>
            </a:r>
            <a:r>
              <a:rPr lang="cs-CZ" sz="2000" dirty="0">
                <a:latin typeface="Arial" panose="020B0604020202020204" pitchFamily="34" charset="0"/>
                <a:cs typeface="Arial" panose="020B0604020202020204" pitchFamily="34" charset="0"/>
              </a:rPr>
              <a:t>g.cm</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chovající se jako elektrický vodič. Ve sluneční soustavě se vyskytuje v nitru Jupiteru a Saturnu (v důsledku gravitačního stlačení), kde generuje jejich magnetická pole </a:t>
            </a:r>
          </a:p>
          <a:p>
            <a:pPr algn="just"/>
            <a:r>
              <a:rPr lang="cs-CZ" sz="2000" dirty="0">
                <a:latin typeface="Arial" panose="020B0604020202020204" pitchFamily="34" charset="0"/>
                <a:cs typeface="Arial" panose="020B0604020202020204" pitchFamily="34" charset="0"/>
              </a:rPr>
              <a:t>. </a:t>
            </a:r>
          </a:p>
        </p:txBody>
      </p:sp>
      <p:pic>
        <p:nvPicPr>
          <p:cNvPr id="164866" name="Picture 2" descr="https://upload.wikimedia.org/wikipedia/commons/f/f7/Jupiter_interi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731" y="3060971"/>
            <a:ext cx="3236447" cy="2995623"/>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prava 4"/>
          <p:cNvSpPr/>
          <p:nvPr/>
        </p:nvSpPr>
        <p:spPr>
          <a:xfrm rot="5400000">
            <a:off x="6744200" y="2939658"/>
            <a:ext cx="1600199" cy="216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pic>
        <p:nvPicPr>
          <p:cNvPr id="164868" name="Picture 4" descr="An external file that holds a picture, illustration, etc.&#10;Object name is zpq999084728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2803402"/>
            <a:ext cx="5004881" cy="350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1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200026"/>
            <a:ext cx="8229600" cy="792163"/>
          </a:xfrm>
        </p:spPr>
        <p:txBody>
          <a:bodyPr>
            <a:normAutofit/>
          </a:bodyPr>
          <a:lstStyle/>
          <a:p>
            <a:pPr eaLnBrk="1" hangingPunct="1"/>
            <a:r>
              <a:rPr lang="cs-CZ" altLang="en-US" sz="2400" b="1" dirty="0">
                <a:latin typeface="Arial" panose="020B0604020202020204" pitchFamily="34" charset="0"/>
                <a:cs typeface="Arial" panose="020B0604020202020204" pitchFamily="34" charset="0"/>
              </a:rPr>
              <a:t>Reakce vodíku</a:t>
            </a:r>
          </a:p>
        </p:txBody>
      </p:sp>
      <p:sp>
        <p:nvSpPr>
          <p:cNvPr id="20484" name="Rectangle 3"/>
          <p:cNvSpPr>
            <a:spLocks noGrp="1" noChangeArrowheads="1"/>
          </p:cNvSpPr>
          <p:nvPr>
            <p:ph idx="1"/>
          </p:nvPr>
        </p:nvSpPr>
        <p:spPr>
          <a:xfrm>
            <a:off x="152400" y="1143000"/>
            <a:ext cx="8915400" cy="5410200"/>
          </a:xfrm>
        </p:spPr>
        <p:txBody>
          <a:bodyPr>
            <a:normAutofit/>
          </a:bodyPr>
          <a:lstStyle/>
          <a:p>
            <a:pPr marL="0" indent="0">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slu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uje</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mnohými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prvky</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v</a:t>
            </a:r>
            <a:r>
              <a:rPr lang="en-GB" altLang="en-US" sz="2000" dirty="0">
                <a:latin typeface="Arial" panose="020B0604020202020204" pitchFamily="34" charset="0"/>
                <a:cs typeface="Arial" panose="020B0604020202020204" pitchFamily="34" charset="0"/>
              </a:rPr>
              <a:t>e </a:t>
            </a:r>
            <a:r>
              <a:rPr lang="en-GB" altLang="en-US" sz="2000" dirty="0" err="1">
                <a:latin typeface="Arial" panose="020B0604020202020204" pitchFamily="34" charset="0"/>
                <a:cs typeface="Arial" panose="020B0604020202020204" pitchFamily="34" charset="0"/>
              </a:rPr>
              <a:t>slou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eninách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evažuje</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kovalentní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charakter</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vazeb</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0" indent="0">
              <a:buNone/>
            </a:pPr>
            <a:endParaRPr lang="en-GB"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ímo</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slu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uje</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všemi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halogeny</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nap</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H</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+F</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sym typeface="Symbol" pitchFamily="18" charset="2"/>
              </a:rPr>
              <a:t></a:t>
            </a:r>
            <a:r>
              <a:rPr lang="en-GB" altLang="en-US" sz="2400" dirty="0">
                <a:latin typeface="Arial" panose="020B0604020202020204" pitchFamily="34" charset="0"/>
                <a:cs typeface="Arial" panose="020B0604020202020204" pitchFamily="34" charset="0"/>
              </a:rPr>
              <a:t> 2HF</a:t>
            </a:r>
            <a:endParaRPr lang="cs-CZ" altLang="en-US" sz="24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zejména</a:t>
            </a:r>
            <a:r>
              <a:rPr lang="en-GB" altLang="en-US" sz="2000" dirty="0">
                <a:latin typeface="Arial" panose="020B0604020202020204" pitchFamily="34" charset="0"/>
                <a:cs typeface="Arial" panose="020B0604020202020204" pitchFamily="34" charset="0"/>
              </a:rPr>
              <a:t> u </a:t>
            </a:r>
            <a:r>
              <a:rPr lang="en-GB" altLang="en-US" sz="2000" dirty="0" err="1">
                <a:latin typeface="Arial" panose="020B0604020202020204" pitchFamily="34" charset="0"/>
                <a:cs typeface="Arial" panose="020B0604020202020204" pitchFamily="34" charset="0"/>
              </a:rPr>
              <a:t>lehkých</a:t>
            </a:r>
            <a:r>
              <a:rPr lang="en-GB" altLang="en-US" sz="2000" dirty="0">
                <a:latin typeface="Arial" panose="020B0604020202020204" pitchFamily="34" charset="0"/>
                <a:cs typeface="Arial" panose="020B0604020202020204" pitchFamily="34" charset="0"/>
              </a:rPr>
              <a:t> halogen</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pr</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b</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h </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asto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explozivní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radikálová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reakce</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sm</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s </a:t>
            </a:r>
            <a:r>
              <a:rPr lang="en-GB" altLang="en-US" sz="2000" dirty="0" err="1">
                <a:latin typeface="Arial" panose="020B0604020202020204" pitchFamily="34" charset="0"/>
                <a:cs typeface="Arial" panose="020B0604020202020204" pitchFamily="34" charset="0"/>
              </a:rPr>
              <a:t>s</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kyslíkem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t</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askavý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2H</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 O</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sym typeface="Symbol" pitchFamily="18" charset="2"/>
              </a:rPr>
              <a:t></a:t>
            </a:r>
            <a:r>
              <a:rPr lang="en-GB" altLang="en-US" sz="2400" dirty="0">
                <a:latin typeface="Arial" panose="020B0604020202020204" pitchFamily="34" charset="0"/>
                <a:cs typeface="Arial" panose="020B0604020202020204" pitchFamily="34" charset="0"/>
              </a:rPr>
              <a:t> 2 H</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O</a:t>
            </a:r>
            <a:endParaRPr lang="cs-CZ" altLang="en-US" sz="24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dusíkem</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slu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vysokého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tlaku</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teploty</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N</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+ 3H</a:t>
            </a:r>
            <a:r>
              <a:rPr lang="en-GB" altLang="en-US" sz="2400" baseline="-25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 = 2 NH</a:t>
            </a:r>
            <a:r>
              <a:rPr lang="en-GB" altLang="en-US" sz="2400" baseline="-25000" dirty="0">
                <a:latin typeface="Arial" panose="020B0604020202020204" pitchFamily="34" charset="0"/>
                <a:cs typeface="Arial" panose="020B0604020202020204" pitchFamily="34" charset="0"/>
              </a:rPr>
              <a:t>3</a:t>
            </a:r>
            <a:r>
              <a:rPr lang="en-GB" altLang="en-US" sz="2400" dirty="0">
                <a:latin typeface="Arial" panose="020B0604020202020204" pitchFamily="34" charset="0"/>
                <a:cs typeface="Arial" panose="020B0604020202020204" pitchFamily="34" charset="0"/>
              </a:rPr>
              <a:t> </a:t>
            </a:r>
            <a:endParaRPr lang="cs-CZ" altLang="en-US" sz="24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(Haber -</a:t>
            </a:r>
            <a:r>
              <a:rPr lang="en-GB" altLang="en-US" sz="2000" dirty="0" err="1">
                <a:latin typeface="Arial" panose="020B0604020202020204" pitchFamily="34" charset="0"/>
                <a:cs typeface="Arial" panose="020B0604020202020204" pitchFamily="34" charset="0"/>
              </a:rPr>
              <a:t>Boschova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metoda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výroby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amoniaku</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55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6200" y="533400"/>
            <a:ext cx="8839200" cy="6172200"/>
          </a:xfrm>
        </p:spPr>
        <p:txBody>
          <a:bodyPr>
            <a:normAutofit/>
          </a:bodyPr>
          <a:lstStyle/>
          <a:p>
            <a:pPr marL="0" indent="0" algn="just">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roztavené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vysoce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elektropozitivní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kovy</a:t>
            </a:r>
            <a:r>
              <a:rPr lang="en-GB" altLang="en-US" sz="2000" dirty="0">
                <a:latin typeface="Arial" panose="020B0604020202020204" pitchFamily="34" charset="0"/>
                <a:cs typeface="Arial" panose="020B0604020202020204" pitchFamily="34" charset="0"/>
              </a:rPr>
              <a:t> (Li, Na, K, </a:t>
            </a:r>
            <a:r>
              <a:rPr lang="en-GB" altLang="en-US" sz="2000" dirty="0" err="1">
                <a:latin typeface="Arial" panose="020B0604020202020204" pitchFamily="34" charset="0"/>
                <a:cs typeface="Arial" panose="020B0604020202020204" pitchFamily="34" charset="0"/>
              </a:rPr>
              <a:t>Rb</a:t>
            </a:r>
            <a:r>
              <a:rPr lang="en-GB" altLang="en-US" sz="2000" dirty="0">
                <a:latin typeface="Arial" panose="020B0604020202020204" pitchFamily="34" charset="0"/>
                <a:cs typeface="Arial" panose="020B0604020202020204" pitchFamily="34" charset="0"/>
              </a:rPr>
              <a:t>, Cs, Ca, </a:t>
            </a:r>
            <a:r>
              <a:rPr lang="en-GB" altLang="en-US" sz="2000" dirty="0" err="1">
                <a:latin typeface="Arial" panose="020B0604020202020204" pitchFamily="34" charset="0"/>
                <a:cs typeface="Arial" panose="020B0604020202020204" pitchFamily="34" charset="0"/>
              </a:rPr>
              <a:t>Sr</a:t>
            </a:r>
            <a:r>
              <a:rPr lang="en-GB" altLang="en-US" sz="2000" dirty="0">
                <a:latin typeface="Arial" panose="020B0604020202020204" pitchFamily="34" charset="0"/>
                <a:cs typeface="Arial" panose="020B0604020202020204" pitchFamily="34" charset="0"/>
              </a:rPr>
              <a:t>, Ba) </a:t>
            </a:r>
            <a:r>
              <a:rPr lang="en-GB" altLang="en-US" sz="2000" dirty="0" err="1">
                <a:latin typeface="Arial" panose="020B0604020202020204" pitchFamily="34" charset="0"/>
                <a:cs typeface="Arial" panose="020B0604020202020204" pitchFamily="34" charset="0"/>
              </a:rPr>
              <a:t>tvo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s </a:t>
            </a:r>
            <a:r>
              <a:rPr lang="en-GB" altLang="en-US" sz="2000" dirty="0" err="1">
                <a:latin typeface="Arial" panose="020B0604020202020204" pitchFamily="34" charset="0"/>
                <a:cs typeface="Arial" panose="020B0604020202020204" pitchFamily="34" charset="0"/>
              </a:rPr>
              <a:t>vodíkem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2 Na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NaH</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jediný</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ípad</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oxida</a:t>
            </a:r>
            <a:r>
              <a:rPr lang="cs-CZ" altLang="en-US" sz="2000" u="sng" dirty="0">
                <a:latin typeface="Arial" panose="020B0604020202020204" pitchFamily="34" charset="0"/>
                <a:cs typeface="Arial" panose="020B0604020202020204" pitchFamily="34" charset="0"/>
              </a:rPr>
              <a:t>č</a:t>
            </a:r>
            <a:r>
              <a:rPr lang="en-GB" altLang="en-US" sz="2000" u="sng" dirty="0" err="1">
                <a:latin typeface="Arial" panose="020B0604020202020204" pitchFamily="34" charset="0"/>
                <a:cs typeface="Arial" panose="020B0604020202020204" pitchFamily="34" charset="0"/>
              </a:rPr>
              <a:t>ního</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ů</a:t>
            </a:r>
            <a:r>
              <a:rPr lang="en-GB" altLang="en-US" sz="2000" dirty="0" err="1">
                <a:latin typeface="Arial" panose="020B0604020202020204" pitchFamily="34" charset="0"/>
                <a:cs typeface="Arial" panose="020B0604020202020204" pitchFamily="34" charset="0"/>
              </a:rPr>
              <a:t>sobení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a:t>
            </a:r>
            <a:r>
              <a:rPr lang="en-GB" altLang="en-US" sz="2000" baseline="30000" dirty="0">
                <a:latin typeface="Arial" panose="020B0604020202020204" pitchFamily="34" charset="0"/>
                <a:cs typeface="Arial" panose="020B0604020202020204" pitchFamily="34" charset="0"/>
              </a:rPr>
              <a:t>-</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zásada</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OH</a:t>
            </a:r>
            <a:r>
              <a:rPr lang="en-GB" altLang="en-US" sz="2000" baseline="30000" dirty="0">
                <a:latin typeface="Arial" panose="020B0604020202020204" pitchFamily="34" charset="0"/>
                <a:cs typeface="Arial" panose="020B0604020202020204" pitchFamily="34" charset="0"/>
              </a:rPr>
              <a:t>-</a:t>
            </a: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v</a:t>
            </a:r>
            <a:r>
              <a:rPr lang="cs-CZ" altLang="en-US" sz="2000" dirty="0" err="1">
                <a:latin typeface="Arial" panose="020B0604020202020204" pitchFamily="34" charset="0"/>
                <a:cs typeface="Arial" panose="020B0604020202020204" pitchFamily="34" charset="0"/>
              </a:rPr>
              <a:t>ůč</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v</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tšin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látek</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výjimkou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alkalických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alkalických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zemin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vystupuje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reduk</a:t>
            </a:r>
            <a:r>
              <a:rPr lang="cs-CZ" altLang="en-US" sz="2000" u="sng" dirty="0">
                <a:latin typeface="Arial" panose="020B0604020202020204" pitchFamily="34" charset="0"/>
                <a:cs typeface="Arial" panose="020B0604020202020204" pitchFamily="34" charset="0"/>
              </a:rPr>
              <a:t>č</a:t>
            </a:r>
            <a:r>
              <a:rPr lang="en-GB" altLang="en-US" sz="2000" u="sng" dirty="0" err="1">
                <a:latin typeface="Arial" panose="020B0604020202020204" pitchFamily="34" charset="0"/>
                <a:cs typeface="Arial" panose="020B0604020202020204" pitchFamily="34" charset="0"/>
              </a:rPr>
              <a:t>ní</a:t>
            </a:r>
            <a:r>
              <a:rPr lang="en-GB" altLang="en-US" sz="2000" u="sng" dirty="0">
                <a:latin typeface="Arial" panose="020B0604020202020204" pitchFamily="34" charset="0"/>
                <a:cs typeface="Arial" panose="020B0604020202020204" pitchFamily="34" charset="0"/>
              </a:rPr>
              <a:t> </a:t>
            </a:r>
            <a:r>
              <a:rPr lang="cs-CZ" altLang="en-US" sz="2000" u="sng" dirty="0">
                <a:latin typeface="Arial" panose="020B0604020202020204" pitchFamily="34" charset="0"/>
                <a:cs typeface="Arial" panose="020B0604020202020204" pitchFamily="34" charset="0"/>
              </a:rPr>
              <a:t>č</a:t>
            </a:r>
            <a:r>
              <a:rPr lang="en-GB" altLang="en-US" sz="2000" u="sng" dirty="0" err="1">
                <a:latin typeface="Arial" panose="020B0604020202020204" pitchFamily="34" charset="0"/>
                <a:cs typeface="Arial" panose="020B0604020202020204" pitchFamily="34" charset="0"/>
              </a:rPr>
              <a:t>inidlo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mimo</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ádn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reaktivní</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atomární</a:t>
            </a:r>
            <a:r>
              <a:rPr lang="en-GB" altLang="en-US" sz="2000" dirty="0">
                <a:latin typeface="Arial" panose="020B0604020202020204" pitchFamily="34" charset="0"/>
                <a:cs typeface="Arial" panose="020B0604020202020204" pitchFamily="34" charset="0"/>
              </a:rPr>
              <a:t> H);</a:t>
            </a:r>
            <a:r>
              <a:rPr lang="cs-CZ" altLang="en-US" sz="2000" dirty="0">
                <a:latin typeface="Arial" panose="020B0604020202020204" pitchFamily="34" charset="0"/>
                <a:cs typeface="Arial" panose="020B0604020202020204" pitchFamily="34" charset="0"/>
              </a:rPr>
              <a:t> n</a:t>
            </a:r>
            <a:r>
              <a:rPr lang="en-GB" altLang="en-US" sz="2000" dirty="0" err="1">
                <a:latin typeface="Arial" panose="020B0604020202020204" pitchFamily="34" charset="0"/>
                <a:cs typeface="Arial" panose="020B0604020202020204" pitchFamily="34" charset="0"/>
              </a:rPr>
              <a:t>ap</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PbO</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Pb</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Ag</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S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2 Ag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S</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marL="0" indent="0" algn="just">
              <a:buNone/>
            </a:pP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významná</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schopnost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adice</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nenasycené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vazby</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hydrogenace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nenasycených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uhlovodík</a:t>
            </a:r>
            <a:r>
              <a:rPr lang="cs-CZ" altLang="en-US" sz="2000" dirty="0">
                <a:latin typeface="Arial" panose="020B0604020202020204" pitchFamily="34" charset="0"/>
                <a:cs typeface="Arial" panose="020B0604020202020204" pitchFamily="34" charset="0"/>
              </a:rPr>
              <a:t>ů, resp. mastných kyselin (ztužování tuků)</a:t>
            </a:r>
          </a:p>
          <a:p>
            <a:pPr algn="just"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10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04800" y="381001"/>
            <a:ext cx="8229600" cy="639763"/>
          </a:xfrm>
        </p:spPr>
        <p:txBody>
          <a:bodyPr>
            <a:normAutofit/>
          </a:bodyPr>
          <a:lstStyle/>
          <a:p>
            <a:pPr eaLnBrk="1" hangingPunct="1"/>
            <a:r>
              <a:rPr lang="cs-CZ" altLang="en-US" sz="3200" b="1" dirty="0">
                <a:latin typeface="Times New Roman" pitchFamily="18" charset="0"/>
              </a:rPr>
              <a:t>Hydridy</a:t>
            </a:r>
          </a:p>
        </p:txBody>
      </p:sp>
      <p:sp>
        <p:nvSpPr>
          <p:cNvPr id="2" name="Obdélník 1"/>
          <p:cNvSpPr/>
          <p:nvPr/>
        </p:nvSpPr>
        <p:spPr>
          <a:xfrm>
            <a:off x="304799" y="1371600"/>
            <a:ext cx="5715000" cy="400110"/>
          </a:xfrm>
          <a:prstGeom prst="rect">
            <a:avLst/>
          </a:prstGeom>
        </p:spPr>
        <p:txBody>
          <a:bodyPr wrap="square">
            <a:spAutoFit/>
          </a:bodyPr>
          <a:lstStyle/>
          <a:p>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binární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eniny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vodíkem</a:t>
            </a:r>
            <a:r>
              <a:rPr lang="en-GB" altLang="en-US" sz="2000" dirty="0">
                <a:latin typeface="Arial" panose="020B0604020202020204" pitchFamily="34" charset="0"/>
                <a:cs typeface="Arial" panose="020B0604020202020204" pitchFamily="34"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2" y="4268522"/>
            <a:ext cx="4200519" cy="234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VÃ½sledek obrÃ¡zku pro ionic hydr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2288753"/>
            <a:ext cx="8563089" cy="197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1"/>
            <a:ext cx="8229600" cy="792163"/>
          </a:xfrm>
        </p:spPr>
        <p:txBody>
          <a:bodyPr>
            <a:normAutofit/>
          </a:bodyPr>
          <a:lstStyle/>
          <a:p>
            <a:r>
              <a:rPr lang="en-US" sz="3200" b="1" dirty="0"/>
              <a:t>H</a:t>
            </a:r>
            <a:r>
              <a:rPr lang="cs-CZ" sz="3200" b="1" dirty="0" err="1"/>
              <a:t>ydridy</a:t>
            </a:r>
            <a:endParaRPr lang="cs-CZ" sz="3200" b="1" dirty="0"/>
          </a:p>
        </p:txBody>
      </p:sp>
      <p:pic>
        <p:nvPicPr>
          <p:cNvPr id="23554"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012920"/>
            <a:ext cx="8132019" cy="547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3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VÃ½sledek obrÃ¡zku pro metal hydr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 y="-810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3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76200" y="228600"/>
            <a:ext cx="8839200" cy="4724400"/>
          </a:xfrm>
        </p:spPr>
        <p:txBody>
          <a:bodyPr>
            <a:normAutofit/>
          </a:bodyPr>
          <a:lstStyle/>
          <a:p>
            <a:pPr marL="457189" indent="-457189">
              <a:buAutoNum type="arabicPeriod"/>
            </a:pPr>
            <a:r>
              <a:rPr lang="en-GB" altLang="en-US" sz="2400" b="1" dirty="0" err="1">
                <a:latin typeface="Arial" panose="020B0604020202020204" pitchFamily="34" charset="0"/>
                <a:cs typeface="Arial" panose="020B0604020202020204" pitchFamily="34" charset="0"/>
              </a:rPr>
              <a:t>Iontové</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r>
              <a:rPr lang="cs-CZ" altLang="en-US" sz="2400" b="1" dirty="0">
                <a:latin typeface="Arial" panose="020B0604020202020204" pitchFamily="34" charset="0"/>
                <a:cs typeface="Arial" panose="020B0604020202020204" pitchFamily="34" charset="0"/>
              </a:rPr>
              <a:t> </a:t>
            </a:r>
          </a:p>
          <a:p>
            <a:pPr marL="0" indent="0">
              <a:buNone/>
            </a:pPr>
            <a:r>
              <a:rPr lang="cs-CZ" altLang="en-US" sz="2400" b="1" dirty="0">
                <a:latin typeface="Arial" panose="020B0604020202020204" pitchFamily="34" charset="0"/>
                <a:cs typeface="Arial" panose="020B0604020202020204" pitchFamily="34" charset="0"/>
              </a:rPr>
              <a:t> </a:t>
            </a:r>
            <a:endParaRPr lang="cs-CZ" altLang="en-US" sz="2000" b="1"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kation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kovu</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a:t>
            </a:r>
            <a:r>
              <a:rPr lang="en-GB" altLang="en-US" sz="2000" dirty="0">
                <a:latin typeface="Arial" panose="020B0604020202020204" pitchFamily="34" charset="0"/>
                <a:cs typeface="Arial" panose="020B0604020202020204" pitchFamily="34" charset="0"/>
              </a:rPr>
              <a:t> anion H</a:t>
            </a:r>
            <a:r>
              <a:rPr lang="en-GB" altLang="en-US" sz="2000" baseline="30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a:t>
            </a:r>
          </a:p>
          <a:p>
            <a:pPr marL="0" indent="0">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Li, Na, K, </a:t>
            </a:r>
            <a:r>
              <a:rPr lang="en-GB" altLang="en-US" sz="2000" dirty="0" err="1">
                <a:latin typeface="Arial" panose="020B0604020202020204" pitchFamily="34" charset="0"/>
                <a:cs typeface="Arial" panose="020B0604020202020204" pitchFamily="34" charset="0"/>
              </a:rPr>
              <a:t>Rb</a:t>
            </a:r>
            <a:r>
              <a:rPr lang="en-GB" altLang="en-US" sz="2000" dirty="0">
                <a:latin typeface="Arial" panose="020B0604020202020204" pitchFamily="34" charset="0"/>
                <a:cs typeface="Arial" panose="020B0604020202020204" pitchFamily="34" charset="0"/>
              </a:rPr>
              <a:t>, Cs, Ca, </a:t>
            </a:r>
            <a:r>
              <a:rPr lang="en-GB" altLang="en-US" sz="2000" dirty="0" err="1">
                <a:latin typeface="Arial" panose="020B0604020202020204" pitchFamily="34" charset="0"/>
                <a:cs typeface="Arial" panose="020B0604020202020204" pitchFamily="34" charset="0"/>
              </a:rPr>
              <a:t>Sr</a:t>
            </a:r>
            <a:r>
              <a:rPr lang="en-GB" altLang="en-US" sz="2000" dirty="0">
                <a:latin typeface="Arial" panose="020B0604020202020204" pitchFamily="34" charset="0"/>
                <a:cs typeface="Arial" panose="020B0604020202020204" pitchFamily="34" charset="0"/>
              </a:rPr>
              <a:t>, Ba</a:t>
            </a: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bezbarvé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krystalické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cs-CZ" altLang="en-US" sz="2000" dirty="0">
                <a:latin typeface="Arial" panose="020B0604020202020204" pitchFamily="34" charset="0"/>
                <a:cs typeface="Arial" panose="020B0604020202020204" pitchFamily="34" charset="0"/>
              </a:rPr>
              <a:t> č</a:t>
            </a:r>
            <a:r>
              <a:rPr lang="en-GB" altLang="en-US" sz="2000" dirty="0" err="1">
                <a:latin typeface="Arial" panose="020B0604020202020204" pitchFamily="34" charset="0"/>
                <a:cs typeface="Arial" panose="020B0604020202020204" pitchFamily="34" charset="0"/>
              </a:rPr>
              <a:t>inidla</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n</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které</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samovoln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zapalují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vlhkém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vzduchu</a:t>
            </a:r>
            <a:r>
              <a:rPr lang="en-GB" altLang="en-US" sz="2000" dirty="0">
                <a:latin typeface="Arial" panose="020B0604020202020204" pitchFamily="34" charset="0"/>
                <a:cs typeface="Arial" panose="020B0604020202020204" pitchFamily="34" charset="0"/>
              </a:rPr>
              <a:t> v d</a:t>
            </a:r>
            <a:r>
              <a:rPr lang="cs-CZ" altLang="en-US" sz="2000" dirty="0">
                <a:latin typeface="Arial" panose="020B0604020202020204" pitchFamily="34" charset="0"/>
                <a:cs typeface="Arial" panose="020B0604020202020204" pitchFamily="34" charset="0"/>
              </a:rPr>
              <a:t>ů</a:t>
            </a:r>
            <a:r>
              <a:rPr lang="en-GB" altLang="en-US" sz="2000" dirty="0" err="1">
                <a:latin typeface="Arial" panose="020B0604020202020204" pitchFamily="34" charset="0"/>
                <a:cs typeface="Arial" panose="020B0604020202020204" pitchFamily="34" charset="0"/>
              </a:rPr>
              <a:t>sledku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exotermické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reakce</a:t>
            </a:r>
            <a:r>
              <a:rPr lang="en-GB" altLang="en-US" sz="2000" dirty="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OH</a:t>
            </a:r>
            <a:r>
              <a:rPr lang="en-GB" altLang="en-US" sz="2000" baseline="30000" dirty="0">
                <a:latin typeface="Arial" panose="020B0604020202020204" pitchFamily="34" charset="0"/>
                <a:cs typeface="Arial" panose="020B0604020202020204" pitchFamily="34" charset="0"/>
              </a:rPr>
              <a:t>-</a:t>
            </a:r>
            <a:endParaRPr lang="cs-CZ" altLang="en-US" sz="2000" baseline="30000" dirty="0">
              <a:latin typeface="Arial" panose="020B0604020202020204" pitchFamily="34" charset="0"/>
              <a:cs typeface="Arial" panose="020B0604020202020204" pitchFamily="34" charset="0"/>
            </a:endParaRPr>
          </a:p>
        </p:txBody>
      </p:sp>
      <p:pic>
        <p:nvPicPr>
          <p:cNvPr id="4" name="Picture 4" descr="https://raptormanreports.files.wordpress.com/2016/12/dooms11.png?w=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3" y="533403"/>
            <a:ext cx="2524551" cy="1913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252922" y="5257803"/>
            <a:ext cx="8672432" cy="1279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cs-CZ" altLang="cs-CZ" sz="2000" dirty="0">
                <a:solidFill>
                  <a:srgbClr val="222222"/>
                </a:solidFill>
              </a:rPr>
              <a:t>Hydridový ion je silnější báze než OH</a:t>
            </a:r>
            <a:r>
              <a:rPr lang="cs-CZ" altLang="cs-CZ" sz="2000" baseline="30000" dirty="0">
                <a:solidFill>
                  <a:srgbClr val="222222"/>
                </a:solidFill>
              </a:rPr>
              <a:t>-</a:t>
            </a:r>
            <a:r>
              <a:rPr lang="cs-CZ" altLang="cs-CZ" sz="2000" dirty="0">
                <a:solidFill>
                  <a:srgbClr val="222222"/>
                </a:solidFill>
              </a:rPr>
              <a:t>. </a:t>
            </a:r>
          </a:p>
          <a:p>
            <a:endParaRPr lang="cs-CZ" altLang="cs-CZ" sz="2000" dirty="0"/>
          </a:p>
          <a:p>
            <a:pPr lvl="1" indent="-457189" eaLnBrk="0" hangingPunct="0"/>
            <a:r>
              <a:rPr lang="cs-CZ" altLang="cs-CZ" sz="2000" dirty="0" err="1">
                <a:solidFill>
                  <a:srgbClr val="222222"/>
                </a:solidFill>
              </a:rPr>
              <a:t>NaH</a:t>
            </a:r>
            <a:r>
              <a:rPr lang="cs-CZ" altLang="cs-CZ" sz="2000" dirty="0">
                <a:solidFill>
                  <a:srgbClr val="222222"/>
                </a:solidFill>
              </a:rPr>
              <a:t> + H</a:t>
            </a:r>
            <a:r>
              <a:rPr lang="cs-CZ" altLang="cs-CZ" sz="2000" baseline="-30000" dirty="0">
                <a:solidFill>
                  <a:srgbClr val="222222"/>
                </a:solidFill>
              </a:rPr>
              <a:t>2</a:t>
            </a:r>
            <a:r>
              <a:rPr lang="cs-CZ" altLang="cs-CZ" sz="2000" dirty="0">
                <a:solidFill>
                  <a:srgbClr val="0B0080"/>
                </a:solidFill>
              </a:rPr>
              <a:t>O</a:t>
            </a:r>
            <a:r>
              <a:rPr lang="cs-CZ" altLang="cs-CZ" sz="2000" dirty="0">
                <a:solidFill>
                  <a:srgbClr val="222222"/>
                </a:solidFill>
              </a:rPr>
              <a:t> → H</a:t>
            </a:r>
            <a:r>
              <a:rPr lang="cs-CZ" altLang="cs-CZ" sz="2000" baseline="-30000" dirty="0">
                <a:solidFill>
                  <a:srgbClr val="222222"/>
                </a:solidFill>
              </a:rPr>
              <a:t>2</a:t>
            </a:r>
            <a:r>
              <a:rPr lang="cs-CZ" altLang="cs-CZ" sz="2000" dirty="0">
                <a:solidFill>
                  <a:srgbClr val="222222"/>
                </a:solidFill>
              </a:rPr>
              <a:t> (g) + </a:t>
            </a:r>
            <a:r>
              <a:rPr lang="cs-CZ" altLang="cs-CZ" sz="2000" dirty="0" err="1">
                <a:solidFill>
                  <a:srgbClr val="222222"/>
                </a:solidFill>
              </a:rPr>
              <a:t>NaOH</a:t>
            </a:r>
            <a:r>
              <a:rPr lang="cs-CZ" altLang="cs-CZ" sz="2000" dirty="0">
                <a:solidFill>
                  <a:srgbClr val="222222"/>
                </a:solidFill>
              </a:rPr>
              <a:t>  	Δ</a:t>
            </a:r>
            <a:r>
              <a:rPr lang="cs-CZ" altLang="cs-CZ" sz="2000" i="1" dirty="0">
                <a:solidFill>
                  <a:srgbClr val="222222"/>
                </a:solidFill>
              </a:rPr>
              <a:t>H</a:t>
            </a:r>
            <a:r>
              <a:rPr lang="cs-CZ" altLang="cs-CZ" sz="2000" dirty="0">
                <a:solidFill>
                  <a:srgbClr val="222222"/>
                </a:solidFill>
              </a:rPr>
              <a:t> = −83.6 </a:t>
            </a:r>
            <a:r>
              <a:rPr lang="cs-CZ" altLang="cs-CZ" sz="2000" dirty="0" err="1">
                <a:solidFill>
                  <a:srgbClr val="222222"/>
                </a:solidFill>
              </a:rPr>
              <a:t>kJ</a:t>
            </a:r>
            <a:r>
              <a:rPr lang="cs-CZ" altLang="cs-CZ" sz="2000" dirty="0">
                <a:solidFill>
                  <a:srgbClr val="222222"/>
                </a:solidFill>
              </a:rPr>
              <a:t>/mol, </a:t>
            </a:r>
          </a:p>
          <a:p>
            <a:pPr lvl="1" indent="-457189" eaLnBrk="0" hangingPunct="0"/>
            <a:r>
              <a:rPr lang="cs-CZ" altLang="cs-CZ" sz="2000" dirty="0">
                <a:solidFill>
                  <a:srgbClr val="222222"/>
                </a:solidFill>
              </a:rPr>
              <a:t>								</a:t>
            </a:r>
            <a:r>
              <a:rPr lang="cs-CZ" altLang="cs-CZ" sz="2000" dirty="0">
                <a:solidFill>
                  <a:srgbClr val="0B0080"/>
                </a:solidFill>
              </a:rPr>
              <a:t>Δ</a:t>
            </a:r>
            <a:r>
              <a:rPr lang="cs-CZ" altLang="cs-CZ" sz="2000" i="1" dirty="0">
                <a:solidFill>
                  <a:srgbClr val="0B0080"/>
                </a:solidFill>
              </a:rPr>
              <a:t>G</a:t>
            </a:r>
            <a:r>
              <a:rPr lang="cs-CZ" altLang="cs-CZ" sz="2000" dirty="0">
                <a:solidFill>
                  <a:srgbClr val="222222"/>
                </a:solidFill>
              </a:rPr>
              <a:t> = −109.0 </a:t>
            </a:r>
            <a:r>
              <a:rPr lang="cs-CZ" altLang="cs-CZ" sz="2000" dirty="0" err="1">
                <a:solidFill>
                  <a:srgbClr val="222222"/>
                </a:solidFill>
              </a:rPr>
              <a:t>kJ</a:t>
            </a:r>
            <a:r>
              <a:rPr lang="cs-CZ" altLang="cs-CZ" sz="2000" dirty="0">
                <a:solidFill>
                  <a:srgbClr val="222222"/>
                </a:solidFill>
              </a:rPr>
              <a:t>/mol</a:t>
            </a:r>
          </a:p>
        </p:txBody>
      </p:sp>
      <p:sp>
        <p:nvSpPr>
          <p:cNvPr id="8" name="Obdélník 7"/>
          <p:cNvSpPr/>
          <p:nvPr/>
        </p:nvSpPr>
        <p:spPr>
          <a:xfrm>
            <a:off x="228601" y="4411529"/>
            <a:ext cx="8686800"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NaH</a:t>
            </a:r>
            <a:r>
              <a:rPr lang="cs-CZ" sz="2000" dirty="0">
                <a:latin typeface="Arial" panose="020B0604020202020204" pitchFamily="34" charset="0"/>
                <a:cs typeface="Arial" panose="020B0604020202020204" pitchFamily="34" charset="0"/>
              </a:rPr>
              <a:t> se explozivně rozkládá vodou, </a:t>
            </a:r>
            <a:r>
              <a:rPr lang="cs-CZ" sz="2000" dirty="0" err="1">
                <a:latin typeface="Arial" panose="020B0604020202020204" pitchFamily="34" charset="0"/>
                <a:cs typeface="Arial" panose="020B0604020202020204" pitchFamily="34" charset="0"/>
              </a:rPr>
              <a:t>RbH</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CsH</a:t>
            </a:r>
            <a:r>
              <a:rPr lang="cs-CZ" sz="2000" dirty="0">
                <a:latin typeface="Arial" panose="020B0604020202020204" pitchFamily="34" charset="0"/>
                <a:cs typeface="Arial" panose="020B0604020202020204" pitchFamily="34" charset="0"/>
              </a:rPr>
              <a:t> jsou samozápalné i na suchém vzduchu)</a:t>
            </a:r>
          </a:p>
        </p:txBody>
      </p:sp>
    </p:spTree>
    <p:extLst>
      <p:ext uri="{BB962C8B-B14F-4D97-AF65-F5344CB8AC3E}">
        <p14:creationId xmlns:p14="http://schemas.microsoft.com/office/powerpoint/2010/main" val="443001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04800" y="304803"/>
            <a:ext cx="8839200" cy="6080125"/>
          </a:xfrm>
        </p:spPr>
        <p:txBody>
          <a:bodyPr>
            <a:normAutofit/>
          </a:bodyPr>
          <a:lstStyle/>
          <a:p>
            <a:pPr marL="0" indent="0">
              <a:buNone/>
            </a:pPr>
            <a:r>
              <a:rPr lang="en-GB" altLang="en-US" sz="2400" b="1" dirty="0">
                <a:latin typeface="Arial" panose="020B0604020202020204" pitchFamily="34" charset="0"/>
                <a:cs typeface="Arial" panose="020B0604020202020204" pitchFamily="34" charset="0"/>
              </a:rPr>
              <a:t>2. </a:t>
            </a:r>
            <a:r>
              <a:rPr lang="en-GB" altLang="en-US" sz="2400" b="1" dirty="0" err="1">
                <a:latin typeface="Arial" panose="020B0604020202020204" pitchFamily="34" charset="0"/>
                <a:cs typeface="Arial" panose="020B0604020202020204" pitchFamily="34" charset="0"/>
              </a:rPr>
              <a:t>Kovalentní</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endParaRPr lang="en-GB" altLang="en-US" sz="2400" b="1"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u </a:t>
            </a:r>
            <a:r>
              <a:rPr lang="en-GB" altLang="en-US" sz="2000" dirty="0" err="1">
                <a:latin typeface="Arial" panose="020B0604020202020204" pitchFamily="34" charset="0"/>
                <a:cs typeface="Arial" panose="020B0604020202020204" pitchFamily="34" charset="0"/>
              </a:rPr>
              <a:t>slou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enin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všemi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nekovy</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polokovy</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atomy </a:t>
            </a:r>
            <a:r>
              <a:rPr lang="en-GB" altLang="en-US" sz="2000" dirty="0" err="1">
                <a:latin typeface="Arial" panose="020B0604020202020204" pitchFamily="34" charset="0"/>
                <a:cs typeface="Arial" panose="020B0604020202020204" pitchFamily="34" charset="0"/>
              </a:rPr>
              <a:t>vázané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polárními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kovalentními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vazbami</a:t>
            </a:r>
            <a:r>
              <a:rPr lang="en-GB" altLang="en-US" sz="2000" dirty="0">
                <a:latin typeface="Arial" panose="020B0604020202020204" pitchFamily="34" charset="0"/>
                <a:cs typeface="Arial" panose="020B0604020202020204" pitchFamily="34" charset="0"/>
              </a:rPr>
              <a:t> v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esn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definovaných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molekulách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je </a:t>
            </a:r>
            <a:r>
              <a:rPr lang="en-GB" altLang="en-US" sz="2000" dirty="0" err="1">
                <a:latin typeface="Arial" panose="020B0604020202020204" pitchFamily="34" charset="0"/>
                <a:cs typeface="Arial" panose="020B0604020202020204" pitchFamily="34" charset="0"/>
              </a:rPr>
              <a:t>halogeny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chalkogeny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prvky</a:t>
            </a:r>
            <a:r>
              <a:rPr lang="en-GB" altLang="en-US" sz="2000" dirty="0">
                <a:latin typeface="Arial" panose="020B0604020202020204" pitchFamily="34" charset="0"/>
                <a:cs typeface="Arial" panose="020B0604020202020204" pitchFamily="34" charset="0"/>
              </a:rPr>
              <a:t> 5. a 4. </a:t>
            </a:r>
            <a:r>
              <a:rPr lang="en-GB" altLang="en-US" sz="2000" dirty="0" err="1">
                <a:latin typeface="Arial" panose="020B0604020202020204" pitchFamily="34" charset="0"/>
                <a:cs typeface="Arial" panose="020B0604020202020204" pitchFamily="34" charset="0"/>
              </a:rPr>
              <a:t>hlavní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podskupiny</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ísluší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kladné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oxida</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íslo</a:t>
            </a:r>
            <a:r>
              <a:rPr lang="en-GB" altLang="en-US" sz="2000" dirty="0">
                <a:latin typeface="Arial" panose="020B0604020202020204" pitchFamily="34" charset="0"/>
                <a:cs typeface="Arial" panose="020B0604020202020204" pitchFamily="34" charset="0"/>
              </a:rPr>
              <a:t> +I</a:t>
            </a:r>
            <a:endParaRPr lang="cs-CZ" altLang="en-US" sz="2000" dirty="0">
              <a:latin typeface="Arial" panose="020B0604020202020204" pitchFamily="34" charset="0"/>
              <a:cs typeface="Arial" panose="020B0604020202020204" pitchFamily="34" charset="0"/>
            </a:endParaRPr>
          </a:p>
        </p:txBody>
      </p:sp>
      <p:pic>
        <p:nvPicPr>
          <p:cNvPr id="5" name="Picture 2" descr="SouvisejÃ­cÃ­ obrÃ¡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040" y="2837288"/>
            <a:ext cx="5327109" cy="3869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VÃ½sledek obrÃ¡zku pro phosph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276601"/>
            <a:ext cx="1524000" cy="1244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VÃ½sledek obrÃ¡zku pro bor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239" y="4876799"/>
            <a:ext cx="1489168" cy="124684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686691" y="4038600"/>
            <a:ext cx="526106" cy="369332"/>
          </a:xfrm>
          <a:prstGeom prst="rect">
            <a:avLst/>
          </a:prstGeom>
          <a:noFill/>
        </p:spPr>
        <p:txBody>
          <a:bodyPr wrap="none" rtlCol="0">
            <a:spAutoFit/>
          </a:bodyPr>
          <a:lstStyle/>
          <a:p>
            <a:r>
              <a:rPr lang="en-US" dirty="0"/>
              <a:t>PH</a:t>
            </a:r>
            <a:r>
              <a:rPr lang="en-US" baseline="-25000" dirty="0"/>
              <a:t>3</a:t>
            </a:r>
            <a:endParaRPr lang="cs-CZ" baseline="-25000" dirty="0"/>
          </a:p>
        </p:txBody>
      </p:sp>
      <p:sp>
        <p:nvSpPr>
          <p:cNvPr id="9" name="TextovéPole 8"/>
          <p:cNvSpPr txBox="1"/>
          <p:nvPr/>
        </p:nvSpPr>
        <p:spPr>
          <a:xfrm>
            <a:off x="946537" y="5867400"/>
            <a:ext cx="532518" cy="369332"/>
          </a:xfrm>
          <a:prstGeom prst="rect">
            <a:avLst/>
          </a:prstGeom>
          <a:noFill/>
        </p:spPr>
        <p:txBody>
          <a:bodyPr wrap="none" rtlCol="0">
            <a:spAutoFit/>
          </a:bodyPr>
          <a:lstStyle/>
          <a:p>
            <a:r>
              <a:rPr lang="en-US" dirty="0"/>
              <a:t>BH</a:t>
            </a:r>
            <a:r>
              <a:rPr lang="en-US" baseline="-25000" dirty="0"/>
              <a:t>3</a:t>
            </a:r>
            <a:endParaRPr lang="cs-CZ" baseline="-25000" dirty="0"/>
          </a:p>
        </p:txBody>
      </p:sp>
    </p:spTree>
    <p:extLst>
      <p:ext uri="{BB962C8B-B14F-4D97-AF65-F5344CB8AC3E}">
        <p14:creationId xmlns:p14="http://schemas.microsoft.com/office/powerpoint/2010/main" val="15872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228600"/>
            <a:ext cx="8763000" cy="6248400"/>
          </a:xfrm>
        </p:spPr>
        <p:txBody>
          <a:bodyPr>
            <a:normAutofit/>
          </a:bodyPr>
          <a:lstStyle/>
          <a:p>
            <a:pPr marL="0" indent="0">
              <a:buNone/>
            </a:pPr>
            <a:r>
              <a:rPr lang="en-GB" altLang="en-US" sz="2400" b="1" dirty="0">
                <a:latin typeface="Arial" panose="020B0604020202020204" pitchFamily="34" charset="0"/>
                <a:cs typeface="Arial" panose="020B0604020202020204" pitchFamily="34" charset="0"/>
              </a:rPr>
              <a:t>3. </a:t>
            </a:r>
            <a:r>
              <a:rPr lang="en-GB" altLang="en-US" sz="2400" b="1" dirty="0" err="1">
                <a:latin typeface="Arial" panose="020B0604020202020204" pitchFamily="34" charset="0"/>
                <a:cs typeface="Arial" panose="020B0604020202020204" pitchFamily="34" charset="0"/>
              </a:rPr>
              <a:t>Kovové</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endParaRPr lang="cs-CZ" altLang="en-US" sz="2400" b="1"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 </a:t>
            </a:r>
          </a:p>
          <a:p>
            <a:pPr eaLnBrk="1" hangingPunct="1">
              <a:buFontTx/>
              <a:buChar char="-"/>
            </a:pPr>
            <a:r>
              <a:rPr lang="en-GB" altLang="en-US" sz="2000" dirty="0" err="1">
                <a:latin typeface="Arial" panose="020B0604020202020204" pitchFamily="34" charset="0"/>
                <a:cs typeface="Arial" panose="020B0604020202020204" pitchFamily="34" charset="0"/>
              </a:rPr>
              <a:t>vznikají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exotermní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adsorpcí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íslušným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kovem</a:t>
            </a:r>
            <a:r>
              <a:rPr lang="cs-CZ" altLang="en-US" sz="2000" dirty="0">
                <a:latin typeface="Arial" panose="020B0604020202020204" pitchFamily="34" charset="0"/>
                <a:cs typeface="Arial" panose="020B0604020202020204" pitchFamily="34" charset="0"/>
              </a:rPr>
              <a:t>.</a:t>
            </a:r>
          </a:p>
          <a:p>
            <a:pPr marL="0" indent="0">
              <a:buNone/>
            </a:pPr>
            <a:endParaRPr lang="en-GB" altLang="en-US" sz="800" dirty="0">
              <a:latin typeface="Arial" panose="020B0604020202020204" pitchFamily="34" charset="0"/>
              <a:cs typeface="Arial" panose="020B0604020202020204" pitchFamily="34" charset="0"/>
            </a:endParaRPr>
          </a:p>
          <a:p>
            <a:pPr eaLnBrk="1" hangingPunct="1">
              <a:buFontTx/>
              <a:buChar char="-"/>
            </a:pPr>
            <a:r>
              <a:rPr lang="en-GB" altLang="en-US" sz="2000" dirty="0" err="1">
                <a:latin typeface="Arial" panose="020B0604020202020204" pitchFamily="34" charset="0"/>
                <a:cs typeface="Arial" panose="020B0604020202020204" pitchFamily="34" charset="0"/>
              </a:rPr>
              <a:t>vodík</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zabudován</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krystalické</a:t>
            </a:r>
            <a:r>
              <a:rPr lang="en-GB" altLang="en-US" sz="2000" dirty="0">
                <a:latin typeface="Arial" panose="020B0604020202020204" pitchFamily="34" charset="0"/>
                <a:cs typeface="Arial" panose="020B0604020202020204" pitchFamily="34" charset="0"/>
              </a:rPr>
              <a:t> m</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ížce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nestechiometrickém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pom</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ru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který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závisí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tlaku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teplot</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echodné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lanthanoidy</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aktinoidy</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nejvíce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vodíku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pohltí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Pd</a:t>
            </a:r>
            <a:r>
              <a:rPr lang="en-GB" altLang="en-US" sz="2000" dirty="0">
                <a:latin typeface="Arial" panose="020B0604020202020204" pitchFamily="34" charset="0"/>
                <a:cs typeface="Arial" panose="020B0604020202020204" pitchFamily="34" charset="0"/>
              </a:rPr>
              <a:t>  (900 </a:t>
            </a:r>
            <a:r>
              <a:rPr lang="en-GB" altLang="en-US" sz="2000" dirty="0" err="1">
                <a:latin typeface="Arial" panose="020B0604020202020204" pitchFamily="34" charset="0"/>
                <a:cs typeface="Arial" panose="020B0604020202020204" pitchFamily="34" charset="0"/>
              </a:rPr>
              <a:t>násobek</a:t>
            </a:r>
            <a:r>
              <a:rPr lang="en-GB" altLang="en-US" sz="2000" dirty="0">
                <a:latin typeface="Arial" panose="020B0604020202020204" pitchFamily="34" charset="0"/>
                <a:cs typeface="Arial" panose="020B0604020202020204" pitchFamily="34" charset="0"/>
              </a:rPr>
              <a:t> obj.) a Pt. </a:t>
            </a: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vesm</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s net</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kavé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vlastností</a:t>
            </a:r>
            <a:endParaRPr lang="en-GB"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800" dirty="0">
              <a:latin typeface="Arial" panose="020B0604020202020204" pitchFamily="34" charset="0"/>
              <a:cs typeface="Arial" panose="020B0604020202020204" pitchFamily="34" charset="0"/>
            </a:endParaRPr>
          </a:p>
          <a:p>
            <a:pPr eaLnBrk="1" hangingPunct="1">
              <a:buFontTx/>
              <a:buChar char="-"/>
            </a:pP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významné</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heterogenní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katalýze</a:t>
            </a:r>
            <a:endParaRPr lang="cs-CZ" altLang="en-US" sz="2000" dirty="0">
              <a:latin typeface="Arial" panose="020B0604020202020204" pitchFamily="34" charset="0"/>
              <a:cs typeface="Arial" panose="020B0604020202020204" pitchFamily="34" charset="0"/>
            </a:endParaRPr>
          </a:p>
          <a:p>
            <a:pPr marL="0" indent="0" eaLnBrk="1" hangingPunct="1">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zejm. </a:t>
            </a:r>
            <a:r>
              <a:rPr lang="en-GB" altLang="en-US" sz="2000" dirty="0" err="1">
                <a:latin typeface="Arial" panose="020B0604020202020204" pitchFamily="34" charset="0"/>
                <a:cs typeface="Arial" panose="020B0604020202020204" pitchFamily="34" charset="0"/>
              </a:rPr>
              <a:t>katalytická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hydrogenace</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p:txBody>
      </p:sp>
      <p:pic>
        <p:nvPicPr>
          <p:cNvPr id="168962" name="Picture 2" descr="VÃ½sledek obrÃ¡zku pro metal hydr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755771"/>
            <a:ext cx="3429001" cy="293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40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04803"/>
            <a:ext cx="8229600" cy="648511"/>
          </a:xfrm>
        </p:spPr>
        <p:txBody>
          <a:bodyPr>
            <a:normAutofit/>
          </a:bodyPr>
          <a:lstStyle/>
          <a:p>
            <a:r>
              <a:rPr lang="cs-CZ" sz="2400" b="1" dirty="0" err="1">
                <a:latin typeface="+mn-lt"/>
              </a:rPr>
              <a:t>Nickel</a:t>
            </a:r>
            <a:r>
              <a:rPr lang="cs-CZ" sz="2400" b="1" dirty="0">
                <a:latin typeface="+mn-lt"/>
              </a:rPr>
              <a:t>–metal hydride </a:t>
            </a:r>
            <a:r>
              <a:rPr lang="cs-CZ" sz="2400" b="1" dirty="0" err="1">
                <a:latin typeface="+mn-lt"/>
              </a:rPr>
              <a:t>battery</a:t>
            </a:r>
            <a:endParaRPr lang="cs-CZ" sz="2400" b="1" dirty="0">
              <a:latin typeface="+mn-lt"/>
            </a:endParaRPr>
          </a:p>
        </p:txBody>
      </p:sp>
      <p:pic>
        <p:nvPicPr>
          <p:cNvPr id="182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8" y="1516031"/>
            <a:ext cx="6791322" cy="503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5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152400" y="304800"/>
            <a:ext cx="8839200" cy="6172200"/>
          </a:xfrm>
        </p:spPr>
        <p:txBody>
          <a:bodyPr>
            <a:normAutofit fontScale="77500" lnSpcReduction="20000"/>
          </a:bodyPr>
          <a:lstStyle/>
          <a:p>
            <a:pPr eaLnBrk="1" hangingPunct="1">
              <a:lnSpc>
                <a:spcPct val="90000"/>
              </a:lnSpc>
              <a:buFont typeface="Wingdings" pitchFamily="2" charset="2"/>
              <a:buNone/>
            </a:pPr>
            <a:r>
              <a:rPr lang="en-GB" altLang="en-US" sz="2400" dirty="0" err="1">
                <a:latin typeface="Arial" panose="020B0604020202020204" pitchFamily="34" charset="0"/>
                <a:cs typeface="Arial" panose="020B0604020202020204" pitchFamily="34" charset="0"/>
              </a:rPr>
              <a:t>První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prvek</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periodického</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systému</a:t>
            </a:r>
            <a:r>
              <a:rPr lang="en-GB" altLang="en-US" sz="2400" dirty="0">
                <a:latin typeface="Arial" panose="020B0604020202020204" pitchFamily="34" charset="0"/>
                <a:cs typeface="Arial" panose="020B0604020202020204" pitchFamily="34" charset="0"/>
              </a:rPr>
              <a:t>; </a:t>
            </a:r>
          </a:p>
          <a:p>
            <a:pPr eaLnBrk="1" hangingPunct="1">
              <a:lnSpc>
                <a:spcPct val="90000"/>
              </a:lnSpc>
              <a:buFont typeface="Wingdings" pitchFamily="2" charset="2"/>
              <a:buNone/>
            </a:pPr>
            <a:r>
              <a:rPr lang="en-GB" altLang="en-US" sz="2400" dirty="0">
                <a:latin typeface="Arial" panose="020B0604020202020204" pitchFamily="34" charset="0"/>
                <a:cs typeface="Arial" panose="020B0604020202020204" pitchFamily="34" charset="0"/>
              </a:rPr>
              <a:t>                el. </a:t>
            </a:r>
            <a:r>
              <a:rPr lang="en-GB" altLang="en-US" sz="2400" dirty="0" err="1">
                <a:latin typeface="Arial" panose="020B0604020202020204" pitchFamily="34" charset="0"/>
                <a:cs typeface="Arial" panose="020B0604020202020204" pitchFamily="34" charset="0"/>
              </a:rPr>
              <a:t>konfigurace</a:t>
            </a:r>
            <a:r>
              <a:rPr lang="en-GB" altLang="en-US" sz="2400" dirty="0">
                <a:latin typeface="Arial" panose="020B0604020202020204" pitchFamily="34" charset="0"/>
                <a:cs typeface="Arial" panose="020B0604020202020204" pitchFamily="34" charset="0"/>
              </a:rPr>
              <a:t>: 1s</a:t>
            </a:r>
            <a:r>
              <a:rPr lang="en-GB" altLang="en-US" sz="2400" baseline="30000" dirty="0">
                <a:latin typeface="Arial" panose="020B0604020202020204" pitchFamily="34" charset="0"/>
                <a:cs typeface="Arial" panose="020B0604020202020204" pitchFamily="34" charset="0"/>
              </a:rPr>
              <a:t>1</a:t>
            </a:r>
            <a:endParaRPr lang="en-GB" altLang="en-US" sz="2400" dirty="0">
              <a:latin typeface="Arial" panose="020B0604020202020204" pitchFamily="34" charset="0"/>
              <a:cs typeface="Arial" panose="020B0604020202020204" pitchFamily="34" charset="0"/>
            </a:endParaRPr>
          </a:p>
          <a:p>
            <a:pPr marL="0" indent="0">
              <a:buNone/>
            </a:pPr>
            <a:r>
              <a:rPr lang="cs-CZ" altLang="en-US" sz="2400" dirty="0">
                <a:latin typeface="Arial" panose="020B0604020202020204" pitchFamily="34" charset="0"/>
                <a:cs typeface="Arial" panose="020B0604020202020204" pitchFamily="34" charset="0"/>
              </a:rPr>
              <a:t>nejednoznačné</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za</a:t>
            </a:r>
            <a:r>
              <a:rPr lang="cs-CZ" altLang="en-US" sz="2400" dirty="0">
                <a:latin typeface="Arial" panose="020B0604020202020204" pitchFamily="34" charset="0"/>
                <a:cs typeface="Arial" panose="020B0604020202020204" pitchFamily="34" charset="0"/>
              </a:rPr>
              <a:t>ř</a:t>
            </a:r>
            <a:r>
              <a:rPr lang="en-GB" altLang="en-US" sz="2400" dirty="0" err="1">
                <a:latin typeface="Arial" panose="020B0604020202020204" pitchFamily="34" charset="0"/>
                <a:cs typeface="Arial" panose="020B0604020202020204" pitchFamily="34" charset="0"/>
              </a:rPr>
              <a:t>azení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nej</a:t>
            </a:r>
            <a:r>
              <a:rPr lang="cs-CZ" altLang="en-US" sz="2400" dirty="0">
                <a:latin typeface="Arial" panose="020B0604020202020204" pitchFamily="34" charset="0"/>
                <a:cs typeface="Arial" panose="020B0604020202020204" pitchFamily="34" charset="0"/>
              </a:rPr>
              <a:t>č</a:t>
            </a:r>
            <a:r>
              <a:rPr lang="en-GB" altLang="en-US" sz="2400" dirty="0" err="1">
                <a:latin typeface="Arial" panose="020B0604020202020204" pitchFamily="34" charset="0"/>
                <a:cs typeface="Arial" panose="020B0604020202020204" pitchFamily="34" charset="0"/>
              </a:rPr>
              <a:t>ast</a:t>
            </a:r>
            <a:r>
              <a:rPr lang="cs-CZ" altLang="en-US" sz="2400" dirty="0">
                <a:latin typeface="Arial" panose="020B0604020202020204" pitchFamily="34" charset="0"/>
                <a:cs typeface="Arial" panose="020B0604020202020204" pitchFamily="34" charset="0"/>
              </a:rPr>
              <a:t>ě</a:t>
            </a:r>
            <a:r>
              <a:rPr lang="en-GB" altLang="en-US" sz="2400" dirty="0" err="1">
                <a:latin typeface="Arial" panose="020B0604020202020204" pitchFamily="34" charset="0"/>
                <a:cs typeface="Arial" panose="020B0604020202020204" pitchFamily="34" charset="0"/>
              </a:rPr>
              <a:t>ji</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za</a:t>
            </a:r>
            <a:r>
              <a:rPr lang="cs-CZ" altLang="en-US" sz="2400" dirty="0">
                <a:latin typeface="Arial" panose="020B0604020202020204" pitchFamily="34" charset="0"/>
                <a:cs typeface="Arial" panose="020B0604020202020204" pitchFamily="34" charset="0"/>
              </a:rPr>
              <a:t>ř</a:t>
            </a:r>
            <a:r>
              <a:rPr lang="en-GB" altLang="en-US" sz="2400" dirty="0" err="1">
                <a:latin typeface="Arial" panose="020B0604020202020204" pitchFamily="34" charset="0"/>
                <a:cs typeface="Arial" panose="020B0604020202020204" pitchFamily="34" charset="0"/>
              </a:rPr>
              <a:t>azován</a:t>
            </a:r>
            <a:r>
              <a:rPr lang="en-GB" altLang="en-US" sz="2400" dirty="0">
                <a:latin typeface="Arial" panose="020B0604020202020204" pitchFamily="34" charset="0"/>
                <a:cs typeface="Arial" panose="020B0604020202020204" pitchFamily="34" charset="0"/>
              </a:rPr>
              <a:t> do 1. </a:t>
            </a:r>
            <a:r>
              <a:rPr lang="en-GB" altLang="en-US" sz="2400" dirty="0" err="1">
                <a:latin typeface="Arial" panose="020B0604020202020204" pitchFamily="34" charset="0"/>
                <a:cs typeface="Arial" panose="020B0604020202020204" pitchFamily="34" charset="0"/>
              </a:rPr>
              <a:t>nebo</a:t>
            </a:r>
            <a:r>
              <a:rPr lang="en-GB" altLang="en-US" sz="2400" dirty="0">
                <a:latin typeface="Arial" panose="020B0604020202020204" pitchFamily="34" charset="0"/>
                <a:cs typeface="Arial" panose="020B0604020202020204" pitchFamily="34" charset="0"/>
              </a:rPr>
              <a:t> 7. </a:t>
            </a:r>
            <a:r>
              <a:rPr lang="en-GB" altLang="en-US" sz="2400" dirty="0" err="1">
                <a:latin typeface="Arial" panose="020B0604020202020204" pitchFamily="34" charset="0"/>
                <a:cs typeface="Arial" panose="020B0604020202020204" pitchFamily="34" charset="0"/>
              </a:rPr>
              <a:t>hlavní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podskupiny</a:t>
            </a:r>
            <a:endParaRPr lang="cs-CZ" altLang="en-US" sz="2400" dirty="0">
              <a:latin typeface="Arial" panose="020B0604020202020204" pitchFamily="34" charset="0"/>
              <a:cs typeface="Arial" panose="020B0604020202020204" pitchFamily="34" charset="0"/>
            </a:endParaRPr>
          </a:p>
          <a:p>
            <a:pPr marL="0" indent="0">
              <a:buNone/>
            </a:pPr>
            <a:endParaRPr lang="en-GB" altLang="en-US" sz="1100" dirty="0">
              <a:latin typeface="Arial" panose="020B0604020202020204" pitchFamily="34" charset="0"/>
              <a:cs typeface="Arial" panose="020B0604020202020204" pitchFamily="34" charset="0"/>
            </a:endParaRPr>
          </a:p>
          <a:p>
            <a:pPr marL="0" indent="0">
              <a:buNone/>
            </a:pPr>
            <a:r>
              <a:rPr lang="cs-CZ" altLang="en-US" sz="2400" dirty="0">
                <a:latin typeface="Arial" panose="020B0604020202020204" pitchFamily="34" charset="0"/>
                <a:cs typeface="Arial" panose="020B0604020202020204" pitchFamily="34" charset="0"/>
              </a:rPr>
              <a:t>   H· = chybí 1 elektron do </a:t>
            </a:r>
            <a:r>
              <a:rPr lang="en-GB" altLang="en-US" sz="2400" dirty="0" err="1">
                <a:latin typeface="Arial" panose="020B0604020202020204" pitchFamily="34" charset="0"/>
                <a:cs typeface="Arial" panose="020B0604020202020204" pitchFamily="34" charset="0"/>
              </a:rPr>
              <a:t>konfigurace</a:t>
            </a:r>
            <a:r>
              <a:rPr lang="cs-CZ" altLang="en-US" sz="2400" dirty="0">
                <a:latin typeface="Arial" panose="020B0604020202020204" pitchFamily="34" charset="0"/>
                <a:cs typeface="Arial" panose="020B0604020202020204" pitchFamily="34" charset="0"/>
              </a:rPr>
              <a:t> nejbližšího vzácného plynu</a:t>
            </a:r>
          </a:p>
          <a:p>
            <a:pPr marL="0" indent="0">
              <a:buNone/>
            </a:pPr>
            <a:r>
              <a:rPr lang="cs-CZ" altLang="en-US" sz="2400" dirty="0">
                <a:latin typeface="Arial" panose="020B0604020202020204" pitchFamily="34" charset="0"/>
                <a:cs typeface="Arial" panose="020B0604020202020204" pitchFamily="34" charset="0"/>
              </a:rPr>
              <a:t>   H</a:t>
            </a:r>
            <a:r>
              <a:rPr lang="cs-CZ" altLang="en-US" sz="2400" baseline="-25000" dirty="0">
                <a:latin typeface="Arial" panose="020B0604020202020204" pitchFamily="34" charset="0"/>
                <a:cs typeface="Arial" panose="020B0604020202020204" pitchFamily="34" charset="0"/>
              </a:rPr>
              <a:t>2 </a:t>
            </a:r>
          </a:p>
          <a:p>
            <a:pPr marL="0" indent="0">
              <a:buNone/>
            </a:pPr>
            <a:r>
              <a:rPr lang="cs-CZ" altLang="en-US" sz="2400" baseline="-250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H</a:t>
            </a:r>
            <a:r>
              <a:rPr lang="en-GB" altLang="en-US" sz="2400" baseline="300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a:t>
            </a:r>
            <a:r>
              <a:rPr lang="cs-CZ" altLang="en-US" sz="2400" dirty="0">
                <a:latin typeface="Arial" panose="020B0604020202020204" pitchFamily="34" charset="0"/>
                <a:cs typeface="Arial" panose="020B0604020202020204" pitchFamily="34" charset="0"/>
              </a:rPr>
              <a:t>= proton</a:t>
            </a:r>
            <a:endParaRPr lang="en-GB" altLang="en-US" sz="2400" dirty="0">
              <a:latin typeface="Arial" panose="020B0604020202020204" pitchFamily="34" charset="0"/>
              <a:cs typeface="Arial" panose="020B0604020202020204" pitchFamily="34" charset="0"/>
            </a:endParaRPr>
          </a:p>
          <a:p>
            <a:pPr marL="0" indent="0">
              <a:buNone/>
            </a:pPr>
            <a:r>
              <a:rPr lang="cs-CZ" altLang="en-US"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H</a:t>
            </a:r>
            <a:r>
              <a:rPr lang="en-GB" altLang="en-US" sz="2400" baseline="300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a:t>
            </a:r>
          </a:p>
          <a:p>
            <a:pPr eaLnBrk="1" hangingPunct="1">
              <a:lnSpc>
                <a:spcPct val="90000"/>
              </a:lnSpc>
              <a:buFont typeface="Wingdings" pitchFamily="2" charset="2"/>
              <a:buNone/>
            </a:pP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oxida</a:t>
            </a:r>
            <a:r>
              <a:rPr lang="cs-CZ" altLang="en-US" sz="2400" dirty="0">
                <a:latin typeface="Arial" panose="020B0604020202020204" pitchFamily="34" charset="0"/>
                <a:cs typeface="Arial" panose="020B0604020202020204" pitchFamily="34" charset="0"/>
              </a:rPr>
              <a:t>č</a:t>
            </a:r>
            <a:r>
              <a:rPr lang="en-GB" altLang="en-US" sz="2400" dirty="0">
                <a:latin typeface="Arial" panose="020B0604020202020204" pitchFamily="34" charset="0"/>
                <a:cs typeface="Arial" panose="020B0604020202020204" pitchFamily="34" charset="0"/>
              </a:rPr>
              <a:t>n</a:t>
            </a:r>
            <a:r>
              <a:rPr lang="cs-CZ" altLang="en-US" sz="2400" dirty="0">
                <a:latin typeface="Arial" panose="020B0604020202020204" pitchFamily="34" charset="0"/>
                <a:cs typeface="Arial" panose="020B0604020202020204" pitchFamily="34" charset="0"/>
              </a:rPr>
              <a:t>í</a:t>
            </a:r>
            <a:r>
              <a:rPr lang="en-GB" altLang="en-US" sz="2400" dirty="0">
                <a:latin typeface="Arial" panose="020B0604020202020204" pitchFamily="34" charset="0"/>
                <a:cs typeface="Arial" panose="020B0604020202020204" pitchFamily="34" charset="0"/>
              </a:rPr>
              <a:t> </a:t>
            </a:r>
            <a:r>
              <a:rPr lang="cs-CZ" altLang="en-US" sz="2400" dirty="0">
                <a:latin typeface="Arial" panose="020B0604020202020204" pitchFamily="34" charset="0"/>
                <a:cs typeface="Arial" panose="020B0604020202020204" pitchFamily="34" charset="0"/>
              </a:rPr>
              <a:t>č</a:t>
            </a:r>
            <a:r>
              <a:rPr lang="en-GB" altLang="en-US" sz="2400" dirty="0" err="1">
                <a:latin typeface="Arial" panose="020B0604020202020204" pitchFamily="34" charset="0"/>
                <a:cs typeface="Arial" panose="020B0604020202020204" pitchFamily="34" charset="0"/>
              </a:rPr>
              <a:t>íslo</a:t>
            </a:r>
            <a:r>
              <a:rPr lang="cs-CZ"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+I a -I, </a:t>
            </a:r>
          </a:p>
          <a:p>
            <a:pPr eaLnBrk="1" hangingPunct="1">
              <a:lnSpc>
                <a:spcPct val="90000"/>
              </a:lnSpc>
              <a:buFont typeface="Wingdings" pitchFamily="2" charset="2"/>
              <a:buNone/>
            </a:pPr>
            <a:endParaRPr lang="en-GB" altLang="en-US" sz="2400" dirty="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typická</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tvorba</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kovalentní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vazby</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jako</a:t>
            </a:r>
            <a:r>
              <a:rPr lang="en-GB" altLang="en-US" sz="2400" dirty="0">
                <a:latin typeface="Arial" panose="020B0604020202020204" pitchFamily="34" charset="0"/>
                <a:cs typeface="Arial" panose="020B0604020202020204" pitchFamily="34" charset="0"/>
              </a:rPr>
              <a:t> u </a:t>
            </a:r>
            <a:r>
              <a:rPr lang="en-GB" altLang="en-US" sz="2400" dirty="0" err="1">
                <a:latin typeface="Arial" panose="020B0604020202020204" pitchFamily="34" charset="0"/>
                <a:cs typeface="Arial" panose="020B0604020202020204" pitchFamily="34" charset="0"/>
              </a:rPr>
              <a:t>prvk</a:t>
            </a:r>
            <a:r>
              <a:rPr lang="cs-CZ" altLang="en-US" sz="2400" dirty="0">
                <a:latin typeface="Arial" panose="020B0604020202020204" pitchFamily="34" charset="0"/>
                <a:cs typeface="Arial" panose="020B0604020202020204" pitchFamily="34" charset="0"/>
              </a:rPr>
              <a:t>ů</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ze</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st</a:t>
            </a:r>
            <a:r>
              <a:rPr lang="cs-CZ" altLang="en-US" sz="2400" dirty="0">
                <a:latin typeface="Arial" panose="020B0604020202020204" pitchFamily="34" charset="0"/>
                <a:cs typeface="Arial" panose="020B0604020202020204" pitchFamily="34" charset="0"/>
              </a:rPr>
              <a:t>ř</a:t>
            </a:r>
            <a:r>
              <a:rPr lang="en-GB" altLang="en-US" sz="2400" dirty="0" err="1">
                <a:latin typeface="Arial" panose="020B0604020202020204" pitchFamily="34" charset="0"/>
                <a:cs typeface="Arial" panose="020B0604020202020204" pitchFamily="34" charset="0"/>
              </a:rPr>
              <a:t>edu</a:t>
            </a:r>
            <a:r>
              <a:rPr lang="en-GB" altLang="en-US" sz="2400" dirty="0">
                <a:latin typeface="Arial" panose="020B0604020202020204" pitchFamily="34" charset="0"/>
                <a:cs typeface="Arial" panose="020B0604020202020204" pitchFamily="34" charset="0"/>
              </a:rPr>
              <a:t> 2. </a:t>
            </a:r>
            <a:r>
              <a:rPr lang="en-GB" altLang="en-US" sz="2400" dirty="0" err="1">
                <a:latin typeface="Arial" panose="020B0604020202020204" pitchFamily="34" charset="0"/>
                <a:cs typeface="Arial" panose="020B0604020202020204" pitchFamily="34" charset="0"/>
              </a:rPr>
              <a:t>periody</a:t>
            </a:r>
            <a:endParaRPr lang="en-GB" altLang="en-US" sz="2400" dirty="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endParaRPr lang="en-GB" altLang="en-US" sz="2400" b="1" dirty="0">
              <a:latin typeface="Arial" panose="020B0604020202020204" pitchFamily="34" charset="0"/>
              <a:cs typeface="Arial" panose="020B0604020202020204" pitchFamily="34" charset="0"/>
            </a:endParaRPr>
          </a:p>
          <a:p>
            <a:pPr algn="just" eaLnBrk="1" hangingPunct="1">
              <a:lnSpc>
                <a:spcPct val="120000"/>
              </a:lnSpc>
              <a:buFont typeface="Wingdings" pitchFamily="2" charset="2"/>
              <a:buNone/>
            </a:pPr>
            <a:r>
              <a:rPr lang="en-GB" altLang="en-US" sz="2400" b="1" dirty="0">
                <a:latin typeface="Arial" panose="020B0604020202020204" pitchFamily="34" charset="0"/>
                <a:cs typeface="Arial" panose="020B0604020202020204" pitchFamily="34" charset="0"/>
              </a:rPr>
              <a:t>-</a:t>
            </a:r>
            <a:r>
              <a:rPr lang="cs-CZ"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vysoká</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ioniza</a:t>
            </a:r>
            <a:r>
              <a:rPr lang="cs-CZ" altLang="en-US" sz="2400" b="1" dirty="0">
                <a:latin typeface="Arial" panose="020B0604020202020204" pitchFamily="34" charset="0"/>
                <a:cs typeface="Arial" panose="020B0604020202020204" pitchFamily="34" charset="0"/>
              </a:rPr>
              <a:t>č</a:t>
            </a:r>
            <a:r>
              <a:rPr lang="en-GB" altLang="en-US" sz="2400" b="1" dirty="0" err="1">
                <a:latin typeface="Arial" panose="020B0604020202020204" pitchFamily="34" charset="0"/>
                <a:cs typeface="Arial" panose="020B0604020202020204" pitchFamily="34" charset="0"/>
              </a:rPr>
              <a:t>ní</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energie</a:t>
            </a:r>
            <a:r>
              <a:rPr lang="cs-CZ"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+ 13</a:t>
            </a:r>
            <a:r>
              <a:rPr lang="cs-CZ"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6 eV (1312 kJ / </a:t>
            </a:r>
            <a:r>
              <a:rPr lang="en-GB" altLang="en-US" sz="2400" dirty="0" err="1">
                <a:latin typeface="Arial" panose="020B0604020202020204" pitchFamily="34" charset="0"/>
                <a:cs typeface="Arial" panose="020B0604020202020204" pitchFamily="34" charset="0"/>
              </a:rPr>
              <a:t>mol</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srovnatelná</a:t>
            </a:r>
            <a:r>
              <a:rPr lang="cs-CZ" altLang="en-US"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s </a:t>
            </a:r>
            <a:r>
              <a:rPr lang="en-GB" altLang="en-US" sz="2400" dirty="0" err="1">
                <a:latin typeface="Arial" panose="020B0604020202020204" pitchFamily="34" charset="0"/>
                <a:cs typeface="Arial" panose="020B0604020202020204" pitchFamily="34" charset="0"/>
              </a:rPr>
              <a:t>nejelektronegativn</a:t>
            </a:r>
            <a:r>
              <a:rPr lang="cs-CZ" altLang="en-US" sz="2400" dirty="0">
                <a:latin typeface="Arial" panose="020B0604020202020204" pitchFamily="34" charset="0"/>
                <a:cs typeface="Arial" panose="020B0604020202020204" pitchFamily="34" charset="0"/>
              </a:rPr>
              <a:t>ě</a:t>
            </a:r>
            <a:r>
              <a:rPr lang="en-GB" altLang="en-US" sz="2400" dirty="0" err="1">
                <a:latin typeface="Arial" panose="020B0604020202020204" pitchFamily="34" charset="0"/>
                <a:cs typeface="Arial" panose="020B0604020202020204" pitchFamily="34" charset="0"/>
              </a:rPr>
              <a:t>jšímí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prvky</a:t>
            </a:r>
            <a:r>
              <a:rPr lang="en-GB" altLang="en-US" sz="2400" dirty="0">
                <a:latin typeface="Arial" panose="020B0604020202020204" pitchFamily="34" charset="0"/>
                <a:cs typeface="Arial" panose="020B0604020202020204" pitchFamily="34" charset="0"/>
              </a:rPr>
              <a:t> (d</a:t>
            </a:r>
            <a:r>
              <a:rPr lang="cs-CZ" altLang="en-US" sz="2400" dirty="0">
                <a:latin typeface="Arial" panose="020B0604020202020204" pitchFamily="34" charset="0"/>
                <a:cs typeface="Arial" panose="020B0604020202020204" pitchFamily="34" charset="0"/>
              </a:rPr>
              <a:t>ů</a:t>
            </a:r>
            <a:r>
              <a:rPr lang="en-GB" altLang="en-US" sz="2400" dirty="0" err="1">
                <a:latin typeface="Arial" panose="020B0604020202020204" pitchFamily="34" charset="0"/>
                <a:cs typeface="Arial" panose="020B0604020202020204" pitchFamily="34" charset="0"/>
              </a:rPr>
              <a:t>sledek</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nepatrného</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rozm</a:t>
            </a:r>
            <a:r>
              <a:rPr lang="cs-CZ" altLang="en-US" sz="2400" dirty="0">
                <a:latin typeface="Arial" panose="020B0604020202020204" pitchFamily="34" charset="0"/>
                <a:cs typeface="Arial" panose="020B0604020202020204" pitchFamily="34" charset="0"/>
              </a:rPr>
              <a:t>ě</a:t>
            </a:r>
            <a:r>
              <a:rPr lang="en-GB" altLang="en-US" sz="2400" dirty="0" err="1">
                <a:latin typeface="Arial" panose="020B0604020202020204" pitchFamily="34" charset="0"/>
                <a:cs typeface="Arial" panose="020B0604020202020204" pitchFamily="34" charset="0"/>
              </a:rPr>
              <a:t>ru</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atomu</a:t>
            </a:r>
            <a:r>
              <a:rPr lang="en-GB" altLang="en-US" sz="2400" dirty="0">
                <a:latin typeface="Arial" panose="020B0604020202020204" pitchFamily="34" charset="0"/>
                <a:cs typeface="Arial" panose="020B0604020202020204" pitchFamily="34" charset="0"/>
              </a:rPr>
              <a:t>)</a:t>
            </a:r>
            <a:r>
              <a:rPr lang="cs-CZ" altLang="en-US"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sym typeface="Symbol" pitchFamily="18" charset="2"/>
              </a:rPr>
              <a:t></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kovalentní</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vazby</a:t>
            </a:r>
            <a:endParaRPr lang="cs-CZ" altLang="en-US" sz="2400" dirty="0">
              <a:latin typeface="Arial" panose="020B0604020202020204" pitchFamily="34" charset="0"/>
              <a:cs typeface="Arial" panose="020B0604020202020204" pitchFamily="34" charset="0"/>
            </a:endParaRPr>
          </a:p>
          <a:p>
            <a:pPr algn="just">
              <a:lnSpc>
                <a:spcPct val="120000"/>
              </a:lnSpc>
              <a:buNone/>
            </a:pPr>
            <a:endParaRPr lang="cs-CZ" altLang="en-US" sz="2400" dirty="0">
              <a:latin typeface="Arial" panose="020B0604020202020204" pitchFamily="34" charset="0"/>
              <a:cs typeface="Arial" panose="020B0604020202020204" pitchFamily="34" charset="0"/>
            </a:endParaRPr>
          </a:p>
          <a:p>
            <a:pPr algn="just">
              <a:lnSpc>
                <a:spcPct val="120000"/>
              </a:lnSpc>
              <a:buNone/>
            </a:pPr>
            <a:r>
              <a:rPr lang="cs-CZ" altLang="en-US" sz="2400"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izotopy</a:t>
            </a:r>
            <a:r>
              <a:rPr lang="en-GB" altLang="en-US" sz="2400" dirty="0">
                <a:latin typeface="Arial" panose="020B0604020202020204" pitchFamily="34" charset="0"/>
                <a:cs typeface="Arial" panose="020B0604020202020204" pitchFamily="34" charset="0"/>
              </a:rPr>
              <a:t>: </a:t>
            </a:r>
            <a:r>
              <a:rPr lang="cs-CZ" altLang="en-US" sz="2400" dirty="0">
                <a:latin typeface="Arial" panose="020B0604020202020204" pitchFamily="34" charset="0"/>
                <a:cs typeface="Arial" panose="020B0604020202020204" pitchFamily="34" charset="0"/>
              </a:rPr>
              <a:t>(lehký) </a:t>
            </a:r>
            <a:r>
              <a:rPr lang="en-GB" altLang="en-US" sz="2400" dirty="0" err="1">
                <a:latin typeface="Arial" panose="020B0604020202020204" pitchFamily="34" charset="0"/>
                <a:cs typeface="Arial" panose="020B0604020202020204" pitchFamily="34" charset="0"/>
              </a:rPr>
              <a:t>vodík</a:t>
            </a:r>
            <a:r>
              <a:rPr lang="en-GB" altLang="en-US" sz="2400" dirty="0">
                <a:latin typeface="Arial" panose="020B0604020202020204" pitchFamily="34" charset="0"/>
                <a:cs typeface="Arial" panose="020B0604020202020204" pitchFamily="34" charset="0"/>
              </a:rPr>
              <a:t> </a:t>
            </a:r>
            <a:r>
              <a:rPr lang="en-GB" altLang="en-US" sz="2400" baseline="30000" dirty="0">
                <a:latin typeface="Arial" panose="020B0604020202020204" pitchFamily="34" charset="0"/>
                <a:cs typeface="Arial" panose="020B0604020202020204" pitchFamily="34" charset="0"/>
              </a:rPr>
              <a:t>1</a:t>
            </a:r>
            <a:r>
              <a:rPr lang="en-GB" altLang="en-US" sz="2400" dirty="0">
                <a:latin typeface="Arial" panose="020B0604020202020204" pitchFamily="34" charset="0"/>
                <a:cs typeface="Arial" panose="020B0604020202020204" pitchFamily="34" charset="0"/>
              </a:rPr>
              <a:t>H</a:t>
            </a:r>
            <a:r>
              <a:rPr lang="cs-CZ"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deuterium (t</a:t>
            </a:r>
            <a:r>
              <a:rPr lang="cs-CZ" altLang="en-US" sz="2400" dirty="0">
                <a:latin typeface="Arial" panose="020B0604020202020204" pitchFamily="34" charset="0"/>
                <a:cs typeface="Arial" panose="020B0604020202020204" pitchFamily="34" charset="0"/>
              </a:rPr>
              <a:t>ě</a:t>
            </a:r>
            <a:r>
              <a:rPr lang="en-GB" altLang="en-US" sz="2400" dirty="0" err="1">
                <a:latin typeface="Arial" panose="020B0604020202020204" pitchFamily="34" charset="0"/>
                <a:cs typeface="Arial" panose="020B0604020202020204" pitchFamily="34" charset="0"/>
              </a:rPr>
              <a:t>žký</a:t>
            </a:r>
            <a:r>
              <a:rPr lang="en-GB" altLang="en-US" sz="2400" dirty="0">
                <a:latin typeface="Arial" panose="020B0604020202020204" pitchFamily="34" charset="0"/>
                <a:cs typeface="Arial" panose="020B0604020202020204" pitchFamily="34" charset="0"/>
              </a:rPr>
              <a:t> </a:t>
            </a:r>
            <a:r>
              <a:rPr lang="en-GB" altLang="en-US" sz="2400" dirty="0" err="1">
                <a:latin typeface="Arial" panose="020B0604020202020204" pitchFamily="34" charset="0"/>
                <a:cs typeface="Arial" panose="020B0604020202020204" pitchFamily="34" charset="0"/>
              </a:rPr>
              <a:t>vodík</a:t>
            </a:r>
            <a:r>
              <a:rPr lang="en-GB" altLang="en-US" sz="2400" dirty="0">
                <a:latin typeface="Arial" panose="020B0604020202020204" pitchFamily="34" charset="0"/>
                <a:cs typeface="Arial" panose="020B0604020202020204" pitchFamily="34" charset="0"/>
              </a:rPr>
              <a:t>) </a:t>
            </a:r>
            <a:r>
              <a:rPr lang="en-GB" altLang="en-US" sz="2400" baseline="30000" dirty="0">
                <a:latin typeface="Arial" panose="020B0604020202020204" pitchFamily="34" charset="0"/>
                <a:cs typeface="Arial" panose="020B0604020202020204" pitchFamily="34" charset="0"/>
              </a:rPr>
              <a:t>2</a:t>
            </a:r>
            <a:r>
              <a:rPr lang="en-GB" altLang="en-US" sz="2400" dirty="0">
                <a:latin typeface="Arial" panose="020B0604020202020204" pitchFamily="34" charset="0"/>
                <a:cs typeface="Arial" panose="020B0604020202020204" pitchFamily="34" charset="0"/>
              </a:rPr>
              <a:t>H </a:t>
            </a:r>
            <a:r>
              <a:rPr lang="cs-CZ" altLang="en-US" sz="2400" dirty="0">
                <a:latin typeface="Arial" panose="020B0604020202020204" pitchFamily="34" charset="0"/>
                <a:cs typeface="Arial" panose="020B0604020202020204" pitchFamily="34" charset="0"/>
              </a:rPr>
              <a:t>č</a:t>
            </a:r>
            <a:r>
              <a:rPr lang="en-GB" altLang="en-US" sz="2400" dirty="0" err="1">
                <a:latin typeface="Arial" panose="020B0604020202020204" pitchFamily="34" charset="0"/>
                <a:cs typeface="Arial" panose="020B0604020202020204" pitchFamily="34" charset="0"/>
              </a:rPr>
              <a:t>i</a:t>
            </a:r>
            <a:r>
              <a:rPr lang="en-GB" altLang="en-US" sz="2400" dirty="0">
                <a:latin typeface="Arial" panose="020B0604020202020204" pitchFamily="34" charset="0"/>
                <a:cs typeface="Arial" panose="020B0604020202020204" pitchFamily="34" charset="0"/>
              </a:rPr>
              <a:t> D</a:t>
            </a:r>
            <a:r>
              <a:rPr lang="cs-CZ"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 tritium </a:t>
            </a:r>
            <a:r>
              <a:rPr lang="en-GB" altLang="en-US" sz="2400" baseline="30000" dirty="0">
                <a:latin typeface="Arial" panose="020B0604020202020204" pitchFamily="34" charset="0"/>
                <a:cs typeface="Arial" panose="020B0604020202020204" pitchFamily="34" charset="0"/>
              </a:rPr>
              <a:t>3</a:t>
            </a:r>
            <a:r>
              <a:rPr lang="en-GB" altLang="en-US" sz="2400" dirty="0">
                <a:latin typeface="Arial" panose="020B0604020202020204" pitchFamily="34" charset="0"/>
                <a:cs typeface="Arial" panose="020B0604020202020204" pitchFamily="34" charset="0"/>
              </a:rPr>
              <a:t>H </a:t>
            </a:r>
            <a:r>
              <a:rPr lang="cs-CZ" altLang="en-US" sz="2400" dirty="0">
                <a:latin typeface="Arial" panose="020B0604020202020204" pitchFamily="34" charset="0"/>
                <a:cs typeface="Arial" panose="020B0604020202020204" pitchFamily="34" charset="0"/>
              </a:rPr>
              <a:t>č</a:t>
            </a:r>
            <a:r>
              <a:rPr lang="en-GB" altLang="en-US" sz="2400" dirty="0" err="1">
                <a:latin typeface="Arial" panose="020B0604020202020204" pitchFamily="34" charset="0"/>
                <a:cs typeface="Arial" panose="020B0604020202020204" pitchFamily="34" charset="0"/>
              </a:rPr>
              <a:t>i</a:t>
            </a:r>
            <a:r>
              <a:rPr lang="en-GB" altLang="en-US" sz="2400" dirty="0">
                <a:latin typeface="Arial" panose="020B0604020202020204" pitchFamily="34" charset="0"/>
                <a:cs typeface="Arial" panose="020B0604020202020204" pitchFamily="34" charset="0"/>
              </a:rPr>
              <a:t> T (</a:t>
            </a:r>
            <a:r>
              <a:rPr lang="en-GB" altLang="en-US" sz="2400" dirty="0" err="1">
                <a:latin typeface="Arial" panose="020B0604020202020204" pitchFamily="34" charset="0"/>
                <a:cs typeface="Arial" panose="020B0604020202020204" pitchFamily="34" charset="0"/>
              </a:rPr>
              <a:t>radioaktivní</a:t>
            </a:r>
            <a:r>
              <a:rPr lang="en-GB" altLang="en-US" sz="2400" dirty="0">
                <a:latin typeface="Arial" panose="020B0604020202020204" pitchFamily="34" charset="0"/>
                <a:cs typeface="Arial" panose="020B0604020202020204" pitchFamily="34" charset="0"/>
              </a:rPr>
              <a:t>).</a:t>
            </a:r>
            <a:endParaRPr lang="en-GB"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313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2400" y="304800"/>
            <a:ext cx="8839200" cy="5318125"/>
          </a:xfrm>
        </p:spPr>
        <p:txBody>
          <a:bodyPr>
            <a:normAutofit/>
          </a:bodyPr>
          <a:lstStyle/>
          <a:p>
            <a:pPr marL="0" indent="0">
              <a:buNone/>
            </a:pPr>
            <a:r>
              <a:rPr lang="en-GB" altLang="en-US" sz="2400" b="1" dirty="0">
                <a:latin typeface="Arial" panose="020B0604020202020204" pitchFamily="34" charset="0"/>
                <a:cs typeface="Arial" panose="020B0604020202020204" pitchFamily="34" charset="0"/>
              </a:rPr>
              <a:t>4.</a:t>
            </a:r>
            <a:r>
              <a:rPr lang="en-GB" altLang="en-US" sz="2400"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Polymerní</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endParaRPr lang="cs-CZ" altLang="en-US" sz="2400" b="1" dirty="0">
              <a:latin typeface="Arial" panose="020B0604020202020204" pitchFamily="34" charset="0"/>
              <a:cs typeface="Arial" panose="020B0604020202020204" pitchFamily="34" charset="0"/>
            </a:endParaRPr>
          </a:p>
          <a:p>
            <a:pPr marL="0" indent="0">
              <a:buNone/>
            </a:pPr>
            <a:r>
              <a:rPr lang="en-GB" altLang="en-US" sz="800" dirty="0">
                <a:latin typeface="Arial" panose="020B0604020202020204" pitchFamily="34" charset="0"/>
                <a:cs typeface="Arial" panose="020B0604020202020204" pitchFamily="34" charset="0"/>
              </a:rPr>
              <a:t> </a:t>
            </a:r>
          </a:p>
          <a:p>
            <a:pPr eaLnBrk="1" hangingPunct="1">
              <a:lnSpc>
                <a:spcPct val="90000"/>
              </a:lnSpc>
              <a:buFontTx/>
              <a:buChar char="-"/>
            </a:pPr>
            <a:r>
              <a:rPr lang="en-GB" altLang="en-US" sz="2000" dirty="0">
                <a:latin typeface="Arial" panose="020B0604020202020204" pitchFamily="34" charset="0"/>
                <a:cs typeface="Arial" panose="020B0604020202020204" pitchFamily="34" charset="0"/>
              </a:rPr>
              <a:t>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echodný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iontov</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kovalentní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charakter</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vazby</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marL="0" indent="0">
              <a:buNone/>
            </a:pPr>
            <a:r>
              <a:rPr lang="en-GB" altLang="en-US" sz="2000" dirty="0" err="1">
                <a:latin typeface="Arial" panose="020B0604020202020204" pitchFamily="34" charset="0"/>
                <a:cs typeface="Arial" panose="020B0604020202020204" pitchFamily="34" charset="0"/>
              </a:rPr>
              <a:t>polymerní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molekuly</a:t>
            </a:r>
            <a:endParaRPr lang="en-GB" altLang="en-US" sz="2000" dirty="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Be, Mg, B, Al a Ga</a:t>
            </a:r>
          </a:p>
          <a:p>
            <a:pPr eaLnBrk="1" hangingPunct="1">
              <a:lnSpc>
                <a:spcPct val="90000"/>
              </a:lnSpc>
              <a:buFont typeface="Wingdings" pitchFamily="2" charset="2"/>
              <a:buNone/>
            </a:pPr>
            <a:r>
              <a:rPr lang="en-GB" altLang="en-US" sz="2000" dirty="0">
                <a:latin typeface="Arial" panose="020B0604020202020204" pitchFamily="34" charset="0"/>
                <a:cs typeface="Arial" panose="020B0604020202020204" pitchFamily="34" charset="0"/>
              </a:rPr>
              <a:t>- v</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tšinou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tuhé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endParaRPr lang="cs-CZ" altLang="en-US" sz="2000" dirty="0">
              <a:latin typeface="Arial" panose="020B0604020202020204" pitchFamily="34" charset="0"/>
              <a:cs typeface="Arial" panose="020B0604020202020204" pitchFamily="34" charset="0"/>
            </a:endParaRPr>
          </a:p>
        </p:txBody>
      </p:sp>
      <p:pic>
        <p:nvPicPr>
          <p:cNvPr id="167938" name="Picture 2" descr="s3mn.mnimg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3" y="5196218"/>
            <a:ext cx="4532887" cy="1661785"/>
          </a:xfrm>
          <a:prstGeom prst="rect">
            <a:avLst/>
          </a:prstGeom>
          <a:noFill/>
          <a:extLst>
            <a:ext uri="{909E8E84-426E-40DD-AFC4-6F175D3DCCD1}">
              <a14:hiddenFill xmlns:a14="http://schemas.microsoft.com/office/drawing/2010/main">
                <a:solidFill>
                  <a:srgbClr val="FFFFFF"/>
                </a:solidFill>
              </a14:hiddenFill>
            </a:ext>
          </a:extLst>
        </p:spPr>
      </p:pic>
      <p:pic>
        <p:nvPicPr>
          <p:cNvPr id="167940" name="Picture 4" descr="Be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046" y="5324388"/>
            <a:ext cx="2571751"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67942" name="Picture 6" descr="pubs.rsc.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930" y="304800"/>
            <a:ext cx="225478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7473640" y="2197781"/>
            <a:ext cx="771365" cy="400110"/>
          </a:xfrm>
          <a:prstGeom prst="rect">
            <a:avLst/>
          </a:prstGeom>
        </p:spPr>
        <p:txBody>
          <a:bodyPr wrap="none">
            <a:spAutoFit/>
          </a:bodyPr>
          <a:lstStyle/>
          <a:p>
            <a:r>
              <a:rPr lang="cs-CZ" sz="2000" dirty="0"/>
              <a:t>MgH</a:t>
            </a:r>
            <a:r>
              <a:rPr lang="cs-CZ" sz="2000" baseline="-25000" dirty="0"/>
              <a:t>2</a:t>
            </a:r>
          </a:p>
        </p:txBody>
      </p:sp>
      <p:pic>
        <p:nvPicPr>
          <p:cNvPr id="87042" name="Picture 2" descr="VÃ½sledek obrÃ¡zku pro tetrabor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29696"/>
            <a:ext cx="8834312" cy="226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91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398" y="303194"/>
            <a:ext cx="7886700" cy="625474"/>
          </a:xfrm>
        </p:spPr>
        <p:txBody>
          <a:bodyPr>
            <a:normAutofit/>
          </a:bodyPr>
          <a:lstStyle/>
          <a:p>
            <a:r>
              <a:rPr lang="cs-CZ" sz="2800" b="1" dirty="0" err="1">
                <a:latin typeface="+mn-lt"/>
              </a:rPr>
              <a:t>Třístředová</a:t>
            </a:r>
            <a:r>
              <a:rPr lang="cs-CZ" sz="2800" b="1" dirty="0">
                <a:latin typeface="+mn-lt"/>
              </a:rPr>
              <a:t> </a:t>
            </a:r>
            <a:r>
              <a:rPr lang="cs-CZ" sz="2800" b="1" dirty="0" err="1">
                <a:latin typeface="+mn-lt"/>
              </a:rPr>
              <a:t>dvouelektronová</a:t>
            </a:r>
            <a:r>
              <a:rPr lang="cs-CZ" sz="2800" b="1" dirty="0">
                <a:latin typeface="+mn-lt"/>
              </a:rPr>
              <a:t> vazba</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900" y="2456941"/>
            <a:ext cx="3986257" cy="194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9" name="Picture 7" descr="VÃ½sledek obrÃ¡zku pro bo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10" y="4825009"/>
            <a:ext cx="1515571" cy="141706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VÃ½sledek obrÃ¡zku pro bo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2" y="4673996"/>
            <a:ext cx="3418207" cy="1781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61740" y="4412385"/>
            <a:ext cx="636713" cy="523220"/>
          </a:xfrm>
          <a:prstGeom prst="rect">
            <a:avLst/>
          </a:prstGeom>
          <a:noFill/>
        </p:spPr>
        <p:txBody>
          <a:bodyPr wrap="none" rtlCol="0">
            <a:spAutoFit/>
          </a:bodyPr>
          <a:lstStyle/>
          <a:p>
            <a:r>
              <a:rPr lang="cs-CZ" sz="2800" dirty="0"/>
              <a:t>sp</a:t>
            </a:r>
            <a:r>
              <a:rPr lang="cs-CZ" sz="2800" baseline="30000" dirty="0"/>
              <a:t>2</a:t>
            </a:r>
          </a:p>
        </p:txBody>
      </p:sp>
      <p:sp>
        <p:nvSpPr>
          <p:cNvPr id="10" name="TextovéPole 9"/>
          <p:cNvSpPr txBox="1"/>
          <p:nvPr/>
        </p:nvSpPr>
        <p:spPr>
          <a:xfrm>
            <a:off x="7010403" y="4412385"/>
            <a:ext cx="636713" cy="523220"/>
          </a:xfrm>
          <a:prstGeom prst="rect">
            <a:avLst/>
          </a:prstGeom>
          <a:noFill/>
        </p:spPr>
        <p:txBody>
          <a:bodyPr wrap="none" rtlCol="0">
            <a:spAutoFit/>
          </a:bodyPr>
          <a:lstStyle/>
          <a:p>
            <a:r>
              <a:rPr lang="cs-CZ" sz="2800" dirty="0"/>
              <a:t>sp</a:t>
            </a:r>
            <a:r>
              <a:rPr lang="cs-CZ" sz="2800" baseline="30000" dirty="0"/>
              <a:t>3</a:t>
            </a:r>
          </a:p>
        </p:txBody>
      </p:sp>
      <p:sp>
        <p:nvSpPr>
          <p:cNvPr id="5" name="TextovéPole 4"/>
          <p:cNvSpPr txBox="1"/>
          <p:nvPr/>
        </p:nvSpPr>
        <p:spPr>
          <a:xfrm>
            <a:off x="304800" y="4856343"/>
            <a:ext cx="497252" cy="830997"/>
          </a:xfrm>
          <a:prstGeom prst="rect">
            <a:avLst/>
          </a:prstGeom>
          <a:noFill/>
        </p:spPr>
        <p:txBody>
          <a:bodyPr wrap="none" rtlCol="0">
            <a:spAutoFit/>
          </a:bodyPr>
          <a:lstStyle/>
          <a:p>
            <a:r>
              <a:rPr lang="cs-CZ" sz="4800" dirty="0"/>
              <a:t>2</a:t>
            </a:r>
          </a:p>
        </p:txBody>
      </p:sp>
      <p:sp>
        <p:nvSpPr>
          <p:cNvPr id="6" name="Šipka doprava 5"/>
          <p:cNvSpPr/>
          <p:nvPr/>
        </p:nvSpPr>
        <p:spPr>
          <a:xfrm>
            <a:off x="3051243" y="5487974"/>
            <a:ext cx="1143000" cy="15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A98C7203-D695-4BAD-BC18-9BDFABDB21C3}"/>
              </a:ext>
            </a:extLst>
          </p:cNvPr>
          <p:cNvSpPr txBox="1"/>
          <p:nvPr/>
        </p:nvSpPr>
        <p:spPr>
          <a:xfrm>
            <a:off x="131398" y="993262"/>
            <a:ext cx="8544469" cy="1015663"/>
          </a:xfrm>
          <a:prstGeom prst="rect">
            <a:avLst/>
          </a:prstGeom>
          <a:noFill/>
        </p:spPr>
        <p:txBody>
          <a:bodyPr wrap="square">
            <a:spAutoFit/>
          </a:bodyPr>
          <a:lstStyle/>
          <a:p>
            <a:pPr algn="just"/>
            <a:r>
              <a:rPr lang="cs-CZ" sz="2000" b="0" i="0" dirty="0" err="1">
                <a:solidFill>
                  <a:srgbClr val="4D5156"/>
                </a:solidFill>
                <a:effectLst/>
                <a:latin typeface="arial" panose="020B0604020202020204" pitchFamily="34" charset="0"/>
              </a:rPr>
              <a:t>Třístředová</a:t>
            </a:r>
            <a:r>
              <a:rPr lang="cs-CZ" sz="2000" b="0" i="0" dirty="0">
                <a:solidFill>
                  <a:srgbClr val="4D5156"/>
                </a:solidFill>
                <a:effectLst/>
                <a:latin typeface="arial" panose="020B0604020202020204" pitchFamily="34" charset="0"/>
              </a:rPr>
              <a:t> </a:t>
            </a:r>
            <a:r>
              <a:rPr lang="cs-CZ" sz="2000" b="0" i="0" dirty="0" err="1">
                <a:solidFill>
                  <a:srgbClr val="4D5156"/>
                </a:solidFill>
                <a:effectLst/>
                <a:latin typeface="arial" panose="020B0604020202020204" pitchFamily="34" charset="0"/>
              </a:rPr>
              <a:t>dvouelektronová</a:t>
            </a:r>
            <a:r>
              <a:rPr lang="cs-CZ" sz="2000" b="0" i="0" dirty="0">
                <a:solidFill>
                  <a:srgbClr val="4D5156"/>
                </a:solidFill>
                <a:effectLst/>
                <a:latin typeface="arial" panose="020B0604020202020204" pitchFamily="34" charset="0"/>
              </a:rPr>
              <a:t> vazba je chemická vazba s deficitem elektronů, kde tři atomy sdílejí dva elektrony. Tato vazba je poměrně běžná u sloučenin boru, např. můstková vazba B-H-B v boranech.</a:t>
            </a:r>
            <a:endParaRPr lang="cs-CZ" sz="2000" dirty="0"/>
          </a:p>
        </p:txBody>
      </p:sp>
    </p:spTree>
    <p:extLst>
      <p:ext uri="{BB962C8B-B14F-4D97-AF65-F5344CB8AC3E}">
        <p14:creationId xmlns:p14="http://schemas.microsoft.com/office/powerpoint/2010/main" val="2090905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2163"/>
          </a:xfrm>
        </p:spPr>
        <p:txBody>
          <a:bodyPr>
            <a:normAutofit/>
          </a:bodyPr>
          <a:lstStyle/>
          <a:p>
            <a:r>
              <a:rPr lang="en-GB" altLang="en-US" sz="2400" b="1" dirty="0" err="1">
                <a:latin typeface="Arial" panose="020B0604020202020204" pitchFamily="34" charset="0"/>
                <a:cs typeface="Arial" panose="020B0604020202020204" pitchFamily="34" charset="0"/>
              </a:rPr>
              <a:t>Polymerní</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endParaRPr lang="cs-CZ" sz="2400" dirty="0"/>
          </a:p>
        </p:txBody>
      </p:sp>
      <p:pic>
        <p:nvPicPr>
          <p:cNvPr id="179202" name="Picture 2" descr="VÃ½sledek obrÃ¡zku pro tetrasil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3" y="4648203"/>
            <a:ext cx="2620749" cy="1378077"/>
          </a:xfrm>
          <a:prstGeom prst="rect">
            <a:avLst/>
          </a:prstGeom>
          <a:noFill/>
          <a:extLst>
            <a:ext uri="{909E8E84-426E-40DD-AFC4-6F175D3DCCD1}">
              <a14:hiddenFill xmlns:a14="http://schemas.microsoft.com/office/drawing/2010/main">
                <a:solidFill>
                  <a:srgbClr val="FFFFFF"/>
                </a:solidFill>
              </a14:hiddenFill>
            </a:ext>
          </a:extLst>
        </p:spPr>
      </p:pic>
      <p:pic>
        <p:nvPicPr>
          <p:cNvPr id="179204" name="Picture 4" descr="VÃ½sledek obrÃ¡zku pro tetrasi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39" y="2656463"/>
            <a:ext cx="2122261" cy="166194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descr="VÃ½sledek obrÃ¡zku pro hydrocarb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460" y="3487435"/>
            <a:ext cx="4624200" cy="3065769"/>
          </a:xfrm>
          <a:prstGeom prst="rect">
            <a:avLst/>
          </a:prstGeom>
          <a:noFill/>
          <a:extLst>
            <a:ext uri="{909E8E84-426E-40DD-AFC4-6F175D3DCCD1}">
              <a14:hiddenFill xmlns:a14="http://schemas.microsoft.com/office/drawing/2010/main">
                <a:solidFill>
                  <a:srgbClr val="FFFFFF"/>
                </a:solidFill>
              </a14:hiddenFill>
            </a:ext>
          </a:extLst>
        </p:spPr>
      </p:pic>
      <p:pic>
        <p:nvPicPr>
          <p:cNvPr id="179208" name="Picture 8" descr="VÃ½sledek obrÃ¡zku pro hydraz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35852"/>
            <a:ext cx="1524000" cy="1057103"/>
          </a:xfrm>
          <a:prstGeom prst="rect">
            <a:avLst/>
          </a:prstGeom>
          <a:noFill/>
          <a:extLst>
            <a:ext uri="{909E8E84-426E-40DD-AFC4-6F175D3DCCD1}">
              <a14:hiddenFill xmlns:a14="http://schemas.microsoft.com/office/drawing/2010/main">
                <a:solidFill>
                  <a:srgbClr val="FFFFFF"/>
                </a:solidFill>
              </a14:hiddenFill>
            </a:ext>
          </a:extLst>
        </p:spPr>
      </p:pic>
      <p:pic>
        <p:nvPicPr>
          <p:cNvPr id="179210" name="Picture 10" descr="VÃ½sledek obrÃ¡zku pro difosf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3" y="2242632"/>
            <a:ext cx="1387143" cy="827663"/>
          </a:xfrm>
          <a:prstGeom prst="rect">
            <a:avLst/>
          </a:prstGeom>
          <a:noFill/>
          <a:extLst>
            <a:ext uri="{909E8E84-426E-40DD-AFC4-6F175D3DCCD1}">
              <a14:hiddenFill xmlns:a14="http://schemas.microsoft.com/office/drawing/2010/main">
                <a:solidFill>
                  <a:srgbClr val="FFFFFF"/>
                </a:solidFill>
              </a14:hiddenFill>
            </a:ext>
          </a:extLst>
        </p:spPr>
      </p:pic>
      <p:pic>
        <p:nvPicPr>
          <p:cNvPr id="86018" name="Picture 2" descr="VÃ½sledek obrÃ¡zku pro h2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3" y="1600203"/>
            <a:ext cx="1139061" cy="642431"/>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VÃ½sledek obrÃ¡zku pro h2S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2" y="2436262"/>
            <a:ext cx="1282795" cy="44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2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s://qph.fs.quoracdn.net/main-qimg-011c782e328e7ef16371fa3615db3ed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3" y="3493851"/>
            <a:ext cx="195722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2340" name="Picture 4" descr="Sodium-borohydr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7559"/>
            <a:ext cx="1905000" cy="113347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52403" y="152402"/>
            <a:ext cx="8762999" cy="4302716"/>
          </a:xfrm>
          <a:prstGeom prst="rect">
            <a:avLst/>
          </a:prstGeom>
        </p:spPr>
        <p:txBody>
          <a:bodyPr wrap="square">
            <a:spAutoFit/>
          </a:bodyPr>
          <a:lstStyle/>
          <a:p>
            <a:pPr>
              <a:lnSpc>
                <a:spcPct val="90000"/>
              </a:lnSpc>
            </a:pPr>
            <a:r>
              <a:rPr lang="en-GB" altLang="en-US" sz="2400" b="1" dirty="0">
                <a:latin typeface="Arial" panose="020B0604020202020204" pitchFamily="34" charset="0"/>
                <a:cs typeface="Arial" panose="020B0604020202020204" pitchFamily="34" charset="0"/>
              </a:rPr>
              <a:t>5. </a:t>
            </a:r>
            <a:r>
              <a:rPr lang="en-GB" altLang="en-US" sz="2400" b="1" dirty="0" err="1">
                <a:latin typeface="Arial" panose="020B0604020202020204" pitchFamily="34" charset="0"/>
                <a:cs typeface="Arial" panose="020B0604020202020204" pitchFamily="34" charset="0"/>
              </a:rPr>
              <a:t>Komplexní</a:t>
            </a:r>
            <a:r>
              <a:rPr lang="en-GB" altLang="en-US" sz="2400" b="1" dirty="0">
                <a:latin typeface="Arial" panose="020B0604020202020204" pitchFamily="34" charset="0"/>
                <a:cs typeface="Arial" panose="020B0604020202020204" pitchFamily="34" charset="0"/>
              </a:rPr>
              <a:t> </a:t>
            </a:r>
            <a:r>
              <a:rPr lang="en-GB" altLang="en-US" sz="2400" b="1" dirty="0" err="1">
                <a:latin typeface="Arial" panose="020B0604020202020204" pitchFamily="34" charset="0"/>
                <a:cs typeface="Arial" panose="020B0604020202020204" pitchFamily="34" charset="0"/>
              </a:rPr>
              <a:t>hydridy</a:t>
            </a:r>
            <a:r>
              <a:rPr lang="en-GB" altLang="en-US" sz="2400" b="1" dirty="0">
                <a:latin typeface="Arial" panose="020B0604020202020204" pitchFamily="34" charset="0"/>
                <a:cs typeface="Arial" panose="020B0604020202020204" pitchFamily="34" charset="0"/>
              </a:rPr>
              <a:t>:</a:t>
            </a:r>
            <a:endParaRPr lang="en-GB" altLang="en-US" sz="2400" dirty="0">
              <a:latin typeface="Arial" panose="020B0604020202020204" pitchFamily="34" charset="0"/>
              <a:cs typeface="Arial" panose="020B0604020202020204" pitchFamily="34" charset="0"/>
            </a:endParaRPr>
          </a:p>
          <a:p>
            <a:pPr>
              <a:lnSpc>
                <a:spcPct val="90000"/>
              </a:lnSpc>
            </a:pPr>
            <a:endParaRPr lang="cs-CZ" altLang="en-US" sz="2000" dirty="0">
              <a:latin typeface="Arial" panose="020B0604020202020204" pitchFamily="34" charset="0"/>
              <a:cs typeface="Arial" panose="020B0604020202020204" pitchFamily="34" charset="0"/>
            </a:endParaRPr>
          </a:p>
          <a:p>
            <a:pPr>
              <a:lnSpc>
                <a:spcPct val="90000"/>
              </a:lnSpc>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typ</a:t>
            </a:r>
            <a:r>
              <a:rPr lang="en-GB"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XH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(X= B, Al, Ga)</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koordinované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cs-CZ" altLang="en-US" sz="2000" dirty="0">
                <a:latin typeface="Arial" panose="020B0604020202020204" pitchFamily="34" charset="0"/>
                <a:cs typeface="Arial" panose="020B0604020202020204" pitchFamily="34" charset="0"/>
              </a:rPr>
              <a:t>ů</a:t>
            </a:r>
          </a:p>
          <a:p>
            <a:pPr>
              <a:lnSpc>
                <a:spcPct val="90000"/>
              </a:lnSpc>
            </a:pPr>
            <a:endParaRPr lang="en-GB" altLang="en-US" sz="2000" dirty="0">
              <a:latin typeface="Arial" panose="020B0604020202020204" pitchFamily="34" charset="0"/>
              <a:cs typeface="Arial" panose="020B0604020202020204" pitchFamily="34" charset="0"/>
            </a:endParaRPr>
          </a:p>
          <a:p>
            <a:pPr marL="342891" indent="-342891">
              <a:lnSpc>
                <a:spcPct val="90000"/>
              </a:lnSpc>
              <a:buFontTx/>
              <a:buChar char="-"/>
            </a:pPr>
            <a:r>
              <a:rPr lang="en-GB" altLang="en-US" sz="2000" dirty="0" err="1">
                <a:latin typeface="Arial" panose="020B0604020202020204" pitchFamily="34" charset="0"/>
                <a:cs typeface="Arial" panose="020B0604020202020204" pitchFamily="34" charset="0"/>
              </a:rPr>
              <a:t>nejb</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žn</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jší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hydridové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komplexy</a:t>
            </a:r>
            <a:r>
              <a:rPr lang="en-GB" altLang="en-US" sz="2000" dirty="0">
                <a:latin typeface="Arial" panose="020B0604020202020204" pitchFamily="34" charset="0"/>
                <a:cs typeface="Arial" panose="020B0604020202020204" pitchFamily="34" charset="0"/>
              </a:rPr>
              <a:t> B a Al</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nap</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Na[BH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Li[AlH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a:lnSpc>
                <a:spcPct val="90000"/>
              </a:lnSpc>
            </a:pPr>
            <a:endParaRPr lang="en-GB" altLang="en-US" sz="2000" dirty="0">
              <a:latin typeface="Arial" panose="020B0604020202020204" pitchFamily="34" charset="0"/>
              <a:cs typeface="Arial" panose="020B0604020202020204" pitchFamily="34" charset="0"/>
            </a:endParaRPr>
          </a:p>
          <a:p>
            <a:pPr marL="342891" indent="-342891">
              <a:lnSpc>
                <a:spcPct val="90000"/>
              </a:lnSpc>
              <a:buFontTx/>
              <a:buChar char="-"/>
            </a:pPr>
            <a:r>
              <a:rPr lang="en-GB" altLang="en-US" sz="2000" dirty="0">
                <a:latin typeface="Arial" panose="020B0604020202020204" pitchFamily="34" charset="0"/>
                <a:cs typeface="Arial" panose="020B0604020202020204" pitchFamily="34" charset="0"/>
              </a:rPr>
              <a:t>v</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tšinou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rozpustné</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org.rozpoušt</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dlech</a:t>
            </a:r>
            <a:endParaRPr lang="cs-CZ" altLang="en-US" sz="2000" dirty="0">
              <a:latin typeface="Arial" panose="020B0604020202020204" pitchFamily="34" charset="0"/>
              <a:cs typeface="Arial" panose="020B0604020202020204" pitchFamily="34" charset="0"/>
            </a:endParaRPr>
          </a:p>
          <a:p>
            <a:pPr>
              <a:lnSpc>
                <a:spcPct val="90000"/>
              </a:lnSpc>
            </a:pPr>
            <a:endParaRPr lang="en-GB" altLang="en-US" sz="2000" dirty="0">
              <a:latin typeface="Arial" panose="020B0604020202020204" pitchFamily="34" charset="0"/>
              <a:cs typeface="Arial" panose="020B0604020202020204" pitchFamily="34" charset="0"/>
            </a:endParaRPr>
          </a:p>
          <a:p>
            <a:pPr marL="342891" indent="-342891">
              <a:lnSpc>
                <a:spcPct val="90000"/>
              </a:lnSpc>
              <a:buFontTx/>
              <a:buChar char="-"/>
            </a:pPr>
            <a:r>
              <a:rPr lang="en-GB" altLang="en-US" sz="2000" dirty="0" err="1">
                <a:latin typeface="Arial" panose="020B0604020202020204" pitchFamily="34" charset="0"/>
                <a:cs typeface="Arial" panose="020B0604020202020204" pitchFamily="34" charset="0"/>
              </a:rPr>
              <a:t>krystalické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nebo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kapalné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endParaRPr lang="cs-CZ" altLang="en-US" sz="2000" dirty="0">
              <a:latin typeface="Arial" panose="020B0604020202020204" pitchFamily="34" charset="0"/>
              <a:cs typeface="Arial" panose="020B0604020202020204" pitchFamily="34" charset="0"/>
            </a:endParaRPr>
          </a:p>
          <a:p>
            <a:pPr marL="342891" indent="-342891">
              <a:lnSpc>
                <a:spcPct val="90000"/>
              </a:lnSpc>
              <a:buFontTx/>
              <a:buChar char="-"/>
            </a:pPr>
            <a:endParaRPr lang="en-GB" altLang="en-US" sz="2000" dirty="0">
              <a:latin typeface="Arial" panose="020B0604020202020204" pitchFamily="34" charset="0"/>
              <a:cs typeface="Arial" panose="020B0604020202020204" pitchFamily="34" charset="0"/>
            </a:endParaRPr>
          </a:p>
          <a:p>
            <a:pPr marL="342891" indent="-342891">
              <a:lnSpc>
                <a:spcPct val="90000"/>
              </a:lnSpc>
              <a:buFontTx/>
              <a:buChar char="-"/>
            </a:pPr>
            <a:r>
              <a:rPr lang="en-GB" altLang="en-US" sz="2000" dirty="0" err="1">
                <a:latin typeface="Arial" panose="020B0604020202020204" pitchFamily="34" charset="0"/>
                <a:cs typeface="Arial" panose="020B0604020202020204" pitchFamily="34" charset="0"/>
              </a:rPr>
              <a:t>silná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inidla</a:t>
            </a:r>
            <a:endParaRPr lang="cs-CZ" altLang="en-US" sz="2000" dirty="0">
              <a:latin typeface="Arial" panose="020B0604020202020204" pitchFamily="34" charset="0"/>
              <a:cs typeface="Arial" panose="020B0604020202020204" pitchFamily="34" charset="0"/>
            </a:endParaRPr>
          </a:p>
          <a:p>
            <a:pPr>
              <a:lnSpc>
                <a:spcPct val="90000"/>
              </a:lnSpc>
            </a:pPr>
            <a:endParaRPr lang="en-GB" altLang="en-US" sz="2000" dirty="0">
              <a:latin typeface="Arial" panose="020B0604020202020204" pitchFamily="34" charset="0"/>
              <a:cs typeface="Arial" panose="020B0604020202020204" pitchFamily="34" charset="0"/>
            </a:endParaRPr>
          </a:p>
          <a:p>
            <a:pPr marL="342891" indent="-342891">
              <a:lnSpc>
                <a:spcPct val="90000"/>
              </a:lnSpc>
              <a:buFontTx/>
              <a:buChar char="-"/>
            </a:pPr>
            <a:r>
              <a:rPr lang="en-GB" altLang="en-US" sz="2000" dirty="0" err="1">
                <a:latin typeface="Arial" panose="020B0604020202020204" pitchFamily="34" charset="0"/>
                <a:cs typeface="Arial" panose="020B0604020202020204" pitchFamily="34" charset="0"/>
              </a:rPr>
              <a:t>bou</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livá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reakce</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vodou</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a:lnSpc>
                <a:spcPct val="90000"/>
              </a:lnSpc>
            </a:pPr>
            <a:endParaRPr lang="cs-CZ" altLang="en-US" sz="2000" dirty="0">
              <a:latin typeface="Arial" panose="020B0604020202020204" pitchFamily="34" charset="0"/>
              <a:cs typeface="Arial" panose="020B0604020202020204" pitchFamily="34" charset="0"/>
            </a:endParaRPr>
          </a:p>
          <a:p>
            <a:pPr>
              <a:lnSpc>
                <a:spcPct val="90000"/>
              </a:lnSpc>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[XH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+ 4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4H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X(OH)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OH</a:t>
            </a:r>
            <a:r>
              <a:rPr lang="en-GB" altLang="en-US" sz="2000" baseline="30000" dirty="0">
                <a:latin typeface="Arial" panose="020B0604020202020204" pitchFamily="34" charset="0"/>
                <a:cs typeface="Arial" panose="020B0604020202020204" pitchFamily="34" charset="0"/>
              </a:rPr>
              <a:t>-</a:t>
            </a:r>
            <a:endParaRPr lang="cs-CZ" altLang="en-US" sz="2000" baseline="30000" dirty="0">
              <a:latin typeface="Arial" panose="020B0604020202020204" pitchFamily="34" charset="0"/>
              <a:cs typeface="Arial" panose="020B0604020202020204" pitchFamily="34" charset="0"/>
            </a:endParaRPr>
          </a:p>
        </p:txBody>
      </p:sp>
      <p:sp>
        <p:nvSpPr>
          <p:cNvPr id="8" name="Obdélník 7"/>
          <p:cNvSpPr/>
          <p:nvPr/>
        </p:nvSpPr>
        <p:spPr>
          <a:xfrm>
            <a:off x="685800" y="6248400"/>
            <a:ext cx="2889958" cy="369332"/>
          </a:xfrm>
          <a:prstGeom prst="rect">
            <a:avLst/>
          </a:prstGeom>
        </p:spPr>
        <p:txBody>
          <a:bodyPr wrap="none">
            <a:spAutoFit/>
          </a:bodyPr>
          <a:lstStyle/>
          <a:p>
            <a:r>
              <a:rPr lang="cs-CZ" dirty="0" err="1"/>
              <a:t>Diisobutylaluminium</a:t>
            </a:r>
            <a:r>
              <a:rPr lang="cs-CZ" dirty="0"/>
              <a:t> hydride</a:t>
            </a:r>
          </a:p>
        </p:txBody>
      </p:sp>
      <p:pic>
        <p:nvPicPr>
          <p:cNvPr id="153602" name="Picture 2" descr="DIBA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6" y="4942646"/>
            <a:ext cx="3516923"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VÃ½sledek obrÃ¡zku pro carbonyl hydride io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53606" name="Picture 6" descr="VÃ½sledek obrÃ¡zku pro carbonyl hydride 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2" y="4942643"/>
            <a:ext cx="1981643" cy="170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8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VÃ½sledek obrÃ¡zku pro acidity periodic table trend"/>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VÃ½sledek obrÃ¡zku pro acidity periodic table trend"/>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https://qph.fs.quoracdn.net/main-qimg-be23a88eaa15389b10bc6044f53bcaeb.webp"/>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https://qph.fs.quoracdn.net/main-qimg-be23a88eaa15389b10bc6044f53bcaeb.webp"/>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94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44718"/>
            <a:ext cx="6362700" cy="285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8" name="Picture 2" descr="https://www.meta-synthesis.com/webbook/02_mge/MGE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1" y="3429000"/>
            <a:ext cx="5440484" cy="309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Ã½sledek obrÃ¡zku pro al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60" y="3328262"/>
            <a:ext cx="1249163" cy="777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Ã½sledek obrÃ¡zku pro nabh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40" y="4432510"/>
            <a:ext cx="1403839" cy="836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VÃ½sledek obrÃ¡zku pro digall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044" y="5256055"/>
            <a:ext cx="1744647" cy="174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8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66700" y="266702"/>
            <a:ext cx="86106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 řadou prvků vodík netvoří binární sloučeniny, tyto prvky s velice nízkou afinitou k vodíku jsou v periodické tabulce někdy označovány jako </a:t>
            </a:r>
            <a:r>
              <a:rPr lang="cs-CZ" sz="2000" b="1" dirty="0">
                <a:latin typeface="Arial" panose="020B0604020202020204" pitchFamily="34" charset="0"/>
                <a:cs typeface="Arial" panose="020B0604020202020204" pitchFamily="34" charset="0"/>
              </a:rPr>
              <a:t>vodíková mezera</a:t>
            </a:r>
            <a:r>
              <a:rPr lang="cs-CZ" sz="2000" dirty="0">
                <a:latin typeface="Arial" panose="020B0604020202020204" pitchFamily="34" charset="0"/>
                <a:cs typeface="Arial" panose="020B0604020202020204" pitchFamily="34" charset="0"/>
              </a:rPr>
              <a:t>. Mezi typické prvky vodíkové mezery patří např. mangan, železo, kobalt, stříbro a zlato.</a:t>
            </a:r>
          </a:p>
        </p:txBody>
      </p:sp>
      <p:pic>
        <p:nvPicPr>
          <p:cNvPr id="220162" name="Picture 2" descr="VÃ½sledek obrÃ¡zku pro hydride g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09" y="1944385"/>
            <a:ext cx="7037716" cy="464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6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29600" cy="868363"/>
          </a:xfrm>
        </p:spPr>
        <p:txBody>
          <a:bodyPr>
            <a:normAutofit/>
          </a:bodyPr>
          <a:lstStyle/>
          <a:p>
            <a:r>
              <a:rPr lang="cs-CZ" sz="2800" b="1" dirty="0">
                <a:latin typeface="+mn-lt"/>
              </a:rPr>
              <a:t>Deuterium </a:t>
            </a:r>
            <a:r>
              <a:rPr lang="cs-CZ" sz="2800" b="1" baseline="30000" dirty="0">
                <a:latin typeface="+mn-lt"/>
              </a:rPr>
              <a:t>2</a:t>
            </a:r>
            <a:r>
              <a:rPr lang="cs-CZ" sz="2800" b="1" dirty="0">
                <a:latin typeface="+mn-lt"/>
              </a:rPr>
              <a:t>H</a:t>
            </a:r>
          </a:p>
        </p:txBody>
      </p:sp>
      <p:sp>
        <p:nvSpPr>
          <p:cNvPr id="2" name="Obdélník 1"/>
          <p:cNvSpPr/>
          <p:nvPr/>
        </p:nvSpPr>
        <p:spPr>
          <a:xfrm>
            <a:off x="342900" y="1398267"/>
            <a:ext cx="8458200" cy="224676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stabilní izotop, nepodléhá radioaktivní přeměně. V přírodě připadá na jeden atom deuteria cca 6 000 atomů normálního vodíku.</a:t>
            </a:r>
          </a:p>
          <a:p>
            <a:pPr algn="just"/>
            <a:r>
              <a:rPr lang="cs-CZ" sz="2000" dirty="0">
                <a:latin typeface="Arial" panose="020B0604020202020204" pitchFamily="34" charset="0"/>
                <a:cs typeface="Arial" panose="020B0604020202020204" pitchFamily="34" charset="0"/>
              </a:rPr>
              <a:t>    Ve spojení s kyslíkem tvoří deuterium tzv. </a:t>
            </a:r>
            <a:r>
              <a:rPr lang="cs-CZ" sz="2000" u="sng" dirty="0">
                <a:latin typeface="Arial" panose="020B0604020202020204" pitchFamily="34" charset="0"/>
                <a:cs typeface="Arial" panose="020B0604020202020204" pitchFamily="34" charset="0"/>
              </a:rPr>
              <a:t>těžkou vodu, D</a:t>
            </a:r>
            <a:r>
              <a:rPr lang="cs-CZ" sz="2000" u="sng" baseline="-25000" dirty="0">
                <a:latin typeface="Arial" panose="020B0604020202020204" pitchFamily="34" charset="0"/>
                <a:cs typeface="Arial" panose="020B0604020202020204" pitchFamily="34" charset="0"/>
              </a:rPr>
              <a:t>2</a:t>
            </a:r>
            <a:r>
              <a:rPr lang="cs-CZ" sz="2000" u="sng" dirty="0">
                <a:latin typeface="Arial" panose="020B0604020202020204" pitchFamily="34" charset="0"/>
                <a:cs typeface="Arial" panose="020B0604020202020204" pitchFamily="34" charset="0"/>
              </a:rPr>
              <a:t>O</a:t>
            </a:r>
            <a:r>
              <a:rPr lang="cs-CZ" sz="2000" dirty="0">
                <a:latin typeface="Arial" panose="020B0604020202020204" pitchFamily="34" charset="0"/>
                <a:cs typeface="Arial" panose="020B0604020202020204" pitchFamily="34" charset="0"/>
              </a:rPr>
              <a:t>. Tato sloučenina má významné využití v jaderném průmyslu. Je velmi účinným </a:t>
            </a:r>
            <a:r>
              <a:rPr lang="cs-CZ" sz="2000" u="sng" dirty="0">
                <a:latin typeface="Arial" panose="020B0604020202020204" pitchFamily="34" charset="0"/>
                <a:cs typeface="Arial" panose="020B0604020202020204" pitchFamily="34" charset="0"/>
              </a:rPr>
              <a:t>moderátorem</a:t>
            </a:r>
            <a:r>
              <a:rPr lang="cs-CZ" sz="2000" dirty="0">
                <a:latin typeface="Arial" panose="020B0604020202020204" pitchFamily="34" charset="0"/>
                <a:cs typeface="Arial" panose="020B0604020202020204" pitchFamily="34" charset="0"/>
              </a:rPr>
              <a:t>, tedy látkou zpomalující rychlost neutronů. Této vlastnosti se již od druhé světové války využívá v určitém typu </a:t>
            </a:r>
            <a:r>
              <a:rPr lang="cs-CZ" sz="2000" u="sng" dirty="0">
                <a:latin typeface="Arial" panose="020B0604020202020204" pitchFamily="34" charset="0"/>
                <a:cs typeface="Arial" panose="020B0604020202020204" pitchFamily="34" charset="0"/>
              </a:rPr>
              <a:t>jaderných reaktorů</a:t>
            </a:r>
            <a:r>
              <a:rPr lang="cs-CZ" sz="2000" dirty="0">
                <a:latin typeface="Arial" panose="020B0604020202020204" pitchFamily="34" charset="0"/>
                <a:cs typeface="Arial" panose="020B0604020202020204" pitchFamily="34" charset="0"/>
              </a:rPr>
              <a:t> k přípravě plutonia z uranu.</a:t>
            </a:r>
          </a:p>
        </p:txBody>
      </p:sp>
      <p:sp>
        <p:nvSpPr>
          <p:cNvPr id="3" name="Obdélník 2"/>
          <p:cNvSpPr/>
          <p:nvPr/>
        </p:nvSpPr>
        <p:spPr>
          <a:xfrm>
            <a:off x="345332" y="3962401"/>
            <a:ext cx="85344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Deuterium je využíváno také jako účinný </a:t>
            </a:r>
            <a:r>
              <a:rPr lang="cs-CZ" sz="2000" u="sng" dirty="0">
                <a:latin typeface="Arial" panose="020B0604020202020204" pitchFamily="34" charset="0"/>
                <a:cs typeface="Arial" panose="020B0604020202020204" pitchFamily="34" charset="0"/>
              </a:rPr>
              <a:t>stopovač  (</a:t>
            </a:r>
            <a:r>
              <a:rPr lang="cs-CZ" sz="2000" u="sng" dirty="0" err="1">
                <a:latin typeface="Arial" panose="020B0604020202020204" pitchFamily="34" charset="0"/>
                <a:cs typeface="Arial" panose="020B0604020202020204" pitchFamily="34" charset="0"/>
              </a:rPr>
              <a:t>tracer</a:t>
            </a:r>
            <a:r>
              <a:rPr lang="cs-CZ" sz="2000" u="sng" dirty="0">
                <a:latin typeface="Arial" panose="020B0604020202020204" pitchFamily="34" charset="0"/>
                <a:cs typeface="Arial" panose="020B0604020202020204" pitchFamily="34" charset="0"/>
              </a:rPr>
              <a:t>) biochemických reakcí</a:t>
            </a:r>
            <a:r>
              <a:rPr lang="cs-CZ" sz="2000" dirty="0">
                <a:latin typeface="Arial" panose="020B0604020202020204" pitchFamily="34" charset="0"/>
                <a:cs typeface="Arial" panose="020B0604020202020204" pitchFamily="34" charset="0"/>
              </a:rPr>
              <a:t>. Pokud je k výzkumu distribuce určité sloučeniny v organismu  použita látka, která má atomy vodíku nahrazeny deuteriem, lze vysledovat její biochemické přeměny analýzou vzniklých metabolitů. Nevýhodou je              </a:t>
            </a:r>
            <a:r>
              <a:rPr lang="cs-CZ" sz="2000" u="sng" dirty="0">
                <a:latin typeface="Arial" panose="020B0604020202020204" pitchFamily="34" charset="0"/>
                <a:cs typeface="Arial" panose="020B0604020202020204" pitchFamily="34" charset="0"/>
              </a:rPr>
              <a:t>pomalejší kinetika</a:t>
            </a:r>
            <a:r>
              <a:rPr lang="cs-CZ" sz="2000" dirty="0">
                <a:latin typeface="Arial" panose="020B0604020202020204" pitchFamily="34" charset="0"/>
                <a:cs typeface="Arial" panose="020B0604020202020204" pitchFamily="34" charset="0"/>
              </a:rPr>
              <a:t> reakce vlivem těžšího izotopu</a:t>
            </a:r>
          </a:p>
        </p:txBody>
      </p:sp>
    </p:spTree>
    <p:extLst>
      <p:ext uri="{BB962C8B-B14F-4D97-AF65-F5344CB8AC3E}">
        <p14:creationId xmlns:p14="http://schemas.microsoft.com/office/powerpoint/2010/main" val="3041940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15963"/>
          </a:xfrm>
        </p:spPr>
        <p:txBody>
          <a:bodyPr>
            <a:normAutofit/>
          </a:bodyPr>
          <a:lstStyle/>
          <a:p>
            <a:r>
              <a:rPr lang="cs-CZ" sz="2800" b="1" dirty="0" err="1">
                <a:latin typeface="+mn-lt"/>
              </a:rPr>
              <a:t>Deuterovaná</a:t>
            </a:r>
            <a:r>
              <a:rPr lang="cs-CZ" sz="2800" b="1" dirty="0">
                <a:latin typeface="+mn-lt"/>
              </a:rPr>
              <a:t> léčiva</a:t>
            </a:r>
          </a:p>
        </p:txBody>
      </p:sp>
      <p:pic>
        <p:nvPicPr>
          <p:cNvPr id="9218" name="Picture 2" descr="VÃ½sledek obrÃ¡zku pro deuterated 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20" y="2228479"/>
            <a:ext cx="2951080" cy="216749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570053" y="2667002"/>
            <a:ext cx="5269149" cy="646331"/>
          </a:xfrm>
          <a:prstGeom prst="rect">
            <a:avLst/>
          </a:prstGeom>
        </p:spPr>
        <p:txBody>
          <a:bodyPr wrap="square">
            <a:spAutoFit/>
          </a:bodyPr>
          <a:lstStyle/>
          <a:p>
            <a:r>
              <a:rPr lang="cs-CZ" dirty="0" err="1">
                <a:latin typeface="Arial" panose="020B0604020202020204" pitchFamily="34" charset="0"/>
                <a:cs typeface="Arial" panose="020B0604020202020204" pitchFamily="34" charset="0"/>
              </a:rPr>
              <a:t>Deuterovaná</a:t>
            </a:r>
            <a:r>
              <a:rPr lang="cs-CZ" dirty="0">
                <a:latin typeface="Arial" panose="020B0604020202020204" pitchFamily="34" charset="0"/>
                <a:cs typeface="Arial" panose="020B0604020202020204" pitchFamily="34" charset="0"/>
              </a:rPr>
              <a:t> forma </a:t>
            </a:r>
            <a:r>
              <a:rPr lang="en-US" dirty="0" err="1">
                <a:latin typeface="Arial" panose="020B0604020202020204" pitchFamily="34" charset="0"/>
                <a:cs typeface="Arial" panose="020B0604020202020204" pitchFamily="34" charset="0"/>
              </a:rPr>
              <a:t>tetrabenazin</a:t>
            </a:r>
            <a:r>
              <a:rPr lang="cs-CZ"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používaná k léčbě </a:t>
            </a:r>
            <a:r>
              <a:rPr lang="en-US" dirty="0" err="1">
                <a:latin typeface="Arial" panose="020B0604020202020204" pitchFamily="34" charset="0"/>
                <a:cs typeface="Arial" panose="020B0604020202020204" pitchFamily="34" charset="0"/>
              </a:rPr>
              <a:t>tardiv</a:t>
            </a:r>
            <a:r>
              <a:rPr lang="cs-CZ" dirty="0">
                <a:latin typeface="Arial" panose="020B0604020202020204" pitchFamily="34" charset="0"/>
                <a:cs typeface="Arial" panose="020B0604020202020204" pitchFamily="34" charset="0"/>
              </a:rPr>
              <a:t>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dyskines</a:t>
            </a:r>
            <a:r>
              <a:rPr lang="cs-CZ"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 Huntington</a:t>
            </a:r>
            <a:r>
              <a:rPr lang="cs-CZ" dirty="0">
                <a:latin typeface="Arial" panose="020B0604020202020204" pitchFamily="34" charset="0"/>
                <a:cs typeface="Arial" panose="020B0604020202020204" pitchFamily="34" charset="0"/>
              </a:rPr>
              <a:t>ovy </a:t>
            </a:r>
            <a:r>
              <a:rPr lang="en-US" dirty="0">
                <a:latin typeface="Arial" panose="020B0604020202020204" pitchFamily="34" charset="0"/>
                <a:cs typeface="Arial" panose="020B0604020202020204" pitchFamily="34" charset="0"/>
              </a:rPr>
              <a:t>chore</a:t>
            </a:r>
            <a:r>
              <a:rPr lang="cs-CZ" dirty="0">
                <a:latin typeface="Arial" panose="020B0604020202020204" pitchFamily="34" charset="0"/>
                <a:cs typeface="Arial" panose="020B0604020202020204" pitchFamily="34" charset="0"/>
              </a:rPr>
              <a:t>y.</a:t>
            </a:r>
          </a:p>
        </p:txBody>
      </p:sp>
      <p:sp>
        <p:nvSpPr>
          <p:cNvPr id="3" name="Obdélník 2"/>
          <p:cNvSpPr/>
          <p:nvPr/>
        </p:nvSpPr>
        <p:spPr>
          <a:xfrm>
            <a:off x="160511" y="1101708"/>
            <a:ext cx="8814879"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Díky </a:t>
            </a:r>
            <a:r>
              <a:rPr lang="en-US" sz="2000" dirty="0">
                <a:latin typeface="Arial" panose="020B0604020202020204" pitchFamily="34" charset="0"/>
                <a:cs typeface="Arial" panose="020B0604020202020204" pitchFamily="34" charset="0"/>
              </a:rPr>
              <a:t>kinetic</a:t>
            </a:r>
            <a:r>
              <a:rPr lang="cs-CZ" sz="2000" dirty="0" err="1">
                <a:latin typeface="Arial" panose="020B0604020202020204" pitchFamily="34" charset="0"/>
                <a:cs typeface="Arial" panose="020B0604020202020204" pitchFamily="34" charset="0"/>
              </a:rPr>
              <a:t>kému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cs-CZ" sz="2000" dirty="0">
                <a:latin typeface="Arial" panose="020B0604020202020204" pitchFamily="34" charset="0"/>
                <a:cs typeface="Arial" panose="020B0604020202020204" pitchFamily="34" charset="0"/>
              </a:rPr>
              <a:t>z</a:t>
            </a:r>
            <a:r>
              <a:rPr lang="en-US" sz="2000" dirty="0" err="1">
                <a:latin typeface="Arial" panose="020B0604020202020204" pitchFamily="34" charset="0"/>
                <a:cs typeface="Arial" panose="020B0604020202020204" pitchFamily="34" charset="0"/>
              </a:rPr>
              <a:t>otop</a:t>
            </a:r>
            <a:r>
              <a:rPr lang="cs-CZ" sz="2000" dirty="0" err="1">
                <a:latin typeface="Arial" panose="020B0604020202020204" pitchFamily="34" charset="0"/>
                <a:cs typeface="Arial" panose="020B0604020202020204" pitchFamily="34" charset="0"/>
              </a:rPr>
              <a:t>ovému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efe</a:t>
            </a:r>
            <a:r>
              <a:rPr lang="cs-CZ" sz="2000" dirty="0">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t</a:t>
            </a:r>
            <a:r>
              <a:rPr lang="cs-CZ" sz="2000" dirty="0">
                <a:latin typeface="Arial" panose="020B0604020202020204" pitchFamily="34" charset="0"/>
                <a:cs typeface="Arial" panose="020B0604020202020204" pitchFamily="34" charset="0"/>
              </a:rPr>
              <a:t>u mohou mít léčiva obsahující </a:t>
            </a:r>
            <a:r>
              <a:rPr lang="en-US" sz="2000" dirty="0">
                <a:latin typeface="Arial" panose="020B0604020202020204" pitchFamily="34" charset="0"/>
                <a:cs typeface="Arial" panose="020B0604020202020204" pitchFamily="34" charset="0"/>
              </a:rPr>
              <a:t> deuterium</a:t>
            </a:r>
            <a:r>
              <a:rPr lang="cs-CZ" sz="2000" dirty="0">
                <a:latin typeface="Arial" panose="020B0604020202020204" pitchFamily="34" charset="0"/>
                <a:cs typeface="Arial" panose="020B0604020202020204" pitchFamily="34" charset="0"/>
              </a:rPr>
              <a:t>  významně </a:t>
            </a:r>
            <a:r>
              <a:rPr lang="cs-CZ" sz="2000" u="sng" dirty="0">
                <a:latin typeface="Arial" panose="020B0604020202020204" pitchFamily="34" charset="0"/>
                <a:cs typeface="Arial" panose="020B0604020202020204" pitchFamily="34" charset="0"/>
              </a:rPr>
              <a:t>pomalejší  metabolismus</a:t>
            </a:r>
            <a:r>
              <a:rPr lang="cs-CZ" sz="2000" dirty="0">
                <a:latin typeface="Arial" panose="020B0604020202020204" pitchFamily="34" charset="0"/>
                <a:cs typeface="Arial" panose="020B0604020202020204" pitchFamily="34" charset="0"/>
              </a:rPr>
              <a:t> a tím pádem i delší poločas </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setrvání látky  organismu.</a:t>
            </a:r>
          </a:p>
        </p:txBody>
      </p:sp>
      <p:pic>
        <p:nvPicPr>
          <p:cNvPr id="15364" name="Picture 4" descr="VÃ½sledek obrÃ¡zku pro deuterated fatty acid RT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4495801"/>
            <a:ext cx="3369015" cy="2303764"/>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570055" y="5257802"/>
            <a:ext cx="5405335" cy="923330"/>
          </a:xfrm>
          <a:prstGeom prst="rect">
            <a:avLst/>
          </a:prstGeom>
        </p:spPr>
        <p:txBody>
          <a:bodyPr wrap="square">
            <a:spAutoFit/>
          </a:bodyPr>
          <a:lstStyle/>
          <a:p>
            <a:r>
              <a:rPr lang="cs-CZ" dirty="0">
                <a:latin typeface="Arial" panose="020B0604020202020204" pitchFamily="34" charset="0"/>
                <a:cs typeface="Arial" panose="020B0604020202020204" pitchFamily="34" charset="0"/>
              </a:rPr>
              <a:t>Doplněk stravy pro</a:t>
            </a:r>
            <a:r>
              <a:rPr lang="en-US"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léčení </a:t>
            </a:r>
            <a:r>
              <a:rPr lang="en-US" dirty="0" err="1">
                <a:latin typeface="Arial" panose="020B0604020202020204" pitchFamily="34" charset="0"/>
                <a:cs typeface="Arial" panose="020B0604020202020204" pitchFamily="34" charset="0"/>
              </a:rPr>
              <a:t>neurodegenerativ</a:t>
            </a:r>
            <a:r>
              <a:rPr lang="cs-CZ" dirty="0" err="1">
                <a:latin typeface="Arial" panose="020B0604020202020204" pitchFamily="34" charset="0"/>
                <a:cs typeface="Arial" panose="020B0604020202020204" pitchFamily="34" charset="0"/>
              </a:rPr>
              <a:t>ních</a:t>
            </a:r>
            <a:r>
              <a:rPr lang="en-US"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chorob jako je </a:t>
            </a:r>
            <a:r>
              <a:rPr lang="en-US" dirty="0">
                <a:latin typeface="Arial" panose="020B0604020202020204" pitchFamily="34" charset="0"/>
                <a:cs typeface="Arial" panose="020B0604020202020204" pitchFamily="34" charset="0"/>
              </a:rPr>
              <a:t> Friedreich</a:t>
            </a:r>
            <a:r>
              <a:rPr lang="cs-CZ" dirty="0">
                <a:latin typeface="Arial" panose="020B0604020202020204" pitchFamily="34" charset="0"/>
                <a:cs typeface="Arial" panose="020B0604020202020204" pitchFamily="34" charset="0"/>
              </a:rPr>
              <a:t>ova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ataxi</a:t>
            </a:r>
            <a:r>
              <a:rPr lang="cs-CZ"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 </a:t>
            </a:r>
            <a:r>
              <a:rPr lang="cs-CZ" dirty="0">
                <a:latin typeface="Arial" panose="020B0604020202020204" pitchFamily="34" charset="0"/>
                <a:cs typeface="Arial" panose="020B0604020202020204" pitchFamily="34" charset="0"/>
              </a:rPr>
              <a:t>dětská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neuroaxon</a:t>
            </a:r>
            <a:r>
              <a:rPr lang="cs-CZ" dirty="0">
                <a:latin typeface="Arial" panose="020B0604020202020204" pitchFamily="34" charset="0"/>
                <a:cs typeface="Arial" panose="020B0604020202020204" pitchFamily="34" charset="0"/>
              </a:rPr>
              <a:t>á</a:t>
            </a:r>
            <a:r>
              <a:rPr lang="en-US" dirty="0">
                <a:latin typeface="Arial" panose="020B0604020202020204" pitchFamily="34" charset="0"/>
                <a:cs typeface="Arial" panose="020B0604020202020204" pitchFamily="34" charset="0"/>
              </a:rPr>
              <a:t>l</a:t>
            </a:r>
            <a:r>
              <a:rPr lang="cs-CZ" dirty="0">
                <a:latin typeface="Arial" panose="020B0604020202020204" pitchFamily="34" charset="0"/>
                <a:cs typeface="Arial" panose="020B0604020202020204" pitchFamily="34" charset="0"/>
              </a:rPr>
              <a:t>ní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dystro</a:t>
            </a:r>
            <a:r>
              <a:rPr lang="cs-CZ" dirty="0" err="1">
                <a:latin typeface="Arial" panose="020B0604020202020204" pitchFamily="34" charset="0"/>
                <a:cs typeface="Arial" panose="020B0604020202020204" pitchFamily="34" charset="0"/>
              </a:rPr>
              <a:t>fie</a:t>
            </a:r>
            <a:r>
              <a:rPr lang="en-US" dirty="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24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49287"/>
          </a:xfrm>
        </p:spPr>
        <p:txBody>
          <a:bodyPr>
            <a:normAutofit/>
          </a:bodyPr>
          <a:lstStyle/>
          <a:p>
            <a:r>
              <a:rPr lang="cs-CZ" sz="2800" b="1" dirty="0">
                <a:latin typeface="+mn-lt"/>
              </a:rPr>
              <a:t>Tritium </a:t>
            </a:r>
            <a:r>
              <a:rPr lang="cs-CZ" sz="2800" b="1" baseline="30000" dirty="0">
                <a:latin typeface="+mn-lt"/>
              </a:rPr>
              <a:t>3</a:t>
            </a:r>
            <a:r>
              <a:rPr lang="cs-CZ" sz="2800" b="1" dirty="0">
                <a:latin typeface="+mn-lt"/>
              </a:rPr>
              <a:t>H</a:t>
            </a:r>
          </a:p>
        </p:txBody>
      </p:sp>
      <p:sp>
        <p:nvSpPr>
          <p:cNvPr id="3" name="TextovéPole 2"/>
          <p:cNvSpPr txBox="1"/>
          <p:nvPr/>
        </p:nvSpPr>
        <p:spPr>
          <a:xfrm>
            <a:off x="457200" y="1019178"/>
            <a:ext cx="7620000" cy="1323439"/>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 vzniká v přírodě působením kosmického záření. Tvoří asi 10</a:t>
            </a:r>
            <a:r>
              <a:rPr lang="cs-CZ" sz="2000" baseline="30000" dirty="0">
                <a:latin typeface="Arial" panose="020B0604020202020204" pitchFamily="34" charset="0"/>
                <a:cs typeface="Arial" panose="020B0604020202020204" pitchFamily="34" charset="0"/>
              </a:rPr>
              <a:t>-17</a:t>
            </a:r>
            <a:r>
              <a:rPr lang="cs-CZ" sz="2000" dirty="0">
                <a:latin typeface="Arial" panose="020B0604020202020204" pitchFamily="34" charset="0"/>
                <a:cs typeface="Arial" panose="020B0604020202020204" pitchFamily="34" charset="0"/>
              </a:rPr>
              <a:t> - 10</a:t>
            </a:r>
            <a:r>
              <a:rPr lang="cs-CZ" sz="2000" baseline="30000" dirty="0">
                <a:latin typeface="Arial" panose="020B0604020202020204" pitchFamily="34" charset="0"/>
                <a:cs typeface="Arial" panose="020B0604020202020204" pitchFamily="34" charset="0"/>
              </a:rPr>
              <a:t>-18</a:t>
            </a:r>
            <a:r>
              <a:rPr lang="cs-CZ" sz="2000" dirty="0">
                <a:latin typeface="Arial" panose="020B0604020202020204" pitchFamily="34" charset="0"/>
                <a:cs typeface="Arial" panose="020B0604020202020204" pitchFamily="34" charset="0"/>
              </a:rPr>
              <a:t> % přírodního vodíku</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používá se jako značkovací  izotop  v medicíně</a:t>
            </a:r>
          </a:p>
        </p:txBody>
      </p:sp>
      <p:graphicFrame>
        <p:nvGraphicFramePr>
          <p:cNvPr id="5" name="Tabulka 4"/>
          <p:cNvGraphicFramePr>
            <a:graphicFrameLocks noGrp="1"/>
          </p:cNvGraphicFramePr>
          <p:nvPr/>
        </p:nvGraphicFramePr>
        <p:xfrm>
          <a:off x="609600" y="2895603"/>
          <a:ext cx="7848600" cy="3537264"/>
        </p:xfrm>
        <a:graphic>
          <a:graphicData uri="http://schemas.openxmlformats.org/drawingml/2006/table">
            <a:tbl>
              <a:tblPr>
                <a:tableStyleId>{D7AC3CCA-C797-4891-BE02-D94E43425B78}</a:tableStyleId>
              </a:tblPr>
              <a:tblGrid>
                <a:gridCol w="2678173">
                  <a:extLst>
                    <a:ext uri="{9D8B030D-6E8A-4147-A177-3AD203B41FA5}">
                      <a16:colId xmlns:a16="http://schemas.microsoft.com/office/drawing/2014/main" val="20000"/>
                    </a:ext>
                  </a:extLst>
                </a:gridCol>
                <a:gridCol w="174142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750067">
                <a:tc>
                  <a:txBody>
                    <a:bodyPr/>
                    <a:lstStyle/>
                    <a:p>
                      <a:pPr algn="ctr" fontAlgn="ctr"/>
                      <a:r>
                        <a:rPr lang="cs-CZ" sz="2000" b="1" u="none" strike="noStrike" dirty="0">
                          <a:effectLst/>
                        </a:rPr>
                        <a:t>Vlastnost</a:t>
                      </a:r>
                      <a:endParaRPr lang="cs-CZ" sz="2000" b="1"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b="1" u="none" strike="noStrike" dirty="0">
                          <a:effectLst/>
                        </a:rPr>
                        <a:t>Normální voda (H</a:t>
                      </a:r>
                      <a:r>
                        <a:rPr lang="cs-CZ" sz="2000" b="1" u="none" strike="noStrike" baseline="-25000" dirty="0">
                          <a:effectLst/>
                        </a:rPr>
                        <a:t>2</a:t>
                      </a:r>
                      <a:r>
                        <a:rPr lang="cs-CZ" sz="2000" b="1" u="none" strike="noStrike" dirty="0">
                          <a:effectLst/>
                        </a:rPr>
                        <a:t>O)</a:t>
                      </a:r>
                      <a:endParaRPr lang="cs-CZ" sz="2000" b="1"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b="1" u="none" strike="noStrike" dirty="0">
                          <a:effectLst/>
                        </a:rPr>
                        <a:t>Těžká voda (D</a:t>
                      </a:r>
                      <a:r>
                        <a:rPr lang="cs-CZ" sz="2000" b="1" u="none" strike="noStrike" baseline="-25000" dirty="0">
                          <a:effectLst/>
                        </a:rPr>
                        <a:t>2</a:t>
                      </a:r>
                      <a:r>
                        <a:rPr lang="cs-CZ" sz="2000" b="1" u="none" strike="noStrike" dirty="0">
                          <a:effectLst/>
                        </a:rPr>
                        <a:t>O)</a:t>
                      </a:r>
                      <a:endParaRPr lang="cs-CZ" sz="2000" b="1"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b="1" u="none" strike="noStrike" dirty="0">
                          <a:effectLst/>
                        </a:rPr>
                        <a:t>T</a:t>
                      </a:r>
                      <a:r>
                        <a:rPr lang="en-US" sz="2000" b="1" u="none" strike="noStrike" dirty="0">
                          <a:effectLst/>
                        </a:rPr>
                        <a:t>r</a:t>
                      </a:r>
                      <a:r>
                        <a:rPr lang="cs-CZ" sz="2000" b="1" u="none" strike="noStrike" dirty="0" err="1">
                          <a:effectLst/>
                        </a:rPr>
                        <a:t>itiová</a:t>
                      </a:r>
                      <a:r>
                        <a:rPr lang="cs-CZ" sz="2000" b="1" u="none" strike="noStrike" dirty="0">
                          <a:effectLst/>
                        </a:rPr>
                        <a:t> voda (T</a:t>
                      </a:r>
                      <a:r>
                        <a:rPr lang="cs-CZ" sz="2000" b="1" u="none" strike="noStrike" baseline="-25000" dirty="0">
                          <a:effectLst/>
                        </a:rPr>
                        <a:t>2</a:t>
                      </a:r>
                      <a:r>
                        <a:rPr lang="cs-CZ" sz="2000" b="1" u="none" strike="noStrike" dirty="0">
                          <a:effectLst/>
                        </a:rPr>
                        <a:t>O)</a:t>
                      </a:r>
                      <a:endParaRPr lang="cs-CZ" sz="2000" b="1"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extLst>
                  <a:ext uri="{0D108BD9-81ED-4DB2-BD59-A6C34878D82A}">
                    <a16:rowId xmlns:a16="http://schemas.microsoft.com/office/drawing/2014/main" val="10000"/>
                  </a:ext>
                </a:extLst>
              </a:tr>
              <a:tr h="355295">
                <a:tc>
                  <a:txBody>
                    <a:bodyPr/>
                    <a:lstStyle/>
                    <a:p>
                      <a:pPr algn="l" fontAlgn="ctr"/>
                      <a:r>
                        <a:rPr lang="cs-CZ" sz="2000" u="none" strike="noStrike">
                          <a:effectLst/>
                        </a:rPr>
                        <a:t>Molární hmotnost</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en-US" sz="2000" u="none" strike="noStrike" dirty="0">
                          <a:effectLst/>
                        </a:rPr>
                        <a:t>18,0153 </a:t>
                      </a:r>
                      <a:r>
                        <a:rPr lang="cs-CZ" sz="2000" u="none" strike="noStrike" dirty="0">
                          <a:effectLst/>
                        </a:rPr>
                        <a:t>g/mol</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20,0294 g/mol</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22,0315 g/mol</a:t>
                      </a:r>
                      <a:endParaRPr lang="cs-CZ" sz="2000" b="0" i="0" u="none" strike="noStrike" dirty="0">
                        <a:solidFill>
                          <a:srgbClr val="000000"/>
                        </a:solidFill>
                        <a:effectLst/>
                        <a:latin typeface="Arial" panose="020B0604020202020204" pitchFamily="34" charset="0"/>
                        <a:cs typeface="Arial" panose="020B0604020202020204" pitchFamily="34" charset="0"/>
                      </a:endParaRPr>
                    </a:p>
                  </a:txBody>
                  <a:tcPr marL="6351" marR="6351" marT="6351" marB="0" anchor="ctr"/>
                </a:tc>
                <a:extLst>
                  <a:ext uri="{0D108BD9-81ED-4DB2-BD59-A6C34878D82A}">
                    <a16:rowId xmlns:a16="http://schemas.microsoft.com/office/drawing/2014/main" val="10001"/>
                  </a:ext>
                </a:extLst>
              </a:tr>
              <a:tr h="355295">
                <a:tc>
                  <a:txBody>
                    <a:bodyPr/>
                    <a:lstStyle/>
                    <a:p>
                      <a:pPr algn="l" fontAlgn="ctr"/>
                      <a:r>
                        <a:rPr lang="cs-CZ" sz="2000" u="none" strike="noStrike" dirty="0">
                          <a:effectLst/>
                        </a:rPr>
                        <a:t>Teplota tání</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0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3,82 °C</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b"/>
                      <a:r>
                        <a:rPr lang="cs-CZ" sz="2000" u="none" strike="noStrike" dirty="0">
                          <a:effectLst/>
                        </a:rPr>
                        <a:t>4,48  °C</a:t>
                      </a:r>
                      <a:endParaRPr lang="cs-CZ" sz="2000" b="0" i="0" u="none" strike="noStrike" dirty="0">
                        <a:solidFill>
                          <a:srgbClr val="000000"/>
                        </a:solidFill>
                        <a:effectLst/>
                        <a:latin typeface="Arial" panose="020B0604020202020204" pitchFamily="34" charset="0"/>
                        <a:cs typeface="Arial" panose="020B0604020202020204" pitchFamily="34" charset="0"/>
                      </a:endParaRPr>
                    </a:p>
                  </a:txBody>
                  <a:tcPr marL="6351" marR="6351" marT="6351" marB="0" anchor="b"/>
                </a:tc>
                <a:extLst>
                  <a:ext uri="{0D108BD9-81ED-4DB2-BD59-A6C34878D82A}">
                    <a16:rowId xmlns:a16="http://schemas.microsoft.com/office/drawing/2014/main" val="10002"/>
                  </a:ext>
                </a:extLst>
              </a:tr>
              <a:tr h="615951">
                <a:tc>
                  <a:txBody>
                    <a:bodyPr/>
                    <a:lstStyle/>
                    <a:p>
                      <a:pPr algn="l" fontAlgn="b"/>
                      <a:r>
                        <a:rPr lang="cs-CZ" sz="2000" u="none" strike="noStrike">
                          <a:effectLst/>
                        </a:rPr>
                        <a:t>Teplota varu (při normálním tlaku)</a:t>
                      </a:r>
                      <a:endParaRPr lang="cs-CZ" sz="2000" b="0" i="0" u="none" strike="noStrike">
                        <a:solidFill>
                          <a:srgbClr val="000000"/>
                        </a:solidFill>
                        <a:effectLst/>
                        <a:latin typeface="Arial" panose="020B0604020202020204" pitchFamily="34" charset="0"/>
                        <a:cs typeface="Arial" panose="020B0604020202020204" pitchFamily="34" charset="0"/>
                      </a:endParaRPr>
                    </a:p>
                  </a:txBody>
                  <a:tcPr marL="6351" marR="6351" marT="6351" marB="0" anchor="b"/>
                </a:tc>
                <a:tc>
                  <a:txBody>
                    <a:bodyPr/>
                    <a:lstStyle/>
                    <a:p>
                      <a:pPr algn="ctr" fontAlgn="ctr"/>
                      <a:r>
                        <a:rPr lang="cs-CZ" sz="2000" u="none" strike="noStrike">
                          <a:effectLst/>
                        </a:rPr>
                        <a:t>100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101,42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101,51 °C</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extLst>
                  <a:ext uri="{0D108BD9-81ED-4DB2-BD59-A6C34878D82A}">
                    <a16:rowId xmlns:a16="http://schemas.microsoft.com/office/drawing/2014/main" val="10003"/>
                  </a:ext>
                </a:extLst>
              </a:tr>
              <a:tr h="394771">
                <a:tc>
                  <a:txBody>
                    <a:bodyPr/>
                    <a:lstStyle/>
                    <a:p>
                      <a:pPr algn="l" fontAlgn="ctr"/>
                      <a:r>
                        <a:rPr lang="cs-CZ" sz="2000" u="none" strike="noStrike">
                          <a:effectLst/>
                        </a:rPr>
                        <a:t>Maximální hustota</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0,9997 g/cm</a:t>
                      </a:r>
                      <a:r>
                        <a:rPr lang="cs-CZ" sz="2000" u="none" strike="noStrike" baseline="30000">
                          <a:effectLst/>
                        </a:rPr>
                        <a:t>3</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1,1072 g/cm</a:t>
                      </a:r>
                      <a:r>
                        <a:rPr lang="cs-CZ" sz="2000" u="none" strike="noStrike" baseline="30000">
                          <a:effectLst/>
                        </a:rPr>
                        <a:t>3</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1,85 g/cm</a:t>
                      </a:r>
                      <a:r>
                        <a:rPr lang="cs-CZ" sz="2000" u="none" strike="noStrike" baseline="30000" dirty="0">
                          <a:effectLst/>
                        </a:rPr>
                        <a:t>3</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extLst>
                  <a:ext uri="{0D108BD9-81ED-4DB2-BD59-A6C34878D82A}">
                    <a16:rowId xmlns:a16="http://schemas.microsoft.com/office/drawing/2014/main" val="10004"/>
                  </a:ext>
                </a:extLst>
              </a:tr>
              <a:tr h="355295">
                <a:tc>
                  <a:txBody>
                    <a:bodyPr/>
                    <a:lstStyle/>
                    <a:p>
                      <a:pPr algn="l" fontAlgn="ctr"/>
                      <a:r>
                        <a:rPr lang="cs-CZ" sz="2000" u="none" strike="noStrike">
                          <a:effectLst/>
                        </a:rPr>
                        <a:t>Maximální hustota je při</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3,98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11,2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l" fontAlgn="b"/>
                      <a:r>
                        <a:rPr lang="cs-CZ" sz="2000" u="none" strike="noStrike" dirty="0">
                          <a:effectLst/>
                        </a:rPr>
                        <a:t> </a:t>
                      </a:r>
                      <a:endParaRPr lang="cs-CZ" sz="2000" b="0" i="0" u="none" strike="noStrike" dirty="0">
                        <a:solidFill>
                          <a:srgbClr val="000000"/>
                        </a:solidFill>
                        <a:effectLst/>
                        <a:latin typeface="Arial" panose="020B0604020202020204" pitchFamily="34" charset="0"/>
                        <a:cs typeface="Arial" panose="020B0604020202020204" pitchFamily="34" charset="0"/>
                      </a:endParaRPr>
                    </a:p>
                  </a:txBody>
                  <a:tcPr marL="6351" marR="6351" marT="6351" marB="0" anchor="b"/>
                </a:tc>
                <a:extLst>
                  <a:ext uri="{0D108BD9-81ED-4DB2-BD59-A6C34878D82A}">
                    <a16:rowId xmlns:a16="http://schemas.microsoft.com/office/drawing/2014/main" val="10005"/>
                  </a:ext>
                </a:extLst>
              </a:tr>
              <a:tr h="355295">
                <a:tc>
                  <a:txBody>
                    <a:bodyPr/>
                    <a:lstStyle/>
                    <a:p>
                      <a:pPr algn="l" fontAlgn="ctr"/>
                      <a:r>
                        <a:rPr lang="pl-PL" sz="2000" u="none" strike="noStrike">
                          <a:effectLst/>
                        </a:rPr>
                        <a:t>Hodnota pKw při 25 °C</a:t>
                      </a:r>
                      <a:endParaRPr lang="pl-PL"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14,000 </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14,869 </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l" fontAlgn="b"/>
                      <a:r>
                        <a:rPr lang="cs-CZ" sz="2000" u="none" strike="noStrike" dirty="0">
                          <a:effectLst/>
                        </a:rPr>
                        <a:t> </a:t>
                      </a:r>
                      <a:endParaRPr lang="cs-CZ" sz="2000" b="0" i="0" u="none" strike="noStrike" dirty="0">
                        <a:solidFill>
                          <a:srgbClr val="000000"/>
                        </a:solidFill>
                        <a:effectLst/>
                        <a:latin typeface="Arial" panose="020B0604020202020204" pitchFamily="34" charset="0"/>
                        <a:cs typeface="Arial" panose="020B0604020202020204" pitchFamily="34" charset="0"/>
                      </a:endParaRPr>
                    </a:p>
                  </a:txBody>
                  <a:tcPr marL="6351" marR="6351" marT="6351" marB="0" anchor="b"/>
                </a:tc>
                <a:extLst>
                  <a:ext uri="{0D108BD9-81ED-4DB2-BD59-A6C34878D82A}">
                    <a16:rowId xmlns:a16="http://schemas.microsoft.com/office/drawing/2014/main" val="10006"/>
                  </a:ext>
                </a:extLst>
              </a:tr>
              <a:tr h="355295">
                <a:tc>
                  <a:txBody>
                    <a:bodyPr/>
                    <a:lstStyle/>
                    <a:p>
                      <a:pPr algn="l" fontAlgn="ctr"/>
                      <a:r>
                        <a:rPr lang="cs-CZ" sz="2000" u="none" strike="noStrike">
                          <a:effectLst/>
                        </a:rPr>
                        <a:t>pH (při 25 °C)</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dirty="0">
                          <a:effectLst/>
                        </a:rPr>
                        <a:t>7,00</a:t>
                      </a:r>
                      <a:endParaRPr lang="cs-CZ" sz="2000" b="0" i="0" u="none" strike="noStrike" dirty="0">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ctr" fontAlgn="ctr"/>
                      <a:r>
                        <a:rPr lang="cs-CZ" sz="2000" u="none" strike="noStrike">
                          <a:effectLst/>
                        </a:rPr>
                        <a:t>7,41</a:t>
                      </a:r>
                      <a:endParaRPr lang="cs-CZ" sz="2000" b="0" i="0" u="none" strike="noStrike">
                        <a:solidFill>
                          <a:srgbClr val="222222"/>
                        </a:solidFill>
                        <a:effectLst/>
                        <a:latin typeface="Arial" panose="020B0604020202020204" pitchFamily="34" charset="0"/>
                        <a:cs typeface="Arial" panose="020B0604020202020204" pitchFamily="34" charset="0"/>
                      </a:endParaRPr>
                    </a:p>
                  </a:txBody>
                  <a:tcPr marL="6351" marR="6351" marT="6351" marB="0" anchor="ctr"/>
                </a:tc>
                <a:tc>
                  <a:txBody>
                    <a:bodyPr/>
                    <a:lstStyle/>
                    <a:p>
                      <a:pPr algn="l" fontAlgn="b"/>
                      <a:r>
                        <a:rPr lang="cs-CZ" sz="2000" u="none" strike="noStrike" dirty="0">
                          <a:effectLst/>
                        </a:rPr>
                        <a:t> </a:t>
                      </a:r>
                      <a:endParaRPr lang="cs-CZ" sz="2000" b="0" i="0" u="none" strike="noStrike" dirty="0">
                        <a:solidFill>
                          <a:srgbClr val="000000"/>
                        </a:solidFill>
                        <a:effectLst/>
                        <a:latin typeface="Arial" panose="020B0604020202020204" pitchFamily="34" charset="0"/>
                        <a:cs typeface="Arial" panose="020B0604020202020204" pitchFamily="34" charset="0"/>
                      </a:endParaRPr>
                    </a:p>
                  </a:txBody>
                  <a:tcPr marL="6351" marR="6351" marT="6351"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2139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15963"/>
          </a:xfrm>
        </p:spPr>
        <p:txBody>
          <a:bodyPr>
            <a:normAutofit/>
          </a:bodyPr>
          <a:lstStyle/>
          <a:p>
            <a:r>
              <a:rPr lang="cs-CZ" sz="3200" b="1" dirty="0"/>
              <a:t>Tritium</a:t>
            </a:r>
          </a:p>
        </p:txBody>
      </p:sp>
      <p:pic>
        <p:nvPicPr>
          <p:cNvPr id="112642" name="Picture 2" descr="VÃ½sledek obrÃ¡zku pro tritium bo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2" y="1524000"/>
            <a:ext cx="4022841" cy="5089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876803" y="4646580"/>
            <a:ext cx="4126643" cy="400110"/>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Poločas rozpadu T</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 12.46 roku</a:t>
            </a:r>
          </a:p>
        </p:txBody>
      </p:sp>
      <p:pic>
        <p:nvPicPr>
          <p:cNvPr id="112644" name="Picture 4" descr="VÃ½sledek obrÃ¡zku pro tritium de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3"/>
            <a:ext cx="3429000" cy="2480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181602" y="5560980"/>
            <a:ext cx="2946640" cy="400110"/>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Datování vína a koňaku.</a:t>
            </a:r>
          </a:p>
        </p:txBody>
      </p:sp>
    </p:spTree>
    <p:extLst>
      <p:ext uri="{BB962C8B-B14F-4D97-AF65-F5344CB8AC3E}">
        <p14:creationId xmlns:p14="http://schemas.microsoft.com/office/powerpoint/2010/main" val="204923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646332"/>
          </a:xfrm>
        </p:spPr>
        <p:txBody>
          <a:bodyPr>
            <a:normAutofit/>
          </a:bodyPr>
          <a:lstStyle/>
          <a:p>
            <a:r>
              <a:rPr lang="cs-CZ" sz="3200" b="1" dirty="0">
                <a:latin typeface="+mn-lt"/>
              </a:rPr>
              <a:t>Atomární vodík</a:t>
            </a:r>
            <a:r>
              <a:rPr lang="en-US" sz="3200" b="1" dirty="0">
                <a:latin typeface="+mn-lt"/>
              </a:rPr>
              <a:t> (</a:t>
            </a:r>
            <a:r>
              <a:rPr lang="cs-CZ" sz="3200" b="1" dirty="0">
                <a:latin typeface="+mn-lt"/>
              </a:rPr>
              <a:t>1s</a:t>
            </a:r>
            <a:r>
              <a:rPr lang="en-US" sz="3200" b="1" baseline="30000" dirty="0">
                <a:latin typeface="+mn-lt"/>
              </a:rPr>
              <a:t>1</a:t>
            </a:r>
            <a:r>
              <a:rPr lang="en-US" sz="3200" b="1" dirty="0">
                <a:latin typeface="+mn-lt"/>
              </a:rPr>
              <a:t>)</a:t>
            </a:r>
            <a:endParaRPr lang="cs-CZ" sz="3200" dirty="0">
              <a:latin typeface="+mn-lt"/>
            </a:endParaRPr>
          </a:p>
        </p:txBody>
      </p:sp>
      <p:sp>
        <p:nvSpPr>
          <p:cNvPr id="4" name="Obdélník 3"/>
          <p:cNvSpPr/>
          <p:nvPr/>
        </p:nvSpPr>
        <p:spPr>
          <a:xfrm>
            <a:off x="286797" y="1215582"/>
            <a:ext cx="8534400" cy="707886"/>
          </a:xfrm>
          <a:prstGeom prst="rect">
            <a:avLst/>
          </a:prstGeom>
        </p:spPr>
        <p:txBody>
          <a:bodyPr wrap="square">
            <a:spAutoFit/>
          </a:bodyPr>
          <a:lstStyle/>
          <a:p>
            <a:r>
              <a:rPr lang="cs-CZ" altLang="en-US" sz="2000" dirty="0">
                <a:latin typeface="Arial" panose="020B0604020202020204" pitchFamily="34" charset="0"/>
                <a:cs typeface="Arial" panose="020B0604020202020204" pitchFamily="34" charset="0"/>
              </a:rPr>
              <a:t>= vodíkový radikál. Chybí 1 elektron do </a:t>
            </a:r>
            <a:r>
              <a:rPr lang="en-GB" altLang="en-US" sz="2000" dirty="0" err="1">
                <a:latin typeface="Arial" panose="020B0604020202020204" pitchFamily="34" charset="0"/>
                <a:cs typeface="Arial" panose="020B0604020202020204" pitchFamily="34" charset="0"/>
              </a:rPr>
              <a:t>konfigurace</a:t>
            </a:r>
            <a:r>
              <a:rPr lang="cs-CZ" altLang="en-US" sz="2000" dirty="0">
                <a:latin typeface="Arial" panose="020B0604020202020204" pitchFamily="34" charset="0"/>
                <a:cs typeface="Arial" panose="020B0604020202020204" pitchFamily="34" charset="0"/>
              </a:rPr>
              <a:t> nejbližšího vzácného plynu, samostatně </a:t>
            </a:r>
            <a:r>
              <a:rPr lang="cs-CZ" sz="2000" dirty="0">
                <a:latin typeface="Arial" panose="020B0604020202020204" pitchFamily="34" charset="0"/>
                <a:cs typeface="Arial" panose="020B0604020202020204" pitchFamily="34" charset="0"/>
              </a:rPr>
              <a:t>je přítomen v mezihvězdném prostoru </a:t>
            </a:r>
            <a:r>
              <a:rPr lang="cs-CZ" sz="2000" dirty="0"/>
              <a:t>.</a:t>
            </a:r>
            <a:endParaRPr lang="cs-CZ" sz="2000" dirty="0">
              <a:latin typeface="Arial" panose="020B0604020202020204" pitchFamily="34" charset="0"/>
              <a:cs typeface="Arial" panose="020B0604020202020204" pitchFamily="34" charset="0"/>
            </a:endParaRPr>
          </a:p>
        </p:txBody>
      </p:sp>
      <p:pic>
        <p:nvPicPr>
          <p:cNvPr id="133122" name="Picture 2" descr="VÃ½sledek obrÃ¡zku pro hydrogen radicals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14" y="4554001"/>
            <a:ext cx="4038600" cy="198823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86797" y="2197227"/>
            <a:ext cx="8384635" cy="1323439"/>
          </a:xfrm>
          <a:prstGeom prst="rect">
            <a:avLst/>
          </a:prstGeom>
        </p:spPr>
        <p:txBody>
          <a:bodyPr wrap="square">
            <a:spAutoFit/>
          </a:bodyPr>
          <a:lstStyle/>
          <a:p>
            <a:r>
              <a:rPr lang="en-GB" altLang="en-US" sz="2000" dirty="0">
                <a:latin typeface="Arial" panose="020B0604020202020204" pitchFamily="34" charset="0"/>
                <a:cs typeface="Arial" panose="020B0604020202020204" pitchFamily="34" charset="0"/>
              </a:rPr>
              <a:t>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obtížn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št</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pitelný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atomy H</a:t>
            </a:r>
            <a:r>
              <a:rPr lang="cs-CZ" alt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Δ</a:t>
            </a:r>
            <a:r>
              <a:rPr lang="en-US" sz="2000" dirty="0">
                <a:latin typeface="Arial" panose="020B0604020202020204" pitchFamily="34" charset="0"/>
                <a:cs typeface="Arial" panose="020B0604020202020204" pitchFamily="34" charset="0"/>
              </a:rPr>
              <a:t>H =</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430.53 KJ/mol)</a:t>
            </a:r>
            <a:endParaRPr lang="en-GB"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vlivem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a:t>
            </a:r>
            <a:r>
              <a:rPr lang="cs-CZ" altLang="en-US" sz="2000" dirty="0" err="1">
                <a:latin typeface="Arial" panose="020B0604020202020204" pitchFamily="34" charset="0"/>
                <a:cs typeface="Arial" panose="020B0604020202020204" pitchFamily="34" charset="0"/>
              </a:rPr>
              <a:t>ického</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výboje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nebo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krátkovlnným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ením</a:t>
            </a:r>
            <a:endParaRPr lang="en-GB"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rychlá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rekombina</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uvoln</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velkého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množství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tepla</a:t>
            </a:r>
            <a:endParaRPr lang="en-GB"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281" y="4183213"/>
            <a:ext cx="263809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86797" y="3794425"/>
            <a:ext cx="5275803" cy="369332"/>
          </a:xfrm>
          <a:prstGeom prst="rect">
            <a:avLst/>
          </a:prstGeom>
          <a:noFill/>
        </p:spPr>
        <p:txBody>
          <a:bodyPr wrap="none" rtlCol="0">
            <a:spAutoFit/>
          </a:bodyPr>
          <a:lstStyle/>
          <a:p>
            <a:r>
              <a:rPr lang="cs-CZ" dirty="0">
                <a:latin typeface="Arial" panose="020B0604020202020204" pitchFamily="34" charset="0"/>
                <a:cs typeface="Arial" panose="020B0604020202020204" pitchFamily="34" charset="0"/>
              </a:rPr>
              <a:t>Odštěpuje se při </a:t>
            </a:r>
            <a:r>
              <a:rPr lang="cs-CZ" dirty="0" err="1">
                <a:latin typeface="Arial" panose="020B0604020202020204" pitchFamily="34" charset="0"/>
                <a:cs typeface="Arial" panose="020B0604020202020204" pitchFamily="34" charset="0"/>
              </a:rPr>
              <a:t>radiálových</a:t>
            </a:r>
            <a:r>
              <a:rPr lang="cs-CZ" dirty="0">
                <a:latin typeface="Arial" panose="020B0604020202020204" pitchFamily="34" charset="0"/>
                <a:cs typeface="Arial" panose="020B0604020202020204" pitchFamily="34" charset="0"/>
              </a:rPr>
              <a:t> reakcích uhlovodíků </a:t>
            </a:r>
          </a:p>
        </p:txBody>
      </p:sp>
    </p:spTree>
    <p:extLst>
      <p:ext uri="{BB962C8B-B14F-4D97-AF65-F5344CB8AC3E}">
        <p14:creationId xmlns:p14="http://schemas.microsoft.com/office/powerpoint/2010/main" val="350075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001"/>
            <a:ext cx="8229600" cy="715963"/>
          </a:xfrm>
        </p:spPr>
        <p:txBody>
          <a:bodyPr>
            <a:normAutofit/>
          </a:bodyPr>
          <a:lstStyle/>
          <a:p>
            <a:r>
              <a:rPr lang="cs-CZ" sz="3200" dirty="0"/>
              <a:t>Vodíková bomba</a:t>
            </a:r>
          </a:p>
        </p:txBody>
      </p:sp>
      <p:pic>
        <p:nvPicPr>
          <p:cNvPr id="159746" name="Picture 2" descr="VÃ½sledek obrÃ¡zku pro deuterium nuclear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2"/>
            <a:ext cx="3810000" cy="2533023"/>
          </a:xfrm>
          <a:prstGeom prst="rect">
            <a:avLst/>
          </a:prstGeom>
          <a:noFill/>
          <a:extLst>
            <a:ext uri="{909E8E84-426E-40DD-AFC4-6F175D3DCCD1}">
              <a14:hiddenFill xmlns:a14="http://schemas.microsoft.com/office/drawing/2010/main">
                <a:solidFill>
                  <a:srgbClr val="FFFFFF"/>
                </a:solidFill>
              </a14:hiddenFill>
            </a:ext>
          </a:extLst>
        </p:spPr>
      </p:pic>
      <p:pic>
        <p:nvPicPr>
          <p:cNvPr id="159748" name="Picture 4" descr="VÃ½sledek obrÃ¡zku pro deuterium nuclear 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1" y="2168311"/>
            <a:ext cx="4705351" cy="1981645"/>
          </a:xfrm>
          <a:prstGeom prst="rect">
            <a:avLst/>
          </a:prstGeom>
          <a:noFill/>
          <a:extLst>
            <a:ext uri="{909E8E84-426E-40DD-AFC4-6F175D3DCCD1}">
              <a14:hiddenFill xmlns:a14="http://schemas.microsoft.com/office/drawing/2010/main">
                <a:solidFill>
                  <a:srgbClr val="FFFFFF"/>
                </a:solidFill>
              </a14:hiddenFill>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3" y="4213384"/>
            <a:ext cx="4201321" cy="211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424805" y="2362203"/>
            <a:ext cx="3916944" cy="1015663"/>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První</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vodíková</a:t>
            </a:r>
            <a:r>
              <a:rPr lang="en-US" sz="2000" dirty="0">
                <a:latin typeface="Arial" panose="020B0604020202020204" pitchFamily="34" charset="0"/>
                <a:cs typeface="Arial" panose="020B0604020202020204" pitchFamily="34" charset="0"/>
              </a:rPr>
              <a:t> bomb</a:t>
            </a:r>
            <a:r>
              <a:rPr lang="cs-CZ" sz="2000" dirty="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1</a:t>
            </a:r>
            <a:r>
              <a:rPr lang="cs-CZ" sz="2000" dirty="0">
                <a:latin typeface="Arial" panose="020B0604020202020204" pitchFamily="34" charset="0"/>
                <a:cs typeface="Arial" panose="020B0604020202020204" pitchFamily="34" charset="0"/>
              </a:rPr>
              <a:t>. 11.</a:t>
            </a:r>
            <a:r>
              <a:rPr lang="en-US" sz="2000" dirty="0">
                <a:latin typeface="Arial" panose="020B0604020202020204" pitchFamily="34" charset="0"/>
                <a:cs typeface="Arial" panose="020B0604020202020204" pitchFamily="34" charset="0"/>
              </a:rPr>
              <a:t> 1952</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Marshall</a:t>
            </a:r>
            <a:r>
              <a:rPr lang="cs-CZ" sz="2000" dirty="0">
                <a:latin typeface="Arial" panose="020B0604020202020204" pitchFamily="34" charset="0"/>
                <a:cs typeface="Arial" panose="020B0604020202020204" pitchFamily="34" charset="0"/>
              </a:rPr>
              <a:t>ovy ostrovy, síla několik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megat</a:t>
            </a:r>
            <a:r>
              <a:rPr lang="cs-CZ" sz="2000" dirty="0">
                <a:latin typeface="Arial" panose="020B0604020202020204" pitchFamily="34" charset="0"/>
                <a:cs typeface="Arial" panose="020B0604020202020204" pitchFamily="34" charset="0"/>
              </a:rPr>
              <a:t>u</a:t>
            </a:r>
            <a:r>
              <a:rPr lang="en-US" sz="2000" dirty="0">
                <a:latin typeface="Arial" panose="020B0604020202020204" pitchFamily="34" charset="0"/>
                <a:cs typeface="Arial" panose="020B0604020202020204" pitchFamily="34" charset="0"/>
              </a:rPr>
              <a:t>n TNT. </a:t>
            </a:r>
            <a:endParaRPr lang="cs-CZ" sz="2000" dirty="0">
              <a:latin typeface="Arial" panose="020B0604020202020204" pitchFamily="34" charset="0"/>
              <a:cs typeface="Arial" panose="020B0604020202020204" pitchFamily="34" charset="0"/>
            </a:endParaRPr>
          </a:p>
        </p:txBody>
      </p:sp>
      <p:sp>
        <p:nvSpPr>
          <p:cNvPr id="7" name="Obdélník 6"/>
          <p:cNvSpPr/>
          <p:nvPr/>
        </p:nvSpPr>
        <p:spPr>
          <a:xfrm>
            <a:off x="403731" y="1244977"/>
            <a:ext cx="8445793"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 patří mezi zbraně hromadného ničení. Její účinky jsou mnohem ničivější než účinky atomové bomby.</a:t>
            </a:r>
          </a:p>
        </p:txBody>
      </p:sp>
    </p:spTree>
    <p:extLst>
      <p:ext uri="{BB962C8B-B14F-4D97-AF65-F5344CB8AC3E}">
        <p14:creationId xmlns:p14="http://schemas.microsoft.com/office/powerpoint/2010/main" val="4148934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VÃ½sledek obrÃ¡zku pro tritium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3"/>
            <a:ext cx="6781800"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3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7" y="1253664"/>
            <a:ext cx="3831840" cy="376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213493" y="1406064"/>
            <a:ext cx="5181601" cy="409342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reaktoru vzniká při záchytu neutronů na lehkých prvcích obsažených v jaderném palivu nebo chladivu. </a:t>
            </a:r>
          </a:p>
          <a:p>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a:t>
            </a:r>
            <a:r>
              <a:rPr lang="cs-CZ" sz="2000" b="1" dirty="0">
                <a:latin typeface="Arial" panose="020B0604020202020204" pitchFamily="34" charset="0"/>
                <a:cs typeface="Arial" panose="020B0604020202020204" pitchFamily="34" charset="0"/>
              </a:rPr>
              <a:t>chladivu</a:t>
            </a:r>
            <a:r>
              <a:rPr lang="cs-CZ" sz="2000" dirty="0">
                <a:latin typeface="Arial" panose="020B0604020202020204" pitchFamily="34" charset="0"/>
                <a:cs typeface="Arial" panose="020B0604020202020204" pitchFamily="34" charset="0"/>
              </a:rPr>
              <a:t> vzniká přímo záchytem na deuteriu (u současných </a:t>
            </a:r>
            <a:r>
              <a:rPr lang="cs-CZ" sz="2000" dirty="0" err="1">
                <a:latin typeface="Arial" panose="020B0604020202020204" pitchFamily="34" charset="0"/>
                <a:cs typeface="Arial" panose="020B0604020202020204" pitchFamily="34" charset="0"/>
              </a:rPr>
              <a:t>lehkovodních</a:t>
            </a:r>
            <a:r>
              <a:rPr lang="cs-CZ" sz="2000" dirty="0">
                <a:latin typeface="Arial" panose="020B0604020202020204" pitchFamily="34" charset="0"/>
                <a:cs typeface="Arial" panose="020B0604020202020204" pitchFamily="34" charset="0"/>
              </a:rPr>
              <a:t> reaktorů zanedbatelný), nebo reakcí na atomech bóru, který se používá k regulaci výkonu reaktoru ve formě kyseliny borité.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Většina tritia se přeměňuje na tzv. tritiovou vodu a stává se součástí normálního koloběhu vody.</a:t>
            </a:r>
          </a:p>
        </p:txBody>
      </p:sp>
      <p:sp>
        <p:nvSpPr>
          <p:cNvPr id="2" name="TextovéPole 1"/>
          <p:cNvSpPr txBox="1"/>
          <p:nvPr/>
        </p:nvSpPr>
        <p:spPr>
          <a:xfrm>
            <a:off x="3086100" y="323192"/>
            <a:ext cx="2971800" cy="523220"/>
          </a:xfrm>
          <a:prstGeom prst="rect">
            <a:avLst/>
          </a:prstGeom>
          <a:noFill/>
        </p:spPr>
        <p:txBody>
          <a:bodyPr wrap="square" rtlCol="0">
            <a:spAutoFit/>
          </a:bodyPr>
          <a:lstStyle/>
          <a:p>
            <a:r>
              <a:rPr lang="cs-CZ" sz="2800" b="1" dirty="0">
                <a:latin typeface="Arial" panose="020B0604020202020204" pitchFamily="34" charset="0"/>
                <a:cs typeface="Arial" panose="020B0604020202020204" pitchFamily="34" charset="0"/>
              </a:rPr>
              <a:t>Jaderná fúze</a:t>
            </a:r>
          </a:p>
        </p:txBody>
      </p:sp>
    </p:spTree>
    <p:extLst>
      <p:ext uri="{BB962C8B-B14F-4D97-AF65-F5344CB8AC3E}">
        <p14:creationId xmlns:p14="http://schemas.microsoft.com/office/powerpoint/2010/main" val="3088123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3" descr="VÃ½sledek obrÃ¡zku pro tritium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3"/>
            <a:ext cx="7086600" cy="597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8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52700" y="2076450"/>
            <a:ext cx="3905250" cy="1143000"/>
          </a:xfrm>
        </p:spPr>
        <p:txBody>
          <a:bodyPr/>
          <a:lstStyle/>
          <a:p>
            <a:pPr eaLnBrk="1" hangingPunct="1"/>
            <a:r>
              <a:rPr lang="cs-CZ" altLang="en-US" b="1" dirty="0">
                <a:latin typeface="Times New Roman" pitchFamily="18" charset="0"/>
              </a:rPr>
              <a:t>Vzácné plyny</a:t>
            </a:r>
          </a:p>
        </p:txBody>
      </p:sp>
    </p:spTree>
    <p:extLst>
      <p:ext uri="{BB962C8B-B14F-4D97-AF65-F5344CB8AC3E}">
        <p14:creationId xmlns:p14="http://schemas.microsoft.com/office/powerpoint/2010/main" val="2510638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152400" y="1432441"/>
            <a:ext cx="8839200" cy="4943475"/>
          </a:xfrm>
        </p:spPr>
        <p:txBody>
          <a:bodyPr>
            <a:normAutofit/>
          </a:bodyPr>
          <a:lstStyle/>
          <a:p>
            <a:pPr marL="0" indent="0">
              <a:buNone/>
            </a:pPr>
            <a:r>
              <a:rPr lang="cs-CZ" altLang="en-US" sz="2000" dirty="0">
                <a:latin typeface="Arial" panose="020B0604020202020204" pitchFamily="34" charset="0"/>
                <a:cs typeface="Arial" panose="020B0604020202020204" pitchFamily="34" charset="0"/>
              </a:rPr>
              <a:t>konfigurace ns</a:t>
            </a:r>
            <a:r>
              <a:rPr lang="cs-CZ" altLang="en-US" sz="2000" baseline="30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np</a:t>
            </a:r>
            <a:r>
              <a:rPr lang="cs-CZ" altLang="en-US" sz="2000" baseline="30000" dirty="0">
                <a:latin typeface="Arial" panose="020B0604020202020204" pitchFamily="34" charset="0"/>
                <a:cs typeface="Arial" panose="020B0604020202020204" pitchFamily="34" charset="0"/>
              </a:rPr>
              <a:t>6 </a:t>
            </a:r>
            <a:r>
              <a:rPr lang="cs-CZ" altLang="en-US" sz="2000" dirty="0">
                <a:latin typeface="Arial" panose="020B0604020202020204" pitchFamily="34" charset="0"/>
                <a:cs typeface="Arial" panose="020B0604020202020204" pitchFamily="34" charset="0"/>
              </a:rPr>
              <a:t>- velmi stálá </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velmi vysoké ionizační energie</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málo </a:t>
            </a:r>
            <a:r>
              <a:rPr lang="cs-CZ" altLang="en-US" sz="2000" dirty="0" err="1">
                <a:latin typeface="Arial" panose="020B0604020202020204" pitchFamily="34" charset="0"/>
                <a:cs typeface="Arial" panose="020B0604020202020204" pitchFamily="34" charset="0"/>
              </a:rPr>
              <a:t>deformabilní</a:t>
            </a:r>
            <a:r>
              <a:rPr lang="cs-CZ" altLang="en-US" sz="2000" dirty="0">
                <a:latin typeface="Arial" panose="020B0604020202020204" pitchFamily="34" charset="0"/>
                <a:cs typeface="Arial" panose="020B0604020202020204" pitchFamily="34" charset="0"/>
              </a:rPr>
              <a:t>, diamagnetické, </a:t>
            </a:r>
            <a:r>
              <a:rPr lang="cs-CZ" altLang="en-US" sz="2000" dirty="0" err="1">
                <a:latin typeface="Arial" panose="020B0604020202020204" pitchFamily="34" charset="0"/>
                <a:cs typeface="Arial" panose="020B0604020202020204" pitchFamily="34" charset="0"/>
              </a:rPr>
              <a:t>monoatomické</a:t>
            </a:r>
            <a:r>
              <a:rPr lang="cs-CZ" altLang="en-US" sz="2000" dirty="0">
                <a:latin typeface="Arial" panose="020B0604020202020204" pitchFamily="34" charset="0"/>
                <a:cs typeface="Arial" panose="020B0604020202020204" pitchFamily="34" charset="0"/>
              </a:rPr>
              <a:t> plyny</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slabé van der </a:t>
            </a:r>
            <a:r>
              <a:rPr lang="cs-CZ" altLang="en-US" sz="2000" dirty="0" err="1">
                <a:latin typeface="Arial" panose="020B0604020202020204" pitchFamily="34" charset="0"/>
                <a:cs typeface="Arial" panose="020B0604020202020204" pitchFamily="34" charset="0"/>
              </a:rPr>
              <a:t>Waalsovy</a:t>
            </a:r>
            <a:r>
              <a:rPr lang="cs-CZ" altLang="en-US" sz="2000" dirty="0">
                <a:latin typeface="Arial" panose="020B0604020202020204" pitchFamily="34" charset="0"/>
                <a:cs typeface="Arial" panose="020B0604020202020204" pitchFamily="34" charset="0"/>
              </a:rPr>
              <a:t> síly </a:t>
            </a:r>
            <a:r>
              <a:rPr lang="cs-CZ" altLang="en-US" sz="2000" dirty="0">
                <a:latin typeface="Arial" panose="020B0604020202020204" pitchFamily="34" charset="0"/>
                <a:cs typeface="Arial" panose="020B0604020202020204" pitchFamily="34" charset="0"/>
                <a:sym typeface="Symbol" pitchFamily="18" charset="2"/>
              </a:rPr>
              <a:t> plyny se obtížně zkapalňují</a:t>
            </a:r>
          </a:p>
          <a:p>
            <a:pPr marL="0" indent="0">
              <a:buNone/>
            </a:pPr>
            <a:endParaRPr lang="cs-CZ" altLang="en-US" sz="800" dirty="0">
              <a:latin typeface="Arial" panose="020B0604020202020204" pitchFamily="34" charset="0"/>
              <a:cs typeface="Arial" panose="020B0604020202020204" pitchFamily="34" charset="0"/>
              <a:sym typeface="Symbol" pitchFamily="18" charset="2"/>
            </a:endParaRPr>
          </a:p>
          <a:p>
            <a:pPr marL="0" indent="0">
              <a:buNone/>
            </a:pPr>
            <a:r>
              <a:rPr lang="cs-CZ" altLang="en-US" sz="2000" dirty="0">
                <a:latin typeface="Arial" panose="020B0604020202020204" pitchFamily="34" charset="0"/>
                <a:cs typeface="Arial" panose="020B0604020202020204" pitchFamily="34" charset="0"/>
                <a:sym typeface="Symbol" pitchFamily="18" charset="2"/>
              </a:rPr>
              <a:t>všechny vlastnosti se mění monotónně:</a:t>
            </a:r>
          </a:p>
          <a:p>
            <a:pPr eaLnBrk="1" hangingPunct="1">
              <a:lnSpc>
                <a:spcPct val="90000"/>
              </a:lnSpc>
              <a:buFont typeface="Wingdings" pitchFamily="2" charset="2"/>
              <a:buNone/>
            </a:pPr>
            <a:r>
              <a:rPr lang="cs-CZ" altLang="en-US" sz="2000" dirty="0">
                <a:latin typeface="Arial" panose="020B0604020202020204" pitchFamily="34" charset="0"/>
                <a:cs typeface="Arial" panose="020B0604020202020204" pitchFamily="34" charset="0"/>
                <a:sym typeface="Symbol" pitchFamily="18" charset="2"/>
              </a:rPr>
              <a:t>	- velikost atomů roste se stoupajícím proton. č.</a:t>
            </a:r>
          </a:p>
          <a:p>
            <a:pPr eaLnBrk="1" hangingPunct="1">
              <a:lnSpc>
                <a:spcPct val="90000"/>
              </a:lnSpc>
              <a:buFont typeface="Wingdings" pitchFamily="2" charset="2"/>
              <a:buNone/>
            </a:pPr>
            <a:r>
              <a:rPr lang="cs-CZ" altLang="en-US" sz="2000" dirty="0">
                <a:latin typeface="Arial" panose="020B0604020202020204" pitchFamily="34" charset="0"/>
                <a:cs typeface="Arial" panose="020B0604020202020204" pitchFamily="34" charset="0"/>
                <a:sym typeface="Symbol" pitchFamily="18" charset="2"/>
              </a:rPr>
              <a:t>	- IE klesá se stoupajícím proton. č.</a:t>
            </a:r>
          </a:p>
          <a:p>
            <a:pPr eaLnBrk="1" hangingPunct="1">
              <a:lnSpc>
                <a:spcPct val="90000"/>
              </a:lnSpc>
              <a:buFont typeface="Wingdings" pitchFamily="2" charset="2"/>
              <a:buNone/>
            </a:pPr>
            <a:r>
              <a:rPr lang="cs-CZ" altLang="en-US" sz="2000" dirty="0">
                <a:latin typeface="Arial" panose="020B0604020202020204" pitchFamily="34" charset="0"/>
                <a:cs typeface="Arial" panose="020B0604020202020204" pitchFamily="34" charset="0"/>
                <a:sym typeface="Symbol" pitchFamily="18" charset="2"/>
              </a:rPr>
              <a:t>	- body tání a varu se zvyšují se stoupajícím proton. č.</a:t>
            </a:r>
          </a:p>
          <a:p>
            <a:pPr eaLnBrk="1" hangingPunct="1">
              <a:lnSpc>
                <a:spcPct val="110000"/>
              </a:lnSpc>
              <a:buFont typeface="Wingdings" pitchFamily="2" charset="2"/>
              <a:buNone/>
            </a:pPr>
            <a:r>
              <a:rPr lang="cs-CZ" altLang="en-US" sz="2000" dirty="0">
                <a:latin typeface="Arial" panose="020B0604020202020204" pitchFamily="34" charset="0"/>
                <a:cs typeface="Arial" panose="020B0604020202020204" pitchFamily="34" charset="0"/>
                <a:sym typeface="Symbol" pitchFamily="18" charset="2"/>
              </a:rPr>
              <a:t>	(s velikostí atomů roste </a:t>
            </a:r>
            <a:r>
              <a:rPr lang="cs-CZ" altLang="en-US" sz="2000" dirty="0" err="1">
                <a:latin typeface="Arial" panose="020B0604020202020204" pitchFamily="34" charset="0"/>
                <a:cs typeface="Arial" panose="020B0604020202020204" pitchFamily="34" charset="0"/>
                <a:sym typeface="Symbol" pitchFamily="18" charset="2"/>
              </a:rPr>
              <a:t>polarizibilita</a:t>
            </a:r>
            <a:r>
              <a:rPr lang="cs-CZ" altLang="en-US" sz="2000" dirty="0">
                <a:latin typeface="Arial" panose="020B0604020202020204" pitchFamily="34" charset="0"/>
                <a:cs typeface="Arial" panose="020B0604020202020204" pitchFamily="34" charset="0"/>
                <a:sym typeface="Symbol" pitchFamily="18" charset="2"/>
              </a:rPr>
              <a:t>  a schopnost interakce atomů navzájem, i s jinými atomy  zvyšování bodu varu a tání)</a:t>
            </a:r>
          </a:p>
        </p:txBody>
      </p:sp>
      <p:sp>
        <p:nvSpPr>
          <p:cNvPr id="4" name="TextovéPole 3">
            <a:extLst>
              <a:ext uri="{FF2B5EF4-FFF2-40B4-BE49-F238E27FC236}">
                <a16:creationId xmlns:a16="http://schemas.microsoft.com/office/drawing/2014/main" id="{8019E2D1-34B8-44FC-8224-3CC1F444D65E}"/>
              </a:ext>
            </a:extLst>
          </p:cNvPr>
          <p:cNvSpPr txBox="1"/>
          <p:nvPr/>
        </p:nvSpPr>
        <p:spPr>
          <a:xfrm>
            <a:off x="533400" y="377309"/>
            <a:ext cx="5829300" cy="523220"/>
          </a:xfrm>
          <a:prstGeom prst="rect">
            <a:avLst/>
          </a:prstGeom>
          <a:noFill/>
        </p:spPr>
        <p:txBody>
          <a:bodyPr wrap="square">
            <a:spAutoFit/>
          </a:bodyPr>
          <a:lstStyle/>
          <a:p>
            <a:pPr marL="0" indent="0">
              <a:buNone/>
            </a:pPr>
            <a:r>
              <a:rPr lang="cs-CZ" altLang="en-US" sz="2800" b="1" dirty="0"/>
              <a:t>Vzácné plyny: </a:t>
            </a:r>
            <a:r>
              <a:rPr lang="cs-CZ" altLang="en-US" sz="2800" b="1" dirty="0">
                <a:cs typeface="Arial" panose="020B0604020202020204" pitchFamily="34" charset="0"/>
              </a:rPr>
              <a:t>He, Ne, Ar, </a:t>
            </a:r>
            <a:r>
              <a:rPr lang="cs-CZ" altLang="en-US" sz="2800" b="1" dirty="0" err="1">
                <a:cs typeface="Arial" panose="020B0604020202020204" pitchFamily="34" charset="0"/>
              </a:rPr>
              <a:t>Kr</a:t>
            </a:r>
            <a:r>
              <a:rPr lang="cs-CZ" altLang="en-US" sz="2800" b="1" dirty="0">
                <a:cs typeface="Arial" panose="020B0604020202020204" pitchFamily="34" charset="0"/>
              </a:rPr>
              <a:t>, </a:t>
            </a:r>
            <a:r>
              <a:rPr lang="cs-CZ" altLang="en-US" sz="2800" b="1" dirty="0" err="1">
                <a:cs typeface="Arial" panose="020B0604020202020204" pitchFamily="34" charset="0"/>
              </a:rPr>
              <a:t>Xe</a:t>
            </a:r>
            <a:r>
              <a:rPr lang="cs-CZ" altLang="en-US" sz="2800" b="1" dirty="0">
                <a:cs typeface="Arial" panose="020B0604020202020204" pitchFamily="34" charset="0"/>
              </a:rPr>
              <a:t>, </a:t>
            </a:r>
            <a:r>
              <a:rPr lang="cs-CZ" altLang="en-US" sz="2800" b="1" dirty="0" err="1">
                <a:cs typeface="Arial" panose="020B0604020202020204" pitchFamily="34" charset="0"/>
              </a:rPr>
              <a:t>Rn</a:t>
            </a:r>
            <a:endParaRPr lang="cs-CZ" altLang="en-US" sz="2800" b="1" dirty="0">
              <a:cs typeface="Arial" panose="020B0604020202020204" pitchFamily="34" charset="0"/>
            </a:endParaRPr>
          </a:p>
        </p:txBody>
      </p:sp>
    </p:spTree>
    <p:extLst>
      <p:ext uri="{BB962C8B-B14F-4D97-AF65-F5344CB8AC3E}">
        <p14:creationId xmlns:p14="http://schemas.microsoft.com/office/powerpoint/2010/main" val="3263824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381000" y="228602"/>
            <a:ext cx="8229600" cy="4525963"/>
          </a:xfrm>
        </p:spPr>
        <p:txBody>
          <a:bodyPr>
            <a:normAutofit/>
          </a:bodyPr>
          <a:lstStyle/>
          <a:p>
            <a:pPr marL="0" indent="0">
              <a:buNone/>
            </a:pPr>
            <a:r>
              <a:rPr lang="cs-CZ" altLang="en-US" sz="2000" u="sng" dirty="0">
                <a:latin typeface="Arial" panose="020B0604020202020204" pitchFamily="34" charset="0"/>
                <a:cs typeface="Arial" panose="020B0604020202020204" pitchFamily="34" charset="0"/>
              </a:rPr>
              <a:t>málo rozpustné</a:t>
            </a:r>
            <a:r>
              <a:rPr lang="cs-CZ" altLang="en-US" sz="2000" dirty="0">
                <a:latin typeface="Arial" panose="020B0604020202020204" pitchFamily="34" charset="0"/>
                <a:cs typeface="Arial" panose="020B0604020202020204" pitchFamily="34" charset="0"/>
              </a:rPr>
              <a:t> v polárních i nepolárních rozpouštědlech</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malá adsorpční schopnost</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dirty="0">
                <a:latin typeface="Arial" panose="020B0604020202020204" pitchFamily="34" charset="0"/>
                <a:cs typeface="Arial" panose="020B0604020202020204" pitchFamily="34" charset="0"/>
              </a:rPr>
              <a:t>bez chuti, zápachu, bezbarvé</a:t>
            </a:r>
          </a:p>
          <a:p>
            <a:pPr marL="0" indent="0">
              <a:buNone/>
            </a:pPr>
            <a:endParaRPr lang="cs-CZ" altLang="en-US" sz="800" dirty="0">
              <a:latin typeface="Arial" panose="020B0604020202020204" pitchFamily="34" charset="0"/>
              <a:cs typeface="Arial" panose="020B0604020202020204" pitchFamily="34" charset="0"/>
            </a:endParaRPr>
          </a:p>
          <a:p>
            <a:pPr marL="0" indent="0">
              <a:buNone/>
            </a:pPr>
            <a:r>
              <a:rPr lang="cs-CZ" altLang="en-US" sz="2000" u="sng" dirty="0">
                <a:latin typeface="Arial" panose="020B0604020202020204" pitchFamily="34" charset="0"/>
                <a:cs typeface="Arial" panose="020B0604020202020204" pitchFamily="34" charset="0"/>
              </a:rPr>
              <a:t>chemicky netečné</a:t>
            </a:r>
            <a:r>
              <a:rPr lang="cs-CZ" altLang="en-US" sz="2000" dirty="0">
                <a:latin typeface="Arial" panose="020B0604020202020204" pitchFamily="34" charset="0"/>
                <a:cs typeface="Arial" panose="020B0604020202020204" pitchFamily="34" charset="0"/>
              </a:rPr>
              <a:t> (známo pouze několik sloučenin, hlavně u těžších homologů)</a:t>
            </a:r>
          </a:p>
          <a:p>
            <a:pPr eaLnBrk="1" hangingPunct="1"/>
            <a:endParaRPr lang="cs-CZ" altLang="en-US" sz="2000" dirty="0">
              <a:latin typeface="Arial" panose="020B0604020202020204" pitchFamily="34" charset="0"/>
              <a:cs typeface="Arial" panose="020B0604020202020204" pitchFamily="34" charset="0"/>
            </a:endParaRPr>
          </a:p>
          <a:p>
            <a:pPr eaLnBrk="1" hangingPunct="1"/>
            <a:endParaRPr lang="cs-CZ" altLang="en-US" sz="2000" dirty="0">
              <a:latin typeface="Arial" panose="020B0604020202020204" pitchFamily="34" charset="0"/>
              <a:cs typeface="Arial" panose="020B0604020202020204" pitchFamily="34" charset="0"/>
            </a:endParaRPr>
          </a:p>
        </p:txBody>
      </p:sp>
      <p:pic>
        <p:nvPicPr>
          <p:cNvPr id="97282" name="Picture 2" descr="https://s3-us-west-2.amazonaws.com/courses-images/wp-content/uploads/sites/752/2016/09/26194608/noble-20ga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6" y="3003277"/>
            <a:ext cx="7086600" cy="350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02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5275" y="169584"/>
            <a:ext cx="8229600" cy="639763"/>
          </a:xfrm>
        </p:spPr>
        <p:txBody>
          <a:bodyPr>
            <a:normAutofit/>
          </a:bodyPr>
          <a:lstStyle/>
          <a:p>
            <a:r>
              <a:rPr lang="cs-CZ" sz="3200" b="1" dirty="0">
                <a:latin typeface="+mn-lt"/>
              </a:rPr>
              <a:t>Helium</a:t>
            </a:r>
          </a:p>
        </p:txBody>
      </p:sp>
      <p:sp>
        <p:nvSpPr>
          <p:cNvPr id="5" name="Obdélník 4"/>
          <p:cNvSpPr/>
          <p:nvPr/>
        </p:nvSpPr>
        <p:spPr>
          <a:xfrm>
            <a:off x="190500" y="809347"/>
            <a:ext cx="8763000" cy="403187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Bezbarvý plyn, bez chuti a zápachu, </a:t>
            </a:r>
            <a:r>
              <a:rPr lang="cs-CZ" sz="2000" u="sng" dirty="0">
                <a:latin typeface="Arial" panose="020B0604020202020204" pitchFamily="34" charset="0"/>
                <a:cs typeface="Arial" panose="020B0604020202020204" pitchFamily="34" charset="0"/>
              </a:rPr>
              <a:t>chemicky zcela inertní</a:t>
            </a:r>
            <a:r>
              <a:rPr lang="en-US" sz="2000" dirty="0">
                <a:latin typeface="Arial" panose="020B0604020202020204" pitchFamily="34" charset="0"/>
                <a:cs typeface="Arial" panose="020B0604020202020204" pitchFamily="34" charset="0"/>
              </a:rPr>
              <a:t>, v</a:t>
            </a:r>
            <a:r>
              <a:rPr lang="cs-CZ" sz="2000" dirty="0">
                <a:latin typeface="Arial" panose="020B0604020202020204" pitchFamily="34" charset="0"/>
                <a:cs typeface="Arial" panose="020B0604020202020204" pitchFamily="34" charset="0"/>
              </a:rPr>
              <a:t>e vodě velmi málo rozpustný</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Přírodní helium je směsí dvou stabilních izotopů: 0,0001 % </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He a 99,999 % </a:t>
            </a:r>
            <a:r>
              <a:rPr lang="cs-CZ" sz="2000" baseline="30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He. Uměle byly připraveny radioaktivní izotopy helia s nukleonovými čísly 5 až 10.</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Helium je jediná látka, která při nízkých teplotách a normálním tlaku zůstává kapalná až k teplotě absolutní nuly. Pevné helium lze získat pouze za zvýšeného tlaku. Helium má ze všech známých látek </a:t>
            </a:r>
            <a:r>
              <a:rPr lang="cs-CZ" sz="2000" u="sng" dirty="0">
                <a:latin typeface="Arial" panose="020B0604020202020204" pitchFamily="34" charset="0"/>
                <a:cs typeface="Arial" panose="020B0604020202020204" pitchFamily="34" charset="0"/>
              </a:rPr>
              <a:t>nejnižší bod varu</a:t>
            </a:r>
            <a:r>
              <a:rPr lang="cs-CZ" sz="2000" dirty="0">
                <a:latin typeface="Arial" panose="020B0604020202020204" pitchFamily="34" charset="0"/>
                <a:cs typeface="Arial" panose="020B0604020202020204" pitchFamily="34" charset="0"/>
              </a:rPr>
              <a:t>.</a:t>
            </a:r>
          </a:p>
          <a:p>
            <a:pPr algn="just"/>
            <a:r>
              <a:rPr lang="en-US" sz="8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Helium a i ostatní vzácné plyny mají malé elektrické průrazné napětí, snadno se ionizují a dobře vedou elektrický proud. Toho se využívá při výrobě </a:t>
            </a:r>
            <a:r>
              <a:rPr lang="cs-CZ" sz="2000" u="sng" dirty="0">
                <a:latin typeface="Arial" panose="020B0604020202020204" pitchFamily="34" charset="0"/>
                <a:cs typeface="Arial" panose="020B0604020202020204" pitchFamily="34" charset="0"/>
              </a:rPr>
              <a:t>výbojek</a:t>
            </a:r>
            <a:r>
              <a:rPr lang="cs-CZ" sz="2000" dirty="0">
                <a:latin typeface="Arial" panose="020B0604020202020204" pitchFamily="34" charset="0"/>
                <a:cs typeface="Arial" panose="020B0604020202020204" pitchFamily="34" charset="0"/>
              </a:rPr>
              <a:t>. Helium září intenzivně žlutě.</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7" name="Obdélník 6"/>
          <p:cNvSpPr/>
          <p:nvPr/>
        </p:nvSpPr>
        <p:spPr>
          <a:xfrm>
            <a:off x="7239000" y="304800"/>
            <a:ext cx="470000" cy="369332"/>
          </a:xfrm>
          <a:prstGeom prst="rect">
            <a:avLst/>
          </a:prstGeom>
        </p:spPr>
        <p:txBody>
          <a:bodyPr wrap="none">
            <a:spAutoFit/>
          </a:bodyPr>
          <a:lstStyle/>
          <a:p>
            <a:r>
              <a:rPr lang="cs-CZ" dirty="0"/>
              <a:t>1s</a:t>
            </a:r>
            <a:r>
              <a:rPr lang="cs-CZ" baseline="30000" dirty="0"/>
              <a:t>2</a:t>
            </a:r>
            <a:endParaRPr lang="cs-CZ" dirty="0"/>
          </a:p>
        </p:txBody>
      </p:sp>
      <p:sp>
        <p:nvSpPr>
          <p:cNvPr id="6" name="Obdélník 5">
            <a:extLst>
              <a:ext uri="{FF2B5EF4-FFF2-40B4-BE49-F238E27FC236}">
                <a16:creationId xmlns:a16="http://schemas.microsoft.com/office/drawing/2014/main" id="{86CADFD5-C790-4F6C-A016-93C4F305996D}"/>
              </a:ext>
            </a:extLst>
          </p:cNvPr>
          <p:cNvSpPr/>
          <p:nvPr/>
        </p:nvSpPr>
        <p:spPr>
          <a:xfrm>
            <a:off x="190500" y="4511487"/>
            <a:ext cx="86868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Helium tvoří druhou nejvíce zastoupenou složku vesmírné hmoty. Na Zemi je přítomno jen velmi vzácně. Vzniká jako produkt radioaktivního rozpadu některých prvků. V zemské atmosféře se vyskytuje jen ve vyšších vrstvách a díky své mimořádně nízké hmotnosti postupně z atmosféry vyprchává do meziplanetárního prostoru. V atmosféře Země (do výšky 200 km) tvoří 0,000524 objemových procent (tj. 5,24 </a:t>
            </a:r>
            <a:r>
              <a:rPr lang="cs-CZ" sz="2000" dirty="0" err="1">
                <a:latin typeface="Arial" panose="020B0604020202020204" pitchFamily="34" charset="0"/>
                <a:cs typeface="Arial" panose="020B0604020202020204" pitchFamily="34" charset="0"/>
              </a:rPr>
              <a:t>ppm</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2750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603" y="131763"/>
            <a:ext cx="8229600" cy="715963"/>
          </a:xfrm>
        </p:spPr>
        <p:txBody>
          <a:bodyPr>
            <a:normAutofit/>
          </a:bodyPr>
          <a:lstStyle/>
          <a:p>
            <a:r>
              <a:rPr lang="cs-CZ" sz="2800" b="1" dirty="0"/>
              <a:t>Helium</a:t>
            </a:r>
            <a:endParaRPr lang="cs-CZ" sz="2800" dirty="0"/>
          </a:p>
        </p:txBody>
      </p:sp>
      <p:sp>
        <p:nvSpPr>
          <p:cNvPr id="4" name="Obdélník 3"/>
          <p:cNvSpPr/>
          <p:nvPr/>
        </p:nvSpPr>
        <p:spPr>
          <a:xfrm>
            <a:off x="152603" y="752476"/>
            <a:ext cx="86868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menším množství až 9 % se nachází v zemním plynu, z něhož se také získává vymrazováním. Vzácně vyvěrá helium i trhlinami v zemi, nejznámější oblasti těchto vývěrů leží ve Skalistých horách v USA a v Kanadě. Předpokládá se, že veškeré </a:t>
            </a:r>
            <a:r>
              <a:rPr lang="cs-CZ" sz="2000" u="sng" dirty="0">
                <a:latin typeface="Arial" panose="020B0604020202020204" pitchFamily="34" charset="0"/>
                <a:cs typeface="Arial" panose="020B0604020202020204" pitchFamily="34" charset="0"/>
              </a:rPr>
              <a:t>toto helium je produktem jaderného rozpadu prvků v zemské kůře (částice alfa jsou jádry atomů helia)</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
        <p:nvSpPr>
          <p:cNvPr id="5" name="Obdélník 4">
            <a:extLst>
              <a:ext uri="{FF2B5EF4-FFF2-40B4-BE49-F238E27FC236}">
                <a16:creationId xmlns:a16="http://schemas.microsoft.com/office/drawing/2014/main" id="{86F36504-F24A-480A-89EF-1345AE431596}"/>
              </a:ext>
            </a:extLst>
          </p:cNvPr>
          <p:cNvSpPr/>
          <p:nvPr/>
        </p:nvSpPr>
        <p:spPr>
          <a:xfrm>
            <a:off x="152603" y="2438745"/>
            <a:ext cx="8686800" cy="24314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Od roku 1917 se v Severní Americe získává helium z ložisek zemního plynu (zemní plyn z oblasti Texasu, Kansasu a Oklahomy obsahuje až 7 % helia). Od </a:t>
            </a:r>
            <a:r>
              <a:rPr lang="cs-CZ" sz="2000" dirty="0" err="1">
                <a:latin typeface="Arial" panose="020B0604020202020204" pitchFamily="34" charset="0"/>
                <a:cs typeface="Arial" panose="020B0604020202020204" pitchFamily="34" charset="0"/>
              </a:rPr>
              <a:t>methanu</a:t>
            </a:r>
            <a:r>
              <a:rPr lang="cs-CZ" sz="2000" dirty="0">
                <a:latin typeface="Arial" panose="020B0604020202020204" pitchFamily="34" charset="0"/>
                <a:cs typeface="Arial" panose="020B0604020202020204" pitchFamily="34" charset="0"/>
              </a:rPr>
              <a:t> a ostatních plynů se odděluje frakční destilací.</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Další možnost je zahřívání minerálů, ve kterých se helium vyskytuje (</a:t>
            </a:r>
            <a:r>
              <a:rPr lang="cs-CZ" sz="2000" dirty="0" err="1">
                <a:latin typeface="Arial" panose="020B0604020202020204" pitchFamily="34" charset="0"/>
                <a:cs typeface="Arial" panose="020B0604020202020204" pitchFamily="34" charset="0"/>
              </a:rPr>
              <a:t>cleveit</a:t>
            </a:r>
            <a:r>
              <a:rPr lang="cs-CZ" sz="2000" dirty="0">
                <a:latin typeface="Arial" panose="020B0604020202020204" pitchFamily="34" charset="0"/>
                <a:cs typeface="Arial" panose="020B0604020202020204" pitchFamily="34" charset="0"/>
              </a:rPr>
              <a:t>, monazit a </a:t>
            </a:r>
            <a:r>
              <a:rPr lang="cs-CZ" sz="2000" dirty="0" err="1">
                <a:latin typeface="Arial" panose="020B0604020202020204" pitchFamily="34" charset="0"/>
                <a:cs typeface="Arial" panose="020B0604020202020204" pitchFamily="34" charset="0"/>
              </a:rPr>
              <a:t>thorianit</a:t>
            </a:r>
            <a:r>
              <a:rPr lang="cs-CZ" sz="2000" dirty="0">
                <a:latin typeface="Arial" panose="020B0604020202020204" pitchFamily="34" charset="0"/>
                <a:cs typeface="Arial" panose="020B0604020202020204" pitchFamily="34" charset="0"/>
              </a:rPr>
              <a:t>), na teplotou cca 1 200 °C. </a:t>
            </a:r>
          </a:p>
          <a:p>
            <a:pPr algn="just"/>
            <a:endParaRPr lang="cs-CZ" sz="800" dirty="0"/>
          </a:p>
          <a:p>
            <a:pPr algn="just"/>
            <a:r>
              <a:rPr lang="cs-CZ" dirty="0">
                <a:latin typeface="Arial" panose="020B0604020202020204" pitchFamily="34" charset="0"/>
                <a:cs typeface="Arial" panose="020B0604020202020204" pitchFamily="34" charset="0"/>
              </a:rPr>
              <a:t>Celkové zásoby zemního plynu s obsahem helia se v USA odhadují na 4 miliardy m</a:t>
            </a:r>
            <a:r>
              <a:rPr lang="cs-CZ" baseline="30000" dirty="0">
                <a:latin typeface="Arial" panose="020B0604020202020204" pitchFamily="34" charset="0"/>
                <a:cs typeface="Arial" panose="020B0604020202020204" pitchFamily="34" charset="0"/>
              </a:rPr>
              <a:t>3</a:t>
            </a:r>
            <a:r>
              <a:rPr lang="cs-CZ" dirty="0">
                <a:latin typeface="Arial" panose="020B0604020202020204" pitchFamily="34" charset="0"/>
                <a:cs typeface="Arial" panose="020B0604020202020204" pitchFamily="34" charset="0"/>
              </a:rPr>
              <a:t>, v Alžírsku na 1,8 a v Rusku na 1,7 miliardy m</a:t>
            </a:r>
            <a:r>
              <a:rPr lang="cs-CZ" baseline="30000" dirty="0">
                <a:latin typeface="Arial" panose="020B0604020202020204" pitchFamily="34" charset="0"/>
                <a:cs typeface="Arial" panose="020B0604020202020204" pitchFamily="34" charset="0"/>
              </a:rPr>
              <a:t>3</a:t>
            </a:r>
            <a:r>
              <a:rPr lang="cs-CZ" dirty="0">
                <a:latin typeface="Arial" panose="020B0604020202020204" pitchFamily="34" charset="0"/>
                <a:cs typeface="Arial" panose="020B0604020202020204" pitchFamily="34" charset="0"/>
              </a:rPr>
              <a:t>.</a:t>
            </a:r>
          </a:p>
        </p:txBody>
      </p:sp>
      <p:pic>
        <p:nvPicPr>
          <p:cNvPr id="6" name="Picture 2" descr="VÃ½sledek obrÃ¡zku pro helium usa qatar">
            <a:extLst>
              <a:ext uri="{FF2B5EF4-FFF2-40B4-BE49-F238E27FC236}">
                <a16:creationId xmlns:a16="http://schemas.microsoft.com/office/drawing/2014/main" id="{B2483C7B-FA00-47F0-9648-5818C6CE7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837" y="5049250"/>
            <a:ext cx="2075477" cy="1676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ouvisejÃ­cÃ­ obrÃ¡zek">
            <a:extLst>
              <a:ext uri="{FF2B5EF4-FFF2-40B4-BE49-F238E27FC236}">
                <a16:creationId xmlns:a16="http://schemas.microsoft.com/office/drawing/2014/main" id="{B1DDA680-273E-4CD6-89B6-7E5B1BEFF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605" y="4702837"/>
            <a:ext cx="3306798" cy="200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20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3563"/>
          </a:xfrm>
        </p:spPr>
        <p:txBody>
          <a:bodyPr>
            <a:normAutofit/>
          </a:bodyPr>
          <a:lstStyle/>
          <a:p>
            <a:r>
              <a:rPr lang="en-US" sz="2800" b="1" dirty="0" err="1">
                <a:latin typeface="Arial" panose="020B0604020202020204" pitchFamily="34" charset="0"/>
                <a:cs typeface="Arial" panose="020B0604020202020204" pitchFamily="34" charset="0"/>
              </a:rPr>
              <a:t>Kapaln</a:t>
            </a:r>
            <a:r>
              <a:rPr lang="cs-CZ" sz="2800" b="1" dirty="0">
                <a:latin typeface="Arial" panose="020B0604020202020204" pitchFamily="34" charset="0"/>
                <a:cs typeface="Arial" panose="020B0604020202020204" pitchFamily="34" charset="0"/>
              </a:rPr>
              <a:t>é</a:t>
            </a:r>
            <a:r>
              <a:rPr lang="en-US" sz="2800" b="1" dirty="0">
                <a:latin typeface="Arial" panose="020B0604020202020204" pitchFamily="34" charset="0"/>
                <a:cs typeface="Arial" panose="020B0604020202020204" pitchFamily="34" charset="0"/>
              </a:rPr>
              <a:t> helium</a:t>
            </a:r>
            <a:endParaRPr lang="cs-CZ" sz="2800" b="1" dirty="0">
              <a:latin typeface="Arial" panose="020B0604020202020204" pitchFamily="34" charset="0"/>
              <a:cs typeface="Arial" panose="020B0604020202020204" pitchFamily="34" charset="0"/>
            </a:endParaRPr>
          </a:p>
        </p:txBody>
      </p:sp>
      <p:pic>
        <p:nvPicPr>
          <p:cNvPr id="186370" name="Picture 2" descr="https://upload.wikimedia.org/wikipedia/commons/8/82/F%C3%A1zov%C3%BD_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629" y="3911609"/>
            <a:ext cx="4661171" cy="294639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90500" y="952503"/>
            <a:ext cx="8763000" cy="347787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Kapalné helium se vyskytuje ve dvou formách – </a:t>
            </a:r>
            <a:r>
              <a:rPr lang="cs-CZ" sz="2000" b="1" dirty="0">
                <a:latin typeface="Arial" panose="020B0604020202020204" pitchFamily="34" charset="0"/>
                <a:cs typeface="Arial" panose="020B0604020202020204" pitchFamily="34" charset="0"/>
              </a:rPr>
              <a:t>helium I</a:t>
            </a:r>
            <a:r>
              <a:rPr lang="cs-CZ" sz="2000" dirty="0">
                <a:latin typeface="Arial" panose="020B0604020202020204" pitchFamily="34" charset="0"/>
                <a:cs typeface="Arial" panose="020B0604020202020204" pitchFamily="34" charset="0"/>
              </a:rPr>
              <a:t> při teplotách 2,1768–4,21 K a </a:t>
            </a:r>
            <a:r>
              <a:rPr lang="cs-CZ" sz="2000" b="1" dirty="0">
                <a:latin typeface="Arial" panose="020B0604020202020204" pitchFamily="34" charset="0"/>
                <a:cs typeface="Arial" panose="020B0604020202020204" pitchFamily="34" charset="0"/>
              </a:rPr>
              <a:t>helium II </a:t>
            </a:r>
            <a:r>
              <a:rPr lang="cs-CZ" sz="2000" dirty="0">
                <a:latin typeface="Arial" panose="020B0604020202020204" pitchFamily="34" charset="0"/>
                <a:cs typeface="Arial" panose="020B0604020202020204" pitchFamily="34" charset="0"/>
              </a:rPr>
              <a:t>při teplotách nižších než 2,1768 K (za normálního tlaku) (tzv. lambda bod). </a:t>
            </a:r>
            <a:r>
              <a:rPr lang="en-US" sz="2000" dirty="0">
                <a:latin typeface="Arial" panose="020B0604020202020204" pitchFamily="34" charset="0"/>
                <a:cs typeface="Arial" panose="020B0604020202020204" pitchFamily="34" charset="0"/>
              </a:rPr>
              <a:t>Ob</a:t>
            </a:r>
            <a:r>
              <a:rPr lang="cs-CZ" sz="2000" dirty="0">
                <a:latin typeface="Arial" panose="020B0604020202020204" pitchFamily="34" charset="0"/>
                <a:cs typeface="Arial" panose="020B0604020202020204" pitchFamily="34" charset="0"/>
              </a:rPr>
              <a:t>ě formy helia se nemohou vyskytovat v jedné nádobě současně vedle sebe</a:t>
            </a:r>
            <a:r>
              <a:rPr lang="en-US" sz="2000" dirty="0">
                <a:latin typeface="Arial" panose="020B0604020202020204" pitchFamily="34" charset="0"/>
                <a:cs typeface="Arial" panose="020B0604020202020204" pitchFamily="34" charset="0"/>
              </a:rPr>
              <a:t>: n</a:t>
            </a:r>
            <a:r>
              <a:rPr lang="cs-CZ" sz="2000" dirty="0">
                <a:latin typeface="Arial" panose="020B0604020202020204" pitchFamily="34" charset="0"/>
                <a:cs typeface="Arial" panose="020B0604020202020204" pitchFamily="34" charset="0"/>
              </a:rPr>
              <a:t>ad lambda teplotou se může vyskytovat pouze helium I a pod lambda teplotou pouze helium II. </a:t>
            </a:r>
            <a:r>
              <a:rPr lang="en-US" sz="2000" dirty="0">
                <a:latin typeface="Arial" panose="020B0604020202020204" pitchFamily="34" charset="0"/>
                <a:cs typeface="Arial" panose="020B0604020202020204" pitchFamily="34" charset="0"/>
              </a:rPr>
              <a:t>H</a:t>
            </a:r>
            <a:r>
              <a:rPr lang="cs-CZ" sz="2000" dirty="0" err="1">
                <a:latin typeface="Arial" panose="020B0604020202020204" pitchFamily="34" charset="0"/>
                <a:cs typeface="Arial" panose="020B0604020202020204" pitchFamily="34" charset="0"/>
              </a:rPr>
              <a:t>elium</a:t>
            </a:r>
            <a:r>
              <a:rPr lang="cs-CZ" sz="2000" dirty="0">
                <a:latin typeface="Arial" panose="020B0604020202020204" pitchFamily="34" charset="0"/>
                <a:cs typeface="Arial" panose="020B0604020202020204" pitchFamily="34" charset="0"/>
              </a:rPr>
              <a:t> I se chová jako běžné tekutiny, helium II </a:t>
            </a:r>
            <a:r>
              <a:rPr lang="en-US" sz="2000" dirty="0">
                <a:latin typeface="Arial" panose="020B0604020202020204" pitchFamily="34" charset="0"/>
                <a:cs typeface="Arial" panose="020B0604020202020204" pitchFamily="34" charset="0"/>
              </a:rPr>
              <a:t>je </a:t>
            </a:r>
            <a:r>
              <a:rPr lang="en-US" sz="2000" dirty="0" err="1">
                <a:latin typeface="Arial" panose="020B0604020202020204" pitchFamily="34" charset="0"/>
                <a:cs typeface="Arial" panose="020B0604020202020204" pitchFamily="34" charset="0"/>
              </a:rPr>
              <a:t>supratekut</a:t>
            </a:r>
            <a:r>
              <a:rPr lang="cs-CZ" sz="2000" dirty="0">
                <a:latin typeface="Arial" panose="020B0604020202020204" pitchFamily="34" charset="0"/>
                <a:cs typeface="Arial" panose="020B0604020202020204" pitchFamily="34" charset="0"/>
              </a:rPr>
              <a:t>é - nemá prakticky žádné vnitřní tření, teče nesmírně rychle, díky kapilárnímu jevu přetéká stěny nádob, vytéká horním koncem do něj ponořené kapiláry (jev zvaný </a:t>
            </a:r>
            <a:r>
              <a:rPr lang="cs-CZ" sz="2000" dirty="0" err="1">
                <a:latin typeface="Arial" panose="020B0604020202020204" pitchFamily="34" charset="0"/>
                <a:cs typeface="Arial" panose="020B0604020202020204" pitchFamily="34" charset="0"/>
              </a:rPr>
              <a:t>fontánový</a:t>
            </a:r>
            <a:r>
              <a:rPr lang="cs-CZ" sz="2000" dirty="0">
                <a:latin typeface="Arial" panose="020B0604020202020204" pitchFamily="34" charset="0"/>
                <a:cs typeface="Arial" panose="020B0604020202020204" pitchFamily="34" charset="0"/>
              </a:rPr>
              <a:t> efekt). Má také největší tepelnou vodivost ze všech doposud známých látek.</a:t>
            </a:r>
          </a:p>
          <a:p>
            <a:pPr algn="just"/>
            <a:endParaRPr lang="cs-CZ" sz="2000" dirty="0">
              <a:latin typeface="Arial" panose="020B0604020202020204" pitchFamily="34" charset="0"/>
              <a:cs typeface="Arial" panose="020B0604020202020204" pitchFamily="34" charset="0"/>
            </a:endParaRPr>
          </a:p>
        </p:txBody>
      </p:sp>
      <p:pic>
        <p:nvPicPr>
          <p:cNvPr id="186372" name="Picture 4" descr="https://upload.wikimedia.org/wikipedia/commons/thumb/b/b7/Helium-II-creep.svg/800px-Helium-II-cree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40792"/>
            <a:ext cx="1884579" cy="2617208"/>
          </a:xfrm>
          <a:prstGeom prst="rect">
            <a:avLst/>
          </a:prstGeom>
          <a:noFill/>
          <a:extLst>
            <a:ext uri="{909E8E84-426E-40DD-AFC4-6F175D3DCCD1}">
              <a14:hiddenFill xmlns:a14="http://schemas.microsoft.com/office/drawing/2010/main">
                <a:solidFill>
                  <a:srgbClr val="FFFFFF"/>
                </a:solidFill>
              </a14:hiddenFill>
            </a:ext>
          </a:extLst>
        </p:spPr>
      </p:pic>
      <p:pic>
        <p:nvPicPr>
          <p:cNvPr id="186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877" y="4730930"/>
            <a:ext cx="1907179" cy="163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02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141288"/>
            <a:ext cx="8229600" cy="715963"/>
          </a:xfrm>
        </p:spPr>
        <p:txBody>
          <a:bodyPr>
            <a:normAutofit/>
          </a:bodyPr>
          <a:lstStyle/>
          <a:p>
            <a:r>
              <a:rPr lang="cs-CZ" sz="2800" b="1" dirty="0">
                <a:latin typeface="+mn-lt"/>
              </a:rPr>
              <a:t>Svařování atomárním vodíkem</a:t>
            </a:r>
            <a:endParaRPr lang="cs-CZ" sz="2800" dirty="0">
              <a:latin typeface="+mn-lt"/>
            </a:endParaRPr>
          </a:p>
        </p:txBody>
      </p:sp>
      <p:sp>
        <p:nvSpPr>
          <p:cNvPr id="6" name="Obdélník 5"/>
          <p:cNvSpPr/>
          <p:nvPr/>
        </p:nvSpPr>
        <p:spPr>
          <a:xfrm>
            <a:off x="228600" y="777778"/>
            <a:ext cx="8686800" cy="409342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proces obloukového svařování, kdy elektrický oblouk hoří mezi dvěma wolframovými elektrodami v atmosféře vodíku. Proud vodíku prochází elektrickým obloukem, který disociuje molekuly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na atomy díky absorpci velkého množství energie z oblouku:</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 + H·                 </a:t>
            </a:r>
            <a:r>
              <a:rPr lang="el-GR" sz="2000" dirty="0">
                <a:latin typeface="Arial" panose="020B0604020202020204" pitchFamily="34" charset="0"/>
                <a:cs typeface="Arial" panose="020B0604020202020204" pitchFamily="34" charset="0"/>
              </a:rPr>
              <a:t>Δ</a:t>
            </a:r>
            <a:r>
              <a:rPr lang="en-US" sz="2000" dirty="0">
                <a:latin typeface="Arial" panose="020B0604020202020204" pitchFamily="34" charset="0"/>
                <a:cs typeface="Arial" panose="020B0604020202020204" pitchFamily="34" charset="0"/>
              </a:rPr>
              <a:t>H =</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430.53 KJ/mol</a:t>
            </a:r>
          </a:p>
          <a:p>
            <a:pPr algn="just"/>
            <a:r>
              <a:rPr lang="cs-CZ" sz="2000" dirty="0">
                <a:latin typeface="Arial" panose="020B0604020202020204" pitchFamily="34" charset="0"/>
                <a:cs typeface="Arial" panose="020B0604020202020204" pitchFamily="34" charset="0"/>
              </a:rPr>
              <a:t>V okamžiku kdy atomy vodíku dopadnou na relativně chladný podklad (např. svarový kov), dojde k jejich rekombinaci :</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 + H·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Δ</a:t>
            </a:r>
            <a:r>
              <a:rPr lang="en-US" sz="2000" dirty="0">
                <a:latin typeface="Arial" panose="020B0604020202020204" pitchFamily="34" charset="0"/>
                <a:cs typeface="Arial" panose="020B0604020202020204" pitchFamily="34" charset="0"/>
              </a:rPr>
              <a:t>H = -</a:t>
            </a:r>
            <a:r>
              <a:rPr lang="cs-CZ" sz="2000" dirty="0">
                <a:latin typeface="Arial" panose="020B0604020202020204" pitchFamily="34" charset="0"/>
                <a:cs typeface="Arial" panose="020B0604020202020204" pitchFamily="34" charset="0"/>
              </a:rPr>
              <a:t>430.53 KJ/mol</a:t>
            </a:r>
          </a:p>
          <a:p>
            <a:pPr algn="just"/>
            <a:r>
              <a:rPr lang="cs-CZ" sz="2000" dirty="0">
                <a:latin typeface="Arial" panose="020B0604020202020204" pitchFamily="34" charset="0"/>
                <a:cs typeface="Arial" panose="020B0604020202020204" pitchFamily="34" charset="0"/>
              </a:rPr>
              <a:t>Teplota plamene dosahuje 3400 - 4000 °C. Dosahovaná teplota je postačující pro tavení wolframu a jiných těžkotavitelných prvků. Vodík také působí mj. jako ochranná atmosféra, která chrání roztavený kov před kontaminací nežádoucími prvky, zejména uhlíkem, dusíkem a kyslíkem.</a:t>
            </a:r>
          </a:p>
          <a:p>
            <a:pPr algn="just"/>
            <a:endParaRPr lang="cs-CZ"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97" y="4610100"/>
            <a:ext cx="2926449" cy="201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228600" y="4871206"/>
            <a:ext cx="4972050"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Molekuly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vyhoří také, ale za uvolnění nižšího objemu tepla.</a:t>
            </a:r>
          </a:p>
        </p:txBody>
      </p:sp>
    </p:spTree>
    <p:extLst>
      <p:ext uri="{BB962C8B-B14F-4D97-AF65-F5344CB8AC3E}">
        <p14:creationId xmlns:p14="http://schemas.microsoft.com/office/powerpoint/2010/main" val="3345989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2375" y="533401"/>
            <a:ext cx="8686800" cy="267765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Vzhledem ke své extrémně nízké hustotě a inertnímu chování se helium používá k </a:t>
            </a:r>
            <a:r>
              <a:rPr lang="cs-CZ" sz="2000" b="1" dirty="0">
                <a:latin typeface="Arial" panose="020B0604020202020204" pitchFamily="34" charset="0"/>
                <a:cs typeface="Arial" panose="020B0604020202020204" pitchFamily="34" charset="0"/>
              </a:rPr>
              <a:t>plnění balónů a vzducholodí</a:t>
            </a:r>
            <a:r>
              <a:rPr lang="cs-CZ" sz="2000" dirty="0">
                <a:latin typeface="Arial" panose="020B0604020202020204" pitchFamily="34" charset="0"/>
                <a:cs typeface="Arial" panose="020B0604020202020204" pitchFamily="34" charset="0"/>
              </a:rPr>
              <a:t> (náhrada hořlavého vodíku). Nevýhodou je vysoká cena. Navíc má atom helia velmi malý průměr, snadno difunduje skrze pevné materiály a dochází tak ke ztrátám.</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Směsí helia, kyslíku a dusíku se plní </a:t>
            </a:r>
            <a:r>
              <a:rPr lang="cs-CZ" sz="2000" b="1" dirty="0">
                <a:latin typeface="Arial" panose="020B0604020202020204" pitchFamily="34" charset="0"/>
                <a:cs typeface="Arial" panose="020B0604020202020204" pitchFamily="34" charset="0"/>
              </a:rPr>
              <a:t>tlakové láhve </a:t>
            </a:r>
            <a:r>
              <a:rPr lang="cs-CZ" sz="2000" dirty="0">
                <a:latin typeface="Arial" panose="020B0604020202020204" pitchFamily="34" charset="0"/>
                <a:cs typeface="Arial" panose="020B0604020202020204" pitchFamily="34" charset="0"/>
              </a:rPr>
              <a:t>s dýchací směsí (</a:t>
            </a:r>
            <a:r>
              <a:rPr lang="cs-CZ" sz="2000" dirty="0" err="1">
                <a:latin typeface="Arial" panose="020B0604020202020204" pitchFamily="34" charset="0"/>
                <a:cs typeface="Arial" panose="020B0604020202020204" pitchFamily="34" charset="0"/>
              </a:rPr>
              <a:t>helox</a:t>
            </a:r>
            <a:r>
              <a:rPr lang="cs-CZ" sz="2000" dirty="0">
                <a:latin typeface="Arial" panose="020B0604020202020204" pitchFamily="34" charset="0"/>
                <a:cs typeface="Arial" panose="020B0604020202020204" pitchFamily="34" charset="0"/>
              </a:rPr>
              <a:t>), určenou </a:t>
            </a:r>
            <a:r>
              <a:rPr lang="cs-CZ" sz="2000" b="1" dirty="0">
                <a:latin typeface="Arial" panose="020B0604020202020204" pitchFamily="34" charset="0"/>
                <a:cs typeface="Arial" panose="020B0604020202020204" pitchFamily="34" charset="0"/>
              </a:rPr>
              <a:t>pro potápění do velkých hloubek</a:t>
            </a:r>
            <a:r>
              <a:rPr lang="cs-CZ" sz="2000" dirty="0">
                <a:latin typeface="Arial" panose="020B0604020202020204" pitchFamily="34" charset="0"/>
                <a:cs typeface="Arial" panose="020B0604020202020204" pitchFamily="34" charset="0"/>
              </a:rPr>
              <a:t>. Na rozdíl od dusíku totiž ani pod velkým tlakem nezpůsobuje tzv. hloubkové opojení, omezuje vznik otravy kyslíkem a současně zmenšuje riziko kesonové nemoci.</a:t>
            </a:r>
          </a:p>
        </p:txBody>
      </p:sp>
      <p:pic>
        <p:nvPicPr>
          <p:cNvPr id="185348" name="Picture 4" descr="https://upload.wikimedia.org/wikipedia/commons/2/2a/Goodyear-bli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2" y="3505203"/>
            <a:ext cx="5321231" cy="211455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24256" y="5943600"/>
            <a:ext cx="8501975"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Pokud člověk nadechne helium, rezonanční frekvence dýchacích cest se změní a to </a:t>
            </a:r>
            <a:r>
              <a:rPr lang="cs-CZ" sz="2000" u="sng" dirty="0">
                <a:latin typeface="Arial" panose="020B0604020202020204" pitchFamily="34" charset="0"/>
                <a:cs typeface="Arial" panose="020B0604020202020204" pitchFamily="34" charset="0"/>
              </a:rPr>
              <a:t>ovlivní zabarvení hlasu</a:t>
            </a:r>
            <a:r>
              <a:rPr lang="cs-CZ" sz="2000" dirty="0">
                <a:latin typeface="Arial" panose="020B0604020202020204" pitchFamily="34" charset="0"/>
                <a:cs typeface="Arial" panose="020B0604020202020204" pitchFamily="34" charset="0"/>
              </a:rPr>
              <a:t>.</a:t>
            </a:r>
            <a:endParaRPr lang="cs-CZ" sz="2000" dirty="0"/>
          </a:p>
        </p:txBody>
      </p:sp>
    </p:spTree>
    <p:extLst>
      <p:ext uri="{BB962C8B-B14F-4D97-AF65-F5344CB8AC3E}">
        <p14:creationId xmlns:p14="http://schemas.microsoft.com/office/powerpoint/2010/main" val="394380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Ã½sledek obrÃ¡zku pro helium u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895600"/>
            <a:ext cx="5936103" cy="310656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28600" y="333375"/>
            <a:ext cx="86868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Mimořádně nízká teplota varu předurčuje kapalné helium jako jedno ze základních médií pro </a:t>
            </a:r>
            <a:r>
              <a:rPr lang="cs-CZ" sz="2000" b="1" dirty="0">
                <a:latin typeface="Arial" panose="020B0604020202020204" pitchFamily="34" charset="0"/>
                <a:cs typeface="Arial" panose="020B0604020202020204" pitchFamily="34" charset="0"/>
              </a:rPr>
              <a:t>kryogenní techniky</a:t>
            </a:r>
            <a:r>
              <a:rPr lang="cs-CZ" sz="2000" dirty="0">
                <a:latin typeface="Arial" panose="020B0604020202020204" pitchFamily="34" charset="0"/>
                <a:cs typeface="Arial" panose="020B0604020202020204" pitchFamily="34" charset="0"/>
              </a:rPr>
              <a:t>, především pro výzkum i praktické využití supravodivosti a supratekutosti různých materiálů.</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Helium se ve směsi s neonem používá k plnění </a:t>
            </a:r>
            <a:r>
              <a:rPr lang="cs-CZ" sz="2000" b="1" dirty="0">
                <a:latin typeface="Arial" panose="020B0604020202020204" pitchFamily="34" charset="0"/>
                <a:cs typeface="Arial" panose="020B0604020202020204" pitchFamily="34" charset="0"/>
              </a:rPr>
              <a:t>reklamních osvětlovačů</a:t>
            </a:r>
            <a:r>
              <a:rPr lang="cs-CZ" sz="2000" dirty="0">
                <a:latin typeface="Arial" panose="020B0604020202020204" pitchFamily="34" charset="0"/>
                <a:cs typeface="Arial" panose="020B0604020202020204" pitchFamily="34" charset="0"/>
              </a:rPr>
              <a:t>, obloukových lamp a doutnavek. Výboj v heliu má intenzivně žlutou barvu.</a:t>
            </a:r>
          </a:p>
        </p:txBody>
      </p:sp>
      <p:pic>
        <p:nvPicPr>
          <p:cNvPr id="7" name="Picture 2" descr="https://upload.wikimedia.org/wikipedia/commons/thumb/1/1f/HeTube.jpg/800px-HeTu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571" y="3104130"/>
            <a:ext cx="2577831" cy="257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325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VÃ½sledek obrÃ¡zku pro He@C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788569"/>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276225" y="320535"/>
            <a:ext cx="8229600" cy="563563"/>
          </a:xfrm>
        </p:spPr>
        <p:txBody>
          <a:bodyPr>
            <a:normAutofit/>
          </a:bodyPr>
          <a:lstStyle/>
          <a:p>
            <a:r>
              <a:rPr lang="cs-CZ" sz="2800" b="1" dirty="0">
                <a:latin typeface="+mn-lt"/>
              </a:rPr>
              <a:t>Sloučeniny h</a:t>
            </a:r>
            <a:r>
              <a:rPr lang="en-US" sz="2800" b="1" dirty="0" err="1">
                <a:latin typeface="+mn-lt"/>
              </a:rPr>
              <a:t>eli</a:t>
            </a:r>
            <a:r>
              <a:rPr lang="cs-CZ" sz="2800" b="1" dirty="0">
                <a:latin typeface="+mn-lt"/>
              </a:rPr>
              <a:t>a</a:t>
            </a:r>
          </a:p>
        </p:txBody>
      </p:sp>
      <p:pic>
        <p:nvPicPr>
          <p:cNvPr id="2050" name="Picture 2" descr="VÃ½sledek obrÃ¡zku pro helium clath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835" y="2025753"/>
            <a:ext cx="1752379" cy="1038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731966" y="2603903"/>
            <a:ext cx="890565" cy="369332"/>
          </a:xfrm>
          <a:prstGeom prst="rect">
            <a:avLst/>
          </a:prstGeom>
          <a:noFill/>
        </p:spPr>
        <p:txBody>
          <a:bodyPr wrap="none" rtlCol="0">
            <a:spAutoFit/>
          </a:bodyPr>
          <a:lstStyle/>
          <a:p>
            <a:r>
              <a:rPr lang="cs-CZ" dirty="0"/>
              <a:t>hydráty</a:t>
            </a:r>
          </a:p>
        </p:txBody>
      </p:sp>
      <p:sp>
        <p:nvSpPr>
          <p:cNvPr id="5" name="TextovéPole 4"/>
          <p:cNvSpPr txBox="1"/>
          <p:nvPr/>
        </p:nvSpPr>
        <p:spPr>
          <a:xfrm>
            <a:off x="1731966" y="5079403"/>
            <a:ext cx="2068836" cy="369332"/>
          </a:xfrm>
          <a:prstGeom prst="rect">
            <a:avLst/>
          </a:prstGeom>
          <a:noFill/>
        </p:spPr>
        <p:txBody>
          <a:bodyPr wrap="none" rtlCol="0">
            <a:spAutoFit/>
          </a:bodyPr>
          <a:lstStyle/>
          <a:p>
            <a:r>
              <a:rPr lang="cs-CZ" dirty="0" err="1"/>
              <a:t>Adukty</a:t>
            </a:r>
            <a:r>
              <a:rPr lang="cs-CZ" dirty="0"/>
              <a:t> s fullerenem</a:t>
            </a:r>
          </a:p>
        </p:txBody>
      </p:sp>
      <p:sp>
        <p:nvSpPr>
          <p:cNvPr id="6" name="TextovéPole 5"/>
          <p:cNvSpPr txBox="1"/>
          <p:nvPr/>
        </p:nvSpPr>
        <p:spPr>
          <a:xfrm>
            <a:off x="705010" y="6184506"/>
            <a:ext cx="5695790" cy="400110"/>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He proniká také do struktury s</a:t>
            </a:r>
            <a:r>
              <a:rPr lang="en-US" sz="2000" dirty="0" err="1">
                <a:latin typeface="Arial" panose="020B0604020202020204" pitchFamily="34" charset="0"/>
                <a:cs typeface="Arial" panose="020B0604020202020204" pitchFamily="34" charset="0"/>
              </a:rPr>
              <a:t>ilik</a:t>
            </a:r>
            <a:r>
              <a:rPr lang="cs-CZ" sz="2000" dirty="0" err="1">
                <a:latin typeface="Arial" panose="020B0604020202020204" pitchFamily="34" charset="0"/>
                <a:cs typeface="Arial" panose="020B0604020202020204" pitchFamily="34" charset="0"/>
              </a:rPr>
              <a:t>átů</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perovskitů</a:t>
            </a:r>
            <a:endParaRPr lang="cs-CZ" sz="2000" dirty="0">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18B8CF74-2510-4266-9748-4416B08572EA}"/>
              </a:ext>
            </a:extLst>
          </p:cNvPr>
          <p:cNvSpPr txBox="1"/>
          <p:nvPr/>
        </p:nvSpPr>
        <p:spPr>
          <a:xfrm>
            <a:off x="219235" y="1044180"/>
            <a:ext cx="6741974" cy="400110"/>
          </a:xfrm>
          <a:prstGeom prst="rect">
            <a:avLst/>
          </a:prstGeom>
          <a:noFill/>
        </p:spPr>
        <p:txBody>
          <a:bodyPr wrap="none" rtlCol="0">
            <a:spAutoFit/>
          </a:bodyPr>
          <a:lstStyle/>
          <a:p>
            <a:r>
              <a:rPr lang="cs-CZ" sz="2000" dirty="0"/>
              <a:t>Helium netvoří sloučeniny klasického typu, pouze tzv. </a:t>
            </a:r>
            <a:r>
              <a:rPr lang="cs-CZ" sz="2000" dirty="0" err="1"/>
              <a:t>klathráty</a:t>
            </a:r>
            <a:r>
              <a:rPr lang="cs-CZ" sz="2000" dirty="0"/>
              <a:t>.</a:t>
            </a:r>
          </a:p>
        </p:txBody>
      </p:sp>
    </p:spTree>
    <p:extLst>
      <p:ext uri="{BB962C8B-B14F-4D97-AF65-F5344CB8AC3E}">
        <p14:creationId xmlns:p14="http://schemas.microsoft.com/office/powerpoint/2010/main" val="1681990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967" y="230703"/>
            <a:ext cx="8229600" cy="639763"/>
          </a:xfrm>
        </p:spPr>
        <p:txBody>
          <a:bodyPr>
            <a:normAutofit/>
          </a:bodyPr>
          <a:lstStyle/>
          <a:p>
            <a:r>
              <a:rPr lang="cs-CZ" sz="2800" b="1" dirty="0">
                <a:latin typeface="+mn-lt"/>
              </a:rPr>
              <a:t>Neon</a:t>
            </a:r>
          </a:p>
        </p:txBody>
      </p:sp>
      <p:sp>
        <p:nvSpPr>
          <p:cNvPr id="4" name="Obdélník 3"/>
          <p:cNvSpPr/>
          <p:nvPr/>
        </p:nvSpPr>
        <p:spPr>
          <a:xfrm>
            <a:off x="168613" y="990601"/>
            <a:ext cx="88392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Bezbarvý plyn, bez chuti a zápachu, nereaktivní, naprosto inertní. Přírodní neon je směsí tří stabilních izotopů, největší podíl (90,92%) zaujímá izotop </a:t>
            </a:r>
            <a:r>
              <a:rPr lang="cs-CZ" sz="2000" baseline="30000" dirty="0">
                <a:latin typeface="Arial" panose="020B0604020202020204" pitchFamily="34" charset="0"/>
                <a:cs typeface="Arial" panose="020B0604020202020204" pitchFamily="34" charset="0"/>
              </a:rPr>
              <a:t>20</a:t>
            </a:r>
            <a:r>
              <a:rPr lang="cs-CZ" sz="2000" dirty="0">
                <a:latin typeface="Arial" panose="020B0604020202020204" pitchFamily="34" charset="0"/>
                <a:cs typeface="Arial" panose="020B0604020202020204" pitchFamily="34" charset="0"/>
              </a:rPr>
              <a:t>Ne.</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Neon se snadno ionizuje, a v ionizovaném stavu intenzivně září. </a:t>
            </a:r>
          </a:p>
        </p:txBody>
      </p:sp>
      <p:sp>
        <p:nvSpPr>
          <p:cNvPr id="5" name="Obdélník 4"/>
          <p:cNvSpPr/>
          <p:nvPr/>
        </p:nvSpPr>
        <p:spPr>
          <a:xfrm>
            <a:off x="7086601" y="381000"/>
            <a:ext cx="1293944" cy="369332"/>
          </a:xfrm>
          <a:prstGeom prst="rect">
            <a:avLst/>
          </a:prstGeom>
        </p:spPr>
        <p:txBody>
          <a:bodyPr wrap="none">
            <a:spAutoFit/>
          </a:bodyPr>
          <a:lstStyle/>
          <a:p>
            <a:r>
              <a:rPr lang="cs-CZ" dirty="0"/>
              <a:t>[He] 2s</a:t>
            </a:r>
            <a:r>
              <a:rPr lang="cs-CZ" baseline="30000" dirty="0"/>
              <a:t>2</a:t>
            </a:r>
            <a:r>
              <a:rPr lang="cs-CZ" dirty="0"/>
              <a:t> 2p</a:t>
            </a:r>
            <a:r>
              <a:rPr lang="cs-CZ" baseline="30000" dirty="0"/>
              <a:t>6</a:t>
            </a:r>
            <a:endParaRPr lang="cs-CZ" dirty="0"/>
          </a:p>
        </p:txBody>
      </p:sp>
      <p:sp>
        <p:nvSpPr>
          <p:cNvPr id="6" name="Obdélník 5"/>
          <p:cNvSpPr/>
          <p:nvPr/>
        </p:nvSpPr>
        <p:spPr>
          <a:xfrm>
            <a:off x="144295" y="4648202"/>
            <a:ext cx="86868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Je přítomen v zemské atmosféře v koncentraci přibližně 0,001 8 % (Ve 100 litrech vzduchu je přibližně 1,82 ml neonu), je tedy po argonu druhým nejrozšířenějším vzácným plynem v zemské atmosféře a pátým nejrozšířenějším plynem v suchém vzduchu. </a:t>
            </a:r>
          </a:p>
          <a:p>
            <a:pPr algn="just"/>
            <a:r>
              <a:rPr lang="cs-CZ" sz="2000" dirty="0">
                <a:latin typeface="Arial" panose="020B0604020202020204" pitchFamily="34" charset="0"/>
                <a:cs typeface="Arial" panose="020B0604020202020204" pitchFamily="34" charset="0"/>
              </a:rPr>
              <a:t>   Je získáván </a:t>
            </a:r>
            <a:r>
              <a:rPr lang="cs-CZ" sz="2000" u="sng" dirty="0">
                <a:latin typeface="Arial" panose="020B0604020202020204" pitchFamily="34" charset="0"/>
                <a:cs typeface="Arial" panose="020B0604020202020204" pitchFamily="34" charset="0"/>
              </a:rPr>
              <a:t>frakční destilací zkapalněného vzduchu</a:t>
            </a:r>
            <a:r>
              <a:rPr lang="cs-CZ" sz="2000" dirty="0">
                <a:latin typeface="Arial" panose="020B0604020202020204" pitchFamily="34" charset="0"/>
                <a:cs typeface="Arial" panose="020B0604020202020204" pitchFamily="34" charset="0"/>
              </a:rPr>
              <a:t> nebo frakční adsorpcí na aktivní uhlí, při teplotách kapalného vzduchu.</a:t>
            </a:r>
          </a:p>
        </p:txBody>
      </p:sp>
      <p:sp>
        <p:nvSpPr>
          <p:cNvPr id="7" name="Obdélník 6"/>
          <p:cNvSpPr/>
          <p:nvPr/>
        </p:nvSpPr>
        <p:spPr>
          <a:xfrm>
            <a:off x="286967" y="3048003"/>
            <a:ext cx="37338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Chemické sloučeniny neonu nejsou známy, ale </a:t>
            </a:r>
            <a:r>
              <a:rPr lang="cs-CZ" sz="2000" u="sng" dirty="0">
                <a:latin typeface="Arial" panose="020B0604020202020204" pitchFamily="34" charset="0"/>
                <a:cs typeface="Arial" panose="020B0604020202020204" pitchFamily="34" charset="0"/>
              </a:rPr>
              <a:t>vytváří hydráty</a:t>
            </a:r>
            <a:endParaRPr lang="cs-CZ" sz="2000" u="sng" dirty="0"/>
          </a:p>
        </p:txBody>
      </p:sp>
      <p:pic>
        <p:nvPicPr>
          <p:cNvPr id="8" name="Picture 2" descr="https://upload.wikimedia.org/wikipedia/commons/thumb/9/91/Ne-water_clathrate.png/800px-Ne-water_clathra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767" y="2555422"/>
            <a:ext cx="2057401" cy="200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48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855" y="581401"/>
            <a:ext cx="8800289"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Elektrickým výbojem v prostředí neonu o tlaku několik torrů (okolo 1% atmosférického tlaku) vzniká intenzivní světelné záření oranžově-červené (šarlatové) barvy. Tohoto jevu se využívá pří výrobě </a:t>
            </a:r>
            <a:r>
              <a:rPr lang="cs-CZ" sz="2000" u="sng" dirty="0">
                <a:latin typeface="Arial" panose="020B0604020202020204" pitchFamily="34" charset="0"/>
                <a:cs typeface="Arial" panose="020B0604020202020204" pitchFamily="34" charset="0"/>
              </a:rPr>
              <a:t>výbojek</a:t>
            </a:r>
            <a:r>
              <a:rPr lang="cs-CZ" sz="2000" dirty="0">
                <a:latin typeface="Arial" panose="020B0604020202020204" pitchFamily="34" charset="0"/>
                <a:cs typeface="Arial" panose="020B0604020202020204" pitchFamily="34" charset="0"/>
              </a:rPr>
              <a:t> (tzv. neonek).</a:t>
            </a:r>
          </a:p>
        </p:txBody>
      </p:sp>
      <p:pic>
        <p:nvPicPr>
          <p:cNvPr id="189442" name="Picture 2" descr="https://upload.wikimedia.org/wikipedia/commons/thumb/8/88/NeTube.jpg/800px-NeTu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3" y="4114803"/>
            <a:ext cx="2515847" cy="251584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38125" y="1784761"/>
            <a:ext cx="8574559" cy="224676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Neonové trubice </a:t>
            </a:r>
            <a:r>
              <a:rPr lang="cs-CZ" sz="2000" dirty="0">
                <a:latin typeface="Arial" panose="020B0604020202020204" pitchFamily="34" charset="0"/>
                <a:cs typeface="Arial" panose="020B0604020202020204" pitchFamily="34" charset="0"/>
              </a:rPr>
              <a:t>se používají v různých oblastech elektrotechniky (usměrňovače, pojistky, reduktory napětí…).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Kapalný neon se využívá v </a:t>
            </a:r>
            <a:r>
              <a:rPr lang="cs-CZ" sz="2000" b="1" dirty="0">
                <a:latin typeface="Arial" panose="020B0604020202020204" pitchFamily="34" charset="0"/>
                <a:cs typeface="Arial" panose="020B0604020202020204" pitchFamily="34" charset="0"/>
              </a:rPr>
              <a:t>kryogenní technice </a:t>
            </a:r>
            <a:r>
              <a:rPr lang="cs-CZ" sz="2000" dirty="0">
                <a:latin typeface="Arial" panose="020B0604020202020204" pitchFamily="34" charset="0"/>
                <a:cs typeface="Arial" panose="020B0604020202020204" pitchFamily="34" charset="0"/>
              </a:rPr>
              <a:t>jako náhrada dražšího a obtížněji připravitelného kapalného helia.</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Neon slouží i jako </a:t>
            </a:r>
            <a:r>
              <a:rPr lang="cs-CZ" sz="2000" b="1" dirty="0">
                <a:latin typeface="Arial" panose="020B0604020202020204" pitchFamily="34" charset="0"/>
                <a:cs typeface="Arial" panose="020B0604020202020204" pitchFamily="34" charset="0"/>
              </a:rPr>
              <a:t>náplň do </a:t>
            </a:r>
            <a:r>
              <a:rPr lang="cs-CZ" sz="2000" dirty="0">
                <a:latin typeface="Arial" panose="020B0604020202020204" pitchFamily="34" charset="0"/>
                <a:cs typeface="Arial" panose="020B0604020202020204" pitchFamily="34" charset="0"/>
              </a:rPr>
              <a:t>některých typů </a:t>
            </a:r>
            <a:r>
              <a:rPr lang="cs-CZ" sz="2000" b="1" dirty="0">
                <a:latin typeface="Arial" panose="020B0604020202020204" pitchFamily="34" charset="0"/>
                <a:cs typeface="Arial" panose="020B0604020202020204" pitchFamily="34" charset="0"/>
              </a:rPr>
              <a:t>laserů</a:t>
            </a:r>
            <a:r>
              <a:rPr lang="cs-CZ" sz="2000" dirty="0">
                <a:latin typeface="Arial" panose="020B0604020202020204" pitchFamily="34" charset="0"/>
                <a:cs typeface="Arial" panose="020B0604020202020204" pitchFamily="34" charset="0"/>
              </a:rPr>
              <a:t>.</a:t>
            </a:r>
          </a:p>
        </p:txBody>
      </p:sp>
      <p:pic>
        <p:nvPicPr>
          <p:cNvPr id="189444" name="Picture 4"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89" y="4219227"/>
            <a:ext cx="2153056" cy="2411423"/>
          </a:xfrm>
          <a:prstGeom prst="rect">
            <a:avLst/>
          </a:prstGeom>
          <a:noFill/>
          <a:extLst>
            <a:ext uri="{909E8E84-426E-40DD-AFC4-6F175D3DCCD1}">
              <a14:hiddenFill xmlns:a14="http://schemas.microsoft.com/office/drawing/2010/main">
                <a:solidFill>
                  <a:srgbClr val="FFFFFF"/>
                </a:solidFill>
              </a14:hiddenFill>
            </a:ext>
          </a:extLst>
        </p:spPr>
      </p:pic>
      <p:pic>
        <p:nvPicPr>
          <p:cNvPr id="189446" name="Picture 6"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385771"/>
            <a:ext cx="2362200" cy="228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95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9632" y="168614"/>
            <a:ext cx="8229600" cy="750332"/>
          </a:xfrm>
        </p:spPr>
        <p:txBody>
          <a:bodyPr>
            <a:normAutofit/>
          </a:bodyPr>
          <a:lstStyle/>
          <a:p>
            <a:r>
              <a:rPr lang="cs-CZ" sz="2800" b="1" dirty="0">
                <a:latin typeface="+mn-lt"/>
              </a:rPr>
              <a:t>Argon</a:t>
            </a:r>
          </a:p>
        </p:txBody>
      </p:sp>
      <p:sp>
        <p:nvSpPr>
          <p:cNvPr id="4" name="Obdélník 3"/>
          <p:cNvSpPr/>
          <p:nvPr/>
        </p:nvSpPr>
        <p:spPr>
          <a:xfrm>
            <a:off x="215631" y="990602"/>
            <a:ext cx="87630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Bezbarvý plyn, bez chuti a zápachu, velmi málo reaktivní. Je rozpustný ve vodě (rozpustnější než kyslík), lépe se ale rozpouští v nepolárních organických rozpouštědlech. Argon lze adsorbovat na aktivním uhlí.</a:t>
            </a: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273997" y="3574464"/>
            <a:ext cx="5674468"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Argon je hojně zastoupen v zemské atmosféře. Tvoří přibližně její 1 % (ve 100 l vzduchu je 934 ml argonu) je proto poměrně snadno získáván frakční destilací zkapalněného vzduchu nebo frakční adsorpcí na aktivní uhlí při teplotě kapalného vzduchu.</a:t>
            </a:r>
          </a:p>
        </p:txBody>
      </p:sp>
      <p:sp>
        <p:nvSpPr>
          <p:cNvPr id="6" name="Obdélník 5"/>
          <p:cNvSpPr/>
          <p:nvPr/>
        </p:nvSpPr>
        <p:spPr>
          <a:xfrm>
            <a:off x="7315203" y="533400"/>
            <a:ext cx="1298753" cy="369332"/>
          </a:xfrm>
          <a:prstGeom prst="rect">
            <a:avLst/>
          </a:prstGeom>
        </p:spPr>
        <p:txBody>
          <a:bodyPr wrap="none">
            <a:spAutoFit/>
          </a:bodyPr>
          <a:lstStyle/>
          <a:p>
            <a:r>
              <a:rPr lang="cs-CZ" dirty="0"/>
              <a:t>[Ne] 3s</a:t>
            </a:r>
            <a:r>
              <a:rPr lang="cs-CZ" baseline="30000" dirty="0"/>
              <a:t>2</a:t>
            </a:r>
            <a:r>
              <a:rPr lang="cs-CZ" dirty="0"/>
              <a:t> 3p</a:t>
            </a:r>
            <a:r>
              <a:rPr lang="cs-CZ" baseline="30000" dirty="0"/>
              <a:t>6</a:t>
            </a:r>
            <a:endParaRPr lang="cs-CZ" dirty="0"/>
          </a:p>
        </p:txBody>
      </p:sp>
      <p:sp>
        <p:nvSpPr>
          <p:cNvPr id="7" name="Obdélník 6"/>
          <p:cNvSpPr/>
          <p:nvPr/>
        </p:nvSpPr>
        <p:spPr>
          <a:xfrm>
            <a:off x="165369" y="2081535"/>
            <a:ext cx="8646268"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Argon se stejně jako ostatní vzácné plyny snadno ionizuje, a v ionizovaném stavu září. Čistého argonu se používá ve výbojkách, elektrických obloucích a doutnavých trubicích, kde podle koncentrace dokáže vytvořit červenou, fialovou, modrou a bílou barvu.</a:t>
            </a:r>
          </a:p>
          <a:p>
            <a:pPr algn="just"/>
            <a:endParaRPr lang="cs-CZ" sz="2000" dirty="0">
              <a:latin typeface="Arial" panose="020B0604020202020204" pitchFamily="34" charset="0"/>
              <a:cs typeface="Arial" panose="020B0604020202020204" pitchFamily="34" charset="0"/>
            </a:endParaRPr>
          </a:p>
        </p:txBody>
      </p:sp>
      <p:pic>
        <p:nvPicPr>
          <p:cNvPr id="8" name="Picture 2" descr="https://upload.wikimedia.org/wikipedia/commons/thumb/2/2f/ArTube.jpg/800px-ArTu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275" y="3480244"/>
            <a:ext cx="2556552" cy="2556552"/>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273997" y="5857871"/>
            <a:ext cx="6854759"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Sloučenina argonu – </a:t>
            </a:r>
            <a:r>
              <a:rPr lang="cs-CZ" sz="2000" b="1" dirty="0" err="1">
                <a:latin typeface="Arial" panose="020B0604020202020204" pitchFamily="34" charset="0"/>
                <a:cs typeface="Arial" panose="020B0604020202020204" pitchFamily="34" charset="0"/>
              </a:rPr>
              <a:t>HArF</a:t>
            </a:r>
            <a:r>
              <a:rPr lang="cs-CZ" sz="2000" dirty="0">
                <a:latin typeface="Arial" panose="020B0604020202020204" pitchFamily="34" charset="0"/>
                <a:cs typeface="Arial" panose="020B0604020202020204" pitchFamily="34" charset="0"/>
              </a:rPr>
              <a:t>. Vzniká reakcí argonu s fluorovodíkem při teplotě 8 K. Je stabilní do teploty 40 K.</a:t>
            </a:r>
          </a:p>
        </p:txBody>
      </p:sp>
    </p:spTree>
    <p:extLst>
      <p:ext uri="{BB962C8B-B14F-4D97-AF65-F5344CB8AC3E}">
        <p14:creationId xmlns:p14="http://schemas.microsoft.com/office/powerpoint/2010/main" val="3813439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60339"/>
            <a:ext cx="88392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Inertních vlastností argonu se využívá při </a:t>
            </a:r>
            <a:r>
              <a:rPr lang="cs-CZ" sz="2000" b="1" u="sng" dirty="0">
                <a:latin typeface="Arial" panose="020B0604020202020204" pitchFamily="34" charset="0"/>
                <a:cs typeface="Arial" panose="020B0604020202020204" pitchFamily="34" charset="0"/>
              </a:rPr>
              <a:t>svařování kovů</a:t>
            </a:r>
            <a:r>
              <a:rPr lang="cs-CZ" sz="2000" dirty="0">
                <a:latin typeface="Arial" panose="020B0604020202020204" pitchFamily="34" charset="0"/>
                <a:cs typeface="Arial" panose="020B0604020202020204" pitchFamily="34" charset="0"/>
              </a:rPr>
              <a:t>, kde tvoří </a:t>
            </a:r>
            <a:r>
              <a:rPr lang="cs-CZ" sz="2000" b="1" dirty="0">
                <a:latin typeface="Arial" panose="020B0604020202020204" pitchFamily="34" charset="0"/>
                <a:cs typeface="Arial" panose="020B0604020202020204" pitchFamily="34" charset="0"/>
              </a:rPr>
              <a:t>ochrannou atmosféru</a:t>
            </a:r>
            <a:r>
              <a:rPr lang="cs-CZ" sz="2000" dirty="0">
                <a:latin typeface="Arial" panose="020B0604020202020204" pitchFamily="34" charset="0"/>
                <a:cs typeface="Arial" panose="020B0604020202020204" pitchFamily="34" charset="0"/>
              </a:rPr>
              <a:t> kolem roztaveného kovu (zabraňuje vzniku oxidů a nitridů a tím zhoršování mechanických vlastností svaru). V </a:t>
            </a:r>
            <a:r>
              <a:rPr lang="cs-CZ" sz="2000" b="1" dirty="0">
                <a:latin typeface="Arial" panose="020B0604020202020204" pitchFamily="34" charset="0"/>
                <a:cs typeface="Arial" panose="020B0604020202020204" pitchFamily="34" charset="0"/>
              </a:rPr>
              <a:t>metalurgii </a:t>
            </a:r>
            <a:r>
              <a:rPr lang="cs-CZ" sz="2000" dirty="0">
                <a:latin typeface="Arial" panose="020B0604020202020204" pitchFamily="34" charset="0"/>
                <a:cs typeface="Arial" panose="020B0604020202020204" pitchFamily="34" charset="0"/>
              </a:rPr>
              <a:t>se ochranná atmosféra argonu nasazuje při tavení slitin hliníku, titanu, mědi, platinových kovů a dalších.</a:t>
            </a:r>
          </a:p>
        </p:txBody>
      </p:sp>
      <p:sp>
        <p:nvSpPr>
          <p:cNvPr id="5" name="AutoShape 6" descr="VÃ½sledek obrÃ¡zku pro argon applicatio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904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943955"/>
            <a:ext cx="4185963" cy="234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a:extLst>
              <a:ext uri="{FF2B5EF4-FFF2-40B4-BE49-F238E27FC236}">
                <a16:creationId xmlns:a16="http://schemas.microsoft.com/office/drawing/2014/main" id="{1375286F-8D15-46EB-AD44-E7B36DD8E676}"/>
              </a:ext>
            </a:extLst>
          </p:cNvPr>
          <p:cNvSpPr txBox="1"/>
          <p:nvPr/>
        </p:nvSpPr>
        <p:spPr>
          <a:xfrm>
            <a:off x="190500" y="4440495"/>
            <a:ext cx="8763000" cy="2369880"/>
          </a:xfrm>
          <a:prstGeom prst="rect">
            <a:avLst/>
          </a:prstGeom>
          <a:noFill/>
        </p:spPr>
        <p:txBody>
          <a:bodyPr wrap="square">
            <a:spAutoFit/>
          </a:bodyPr>
          <a:lstStyle/>
          <a:p>
            <a:pPr algn="just"/>
            <a:r>
              <a:rPr lang="cs-CZ" sz="2000" u="sng" dirty="0">
                <a:latin typeface="Arial" panose="020B0604020202020204" pitchFamily="34" charset="0"/>
                <a:cs typeface="Arial" panose="020B0604020202020204" pitchFamily="34" charset="0"/>
              </a:rPr>
              <a:t>Růst krystalů superčistého křemíku a germania</a:t>
            </a:r>
            <a:r>
              <a:rPr lang="cs-CZ" sz="2000" dirty="0">
                <a:latin typeface="Arial" panose="020B0604020202020204" pitchFamily="34" charset="0"/>
                <a:cs typeface="Arial" panose="020B0604020202020204" pitchFamily="34" charset="0"/>
              </a:rPr>
              <a:t> pro výrobu polovodičových součástek pro výpočetní techniku se uskutečňuje v atmosféře velmi čistého argonu.</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Argon se ve směsi s dusíkem používá jako </a:t>
            </a:r>
            <a:r>
              <a:rPr lang="cs-CZ" sz="2000" u="sng" dirty="0">
                <a:latin typeface="Arial" panose="020B0604020202020204" pitchFamily="34" charset="0"/>
                <a:cs typeface="Arial" panose="020B0604020202020204" pitchFamily="34" charset="0"/>
              </a:rPr>
              <a:t>ochranná atmosféra </a:t>
            </a:r>
            <a:r>
              <a:rPr lang="cs-CZ" sz="2000" dirty="0">
                <a:latin typeface="Arial" panose="020B0604020202020204" pitchFamily="34" charset="0"/>
                <a:cs typeface="Arial" panose="020B0604020202020204" pitchFamily="34" charset="0"/>
              </a:rPr>
              <a:t>žárovek a jako prostředí pro uchovávání potravin. V této směsi se také používá k plnění sáčků (například brambůrek), které jsou takto ochráněny před zvlhnutím a před rozmačkáním.</a:t>
            </a:r>
          </a:p>
        </p:txBody>
      </p:sp>
    </p:spTree>
    <p:extLst>
      <p:ext uri="{BB962C8B-B14F-4D97-AF65-F5344CB8AC3E}">
        <p14:creationId xmlns:p14="http://schemas.microsoft.com/office/powerpoint/2010/main" val="3052318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2163"/>
          </a:xfrm>
        </p:spPr>
        <p:txBody>
          <a:bodyPr>
            <a:normAutofit/>
          </a:bodyPr>
          <a:lstStyle/>
          <a:p>
            <a:r>
              <a:rPr lang="cs-CZ" sz="2800" b="1" dirty="0">
                <a:latin typeface="+mn-lt"/>
              </a:rPr>
              <a:t>Krypton</a:t>
            </a:r>
          </a:p>
        </p:txBody>
      </p:sp>
      <p:sp>
        <p:nvSpPr>
          <p:cNvPr id="4" name="Obdélník 3"/>
          <p:cNvSpPr/>
          <p:nvPr/>
        </p:nvSpPr>
        <p:spPr>
          <a:xfrm>
            <a:off x="152400" y="1249363"/>
            <a:ext cx="8839200" cy="507831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Bezbarvý plyn, bez chuti a zápachu, nereaktivní, téměř inertní.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Chemické </a:t>
            </a:r>
            <a:r>
              <a:rPr lang="cs-CZ" sz="2000" u="sng" dirty="0">
                <a:latin typeface="Arial" panose="020B0604020202020204" pitchFamily="34" charset="0"/>
                <a:cs typeface="Arial" panose="020B0604020202020204" pitchFamily="34" charset="0"/>
              </a:rPr>
              <a:t>sloučeniny tvoří pouze vzácně s fluorem a kyslíkem</a:t>
            </a:r>
            <a:r>
              <a:rPr lang="cs-CZ" sz="2000" dirty="0">
                <a:latin typeface="Arial" panose="020B0604020202020204" pitchFamily="34" charset="0"/>
                <a:cs typeface="Arial" panose="020B0604020202020204" pitchFamily="34" charset="0"/>
              </a:rPr>
              <a:t>, všechny jsou velmi </a:t>
            </a:r>
            <a:r>
              <a:rPr lang="cs-CZ" sz="2000" u="sng" dirty="0">
                <a:latin typeface="Arial" panose="020B0604020202020204" pitchFamily="34" charset="0"/>
                <a:cs typeface="Arial" panose="020B0604020202020204" pitchFamily="34" charset="0"/>
              </a:rPr>
              <a:t>nestálé</a:t>
            </a:r>
            <a:r>
              <a:rPr lang="cs-CZ" sz="2000" dirty="0">
                <a:latin typeface="Arial" panose="020B0604020202020204" pitchFamily="34" charset="0"/>
                <a:cs typeface="Arial" panose="020B0604020202020204" pitchFamily="34" charset="0"/>
              </a:rPr>
              <a:t> a jsou mimořádně silnými oxidačními činidly. </a:t>
            </a:r>
          </a:p>
          <a:p>
            <a:pPr algn="just"/>
            <a:endParaRPr lang="cs-CZ" sz="800" dirty="0">
              <a:latin typeface="Arial" panose="020B0604020202020204" pitchFamily="34" charset="0"/>
              <a:cs typeface="Arial" panose="020B0604020202020204" pitchFamily="34" charset="0"/>
            </a:endParaRPr>
          </a:p>
          <a:p>
            <a:pPr algn="just"/>
            <a:r>
              <a:rPr lang="cs-CZ" altLang="en-US" sz="2000" dirty="0">
                <a:latin typeface="Arial" panose="020B0604020202020204" pitchFamily="34" charset="0"/>
                <a:cs typeface="Arial" panose="020B0604020202020204" pitchFamily="34" charset="0"/>
              </a:rPr>
              <a:t>     KrF</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bílá krystalická látka, silné fluorační činidlo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Krypton se na rozdíl od předchozích vzácných plynů rozpouští dobře ve vodě a ještě lépe v nepolárních organických rozpouštědlech. Krypton je možno při velmi nízkých teplotách zachytit na aktivním uhlí.</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Krypton se stejně jako ostatní vzácné plyny snadno ionizuje, a v ionizovaném stavu září. Krypton nachází uplatnění hlavně v osvětlovací technice, kde se ho využívá k plnění kryptonových žárovek a některých zářivek. Krypton se dá dále použít ve výbojkách, obloukových lampách a doutnavých trubicích. Světlo vzniklé výbojem v kryptonu má zelenavě až světle fialovou barvu, která se jeho ředěním v nádobě vytrácí a při velkém zředění začne vydávat bílé světlo. </a:t>
            </a:r>
          </a:p>
        </p:txBody>
      </p:sp>
      <p:sp>
        <p:nvSpPr>
          <p:cNvPr id="5" name="Obdélník 4"/>
          <p:cNvSpPr/>
          <p:nvPr/>
        </p:nvSpPr>
        <p:spPr>
          <a:xfrm>
            <a:off x="6477000" y="457200"/>
            <a:ext cx="1696298" cy="369332"/>
          </a:xfrm>
          <a:prstGeom prst="rect">
            <a:avLst/>
          </a:prstGeom>
        </p:spPr>
        <p:txBody>
          <a:bodyPr wrap="none">
            <a:spAutoFit/>
          </a:bodyPr>
          <a:lstStyle/>
          <a:p>
            <a:r>
              <a:rPr lang="cs-CZ" dirty="0"/>
              <a:t>[Ar] 3d</a:t>
            </a:r>
            <a:r>
              <a:rPr lang="cs-CZ" baseline="30000" dirty="0"/>
              <a:t>10</a:t>
            </a:r>
            <a:r>
              <a:rPr lang="cs-CZ" dirty="0"/>
              <a:t> 4s</a:t>
            </a:r>
            <a:r>
              <a:rPr lang="cs-CZ" baseline="30000" dirty="0"/>
              <a:t>2</a:t>
            </a:r>
            <a:r>
              <a:rPr lang="cs-CZ" dirty="0"/>
              <a:t> 4p</a:t>
            </a:r>
            <a:r>
              <a:rPr lang="cs-CZ" baseline="30000" dirty="0"/>
              <a:t>6</a:t>
            </a:r>
            <a:endParaRPr lang="cs-CZ" dirty="0"/>
          </a:p>
        </p:txBody>
      </p:sp>
    </p:spTree>
    <p:extLst>
      <p:ext uri="{BB962C8B-B14F-4D97-AF65-F5344CB8AC3E}">
        <p14:creationId xmlns:p14="http://schemas.microsoft.com/office/powerpoint/2010/main" val="1563447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61937" y="488854"/>
            <a:ext cx="54864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Krypton se také spolu s některými dalšími inertními plyny používá pro plnění izolačních dvojskel.</a:t>
            </a:r>
          </a:p>
        </p:txBody>
      </p:sp>
      <p:pic>
        <p:nvPicPr>
          <p:cNvPr id="188418" name="Picture 2" descr="https://upload.wikimedia.org/wikipedia/commons/thumb/e/e7/KrTube.jpg/800px-KrTu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4624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61937" y="1743077"/>
            <a:ext cx="558165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Vdechování směsi kyslíku s kryptonem i za normálního tlaku během několika minut vyvolává silné narkotické účinky.</a:t>
            </a:r>
          </a:p>
        </p:txBody>
      </p:sp>
      <p:sp>
        <p:nvSpPr>
          <p:cNvPr id="6" name="Obdélník 5">
            <a:extLst>
              <a:ext uri="{FF2B5EF4-FFF2-40B4-BE49-F238E27FC236}">
                <a16:creationId xmlns:a16="http://schemas.microsoft.com/office/drawing/2014/main" id="{CFA6D575-C57B-47A6-ABBE-D3DF9CADD5E5}"/>
              </a:ext>
            </a:extLst>
          </p:cNvPr>
          <p:cNvSpPr/>
          <p:nvPr/>
        </p:nvSpPr>
        <p:spPr>
          <a:xfrm>
            <a:off x="228600" y="3235860"/>
            <a:ext cx="86106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Krypton je přítomen v zemské atmosféře v koncentraci přibližně 0,0001 %. Je získáván frakční destilací zkapalněného vzduchu. Vzniká také jako jeden z produktů radioaktivního rozpadu uranu a lze jej nalézt v plynných produktech jaderných reaktorů. Další možností získání kryptonu je frakční adsorpce na aktivní uhlí za teplot kapalného vzduchu.</a:t>
            </a:r>
          </a:p>
        </p:txBody>
      </p:sp>
      <p:sp>
        <p:nvSpPr>
          <p:cNvPr id="7" name="TextovéPole 6">
            <a:extLst>
              <a:ext uri="{FF2B5EF4-FFF2-40B4-BE49-F238E27FC236}">
                <a16:creationId xmlns:a16="http://schemas.microsoft.com/office/drawing/2014/main" id="{9F264E5C-EC9E-48F9-B8DD-EB02142295CE}"/>
              </a:ext>
            </a:extLst>
          </p:cNvPr>
          <p:cNvSpPr txBox="1"/>
          <p:nvPr/>
        </p:nvSpPr>
        <p:spPr>
          <a:xfrm>
            <a:off x="261937" y="5142516"/>
            <a:ext cx="8543925" cy="1323439"/>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Krypton má řadu izotopů, z nich 6 je stabilních a další z nich podléhají radioaktivní přeměně. Určení vzájemného poměru různých izotopů kryptonu může v určitých případech sloužit k datování stáří hornin nebo podzemních vod. </a:t>
            </a:r>
          </a:p>
        </p:txBody>
      </p:sp>
    </p:spTree>
    <p:extLst>
      <p:ext uri="{BB962C8B-B14F-4D97-AF65-F5344CB8AC3E}">
        <p14:creationId xmlns:p14="http://schemas.microsoft.com/office/powerpoint/2010/main" val="3629495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04800" y="333377"/>
            <a:ext cx="85344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Protože izotopy kryptonu vznikají i při výbuchu nukleárních bomb, výzkum zastoupení vybraných izotopů lze použít k posouzení velikosti depozice produktů jaderných zkoušek ve zkoumaných lokalitách.</a:t>
            </a:r>
          </a:p>
          <a:p>
            <a:pPr algn="just"/>
            <a:endParaRPr lang="cs-CZ"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Krypton-83 </a:t>
            </a:r>
            <a:r>
              <a:rPr lang="cs-CZ" sz="2000" dirty="0">
                <a:latin typeface="Arial" panose="020B0604020202020204" pitchFamily="34" charset="0"/>
                <a:cs typeface="Arial" panose="020B0604020202020204" pitchFamily="34" charset="0"/>
              </a:rPr>
              <a:t>se používá</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při zobrazování  dýchacích cest </a:t>
            </a:r>
            <a:r>
              <a:rPr lang="en-US" sz="2000" dirty="0">
                <a:latin typeface="Arial" panose="020B0604020202020204" pitchFamily="34" charset="0"/>
                <a:cs typeface="Arial" panose="020B0604020202020204" pitchFamily="34" charset="0"/>
              </a:rPr>
              <a:t>magnetic</a:t>
            </a:r>
            <a:r>
              <a:rPr lang="cs-CZ" sz="2000" dirty="0" err="1">
                <a:latin typeface="Arial" panose="020B0604020202020204" pitchFamily="34" charset="0"/>
                <a:cs typeface="Arial" panose="020B0604020202020204" pitchFamily="34" charset="0"/>
              </a:rPr>
              <a:t>kou</a:t>
            </a:r>
            <a:r>
              <a:rPr lang="en-US" sz="2000" dirty="0">
                <a:latin typeface="Arial" panose="020B0604020202020204" pitchFamily="34" charset="0"/>
                <a:cs typeface="Arial" panose="020B0604020202020204" pitchFamily="34" charset="0"/>
              </a:rPr>
              <a:t> re</a:t>
            </a:r>
            <a:r>
              <a:rPr lang="cs-CZ" sz="2000" dirty="0">
                <a:latin typeface="Arial" panose="020B0604020202020204" pitchFamily="34" charset="0"/>
                <a:cs typeface="Arial" panose="020B0604020202020204" pitchFamily="34" charset="0"/>
              </a:rPr>
              <a:t>z</a:t>
            </a:r>
            <a:r>
              <a:rPr lang="en-US" sz="2000" dirty="0" err="1">
                <a:latin typeface="Arial" panose="020B0604020202020204" pitchFamily="34" charset="0"/>
                <a:cs typeface="Arial" panose="020B0604020202020204" pitchFamily="34" charset="0"/>
              </a:rPr>
              <a:t>onanc</a:t>
            </a:r>
            <a:r>
              <a:rPr lang="cs-CZ" sz="2000" dirty="0">
                <a:latin typeface="Arial" panose="020B0604020202020204" pitchFamily="34" charset="0"/>
                <a:cs typeface="Arial" panose="020B0604020202020204" pitchFamily="34" charset="0"/>
              </a:rPr>
              <a:t>í</a:t>
            </a:r>
            <a:r>
              <a:rPr lang="en-US" sz="2000" dirty="0">
                <a:latin typeface="Arial" panose="020B0604020202020204" pitchFamily="34" charset="0"/>
                <a:cs typeface="Arial" panose="020B0604020202020204" pitchFamily="34" charset="0"/>
              </a:rPr>
              <a:t>  (MRI)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28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66700" y="200028"/>
            <a:ext cx="8610600" cy="3508653"/>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Vodíkové křehnutí</a:t>
            </a:r>
          </a:p>
          <a:p>
            <a:endParaRPr lang="cs-CZ" sz="800" b="1" dirty="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proces, kdy se kovy, zejména ocel, stávají křehkými následkem difuze vodíku do krystalové mřížky kovu, například při svařování (tzv. </a:t>
            </a:r>
            <a:r>
              <a:rPr lang="cs-CZ" sz="2000" dirty="0" err="1">
                <a:latin typeface="Arial" panose="020B0604020202020204" pitchFamily="34" charset="0"/>
                <a:cs typeface="Arial" panose="020B0604020202020204" pitchFamily="34" charset="0"/>
              </a:rPr>
              <a:t>fish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eye</a:t>
            </a:r>
            <a:r>
              <a:rPr lang="cs-CZ" sz="2000" dirty="0">
                <a:latin typeface="Arial" panose="020B0604020202020204" pitchFamily="34" charset="0"/>
                <a:cs typeface="Arial" panose="020B0604020202020204" pitchFamily="34" charset="0"/>
              </a:rPr>
              <a:t> vada). Při svařování dojde k difuzi vodíku do svaru (ať nedostatečnou ochranou atmosférou svaru, nebo špatným technologickým postupem) a jeho uvěznění v mřížce kovu. Po čase dojde k rekombinaci vodíku a vodík se změní z 2 H na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tím zvětší svůj objem, takže vzniknou vnitřní napětí. Při zatížení svaru pak dojde k jeho prasknutí.</a:t>
            </a: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p:txBody>
      </p:sp>
      <p:sp>
        <p:nvSpPr>
          <p:cNvPr id="5" name="Obdélník 4"/>
          <p:cNvSpPr/>
          <p:nvPr/>
        </p:nvSpPr>
        <p:spPr>
          <a:xfrm>
            <a:off x="266701" y="5492828"/>
            <a:ext cx="8610599" cy="1107996"/>
          </a:xfrm>
          <a:prstGeom prst="rect">
            <a:avLst/>
          </a:prstGeom>
        </p:spPr>
        <p:txBody>
          <a:bodyPr wrap="square">
            <a:spAutoFit/>
          </a:bodyPr>
          <a:lstStyle/>
          <a:p>
            <a:pPr>
              <a:buNone/>
            </a:pPr>
            <a:r>
              <a:rPr lang="cs-CZ" altLang="en-US" b="1" dirty="0">
                <a:latin typeface="Arial" panose="020B0604020202020204" pitchFamily="34" charset="0"/>
                <a:cs typeface="Arial" panose="020B0604020202020204" pitchFamily="34" charset="0"/>
              </a:rPr>
              <a:t>V</a:t>
            </a:r>
            <a:r>
              <a:rPr lang="en-GB" altLang="en-US" b="1" dirty="0" err="1">
                <a:latin typeface="Arial" panose="020B0604020202020204" pitchFamily="34" charset="0"/>
                <a:cs typeface="Arial" panose="020B0604020202020204" pitchFamily="34" charset="0"/>
              </a:rPr>
              <a:t>odík</a:t>
            </a:r>
            <a:r>
              <a:rPr lang="en-GB" altLang="en-US" b="1" dirty="0">
                <a:latin typeface="Arial" panose="020B0604020202020204" pitchFamily="34" charset="0"/>
                <a:cs typeface="Arial" panose="020B0604020202020204" pitchFamily="34" charset="0"/>
              </a:rPr>
              <a:t> </a:t>
            </a:r>
            <a:r>
              <a:rPr lang="cs-CZ" altLang="en-US" b="1" dirty="0">
                <a:latin typeface="Arial" panose="020B0604020202020204" pitchFamily="34" charset="0"/>
                <a:cs typeface="Arial" panose="020B0604020202020204" pitchFamily="34" charset="0"/>
              </a:rPr>
              <a:t>„</a:t>
            </a:r>
            <a:r>
              <a:rPr lang="en-GB" altLang="en-US" b="1" dirty="0" err="1">
                <a:latin typeface="Arial" panose="020B0604020202020204" pitchFamily="34" charset="0"/>
                <a:cs typeface="Arial" panose="020B0604020202020204" pitchFamily="34" charset="0"/>
              </a:rPr>
              <a:t>ve</a:t>
            </a:r>
            <a:r>
              <a:rPr lang="en-GB" altLang="en-US" b="1" dirty="0">
                <a:latin typeface="Arial" panose="020B0604020202020204" pitchFamily="34" charset="0"/>
                <a:cs typeface="Arial" panose="020B0604020202020204" pitchFamily="34" charset="0"/>
              </a:rPr>
              <a:t> </a:t>
            </a:r>
            <a:r>
              <a:rPr lang="en-GB" altLang="en-US" b="1" dirty="0" err="1">
                <a:latin typeface="Arial" panose="020B0604020202020204" pitchFamily="34" charset="0"/>
                <a:cs typeface="Arial" panose="020B0604020202020204" pitchFamily="34" charset="0"/>
              </a:rPr>
              <a:t>stavu</a:t>
            </a:r>
            <a:r>
              <a:rPr lang="en-GB" altLang="en-US" b="1" dirty="0">
                <a:latin typeface="Arial" panose="020B0604020202020204" pitchFamily="34" charset="0"/>
                <a:cs typeface="Arial" panose="020B0604020202020204" pitchFamily="34" charset="0"/>
              </a:rPr>
              <a:t> </a:t>
            </a:r>
            <a:r>
              <a:rPr lang="en-GB" altLang="en-US" b="1" dirty="0" err="1">
                <a:latin typeface="Arial" panose="020B0604020202020204" pitchFamily="34" charset="0"/>
                <a:cs typeface="Arial" panose="020B0604020202020204" pitchFamily="34" charset="0"/>
              </a:rPr>
              <a:t>zrodu</a:t>
            </a:r>
            <a:r>
              <a:rPr lang="cs-CZ" altLang="en-US" b="1" dirty="0">
                <a:latin typeface="Arial" panose="020B0604020202020204" pitchFamily="34" charset="0"/>
                <a:cs typeface="Arial" panose="020B0604020202020204" pitchFamily="34" charset="0"/>
              </a:rPr>
              <a:t>“ (</a:t>
            </a:r>
            <a:r>
              <a:rPr lang="en-GB" altLang="en-US" b="1" dirty="0">
                <a:latin typeface="Arial" panose="020B0604020202020204" pitchFamily="34" charset="0"/>
                <a:cs typeface="Arial" panose="020B0604020202020204" pitchFamily="34" charset="0"/>
              </a:rPr>
              <a:t>"in </a:t>
            </a:r>
            <a:r>
              <a:rPr lang="en-GB" altLang="en-US" b="1" dirty="0" err="1">
                <a:latin typeface="Arial" panose="020B0604020202020204" pitchFamily="34" charset="0"/>
                <a:cs typeface="Arial" panose="020B0604020202020204" pitchFamily="34" charset="0"/>
              </a:rPr>
              <a:t>statu</a:t>
            </a:r>
            <a:r>
              <a:rPr lang="en-GB" altLang="en-US" b="1" dirty="0">
                <a:latin typeface="Arial" panose="020B0604020202020204" pitchFamily="34" charset="0"/>
                <a:cs typeface="Arial" panose="020B0604020202020204" pitchFamily="34" charset="0"/>
              </a:rPr>
              <a:t> </a:t>
            </a:r>
            <a:r>
              <a:rPr lang="en-GB" altLang="en-US" b="1" dirty="0" err="1">
                <a:latin typeface="Arial" panose="020B0604020202020204" pitchFamily="34" charset="0"/>
                <a:cs typeface="Arial" panose="020B0604020202020204" pitchFamily="34" charset="0"/>
              </a:rPr>
              <a:t>nascendi</a:t>
            </a:r>
            <a:r>
              <a:rPr lang="en-GB" altLang="en-US" b="1" dirty="0">
                <a:latin typeface="Arial" panose="020B0604020202020204" pitchFamily="34" charset="0"/>
                <a:cs typeface="Arial" panose="020B0604020202020204" pitchFamily="34" charset="0"/>
              </a:rPr>
              <a:t>")</a:t>
            </a:r>
            <a:endParaRPr lang="cs-CZ" altLang="en-US" b="1" dirty="0">
              <a:latin typeface="Arial" panose="020B0604020202020204" pitchFamily="34" charset="0"/>
              <a:cs typeface="Arial" panose="020B0604020202020204" pitchFamily="34" charset="0"/>
            </a:endParaRPr>
          </a:p>
          <a:p>
            <a:pPr>
              <a:buNone/>
            </a:pPr>
            <a:endParaRPr lang="cs-CZ" altLang="en-US" sz="800" dirty="0">
              <a:latin typeface="Arial" panose="020B0604020202020204" pitchFamily="34" charset="0"/>
              <a:cs typeface="Arial" panose="020B0604020202020204" pitchFamily="34" charset="0"/>
            </a:endParaRPr>
          </a:p>
          <a:p>
            <a:pPr algn="just">
              <a:buNone/>
            </a:pP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vysoce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reaktivní</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silnými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vlastnostmi</a:t>
            </a:r>
            <a:r>
              <a:rPr lang="cs-CZ" altLang="en-US" sz="2000" dirty="0">
                <a:latin typeface="Arial" panose="020B0604020202020204" pitchFamily="34" charset="0"/>
                <a:cs typeface="Arial" panose="020B0604020202020204" pitchFamily="34" charset="0"/>
              </a:rPr>
              <a:t>. Nejedná se o </a:t>
            </a:r>
            <a:r>
              <a:rPr lang="cs-CZ" altLang="en-US" sz="2000" dirty="0" err="1">
                <a:latin typeface="Arial" panose="020B0604020202020204" pitchFamily="34" charset="0"/>
                <a:cs typeface="Arial" panose="020B0604020202020204" pitchFamily="34" charset="0"/>
              </a:rPr>
              <a:t>atomání</a:t>
            </a:r>
            <a:r>
              <a:rPr lang="cs-CZ" altLang="en-US" sz="2000" dirty="0">
                <a:latin typeface="Arial" panose="020B0604020202020204" pitchFamily="34" charset="0"/>
                <a:cs typeface="Arial" panose="020B0604020202020204" pitchFamily="34" charset="0"/>
              </a:rPr>
              <a:t> vodík, zvýšená aktivita souvisí spíše s kinetickými efekty.</a:t>
            </a:r>
          </a:p>
        </p:txBody>
      </p:sp>
      <p:pic>
        <p:nvPicPr>
          <p:cNvPr id="125957" name="Picture 5" descr="VÃ½sledek obrÃ¡zku pro hydrogen embritt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884" y="2797678"/>
            <a:ext cx="5793632" cy="253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56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9763"/>
          </a:xfrm>
        </p:spPr>
        <p:txBody>
          <a:bodyPr>
            <a:normAutofit/>
          </a:bodyPr>
          <a:lstStyle/>
          <a:p>
            <a:r>
              <a:rPr lang="cs-CZ" sz="3200" b="1" dirty="0"/>
              <a:t>Xenon</a:t>
            </a:r>
          </a:p>
        </p:txBody>
      </p:sp>
      <p:sp>
        <p:nvSpPr>
          <p:cNvPr id="5" name="Obdélník 4"/>
          <p:cNvSpPr/>
          <p:nvPr/>
        </p:nvSpPr>
        <p:spPr>
          <a:xfrm>
            <a:off x="157264" y="990603"/>
            <a:ext cx="8834336" cy="255454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Bezbarvý plyn, bez chuti a zápachu, nereaktivní. Je velmi dobře rozpustný ve vodě a ještě lépe rozpustný v nepolárních organických rozpouštědlech.</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Xenon se stejně jako ostatní vzácné plyny snadno ionizuje, a v ionizovaném stavu září. Toho se využívá v osvětlovací technice. Xenon září fialovou barvou, ale ředěním xenonu ve výbojové trubici barva ztrácí na plnosti a při velkém zředění vydává xenon pouze bílé světlo.</a:t>
            </a:r>
          </a:p>
          <a:p>
            <a:pPr algn="just"/>
            <a:endParaRPr lang="cs-CZ" sz="2000" dirty="0">
              <a:latin typeface="Arial" panose="020B0604020202020204" pitchFamily="34" charset="0"/>
              <a:cs typeface="Arial" panose="020B0604020202020204" pitchFamily="34" charset="0"/>
            </a:endParaRPr>
          </a:p>
        </p:txBody>
      </p:sp>
      <p:sp>
        <p:nvSpPr>
          <p:cNvPr id="6" name="Obdélník 5"/>
          <p:cNvSpPr/>
          <p:nvPr/>
        </p:nvSpPr>
        <p:spPr>
          <a:xfrm>
            <a:off x="269132" y="3545146"/>
            <a:ext cx="86106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Xenon má řadu izotopů, z nich šest je stabilních, tři mají poločas přeměny delší než 10</a:t>
            </a:r>
            <a:r>
              <a:rPr lang="cs-CZ" sz="2000" baseline="30000" dirty="0">
                <a:latin typeface="Arial" panose="020B0604020202020204" pitchFamily="34" charset="0"/>
                <a:cs typeface="Arial" panose="020B0604020202020204" pitchFamily="34" charset="0"/>
              </a:rPr>
              <a:t> 14</a:t>
            </a:r>
            <a:r>
              <a:rPr lang="cs-CZ" sz="2000" dirty="0">
                <a:latin typeface="Arial" panose="020B0604020202020204" pitchFamily="34" charset="0"/>
                <a:cs typeface="Arial" panose="020B0604020202020204" pitchFamily="34" charset="0"/>
              </a:rPr>
              <a:t> let, a přibližně dvacet nestabilních, podléhajících další radioaktivní přeměně. Určení vzájemného poměru různých izotopů xenonu v horninách slouží ke </a:t>
            </a:r>
            <a:r>
              <a:rPr lang="cs-CZ" sz="2000" i="1" dirty="0">
                <a:latin typeface="Arial" panose="020B0604020202020204" pitchFamily="34" charset="0"/>
                <a:cs typeface="Arial" panose="020B0604020202020204" pitchFamily="34" charset="0"/>
              </a:rPr>
              <a:t>studiu geologických přeměn zemské kůry</a:t>
            </a:r>
            <a:r>
              <a:rPr lang="cs-CZ" sz="2000" dirty="0">
                <a:latin typeface="Arial" panose="020B0604020202020204" pitchFamily="34" charset="0"/>
                <a:cs typeface="Arial" panose="020B0604020202020204" pitchFamily="34" charset="0"/>
              </a:rPr>
              <a:t>. Studium izotopů xenonu vázaného v meteoritech přispívá k pochopení </a:t>
            </a:r>
            <a:r>
              <a:rPr lang="cs-CZ" sz="2000" i="1" dirty="0">
                <a:latin typeface="Arial" panose="020B0604020202020204" pitchFamily="34" charset="0"/>
                <a:cs typeface="Arial" panose="020B0604020202020204" pitchFamily="34" charset="0"/>
              </a:rPr>
              <a:t>formování našeho sluneční soustavy</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2502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790891"/>
            <a:ext cx="5086350" cy="1877437"/>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Vdechování směsi kyslíku s xenonem i za normálního tlaku během několika minut vyvolává silné narkotické účinky.</a:t>
            </a:r>
          </a:p>
          <a:p>
            <a:pPr algn="just"/>
            <a:endParaRPr lang="cs-CZ" sz="2000" dirty="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Ruští sportovci na Zimních olympijských hrách 2014 údajně inhalovali xenon jako doping</a:t>
            </a:r>
          </a:p>
        </p:txBody>
      </p:sp>
      <p:sp>
        <p:nvSpPr>
          <p:cNvPr id="6" name="Obdélník 5"/>
          <p:cNvSpPr/>
          <p:nvPr/>
        </p:nvSpPr>
        <p:spPr>
          <a:xfrm>
            <a:off x="152400" y="382014"/>
            <a:ext cx="88392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Xenon je přítomen v zemské atmosféře v koncentraci přibližně 5×10</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a:t>
            </a:r>
          </a:p>
          <a:p>
            <a:pPr algn="just"/>
            <a:r>
              <a:rPr lang="cs-CZ" sz="2000" dirty="0">
                <a:latin typeface="Arial" panose="020B0604020202020204" pitchFamily="34" charset="0"/>
                <a:cs typeface="Arial" panose="020B0604020202020204" pitchFamily="34" charset="0"/>
              </a:rPr>
              <a:t>Byl nalezen i v některých pramenech minerálních vod, kam se dostává jako produkt rozpadu izotopů uranu a plutonia.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 získáván frakční destilací zkapalněného vzduchu nebo frakční adsorpcí na aktivním uhlí za teplot kapalného vzduchu.</a:t>
            </a:r>
          </a:p>
        </p:txBody>
      </p:sp>
      <p:sp>
        <p:nvSpPr>
          <p:cNvPr id="7" name="Obdélník 6"/>
          <p:cNvSpPr/>
          <p:nvPr/>
        </p:nvSpPr>
        <p:spPr>
          <a:xfrm>
            <a:off x="228600" y="2667000"/>
            <a:ext cx="8686800" cy="400110"/>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Xenon se využívá k výrobě výbojek, obloukových lamp a doutnavých trubic.</a:t>
            </a:r>
          </a:p>
        </p:txBody>
      </p:sp>
      <p:pic>
        <p:nvPicPr>
          <p:cNvPr id="196610" name="Picture 2" descr="https://upload.wikimedia.org/wikipedia/commons/thumb/5/59/XeTube.jpg/800px-XeTu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467113"/>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177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189976" y="258842"/>
            <a:ext cx="8229600" cy="5791200"/>
          </a:xfrm>
        </p:spPr>
        <p:txBody>
          <a:bodyPr>
            <a:noAutofit/>
          </a:bodyPr>
          <a:lstStyle/>
          <a:p>
            <a:pPr algn="ctr" eaLnBrk="1" hangingPunct="1">
              <a:buFont typeface="Wingdings" pitchFamily="2" charset="2"/>
              <a:buNone/>
            </a:pPr>
            <a:r>
              <a:rPr lang="cs-CZ" altLang="en-US" sz="2000" b="1" dirty="0">
                <a:latin typeface="Arial" panose="020B0604020202020204" pitchFamily="34" charset="0"/>
                <a:cs typeface="Arial" panose="020B0604020202020204" pitchFamily="34" charset="0"/>
              </a:rPr>
              <a:t>Sloučeniny </a:t>
            </a:r>
            <a:r>
              <a:rPr lang="cs-CZ" altLang="en-US" sz="2000" b="1" dirty="0" err="1">
                <a:latin typeface="Arial" panose="020B0604020202020204" pitchFamily="34" charset="0"/>
                <a:cs typeface="Arial" panose="020B0604020202020204" pitchFamily="34" charset="0"/>
              </a:rPr>
              <a:t>Xe</a:t>
            </a:r>
            <a:endParaRPr lang="cs-CZ" altLang="en-US" sz="2000" b="1"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b="1" dirty="0">
              <a:latin typeface="Arial" panose="020B0604020202020204" pitchFamily="34" charset="0"/>
              <a:cs typeface="Arial" panose="020B0604020202020204" pitchFamily="34" charset="0"/>
            </a:endParaRPr>
          </a:p>
          <a:p>
            <a:pPr algn="just">
              <a:lnSpc>
                <a:spcPct val="120000"/>
              </a:lnSpc>
              <a:buNone/>
            </a:pPr>
            <a:r>
              <a:rPr lang="cs-CZ" sz="2000" dirty="0">
                <a:latin typeface="Arial" panose="020B0604020202020204" pitchFamily="34" charset="0"/>
                <a:cs typeface="Arial" panose="020B0604020202020204" pitchFamily="34" charset="0"/>
              </a:rPr>
              <a:t>sloučeniny tvoří pouze vzácně s fluorem, chlorem a kyslíkem, všechny jsou velmi nestálé a jsou mimořádně </a:t>
            </a:r>
            <a:r>
              <a:rPr lang="cs-CZ" sz="2000" i="1" dirty="0">
                <a:latin typeface="Arial" panose="020B0604020202020204" pitchFamily="34" charset="0"/>
                <a:cs typeface="Arial" panose="020B0604020202020204" pitchFamily="34" charset="0"/>
              </a:rPr>
              <a:t>silnými oxidačními činidly</a:t>
            </a:r>
            <a:r>
              <a:rPr lang="cs-CZ" sz="2000" dirty="0">
                <a:latin typeface="Arial" panose="020B0604020202020204" pitchFamily="34" charset="0"/>
                <a:cs typeface="Arial" panose="020B0604020202020204" pitchFamily="34" charset="0"/>
              </a:rPr>
              <a:t>. </a:t>
            </a:r>
            <a:endParaRPr lang="cs-CZ" altLang="en-US" sz="2000" b="1" dirty="0">
              <a:latin typeface="Arial" panose="020B0604020202020204" pitchFamily="34" charset="0"/>
              <a:cs typeface="Arial" panose="020B0604020202020204" pitchFamily="34" charset="0"/>
            </a:endParaRPr>
          </a:p>
          <a:p>
            <a:pPr algn="just" eaLnBrk="1" hangingPunct="1">
              <a:lnSpc>
                <a:spcPct val="120000"/>
              </a:lnSpc>
              <a:buFontTx/>
              <a:buNone/>
            </a:pPr>
            <a:endParaRPr lang="cs-CZ" altLang="en-US" sz="800" dirty="0">
              <a:latin typeface="Arial" panose="020B0604020202020204" pitchFamily="34" charset="0"/>
              <a:cs typeface="Arial" panose="020B0604020202020204" pitchFamily="34" charset="0"/>
            </a:endParaRPr>
          </a:p>
          <a:p>
            <a:pPr algn="just" eaLnBrk="1" hangingPunct="1">
              <a:lnSpc>
                <a:spcPct val="120000"/>
              </a:lnSpc>
              <a:buFontTx/>
              <a:buNone/>
            </a:pPr>
            <a:r>
              <a:rPr lang="cs-CZ" altLang="en-US" sz="2000" dirty="0">
                <a:latin typeface="Arial" panose="020B0604020202020204" pitchFamily="34" charset="0"/>
                <a:cs typeface="Arial" panose="020B0604020202020204" pitchFamily="34" charset="0"/>
              </a:rPr>
              <a:t>XeF</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 XeF</a:t>
            </a:r>
            <a:r>
              <a:rPr lang="cs-CZ" altLang="en-US" sz="2000" baseline="-25000" dirty="0">
                <a:latin typeface="Arial" panose="020B0604020202020204" pitchFamily="34" charset="0"/>
                <a:cs typeface="Arial" panose="020B0604020202020204" pitchFamily="34" charset="0"/>
              </a:rPr>
              <a:t>4</a:t>
            </a:r>
            <a:r>
              <a:rPr lang="cs-CZ" altLang="en-US" sz="2000" dirty="0">
                <a:latin typeface="Arial" panose="020B0604020202020204" pitchFamily="34" charset="0"/>
                <a:cs typeface="Arial" panose="020B0604020202020204" pitchFamily="34" charset="0"/>
              </a:rPr>
              <a:t>, XeF</a:t>
            </a:r>
            <a:r>
              <a:rPr lang="cs-CZ" altLang="en-US" sz="2000" baseline="-25000" dirty="0">
                <a:latin typeface="Arial" panose="020B0604020202020204" pitchFamily="34" charset="0"/>
                <a:cs typeface="Arial" panose="020B0604020202020204" pitchFamily="34" charset="0"/>
              </a:rPr>
              <a:t>6 </a:t>
            </a:r>
            <a:r>
              <a:rPr lang="cs-CZ" altLang="en-US" sz="2000" dirty="0">
                <a:latin typeface="Arial" panose="020B0604020202020204" pitchFamily="34" charset="0"/>
                <a:cs typeface="Arial" panose="020B0604020202020204" pitchFamily="34" charset="0"/>
              </a:rPr>
              <a:t>- vznikají přímou reakcí prvků</a:t>
            </a:r>
          </a:p>
          <a:p>
            <a:pPr algn="just" eaLnBrk="1" hangingPunct="1">
              <a:lnSpc>
                <a:spcPct val="120000"/>
              </a:lnSpc>
              <a:buFontTx/>
              <a:buNone/>
            </a:pPr>
            <a:endParaRPr lang="cs-CZ" altLang="en-US" sz="800" dirty="0">
              <a:latin typeface="Arial" panose="020B0604020202020204" pitchFamily="34" charset="0"/>
              <a:cs typeface="Arial" panose="020B0604020202020204" pitchFamily="34" charset="0"/>
            </a:endParaRPr>
          </a:p>
          <a:p>
            <a:pPr algn="just" eaLnBrk="1" hangingPunct="1">
              <a:lnSpc>
                <a:spcPct val="120000"/>
              </a:lnSpc>
              <a:buFontTx/>
              <a:buNone/>
            </a:pPr>
            <a:r>
              <a:rPr lang="cs-CZ" altLang="en-US" sz="2000" dirty="0">
                <a:latin typeface="Arial" panose="020B0604020202020204" pitchFamily="34" charset="0"/>
                <a:cs typeface="Arial" panose="020B0604020202020204" pitchFamily="34" charset="0"/>
              </a:rPr>
              <a:t>		XeF</a:t>
            </a:r>
            <a:r>
              <a:rPr lang="cs-CZ" altLang="en-US" sz="2000" baseline="-25000" dirty="0">
                <a:latin typeface="Arial" panose="020B0604020202020204" pitchFamily="34" charset="0"/>
                <a:cs typeface="Arial" panose="020B0604020202020204" pitchFamily="34" charset="0"/>
              </a:rPr>
              <a:t>6</a:t>
            </a:r>
            <a:r>
              <a:rPr lang="cs-CZ" altLang="en-US" sz="2000" dirty="0">
                <a:latin typeface="Arial" panose="020B0604020202020204" pitchFamily="34" charset="0"/>
                <a:cs typeface="Arial" panose="020B0604020202020204" pitchFamily="34" charset="0"/>
              </a:rPr>
              <a:t> + 3H</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O </a:t>
            </a:r>
            <a:r>
              <a:rPr lang="cs-CZ" altLang="en-US" sz="2000" dirty="0">
                <a:latin typeface="Arial" panose="020B0604020202020204" pitchFamily="34" charset="0"/>
                <a:cs typeface="Arial" panose="020B0604020202020204" pitchFamily="34" charset="0"/>
                <a:sym typeface="Symbol" pitchFamily="18" charset="2"/>
              </a:rPr>
              <a:t> XeO</a:t>
            </a:r>
            <a:r>
              <a:rPr lang="cs-CZ" altLang="en-US" sz="2000" baseline="-25000" dirty="0">
                <a:latin typeface="Arial" panose="020B0604020202020204" pitchFamily="34" charset="0"/>
                <a:cs typeface="Arial" panose="020B0604020202020204" pitchFamily="34" charset="0"/>
                <a:sym typeface="Symbol" pitchFamily="18" charset="2"/>
              </a:rPr>
              <a:t>3 </a:t>
            </a:r>
            <a:r>
              <a:rPr lang="cs-CZ" altLang="en-US" sz="2000" dirty="0">
                <a:latin typeface="Arial" panose="020B0604020202020204" pitchFamily="34" charset="0"/>
                <a:cs typeface="Arial" panose="020B0604020202020204" pitchFamily="34" charset="0"/>
                <a:sym typeface="Symbol" pitchFamily="18" charset="2"/>
              </a:rPr>
              <a:t>+ 6HF</a:t>
            </a:r>
          </a:p>
          <a:p>
            <a:pPr algn="just" eaLnBrk="1" hangingPunct="1">
              <a:lnSpc>
                <a:spcPct val="120000"/>
              </a:lnSpc>
              <a:buFontTx/>
              <a:buNone/>
            </a:pPr>
            <a:r>
              <a:rPr lang="cs-CZ" altLang="en-US" sz="2000" dirty="0">
                <a:latin typeface="Arial" panose="020B0604020202020204" pitchFamily="34" charset="0"/>
                <a:cs typeface="Arial" panose="020B0604020202020204" pitchFamily="34" charset="0"/>
                <a:sym typeface="Symbol" pitchFamily="18" charset="2"/>
              </a:rPr>
              <a:t>		XeO</a:t>
            </a:r>
            <a:r>
              <a:rPr lang="cs-CZ" altLang="en-US" sz="2000" baseline="-25000" dirty="0">
                <a:latin typeface="Arial" panose="020B0604020202020204" pitchFamily="34" charset="0"/>
                <a:cs typeface="Arial" panose="020B0604020202020204" pitchFamily="34" charset="0"/>
                <a:sym typeface="Symbol" pitchFamily="18" charset="2"/>
              </a:rPr>
              <a:t>3 </a:t>
            </a:r>
            <a:r>
              <a:rPr lang="cs-CZ" altLang="en-US" sz="2000" dirty="0">
                <a:latin typeface="Arial" panose="020B0604020202020204" pitchFamily="34" charset="0"/>
                <a:cs typeface="Arial" panose="020B0604020202020204" pitchFamily="34" charset="0"/>
                <a:sym typeface="Symbol" pitchFamily="18" charset="2"/>
              </a:rPr>
              <a:t>+ OH</a:t>
            </a:r>
            <a:r>
              <a:rPr lang="cs-CZ" altLang="en-US" sz="2000" baseline="30000" dirty="0">
                <a:latin typeface="Arial" panose="020B0604020202020204" pitchFamily="34" charset="0"/>
                <a:cs typeface="Arial" panose="020B0604020202020204" pitchFamily="34" charset="0"/>
                <a:sym typeface="Symbol" pitchFamily="18" charset="2"/>
              </a:rPr>
              <a:t>-</a:t>
            </a:r>
            <a:r>
              <a:rPr lang="cs-CZ" altLang="en-US" sz="2000" dirty="0">
                <a:latin typeface="Arial" panose="020B0604020202020204" pitchFamily="34" charset="0"/>
                <a:cs typeface="Arial" panose="020B0604020202020204" pitchFamily="34" charset="0"/>
                <a:sym typeface="Symbol" pitchFamily="18" charset="2"/>
              </a:rPr>
              <a:t>  HXeO</a:t>
            </a:r>
            <a:r>
              <a:rPr lang="cs-CZ" altLang="en-US" sz="2000" baseline="-25000" dirty="0">
                <a:latin typeface="Arial" panose="020B0604020202020204" pitchFamily="34" charset="0"/>
                <a:cs typeface="Arial" panose="020B0604020202020204" pitchFamily="34" charset="0"/>
                <a:sym typeface="Symbol" pitchFamily="18" charset="2"/>
              </a:rPr>
              <a:t>4</a:t>
            </a:r>
            <a:r>
              <a:rPr lang="cs-CZ" altLang="en-US" sz="2000" baseline="30000" dirty="0">
                <a:latin typeface="Arial" panose="020B0604020202020204" pitchFamily="34" charset="0"/>
                <a:cs typeface="Arial" panose="020B0604020202020204" pitchFamily="34" charset="0"/>
                <a:sym typeface="Symbol" pitchFamily="18" charset="2"/>
              </a:rPr>
              <a:t>-</a:t>
            </a:r>
          </a:p>
          <a:p>
            <a:pPr algn="just" eaLnBrk="1" hangingPunct="1">
              <a:lnSpc>
                <a:spcPct val="120000"/>
              </a:lnSpc>
              <a:buFontTx/>
              <a:buNone/>
            </a:pPr>
            <a:endParaRPr lang="cs-CZ" altLang="en-US" sz="2000" baseline="30000" dirty="0">
              <a:latin typeface="Arial" panose="020B0604020202020204" pitchFamily="34" charset="0"/>
              <a:cs typeface="Arial" panose="020B0604020202020204" pitchFamily="34" charset="0"/>
              <a:sym typeface="Symbol" pitchFamily="18" charset="2"/>
            </a:endParaRPr>
          </a:p>
          <a:p>
            <a:pPr algn="just" eaLnBrk="1" hangingPunct="1">
              <a:lnSpc>
                <a:spcPct val="120000"/>
              </a:lnSpc>
              <a:buFontTx/>
              <a:buNone/>
            </a:pPr>
            <a:r>
              <a:rPr lang="cs-CZ" altLang="en-US" sz="2000" dirty="0">
                <a:latin typeface="Arial" panose="020B0604020202020204" pitchFamily="34" charset="0"/>
                <a:cs typeface="Arial" panose="020B0604020202020204" pitchFamily="34" charset="0"/>
                <a:sym typeface="Symbol" pitchFamily="18" charset="2"/>
              </a:rPr>
              <a:t>		2HXeO</a:t>
            </a:r>
            <a:r>
              <a:rPr lang="cs-CZ" altLang="en-US" sz="2000" baseline="-25000" dirty="0">
                <a:latin typeface="Arial" panose="020B0604020202020204" pitchFamily="34" charset="0"/>
                <a:cs typeface="Arial" panose="020B0604020202020204" pitchFamily="34" charset="0"/>
                <a:sym typeface="Symbol" pitchFamily="18" charset="2"/>
              </a:rPr>
              <a:t>4</a:t>
            </a:r>
            <a:r>
              <a:rPr lang="cs-CZ" altLang="en-US" sz="2000" baseline="30000" dirty="0">
                <a:latin typeface="Arial" panose="020B0604020202020204" pitchFamily="34" charset="0"/>
                <a:cs typeface="Arial" panose="020B0604020202020204" pitchFamily="34" charset="0"/>
                <a:sym typeface="Symbol" pitchFamily="18" charset="2"/>
              </a:rPr>
              <a:t>- </a:t>
            </a:r>
            <a:r>
              <a:rPr lang="cs-CZ" altLang="en-US" sz="2000" dirty="0">
                <a:latin typeface="Arial" panose="020B0604020202020204" pitchFamily="34" charset="0"/>
                <a:cs typeface="Arial" panose="020B0604020202020204" pitchFamily="34" charset="0"/>
                <a:sym typeface="Symbol" pitchFamily="18" charset="2"/>
              </a:rPr>
              <a:t>+ 2OH</a:t>
            </a:r>
            <a:r>
              <a:rPr lang="cs-CZ" altLang="en-US" sz="2000" baseline="30000" dirty="0">
                <a:latin typeface="Arial" panose="020B0604020202020204" pitchFamily="34" charset="0"/>
                <a:cs typeface="Arial" panose="020B0604020202020204" pitchFamily="34" charset="0"/>
                <a:sym typeface="Symbol" pitchFamily="18" charset="2"/>
              </a:rPr>
              <a:t>-</a:t>
            </a:r>
            <a:r>
              <a:rPr lang="cs-CZ" altLang="en-US" sz="2000" dirty="0">
                <a:latin typeface="Arial" panose="020B0604020202020204" pitchFamily="34" charset="0"/>
                <a:cs typeface="Arial" panose="020B0604020202020204" pitchFamily="34" charset="0"/>
                <a:sym typeface="Symbol" pitchFamily="18" charset="2"/>
              </a:rPr>
              <a:t>  XeO</a:t>
            </a:r>
            <a:r>
              <a:rPr lang="cs-CZ" altLang="en-US" sz="2000" baseline="-25000" dirty="0">
                <a:latin typeface="Arial" panose="020B0604020202020204" pitchFamily="34" charset="0"/>
                <a:cs typeface="Arial" panose="020B0604020202020204" pitchFamily="34" charset="0"/>
                <a:sym typeface="Symbol" pitchFamily="18" charset="2"/>
              </a:rPr>
              <a:t>6</a:t>
            </a:r>
            <a:r>
              <a:rPr lang="cs-CZ" altLang="en-US" sz="2000" baseline="30000" dirty="0">
                <a:latin typeface="Arial" panose="020B0604020202020204" pitchFamily="34" charset="0"/>
                <a:cs typeface="Arial" panose="020B0604020202020204" pitchFamily="34" charset="0"/>
                <a:sym typeface="Symbol" pitchFamily="18" charset="2"/>
              </a:rPr>
              <a:t>4-</a:t>
            </a:r>
            <a:r>
              <a:rPr lang="cs-CZ" altLang="en-US" sz="2000" dirty="0">
                <a:latin typeface="Arial" panose="020B0604020202020204" pitchFamily="34" charset="0"/>
                <a:cs typeface="Arial" panose="020B0604020202020204" pitchFamily="34" charset="0"/>
                <a:sym typeface="Symbol" pitchFamily="18" charset="2"/>
              </a:rPr>
              <a:t> + </a:t>
            </a:r>
            <a:r>
              <a:rPr lang="cs-CZ" altLang="en-US" sz="2000" dirty="0" err="1">
                <a:latin typeface="Arial" panose="020B0604020202020204" pitchFamily="34" charset="0"/>
                <a:cs typeface="Arial" panose="020B0604020202020204" pitchFamily="34" charset="0"/>
                <a:sym typeface="Symbol" pitchFamily="18" charset="2"/>
              </a:rPr>
              <a:t>Xe</a:t>
            </a:r>
            <a:r>
              <a:rPr lang="cs-CZ" altLang="en-US" sz="2000" dirty="0">
                <a:latin typeface="Arial" panose="020B0604020202020204" pitchFamily="34" charset="0"/>
                <a:cs typeface="Arial" panose="020B0604020202020204" pitchFamily="34" charset="0"/>
                <a:sym typeface="Symbol" pitchFamily="18" charset="2"/>
              </a:rPr>
              <a:t> +O</a:t>
            </a:r>
            <a:r>
              <a:rPr lang="cs-CZ" altLang="en-US" sz="2000" baseline="-25000" dirty="0">
                <a:latin typeface="Arial" panose="020B0604020202020204" pitchFamily="34" charset="0"/>
                <a:cs typeface="Arial" panose="020B0604020202020204" pitchFamily="34" charset="0"/>
                <a:sym typeface="Symbol" pitchFamily="18" charset="2"/>
              </a:rPr>
              <a:t>2</a:t>
            </a:r>
            <a:r>
              <a:rPr lang="cs-CZ" altLang="en-US" sz="2000" dirty="0">
                <a:latin typeface="Arial" panose="020B0604020202020204" pitchFamily="34" charset="0"/>
                <a:cs typeface="Arial" panose="020B0604020202020204" pitchFamily="34" charset="0"/>
                <a:sym typeface="Symbol" pitchFamily="18" charset="2"/>
              </a:rPr>
              <a:t> + 2H</a:t>
            </a:r>
            <a:r>
              <a:rPr lang="cs-CZ" altLang="en-US" sz="2000" baseline="-25000" dirty="0">
                <a:latin typeface="Arial" panose="020B0604020202020204" pitchFamily="34" charset="0"/>
                <a:cs typeface="Arial" panose="020B0604020202020204" pitchFamily="34" charset="0"/>
                <a:sym typeface="Symbol" pitchFamily="18" charset="2"/>
              </a:rPr>
              <a:t>2</a:t>
            </a:r>
            <a:r>
              <a:rPr lang="cs-CZ" altLang="en-US" sz="2000" dirty="0">
                <a:latin typeface="Arial" panose="020B0604020202020204" pitchFamily="34" charset="0"/>
                <a:cs typeface="Arial" panose="020B0604020202020204" pitchFamily="34" charset="0"/>
                <a:sym typeface="Symbol" pitchFamily="18" charset="2"/>
              </a:rPr>
              <a:t>O</a:t>
            </a:r>
          </a:p>
          <a:p>
            <a:pPr algn="just" eaLnBrk="1" hangingPunct="1">
              <a:lnSpc>
                <a:spcPct val="120000"/>
              </a:lnSpc>
              <a:buFontTx/>
              <a:buNone/>
            </a:pPr>
            <a:r>
              <a:rPr lang="cs-CZ" altLang="en-US" sz="2000" dirty="0">
                <a:latin typeface="Arial" panose="020B0604020202020204" pitchFamily="34" charset="0"/>
                <a:cs typeface="Arial" panose="020B0604020202020204" pitchFamily="34" charset="0"/>
                <a:sym typeface="Symbol" pitchFamily="18" charset="2"/>
              </a:rPr>
              <a:t>		Ba</a:t>
            </a:r>
            <a:r>
              <a:rPr lang="cs-CZ" altLang="en-US" sz="2000" baseline="-25000" dirty="0">
                <a:latin typeface="Arial" panose="020B0604020202020204" pitchFamily="34" charset="0"/>
                <a:cs typeface="Arial" panose="020B0604020202020204" pitchFamily="34" charset="0"/>
                <a:sym typeface="Symbol" pitchFamily="18" charset="2"/>
              </a:rPr>
              <a:t>2</a:t>
            </a:r>
            <a:r>
              <a:rPr lang="cs-CZ" altLang="en-US" sz="2000" dirty="0">
                <a:latin typeface="Arial" panose="020B0604020202020204" pitchFamily="34" charset="0"/>
                <a:cs typeface="Arial" panose="020B0604020202020204" pitchFamily="34" charset="0"/>
                <a:sym typeface="Symbol" pitchFamily="18" charset="2"/>
              </a:rPr>
              <a:t>XeO</a:t>
            </a:r>
            <a:r>
              <a:rPr lang="cs-CZ" altLang="en-US" sz="2000" baseline="-25000" dirty="0">
                <a:latin typeface="Arial" panose="020B0604020202020204" pitchFamily="34" charset="0"/>
                <a:cs typeface="Arial" panose="020B0604020202020204" pitchFamily="34" charset="0"/>
                <a:sym typeface="Symbol" pitchFamily="18" charset="2"/>
              </a:rPr>
              <a:t>6</a:t>
            </a:r>
            <a:r>
              <a:rPr lang="cs-CZ" altLang="en-US" sz="2000" dirty="0">
                <a:latin typeface="Arial" panose="020B0604020202020204" pitchFamily="34" charset="0"/>
                <a:cs typeface="Arial" panose="020B0604020202020204" pitchFamily="34" charset="0"/>
                <a:sym typeface="Symbol" pitchFamily="18" charset="2"/>
              </a:rPr>
              <a:t> + 2H</a:t>
            </a:r>
            <a:r>
              <a:rPr lang="cs-CZ" altLang="en-US" sz="2000" baseline="-25000" dirty="0">
                <a:latin typeface="Arial" panose="020B0604020202020204" pitchFamily="34" charset="0"/>
                <a:cs typeface="Arial" panose="020B0604020202020204" pitchFamily="34" charset="0"/>
                <a:sym typeface="Symbol" pitchFamily="18" charset="2"/>
              </a:rPr>
              <a:t>2</a:t>
            </a:r>
            <a:r>
              <a:rPr lang="cs-CZ" altLang="en-US" sz="2000" dirty="0">
                <a:latin typeface="Arial" panose="020B0604020202020204" pitchFamily="34" charset="0"/>
                <a:cs typeface="Arial" panose="020B0604020202020204" pitchFamily="34" charset="0"/>
                <a:sym typeface="Symbol" pitchFamily="18" charset="2"/>
              </a:rPr>
              <a:t>SO</a:t>
            </a:r>
            <a:r>
              <a:rPr lang="cs-CZ" altLang="en-US" sz="2000" baseline="-25000" dirty="0">
                <a:latin typeface="Arial" panose="020B0604020202020204" pitchFamily="34" charset="0"/>
                <a:cs typeface="Arial" panose="020B0604020202020204" pitchFamily="34" charset="0"/>
                <a:sym typeface="Symbol" pitchFamily="18" charset="2"/>
              </a:rPr>
              <a:t>4</a:t>
            </a:r>
            <a:r>
              <a:rPr lang="cs-CZ" altLang="en-US" sz="2000" dirty="0">
                <a:latin typeface="Arial" panose="020B0604020202020204" pitchFamily="34" charset="0"/>
                <a:cs typeface="Arial" panose="020B0604020202020204" pitchFamily="34" charset="0"/>
                <a:sym typeface="Symbol" pitchFamily="18" charset="2"/>
              </a:rPr>
              <a:t>  2BaSO</a:t>
            </a:r>
            <a:r>
              <a:rPr lang="cs-CZ" altLang="en-US" sz="2000" baseline="-25000" dirty="0">
                <a:latin typeface="Arial" panose="020B0604020202020204" pitchFamily="34" charset="0"/>
                <a:cs typeface="Arial" panose="020B0604020202020204" pitchFamily="34" charset="0"/>
                <a:sym typeface="Symbol" pitchFamily="18" charset="2"/>
              </a:rPr>
              <a:t>4</a:t>
            </a:r>
            <a:r>
              <a:rPr lang="cs-CZ" altLang="en-US" sz="2000" dirty="0">
                <a:latin typeface="Arial" panose="020B0604020202020204" pitchFamily="34" charset="0"/>
                <a:cs typeface="Arial" panose="020B0604020202020204" pitchFamily="34" charset="0"/>
                <a:sym typeface="Symbol" pitchFamily="18" charset="2"/>
              </a:rPr>
              <a:t> + XeO</a:t>
            </a:r>
            <a:r>
              <a:rPr lang="cs-CZ" altLang="en-US" sz="2000" baseline="-25000" dirty="0">
                <a:latin typeface="Arial" panose="020B0604020202020204" pitchFamily="34" charset="0"/>
                <a:cs typeface="Arial" panose="020B0604020202020204" pitchFamily="34" charset="0"/>
                <a:sym typeface="Symbol" pitchFamily="18" charset="2"/>
              </a:rPr>
              <a:t>4</a:t>
            </a:r>
            <a:r>
              <a:rPr lang="cs-CZ" altLang="en-US" sz="2000" dirty="0">
                <a:latin typeface="Arial" panose="020B0604020202020204" pitchFamily="34" charset="0"/>
                <a:cs typeface="Arial" panose="020B0604020202020204" pitchFamily="34" charset="0"/>
                <a:sym typeface="Symbol" pitchFamily="18" charset="2"/>
              </a:rPr>
              <a:t> + 2H</a:t>
            </a:r>
            <a:r>
              <a:rPr lang="cs-CZ" altLang="en-US" sz="2000" baseline="-25000" dirty="0">
                <a:latin typeface="Arial" panose="020B0604020202020204" pitchFamily="34" charset="0"/>
                <a:cs typeface="Arial" panose="020B0604020202020204" pitchFamily="34" charset="0"/>
                <a:sym typeface="Symbol" pitchFamily="18" charset="2"/>
              </a:rPr>
              <a:t>2</a:t>
            </a:r>
            <a:r>
              <a:rPr lang="cs-CZ" altLang="en-US" sz="2000" dirty="0">
                <a:latin typeface="Arial" panose="020B0604020202020204" pitchFamily="34" charset="0"/>
                <a:cs typeface="Arial" panose="020B0604020202020204" pitchFamily="34" charset="0"/>
                <a:sym typeface="Symbol" pitchFamily="18" charset="2"/>
              </a:rPr>
              <a:t>O</a:t>
            </a:r>
          </a:p>
          <a:p>
            <a:pPr algn="just" eaLnBrk="1" hangingPunct="1">
              <a:lnSpc>
                <a:spcPct val="120000"/>
              </a:lnSpc>
              <a:buFontTx/>
              <a:buNone/>
            </a:pPr>
            <a:endParaRPr lang="cs-CZ" altLang="en-US" sz="2000" dirty="0">
              <a:latin typeface="Arial" panose="020B0604020202020204" pitchFamily="34" charset="0"/>
              <a:cs typeface="Arial" panose="020B0604020202020204" pitchFamily="34" charset="0"/>
              <a:sym typeface="Symbol" pitchFamily="18" charset="2"/>
            </a:endParaRPr>
          </a:p>
          <a:p>
            <a:pPr algn="just">
              <a:lnSpc>
                <a:spcPct val="120000"/>
              </a:lnSpc>
              <a:buNone/>
            </a:pPr>
            <a:r>
              <a:rPr lang="cs-CZ" sz="2000" dirty="0" err="1">
                <a:latin typeface="Arial" panose="020B0604020202020204" pitchFamily="34" charset="0"/>
                <a:cs typeface="Arial" panose="020B0604020202020204" pitchFamily="34" charset="0"/>
              </a:rPr>
              <a:t>Trioxid</a:t>
            </a:r>
            <a:r>
              <a:rPr lang="cs-CZ" sz="2000" dirty="0">
                <a:latin typeface="Arial" panose="020B0604020202020204" pitchFamily="34" charset="0"/>
                <a:cs typeface="Arial" panose="020B0604020202020204" pitchFamily="34" charset="0"/>
              </a:rPr>
              <a:t> xenonu (oxid xenonový) je silně explozivní. </a:t>
            </a:r>
            <a:endParaRPr lang="cs-CZ" altLang="en-US" sz="2000" dirty="0">
              <a:latin typeface="Arial" panose="020B0604020202020204" pitchFamily="34" charset="0"/>
              <a:cs typeface="Arial" panose="020B0604020202020204" pitchFamily="34" charset="0"/>
              <a:sym typeface="Symbol" pitchFamily="18" charset="2"/>
            </a:endParaRPr>
          </a:p>
          <a:p>
            <a:pPr algn="just" eaLnBrk="1" hangingPunct="1">
              <a:lnSpc>
                <a:spcPct val="120000"/>
              </a:lnSpc>
              <a:buFontTx/>
              <a:buNone/>
            </a:pPr>
            <a:endParaRPr lang="cs-CZ" altLang="en-US" sz="2000" dirty="0">
              <a:latin typeface="Arial" panose="020B0604020202020204" pitchFamily="34" charset="0"/>
              <a:cs typeface="Arial" panose="020B0604020202020204" pitchFamily="34" charset="0"/>
              <a:sym typeface="Symbol" pitchFamily="18" charset="2"/>
            </a:endParaRPr>
          </a:p>
          <a:p>
            <a:pPr algn="just" eaLnBrk="1" hangingPunct="1">
              <a:lnSpc>
                <a:spcPct val="120000"/>
              </a:lnSpc>
              <a:buFontTx/>
              <a:buNone/>
            </a:pPr>
            <a:endParaRPr lang="cs-CZ" altLang="en-US" sz="2000" baseline="30000" dirty="0">
              <a:latin typeface="Arial" panose="020B0604020202020204" pitchFamily="34" charset="0"/>
              <a:cs typeface="Arial" panose="020B0604020202020204" pitchFamily="34" charset="0"/>
              <a:sym typeface="Symbol" pitchFamily="18" charset="2"/>
            </a:endParaRPr>
          </a:p>
          <a:p>
            <a:pPr eaLnBrk="1" hangingPunct="1">
              <a:buFontTx/>
              <a:buNone/>
            </a:pPr>
            <a:endParaRPr lang="cs-CZ" altLang="en-US" sz="2000" baseline="30000" dirty="0">
              <a:latin typeface="Arial" panose="020B0604020202020204" pitchFamily="34" charset="0"/>
              <a:cs typeface="Arial" panose="020B0604020202020204" pitchFamily="34" charset="0"/>
              <a:sym typeface="Symbol" pitchFamily="18" charset="2"/>
            </a:endParaRPr>
          </a:p>
          <a:p>
            <a:pPr eaLnBrk="1" hangingPunct="1">
              <a:buFontTx/>
              <a:buNone/>
            </a:pPr>
            <a:endParaRPr lang="cs-CZ" altLang="en-US" sz="2000" baseline="30000" dirty="0">
              <a:latin typeface="Arial" panose="020B0604020202020204" pitchFamily="34" charset="0"/>
              <a:cs typeface="Arial" panose="020B0604020202020204" pitchFamily="34" charset="0"/>
              <a:sym typeface="Symbol" pitchFamily="18" charset="2"/>
            </a:endParaRPr>
          </a:p>
        </p:txBody>
      </p:sp>
      <p:pic>
        <p:nvPicPr>
          <p:cNvPr id="138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3" y="2057402"/>
            <a:ext cx="2019821"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944114" y="4724400"/>
            <a:ext cx="600229" cy="369332"/>
          </a:xfrm>
          <a:prstGeom prst="rect">
            <a:avLst/>
          </a:prstGeom>
          <a:noFill/>
        </p:spPr>
        <p:txBody>
          <a:bodyPr wrap="none" rtlCol="0">
            <a:spAutoFit/>
          </a:bodyPr>
          <a:lstStyle/>
          <a:p>
            <a:r>
              <a:rPr lang="cs-CZ" dirty="0"/>
              <a:t>XeF</a:t>
            </a:r>
            <a:r>
              <a:rPr lang="cs-CZ" baseline="-25000" dirty="0"/>
              <a:t>4</a:t>
            </a:r>
          </a:p>
        </p:txBody>
      </p:sp>
      <p:pic>
        <p:nvPicPr>
          <p:cNvPr id="100354" name="Picture 2" descr="VÃ½sledek obrÃ¡zku pro xenon triox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3" y="5471879"/>
            <a:ext cx="1693999" cy="112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06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7201" y="666689"/>
            <a:ext cx="3611886" cy="707886"/>
          </a:xfrm>
          <a:prstGeom prst="rect">
            <a:avLst/>
          </a:prstGeom>
        </p:spPr>
        <p:txBody>
          <a:bodyPr wrap="none">
            <a:spAutoFit/>
          </a:bodyPr>
          <a:lstStyle/>
          <a:p>
            <a:r>
              <a:rPr lang="cs-CZ" sz="2000" b="1" dirty="0">
                <a:latin typeface="Arial" panose="020B0604020202020204" pitchFamily="34" charset="0"/>
                <a:cs typeface="Arial" panose="020B0604020202020204" pitchFamily="34" charset="0"/>
              </a:rPr>
              <a:t>Hydráty</a:t>
            </a:r>
            <a:r>
              <a:rPr lang="cs-CZ" sz="2000" dirty="0">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Xe</a:t>
            </a:r>
            <a:r>
              <a:rPr lang="cs-CZ" sz="2000" dirty="0">
                <a:latin typeface="Arial" panose="020B0604020202020204" pitchFamily="34" charset="0"/>
                <a:cs typeface="Arial" panose="020B0604020202020204" pitchFamily="34" charset="0"/>
              </a:rPr>
              <a:t> • 5.75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
        <p:nvSpPr>
          <p:cNvPr id="5" name="Obdélník 4"/>
          <p:cNvSpPr/>
          <p:nvPr/>
        </p:nvSpPr>
        <p:spPr>
          <a:xfrm>
            <a:off x="304800" y="3276601"/>
            <a:ext cx="8305800" cy="707886"/>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Klathráty</a:t>
            </a:r>
            <a:r>
              <a:rPr lang="cs-CZ" sz="2000" dirty="0">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Kr a </a:t>
            </a:r>
            <a:r>
              <a:rPr lang="en-US" sz="2000" dirty="0" err="1">
                <a:latin typeface="Arial" panose="020B0604020202020204" pitchFamily="34" charset="0"/>
                <a:cs typeface="Arial" panose="020B0604020202020204" pitchFamily="34" charset="0"/>
              </a:rPr>
              <a:t>Xe</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pronikají do dutin v krystalické mřížce </a:t>
            </a:r>
            <a:r>
              <a:rPr lang="cs-CZ" sz="2000" u="sng" dirty="0" err="1">
                <a:latin typeface="Arial" panose="020B0604020202020204" pitchFamily="34" charset="0"/>
                <a:cs typeface="Arial" panose="020B0604020202020204" pitchFamily="34" charset="0"/>
              </a:rPr>
              <a:t>melanophlogitu</a:t>
            </a:r>
            <a:endParaRPr lang="cs-CZ" sz="2000" u="sng" dirty="0">
              <a:latin typeface="Arial" panose="020B0604020202020204" pitchFamily="34" charset="0"/>
              <a:cs typeface="Arial" panose="020B0604020202020204" pitchFamily="34" charset="0"/>
            </a:endParaRPr>
          </a:p>
        </p:txBody>
      </p:sp>
      <p:pic>
        <p:nvPicPr>
          <p:cNvPr id="137222" name="Picture 6" descr="MelanophlogiteItali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67203"/>
            <a:ext cx="2514600" cy="1740877"/>
          </a:xfrm>
          <a:prstGeom prst="rect">
            <a:avLst/>
          </a:prstGeom>
          <a:noFill/>
          <a:extLst>
            <a:ext uri="{909E8E84-426E-40DD-AFC4-6F175D3DCCD1}">
              <a14:hiddenFill xmlns:a14="http://schemas.microsoft.com/office/drawing/2010/main">
                <a:solidFill>
                  <a:srgbClr val="FFFFFF"/>
                </a:solidFill>
              </a14:hiddenFill>
            </a:ext>
          </a:extLst>
        </p:spPr>
      </p:pic>
      <p:pic>
        <p:nvPicPr>
          <p:cNvPr id="88066" name="Picture 2" descr="https://markforeman.files.wordpress.com/2011/10/central-part-of-the-cell-of-the-xenon-water-clathrate.png?w=468&amp;h=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2" y="455580"/>
            <a:ext cx="2364999" cy="219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1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74743" y="294845"/>
            <a:ext cx="7543800" cy="480131"/>
          </a:xfrm>
          <a:prstGeom prst="rect">
            <a:avLst/>
          </a:prstGeom>
        </p:spPr>
        <p:txBody>
          <a:bodyPr wrap="square">
            <a:spAutoFit/>
          </a:bodyPr>
          <a:lstStyle/>
          <a:p>
            <a:r>
              <a:rPr lang="cs-CZ" sz="2800" b="1" dirty="0">
                <a:latin typeface="+mn-lt"/>
              </a:rPr>
              <a:t>Radon</a:t>
            </a:r>
          </a:p>
        </p:txBody>
      </p:sp>
      <p:sp>
        <p:nvSpPr>
          <p:cNvPr id="5" name="Obdélník 4"/>
          <p:cNvSpPr/>
          <p:nvPr/>
        </p:nvSpPr>
        <p:spPr>
          <a:xfrm>
            <a:off x="228601" y="1143003"/>
            <a:ext cx="8404699" cy="347787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nejtěžší přirozeně se vyskytující chemický prvek ve skupině vzácných plynů, </a:t>
            </a:r>
            <a:r>
              <a:rPr lang="cs-CZ" sz="2000" u="sng" dirty="0">
                <a:latin typeface="Arial" panose="020B0604020202020204" pitchFamily="34" charset="0"/>
                <a:cs typeface="Arial" panose="020B0604020202020204" pitchFamily="34" charset="0"/>
              </a:rPr>
              <a:t>je radioaktivní a nemá žádný stabilní izotop</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Bezbarvý plyn, bez chuti a zápachu, nereaktivní. Vzniká jako produkt radioaktivního rozpadu radia a uranu a díky své nestálosti postupně zaniká dalším radioaktivním rozpadem. Je známo přibližně dvacet nestabilních izotopů radonu.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Radon je velmi dobře rozpustný ve vodě (okolo 51 % svého objemu) a ještě lépe se rozpouští v nepolárních organických rozpouštědlech a při velmi nízkých teplotách jej lze zachytit na aktivním uhlí.</a:t>
            </a:r>
          </a:p>
        </p:txBody>
      </p:sp>
      <p:sp>
        <p:nvSpPr>
          <p:cNvPr id="7" name="Obdélník 6"/>
          <p:cNvSpPr/>
          <p:nvPr/>
        </p:nvSpPr>
        <p:spPr>
          <a:xfrm>
            <a:off x="304800" y="4876802"/>
            <a:ext cx="85344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Chemické sloučeniny tvoří stejně jako krypton a xenon pouze vzácně s fluorem (RnF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RnF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kyslíkem (RnO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všechny jsou velmi nestálé a jsou mimořádně silnými oxidačními činidly. </a:t>
            </a:r>
            <a:endParaRPr lang="cs-CZ" sz="2000" dirty="0"/>
          </a:p>
        </p:txBody>
      </p:sp>
    </p:spTree>
    <p:extLst>
      <p:ext uri="{BB962C8B-B14F-4D97-AF65-F5344CB8AC3E}">
        <p14:creationId xmlns:p14="http://schemas.microsoft.com/office/powerpoint/2010/main" val="2513233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4477" y="847726"/>
            <a:ext cx="8728547" cy="378565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geologii slouží studium obsahu izotopů radonu v podzemních vodách k určení jejich původu a stáří.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Medicínské využití radonu je založeno na skutečnosti, že převážná většina jeho izotopů fungují jako alfa zářiče s poměrně krátkým poločasem přeměny (nestabilnější izotop </a:t>
            </a:r>
            <a:r>
              <a:rPr lang="cs-CZ" sz="2000" baseline="30000" dirty="0">
                <a:latin typeface="Arial" panose="020B0604020202020204" pitchFamily="34" charset="0"/>
                <a:cs typeface="Arial" panose="020B0604020202020204" pitchFamily="34" charset="0"/>
              </a:rPr>
              <a:t>222</a:t>
            </a:r>
            <a:r>
              <a:rPr lang="cs-CZ" sz="2000" dirty="0">
                <a:latin typeface="Arial" panose="020B0604020202020204" pitchFamily="34" charset="0"/>
                <a:cs typeface="Arial" panose="020B0604020202020204" pitchFamily="34" charset="0"/>
              </a:rPr>
              <a:t>Rn má poločas rozpadu 3,82 dne, další izotopy už jen:</a:t>
            </a:r>
            <a:r>
              <a:rPr lang="cs-CZ" sz="2000" baseline="30000" dirty="0">
                <a:latin typeface="Arial" panose="020B0604020202020204" pitchFamily="34" charset="0"/>
                <a:cs typeface="Arial" panose="020B0604020202020204" pitchFamily="34" charset="0"/>
              </a:rPr>
              <a:t>220</a:t>
            </a:r>
            <a:r>
              <a:rPr lang="cs-CZ" sz="2000" dirty="0">
                <a:latin typeface="Arial" panose="020B0604020202020204" pitchFamily="34" charset="0"/>
                <a:cs typeface="Arial" panose="020B0604020202020204" pitchFamily="34" charset="0"/>
              </a:rPr>
              <a:t>Rn 54,5 s a </a:t>
            </a:r>
            <a:r>
              <a:rPr lang="cs-CZ" sz="2000" baseline="30000" dirty="0">
                <a:latin typeface="Arial" panose="020B0604020202020204" pitchFamily="34" charset="0"/>
                <a:cs typeface="Arial" panose="020B0604020202020204" pitchFamily="34" charset="0"/>
              </a:rPr>
              <a:t>219</a:t>
            </a:r>
            <a:r>
              <a:rPr lang="cs-CZ" sz="2000" dirty="0">
                <a:latin typeface="Arial" panose="020B0604020202020204" pitchFamily="34" charset="0"/>
                <a:cs typeface="Arial" panose="020B0604020202020204" pitchFamily="34" charset="0"/>
              </a:rPr>
              <a:t>Rn 3,92 s). Používají se proto někdy pro krátkodobé </a:t>
            </a:r>
            <a:r>
              <a:rPr lang="cs-CZ" sz="2000" i="1" dirty="0">
                <a:latin typeface="Arial" panose="020B0604020202020204" pitchFamily="34" charset="0"/>
                <a:cs typeface="Arial" panose="020B0604020202020204" pitchFamily="34" charset="0"/>
              </a:rPr>
              <a:t>lokální ozařování</a:t>
            </a:r>
            <a:r>
              <a:rPr lang="cs-CZ" sz="2000" dirty="0">
                <a:latin typeface="Arial" panose="020B0604020202020204" pitchFamily="34" charset="0"/>
                <a:cs typeface="Arial" panose="020B0604020202020204" pitchFamily="34" charset="0"/>
              </a:rPr>
              <a:t> vybraných tkání.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Radonová voda (voda obsahující rozpuštěný radon) se používá rovněž v balneologii, například v jáchymovských lázních, kam je dopravována potrubím z bývalého uranového dolu Svornost,</a:t>
            </a:r>
          </a:p>
        </p:txBody>
      </p:sp>
      <p:sp>
        <p:nvSpPr>
          <p:cNvPr id="5" name="Nadpis 3"/>
          <p:cNvSpPr>
            <a:spLocks noGrp="1"/>
          </p:cNvSpPr>
          <p:nvPr>
            <p:ph type="title"/>
          </p:nvPr>
        </p:nvSpPr>
        <p:spPr>
          <a:xfrm>
            <a:off x="434503" y="280926"/>
            <a:ext cx="7543800" cy="480131"/>
          </a:xfrm>
          <a:prstGeom prst="rect">
            <a:avLst/>
          </a:prstGeom>
        </p:spPr>
        <p:txBody>
          <a:bodyPr wrap="square">
            <a:spAutoFit/>
          </a:bodyPr>
          <a:lstStyle/>
          <a:p>
            <a:r>
              <a:rPr lang="cs-CZ" sz="2800" b="1" dirty="0">
                <a:latin typeface="+mn-lt"/>
              </a:rPr>
              <a:t>Radon</a:t>
            </a:r>
          </a:p>
        </p:txBody>
      </p:sp>
      <p:pic>
        <p:nvPicPr>
          <p:cNvPr id="6" name="Obrázek 5" descr="Obsah obrázku snímek obrazovky&#10;&#10;Popis byl vytvořen automaticky">
            <a:extLst>
              <a:ext uri="{FF2B5EF4-FFF2-40B4-BE49-F238E27FC236}">
                <a16:creationId xmlns:a16="http://schemas.microsoft.com/office/drawing/2014/main" id="{A9344C4B-49E5-4377-AB1C-CA5827DBD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652" y="4633378"/>
            <a:ext cx="3317372" cy="2109849"/>
          </a:xfrm>
          <a:prstGeom prst="rect">
            <a:avLst/>
          </a:prstGeom>
        </p:spPr>
      </p:pic>
      <p:sp>
        <p:nvSpPr>
          <p:cNvPr id="7" name="Obdélník 6">
            <a:extLst>
              <a:ext uri="{FF2B5EF4-FFF2-40B4-BE49-F238E27FC236}">
                <a16:creationId xmlns:a16="http://schemas.microsoft.com/office/drawing/2014/main" id="{B1909A81-1AE6-44A0-B50E-4EE08085811D}"/>
              </a:ext>
            </a:extLst>
          </p:cNvPr>
          <p:cNvSpPr/>
          <p:nvPr/>
        </p:nvSpPr>
        <p:spPr>
          <a:xfrm>
            <a:off x="4096515" y="5318970"/>
            <a:ext cx="1443537" cy="369332"/>
          </a:xfrm>
          <a:prstGeom prst="rect">
            <a:avLst/>
          </a:prstGeom>
        </p:spPr>
        <p:txBody>
          <a:bodyPr wrap="none">
            <a:spAutoFit/>
          </a:bodyPr>
          <a:lstStyle/>
          <a:p>
            <a:r>
              <a:rPr lang="cs-CZ" dirty="0">
                <a:solidFill>
                  <a:srgbClr val="3A3A3A"/>
                </a:solidFill>
              </a:rPr>
              <a:t>U</a:t>
            </a:r>
            <a:r>
              <a:rPr lang="en-US" dirty="0">
                <a:solidFill>
                  <a:srgbClr val="3A3A3A"/>
                </a:solidFill>
              </a:rPr>
              <a:t>ran</a:t>
            </a:r>
            <a:r>
              <a:rPr lang="cs-CZ" dirty="0" err="1">
                <a:solidFill>
                  <a:srgbClr val="3A3A3A"/>
                </a:solidFill>
              </a:rPr>
              <a:t>ová</a:t>
            </a:r>
            <a:r>
              <a:rPr lang="cs-CZ" dirty="0">
                <a:solidFill>
                  <a:srgbClr val="3A3A3A"/>
                </a:solidFill>
              </a:rPr>
              <a:t> řada</a:t>
            </a:r>
            <a:endParaRPr lang="en-US" dirty="0"/>
          </a:p>
        </p:txBody>
      </p:sp>
    </p:spTree>
    <p:extLst>
      <p:ext uri="{BB962C8B-B14F-4D97-AF65-F5344CB8AC3E}">
        <p14:creationId xmlns:p14="http://schemas.microsoft.com/office/powerpoint/2010/main" val="629699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6427" y="889578"/>
            <a:ext cx="8591145"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Do organismu se </a:t>
            </a:r>
            <a:r>
              <a:rPr lang="cs-CZ" sz="2000" baseline="30000" dirty="0">
                <a:latin typeface="Arial" panose="020B0604020202020204" pitchFamily="34" charset="0"/>
                <a:cs typeface="Arial" panose="020B0604020202020204" pitchFamily="34" charset="0"/>
              </a:rPr>
              <a:t>220</a:t>
            </a:r>
            <a:r>
              <a:rPr lang="cs-CZ" sz="2000" dirty="0">
                <a:latin typeface="Arial" panose="020B0604020202020204" pitchFamily="34" charset="0"/>
                <a:cs typeface="Arial" panose="020B0604020202020204" pitchFamily="34" charset="0"/>
              </a:rPr>
              <a:t>Rn dostává zejména vdechováním. Jeho atomy snadno pronikají až do plicních sklípků. Ohrožení zdraví má původ v dceřiných produktech, tzn. v produktech rozpadu radonu. Protože ty mají krátký poločas rozpadu, rozpadají se z větší části v plicích. Přitom vyzařují vysoce energetické záření alfa. Dlouhodobější ozařování epitelu plicní tkáně může vést k rakovinnému bujení.</a:t>
            </a:r>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2877880"/>
            <a:ext cx="2817172" cy="369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03" y="2877880"/>
            <a:ext cx="3352800" cy="38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64319" y="304803"/>
            <a:ext cx="1277914" cy="584775"/>
          </a:xfrm>
          <a:prstGeom prst="rect">
            <a:avLst/>
          </a:prstGeom>
        </p:spPr>
        <p:txBody>
          <a:bodyPr wrap="none">
            <a:spAutoFit/>
          </a:bodyPr>
          <a:lstStyle/>
          <a:p>
            <a:r>
              <a:rPr lang="cs-CZ" sz="3200" b="1" dirty="0"/>
              <a:t>Radon</a:t>
            </a:r>
          </a:p>
        </p:txBody>
      </p:sp>
    </p:spTree>
    <p:extLst>
      <p:ext uri="{BB962C8B-B14F-4D97-AF65-F5344CB8AC3E}">
        <p14:creationId xmlns:p14="http://schemas.microsoft.com/office/powerpoint/2010/main" val="2217726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845" y="1761528"/>
            <a:ext cx="6462563" cy="494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55577" y="113809"/>
            <a:ext cx="8229600" cy="639763"/>
          </a:xfrm>
        </p:spPr>
        <p:txBody>
          <a:bodyPr>
            <a:normAutofit/>
          </a:bodyPr>
          <a:lstStyle/>
          <a:p>
            <a:r>
              <a:rPr lang="cs-CZ" sz="2400" b="1" dirty="0">
                <a:latin typeface="+mn-lt"/>
              </a:rPr>
              <a:t>Radonová mapa ČR</a:t>
            </a:r>
          </a:p>
        </p:txBody>
      </p:sp>
      <p:pic>
        <p:nvPicPr>
          <p:cNvPr id="126978" name="Picture 2" descr="Mapa vÃ½skytu radonu na ÃºzemÃ­ ÄeskÃ©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7"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65102" y="753572"/>
            <a:ext cx="8756051"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Přirozeným zdrojem radonu je geologické podloží, ve kterém se vyskytuje uran. Je přítomen v horninách buď v uranových minerálech (uraninit apod.) nebo v tzv. horninotvorných minerálech tvořících horniny (např. slída v žulách apod.). </a:t>
            </a:r>
          </a:p>
        </p:txBody>
      </p:sp>
    </p:spTree>
    <p:extLst>
      <p:ext uri="{BB962C8B-B14F-4D97-AF65-F5344CB8AC3E}">
        <p14:creationId xmlns:p14="http://schemas.microsoft.com/office/powerpoint/2010/main" val="35203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70070"/>
            <a:ext cx="8229600" cy="361109"/>
          </a:xfrm>
        </p:spPr>
        <p:txBody>
          <a:bodyPr>
            <a:noAutofit/>
          </a:bodyPr>
          <a:lstStyle/>
          <a:p>
            <a:r>
              <a:rPr lang="cs-CZ" sz="2400" b="1" dirty="0">
                <a:latin typeface="+mn-lt"/>
              </a:rPr>
              <a:t>Vodíkový kation H</a:t>
            </a:r>
            <a:r>
              <a:rPr lang="en-US" sz="2400" b="1" baseline="30000" dirty="0">
                <a:latin typeface="+mn-lt"/>
              </a:rPr>
              <a:t>+   </a:t>
            </a:r>
            <a:r>
              <a:rPr lang="en-US" sz="2400" b="1" dirty="0">
                <a:latin typeface="+mn-lt"/>
              </a:rPr>
              <a:t>(</a:t>
            </a:r>
            <a:r>
              <a:rPr lang="cs-CZ" sz="2400" b="1" dirty="0">
                <a:latin typeface="+mn-lt"/>
              </a:rPr>
              <a:t>1s</a:t>
            </a:r>
            <a:r>
              <a:rPr lang="cs-CZ" sz="2400" b="1" baseline="30000" dirty="0">
                <a:latin typeface="+mn-lt"/>
              </a:rPr>
              <a:t>0</a:t>
            </a:r>
            <a:r>
              <a:rPr lang="en-US" sz="2400" b="1" dirty="0">
                <a:latin typeface="+mn-lt"/>
              </a:rPr>
              <a:t>)</a:t>
            </a:r>
            <a:endParaRPr lang="cs-CZ" sz="2400" b="1" dirty="0">
              <a:latin typeface="+mn-lt"/>
            </a:endParaRPr>
          </a:p>
        </p:txBody>
      </p:sp>
      <p:sp>
        <p:nvSpPr>
          <p:cNvPr id="3" name="Zástupný symbol pro obsah 2"/>
          <p:cNvSpPr>
            <a:spLocks noGrp="1"/>
          </p:cNvSpPr>
          <p:nvPr>
            <p:ph idx="1"/>
          </p:nvPr>
        </p:nvSpPr>
        <p:spPr>
          <a:xfrm>
            <a:off x="225799" y="733036"/>
            <a:ext cx="8461001" cy="1600199"/>
          </a:xfrm>
        </p:spPr>
        <p:txBody>
          <a:bodyPr>
            <a:noAutofit/>
          </a:bodyPr>
          <a:lstStyle/>
          <a:p>
            <a:pPr marL="0" indent="0" algn="just">
              <a:buNone/>
            </a:pPr>
            <a:r>
              <a:rPr lang="en-US" sz="2000" dirty="0" err="1">
                <a:latin typeface="Arial" panose="020B0604020202020204" pitchFamily="34" charset="0"/>
                <a:cs typeface="Arial" panose="020B0604020202020204" pitchFamily="34" charset="0"/>
              </a:rPr>
              <a:t>Vznik</a:t>
            </a:r>
            <a:r>
              <a:rPr lang="cs-CZ" sz="2000" dirty="0">
                <a:latin typeface="Arial" panose="020B0604020202020204" pitchFamily="34" charset="0"/>
                <a:cs typeface="Arial" panose="020B0604020202020204" pitchFamily="34" charset="0"/>
              </a:rPr>
              <a:t>á ztrátou valenčního elektronu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podobn</a:t>
            </a:r>
            <a:r>
              <a:rPr lang="cs-CZ" sz="2000" dirty="0">
                <a:latin typeface="Arial" panose="020B0604020202020204" pitchFamily="34" charset="0"/>
                <a:cs typeface="Arial" panose="020B0604020202020204" pitchFamily="34" charset="0"/>
              </a:rPr>
              <a:t>ě</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vznikaj</a:t>
            </a:r>
            <a:r>
              <a:rPr lang="cs-CZ" sz="2000" dirty="0">
                <a:latin typeface="Arial" panose="020B0604020202020204" pitchFamily="34" charset="0"/>
                <a:cs typeface="Arial" panose="020B0604020202020204" pitchFamily="34" charset="0"/>
              </a:rPr>
              <a:t>í kationty alkalických kovů)</a:t>
            </a:r>
          </a:p>
          <a:p>
            <a:pPr marL="0" indent="0" algn="just">
              <a:buNone/>
            </a:pPr>
            <a:r>
              <a:rPr lang="cs-CZ" altLang="en-US" sz="2000" dirty="0">
                <a:latin typeface="Arial" panose="020B0604020202020204" pitchFamily="34" charset="0"/>
                <a:cs typeface="Arial" panose="020B0604020202020204" pitchFamily="34" charset="0"/>
              </a:rPr>
              <a:t>V</a:t>
            </a:r>
            <a:r>
              <a:rPr lang="en-GB" altLang="en-US" sz="2000" dirty="0" err="1">
                <a:latin typeface="Arial" panose="020B0604020202020204" pitchFamily="34" charset="0"/>
                <a:cs typeface="Arial" panose="020B0604020202020204" pitchFamily="34" charset="0"/>
              </a:rPr>
              <a:t>znik</a:t>
            </a:r>
            <a:r>
              <a:rPr lang="en-GB" altLang="en-US" sz="2000" dirty="0">
                <a:latin typeface="Arial" panose="020B0604020202020204" pitchFamily="34" charset="0"/>
                <a:cs typeface="Arial" panose="020B0604020202020204" pitchFamily="34" charset="0"/>
              </a:rPr>
              <a:t> H</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je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es</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vysokou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ioniza</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energii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možný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zejména</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prost</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edí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které</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schopno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solvatovat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protony</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tím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kompenzovat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energii</a:t>
            </a:r>
            <a:r>
              <a:rPr lang="en-GB" altLang="en-US" sz="2000" dirty="0">
                <a:latin typeface="Arial" panose="020B0604020202020204" pitchFamily="34" charset="0"/>
                <a:cs typeface="Arial" panose="020B0604020202020204" pitchFamily="34" charset="0"/>
              </a:rPr>
              <a:t> pot</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ebnou</a:t>
            </a:r>
            <a:r>
              <a:rPr lang="en-GB" altLang="en-US" sz="2000" dirty="0">
                <a:latin typeface="Arial" panose="020B0604020202020204" pitchFamily="34" charset="0"/>
                <a:cs typeface="Arial" panose="020B0604020202020204" pitchFamily="34" charset="0"/>
              </a:rPr>
              <a:t> k </a:t>
            </a:r>
            <a:r>
              <a:rPr lang="en-GB" altLang="en-US" sz="2000" dirty="0" err="1">
                <a:latin typeface="Arial" panose="020B0604020202020204" pitchFamily="34" charset="0"/>
                <a:cs typeface="Arial" panose="020B0604020202020204" pitchFamily="34" charset="0"/>
              </a:rPr>
              <a:t>roztržení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vazby</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ionizaci</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proto H+ </a:t>
            </a:r>
            <a:r>
              <a:rPr lang="en-GB" altLang="en-US" sz="2000" dirty="0" err="1">
                <a:latin typeface="Arial" panose="020B0604020202020204" pitchFamily="34" charset="0"/>
                <a:cs typeface="Arial" panose="020B0604020202020204" pitchFamily="34" charset="0"/>
              </a:rPr>
              <a:t>existuje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pouze</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jako </a:t>
            </a:r>
            <a:r>
              <a:rPr lang="en-GB" altLang="en-US" sz="2000" dirty="0" err="1">
                <a:latin typeface="Arial" panose="020B0604020202020204" pitchFamily="34" charset="0"/>
                <a:cs typeface="Arial" panose="020B0604020202020204" pitchFamily="34" charset="0"/>
              </a:rPr>
              <a:t>hydratovaný</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t>
            </a:r>
          </a:p>
          <a:p>
            <a:pPr marL="0" indent="0" algn="just">
              <a:buNone/>
            </a:pPr>
            <a:endParaRPr lang="cs-CZ" sz="2000" dirty="0">
              <a:latin typeface="Arial" panose="020B0604020202020204" pitchFamily="34" charset="0"/>
              <a:cs typeface="Arial" panose="020B0604020202020204" pitchFamily="34" charset="0"/>
            </a:endParaRPr>
          </a:p>
          <a:p>
            <a:pPr marL="0" indent="0" algn="just">
              <a:buNone/>
            </a:pPr>
            <a:endParaRPr lang="cs-CZ" sz="2000" dirty="0">
              <a:latin typeface="Arial" panose="020B0604020202020204" pitchFamily="34" charset="0"/>
              <a:cs typeface="Arial" panose="020B0604020202020204" pitchFamily="34" charset="0"/>
            </a:endParaRPr>
          </a:p>
          <a:p>
            <a:pPr marL="0" indent="0" algn="just">
              <a:buNone/>
            </a:pPr>
            <a:endParaRPr lang="cs-CZ" sz="2000" dirty="0">
              <a:latin typeface="Arial" panose="020B0604020202020204" pitchFamily="34" charset="0"/>
              <a:cs typeface="Arial" panose="020B0604020202020204" pitchFamily="34" charset="0"/>
            </a:endParaRPr>
          </a:p>
        </p:txBody>
      </p:sp>
      <p:pic>
        <p:nvPicPr>
          <p:cNvPr id="107522"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45" y="5119994"/>
            <a:ext cx="7473201" cy="144780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133600" y="6019800"/>
            <a:ext cx="6096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7526" name="Picture 6" descr="VÃ½sledek obrÃ¡zku pro H3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742" y="3098058"/>
            <a:ext cx="1704327" cy="1549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Ã½sledek obrÃ¡zku pro H3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90227"/>
            <a:ext cx="3657600" cy="2160136"/>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457200" y="2590228"/>
            <a:ext cx="2514600" cy="1015663"/>
          </a:xfrm>
          <a:prstGeom prst="rect">
            <a:avLst/>
          </a:prstGeom>
        </p:spPr>
        <p:txBody>
          <a:bodyPr wrap="square">
            <a:spAutoFit/>
          </a:bodyPr>
          <a:lstStyle/>
          <a:p>
            <a:pPr algn="ctr">
              <a:buNone/>
            </a:pPr>
            <a:r>
              <a:rPr lang="en-GB" altLang="en-US" sz="2000" dirty="0">
                <a:latin typeface="Arial" panose="020B0604020202020204" pitchFamily="34" charset="0"/>
                <a:cs typeface="Arial" panose="020B0604020202020204" pitchFamily="34" charset="0"/>
              </a:rPr>
              <a:t>H</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a:t>
            </a:r>
            <a:r>
              <a:rPr lang="en-GB" altLang="en-US" sz="2000" baseline="30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algn="just">
              <a:buNone/>
            </a:pPr>
            <a:endParaRPr lang="cs-CZ" altLang="en-US" sz="2000" dirty="0">
              <a:latin typeface="Arial" panose="020B0604020202020204" pitchFamily="34" charset="0"/>
              <a:cs typeface="Arial" panose="020B0604020202020204" pitchFamily="34" charset="0"/>
              <a:sym typeface="Symbol" pitchFamily="18" charset="2"/>
            </a:endParaRPr>
          </a:p>
          <a:p>
            <a:pPr algn="just">
              <a:buNone/>
            </a:pP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H = -1075 kJ/</a:t>
            </a:r>
            <a:r>
              <a:rPr lang="en-GB" altLang="en-US" sz="2000" dirty="0" err="1">
                <a:latin typeface="Arial" panose="020B0604020202020204" pitchFamily="34" charset="0"/>
                <a:cs typeface="Arial" panose="020B0604020202020204" pitchFamily="34" charset="0"/>
              </a:rPr>
              <a:t>mol</a:t>
            </a: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39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04800" y="189948"/>
            <a:ext cx="8229600" cy="792163"/>
          </a:xfrm>
        </p:spPr>
        <p:txBody>
          <a:bodyPr>
            <a:normAutofit/>
          </a:bodyPr>
          <a:lstStyle/>
          <a:p>
            <a:r>
              <a:rPr lang="cs-CZ" sz="2400" b="1" dirty="0">
                <a:latin typeface="Arial" panose="020B0604020202020204" pitchFamily="34" charset="0"/>
                <a:cs typeface="Arial" panose="020B0604020202020204" pitchFamily="34" charset="0"/>
              </a:rPr>
              <a:t>Hydridový anion </a:t>
            </a:r>
            <a:r>
              <a:rPr lang="en-US" sz="2400" b="1" dirty="0">
                <a:latin typeface="Arial" panose="020B0604020202020204" pitchFamily="34" charset="0"/>
                <a:cs typeface="Arial" panose="020B0604020202020204" pitchFamily="34" charset="0"/>
              </a:rPr>
              <a:t>H</a:t>
            </a:r>
            <a:r>
              <a:rPr lang="en-US" sz="2400" b="1" baseline="30000" dirty="0">
                <a:latin typeface="Arial" panose="020B0604020202020204" pitchFamily="34" charset="0"/>
                <a:cs typeface="Arial" panose="020B0604020202020204" pitchFamily="34" charset="0"/>
              </a:rPr>
              <a:t>-</a:t>
            </a:r>
            <a:r>
              <a:rPr lang="en-US" sz="2400" baseline="300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a:r>
            <a:r>
              <a:rPr lang="cs-CZ" sz="2400" b="1" dirty="0">
                <a:latin typeface="Arial" panose="020B0604020202020204" pitchFamily="34" charset="0"/>
                <a:cs typeface="Arial" panose="020B0604020202020204" pitchFamily="34" charset="0"/>
              </a:rPr>
              <a:t>1s</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a:t>
            </a:r>
            <a:r>
              <a:rPr lang="en-US" sz="2400" baseline="30000" dirty="0">
                <a:latin typeface="Arial" panose="020B0604020202020204" pitchFamily="34" charset="0"/>
                <a:cs typeface="Arial" panose="020B0604020202020204" pitchFamily="34" charset="0"/>
              </a:rPr>
              <a:t> </a:t>
            </a:r>
            <a:endParaRPr lang="cs-CZ" sz="2400" baseline="300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38125" y="1123868"/>
            <a:ext cx="8789953" cy="79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latin typeface="Arial" panose="020B0604020202020204" pitchFamily="34" charset="0"/>
                <a:cs typeface="Arial" panose="020B0604020202020204" pitchFamily="34" charset="0"/>
              </a:rPr>
              <a:t>Existuje  iontových hydridech, zaujímá konfiguraci nejbližšího vzácného plynu.</a:t>
            </a:r>
          </a:p>
        </p:txBody>
      </p:sp>
      <p:sp>
        <p:nvSpPr>
          <p:cNvPr id="6" name="Rectangle 1"/>
          <p:cNvSpPr>
            <a:spLocks noChangeArrowheads="1"/>
          </p:cNvSpPr>
          <p:nvPr/>
        </p:nvSpPr>
        <p:spPr bwMode="auto">
          <a:xfrm>
            <a:off x="114300" y="2057788"/>
            <a:ext cx="8915400" cy="2510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0" hangingPunct="0"/>
            <a:r>
              <a:rPr lang="cs-CZ" altLang="cs-CZ" sz="2000" dirty="0">
                <a:solidFill>
                  <a:srgbClr val="222222"/>
                </a:solidFill>
              </a:rPr>
              <a:t>Vodík má </a:t>
            </a:r>
            <a:r>
              <a:rPr lang="cs-CZ" altLang="cs-CZ" sz="2000" dirty="0" err="1">
                <a:solidFill>
                  <a:srgbClr val="222222"/>
                </a:solidFill>
              </a:rPr>
              <a:t>poměně</a:t>
            </a:r>
            <a:r>
              <a:rPr lang="cs-CZ" altLang="cs-CZ" sz="2000" dirty="0">
                <a:solidFill>
                  <a:srgbClr val="222222"/>
                </a:solidFill>
              </a:rPr>
              <a:t> nízkou </a:t>
            </a:r>
            <a:r>
              <a:rPr lang="cs-CZ" altLang="cs-CZ" sz="2000" dirty="0">
                <a:solidFill>
                  <a:srgbClr val="0B0080"/>
                </a:solidFill>
              </a:rPr>
              <a:t>elektronovou afinitu (</a:t>
            </a:r>
            <a:r>
              <a:rPr lang="cs-CZ" altLang="cs-CZ" sz="2000" dirty="0">
                <a:solidFill>
                  <a:srgbClr val="222222"/>
                </a:solidFill>
              </a:rPr>
              <a:t>72.77 </a:t>
            </a:r>
            <a:r>
              <a:rPr lang="cs-CZ" altLang="cs-CZ" sz="2000" dirty="0" err="1">
                <a:solidFill>
                  <a:srgbClr val="222222"/>
                </a:solidFill>
              </a:rPr>
              <a:t>kJ</a:t>
            </a:r>
            <a:r>
              <a:rPr lang="cs-CZ" altLang="cs-CZ" sz="2000" dirty="0">
                <a:solidFill>
                  <a:srgbClr val="222222"/>
                </a:solidFill>
              </a:rPr>
              <a:t>/mol) and jako </a:t>
            </a:r>
            <a:r>
              <a:rPr lang="cs-CZ" altLang="cs-CZ" sz="2000" u="sng" dirty="0">
                <a:solidFill>
                  <a:srgbClr val="222222"/>
                </a:solidFill>
              </a:rPr>
              <a:t>silná </a:t>
            </a:r>
            <a:r>
              <a:rPr lang="cs-CZ" altLang="cs-CZ" sz="2000" u="sng" dirty="0" err="1">
                <a:solidFill>
                  <a:srgbClr val="0B0080"/>
                </a:solidFill>
              </a:rPr>
              <a:t>Lewisova</a:t>
            </a:r>
            <a:r>
              <a:rPr lang="cs-CZ" altLang="cs-CZ" sz="2000" u="sng" dirty="0">
                <a:solidFill>
                  <a:srgbClr val="0B0080"/>
                </a:solidFill>
              </a:rPr>
              <a:t> báze</a:t>
            </a:r>
            <a:r>
              <a:rPr lang="cs-CZ" altLang="cs-CZ" sz="2000" dirty="0">
                <a:solidFill>
                  <a:srgbClr val="0B0080"/>
                </a:solidFill>
              </a:rPr>
              <a:t> </a:t>
            </a:r>
            <a:r>
              <a:rPr lang="cs-CZ" altLang="cs-CZ" sz="2000" dirty="0">
                <a:solidFill>
                  <a:srgbClr val="222222"/>
                </a:solidFill>
              </a:rPr>
              <a:t>reaguje exotermicky s protonem </a:t>
            </a:r>
            <a:endParaRPr lang="cs-CZ" altLang="cs-CZ" sz="2000" dirty="0"/>
          </a:p>
          <a:p>
            <a:pPr lvl="2" indent="-914377" eaLnBrk="0" hangingPunct="0"/>
            <a:r>
              <a:rPr lang="cs-CZ" altLang="cs-CZ" sz="2000" dirty="0">
                <a:solidFill>
                  <a:srgbClr val="222222"/>
                </a:solidFill>
              </a:rPr>
              <a:t>		H</a:t>
            </a:r>
            <a:r>
              <a:rPr lang="cs-CZ" altLang="cs-CZ" sz="2000" baseline="30000" dirty="0">
                <a:solidFill>
                  <a:srgbClr val="222222"/>
                </a:solidFill>
              </a:rPr>
              <a:t>−</a:t>
            </a:r>
            <a:r>
              <a:rPr lang="cs-CZ" altLang="cs-CZ" sz="2000" dirty="0">
                <a:solidFill>
                  <a:srgbClr val="222222"/>
                </a:solidFill>
              </a:rPr>
              <a:t> + H</a:t>
            </a:r>
            <a:r>
              <a:rPr lang="cs-CZ" altLang="cs-CZ" sz="2000" baseline="30000" dirty="0">
                <a:solidFill>
                  <a:srgbClr val="222222"/>
                </a:solidFill>
              </a:rPr>
              <a:t>+</a:t>
            </a:r>
            <a:r>
              <a:rPr lang="cs-CZ" altLang="cs-CZ" sz="2000" dirty="0">
                <a:solidFill>
                  <a:srgbClr val="222222"/>
                </a:solidFill>
              </a:rPr>
              <a:t> → H</a:t>
            </a:r>
            <a:r>
              <a:rPr lang="cs-CZ" altLang="cs-CZ" sz="2000" baseline="-30000" dirty="0">
                <a:solidFill>
                  <a:srgbClr val="222222"/>
                </a:solidFill>
              </a:rPr>
              <a:t>2</a:t>
            </a:r>
            <a:r>
              <a:rPr lang="cs-CZ" altLang="cs-CZ" sz="2000" dirty="0">
                <a:solidFill>
                  <a:srgbClr val="222222"/>
                </a:solidFill>
              </a:rPr>
              <a:t>;   </a:t>
            </a:r>
            <a:r>
              <a:rPr lang="cs-CZ" altLang="cs-CZ" sz="2000" dirty="0">
                <a:solidFill>
                  <a:srgbClr val="0B0080"/>
                </a:solidFill>
              </a:rPr>
              <a:t>Δ</a:t>
            </a:r>
            <a:r>
              <a:rPr lang="cs-CZ" altLang="cs-CZ" sz="2000" i="1" dirty="0">
                <a:solidFill>
                  <a:srgbClr val="0B0080"/>
                </a:solidFill>
              </a:rPr>
              <a:t>H</a:t>
            </a:r>
            <a:r>
              <a:rPr lang="cs-CZ" altLang="cs-CZ" sz="2000" dirty="0">
                <a:solidFill>
                  <a:srgbClr val="222222"/>
                </a:solidFill>
              </a:rPr>
              <a:t> = −1676 </a:t>
            </a:r>
            <a:r>
              <a:rPr lang="cs-CZ" altLang="cs-CZ" sz="2000" dirty="0" err="1">
                <a:solidFill>
                  <a:srgbClr val="222222"/>
                </a:solidFill>
              </a:rPr>
              <a:t>kJ</a:t>
            </a:r>
            <a:r>
              <a:rPr lang="cs-CZ" altLang="cs-CZ" sz="2000" dirty="0">
                <a:solidFill>
                  <a:srgbClr val="222222"/>
                </a:solidFill>
              </a:rPr>
              <a:t>/mol</a:t>
            </a:r>
          </a:p>
          <a:p>
            <a:pPr eaLnBrk="0" hangingPunct="0"/>
            <a:endParaRPr lang="cs-CZ" altLang="cs-CZ" sz="2000" dirty="0">
              <a:solidFill>
                <a:srgbClr val="222222"/>
              </a:solidFill>
            </a:endParaRPr>
          </a:p>
          <a:p>
            <a:pPr lvl="0" eaLnBrk="0" hangingPunct="0"/>
            <a:r>
              <a:rPr lang="cs-CZ" altLang="cs-CZ" sz="2000" dirty="0">
                <a:solidFill>
                  <a:srgbClr val="222222"/>
                </a:solidFill>
              </a:rPr>
              <a:t>Nízká </a:t>
            </a:r>
            <a:r>
              <a:rPr lang="cs-CZ" altLang="cs-CZ" sz="2000" dirty="0">
                <a:solidFill>
                  <a:srgbClr val="0B0080"/>
                </a:solidFill>
              </a:rPr>
              <a:t>elektronová afinita </a:t>
            </a:r>
            <a:r>
              <a:rPr lang="cs-CZ" altLang="cs-CZ" sz="2000" dirty="0">
                <a:solidFill>
                  <a:srgbClr val="222222"/>
                </a:solidFill>
              </a:rPr>
              <a:t>a energie H–H vazby (∆H</a:t>
            </a:r>
            <a:r>
              <a:rPr lang="cs-CZ" altLang="cs-CZ" sz="2000" baseline="-30000" dirty="0">
                <a:solidFill>
                  <a:srgbClr val="222222"/>
                </a:solidFill>
              </a:rPr>
              <a:t>BE</a:t>
            </a:r>
            <a:r>
              <a:rPr lang="cs-CZ" altLang="cs-CZ" sz="2000" dirty="0">
                <a:solidFill>
                  <a:srgbClr val="222222"/>
                </a:solidFill>
              </a:rPr>
              <a:t> = 436 </a:t>
            </a:r>
            <a:r>
              <a:rPr lang="cs-CZ" altLang="cs-CZ" sz="2000" dirty="0" err="1">
                <a:solidFill>
                  <a:srgbClr val="222222"/>
                </a:solidFill>
              </a:rPr>
              <a:t>kJ</a:t>
            </a:r>
            <a:r>
              <a:rPr lang="cs-CZ" altLang="cs-CZ" sz="2000" dirty="0">
                <a:solidFill>
                  <a:srgbClr val="222222"/>
                </a:solidFill>
              </a:rPr>
              <a:t>/mol) ukazuje, že </a:t>
            </a:r>
            <a:r>
              <a:rPr lang="cs-CZ" altLang="cs-CZ" sz="2000" u="sng" dirty="0">
                <a:solidFill>
                  <a:srgbClr val="222222"/>
                </a:solidFill>
              </a:rPr>
              <a:t>hydridový ion je silné </a:t>
            </a:r>
            <a:r>
              <a:rPr lang="cs-CZ" altLang="cs-CZ" sz="2000" u="sng" dirty="0" err="1">
                <a:solidFill>
                  <a:srgbClr val="222222"/>
                </a:solidFill>
              </a:rPr>
              <a:t>reduční</a:t>
            </a:r>
            <a:r>
              <a:rPr lang="cs-CZ" altLang="cs-CZ" sz="2000" u="sng" dirty="0">
                <a:solidFill>
                  <a:srgbClr val="222222"/>
                </a:solidFill>
              </a:rPr>
              <a:t> činidlo</a:t>
            </a:r>
            <a:endParaRPr lang="cs-CZ" altLang="cs-CZ" sz="2000" u="sng" dirty="0"/>
          </a:p>
          <a:p>
            <a:pPr lvl="2" indent="-914377" eaLnBrk="0" hangingPunct="0"/>
            <a:r>
              <a:rPr lang="cs-CZ" altLang="cs-CZ" sz="2000" dirty="0">
                <a:solidFill>
                  <a:srgbClr val="222222"/>
                </a:solidFill>
              </a:rPr>
              <a:t>		H</a:t>
            </a:r>
            <a:r>
              <a:rPr lang="cs-CZ" altLang="cs-CZ" sz="2000" baseline="-30000" dirty="0">
                <a:solidFill>
                  <a:srgbClr val="222222"/>
                </a:solidFill>
              </a:rPr>
              <a:t>2</a:t>
            </a:r>
            <a:r>
              <a:rPr lang="cs-CZ" altLang="cs-CZ" sz="2000" dirty="0">
                <a:solidFill>
                  <a:srgbClr val="222222"/>
                </a:solidFill>
              </a:rPr>
              <a:t> + 2e</a:t>
            </a:r>
            <a:r>
              <a:rPr lang="cs-CZ" altLang="cs-CZ" sz="2000" baseline="30000" dirty="0">
                <a:solidFill>
                  <a:srgbClr val="222222"/>
                </a:solidFill>
              </a:rPr>
              <a:t>−</a:t>
            </a:r>
            <a:r>
              <a:rPr lang="cs-CZ" altLang="cs-CZ" sz="2000" dirty="0">
                <a:solidFill>
                  <a:srgbClr val="222222"/>
                </a:solidFill>
              </a:rPr>
              <a:t> ⇌ 2H</a:t>
            </a:r>
            <a:r>
              <a:rPr lang="cs-CZ" altLang="cs-CZ" sz="2000" baseline="30000" dirty="0">
                <a:solidFill>
                  <a:srgbClr val="222222"/>
                </a:solidFill>
              </a:rPr>
              <a:t>−</a:t>
            </a:r>
            <a:r>
              <a:rPr lang="cs-CZ" altLang="cs-CZ" sz="2000" dirty="0">
                <a:solidFill>
                  <a:srgbClr val="222222"/>
                </a:solidFill>
              </a:rPr>
              <a:t>; </a:t>
            </a:r>
            <a:r>
              <a:rPr lang="cs-CZ" altLang="cs-CZ" sz="2000" i="1" dirty="0" err="1">
                <a:hlinkClick r:id="rId2" tooltip="Standard electrode potential"/>
              </a:rPr>
              <a:t>E</a:t>
            </a:r>
            <a:r>
              <a:rPr lang="cs-CZ" altLang="cs-CZ" sz="2000" baseline="30000" dirty="0" err="1">
                <a:hlinkClick r:id="rId2" tooltip="Standard electrode potential"/>
              </a:rPr>
              <a:t>o</a:t>
            </a:r>
            <a:r>
              <a:rPr lang="cs-CZ" altLang="cs-CZ" sz="2000" dirty="0">
                <a:solidFill>
                  <a:srgbClr val="222222"/>
                </a:solidFill>
              </a:rPr>
              <a:t> = −2.25 V</a:t>
            </a:r>
          </a:p>
          <a:p>
            <a:pPr eaLnBrk="0" hangingPunct="0"/>
            <a:endParaRPr lang="cs-CZ" altLang="cs-CZ" sz="2000" dirty="0"/>
          </a:p>
        </p:txBody>
      </p:sp>
      <p:pic>
        <p:nvPicPr>
          <p:cNvPr id="1026" name="Picture 2" descr="11.2.2 Addition of Hydrides to Aldehydes and Ketones - Chemistry LibreTexts">
            <a:extLst>
              <a:ext uri="{FF2B5EF4-FFF2-40B4-BE49-F238E27FC236}">
                <a16:creationId xmlns:a16="http://schemas.microsoft.com/office/drawing/2014/main" id="{8A4F167E-4F92-422C-B9FE-275703516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96" y="5076825"/>
            <a:ext cx="5793408" cy="144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1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200"/>
            <a:ext cx="8229600" cy="609600"/>
          </a:xfrm>
        </p:spPr>
        <p:txBody>
          <a:bodyPr>
            <a:normAutofit/>
          </a:bodyPr>
          <a:lstStyle/>
          <a:p>
            <a:r>
              <a:rPr lang="en-GB" altLang="en-US" sz="3200" b="1" dirty="0">
                <a:latin typeface="Arial" panose="020B0604020202020204" pitchFamily="34" charset="0"/>
                <a:cs typeface="Arial" panose="020B0604020202020204" pitchFamily="34" charset="0"/>
              </a:rPr>
              <a:t>H</a:t>
            </a:r>
            <a:r>
              <a:rPr lang="en-GB" altLang="en-US" sz="3200" b="1" baseline="-25000" dirty="0">
                <a:latin typeface="Arial" panose="020B0604020202020204" pitchFamily="34" charset="0"/>
                <a:cs typeface="Arial" panose="020B0604020202020204" pitchFamily="34" charset="0"/>
              </a:rPr>
              <a:t>2</a:t>
            </a:r>
            <a:endParaRPr lang="cs-CZ" sz="3200" b="1" dirty="0">
              <a:latin typeface="Arial" panose="020B0604020202020204" pitchFamily="34" charset="0"/>
              <a:cs typeface="Arial" panose="020B0604020202020204" pitchFamily="34" charset="0"/>
            </a:endParaRPr>
          </a:p>
        </p:txBody>
      </p:sp>
      <p:sp>
        <p:nvSpPr>
          <p:cNvPr id="17412" name="Rectangle 3"/>
          <p:cNvSpPr>
            <a:spLocks noGrp="1" noChangeArrowheads="1"/>
          </p:cNvSpPr>
          <p:nvPr>
            <p:ph idx="1"/>
          </p:nvPr>
        </p:nvSpPr>
        <p:spPr>
          <a:xfrm>
            <a:off x="114300" y="685800"/>
            <a:ext cx="8915400" cy="5791200"/>
          </a:xfrm>
        </p:spPr>
        <p:txBody>
          <a:bodyPr>
            <a:noAutofit/>
          </a:bodyPr>
          <a:lstStyle/>
          <a:p>
            <a:pPr marL="0" indent="0" algn="just">
              <a:lnSpc>
                <a:spcPct val="110000"/>
              </a:lnSpc>
              <a:buNone/>
            </a:pPr>
            <a:r>
              <a:rPr lang="cs-CZ" sz="2000" dirty="0">
                <a:latin typeface="Arial" panose="020B0604020202020204" pitchFamily="34" charset="0"/>
                <a:cs typeface="Arial" panose="020B0604020202020204" pitchFamily="34" charset="0"/>
              </a:rPr>
              <a:t>   Vodík je bezbarvý, lehký plyn, </a:t>
            </a:r>
            <a:r>
              <a:rPr lang="en-GB" altLang="en-US" sz="2000" dirty="0" err="1">
                <a:latin typeface="Arial" panose="020B0604020202020204" pitchFamily="34" charset="0"/>
                <a:cs typeface="Arial" panose="020B0604020202020204" pitchFamily="34" charset="0"/>
              </a:rPr>
              <a:t>obtížn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zkapalnitelný</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bez chuti a zápachu. Je hořlavý, hoří namodralým plamenem, ale hoření nepodporuje. Je 14,38× lehčí než vzduch a vede teplo sedmkrát lépe než vzduch. </a:t>
            </a:r>
          </a:p>
          <a:p>
            <a:pPr marL="0" indent="0" algn="just">
              <a:lnSpc>
                <a:spcPct val="110000"/>
              </a:lnSpc>
              <a:buNone/>
            </a:pPr>
            <a:r>
              <a:rPr lang="cs-CZ" sz="2000" dirty="0">
                <a:latin typeface="Arial" panose="020B0604020202020204" pitchFamily="34" charset="0"/>
                <a:cs typeface="Arial" panose="020B0604020202020204" pitchFamily="34" charset="0"/>
              </a:rPr>
              <a:t>  Vodík je za normální teploty stabilní, za pokojové teploty se slučuje pouze s fluorem. Je značně reaktivnější při zahřátí, především s kyslíkem a halogeny se slučuje velmi bouřlivě, i když pro spuštění této reakce je nutná inicializace (např. jiskra, která zapálí </a:t>
            </a:r>
            <a:r>
              <a:rPr lang="cs-CZ" sz="2000" dirty="0" err="1">
                <a:latin typeface="Arial" panose="020B0604020202020204" pitchFamily="34" charset="0"/>
                <a:cs typeface="Arial" panose="020B0604020202020204" pitchFamily="34" charset="0"/>
              </a:rPr>
              <a:t>kyslíko</a:t>
            </a:r>
            <a:r>
              <a:rPr lang="cs-CZ" sz="2000" dirty="0">
                <a:latin typeface="Arial" panose="020B0604020202020204" pitchFamily="34" charset="0"/>
                <a:cs typeface="Arial" panose="020B0604020202020204" pitchFamily="34" charset="0"/>
              </a:rPr>
              <a:t>-vodíkový plamen). </a:t>
            </a:r>
          </a:p>
          <a:p>
            <a:pPr marL="0" indent="0" algn="just">
              <a:lnSpc>
                <a:spcPct val="110000"/>
              </a:lnSpc>
              <a:buNone/>
            </a:pPr>
            <a:r>
              <a:rPr lang="cs-CZ" sz="2000" dirty="0">
                <a:latin typeface="Arial" panose="020B0604020202020204" pitchFamily="34" charset="0"/>
                <a:cs typeface="Arial" panose="020B0604020202020204" pitchFamily="34" charset="0"/>
              </a:rPr>
              <a:t>  Vodík je velmi málo rozpustný ve vodě, ale některé kovy ho pohlcují (nejlépe palladium nebo platina), které poté fungují jako katalyzátory chemických reakcí. Je to způsobeno tím, že má vodík velmi malé molekuly, které jsou schopny procházet různými materiály.</a:t>
            </a:r>
          </a:p>
          <a:p>
            <a:pPr marL="0" indent="0" algn="just">
              <a:lnSpc>
                <a:spcPct val="110000"/>
              </a:lnSpc>
              <a:buNone/>
            </a:pPr>
            <a:r>
              <a:rPr lang="cs-CZ" sz="2000" u="sng" dirty="0">
                <a:latin typeface="Arial" panose="020B0604020202020204" pitchFamily="34" charset="0"/>
                <a:cs typeface="Arial" panose="020B0604020202020204" pitchFamily="34" charset="0"/>
              </a:rPr>
              <a:t>Elementární vodík je na Zemi přítomen jen vzácně</a:t>
            </a:r>
            <a:r>
              <a:rPr lang="cs-CZ" sz="2000" dirty="0">
                <a:latin typeface="Arial" panose="020B0604020202020204" pitchFamily="34" charset="0"/>
                <a:cs typeface="Arial" panose="020B0604020202020204" pitchFamily="34" charset="0"/>
              </a:rPr>
              <a:t>, nejvíce se vyskytuje v blízkosti sopek v sopečných plynech. V zemské atmosféře se vyskytuje jen ve vyšších vrstvách a </a:t>
            </a:r>
            <a:r>
              <a:rPr lang="cs-CZ" sz="2000" u="sng" dirty="0">
                <a:latin typeface="Arial" panose="020B0604020202020204" pitchFamily="34" charset="0"/>
                <a:cs typeface="Arial" panose="020B0604020202020204" pitchFamily="34" charset="0"/>
              </a:rPr>
              <a:t>díky své mimořádně nízké hmotnosti postupně z atmosféry vyprchává</a:t>
            </a:r>
            <a:r>
              <a:rPr lang="cs-CZ" sz="2000" dirty="0">
                <a:latin typeface="Arial" panose="020B0604020202020204" pitchFamily="34" charset="0"/>
                <a:cs typeface="Arial" panose="020B0604020202020204" pitchFamily="34" charset="0"/>
              </a:rPr>
              <a:t>. Je jednou z podstatných složek zemního plynu, vyskytuje se i v ložiscích uhlí.</a:t>
            </a:r>
          </a:p>
          <a:p>
            <a:pPr marL="0" indent="0" algn="just">
              <a:lnSpc>
                <a:spcPct val="110000"/>
              </a:lnSpc>
              <a:buNone/>
            </a:pPr>
            <a:endParaRPr lang="cs-CZ" altLang="en-US" sz="2000" dirty="0">
              <a:latin typeface="Arial" panose="020B0604020202020204" pitchFamily="34" charset="0"/>
              <a:cs typeface="Arial" panose="020B0604020202020204" pitchFamily="34" charset="0"/>
            </a:endParaRPr>
          </a:p>
          <a:p>
            <a:pPr marL="0" indent="0" algn="just">
              <a:lnSpc>
                <a:spcPct val="110000"/>
              </a:lnSpc>
              <a:buNone/>
            </a:pP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468640"/>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5357</Words>
  <Application>Microsoft Office PowerPoint</Application>
  <PresentationFormat>Předvádění na obrazovce (4:3)</PresentationFormat>
  <Paragraphs>443</Paragraphs>
  <Slides>67</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67</vt:i4>
      </vt:variant>
    </vt:vector>
  </HeadingPairs>
  <TitlesOfParts>
    <vt:vector size="74" baseType="lpstr">
      <vt:lpstr>Arial</vt:lpstr>
      <vt:lpstr>Arial</vt:lpstr>
      <vt:lpstr>Calibri</vt:lpstr>
      <vt:lpstr>Calibri Light</vt:lpstr>
      <vt:lpstr>Times New Roman</vt:lpstr>
      <vt:lpstr>Wingdings</vt:lpstr>
      <vt:lpstr>Motiv Office</vt:lpstr>
      <vt:lpstr>Prezentace aplikace PowerPoint</vt:lpstr>
      <vt:lpstr>Prezentace aplikace PowerPoint</vt:lpstr>
      <vt:lpstr>Prezentace aplikace PowerPoint</vt:lpstr>
      <vt:lpstr>Atomární vodík (1s1)</vt:lpstr>
      <vt:lpstr>Svařování atomárním vodíkem</vt:lpstr>
      <vt:lpstr>Prezentace aplikace PowerPoint</vt:lpstr>
      <vt:lpstr>Vodíkový kation H+   (1s0)</vt:lpstr>
      <vt:lpstr>Hydridový anion H-   (1s2) </vt:lpstr>
      <vt:lpstr>H2</vt:lpstr>
      <vt:lpstr>Spinové izomery vodíku</vt:lpstr>
      <vt:lpstr>Příprava</vt:lpstr>
      <vt:lpstr>Prezentace aplikace PowerPoint</vt:lpstr>
      <vt:lpstr>Prezentace aplikace PowerPoint</vt:lpstr>
      <vt:lpstr>Prezentace aplikace PowerPoint</vt:lpstr>
      <vt:lpstr>Prezentace aplikace PowerPoint</vt:lpstr>
      <vt:lpstr>Průmyslové využití H2</vt:lpstr>
      <vt:lpstr>Prezentace aplikace PowerPoint</vt:lpstr>
      <vt:lpstr>Prezentace aplikace PowerPoint</vt:lpstr>
      <vt:lpstr>Kapalný vodík</vt:lpstr>
      <vt:lpstr>„Kovový“ vodík</vt:lpstr>
      <vt:lpstr>Reakce vodíku</vt:lpstr>
      <vt:lpstr>Prezentace aplikace PowerPoint</vt:lpstr>
      <vt:lpstr>Hydridy</vt:lpstr>
      <vt:lpstr>Hydridy</vt:lpstr>
      <vt:lpstr>Prezentace aplikace PowerPoint</vt:lpstr>
      <vt:lpstr>Prezentace aplikace PowerPoint</vt:lpstr>
      <vt:lpstr>Prezentace aplikace PowerPoint</vt:lpstr>
      <vt:lpstr>Prezentace aplikace PowerPoint</vt:lpstr>
      <vt:lpstr>Nickel–metal hydride battery</vt:lpstr>
      <vt:lpstr>Prezentace aplikace PowerPoint</vt:lpstr>
      <vt:lpstr>Třístředová dvouelektronová vazba</vt:lpstr>
      <vt:lpstr>Polymerní hydridy</vt:lpstr>
      <vt:lpstr>Prezentace aplikace PowerPoint</vt:lpstr>
      <vt:lpstr>Prezentace aplikace PowerPoint</vt:lpstr>
      <vt:lpstr>Prezentace aplikace PowerPoint</vt:lpstr>
      <vt:lpstr>Deuterium 2H</vt:lpstr>
      <vt:lpstr>Deuterovaná léčiva</vt:lpstr>
      <vt:lpstr>Tritium 3H</vt:lpstr>
      <vt:lpstr>Tritium</vt:lpstr>
      <vt:lpstr>Vodíková bomba</vt:lpstr>
      <vt:lpstr>Prezentace aplikace PowerPoint</vt:lpstr>
      <vt:lpstr>Prezentace aplikace PowerPoint</vt:lpstr>
      <vt:lpstr>Prezentace aplikace PowerPoint</vt:lpstr>
      <vt:lpstr>Vzácné plyny</vt:lpstr>
      <vt:lpstr>Prezentace aplikace PowerPoint</vt:lpstr>
      <vt:lpstr>Prezentace aplikace PowerPoint</vt:lpstr>
      <vt:lpstr>Helium</vt:lpstr>
      <vt:lpstr>Helium</vt:lpstr>
      <vt:lpstr>Kapalné helium</vt:lpstr>
      <vt:lpstr>Prezentace aplikace PowerPoint</vt:lpstr>
      <vt:lpstr>Prezentace aplikace PowerPoint</vt:lpstr>
      <vt:lpstr>Sloučeniny helia</vt:lpstr>
      <vt:lpstr>Neon</vt:lpstr>
      <vt:lpstr>Prezentace aplikace PowerPoint</vt:lpstr>
      <vt:lpstr>Argon</vt:lpstr>
      <vt:lpstr>Prezentace aplikace PowerPoint</vt:lpstr>
      <vt:lpstr>Krypton</vt:lpstr>
      <vt:lpstr>Prezentace aplikace PowerPoint</vt:lpstr>
      <vt:lpstr>Prezentace aplikace PowerPoint</vt:lpstr>
      <vt:lpstr>Xenon</vt:lpstr>
      <vt:lpstr>Prezentace aplikace PowerPoint</vt:lpstr>
      <vt:lpstr>Prezentace aplikace PowerPoint</vt:lpstr>
      <vt:lpstr>Prezentace aplikace PowerPoint</vt:lpstr>
      <vt:lpstr>Radon</vt:lpstr>
      <vt:lpstr>Radon</vt:lpstr>
      <vt:lpstr>Prezentace aplikace PowerPoint</vt:lpstr>
      <vt:lpstr>Radonová mapa ČR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Lubomir Prokes</cp:lastModifiedBy>
  <cp:revision>17</cp:revision>
  <dcterms:created xsi:type="dcterms:W3CDTF">2020-02-11T22:13:27Z</dcterms:created>
  <dcterms:modified xsi:type="dcterms:W3CDTF">2022-03-21T22:30:20Z</dcterms:modified>
</cp:coreProperties>
</file>