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501" r:id="rId3"/>
    <p:sldId id="500" r:id="rId4"/>
    <p:sldId id="288" r:id="rId5"/>
    <p:sldId id="325" r:id="rId6"/>
    <p:sldId id="289" r:id="rId7"/>
    <p:sldId id="290" r:id="rId8"/>
    <p:sldId id="291" r:id="rId9"/>
    <p:sldId id="299" r:id="rId10"/>
    <p:sldId id="300" r:id="rId11"/>
    <p:sldId id="301" r:id="rId12"/>
    <p:sldId id="324" r:id="rId13"/>
    <p:sldId id="302" r:id="rId14"/>
    <p:sldId id="303" r:id="rId15"/>
    <p:sldId id="323" r:id="rId16"/>
    <p:sldId id="304" r:id="rId17"/>
    <p:sldId id="305" r:id="rId18"/>
    <p:sldId id="404" r:id="rId19"/>
    <p:sldId id="307" r:id="rId20"/>
    <p:sldId id="322" r:id="rId21"/>
    <p:sldId id="308" r:id="rId22"/>
    <p:sldId id="306" r:id="rId23"/>
    <p:sldId id="310" r:id="rId24"/>
    <p:sldId id="321" r:id="rId25"/>
    <p:sldId id="311" r:id="rId26"/>
    <p:sldId id="405" r:id="rId27"/>
    <p:sldId id="312" r:id="rId28"/>
    <p:sldId id="356" r:id="rId29"/>
    <p:sldId id="316" r:id="rId30"/>
    <p:sldId id="320" r:id="rId31"/>
    <p:sldId id="313" r:id="rId32"/>
    <p:sldId id="314" r:id="rId33"/>
    <p:sldId id="315" r:id="rId34"/>
    <p:sldId id="292" r:id="rId35"/>
    <p:sldId id="351" r:id="rId36"/>
    <p:sldId id="293" r:id="rId37"/>
    <p:sldId id="294" r:id="rId38"/>
    <p:sldId id="317" r:id="rId39"/>
    <p:sldId id="295" r:id="rId40"/>
    <p:sldId id="296" r:id="rId41"/>
    <p:sldId id="297" r:id="rId42"/>
    <p:sldId id="256" r:id="rId43"/>
    <p:sldId id="257" r:id="rId44"/>
    <p:sldId id="258" r:id="rId45"/>
    <p:sldId id="259" r:id="rId46"/>
    <p:sldId id="508" r:id="rId47"/>
    <p:sldId id="509" r:id="rId48"/>
    <p:sldId id="260" r:id="rId49"/>
    <p:sldId id="261" r:id="rId50"/>
    <p:sldId id="262" r:id="rId51"/>
    <p:sldId id="263" r:id="rId52"/>
    <p:sldId id="264" r:id="rId53"/>
    <p:sldId id="507" r:id="rId54"/>
    <p:sldId id="265" r:id="rId55"/>
    <p:sldId id="266" r:id="rId56"/>
    <p:sldId id="267" r:id="rId57"/>
    <p:sldId id="268" r:id="rId58"/>
    <p:sldId id="269" r:id="rId59"/>
    <p:sldId id="398" r:id="rId60"/>
    <p:sldId id="270" r:id="rId61"/>
    <p:sldId id="368" r:id="rId62"/>
    <p:sldId id="510" r:id="rId63"/>
    <p:sldId id="271" r:id="rId64"/>
    <p:sldId id="511" r:id="rId65"/>
    <p:sldId id="272" r:id="rId66"/>
    <p:sldId id="273" r:id="rId67"/>
    <p:sldId id="274" r:id="rId68"/>
    <p:sldId id="369" r:id="rId69"/>
    <p:sldId id="370" r:id="rId70"/>
    <p:sldId id="371" r:id="rId71"/>
    <p:sldId id="372" r:id="rId72"/>
    <p:sldId id="373" r:id="rId73"/>
    <p:sldId id="367" r:id="rId74"/>
    <p:sldId id="374" r:id="rId75"/>
    <p:sldId id="375" r:id="rId76"/>
    <p:sldId id="365" r:id="rId77"/>
    <p:sldId id="376" r:id="rId78"/>
    <p:sldId id="377" r:id="rId79"/>
    <p:sldId id="513" r:id="rId80"/>
    <p:sldId id="378" r:id="rId81"/>
    <p:sldId id="379" r:id="rId82"/>
    <p:sldId id="380" r:id="rId83"/>
    <p:sldId id="381" r:id="rId84"/>
    <p:sldId id="364" r:id="rId85"/>
    <p:sldId id="382" r:id="rId86"/>
    <p:sldId id="383" r:id="rId87"/>
    <p:sldId id="514" r:id="rId88"/>
    <p:sldId id="384" r:id="rId89"/>
    <p:sldId id="515" r:id="rId90"/>
    <p:sldId id="516" r:id="rId91"/>
    <p:sldId id="517" r:id="rId92"/>
    <p:sldId id="518" r:id="rId93"/>
    <p:sldId id="363" r:id="rId94"/>
    <p:sldId id="519" r:id="rId95"/>
    <p:sldId id="520" r:id="rId96"/>
    <p:sldId id="362" r:id="rId97"/>
    <p:sldId id="521" r:id="rId98"/>
    <p:sldId id="522" r:id="rId99"/>
    <p:sldId id="523" r:id="rId100"/>
    <p:sldId id="524" r:id="rId101"/>
    <p:sldId id="525" r:id="rId102"/>
    <p:sldId id="526" r:id="rId103"/>
    <p:sldId id="527" r:id="rId104"/>
    <p:sldId id="528" r:id="rId105"/>
    <p:sldId id="361" r:id="rId10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A1DFE386-0794-4696-A8B3-C0B063B71C71}"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382512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1DFE386-0794-4696-A8B3-C0B063B71C71}"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3329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1DFE386-0794-4696-A8B3-C0B063B71C71}"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01895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1DFE386-0794-4696-A8B3-C0B063B71C71}"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0534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1DFE386-0794-4696-A8B3-C0B063B71C71}"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82459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1DFE386-0794-4696-A8B3-C0B063B71C71}" type="datetimeFigureOut">
              <a:rPr lang="cs-CZ" smtClean="0"/>
              <a:t>01.05.2022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4069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1DFE386-0794-4696-A8B3-C0B063B71C71}" type="datetimeFigureOut">
              <a:rPr lang="cs-CZ" smtClean="0"/>
              <a:t>01.05.2022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332827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1DFE386-0794-4696-A8B3-C0B063B71C71}" type="datetimeFigureOut">
              <a:rPr lang="cs-CZ" smtClean="0"/>
              <a:t>01.05.2022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88384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DFE386-0794-4696-A8B3-C0B063B71C71}" type="datetimeFigureOut">
              <a:rPr lang="cs-CZ" smtClean="0"/>
              <a:t>01.05.2022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95865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1DFE386-0794-4696-A8B3-C0B063B71C71}" type="datetimeFigureOut">
              <a:rPr lang="cs-CZ" smtClean="0"/>
              <a:t>01.05.2022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22100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1DFE386-0794-4696-A8B3-C0B063B71C71}" type="datetimeFigureOut">
              <a:rPr lang="cs-CZ" smtClean="0"/>
              <a:t>01.05.2022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16925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FE386-0794-4696-A8B3-C0B063B71C71}" type="datetimeFigureOut">
              <a:rPr lang="cs-CZ" smtClean="0"/>
              <a:t>01.05.2022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46320-98BB-47CD-B387-EEE5AFBB2485}" type="slidenum">
              <a:rPr lang="cs-CZ" smtClean="0"/>
              <a:t>‹#›</a:t>
            </a:fld>
            <a:endParaRPr lang="cs-CZ"/>
          </a:p>
        </p:txBody>
      </p:sp>
    </p:spTree>
    <p:extLst>
      <p:ext uri="{BB962C8B-B14F-4D97-AF65-F5344CB8AC3E}">
        <p14:creationId xmlns:p14="http://schemas.microsoft.com/office/powerpoint/2010/main" val="245859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mmons.wikimedia.org/wiki/File:Osmium-tetroxide-2D-dimensions.pn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9.png"/><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png"/></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de.wikipedia.org/wiki/Datei:Titanocen-monomer.pn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3400" y="304800"/>
            <a:ext cx="2779160" cy="612775"/>
          </a:xfrm>
        </p:spPr>
        <p:txBody>
          <a:bodyPr>
            <a:normAutofit/>
          </a:bodyPr>
          <a:lstStyle/>
          <a:p>
            <a:r>
              <a:rPr lang="cs-CZ" sz="3200" b="1" dirty="0"/>
              <a:t>Platinové kovy</a:t>
            </a:r>
          </a:p>
        </p:txBody>
      </p:sp>
      <p:pic>
        <p:nvPicPr>
          <p:cNvPr id="8" name="Obrázek 7">
            <a:extLst>
              <a:ext uri="{FF2B5EF4-FFF2-40B4-BE49-F238E27FC236}">
                <a16:creationId xmlns:a16="http://schemas.microsoft.com/office/drawing/2014/main" id="{F3DC28FF-A1E8-456F-807D-8B150A7D0E5A}"/>
              </a:ext>
            </a:extLst>
          </p:cNvPr>
          <p:cNvPicPr>
            <a:picLocks noChangeAspect="1"/>
          </p:cNvPicPr>
          <p:nvPr/>
        </p:nvPicPr>
        <p:blipFill>
          <a:blip r:embed="rId2"/>
          <a:stretch>
            <a:fillRect/>
          </a:stretch>
        </p:blipFill>
        <p:spPr>
          <a:xfrm>
            <a:off x="4191000" y="152400"/>
            <a:ext cx="4765497" cy="3226528"/>
          </a:xfrm>
          <a:prstGeom prst="rect">
            <a:avLst/>
          </a:prstGeom>
        </p:spPr>
      </p:pic>
      <p:pic>
        <p:nvPicPr>
          <p:cNvPr id="8194" name="Picture 2" descr="Platinum and 150 Years of the Periodic Table">
            <a:extLst>
              <a:ext uri="{FF2B5EF4-FFF2-40B4-BE49-F238E27FC236}">
                <a16:creationId xmlns:a16="http://schemas.microsoft.com/office/drawing/2014/main" id="{018B6192-B961-4ED9-959B-8F5673EED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89491"/>
            <a:ext cx="4841697" cy="31161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cycling has changed the whole platinum metals landscape">
            <a:extLst>
              <a:ext uri="{FF2B5EF4-FFF2-40B4-BE49-F238E27FC236}">
                <a16:creationId xmlns:a16="http://schemas.microsoft.com/office/drawing/2014/main" id="{345E02A5-71D2-4D5A-B530-CEBD03901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135" y="4419600"/>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97BAF6E5-3466-4A19-9BE5-D134875FF74B}"/>
              </a:ext>
            </a:extLst>
          </p:cNvPr>
          <p:cNvSpPr txBox="1"/>
          <p:nvPr/>
        </p:nvSpPr>
        <p:spPr>
          <a:xfrm>
            <a:off x="382014" y="1499780"/>
            <a:ext cx="3369766" cy="2185214"/>
          </a:xfrm>
          <a:prstGeom prst="rect">
            <a:avLst/>
          </a:prstGeom>
          <a:noFill/>
        </p:spPr>
        <p:txBody>
          <a:bodyPr wrap="square" rtlCol="0">
            <a:spAutoFit/>
          </a:bodyPr>
          <a:lstStyle/>
          <a:p>
            <a:r>
              <a:rPr lang="cs-CZ" sz="2400" b="1" i="1" dirty="0"/>
              <a:t>Lehké platinové kovy</a:t>
            </a:r>
          </a:p>
          <a:p>
            <a:endParaRPr lang="cs-CZ" sz="800" dirty="0"/>
          </a:p>
          <a:p>
            <a:r>
              <a:rPr lang="cs-CZ" sz="2400" b="1" dirty="0" err="1"/>
              <a:t>Ru</a:t>
            </a:r>
            <a:r>
              <a:rPr lang="cs-CZ" sz="2400" b="1" dirty="0"/>
              <a:t>, </a:t>
            </a:r>
            <a:r>
              <a:rPr lang="cs-CZ" sz="2400" b="1" dirty="0" err="1"/>
              <a:t>Rh</a:t>
            </a:r>
            <a:r>
              <a:rPr lang="cs-CZ" sz="2400" b="1" dirty="0"/>
              <a:t>, </a:t>
            </a:r>
            <a:r>
              <a:rPr lang="cs-CZ" sz="2400" b="1" dirty="0" err="1"/>
              <a:t>Pd</a:t>
            </a:r>
            <a:endParaRPr lang="cs-CZ" sz="2400" b="1" dirty="0"/>
          </a:p>
          <a:p>
            <a:endParaRPr lang="cs-CZ" sz="2400" b="1" dirty="0"/>
          </a:p>
          <a:p>
            <a:r>
              <a:rPr lang="cs-CZ" sz="2400" b="1" i="1" dirty="0"/>
              <a:t>Těžké platinové kovy</a:t>
            </a:r>
          </a:p>
          <a:p>
            <a:endParaRPr lang="cs-CZ" sz="800" dirty="0"/>
          </a:p>
          <a:p>
            <a:r>
              <a:rPr lang="cs-CZ" sz="2400" b="1" dirty="0"/>
              <a:t>Os, Ir, </a:t>
            </a:r>
            <a:r>
              <a:rPr lang="cs-CZ" sz="2400" b="1" dirty="0" err="1"/>
              <a:t>Pt</a:t>
            </a:r>
            <a:endParaRPr lang="cs-CZ" sz="2400" b="1" dirty="0"/>
          </a:p>
        </p:txBody>
      </p:sp>
    </p:spTree>
    <p:extLst>
      <p:ext uri="{BB962C8B-B14F-4D97-AF65-F5344CB8AC3E}">
        <p14:creationId xmlns:p14="http://schemas.microsoft.com/office/powerpoint/2010/main" val="333168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Největší množství vyrobeného rhodia se využívá do </a:t>
            </a:r>
            <a:r>
              <a:rPr lang="cs-CZ" sz="2000" b="1" dirty="0">
                <a:latin typeface="Arial" panose="020B0604020202020204" pitchFamily="34" charset="0"/>
                <a:cs typeface="Arial" panose="020B0604020202020204" pitchFamily="34" charset="0"/>
              </a:rPr>
              <a:t>automobilových katalyzátorů</a:t>
            </a:r>
            <a:r>
              <a:rPr lang="cs-CZ" sz="2000" dirty="0">
                <a:latin typeface="Arial" panose="020B0604020202020204" pitchFamily="34" charset="0"/>
                <a:cs typeface="Arial" panose="020B0604020202020204" pitchFamily="34" charset="0"/>
              </a:rPr>
              <a:t>. Další využití má rhodium jako součást slitiny (90%Pt + 10% </a:t>
            </a:r>
            <a:r>
              <a:rPr lang="cs-CZ" sz="2000" dirty="0" err="1">
                <a:latin typeface="Arial" panose="020B0604020202020204" pitchFamily="34" charset="0"/>
                <a:cs typeface="Arial" panose="020B0604020202020204" pitchFamily="34" charset="0"/>
              </a:rPr>
              <a:t>Rh</a:t>
            </a:r>
            <a:r>
              <a:rPr lang="cs-CZ" sz="2000" dirty="0">
                <a:latin typeface="Arial" panose="020B0604020202020204" pitchFamily="34" charset="0"/>
                <a:cs typeface="Arial" panose="020B0604020202020204" pitchFamily="34" charset="0"/>
              </a:rPr>
              <a:t>) pro výrobu </a:t>
            </a:r>
            <a:r>
              <a:rPr lang="cs-CZ" sz="2000" b="1" dirty="0">
                <a:latin typeface="Arial" panose="020B0604020202020204" pitchFamily="34" charset="0"/>
                <a:cs typeface="Arial" panose="020B0604020202020204" pitchFamily="34" charset="0"/>
              </a:rPr>
              <a:t>termoelektrických článků </a:t>
            </a:r>
            <a:r>
              <a:rPr lang="cs-CZ" sz="2000" dirty="0">
                <a:latin typeface="Arial" panose="020B0604020202020204" pitchFamily="34" charset="0"/>
                <a:cs typeface="Arial" panose="020B0604020202020204" pitchFamily="34" charset="0"/>
              </a:rPr>
              <a:t>a jako </a:t>
            </a:r>
            <a:r>
              <a:rPr lang="cs-CZ" sz="2000" b="1" dirty="0">
                <a:latin typeface="Arial" panose="020B0604020202020204" pitchFamily="34" charset="0"/>
                <a:cs typeface="Arial" panose="020B0604020202020204" pitchFamily="34" charset="0"/>
              </a:rPr>
              <a:t>katalyzátoru</a:t>
            </a:r>
            <a:r>
              <a:rPr lang="cs-CZ" sz="2000" dirty="0">
                <a:latin typeface="Arial" panose="020B0604020202020204" pitchFamily="34" charset="0"/>
                <a:cs typeface="Arial" panose="020B0604020202020204" pitchFamily="34" charset="0"/>
              </a:rPr>
              <a:t> při výrobě kyseliny dusičné z amoniaku. Používá se k výrobě dokonalých </a:t>
            </a:r>
            <a:r>
              <a:rPr lang="cs-CZ" sz="2000" b="1" dirty="0">
                <a:latin typeface="Arial" panose="020B0604020202020204" pitchFamily="34" charset="0"/>
                <a:cs typeface="Arial" panose="020B0604020202020204" pitchFamily="34" charset="0"/>
              </a:rPr>
              <a:t>zrcadel</a:t>
            </a:r>
            <a:r>
              <a:rPr lang="cs-CZ" sz="2000" dirty="0">
                <a:latin typeface="Arial" panose="020B0604020202020204" pitchFamily="34" charset="0"/>
                <a:cs typeface="Arial" panose="020B0604020202020204" pitchFamily="34" charset="0"/>
              </a:rPr>
              <a:t> pro náročné použití. Ve formě slitiny s platinou se rhodium používá jako katalyzátor při výrobě kyanovodíku z amoniaku.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rhoditý</a:t>
            </a:r>
            <a:r>
              <a:rPr lang="cs-CZ" sz="2000" dirty="0">
                <a:latin typeface="Arial" panose="020B0604020202020204" pitchFamily="34" charset="0"/>
                <a:cs typeface="Arial" panose="020B0604020202020204" pitchFamily="34" charset="0"/>
              </a:rPr>
              <a:t> 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rhoditý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RhCl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používají pro přípravu lázní pro galvanické </a:t>
            </a:r>
            <a:r>
              <a:rPr lang="cs-CZ" sz="2000" dirty="0" err="1">
                <a:latin typeface="Arial" panose="020B0604020202020204" pitchFamily="34" charset="0"/>
                <a:cs typeface="Arial" panose="020B0604020202020204" pitchFamily="34" charset="0"/>
              </a:rPr>
              <a:t>rhodiování</a:t>
            </a:r>
            <a:r>
              <a:rPr lang="cs-CZ" sz="2000" dirty="0">
                <a:latin typeface="Arial" panose="020B0604020202020204" pitchFamily="34" charset="0"/>
                <a:cs typeface="Arial" panose="020B0604020202020204" pitchFamily="34" charset="0"/>
              </a:rPr>
              <a:t>. Chlorid je současně účinným katalyzátorem řady reakcí vodíku, oxidu uhelnatého a alkenů.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rhodiový </a:t>
            </a:r>
            <a:r>
              <a:rPr lang="cs-CZ" sz="2000" dirty="0">
                <a:latin typeface="Arial" panose="020B0604020202020204" pitchFamily="34" charset="0"/>
                <a:cs typeface="Arial" panose="020B0604020202020204" pitchFamily="34" charset="0"/>
              </a:rPr>
              <a:t>RhF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je extrémně silné oxidační činidlo a sehrál významnou úlohu při přípravě prvních sloučenin netečného plynu xenonu.</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Karbonyl</a:t>
            </a:r>
            <a:r>
              <a:rPr lang="cs-CZ" sz="2000" dirty="0">
                <a:latin typeface="Arial" panose="020B0604020202020204" pitchFamily="34" charset="0"/>
                <a:cs typeface="Arial" panose="020B0604020202020204" pitchFamily="34" charset="0"/>
              </a:rPr>
              <a:t> Rh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acetát</a:t>
            </a:r>
            <a:r>
              <a:rPr lang="cs-CZ" sz="2000" dirty="0">
                <a:latin typeface="Arial" panose="020B0604020202020204" pitchFamily="34" charset="0"/>
                <a:cs typeface="Arial" panose="020B0604020202020204" pitchFamily="34" charset="0"/>
              </a:rPr>
              <a:t> katalyzují řadu organických reakcí. </a:t>
            </a:r>
          </a:p>
          <a:p>
            <a:pPr algn="just"/>
            <a:endParaRPr lang="cs-CZ" sz="800" b="1" dirty="0">
              <a:latin typeface="Arial" panose="020B0604020202020204" pitchFamily="34" charset="0"/>
              <a:cs typeface="Arial" panose="020B0604020202020204" pitchFamily="34" charset="0"/>
            </a:endParaRPr>
          </a:p>
          <a:p>
            <a:pPr algn="just"/>
            <a:r>
              <a:rPr lang="cs-CZ" sz="2000" b="1" dirty="0" err="1">
                <a:latin typeface="Arial" panose="020B0604020202020204" pitchFamily="34" charset="0"/>
                <a:cs typeface="Arial" panose="020B0604020202020204" pitchFamily="34" charset="0"/>
              </a:rPr>
              <a:t>Trifenylfosfinový</a:t>
            </a:r>
            <a:r>
              <a:rPr lang="cs-CZ" sz="2000" b="1" dirty="0">
                <a:latin typeface="Arial" panose="020B0604020202020204" pitchFamily="34" charset="0"/>
                <a:cs typeface="Arial" panose="020B0604020202020204" pitchFamily="34" charset="0"/>
              </a:rPr>
              <a:t> komplex </a:t>
            </a:r>
            <a:r>
              <a:rPr lang="cs-CZ" sz="2000" dirty="0">
                <a:latin typeface="Arial" panose="020B0604020202020204" pitchFamily="34" charset="0"/>
                <a:cs typeface="Arial" panose="020B0604020202020204" pitchFamily="34" charset="0"/>
              </a:rPr>
              <a:t>rhodia (Ph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RhCl (</a:t>
            </a:r>
            <a:r>
              <a:rPr lang="cs-CZ" sz="2000" i="1" dirty="0" err="1">
                <a:latin typeface="Arial" panose="020B0604020202020204" pitchFamily="34" charset="0"/>
                <a:cs typeface="Arial" panose="020B0604020202020204" pitchFamily="34" charset="0"/>
              </a:rPr>
              <a:t>Wilkinsonův</a:t>
            </a:r>
            <a:r>
              <a:rPr lang="cs-CZ" sz="2000" i="1" dirty="0">
                <a:latin typeface="Arial" panose="020B0604020202020204" pitchFamily="34" charset="0"/>
                <a:cs typeface="Arial" panose="020B0604020202020204" pitchFamily="34" charset="0"/>
              </a:rPr>
              <a:t> katalyzátor</a:t>
            </a:r>
            <a:r>
              <a:rPr lang="cs-CZ" sz="2000" dirty="0">
                <a:latin typeface="Arial" panose="020B0604020202020204" pitchFamily="34" charset="0"/>
                <a:cs typeface="Arial" panose="020B0604020202020204" pitchFamily="34" charset="0"/>
              </a:rPr>
              <a:t>) je důležitou látkou zejména ve farmacii, kde umožňuje snadnou homogenní hydrogenaci složitých organických molekul i za běžných reakčních podmínek.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Komplex</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Rh</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je účinným katalyzátorem karbonylace methanolu na kyselinu octovou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Monsanto</a:t>
            </a:r>
            <a:r>
              <a:rPr lang="cs-CZ" sz="2000" i="1" dirty="0">
                <a:latin typeface="Arial" panose="020B0604020202020204" pitchFamily="34" charset="0"/>
                <a:cs typeface="Arial" panose="020B0604020202020204" pitchFamily="34" charset="0"/>
              </a:rPr>
              <a:t> proces)</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98677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 některými nekovy tvoří skandium vedle běžných valenčních sloučenin také sloučeniny </a:t>
            </a:r>
            <a:r>
              <a:rPr lang="cs-CZ" sz="2000" dirty="0" err="1">
                <a:latin typeface="Arial" panose="020B0604020202020204" pitchFamily="34" charset="0"/>
                <a:cs typeface="Arial" panose="020B0604020202020204" pitchFamily="34" charset="0"/>
              </a:rPr>
              <a:t>nestechiometrického</a:t>
            </a:r>
            <a:r>
              <a:rPr lang="cs-CZ" sz="2000" dirty="0">
                <a:latin typeface="Arial" panose="020B0604020202020204" pitchFamily="34" charset="0"/>
                <a:cs typeface="Arial" panose="020B0604020202020204" pitchFamily="34" charset="0"/>
              </a:rPr>
              <a:t> složení, např. s křemíkem tvoří skandium silicid ScSi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více podobá intermetalickým sloučeninám. Také s chlorem tvoří řadu sloučenin </a:t>
            </a:r>
            <a:r>
              <a:rPr lang="cs-CZ" sz="2000" dirty="0" err="1">
                <a:latin typeface="Arial" panose="020B0604020202020204" pitchFamily="34" charset="0"/>
                <a:cs typeface="Arial" panose="020B0604020202020204" pitchFamily="34" charset="0"/>
              </a:rPr>
              <a:t>nestechiometrického</a:t>
            </a:r>
            <a:r>
              <a:rPr lang="cs-CZ" sz="2000" dirty="0">
                <a:latin typeface="Arial" panose="020B0604020202020204" pitchFamily="34" charset="0"/>
                <a:cs typeface="Arial" panose="020B0604020202020204" pitchFamily="34" charset="0"/>
              </a:rPr>
              <a:t> složení, např. Sc</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nebo Sc</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S výjimkou vanadu, chromu, hafnia a tantalu se skandium přímo slučuje se všemi ostatními kovy za vzniku intermetalických sloučenin rozmanitého složení.</a:t>
            </a: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skandium vyskytuje velmi vzácně v monazitových píscích, většinou v doprovodu lanthanu a yttria. </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Výroba skandia se provádí elektrolýzou taveniny ScCl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Chlorid </a:t>
            </a:r>
            <a:r>
              <a:rPr lang="cs-CZ" sz="2000" dirty="0" err="1">
                <a:latin typeface="Arial" panose="020B0604020202020204" pitchFamily="34" charset="0"/>
                <a:cs typeface="Arial" panose="020B0604020202020204" pitchFamily="34" charset="0"/>
              </a:rPr>
              <a:t>skanditý</a:t>
            </a:r>
            <a:r>
              <a:rPr lang="cs-CZ" sz="2000" dirty="0">
                <a:latin typeface="Arial" panose="020B0604020202020204" pitchFamily="34" charset="0"/>
                <a:cs typeface="Arial" panose="020B0604020202020204" pitchFamily="34" charset="0"/>
              </a:rPr>
              <a:t>, nutný pro elektrolýzu, se připravuje chlorací oxidu </a:t>
            </a:r>
            <a:r>
              <a:rPr lang="cs-CZ" sz="2000" dirty="0" err="1">
                <a:latin typeface="Arial" panose="020B0604020202020204" pitchFamily="34" charset="0"/>
                <a:cs typeface="Arial" panose="020B0604020202020204" pitchFamily="34" charset="0"/>
              </a:rPr>
              <a:t>skaditého</a:t>
            </a:r>
            <a:r>
              <a:rPr lang="cs-CZ" sz="2000" dirty="0">
                <a:latin typeface="Arial" panose="020B0604020202020204" pitchFamily="34" charset="0"/>
                <a:cs typeface="Arial" panose="020B0604020202020204" pitchFamily="34" charset="0"/>
              </a:rPr>
              <a:t> pomocí směsi 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při teplotě 800°C nebo častěji působením CCl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při teplotě 750°C:</a:t>
            </a:r>
          </a:p>
          <a:p>
            <a:pPr algn="ctr"/>
            <a:r>
              <a:rPr lang="cs-CZ" sz="2000" dirty="0">
                <a:latin typeface="Arial" panose="020B0604020202020204" pitchFamily="34" charset="0"/>
                <a:cs typeface="Arial" panose="020B0604020202020204" pitchFamily="34" charset="0"/>
              </a:rPr>
              <a:t>2Sc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4ScCl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minulosti se používala i přímá chlorace působením plynného chloru na směs oxidu </a:t>
            </a:r>
            <a:r>
              <a:rPr lang="cs-CZ" sz="2000" dirty="0" err="1">
                <a:latin typeface="Arial" panose="020B0604020202020204" pitchFamily="34" charset="0"/>
                <a:cs typeface="Arial" panose="020B0604020202020204" pitchFamily="34" charset="0"/>
              </a:rPr>
              <a:t>skanditého</a:t>
            </a:r>
            <a:r>
              <a:rPr lang="cs-CZ" sz="2000" dirty="0">
                <a:latin typeface="Arial" panose="020B0604020202020204" pitchFamily="34" charset="0"/>
                <a:cs typeface="Arial" panose="020B0604020202020204" pitchFamily="34" charset="0"/>
              </a:rPr>
              <a:t> a koksu. Reakce probíhala při teplotách nad 1200°C:</a:t>
            </a:r>
          </a:p>
          <a:p>
            <a:pPr algn="ctr"/>
            <a:r>
              <a:rPr lang="cs-CZ" sz="2000" dirty="0">
                <a:latin typeface="Arial" panose="020B0604020202020204" pitchFamily="34" charset="0"/>
                <a:cs typeface="Arial" panose="020B0604020202020204" pitchFamily="34" charset="0"/>
              </a:rPr>
              <a:t>Sc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 + 3Cl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2ScCl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+ 3CO</a:t>
            </a:r>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Praktické využití skandia je doposud velmi omezené. Skandium se používá jako </a:t>
            </a:r>
            <a:r>
              <a:rPr lang="cs-CZ" sz="2000" dirty="0" err="1">
                <a:latin typeface="Arial" panose="020B0604020202020204" pitchFamily="34" charset="0"/>
                <a:cs typeface="Arial" panose="020B0604020202020204" pitchFamily="34" charset="0"/>
              </a:rPr>
              <a:t>mikrolegovací</a:t>
            </a:r>
            <a:r>
              <a:rPr lang="cs-CZ" sz="2000" dirty="0">
                <a:latin typeface="Arial" panose="020B0604020202020204" pitchFamily="34" charset="0"/>
                <a:cs typeface="Arial" panose="020B0604020202020204" pitchFamily="34" charset="0"/>
              </a:rPr>
              <a:t> přísada do vysoce pevných a lehkých slitin pro úzce specializované (</a:t>
            </a:r>
            <a:r>
              <a:rPr lang="cs-CZ" sz="2000" i="1" dirty="0">
                <a:latin typeface="Arial" panose="020B0604020202020204" pitchFamily="34" charset="0"/>
                <a:cs typeface="Arial" panose="020B0604020202020204" pitchFamily="34" charset="0"/>
              </a:rPr>
              <a:t>vojenské, kosmické</a:t>
            </a:r>
            <a:r>
              <a:rPr lang="cs-CZ" sz="2000" dirty="0">
                <a:latin typeface="Arial" panose="020B0604020202020204" pitchFamily="34" charset="0"/>
                <a:cs typeface="Arial" panose="020B0604020202020204" pitchFamily="34" charset="0"/>
              </a:rPr>
              <a:t>) účely.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893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555641"/>
          </a:xfrm>
          <a:prstGeom prst="rect">
            <a:avLst/>
          </a:prstGeom>
        </p:spPr>
        <p:txBody>
          <a:bodyPr wrap="square">
            <a:spAutoFit/>
          </a:bodyPr>
          <a:lstStyle/>
          <a:p>
            <a:pPr algn="just"/>
            <a:r>
              <a:rPr lang="cs-CZ" sz="2000" u="sng" dirty="0">
                <a:latin typeface="Arial" panose="020B0604020202020204" pitchFamily="34" charset="0"/>
                <a:cs typeface="Arial" panose="020B0604020202020204" pitchFamily="34" charset="0"/>
              </a:rPr>
              <a:t>Slitiny legované skandiem</a:t>
            </a:r>
            <a:r>
              <a:rPr lang="cs-CZ" sz="2000" dirty="0">
                <a:latin typeface="Arial" panose="020B0604020202020204" pitchFamily="34" charset="0"/>
                <a:cs typeface="Arial" panose="020B0604020202020204" pitchFamily="34" charset="0"/>
              </a:rPr>
              <a:t> se vyznačují nízkou hustotou, dobrou svařitelností a definovanými pevnostními i únavovými vlastnostmi. Obvyklými typy slitin jsou Al-</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 Al-Mg-</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 nebo Al-</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 Největší podíl skandia ve formě lehké slitiny byl použit při konstrukci sovětské stíhačky MIG-29. V civilním letectví byly slitiny legované skandiem využity při konstrukci letounu Airbus A-350.</a:t>
            </a: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Sloučeniny skandia se využívají k výrobě speciálních skel a žáruvzdorných materiálů. </a:t>
            </a:r>
          </a:p>
          <a:p>
            <a:pPr algn="just"/>
            <a:r>
              <a:rPr lang="cs-CZ" sz="2000" b="1" dirty="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skanditý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ScI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přidává do rtuťových výbojek pro úpravu barvy jejich světla. </a:t>
            </a:r>
          </a:p>
          <a:p>
            <a:pPr algn="just"/>
            <a:r>
              <a:rPr lang="cs-CZ" sz="2000" b="1" dirty="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skanditý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mořidlo na osivo kukuřice a hrachu.</a:t>
            </a:r>
          </a:p>
          <a:p>
            <a:pPr algn="just"/>
            <a:r>
              <a:rPr lang="cs-CZ" sz="2000" b="1" dirty="0">
                <a:latin typeface="Arial" panose="020B0604020202020204" pitchFamily="34" charset="0"/>
                <a:cs typeface="Arial" panose="020B0604020202020204" pitchFamily="34" charset="0"/>
              </a:rPr>
              <a:t>Karbid Sc</a:t>
            </a:r>
            <a:r>
              <a:rPr lang="cs-CZ" sz="2000" b="1" baseline="-25000" dirty="0">
                <a:latin typeface="Arial" panose="020B0604020202020204" pitchFamily="34" charset="0"/>
                <a:cs typeface="Arial" panose="020B0604020202020204" pitchFamily="34" charset="0"/>
              </a:rPr>
              <a:t>15</a:t>
            </a:r>
            <a:r>
              <a:rPr lang="cs-CZ" sz="2000" b="1" dirty="0">
                <a:latin typeface="Arial" panose="020B0604020202020204" pitchFamily="34" charset="0"/>
                <a:cs typeface="Arial" panose="020B0604020202020204" pitchFamily="34" charset="0"/>
              </a:rPr>
              <a:t>C</a:t>
            </a:r>
            <a:r>
              <a:rPr lang="cs-CZ" sz="2000" b="1" baseline="-25000" dirty="0">
                <a:latin typeface="Arial" panose="020B0604020202020204" pitchFamily="34" charset="0"/>
                <a:cs typeface="Arial" panose="020B0604020202020204" pitchFamily="34" charset="0"/>
              </a:rPr>
              <a:t>19</a:t>
            </a:r>
            <a:r>
              <a:rPr lang="cs-CZ" sz="2000" dirty="0">
                <a:latin typeface="Arial" panose="020B0604020202020204" pitchFamily="34" charset="0"/>
                <a:cs typeface="Arial" panose="020B0604020202020204" pitchFamily="34" charset="0"/>
              </a:rPr>
              <a:t>, který se vyznačuje mimořádnou tvrdostí (56 </a:t>
            </a:r>
            <a:r>
              <a:rPr lang="cs-CZ" sz="2000" dirty="0" err="1">
                <a:latin typeface="Arial" panose="020B0604020202020204" pitchFamily="34" charset="0"/>
                <a:cs typeface="Arial" panose="020B0604020202020204" pitchFamily="34" charset="0"/>
              </a:rPr>
              <a:t>GPa</a:t>
            </a:r>
            <a:r>
              <a:rPr lang="cs-CZ" sz="2000" dirty="0">
                <a:latin typeface="Arial" panose="020B0604020202020204" pitchFamily="34" charset="0"/>
                <a:cs typeface="Arial" panose="020B0604020202020204" pitchFamily="34" charset="0"/>
              </a:rPr>
              <a:t>), která ho řadí na třetí místo mezi nejtvrdší materiály, hned za diamant a kubický nitrid boru. Karbid skandia velmi snadno hydrolyzuje za vzniku vodíku a </a:t>
            </a:r>
            <a:r>
              <a:rPr lang="cs-CZ" sz="2000" dirty="0" err="1">
                <a:latin typeface="Arial" panose="020B0604020202020204" pitchFamily="34" charset="0"/>
                <a:cs typeface="Arial" panose="020B0604020202020204" pitchFamily="34" charset="0"/>
              </a:rPr>
              <a:t>allylenu</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propin</a:t>
            </a:r>
            <a:r>
              <a:rPr lang="cs-CZ" sz="2000" dirty="0">
                <a:latin typeface="Arial" panose="020B0604020202020204" pitchFamily="34" charset="0"/>
                <a:cs typeface="Arial" panose="020B0604020202020204" pitchFamily="34" charset="0"/>
              </a:rPr>
              <a:t>), což jeho praktické využití značně komplikuje. </a:t>
            </a:r>
          </a:p>
          <a:p>
            <a:pPr algn="just"/>
            <a:r>
              <a:rPr lang="cs-CZ" sz="2000" b="1" dirty="0">
                <a:latin typeface="Arial" panose="020B0604020202020204" pitchFamily="34" charset="0"/>
                <a:cs typeface="Arial" panose="020B0604020202020204" pitchFamily="34" charset="0"/>
              </a:rPr>
              <a:t>Borid skandia </a:t>
            </a:r>
            <a:r>
              <a:rPr lang="cs-CZ" sz="2000" dirty="0">
                <a:latin typeface="Arial" panose="020B0604020202020204" pitchFamily="34" charset="0"/>
                <a:cs typeface="Arial" panose="020B0604020202020204" pitchFamily="34" charset="0"/>
              </a:rPr>
              <a:t>ScB</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vykazuje negativní hodnotu tepelné roztažnosti, při zahřívání se tedy jeho objem zmenšuje.</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Radioaktivní izotop </a:t>
            </a:r>
            <a:r>
              <a:rPr lang="cs-CZ" sz="2000" baseline="30000" dirty="0">
                <a:latin typeface="Arial" panose="020B0604020202020204" pitchFamily="34" charset="0"/>
                <a:cs typeface="Arial" panose="020B0604020202020204" pitchFamily="34" charset="0"/>
              </a:rPr>
              <a:t>46</a:t>
            </a:r>
            <a:r>
              <a:rPr lang="cs-CZ" sz="2000" dirty="0">
                <a:latin typeface="Arial" panose="020B0604020202020204" pitchFamily="34" charset="0"/>
                <a:cs typeface="Arial" panose="020B0604020202020204" pitchFamily="34" charset="0"/>
              </a:rPr>
              <a:t>Sc </a:t>
            </a:r>
            <a:r>
              <a:rPr lang="cs-CZ" sz="2000" i="1" dirty="0">
                <a:latin typeface="Arial" panose="020B0604020202020204" pitchFamily="34" charset="0"/>
                <a:cs typeface="Arial" panose="020B0604020202020204" pitchFamily="34" charset="0"/>
              </a:rPr>
              <a:t>(T</a:t>
            </a:r>
            <a:r>
              <a:rPr lang="cs-CZ" sz="2000" i="1" baseline="-25000" dirty="0">
                <a:latin typeface="Arial" panose="020B0604020202020204" pitchFamily="34" charset="0"/>
                <a:cs typeface="Arial" panose="020B0604020202020204" pitchFamily="34" charset="0"/>
              </a:rPr>
              <a:t>1/2</a:t>
            </a:r>
            <a:r>
              <a:rPr lang="cs-CZ" sz="2000" i="1" dirty="0">
                <a:latin typeface="Arial" panose="020B0604020202020204" pitchFamily="34" charset="0"/>
                <a:cs typeface="Arial" panose="020B0604020202020204" pitchFamily="34" charset="0"/>
              </a:rPr>
              <a:t> = 83 dní)</a:t>
            </a:r>
            <a:r>
              <a:rPr lang="cs-CZ" sz="2000" dirty="0">
                <a:latin typeface="Arial" panose="020B0604020202020204" pitchFamily="34" charset="0"/>
                <a:cs typeface="Arial" panose="020B0604020202020204" pitchFamily="34" charset="0"/>
              </a:rPr>
              <a:t> se používá jako značkovací látka při sledování petrochemických a metalurgických procesů.</a:t>
            </a:r>
          </a:p>
        </p:txBody>
      </p:sp>
    </p:spTree>
    <p:extLst>
      <p:ext uri="{BB962C8B-B14F-4D97-AF65-F5344CB8AC3E}">
        <p14:creationId xmlns:p14="http://schemas.microsoft.com/office/powerpoint/2010/main" val="8394279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52400"/>
            <a:ext cx="89154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Yttrium</a:t>
            </a:r>
            <a:r>
              <a:rPr lang="cs-CZ" sz="32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 stříbřitě bílý, měkký a kujný kov. Existují dvě krystalické modifikace, šesterečné </a:t>
            </a:r>
            <a:r>
              <a:rPr lang="el-GR" sz="2000" dirty="0">
                <a:latin typeface="Arial" panose="020B0604020202020204" pitchFamily="34" charset="0"/>
                <a:cs typeface="Arial" panose="020B0604020202020204" pitchFamily="34" charset="0"/>
              </a:rPr>
              <a:t>α-</a:t>
            </a:r>
            <a:r>
              <a:rPr lang="cs-CZ" sz="2000" dirty="0">
                <a:latin typeface="Arial" panose="020B0604020202020204" pitchFamily="34" charset="0"/>
                <a:cs typeface="Arial" panose="020B0604020202020204" pitchFamily="34" charset="0"/>
              </a:rPr>
              <a:t>Y přechází při teplotě 1480°C na kubické </a:t>
            </a:r>
            <a:r>
              <a:rPr lang="el-GR" sz="2000" dirty="0">
                <a:latin typeface="Arial" panose="020B0604020202020204" pitchFamily="34" charset="0"/>
                <a:cs typeface="Arial" panose="020B0604020202020204" pitchFamily="34" charset="0"/>
              </a:rPr>
              <a:t>β-</a:t>
            </a:r>
            <a:r>
              <a:rPr lang="cs-CZ" sz="2000" dirty="0">
                <a:latin typeface="Arial" panose="020B0604020202020204" pitchFamily="34" charset="0"/>
                <a:cs typeface="Arial" panose="020B0604020202020204" pitchFamily="34" charset="0"/>
              </a:rPr>
              <a:t>Y.</a:t>
            </a:r>
          </a:p>
          <a:p>
            <a:pPr algn="just"/>
            <a:r>
              <a:rPr lang="cs-CZ" sz="2000" dirty="0">
                <a:latin typeface="Arial" panose="020B0604020202020204" pitchFamily="34" charset="0"/>
                <a:cs typeface="Arial" panose="020B0604020202020204" pitchFamily="34" charset="0"/>
              </a:rPr>
              <a:t>Kompaktní kovové yttrium je na vzduchu stálé, dobře se rozpouští ve zředěných minerálních kyselinách, kyselině octové a šťavelové za vzniku </a:t>
            </a:r>
            <a:r>
              <a:rPr lang="cs-CZ" sz="2000" dirty="0" err="1">
                <a:latin typeface="Arial" panose="020B0604020202020204" pitchFamily="34" charset="0"/>
                <a:cs typeface="Arial" panose="020B0604020202020204" pitchFamily="34" charset="0"/>
              </a:rPr>
              <a:t>yttrité</a:t>
            </a:r>
            <a:r>
              <a:rPr lang="cs-CZ" sz="2000" dirty="0">
                <a:latin typeface="Arial" panose="020B0604020202020204" pitchFamily="34" charset="0"/>
                <a:cs typeface="Arial" panose="020B0604020202020204" pitchFamily="34" charset="0"/>
              </a:rPr>
              <a:t> soli a vývoje vodíku:</a:t>
            </a:r>
          </a:p>
          <a:p>
            <a:pPr algn="ctr"/>
            <a:r>
              <a:rPr lang="cs-CZ" sz="2000" dirty="0">
                <a:latin typeface="Arial" panose="020B0604020202020204" pitchFamily="34" charset="0"/>
                <a:cs typeface="Arial" panose="020B0604020202020204" pitchFamily="34" charset="0"/>
              </a:rPr>
              <a:t>2Y + 6HCl → 2YCl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yttria se zředěnou kyselinou dusičnou probíhá bez vývoje vodíku:</a:t>
            </a:r>
          </a:p>
          <a:p>
            <a:pPr algn="ctr"/>
            <a:r>
              <a:rPr lang="cs-CZ" sz="2000" dirty="0">
                <a:latin typeface="Arial" panose="020B0604020202020204" pitchFamily="34" charset="0"/>
                <a:cs typeface="Arial" panose="020B0604020202020204" pitchFamily="34" charset="0"/>
              </a:rPr>
              <a:t>8Y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8Y(NO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vodou reaguje již za laboratorní teploty za vzniku hydroxidu </a:t>
            </a:r>
            <a:r>
              <a:rPr lang="cs-CZ" sz="2000" dirty="0" err="1">
                <a:latin typeface="Arial" panose="020B0604020202020204" pitchFamily="34" charset="0"/>
                <a:cs typeface="Arial" panose="020B0604020202020204" pitchFamily="34" charset="0"/>
              </a:rPr>
              <a:t>yttritého</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2Y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2Y(OH)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Při zahřátí na teplotu 470°C na vzduchu hoří červeným plamenem, v atmosféře chloru se vznítí již při teplotě 200°C za vzniku chloridu </a:t>
            </a:r>
            <a:r>
              <a:rPr lang="cs-CZ" sz="2000" dirty="0" err="1">
                <a:latin typeface="Arial" panose="020B0604020202020204" pitchFamily="34" charset="0"/>
                <a:cs typeface="Arial" panose="020B0604020202020204" pitchFamily="34" charset="0"/>
              </a:rPr>
              <a:t>yttritého</a:t>
            </a:r>
            <a:r>
              <a:rPr lang="cs-CZ" sz="2000" dirty="0">
                <a:latin typeface="Arial" panose="020B0604020202020204" pitchFamily="34" charset="0"/>
                <a:cs typeface="Arial" panose="020B0604020202020204" pitchFamily="34" charset="0"/>
              </a:rPr>
              <a:t> YCl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teplotě okolo 700°C reaguje s dusíkem za vzniku nitridu YN, s amoniakem reaguje za vzniku nitridu již při teplotě 450°C. Práškové yttrium velmi rychle podléhá samovolné oxidaci a ochotně reaguje i s oxidy dusíku za vzniku dusičnanu </a:t>
            </a:r>
            <a:r>
              <a:rPr lang="cs-CZ" sz="2000" dirty="0" err="1">
                <a:latin typeface="Arial" panose="020B0604020202020204" pitchFamily="34" charset="0"/>
                <a:cs typeface="Arial" panose="020B0604020202020204" pitchFamily="34" charset="0"/>
              </a:rPr>
              <a:t>yttritého</a:t>
            </a:r>
            <a:r>
              <a:rPr lang="cs-CZ" sz="2000" dirty="0">
                <a:latin typeface="Arial" panose="020B0604020202020204" pitchFamily="34" charset="0"/>
                <a:cs typeface="Arial" panose="020B0604020202020204" pitchFamily="34" charset="0"/>
              </a:rPr>
              <a:t> Y(NO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Za vysoké teploty se přímo slučuje s borem za vzniku velké řady boridů, např. 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YB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nebo YB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existují i boridy yttria YB</a:t>
            </a:r>
            <a:r>
              <a:rPr lang="cs-CZ" sz="2000" baseline="-25000" dirty="0">
                <a:latin typeface="Arial" panose="020B0604020202020204" pitchFamily="34" charset="0"/>
                <a:cs typeface="Arial" panose="020B0604020202020204" pitchFamily="34" charset="0"/>
              </a:rPr>
              <a:t>25</a:t>
            </a:r>
            <a:r>
              <a:rPr lang="cs-CZ" sz="2000" dirty="0">
                <a:latin typeface="Arial" panose="020B0604020202020204" pitchFamily="34" charset="0"/>
                <a:cs typeface="Arial" panose="020B0604020202020204" pitchFamily="34" charset="0"/>
              </a:rPr>
              <a:t> nebo YB</a:t>
            </a:r>
            <a:r>
              <a:rPr lang="cs-CZ" sz="2000" baseline="-25000" dirty="0">
                <a:latin typeface="Arial" panose="020B0604020202020204" pitchFamily="34" charset="0"/>
                <a:cs typeface="Arial" panose="020B0604020202020204" pitchFamily="34" charset="0"/>
              </a:rPr>
              <a:t>66</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275199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9156" y="152400"/>
            <a:ext cx="8842443" cy="6555641"/>
          </a:xfrm>
          <a:prstGeom prst="rect">
            <a:avLst/>
          </a:prstGeom>
        </p:spPr>
        <p:txBody>
          <a:bodyPr wrap="square">
            <a:spAutoFit/>
          </a:bodyPr>
          <a:lstStyle/>
          <a:p>
            <a:pPr algn="just"/>
            <a:r>
              <a:rPr lang="cs-CZ" sz="2000" u="sng" dirty="0">
                <a:latin typeface="Arial" panose="020B0604020202020204" pitchFamily="34" charset="0"/>
                <a:cs typeface="Arial" panose="020B0604020202020204" pitchFamily="34" charset="0"/>
              </a:rPr>
              <a:t>Chemické vlastnosti yttria i jeho sloučenin se nejvíce podobají vlastnostem lanthanu a jeho sloučenin</a:t>
            </a:r>
            <a:r>
              <a:rPr lang="cs-CZ" sz="2000" dirty="0">
                <a:latin typeface="Arial" panose="020B0604020202020204" pitchFamily="34" charset="0"/>
                <a:cs typeface="Arial" panose="020B0604020202020204" pitchFamily="34" charset="0"/>
              </a:rPr>
              <a:t>. Ve sloučeninách vystupuje </a:t>
            </a:r>
            <a:r>
              <a:rPr lang="cs-CZ" sz="2000" u="sng" dirty="0">
                <a:latin typeface="Arial" panose="020B0604020202020204" pitchFamily="34" charset="0"/>
                <a:cs typeface="Arial" panose="020B0604020202020204" pitchFamily="34" charset="0"/>
              </a:rPr>
              <a:t>v oxidačním stupni III </a:t>
            </a:r>
            <a:r>
              <a:rPr lang="cs-CZ" sz="2000" dirty="0">
                <a:latin typeface="Arial" panose="020B0604020202020204" pitchFamily="34" charset="0"/>
                <a:cs typeface="Arial" panose="020B0604020202020204" pitchFamily="34" charset="0"/>
              </a:rPr>
              <a:t>jako bezbarvý kation Y</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některými nekovy tvoří yttrium také sloučeniny </a:t>
            </a:r>
            <a:r>
              <a:rPr lang="cs-CZ" sz="2000" dirty="0" err="1">
                <a:latin typeface="Arial" panose="020B0604020202020204" pitchFamily="34" charset="0"/>
                <a:cs typeface="Arial" panose="020B0604020202020204" pitchFamily="34" charset="0"/>
              </a:rPr>
              <a:t>nestechiometrické</a:t>
            </a:r>
            <a:r>
              <a:rPr lang="cs-CZ" sz="2000" dirty="0">
                <a:latin typeface="Arial" panose="020B0604020202020204" pitchFamily="34" charset="0"/>
                <a:cs typeface="Arial" panose="020B0604020202020204" pitchFamily="34" charset="0"/>
              </a:rPr>
              <a:t> povahy, např. silicid YSi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uhlíkem tvoří </a:t>
            </a:r>
            <a:r>
              <a:rPr lang="cs-CZ" sz="2000" dirty="0" err="1">
                <a:latin typeface="Arial" panose="020B0604020202020204" pitchFamily="34" charset="0"/>
                <a:cs typeface="Arial" panose="020B0604020202020204" pitchFamily="34" charset="0"/>
              </a:rPr>
              <a:t>acet</a:t>
            </a:r>
            <a:r>
              <a:rPr lang="en-US" sz="2000" dirty="0">
                <a:latin typeface="Arial" panose="020B0604020202020204" pitchFamily="34" charset="0"/>
                <a:cs typeface="Arial" panose="020B0604020202020204" pitchFamily="34" charset="0"/>
              </a:rPr>
              <a:t>y</a:t>
            </a:r>
            <a:r>
              <a:rPr lang="cs-CZ" sz="2000" dirty="0">
                <a:latin typeface="Arial" panose="020B0604020202020204" pitchFamily="34" charset="0"/>
                <a:cs typeface="Arial" panose="020B0604020202020204" pitchFamily="34" charset="0"/>
              </a:rPr>
              <a:t>lid YC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ve kterém vystupuje jako formálně dvoumocné.</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Kovové yttrium a jeho některé sloučeniny vykazují supravodivé vlastnosti již při relativně vysokých teplotách. Yttrium je supravodič I. typu.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se yttrium nalézá velmi vzácně a pouze ve formě svých sloučenin, často v doprovodu skandia, lanthanu, ceru a dalších, zejména těžších lanthanoidů. Relativně vysoký obsah yttria byl zjištěn v horninách na Měsíci.</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Výroba yttria se provádí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separací yttria pomocí chromatografické iontové výměny. Působením kyseliny šťavelové vznikají šťavelany, jejich oxidačním pražením vznikne oxid </a:t>
            </a:r>
            <a:r>
              <a:rPr lang="cs-CZ" sz="2000" dirty="0" err="1">
                <a:latin typeface="Arial" panose="020B0604020202020204" pitchFamily="34" charset="0"/>
                <a:cs typeface="Arial" panose="020B0604020202020204" pitchFamily="34" charset="0"/>
              </a:rPr>
              <a:t>yttritý</a:t>
            </a:r>
            <a:r>
              <a:rPr lang="cs-CZ" sz="2000" dirty="0">
                <a:latin typeface="Arial" panose="020B0604020202020204" pitchFamily="34" charset="0"/>
                <a:cs typeface="Arial" panose="020B0604020202020204" pitchFamily="34" charset="0"/>
              </a:rPr>
              <a:t> Y</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se působením kyseliny fluorovodíkové převede na fluorid </a:t>
            </a:r>
            <a:r>
              <a:rPr lang="cs-CZ" sz="2000" dirty="0" err="1">
                <a:latin typeface="Arial" panose="020B0604020202020204" pitchFamily="34" charset="0"/>
                <a:cs typeface="Arial" panose="020B0604020202020204" pitchFamily="34" charset="0"/>
              </a:rPr>
              <a:t>yttritý</a:t>
            </a:r>
            <a:r>
              <a:rPr lang="cs-CZ" sz="2000" dirty="0">
                <a:latin typeface="Arial" panose="020B0604020202020204" pitchFamily="34" charset="0"/>
                <a:cs typeface="Arial" panose="020B0604020202020204" pitchFamily="34" charset="0"/>
              </a:rPr>
              <a:t> YF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ze kterého se kovové houbovité yttrium vyredukuje v elektrické peci vápníkem nebo draslíkem:</a:t>
            </a:r>
          </a:p>
          <a:p>
            <a:pPr algn="ctr"/>
            <a:r>
              <a:rPr lang="cs-CZ" sz="2000" dirty="0">
                <a:latin typeface="Arial" panose="020B0604020202020204" pitchFamily="34" charset="0"/>
                <a:cs typeface="Arial" panose="020B0604020202020204" pitchFamily="34" charset="0"/>
              </a:rPr>
              <a:t>2YF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2Y + 3CaF</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YF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+ 3K → Y + 3KF</a:t>
            </a:r>
          </a:p>
        </p:txBody>
      </p:sp>
    </p:spTree>
    <p:extLst>
      <p:ext uri="{BB962C8B-B14F-4D97-AF65-F5344CB8AC3E}">
        <p14:creationId xmlns:p14="http://schemas.microsoft.com/office/powerpoint/2010/main" val="35197944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2359"/>
            <a:ext cx="8806774"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Praktické využití nalézá ytrium dopované europiem nebo terbiem jako součást červených </a:t>
            </a:r>
            <a:r>
              <a:rPr lang="cs-CZ" sz="2000" u="sng" dirty="0">
                <a:latin typeface="Arial" panose="020B0604020202020204" pitchFamily="34" charset="0"/>
                <a:cs typeface="Arial" panose="020B0604020202020204" pitchFamily="34" charset="0"/>
              </a:rPr>
              <a:t>luminoforů barevných obrazovek</a:t>
            </a:r>
            <a:r>
              <a:rPr lang="cs-CZ" sz="2000" dirty="0">
                <a:latin typeface="Arial" panose="020B0604020202020204" pitchFamily="34" charset="0"/>
                <a:cs typeface="Arial" panose="020B0604020202020204" pitchFamily="34" charset="0"/>
              </a:rPr>
              <a:t>. V metalurgii se yttrium používá jako složka kujné litiny a lehkých slitin, přídavek yttria podstatným způsobem zvyšuje pevnost slitin hliníku a hořčíku a jako deoxidační činidlo při výrobě titanu, vanadu a dalších neželezných kovů. Používá se jako legující přísada pro zjemnění struktury slitin chromu, molybdenu a zirkonia. Kovové yttrium i některé jeho sloučeniny se používají jako katalyzátory při polymeraci </a:t>
            </a:r>
            <a:r>
              <a:rPr lang="cs-CZ" sz="2000" dirty="0" err="1">
                <a:latin typeface="Arial" panose="020B0604020202020204" pitchFamily="34" charset="0"/>
                <a:cs typeface="Arial" panose="020B0604020202020204" pitchFamily="34" charset="0"/>
              </a:rPr>
              <a:t>ethylenu</a:t>
            </a:r>
            <a:r>
              <a:rPr lang="cs-CZ" sz="2000" dirty="0">
                <a:latin typeface="Arial" panose="020B0604020202020204" pitchFamily="34" charset="0"/>
                <a:cs typeface="Arial" panose="020B0604020202020204" pitchFamily="34" charset="0"/>
              </a:rPr>
              <a:t>.</a:t>
            </a:r>
          </a:p>
          <a:p>
            <a:pPr algn="just"/>
            <a:endParaRPr lang="cs-CZ" sz="10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yttritý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součástí elektrolytů ve vysokoteplotních </a:t>
            </a:r>
            <a:r>
              <a:rPr lang="cs-CZ" sz="2000" dirty="0" err="1">
                <a:latin typeface="Arial" panose="020B0604020202020204" pitchFamily="34" charset="0"/>
                <a:cs typeface="Arial" panose="020B0604020202020204" pitchFamily="34" charset="0"/>
              </a:rPr>
              <a:t>kyslíko</a:t>
            </a:r>
            <a:r>
              <a:rPr lang="cs-CZ" sz="2000" dirty="0">
                <a:latin typeface="Arial" panose="020B0604020202020204" pitchFamily="34" charset="0"/>
                <a:cs typeface="Arial" panose="020B0604020202020204" pitchFamily="34" charset="0"/>
              </a:rPr>
              <a:t>-uhlovodíkových palivových článcích MCFC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Molten</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Carbonate</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Fuel</a:t>
            </a:r>
            <a:r>
              <a:rPr lang="cs-CZ" sz="2000" i="1" dirty="0">
                <a:latin typeface="Arial" panose="020B0604020202020204" pitchFamily="34" charset="0"/>
                <a:cs typeface="Arial" panose="020B0604020202020204" pitchFamily="34" charset="0"/>
              </a:rPr>
              <a:t> Cell)</a:t>
            </a:r>
            <a:r>
              <a:rPr lang="cs-CZ" sz="2000" dirty="0">
                <a:latin typeface="Arial" panose="020B0604020202020204" pitchFamily="34" charset="0"/>
                <a:cs typeface="Arial" panose="020B0604020202020204" pitchFamily="34" charset="0"/>
              </a:rPr>
              <a:t> nebo SOFC </a:t>
            </a:r>
            <a:r>
              <a:rPr lang="cs-CZ" sz="2000" i="1" dirty="0">
                <a:latin typeface="Arial" panose="020B0604020202020204" pitchFamily="34" charset="0"/>
                <a:cs typeface="Arial" panose="020B0604020202020204" pitchFamily="34" charset="0"/>
              </a:rPr>
              <a:t>(Solid Oxide </a:t>
            </a:r>
            <a:r>
              <a:rPr lang="cs-CZ" sz="2000" i="1" dirty="0" err="1">
                <a:latin typeface="Arial" panose="020B0604020202020204" pitchFamily="34" charset="0"/>
                <a:cs typeface="Arial" panose="020B0604020202020204" pitchFamily="34" charset="0"/>
              </a:rPr>
              <a:t>Fuel</a:t>
            </a:r>
            <a:r>
              <a:rPr lang="cs-CZ" sz="2000" i="1" dirty="0">
                <a:latin typeface="Arial" panose="020B0604020202020204" pitchFamily="34" charset="0"/>
                <a:cs typeface="Arial" panose="020B0604020202020204" pitchFamily="34" charset="0"/>
              </a:rPr>
              <a:t> Cell)</a:t>
            </a:r>
            <a:r>
              <a:rPr lang="cs-CZ" sz="2000" dirty="0">
                <a:latin typeface="Arial" panose="020B0604020202020204" pitchFamily="34" charset="0"/>
                <a:cs typeface="Arial" panose="020B0604020202020204" pitchFamily="34" charset="0"/>
              </a:rPr>
              <a:t>. Oxid Y</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ve sklářství pro úpravu bodu tání a součinitele tepelné roztažnosti skla a k výrobě supravodičů YBCO (yttrium, baryum, oxid měďnatý). </a:t>
            </a:r>
          </a:p>
          <a:p>
            <a:pPr algn="just"/>
            <a:r>
              <a:rPr lang="cs-CZ" sz="2000" b="1" dirty="0">
                <a:latin typeface="Arial" panose="020B0604020202020204" pitchFamily="34" charset="0"/>
                <a:cs typeface="Arial" panose="020B0604020202020204" pitchFamily="34" charset="0"/>
              </a:rPr>
              <a:t>Oxidy Y</a:t>
            </a:r>
            <a:r>
              <a:rPr lang="cs-CZ" sz="2000" b="1" baseline="-25000" dirty="0">
                <a:latin typeface="Arial" panose="020B0604020202020204" pitchFamily="34" charset="0"/>
                <a:cs typeface="Arial" panose="020B0604020202020204" pitchFamily="34" charset="0"/>
              </a:rPr>
              <a:t>3</a:t>
            </a:r>
            <a:r>
              <a:rPr lang="cs-CZ" sz="2000" b="1" dirty="0">
                <a:latin typeface="Arial" panose="020B0604020202020204" pitchFamily="34" charset="0"/>
                <a:cs typeface="Arial" panose="020B0604020202020204" pitchFamily="34" charset="0"/>
              </a:rPr>
              <a:t>Fe</a:t>
            </a:r>
            <a:r>
              <a:rPr lang="cs-CZ" sz="2000" b="1" baseline="-25000" dirty="0">
                <a:latin typeface="Arial" panose="020B0604020202020204" pitchFamily="34" charset="0"/>
                <a:cs typeface="Arial" panose="020B0604020202020204" pitchFamily="34" charset="0"/>
              </a:rPr>
              <a:t>5</a:t>
            </a:r>
            <a:r>
              <a:rPr lang="cs-CZ" sz="2000" b="1" dirty="0">
                <a:latin typeface="Arial" panose="020B0604020202020204" pitchFamily="34" charset="0"/>
                <a:cs typeface="Arial" panose="020B0604020202020204" pitchFamily="34" charset="0"/>
              </a:rPr>
              <a:t>O</a:t>
            </a:r>
            <a:r>
              <a:rPr lang="cs-CZ" sz="2000" b="1" baseline="-25000" dirty="0">
                <a:latin typeface="Arial" panose="020B0604020202020204" pitchFamily="34" charset="0"/>
                <a:cs typeface="Arial" panose="020B0604020202020204" pitchFamily="34" charset="0"/>
              </a:rPr>
              <a:t>12</a:t>
            </a:r>
            <a:r>
              <a:rPr lang="cs-CZ" sz="2000" b="1" dirty="0">
                <a:latin typeface="Arial" panose="020B0604020202020204" pitchFamily="34" charset="0"/>
                <a:cs typeface="Arial" panose="020B0604020202020204" pitchFamily="34" charset="0"/>
              </a:rPr>
              <a:t> a Y</a:t>
            </a:r>
            <a:r>
              <a:rPr lang="cs-CZ" sz="2000" b="1" baseline="-25000" dirty="0">
                <a:latin typeface="Arial" panose="020B0604020202020204" pitchFamily="34" charset="0"/>
                <a:cs typeface="Arial" panose="020B0604020202020204" pitchFamily="34" charset="0"/>
              </a:rPr>
              <a:t>3</a:t>
            </a:r>
            <a:r>
              <a:rPr lang="cs-CZ" sz="2000" b="1" dirty="0">
                <a:latin typeface="Arial" panose="020B0604020202020204" pitchFamily="34" charset="0"/>
                <a:cs typeface="Arial" panose="020B0604020202020204" pitchFamily="34" charset="0"/>
              </a:rPr>
              <a:t>Al</a:t>
            </a:r>
            <a:r>
              <a:rPr lang="cs-CZ" sz="2000" b="1" baseline="-25000" dirty="0">
                <a:latin typeface="Arial" panose="020B0604020202020204" pitchFamily="34" charset="0"/>
                <a:cs typeface="Arial" panose="020B0604020202020204" pitchFamily="34" charset="0"/>
              </a:rPr>
              <a:t>5</a:t>
            </a:r>
            <a:r>
              <a:rPr lang="cs-CZ" sz="2000" b="1" dirty="0">
                <a:latin typeface="Arial" panose="020B0604020202020204" pitchFamily="34" charset="0"/>
                <a:cs typeface="Arial" panose="020B0604020202020204" pitchFamily="34" charset="0"/>
              </a:rPr>
              <a:t>O</a:t>
            </a:r>
            <a:r>
              <a:rPr lang="cs-CZ" sz="2000" b="1" baseline="-25000" dirty="0">
                <a:latin typeface="Arial" panose="020B0604020202020204" pitchFamily="34" charset="0"/>
                <a:cs typeface="Arial" panose="020B0604020202020204" pitchFamily="34" charset="0"/>
              </a:rPr>
              <a:t>12</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jako umělé granáty používaly jako levná náhrada diamantu, díky své schopnosti účinně pohlcovat některé složky mikrovlnného záření se dnes používají ke konstrukci ochranných krytů radarů. </a:t>
            </a:r>
          </a:p>
          <a:p>
            <a:pPr algn="just"/>
            <a:r>
              <a:rPr lang="cs-CZ" sz="2000" b="1" dirty="0">
                <a:latin typeface="Arial" panose="020B0604020202020204" pitchFamily="34" charset="0"/>
                <a:cs typeface="Arial" panose="020B0604020202020204" pitchFamily="34" charset="0"/>
              </a:rPr>
              <a:t>Fluorid </a:t>
            </a:r>
            <a:r>
              <a:rPr lang="cs-CZ" sz="2000" b="1" dirty="0" err="1">
                <a:latin typeface="Arial" panose="020B0604020202020204" pitchFamily="34" charset="0"/>
                <a:cs typeface="Arial" panose="020B0604020202020204" pitchFamily="34" charset="0"/>
              </a:rPr>
              <a:t>yttritý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YF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pro povrchovou úpravu keramiky. </a:t>
            </a:r>
          </a:p>
          <a:p>
            <a:pPr algn="just"/>
            <a:r>
              <a:rPr lang="cs-CZ" sz="2000" b="1" dirty="0" err="1">
                <a:latin typeface="Arial" panose="020B0604020202020204" pitchFamily="34" charset="0"/>
                <a:cs typeface="Arial" panose="020B0604020202020204" pitchFamily="34" charset="0"/>
              </a:rPr>
              <a:t>Vanadičnan</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yttritý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YVO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slouží k výrobě polarizačních hranolů a využívá se jako luminofor ve vysokotlakých rtuťových výbojkách. </a:t>
            </a:r>
          </a:p>
        </p:txBody>
      </p:sp>
    </p:spTree>
    <p:extLst>
      <p:ext uri="{BB962C8B-B14F-4D97-AF65-F5344CB8AC3E}">
        <p14:creationId xmlns:p14="http://schemas.microsoft.com/office/powerpoint/2010/main" val="27997518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763000" cy="132343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Wolframan </a:t>
            </a:r>
            <a:r>
              <a:rPr lang="cs-CZ" sz="2000" b="1" dirty="0" err="1">
                <a:latin typeface="Arial" panose="020B0604020202020204" pitchFamily="34" charset="0"/>
                <a:cs typeface="Arial" panose="020B0604020202020204" pitchFamily="34" charset="0"/>
              </a:rPr>
              <a:t>draselno-yttritý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KY(WO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dopovaný ytterbiem se používá ke konstrukci zesilovačů </a:t>
            </a:r>
            <a:r>
              <a:rPr lang="cs-CZ" sz="2000" dirty="0" err="1">
                <a:latin typeface="Arial" panose="020B0604020202020204" pitchFamily="34" charset="0"/>
                <a:cs typeface="Arial" panose="020B0604020202020204" pitchFamily="34" charset="0"/>
              </a:rPr>
              <a:t>femtosekundových</a:t>
            </a:r>
            <a:r>
              <a:rPr lang="cs-CZ" sz="2000" dirty="0">
                <a:latin typeface="Arial" panose="020B0604020202020204" pitchFamily="34" charset="0"/>
                <a:cs typeface="Arial" panose="020B0604020202020204" pitchFamily="34" charset="0"/>
              </a:rPr>
              <a:t> pulsních laserů.</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Radioaktivní izotop </a:t>
            </a:r>
            <a:r>
              <a:rPr lang="cs-CZ" sz="2000" baseline="30000" dirty="0">
                <a:latin typeface="Arial" panose="020B0604020202020204" pitchFamily="34" charset="0"/>
                <a:cs typeface="Arial" panose="020B0604020202020204" pitchFamily="34" charset="0"/>
              </a:rPr>
              <a:t>90</a:t>
            </a:r>
            <a:r>
              <a:rPr lang="cs-CZ" sz="2000" dirty="0">
                <a:latin typeface="Arial" panose="020B0604020202020204" pitchFamily="34" charset="0"/>
                <a:cs typeface="Arial" panose="020B0604020202020204" pitchFamily="34" charset="0"/>
              </a:rPr>
              <a:t>Y se využívá jako zářič v medicíně.</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12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85202"/>
            <a:ext cx="8839200" cy="6063198"/>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Palladium</a:t>
            </a:r>
            <a:r>
              <a:rPr lang="cs-CZ" sz="28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lesklý, bílý kov, vzhledem podobný stříbru. Palladium je kujné a dobře svařitelné. Palladium má velkou schopnost pohlcovat plyny. Katalyzuje řadu hydrogenačních reakcí.</a:t>
            </a:r>
          </a:p>
          <a:p>
            <a:pPr algn="just"/>
            <a:r>
              <a:rPr lang="cs-CZ" sz="2000" dirty="0">
                <a:latin typeface="Arial" panose="020B0604020202020204" pitchFamily="34" charset="0"/>
                <a:cs typeface="Arial" panose="020B0604020202020204" pitchFamily="34" charset="0"/>
              </a:rPr>
              <a:t>Palladium se rozpouští pouze v lučavce královské, v kyselině selenové a v koncentrované kyselině chlorovodíkové sycené chlorem. Reakcí palladia s lučavkou královskou vzniká kyselina </a:t>
            </a:r>
            <a:r>
              <a:rPr lang="cs-CZ" sz="2000" dirty="0" err="1">
                <a:latin typeface="Arial" panose="020B0604020202020204" pitchFamily="34" charset="0"/>
                <a:cs typeface="Arial" panose="020B0604020202020204" pitchFamily="34" charset="0"/>
              </a:rPr>
              <a:t>tetrachloropalladnatá</a:t>
            </a:r>
            <a:r>
              <a:rPr lang="cs-CZ" sz="2000" dirty="0">
                <a:latin typeface="Arial" panose="020B0604020202020204" pitchFamily="34" charset="0"/>
                <a:cs typeface="Arial" panose="020B0604020202020204" pitchFamily="34" charset="0"/>
              </a:rPr>
              <a:t>, reakcí s kyselinou selenovou vzniká </a:t>
            </a:r>
            <a:r>
              <a:rPr lang="cs-CZ" sz="2000" dirty="0" err="1">
                <a:latin typeface="Arial" panose="020B0604020202020204" pitchFamily="34" charset="0"/>
                <a:cs typeface="Arial" panose="020B0604020202020204" pitchFamily="34" charset="0"/>
              </a:rPr>
              <a:t>selenan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palladnatý</a:t>
            </a:r>
            <a:r>
              <a:rPr lang="cs-CZ" sz="2000" dirty="0">
                <a:latin typeface="Arial" panose="020B0604020202020204" pitchFamily="34" charset="0"/>
                <a:cs typeface="Arial" panose="020B0604020202020204" pitchFamily="34" charset="0"/>
              </a:rPr>
              <a:t>, reakcí s kyselinou chlorovodíkovou vzniká kyselina </a:t>
            </a:r>
            <a:r>
              <a:rPr lang="cs-CZ" sz="2000" dirty="0" err="1">
                <a:latin typeface="Arial" panose="020B0604020202020204" pitchFamily="34" charset="0"/>
                <a:cs typeface="Arial" panose="020B0604020202020204" pitchFamily="34" charset="0"/>
              </a:rPr>
              <a:t>hexachloropalladičitá</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3Pd + 12HCl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[PdCl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+ 2NO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Pd</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PdSeO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Pd</a:t>
            </a:r>
            <a:r>
              <a:rPr lang="cs-CZ" sz="2000" dirty="0">
                <a:latin typeface="Arial" panose="020B0604020202020204" pitchFamily="34" charset="0"/>
                <a:cs typeface="Arial" panose="020B0604020202020204" pitchFamily="34" charset="0"/>
              </a:rPr>
              <a:t> + 2HCl + 2Cl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[PdCl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Za vysokých teplot reaguje s kyslíkem, fluorem, chlorem, křemíkem, fosforem a sírou.</a:t>
            </a:r>
          </a:p>
          <a:p>
            <a:pPr algn="just"/>
            <a:r>
              <a:rPr lang="cs-CZ" sz="2000" dirty="0">
                <a:latin typeface="Arial" panose="020B0604020202020204" pitchFamily="34" charset="0"/>
                <a:cs typeface="Arial" panose="020B0604020202020204" pitchFamily="34" charset="0"/>
              </a:rPr>
              <a:t>   Ve sloučeninách vystupuje palladium </a:t>
            </a:r>
            <a:r>
              <a:rPr lang="cs-CZ" sz="2000" u="sng" dirty="0">
                <a:latin typeface="Arial" panose="020B0604020202020204" pitchFamily="34" charset="0"/>
                <a:cs typeface="Arial" panose="020B0604020202020204" pitchFamily="34" charset="0"/>
              </a:rPr>
              <a:t>nejčastěji jako dvoumocné</a:t>
            </a:r>
            <a:r>
              <a:rPr lang="cs-CZ" sz="2000" dirty="0">
                <a:latin typeface="Arial" panose="020B0604020202020204" pitchFamily="34" charset="0"/>
                <a:cs typeface="Arial" panose="020B0604020202020204" pitchFamily="34" charset="0"/>
              </a:rPr>
              <a:t>, ze sloučenin </a:t>
            </a:r>
            <a:r>
              <a:rPr lang="cs-CZ" sz="2000" u="sng" dirty="0">
                <a:latin typeface="Arial" panose="020B0604020202020204" pitchFamily="34" charset="0"/>
                <a:cs typeface="Arial" panose="020B0604020202020204" pitchFamily="34" charset="0"/>
              </a:rPr>
              <a:t>trojmocného palladia</a:t>
            </a:r>
            <a:r>
              <a:rPr lang="cs-CZ" sz="2000" dirty="0">
                <a:latin typeface="Arial" panose="020B0604020202020204" pitchFamily="34" charset="0"/>
                <a:cs typeface="Arial" panose="020B0604020202020204" pitchFamily="34" charset="0"/>
              </a:rPr>
              <a:t> je znám pouze fluorid </a:t>
            </a:r>
            <a:r>
              <a:rPr lang="cs-CZ" sz="2000" dirty="0" err="1">
                <a:latin typeface="Arial" panose="020B0604020202020204" pitchFamily="34" charset="0"/>
                <a:cs typeface="Arial" panose="020B0604020202020204" pitchFamily="34" charset="0"/>
              </a:rPr>
              <a:t>paladitý</a:t>
            </a:r>
            <a:r>
              <a:rPr lang="cs-CZ" sz="2000" dirty="0">
                <a:latin typeface="Arial" panose="020B0604020202020204" pitchFamily="34" charset="0"/>
                <a:cs typeface="Arial" panose="020B0604020202020204" pitchFamily="34" charset="0"/>
              </a:rPr>
              <a:t> PdF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ze sloučenin </a:t>
            </a:r>
            <a:r>
              <a:rPr lang="cs-CZ" sz="2000" u="sng" dirty="0">
                <a:latin typeface="Arial" panose="020B0604020202020204" pitchFamily="34" charset="0"/>
                <a:cs typeface="Arial" panose="020B0604020202020204" pitchFamily="34" charset="0"/>
              </a:rPr>
              <a:t>čtyřmocného palladia</a:t>
            </a:r>
            <a:r>
              <a:rPr lang="cs-CZ" sz="2000" dirty="0">
                <a:latin typeface="Arial" panose="020B0604020202020204" pitchFamily="34" charset="0"/>
                <a:cs typeface="Arial" panose="020B0604020202020204" pitchFamily="34" charset="0"/>
              </a:rPr>
              <a:t> je znám oxid </a:t>
            </a:r>
            <a:r>
              <a:rPr lang="cs-CZ" sz="2000" dirty="0" err="1">
                <a:latin typeface="Arial" panose="020B0604020202020204" pitchFamily="34" charset="0"/>
                <a:cs typeface="Arial" panose="020B0604020202020204" pitchFamily="34" charset="0"/>
              </a:rPr>
              <a:t>paladičitý</a:t>
            </a:r>
            <a:r>
              <a:rPr lang="cs-CZ" sz="2000" dirty="0">
                <a:latin typeface="Arial" panose="020B0604020202020204" pitchFamily="34" charset="0"/>
                <a:cs typeface="Arial" panose="020B0604020202020204" pitchFamily="34" charset="0"/>
              </a:rPr>
              <a:t> PdO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sulfid </a:t>
            </a:r>
            <a:r>
              <a:rPr lang="cs-CZ" sz="2000" dirty="0" err="1">
                <a:latin typeface="Arial" panose="020B0604020202020204" pitchFamily="34" charset="0"/>
                <a:cs typeface="Arial" panose="020B0604020202020204" pitchFamily="34" charset="0"/>
              </a:rPr>
              <a:t>paladičitý</a:t>
            </a:r>
            <a:r>
              <a:rPr lang="cs-CZ" sz="2000" dirty="0">
                <a:latin typeface="Arial" panose="020B0604020202020204" pitchFamily="34" charset="0"/>
                <a:cs typeface="Arial" panose="020B0604020202020204" pitchFamily="34" charset="0"/>
              </a:rPr>
              <a:t> PdS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986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763000" cy="563231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Palladium tvoří velké množství barevných komplexních sloučenin ve kterých má koordinační číslo 4. Rozpustné soli dvoumocného palladia mají v roztocích obvykle hnědé nebo hnědočervené zbarvení.</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se palladium nejčastěji vyskytuje ryzí, v platinové rudě </a:t>
            </a:r>
            <a:r>
              <a:rPr lang="cs-CZ" sz="2000" b="1" dirty="0" err="1">
                <a:latin typeface="Arial" panose="020B0604020202020204" pitchFamily="34" charset="0"/>
                <a:cs typeface="Arial" panose="020B0604020202020204" pitchFamily="34" charset="0"/>
              </a:rPr>
              <a:t>braggit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Pt,Pd,Ni</a:t>
            </a:r>
            <a:r>
              <a:rPr lang="cs-CZ" sz="2000" dirty="0">
                <a:latin typeface="Arial" panose="020B0604020202020204" pitchFamily="34" charset="0"/>
                <a:cs typeface="Arial" panose="020B0604020202020204" pitchFamily="34" charset="0"/>
              </a:rPr>
              <a:t>)S a v minerálech </a:t>
            </a:r>
            <a:r>
              <a:rPr lang="cs-CZ" sz="2000" b="1" dirty="0" err="1">
                <a:latin typeface="Arial" panose="020B0604020202020204" pitchFamily="34" charset="0"/>
                <a:cs typeface="Arial" panose="020B0604020202020204" pitchFamily="34" charset="0"/>
              </a:rPr>
              <a:t>arsenopaladinit</a:t>
            </a:r>
            <a:r>
              <a:rPr lang="cs-CZ" sz="2000" dirty="0">
                <a:latin typeface="Arial" panose="020B0604020202020204" pitchFamily="34" charset="0"/>
                <a:cs typeface="Arial" panose="020B0604020202020204" pitchFamily="34" charset="0"/>
              </a:rPr>
              <a:t> Pd</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As,Sb</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potarit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PdHg</a:t>
            </a:r>
            <a:r>
              <a:rPr lang="cs-CZ" sz="2000" dirty="0">
                <a:latin typeface="Arial" panose="020B0604020202020204" pitchFamily="34" charset="0"/>
                <a:cs typeface="Arial" panose="020B0604020202020204" pitchFamily="34" charset="0"/>
              </a:rPr>
              <a:t> nebo tvoří slitiny se zlatem a stříbrem ve zlatonosných píscích.</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Nejvíce palladia se získává z anodových kalů po rafinaci mědi a niklu. Z rud se paladium získává složitým chemickým postupem, při kterém se palladium převádí na rozpustné komplexní sloučeniny, kovové palladium se vyrábí jejich redukcí vodíkem.</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Využívá se při výrobě </a:t>
            </a:r>
            <a:r>
              <a:rPr lang="cs-CZ" sz="2000" u="sng" dirty="0">
                <a:latin typeface="Arial" panose="020B0604020202020204" pitchFamily="34" charset="0"/>
                <a:cs typeface="Arial" panose="020B0604020202020204" pitchFamily="34" charset="0"/>
              </a:rPr>
              <a:t>šperků, zubních plomb</a:t>
            </a:r>
            <a:r>
              <a:rPr lang="cs-CZ" sz="2000" dirty="0">
                <a:latin typeface="Arial" panose="020B0604020202020204" pitchFamily="34" charset="0"/>
                <a:cs typeface="Arial" panose="020B0604020202020204" pitchFamily="34" charset="0"/>
              </a:rPr>
              <a:t> a keramických </a:t>
            </a:r>
            <a:r>
              <a:rPr lang="cs-CZ" sz="2000" u="sng" dirty="0">
                <a:latin typeface="Arial" panose="020B0604020202020204" pitchFamily="34" charset="0"/>
                <a:cs typeface="Arial" panose="020B0604020202020204" pitchFamily="34" charset="0"/>
              </a:rPr>
              <a:t>kondenzátorů</a:t>
            </a:r>
            <a:r>
              <a:rPr lang="cs-CZ" sz="2000" dirty="0">
                <a:latin typeface="Arial" panose="020B0604020202020204" pitchFamily="34" charset="0"/>
                <a:cs typeface="Arial" panose="020B0604020202020204" pitchFamily="34" charset="0"/>
              </a:rPr>
              <a:t>. Slouží k </a:t>
            </a:r>
            <a:r>
              <a:rPr lang="cs-CZ" sz="2000" u="sng" dirty="0">
                <a:latin typeface="Arial" panose="020B0604020202020204" pitchFamily="34" charset="0"/>
                <a:cs typeface="Arial" panose="020B0604020202020204" pitchFamily="34" charset="0"/>
              </a:rPr>
              <a:t>barvení porcelánu </a:t>
            </a:r>
            <a:r>
              <a:rPr lang="cs-CZ" sz="2000" dirty="0">
                <a:latin typeface="Arial" panose="020B0604020202020204" pitchFamily="34" charset="0"/>
                <a:cs typeface="Arial" panose="020B0604020202020204" pitchFamily="34" charset="0"/>
              </a:rPr>
              <a:t>na černo. </a:t>
            </a:r>
          </a:p>
          <a:p>
            <a:pPr algn="just"/>
            <a:r>
              <a:rPr lang="cs-CZ" sz="2000" dirty="0">
                <a:latin typeface="Arial" panose="020B0604020202020204" pitchFamily="34" charset="0"/>
                <a:cs typeface="Arial" panose="020B0604020202020204" pitchFamily="34" charset="0"/>
              </a:rPr>
              <a:t>Houbovité palladium na nosiči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jako </a:t>
            </a:r>
            <a:r>
              <a:rPr lang="cs-CZ" sz="2000" u="sng" dirty="0">
                <a:latin typeface="Arial" panose="020B0604020202020204" pitchFamily="34" charset="0"/>
                <a:cs typeface="Arial" panose="020B0604020202020204" pitchFamily="34" charset="0"/>
              </a:rPr>
              <a:t>katalyzátor</a:t>
            </a:r>
            <a:r>
              <a:rPr lang="cs-CZ" sz="2000" dirty="0">
                <a:latin typeface="Arial" panose="020B0604020202020204" pitchFamily="34" charset="0"/>
                <a:cs typeface="Arial" panose="020B0604020202020204" pitchFamily="34" charset="0"/>
              </a:rPr>
              <a:t> při výrobě cyklohexanu hydrogenací benzenu v plynné fázi nebo při výrobě anilinu redukcí nitrobenzenu. </a:t>
            </a:r>
          </a:p>
        </p:txBody>
      </p:sp>
    </p:spTree>
    <p:extLst>
      <p:ext uri="{BB962C8B-B14F-4D97-AF65-F5344CB8AC3E}">
        <p14:creationId xmlns:p14="http://schemas.microsoft.com/office/powerpoint/2010/main" val="117428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4800"/>
            <a:ext cx="8839200" cy="606319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Slitina palladia se zlatem je známá jako </a:t>
            </a:r>
            <a:r>
              <a:rPr lang="cs-CZ" sz="2000" b="1" dirty="0">
                <a:latin typeface="Arial" panose="020B0604020202020204" pitchFamily="34" charset="0"/>
                <a:cs typeface="Arial" panose="020B0604020202020204" pitchFamily="34" charset="0"/>
              </a:rPr>
              <a:t>bílé zlato</a:t>
            </a:r>
            <a:r>
              <a:rPr lang="cs-CZ" sz="2000" dirty="0">
                <a:latin typeface="Arial" panose="020B0604020202020204" pitchFamily="34" charset="0"/>
                <a:cs typeface="Arial" panose="020B0604020202020204" pitchFamily="34" charset="0"/>
              </a:rPr>
              <a:t>. Téměř stejné chemické i fyzikální vlastnosti jako palladium má intermetalická sloučenina dvou sousedních prvků, rhodia a stříbra, </a:t>
            </a:r>
            <a:r>
              <a:rPr lang="cs-CZ" sz="2000" dirty="0" err="1">
                <a:latin typeface="Arial" panose="020B0604020202020204" pitchFamily="34" charset="0"/>
                <a:cs typeface="Arial" panose="020B0604020202020204" pitchFamily="34" charset="0"/>
              </a:rPr>
              <a:t>ktera</a:t>
            </a:r>
            <a:r>
              <a:rPr lang="cs-CZ" sz="2000" dirty="0">
                <a:latin typeface="Arial" panose="020B0604020202020204" pitchFamily="34" charset="0"/>
                <a:cs typeface="Arial" panose="020B0604020202020204" pitchFamily="34" charset="0"/>
              </a:rPr>
              <a:t> se poněkud nadneseně nazývá </a:t>
            </a:r>
            <a:r>
              <a:rPr lang="cs-CZ" sz="2000" b="1" dirty="0">
                <a:latin typeface="Arial" panose="020B0604020202020204" pitchFamily="34" charset="0"/>
                <a:cs typeface="Arial" panose="020B0604020202020204" pitchFamily="34" charset="0"/>
              </a:rPr>
              <a:t>umělé palladium</a:t>
            </a:r>
            <a:r>
              <a:rPr lang="cs-CZ" sz="2000" dirty="0">
                <a:latin typeface="Arial" panose="020B0604020202020204" pitchFamily="34" charset="0"/>
                <a:cs typeface="Arial" panose="020B0604020202020204" pitchFamily="34" charset="0"/>
              </a:rPr>
              <a:t>. Slitina palladia se stříbrem se používá k výrobě polopropustných membrán pro difuzní rafinaci vodíku na velmi vysokou čistotu.</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Největší využití nalézá palladium ve formě </a:t>
            </a:r>
            <a:r>
              <a:rPr lang="cs-CZ" sz="2000" b="1" dirty="0">
                <a:latin typeface="Arial" panose="020B0604020202020204" pitchFamily="34" charset="0"/>
                <a:cs typeface="Arial" panose="020B0604020202020204" pitchFamily="34" charset="0"/>
              </a:rPr>
              <a:t>oxidu </a:t>
            </a:r>
            <a:r>
              <a:rPr lang="cs-CZ" sz="2000" dirty="0" err="1">
                <a:latin typeface="Arial" panose="020B0604020202020204" pitchFamily="34" charset="0"/>
                <a:cs typeface="Arial" panose="020B0604020202020204" pitchFamily="34" charset="0"/>
              </a:rPr>
              <a:t>PdO</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aminokomplexu</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Pd</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jako katalyzátor řady chemických reakcí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hydrokrakování</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nízkosirných</a:t>
            </a:r>
            <a:r>
              <a:rPr lang="cs-CZ" sz="2000" i="1" dirty="0">
                <a:latin typeface="Arial" panose="020B0604020202020204" pitchFamily="34" charset="0"/>
                <a:cs typeface="Arial" panose="020B0604020202020204" pitchFamily="34" charset="0"/>
              </a:rPr>
              <a:t> surovin)</a:t>
            </a:r>
            <a:r>
              <a:rPr lang="cs-CZ" sz="2000" dirty="0">
                <a:latin typeface="Arial" panose="020B0604020202020204" pitchFamily="34" charset="0"/>
                <a:cs typeface="Arial" panose="020B0604020202020204" pitchFamily="34" charset="0"/>
              </a:rPr>
              <a:t> a jako katalyzátor v automobilovém průmyslu.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palladnatý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PdCl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katalyzátorem hydratace alkenů, např. výroba acetaldehydu z ethylenu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Wackerův</a:t>
            </a:r>
            <a:r>
              <a:rPr lang="cs-CZ" sz="2000" i="1" dirty="0">
                <a:latin typeface="Arial" panose="020B0604020202020204" pitchFamily="34" charset="0"/>
                <a:cs typeface="Arial" panose="020B0604020202020204" pitchFamily="34" charset="0"/>
              </a:rPr>
              <a:t> proces)</a:t>
            </a:r>
            <a:r>
              <a:rPr lang="cs-CZ" sz="2000" dirty="0">
                <a:latin typeface="Arial" panose="020B0604020202020204" pitchFamily="34" charset="0"/>
                <a:cs typeface="Arial" panose="020B0604020202020204" pitchFamily="34" charset="0"/>
              </a:rPr>
              <a:t> nebo při výrobě butadien-styrenového kaučuku a jako velmi korozivní látka se využívá k testování antikorozních vlastností ocelí.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Octan </a:t>
            </a:r>
            <a:r>
              <a:rPr lang="cs-CZ" sz="2000" b="1" dirty="0" err="1">
                <a:latin typeface="Arial" panose="020B0604020202020204" pitchFamily="34" charset="0"/>
                <a:cs typeface="Arial" panose="020B0604020202020204" pitchFamily="34" charset="0"/>
              </a:rPr>
              <a:t>palladnatý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Pd je katalyzátorem karbonylace, aminace a řady dalších organických reakcí. </a:t>
            </a:r>
          </a:p>
        </p:txBody>
      </p:sp>
    </p:spTree>
    <p:extLst>
      <p:ext uri="{BB962C8B-B14F-4D97-AF65-F5344CB8AC3E}">
        <p14:creationId xmlns:p14="http://schemas.microsoft.com/office/powerpoint/2010/main" val="204986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839200" cy="6063198"/>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Osmium</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modrošedý, velmi tvrdý a křehký kov. Společně s iridiem a platinou se osmium řadí mezi těžké platinové kovy. S hustotou 22 660 kg·m</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osmium nejtěžší kov na Zemi.</a:t>
            </a:r>
          </a:p>
          <a:p>
            <a:pPr algn="just"/>
            <a:r>
              <a:rPr lang="cs-CZ" sz="2000" dirty="0">
                <a:latin typeface="Arial" panose="020B0604020202020204" pitchFamily="34" charset="0"/>
                <a:cs typeface="Arial" panose="020B0604020202020204" pitchFamily="34" charset="0"/>
              </a:rPr>
              <a:t>   Se vzduchem reaguje osmium již za normální teploty za vzniku charakteristicky páchnoucího a jedovatého žlutě zbarveného oxidu osmičelého OsO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Práškové osmium je na vzduchu samozápalné.</a:t>
            </a:r>
          </a:p>
          <a:p>
            <a:pPr algn="just"/>
            <a:r>
              <a:rPr lang="cs-CZ" sz="2000" dirty="0">
                <a:latin typeface="Arial" panose="020B0604020202020204" pitchFamily="34" charset="0"/>
                <a:cs typeface="Arial" panose="020B0604020202020204" pitchFamily="34" charset="0"/>
              </a:rPr>
              <a:t>   Při teplotě 100°C se slučuje s chlorem na chlorid </a:t>
            </a:r>
            <a:r>
              <a:rPr lang="cs-CZ" sz="2000" dirty="0" err="1">
                <a:latin typeface="Arial" panose="020B0604020202020204" pitchFamily="34" charset="0"/>
                <a:cs typeface="Arial" panose="020B0604020202020204" pitchFamily="34" charset="0"/>
              </a:rPr>
              <a:t>osmitý</a:t>
            </a:r>
            <a:r>
              <a:rPr lang="cs-CZ" sz="2000" dirty="0">
                <a:latin typeface="Arial" panose="020B0604020202020204" pitchFamily="34" charset="0"/>
                <a:cs typeface="Arial" panose="020B0604020202020204" pitchFamily="34" charset="0"/>
              </a:rPr>
              <a:t> OsCl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fluorem reaguje na fluorid osmiový OsF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při teplotě 150°C, s ostatními prvky se slučuje až za podstatně vyšších teplot.</a:t>
            </a:r>
          </a:p>
          <a:p>
            <a:pPr algn="just"/>
            <a:r>
              <a:rPr lang="cs-CZ" sz="2000" dirty="0">
                <a:latin typeface="Arial" panose="020B0604020202020204" pitchFamily="34" charset="0"/>
                <a:cs typeface="Arial" panose="020B0604020202020204" pitchFamily="34" charset="0"/>
              </a:rPr>
              <a:t>   Za normální teploty se osmium rozpouští pouze v koncentrované kyselině dusičné, při teplotě 100°C reaguje také s kyselinou fluorovodíkovou:</a:t>
            </a:r>
          </a:p>
          <a:p>
            <a:pPr algn="ctr"/>
            <a:r>
              <a:rPr lang="cs-CZ" sz="2000" dirty="0">
                <a:latin typeface="Arial" panose="020B0604020202020204" pitchFamily="34" charset="0"/>
                <a:cs typeface="Arial" panose="020B0604020202020204" pitchFamily="34" charset="0"/>
              </a:rPr>
              <a:t>Os + 8HNO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[Os(H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2Os + 10HF → 2OsF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Nejlepším rozpouštědlem osmia je koncentrovaná kyselina chlorovodíková sycená kyslíkem, produktem reakce je komplexní kyselina </a:t>
            </a:r>
            <a:r>
              <a:rPr lang="cs-CZ" sz="2000" dirty="0" err="1">
                <a:latin typeface="Arial" panose="020B0604020202020204" pitchFamily="34" charset="0"/>
                <a:cs typeface="Arial" panose="020B0604020202020204" pitchFamily="34" charset="0"/>
              </a:rPr>
              <a:t>hexachloroosmičitá</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Os + 6HCl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[OsCl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204986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7630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Osmium ochotně reaguje s koncentrovaným roztokem peroxidu vodíku a za přítomnosti silných oxidačních činidel také s koncentrovanými hydroxidy:</a:t>
            </a:r>
          </a:p>
          <a:p>
            <a:pPr algn="ctr"/>
            <a:r>
              <a:rPr lang="cs-CZ" sz="2000" dirty="0">
                <a:latin typeface="Arial" panose="020B0604020202020204" pitchFamily="34" charset="0"/>
                <a:cs typeface="Arial" panose="020B0604020202020204" pitchFamily="34" charset="0"/>
              </a:rPr>
              <a:t>Os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[Os(H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Os + 2(KOH·H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KClO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en-US" sz="2000" dirty="0">
              <a:latin typeface="Arial" panose="020B0604020202020204" pitchFamily="34" charset="0"/>
              <a:cs typeface="Arial" panose="020B0604020202020204" pitchFamily="34" charset="0"/>
            </a:endParaRPr>
          </a:p>
          <a:p>
            <a:pPr algn="ct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Oxidačním tavením osmia s hydroxidy alkalických kovů vznikají </a:t>
            </a:r>
            <a:r>
              <a:rPr lang="cs-CZ" sz="2000" b="1" dirty="0" err="1">
                <a:latin typeface="Arial" panose="020B0604020202020204" pitchFamily="34" charset="0"/>
                <a:cs typeface="Arial" panose="020B0604020202020204" pitchFamily="34" charset="0"/>
              </a:rPr>
              <a:t>osmiany</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Os + 2NaOH + 3KNO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+ 3KNO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err="1">
                <a:latin typeface="Arial" panose="020B0604020202020204" pitchFamily="34" charset="0"/>
                <a:cs typeface="Arial" panose="020B0604020202020204" pitchFamily="34" charset="0"/>
              </a:rPr>
              <a:t>Osmiany</a:t>
            </a:r>
            <a:r>
              <a:rPr lang="cs-CZ" sz="2000" dirty="0">
                <a:latin typeface="Arial" panose="020B0604020202020204" pitchFamily="34" charset="0"/>
                <a:cs typeface="Arial" panose="020B0604020202020204" pitchFamily="34" charset="0"/>
              </a:rPr>
              <a:t> jsou stabilní pouze v pevném stavu nebo v alkalických roztocích, v kyselém prostředí rychle </a:t>
            </a:r>
            <a:r>
              <a:rPr lang="cs-CZ" sz="2000" dirty="0" err="1">
                <a:latin typeface="Arial" panose="020B0604020202020204" pitchFamily="34" charset="0"/>
                <a:cs typeface="Arial" panose="020B0604020202020204" pitchFamily="34" charset="0"/>
              </a:rPr>
              <a:t>disproporcionují</a:t>
            </a:r>
            <a:r>
              <a:rPr lang="cs-CZ" sz="2000" dirty="0">
                <a:latin typeface="Arial" panose="020B0604020202020204" pitchFamily="34" charset="0"/>
                <a:cs typeface="Arial" panose="020B0604020202020204" pitchFamily="34" charset="0"/>
              </a:rPr>
              <a:t> na oxidy.</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Osmium je spolu s rutheniem jediným prvkem, který ve svých sloučeninách může vystupovat v </a:t>
            </a:r>
            <a:r>
              <a:rPr lang="cs-CZ" sz="2000" b="1" dirty="0">
                <a:latin typeface="Arial" panose="020B0604020202020204" pitchFamily="34" charset="0"/>
                <a:cs typeface="Arial" panose="020B0604020202020204" pitchFamily="34" charset="0"/>
              </a:rPr>
              <a:t>oxidačním stupni VIII</a:t>
            </a:r>
            <a:r>
              <a:rPr lang="cs-CZ" sz="2000" dirty="0">
                <a:latin typeface="Arial" panose="020B0604020202020204" pitchFamily="34" charset="0"/>
                <a:cs typeface="Arial" panose="020B0604020202020204" pitchFamily="34" charset="0"/>
              </a:rPr>
              <a:t>. V oxidačním stupni VIII existují i sloučeniny xenonu, ale ty jsou za normální teploty nestabilní.</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oxidačních stavech II,III a IV tvoří osmium řadu obvykle barevných komplexních sloučenin s koordinačním číslem 6. V některých sloučeninách, např.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[Os</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13</a:t>
            </a:r>
            <a:r>
              <a:rPr lang="cs-CZ" sz="2000" dirty="0">
                <a:latin typeface="Arial" panose="020B0604020202020204" pitchFamily="34" charset="0"/>
                <a:cs typeface="Arial" panose="020B0604020202020204" pitchFamily="34" charset="0"/>
              </a:rPr>
              <a:t>] nebo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[Os(CO)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vystupuje osmium se zápornými oxidačními čísly.</a:t>
            </a:r>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46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 přírodě se osmium nachází jako ryzí kov v platinových rudách, většinou v doprovodu iridia a jako doprovodný kov v řadě minerálů niklu a mědi.</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Nejdůležitějším zdrojem osmia jsou odpadní anodové kaly po elektrolytické rafinaci niklu a mědi. Kaly se nejprve podrobí působení kyseliny sírové, selen a tellur přejdou do roztoku. Následuje oxidace působením peroxidu sodného a rozpouštění v lučavce královské. Jednotlivé rozpuštěné kovy, palladium, stříbro a zlato se separují selektivní extrakcí pomocí organických rozpouštědel, v nerozpustném zbytku zůstane osmium, iridium a ruthenium. Nerozpustný zbytek se podrobí oxidaci oxidem sodným, iridium nereaguje, osmium a ruthenium tvoří ve vodě rozpustné sloučeniny. Z roztoku se poté působením chloridu amonného vysráží ruthenium ve formě </a:t>
            </a:r>
            <a:r>
              <a:rPr lang="cs-CZ" sz="2000" dirty="0" err="1">
                <a:latin typeface="Arial" panose="020B0604020202020204" pitchFamily="34" charset="0"/>
                <a:cs typeface="Arial" panose="020B0604020202020204" pitchFamily="34" charset="0"/>
              </a:rPr>
              <a:t>hexachlororutheničitanu</a:t>
            </a:r>
            <a:r>
              <a:rPr lang="cs-CZ" sz="2000" dirty="0">
                <a:latin typeface="Arial" panose="020B0604020202020204" pitchFamily="34" charset="0"/>
                <a:cs typeface="Arial" panose="020B0604020202020204" pitchFamily="34" charset="0"/>
              </a:rPr>
              <a:t> amonného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Z roztoku se poté oddestiluje osmium ve formě těkavého oxidu osmičelého. Kovové práškovité nebo houbovité osmium se získává redukcí oxidu osmičelého působením vodíku. Na kompaktní kov Os se zpracovává metodami práškové metalurgie.</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Z rud se osmium získává pouze omezeně společně s iridiem chemickou cestou působením lučavky královské a fosforu. Výroba osmia z rud je popsána při výrobě platiny.</a:t>
            </a:r>
          </a:p>
        </p:txBody>
      </p:sp>
    </p:spTree>
    <p:extLst>
      <p:ext uri="{BB962C8B-B14F-4D97-AF65-F5344CB8AC3E}">
        <p14:creationId xmlns:p14="http://schemas.microsoft.com/office/powerpoint/2010/main" val="204986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228600" y="304800"/>
            <a:ext cx="86106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Osmium se využívá jako přísada do speciálních slitin a pro výrobu katalyzátorů. V minulost bylo osmium důležitým materiálem pro výrobu snímacích jehel do přenosek gramofonů.</a:t>
            </a:r>
          </a:p>
        </p:txBody>
      </p:sp>
      <p:pic>
        <p:nvPicPr>
          <p:cNvPr id="1028" name="Picture 4" descr="Osmium-tetroxide-2D-dimension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981" y="1320463"/>
            <a:ext cx="2482850" cy="1986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08790494-94D1-4FE3-B69B-D928AE85F00C}"/>
              </a:ext>
            </a:extLst>
          </p:cNvPr>
          <p:cNvSpPr txBox="1"/>
          <p:nvPr/>
        </p:nvSpPr>
        <p:spPr>
          <a:xfrm>
            <a:off x="231169" y="1600200"/>
            <a:ext cx="6077164" cy="1015663"/>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Výpary </a:t>
            </a:r>
            <a:r>
              <a:rPr lang="cs-CZ" sz="2000" b="1" dirty="0">
                <a:latin typeface="Arial" panose="020B0604020202020204" pitchFamily="34" charset="0"/>
                <a:cs typeface="Arial" panose="020B0604020202020204" pitchFamily="34" charset="0"/>
              </a:rPr>
              <a:t>oxidu osmičelého</a:t>
            </a:r>
            <a:r>
              <a:rPr lang="cs-CZ" sz="2000" dirty="0">
                <a:latin typeface="Arial" panose="020B0604020202020204" pitchFamily="34" charset="0"/>
                <a:cs typeface="Arial" panose="020B0604020202020204" pitchFamily="34" charset="0"/>
              </a:rPr>
              <a:t> se využívají v daktyloskopii ke zvýraznění otisků prstů. Používá se i pro barvení mikroskopických preparátů. </a:t>
            </a:r>
          </a:p>
        </p:txBody>
      </p:sp>
      <p:pic>
        <p:nvPicPr>
          <p:cNvPr id="7" name="Picture 6" descr="How does OsO_4 (osmium tetroxide) indicate the presence of fat? | Socratic">
            <a:extLst>
              <a:ext uri="{FF2B5EF4-FFF2-40B4-BE49-F238E27FC236}">
                <a16:creationId xmlns:a16="http://schemas.microsoft.com/office/drawing/2014/main" id="{BB00736E-E0C7-4964-8515-B00F01C4E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035" y="3637260"/>
            <a:ext cx="4335165" cy="2884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issue processing">
            <a:extLst>
              <a:ext uri="{FF2B5EF4-FFF2-40B4-BE49-F238E27FC236}">
                <a16:creationId xmlns:a16="http://schemas.microsoft.com/office/drawing/2014/main" id="{D15BEB46-CC3A-405B-9121-A659252B8E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21506"/>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6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8BB1E56-DFAB-410E-8929-498F8E059880}"/>
              </a:ext>
            </a:extLst>
          </p:cNvPr>
          <p:cNvPicPr>
            <a:picLocks noChangeAspect="1"/>
          </p:cNvPicPr>
          <p:nvPr/>
        </p:nvPicPr>
        <p:blipFill>
          <a:blip r:embed="rId2"/>
          <a:stretch>
            <a:fillRect/>
          </a:stretch>
        </p:blipFill>
        <p:spPr>
          <a:xfrm>
            <a:off x="333054" y="990600"/>
            <a:ext cx="8058150" cy="2314575"/>
          </a:xfrm>
          <a:prstGeom prst="rect">
            <a:avLst/>
          </a:prstGeom>
        </p:spPr>
      </p:pic>
      <p:sp>
        <p:nvSpPr>
          <p:cNvPr id="6" name="TextovéPole 5">
            <a:extLst>
              <a:ext uri="{FF2B5EF4-FFF2-40B4-BE49-F238E27FC236}">
                <a16:creationId xmlns:a16="http://schemas.microsoft.com/office/drawing/2014/main" id="{C0E7A6B1-4996-4248-A5AC-6B10DC37B013}"/>
              </a:ext>
            </a:extLst>
          </p:cNvPr>
          <p:cNvSpPr txBox="1"/>
          <p:nvPr/>
        </p:nvSpPr>
        <p:spPr>
          <a:xfrm>
            <a:off x="304800" y="457200"/>
            <a:ext cx="4053417" cy="400110"/>
          </a:xfrm>
          <a:prstGeom prst="rect">
            <a:avLst/>
          </a:prstGeom>
          <a:noFill/>
        </p:spPr>
        <p:txBody>
          <a:bodyPr wrap="none" rtlCol="0">
            <a:spAutoFit/>
          </a:bodyPr>
          <a:lstStyle/>
          <a:p>
            <a:r>
              <a:rPr lang="cs-CZ" sz="2000" b="1" dirty="0"/>
              <a:t>Katalýza </a:t>
            </a:r>
            <a:r>
              <a:rPr lang="cs-CZ" sz="2000" b="1" dirty="0" err="1"/>
              <a:t>dihydroxylace</a:t>
            </a:r>
            <a:r>
              <a:rPr lang="cs-CZ" sz="2000" b="1" dirty="0"/>
              <a:t> dvojné vazby</a:t>
            </a:r>
          </a:p>
        </p:txBody>
      </p:sp>
    </p:spTree>
    <p:extLst>
      <p:ext uri="{BB962C8B-B14F-4D97-AF65-F5344CB8AC3E}">
        <p14:creationId xmlns:p14="http://schemas.microsoft.com/office/powerpoint/2010/main" val="332627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Iridium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velmi tvrdý a křehký kov. Práškové iridium je šedohnědý prášek. S hustotou 22 650 kg·m</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iridium </a:t>
            </a:r>
            <a:r>
              <a:rPr lang="cs-CZ" sz="2000" u="sng" dirty="0">
                <a:latin typeface="Arial" panose="020B0604020202020204" pitchFamily="34" charset="0"/>
                <a:cs typeface="Arial" panose="020B0604020202020204" pitchFamily="34" charset="0"/>
              </a:rPr>
              <a:t>po osmiu druhý nejtěžší kov </a:t>
            </a:r>
            <a:r>
              <a:rPr lang="cs-CZ" sz="2000" dirty="0">
                <a:latin typeface="Arial" panose="020B0604020202020204" pitchFamily="34" charset="0"/>
                <a:cs typeface="Arial" panose="020B0604020202020204" pitchFamily="34" charset="0"/>
              </a:rPr>
              <a:t>na Zemi. </a:t>
            </a:r>
          </a:p>
          <a:p>
            <a:pPr algn="just"/>
            <a:r>
              <a:rPr lang="cs-CZ" sz="2000" dirty="0">
                <a:latin typeface="Arial" panose="020B0604020202020204" pitchFamily="34" charset="0"/>
                <a:cs typeface="Arial" panose="020B0604020202020204" pitchFamily="34" charset="0"/>
              </a:rPr>
              <a:t>  Iridium se nerozpouští v žádné z běžných kyselin, ale rozpouští se v tavenině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NaCN</a:t>
            </a:r>
            <a:r>
              <a:rPr lang="cs-CZ" sz="2000" dirty="0">
                <a:latin typeface="Arial" panose="020B0604020202020204" pitchFamily="34" charset="0"/>
                <a:cs typeface="Arial" panose="020B0604020202020204" pitchFamily="34" charset="0"/>
              </a:rPr>
              <a:t>. Při teplotě 125°C se rozpouští v koncentrované kyselině chlorovodíkové nasycené kyslíkem, produktem reakce je komplexní kyselina </a:t>
            </a:r>
            <a:r>
              <a:rPr lang="cs-CZ" sz="2000" dirty="0" err="1">
                <a:latin typeface="Arial" panose="020B0604020202020204" pitchFamily="34" charset="0"/>
                <a:cs typeface="Arial" panose="020B0604020202020204" pitchFamily="34" charset="0"/>
              </a:rPr>
              <a:t>hexachloroiridičitá</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Ir + 6HCl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[IrCl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červeném žáru reaguje iridium s fluorem, sírou a fosforem. S chlorem reaguje přímo pouze na světle nebo za katalytického účinku oxidu uhelnatého. Při teplotě okolo 350°C reaguje s taveninami solí:</a:t>
            </a:r>
          </a:p>
          <a:p>
            <a:pPr algn="ctr"/>
            <a:r>
              <a:rPr lang="cs-CZ" sz="2000" dirty="0">
                <a:latin typeface="Arial" panose="020B0604020202020204" pitchFamily="34" charset="0"/>
                <a:cs typeface="Arial" panose="020B0604020202020204" pitchFamily="34" charset="0"/>
              </a:rPr>
              <a:t>2Ir + 6KHSO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[Ir(SO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Ir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IrO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+ 2NaNO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Při teplotě přes 800°C prudce reaguje s peroxidem barnatým:</a:t>
            </a:r>
          </a:p>
          <a:p>
            <a:pPr algn="ctr"/>
            <a:r>
              <a:rPr lang="cs-CZ" sz="2000" dirty="0">
                <a:latin typeface="Arial" panose="020B0604020202020204" pitchFamily="34" charset="0"/>
                <a:cs typeface="Arial" panose="020B0604020202020204" pitchFamily="34" charset="0"/>
              </a:rPr>
              <a:t>Ir + 2BaO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IrO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+ 2BaO</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86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latinum group metals | Download Table">
            <a:extLst>
              <a:ext uri="{FF2B5EF4-FFF2-40B4-BE49-F238E27FC236}">
                <a16:creationId xmlns:a16="http://schemas.microsoft.com/office/drawing/2014/main" id="{C482EEEC-5C8A-4DBD-BDBD-B95082326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6953250" cy="223322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Noble metal to nobel prize">
            <a:extLst>
              <a:ext uri="{FF2B5EF4-FFF2-40B4-BE49-F238E27FC236}">
                <a16:creationId xmlns:a16="http://schemas.microsoft.com/office/drawing/2014/main" id="{BE1D53F5-873D-4B56-B234-1F31FF9AE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93" y="3659832"/>
            <a:ext cx="4114322" cy="3088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81DFDB72-9FA7-48A2-BF6E-5093F3005129}"/>
              </a:ext>
            </a:extLst>
          </p:cNvPr>
          <p:cNvSpPr txBox="1"/>
          <p:nvPr/>
        </p:nvSpPr>
        <p:spPr>
          <a:xfrm>
            <a:off x="306512" y="3198167"/>
            <a:ext cx="1888979" cy="461665"/>
          </a:xfrm>
          <a:prstGeom prst="rect">
            <a:avLst/>
          </a:prstGeom>
          <a:noFill/>
        </p:spPr>
        <p:txBody>
          <a:bodyPr wrap="none" rtlCol="0">
            <a:spAutoFit/>
          </a:bodyPr>
          <a:lstStyle/>
          <a:p>
            <a:r>
              <a:rPr lang="cs-CZ" sz="2400" b="1" dirty="0"/>
              <a:t>„Drahé“ kovy</a:t>
            </a:r>
          </a:p>
        </p:txBody>
      </p:sp>
      <p:pic>
        <p:nvPicPr>
          <p:cNvPr id="9220" name="Picture 4" descr="Periodic Table Precious Metals (Page 1) - Line.17QQ.com">
            <a:extLst>
              <a:ext uri="{FF2B5EF4-FFF2-40B4-BE49-F238E27FC236}">
                <a16:creationId xmlns:a16="http://schemas.microsoft.com/office/drawing/2014/main" id="{7B19C0FA-A607-402E-BAEA-A0DB129C6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627" y="3352800"/>
            <a:ext cx="3962319" cy="2326003"/>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FA0D3FDF-8D09-486B-8E57-4781E3C994DB}"/>
              </a:ext>
            </a:extLst>
          </p:cNvPr>
          <p:cNvSpPr txBox="1"/>
          <p:nvPr/>
        </p:nvSpPr>
        <p:spPr>
          <a:xfrm>
            <a:off x="5334000" y="6019800"/>
            <a:ext cx="3352800" cy="369332"/>
          </a:xfrm>
          <a:prstGeom prst="rect">
            <a:avLst/>
          </a:prstGeom>
          <a:noFill/>
        </p:spPr>
        <p:txBody>
          <a:bodyPr wrap="square">
            <a:spAutoFit/>
          </a:bodyPr>
          <a:lstStyle/>
          <a:p>
            <a:r>
              <a:rPr lang="cs-CZ" b="0" i="0" dirty="0">
                <a:solidFill>
                  <a:srgbClr val="111111"/>
                </a:solidFill>
                <a:effectLst/>
                <a:latin typeface="Arial" panose="020B0604020202020204" pitchFamily="34" charset="0"/>
                <a:cs typeface="Arial" panose="020B0604020202020204" pitchFamily="34" charset="0"/>
              </a:rPr>
              <a:t>Trojská unce = 31.1034768 g</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46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661719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 sloučeninách vystupuje iridium nejčastěji jako </a:t>
            </a:r>
            <a:r>
              <a:rPr lang="cs-CZ" sz="2000" b="1" dirty="0">
                <a:latin typeface="Arial" panose="020B0604020202020204" pitchFamily="34" charset="0"/>
                <a:cs typeface="Arial" panose="020B0604020202020204" pitchFamily="34" charset="0"/>
              </a:rPr>
              <a:t>trojmocné </a:t>
            </a:r>
            <a:r>
              <a:rPr lang="cs-CZ" sz="2000" dirty="0">
                <a:latin typeface="Arial" panose="020B0604020202020204" pitchFamily="34" charset="0"/>
                <a:cs typeface="Arial" panose="020B0604020202020204" pitchFamily="34" charset="0"/>
              </a:rPr>
              <a:t>a</a:t>
            </a:r>
            <a:r>
              <a:rPr lang="cs-CZ" sz="2000" b="1" dirty="0">
                <a:latin typeface="Arial" panose="020B0604020202020204" pitchFamily="34" charset="0"/>
                <a:cs typeface="Arial" panose="020B0604020202020204" pitchFamily="34" charset="0"/>
              </a:rPr>
              <a:t> čtyřmocné</a:t>
            </a:r>
            <a:r>
              <a:rPr lang="cs-CZ" sz="2000" dirty="0">
                <a:latin typeface="Arial" panose="020B0604020202020204" pitchFamily="34" charset="0"/>
                <a:cs typeface="Arial" panose="020B0604020202020204" pitchFamily="34" charset="0"/>
              </a:rPr>
              <a:t>. Sloučeniny iridia v jiných mocenstvích nejsou příliš obvyklé, </a:t>
            </a:r>
            <a:r>
              <a:rPr lang="cs-CZ" sz="2000" b="1" dirty="0">
                <a:latin typeface="Arial" panose="020B0604020202020204" pitchFamily="34" charset="0"/>
                <a:cs typeface="Arial" panose="020B0604020202020204" pitchFamily="34" charset="0"/>
              </a:rPr>
              <a:t>jednomocné</a:t>
            </a:r>
            <a:r>
              <a:rPr lang="cs-CZ" sz="2000" dirty="0">
                <a:latin typeface="Arial" panose="020B0604020202020204" pitchFamily="34" charset="0"/>
                <a:cs typeface="Arial" panose="020B0604020202020204" pitchFamily="34" charset="0"/>
              </a:rPr>
              <a:t> iridium tvoří např. chlorid </a:t>
            </a:r>
            <a:r>
              <a:rPr lang="cs-CZ" sz="2000" dirty="0" err="1">
                <a:latin typeface="Arial" panose="020B0604020202020204" pitchFamily="34" charset="0"/>
                <a:cs typeface="Arial" panose="020B0604020202020204" pitchFamily="34" charset="0"/>
              </a:rPr>
              <a:t>iridný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IrCl</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pětimocné</a:t>
            </a:r>
            <a:r>
              <a:rPr lang="cs-CZ" sz="2000" dirty="0">
                <a:latin typeface="Arial" panose="020B0604020202020204" pitchFamily="34" charset="0"/>
                <a:cs typeface="Arial" panose="020B0604020202020204" pitchFamily="34" charset="0"/>
              </a:rPr>
              <a:t> iridium tvoří prudce reaktivní fluorid </a:t>
            </a:r>
            <a:r>
              <a:rPr lang="cs-CZ" sz="2000" dirty="0" err="1">
                <a:latin typeface="Arial" panose="020B0604020202020204" pitchFamily="34" charset="0"/>
                <a:cs typeface="Arial" panose="020B0604020202020204" pitchFamily="34" charset="0"/>
              </a:rPr>
              <a:t>iridičný</a:t>
            </a:r>
            <a:r>
              <a:rPr lang="cs-CZ" sz="2000" dirty="0">
                <a:latin typeface="Arial" panose="020B0604020202020204" pitchFamily="34" charset="0"/>
                <a:cs typeface="Arial" panose="020B0604020202020204" pitchFamily="34" charset="0"/>
              </a:rPr>
              <a:t> IrF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hexafluoroiridičnan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Cs</a:t>
            </a:r>
            <a:r>
              <a:rPr lang="cs-CZ" sz="2000" dirty="0">
                <a:latin typeface="Arial" panose="020B0604020202020204" pitchFamily="34" charset="0"/>
                <a:cs typeface="Arial" panose="020B0604020202020204" pitchFamily="34" charset="0"/>
              </a:rPr>
              <a:t>[IrF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šestimocné</a:t>
            </a:r>
            <a:r>
              <a:rPr lang="cs-CZ" sz="2000" dirty="0">
                <a:latin typeface="Arial" panose="020B0604020202020204" pitchFamily="34" charset="0"/>
                <a:cs typeface="Arial" panose="020B0604020202020204" pitchFamily="34" charset="0"/>
              </a:rPr>
              <a:t> iridium tvoří fluorid </a:t>
            </a:r>
            <a:r>
              <a:rPr lang="cs-CZ" sz="2000" dirty="0" err="1">
                <a:latin typeface="Arial" panose="020B0604020202020204" pitchFamily="34" charset="0"/>
                <a:cs typeface="Arial" panose="020B0604020202020204" pitchFamily="34" charset="0"/>
              </a:rPr>
              <a:t>iridový</a:t>
            </a:r>
            <a:r>
              <a:rPr lang="cs-CZ" sz="2000" dirty="0">
                <a:latin typeface="Arial" panose="020B0604020202020204" pitchFamily="34" charset="0"/>
                <a:cs typeface="Arial" panose="020B0604020202020204" pitchFamily="34" charset="0"/>
              </a:rPr>
              <a:t> IrF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Jednoduché sloučeniny iridia nejsou příliš obvyklé, iridium má však </a:t>
            </a:r>
            <a:r>
              <a:rPr lang="cs-CZ" sz="2000" u="sng" dirty="0">
                <a:latin typeface="Arial" panose="020B0604020202020204" pitchFamily="34" charset="0"/>
                <a:cs typeface="Arial" panose="020B0604020202020204" pitchFamily="34" charset="0"/>
              </a:rPr>
              <a:t>značný sklon k tvorbě mnohých komplexních sloučenin</a:t>
            </a:r>
            <a:r>
              <a:rPr lang="cs-CZ" sz="2000" dirty="0">
                <a:latin typeface="Arial" panose="020B0604020202020204" pitchFamily="34" charset="0"/>
                <a:cs typeface="Arial" panose="020B0604020202020204" pitchFamily="34" charset="0"/>
              </a:rPr>
              <a:t>. Trojmocné iridium tvoří sloučeniny s komplexním anionem i kationem s koordinačním číslem 6, čtyřmocné iridium tvoří pouze sloučeniny s komplexním anionem. Mezi běžné komplexní sloučeniny čtyřmocného iridia patří např. </a:t>
            </a:r>
            <a:r>
              <a:rPr lang="cs-CZ" sz="2000" dirty="0" err="1">
                <a:latin typeface="Arial" panose="020B0604020202020204" pitchFamily="34" charset="0"/>
                <a:cs typeface="Arial" panose="020B0604020202020204" pitchFamily="34" charset="0"/>
              </a:rPr>
              <a:t>hexachloroiridičitany</a:t>
            </a:r>
            <a:r>
              <a:rPr lang="cs-CZ" sz="2000" dirty="0">
                <a:latin typeface="Arial" panose="020B0604020202020204" pitchFamily="34" charset="0"/>
                <a:cs typeface="Arial" panose="020B0604020202020204" pitchFamily="34" charset="0"/>
              </a:rPr>
              <a:t> [IrCl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hexakyanoiridičitany</a:t>
            </a:r>
            <a:r>
              <a:rPr lang="cs-CZ" sz="2000" dirty="0">
                <a:latin typeface="Arial" panose="020B0604020202020204" pitchFamily="34" charset="0"/>
                <a:cs typeface="Arial" panose="020B0604020202020204" pitchFamily="34" charset="0"/>
              </a:rPr>
              <a:t> [Ir(CN)</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tetraedrických komplexech typu [Ir(PF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vystupuje iridium v oxidačním stavu -I.</a:t>
            </a:r>
          </a:p>
          <a:p>
            <a:pPr algn="just"/>
            <a:endParaRPr lang="cs-CZ" sz="1000" dirty="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Existuje i sloučenina stechiometrického složení IrF</a:t>
            </a:r>
            <a:r>
              <a:rPr lang="cs-CZ" baseline="-25000" dirty="0">
                <a:latin typeface="Arial" panose="020B0604020202020204" pitchFamily="34" charset="0"/>
                <a:cs typeface="Arial" panose="020B0604020202020204" pitchFamily="34" charset="0"/>
              </a:rPr>
              <a:t>9</a:t>
            </a:r>
            <a:r>
              <a:rPr lang="cs-CZ" dirty="0">
                <a:latin typeface="Arial" panose="020B0604020202020204" pitchFamily="34" charset="0"/>
                <a:cs typeface="Arial" panose="020B0604020202020204" pitchFamily="34" charset="0"/>
              </a:rPr>
              <a:t> s dosud neprozkoumanou strukturou, ve které nabývá iridium teoretického oxidačního stavu IX. Pokud se existence devítimocného iridia potvrdí, bude zřejmě nutné přepsat učebnice chemie. Pro sloučeniny s oxidačním číslem IX. je navrhována koncovka </a:t>
            </a:r>
            <a:r>
              <a:rPr lang="cs-CZ" b="1" dirty="0">
                <a:latin typeface="Arial" panose="020B0604020202020204" pitchFamily="34" charset="0"/>
                <a:cs typeface="Arial" panose="020B0604020202020204" pitchFamily="34" charset="0"/>
              </a:rPr>
              <a:t>-</a:t>
            </a:r>
            <a:r>
              <a:rPr lang="cs-CZ" b="1" dirty="0" err="1">
                <a:latin typeface="Arial" panose="020B0604020202020204" pitchFamily="34" charset="0"/>
                <a:cs typeface="Arial" panose="020B0604020202020204" pitchFamily="34" charset="0"/>
              </a:rPr>
              <a:t>utý</a:t>
            </a:r>
            <a:r>
              <a:rPr lang="cs-CZ" dirty="0">
                <a:latin typeface="Arial" panose="020B0604020202020204" pitchFamily="34" charset="0"/>
                <a:cs typeface="Arial" panose="020B0604020202020204" pitchFamily="34" charset="0"/>
              </a:rPr>
              <a:t>, jedná se tedy o fluorid </a:t>
            </a:r>
            <a:r>
              <a:rPr lang="cs-CZ" dirty="0" err="1">
                <a:latin typeface="Arial" panose="020B0604020202020204" pitchFamily="34" charset="0"/>
                <a:cs typeface="Arial" panose="020B0604020202020204" pitchFamily="34" charset="0"/>
              </a:rPr>
              <a:t>iridutý</a:t>
            </a:r>
            <a:r>
              <a:rPr lang="cs-CZ" dirty="0">
                <a:latin typeface="Arial" panose="020B0604020202020204" pitchFamily="34" charset="0"/>
                <a:cs typeface="Arial" panose="020B0604020202020204" pitchFamily="34" charset="0"/>
              </a:rPr>
              <a:t>. Florid </a:t>
            </a:r>
            <a:r>
              <a:rPr lang="cs-CZ" dirty="0" err="1">
                <a:latin typeface="Arial" panose="020B0604020202020204" pitchFamily="34" charset="0"/>
                <a:cs typeface="Arial" panose="020B0604020202020204" pitchFamily="34" charset="0"/>
              </a:rPr>
              <a:t>iridutý</a:t>
            </a:r>
            <a:r>
              <a:rPr lang="cs-CZ" dirty="0">
                <a:latin typeface="Arial" panose="020B0604020202020204" pitchFamily="34" charset="0"/>
                <a:cs typeface="Arial" panose="020B0604020202020204" pitchFamily="34" charset="0"/>
              </a:rPr>
              <a:t> je nestabilní a snadno podléhá rozkladu:</a:t>
            </a:r>
          </a:p>
          <a:p>
            <a:pPr algn="ctr"/>
            <a:r>
              <a:rPr lang="cs-CZ" dirty="0">
                <a:latin typeface="Arial" panose="020B0604020202020204" pitchFamily="34" charset="0"/>
                <a:cs typeface="Arial" panose="020B0604020202020204" pitchFamily="34" charset="0"/>
              </a:rPr>
              <a:t>IrF</a:t>
            </a:r>
            <a:r>
              <a:rPr lang="cs-CZ" baseline="-25000" dirty="0">
                <a:latin typeface="Arial" panose="020B0604020202020204" pitchFamily="34" charset="0"/>
                <a:cs typeface="Arial" panose="020B0604020202020204" pitchFamily="34" charset="0"/>
              </a:rPr>
              <a:t>9</a:t>
            </a:r>
            <a:r>
              <a:rPr lang="cs-CZ" dirty="0">
                <a:latin typeface="Arial" panose="020B0604020202020204" pitchFamily="34" charset="0"/>
                <a:cs typeface="Arial" panose="020B0604020202020204" pitchFamily="34" charset="0"/>
              </a:rPr>
              <a:t> → IrF</a:t>
            </a:r>
            <a:r>
              <a:rPr lang="cs-CZ" baseline="-25000" dirty="0">
                <a:latin typeface="Arial" panose="020B0604020202020204" pitchFamily="34" charset="0"/>
                <a:cs typeface="Arial" panose="020B0604020202020204" pitchFamily="34" charset="0"/>
              </a:rPr>
              <a:t>7</a:t>
            </a:r>
            <a:r>
              <a:rPr lang="cs-CZ" dirty="0">
                <a:latin typeface="Arial" panose="020B0604020202020204" pitchFamily="34" charset="0"/>
                <a:cs typeface="Arial" panose="020B0604020202020204" pitchFamily="34" charset="0"/>
              </a:rPr>
              <a:t> + F</a:t>
            </a:r>
            <a:r>
              <a:rPr lang="cs-CZ" baseline="-25000" dirty="0">
                <a:latin typeface="Arial" panose="020B0604020202020204" pitchFamily="34" charset="0"/>
                <a:cs typeface="Arial" panose="020B0604020202020204" pitchFamily="34" charset="0"/>
              </a:rPr>
              <a:t>2</a:t>
            </a:r>
          </a:p>
          <a:p>
            <a:pPr algn="just"/>
            <a:r>
              <a:rPr lang="cs-CZ" dirty="0">
                <a:latin typeface="Arial" panose="020B0604020202020204" pitchFamily="34" charset="0"/>
                <a:cs typeface="Arial" panose="020B0604020202020204" pitchFamily="34" charset="0"/>
              </a:rPr>
              <a:t>Další známou sloučeninou s iridiem v oxidačním stavu IX je </a:t>
            </a:r>
            <a:r>
              <a:rPr lang="cs-CZ" u="sng" dirty="0" err="1">
                <a:latin typeface="Arial" panose="020B0604020202020204" pitchFamily="34" charset="0"/>
                <a:cs typeface="Arial" panose="020B0604020202020204" pitchFamily="34" charset="0"/>
              </a:rPr>
              <a:t>hexafluridoantimoničnan</a:t>
            </a:r>
            <a:r>
              <a:rPr lang="cs-CZ" u="sng" dirty="0">
                <a:latin typeface="Arial" panose="020B0604020202020204" pitchFamily="34" charset="0"/>
                <a:cs typeface="Arial" panose="020B0604020202020204" pitchFamily="34" charset="0"/>
              </a:rPr>
              <a:t> </a:t>
            </a:r>
            <a:r>
              <a:rPr lang="cs-CZ" u="sng" dirty="0" err="1">
                <a:latin typeface="Arial" panose="020B0604020202020204" pitchFamily="34" charset="0"/>
                <a:cs typeface="Arial" panose="020B0604020202020204" pitchFamily="34" charset="0"/>
              </a:rPr>
              <a:t>tetraoxoiridutý</a:t>
            </a:r>
            <a:r>
              <a:rPr lang="cs-CZ" dirty="0">
                <a:latin typeface="Arial" panose="020B0604020202020204" pitchFamily="34" charset="0"/>
                <a:cs typeface="Arial" panose="020B0604020202020204" pitchFamily="34" charset="0"/>
              </a:rPr>
              <a:t> [IrO</a:t>
            </a:r>
            <a:r>
              <a:rPr lang="cs-CZ" baseline="-25000" dirty="0">
                <a:latin typeface="Arial" panose="020B0604020202020204" pitchFamily="34" charset="0"/>
                <a:cs typeface="Arial" panose="020B0604020202020204" pitchFamily="34" charset="0"/>
              </a:rPr>
              <a:t>4</a:t>
            </a:r>
            <a:r>
              <a:rPr lang="cs-CZ" dirty="0">
                <a:latin typeface="Arial" panose="020B0604020202020204" pitchFamily="34" charset="0"/>
                <a:cs typeface="Arial" panose="020B0604020202020204" pitchFamily="34" charset="0"/>
              </a:rPr>
              <a:t>]SbF</a:t>
            </a:r>
            <a:r>
              <a:rPr lang="cs-CZ" baseline="-25000" dirty="0">
                <a:latin typeface="Arial" panose="020B0604020202020204" pitchFamily="34" charset="0"/>
                <a:cs typeface="Arial" panose="020B0604020202020204" pitchFamily="34" charset="0"/>
              </a:rPr>
              <a:t>6</a:t>
            </a:r>
            <a:r>
              <a:rPr lang="cs-CZ"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853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Hlavním zdrojem pro průmyslovou výronu iridia jsou odpadní anodové kaly po elektrolytické rafinaci mědi nebo niklu. V současnosti se obvykle používá </a:t>
            </a:r>
            <a:r>
              <a:rPr lang="cs-CZ" sz="2000" b="1" dirty="0">
                <a:latin typeface="Arial" panose="020B0604020202020204" pitchFamily="34" charset="0"/>
                <a:cs typeface="Arial" panose="020B0604020202020204" pitchFamily="34" charset="0"/>
              </a:rPr>
              <a:t>mokrý způsob </a:t>
            </a:r>
            <a:r>
              <a:rPr lang="cs-CZ" sz="2000" dirty="0">
                <a:latin typeface="Arial" panose="020B0604020202020204" pitchFamily="34" charset="0"/>
                <a:cs typeface="Arial" panose="020B0604020202020204" pitchFamily="34" charset="0"/>
              </a:rPr>
              <a:t>výroby iridia, při kterém se anodové kaly s obsahem iridia a ostatních kovů oxidují peroxidem sodným a poté rozpouštějí v lučavce královské. Z roztoku je iridium extrahováno pomocí roztoků organických aminů, nebo je vysráženo jako </a:t>
            </a:r>
            <a:r>
              <a:rPr lang="cs-CZ" sz="2000" dirty="0" err="1">
                <a:latin typeface="Arial" panose="020B0604020202020204" pitchFamily="34" charset="0"/>
                <a:cs typeface="Arial" panose="020B0604020202020204" pitchFamily="34" charset="0"/>
              </a:rPr>
              <a:t>hexachloroiridičitan</a:t>
            </a:r>
            <a:r>
              <a:rPr lang="cs-CZ" sz="2000" dirty="0">
                <a:latin typeface="Arial" panose="020B0604020202020204" pitchFamily="34" charset="0"/>
                <a:cs typeface="Arial" panose="020B0604020202020204" pitchFamily="34" charset="0"/>
              </a:rPr>
              <a:t> amonný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[IrCl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ze kterého je kovové iridium vyredukováno jako iridiová houba vodíkem:</a:t>
            </a:r>
          </a:p>
          <a:p>
            <a:pPr algn="ct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[IrCl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Ir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 + 4HCl</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minulosti převažoval </a:t>
            </a:r>
            <a:r>
              <a:rPr lang="cs-CZ" sz="2000" b="1" dirty="0" err="1">
                <a:latin typeface="Arial" panose="020B0604020202020204" pitchFamily="34" charset="0"/>
                <a:cs typeface="Arial" panose="020B0604020202020204" pitchFamily="34" charset="0"/>
              </a:rPr>
              <a:t>pražně</a:t>
            </a:r>
            <a:r>
              <a:rPr lang="cs-CZ" sz="2000" b="1" dirty="0">
                <a:latin typeface="Arial" panose="020B0604020202020204" pitchFamily="34" charset="0"/>
                <a:cs typeface="Arial" panose="020B0604020202020204" pitchFamily="34" charset="0"/>
              </a:rPr>
              <a:t>-oxidační postup </a:t>
            </a:r>
            <a:r>
              <a:rPr lang="cs-CZ" sz="2000" dirty="0">
                <a:latin typeface="Arial" panose="020B0604020202020204" pitchFamily="34" charset="0"/>
                <a:cs typeface="Arial" panose="020B0604020202020204" pitchFamily="34" charset="0"/>
              </a:rPr>
              <a:t>výroby iridia, při kterém se odpadní kal nebo rudný koncentrát podroboval tavné oxidaci pomocí dusičnanu draselného v silně alkalickém prostředí. Produktem oxidace byl oxid </a:t>
            </a:r>
            <a:r>
              <a:rPr lang="cs-CZ" sz="2000" dirty="0" err="1">
                <a:latin typeface="Arial" panose="020B0604020202020204" pitchFamily="34" charset="0"/>
                <a:cs typeface="Arial" panose="020B0604020202020204" pitchFamily="34" charset="0"/>
              </a:rPr>
              <a:t>iridičitý</a:t>
            </a:r>
            <a:r>
              <a:rPr lang="cs-CZ" sz="2000" dirty="0">
                <a:latin typeface="Arial" panose="020B0604020202020204" pitchFamily="34" charset="0"/>
                <a:cs typeface="Arial" panose="020B0604020202020204" pitchFamily="34" charset="0"/>
              </a:rPr>
              <a:t>, který se působením chloridu amonného převáděl na </a:t>
            </a:r>
            <a:r>
              <a:rPr lang="cs-CZ" sz="2000" dirty="0" err="1">
                <a:latin typeface="Arial" panose="020B0604020202020204" pitchFamily="34" charset="0"/>
                <a:cs typeface="Arial" panose="020B0604020202020204" pitchFamily="34" charset="0"/>
              </a:rPr>
              <a:t>hexachloroiridičitan</a:t>
            </a:r>
            <a:r>
              <a:rPr lang="cs-CZ" sz="2000" dirty="0">
                <a:latin typeface="Arial" panose="020B0604020202020204" pitchFamily="34" charset="0"/>
                <a:cs typeface="Arial" panose="020B0604020202020204" pitchFamily="34" charset="0"/>
              </a:rPr>
              <a:t> amonný.</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Ze slitin iridia a platiny se vyrábějí např. </a:t>
            </a:r>
            <a:r>
              <a:rPr lang="cs-CZ" sz="2000" b="1" dirty="0">
                <a:latin typeface="Arial" panose="020B0604020202020204" pitchFamily="34" charset="0"/>
                <a:cs typeface="Arial" panose="020B0604020202020204" pitchFamily="34" charset="0"/>
              </a:rPr>
              <a:t>chirurgické nástroje</a:t>
            </a:r>
            <a:r>
              <a:rPr lang="cs-CZ" sz="2000" dirty="0">
                <a:latin typeface="Arial" panose="020B0604020202020204" pitchFamily="34" charset="0"/>
                <a:cs typeface="Arial" panose="020B0604020202020204" pitchFamily="34" charset="0"/>
              </a:rPr>
              <a:t> a elektrické kontakty. Ze </a:t>
            </a:r>
            <a:r>
              <a:rPr lang="cs-CZ" sz="2000" b="1" dirty="0">
                <a:latin typeface="Arial" panose="020B0604020202020204" pitchFamily="34" charset="0"/>
                <a:cs typeface="Arial" panose="020B0604020202020204" pitchFamily="34" charset="0"/>
              </a:rPr>
              <a:t>slitiny iridia a osmia </a:t>
            </a:r>
            <a:r>
              <a:rPr lang="cs-CZ" sz="2000" dirty="0">
                <a:latin typeface="Arial" panose="020B0604020202020204" pitchFamily="34" charset="0"/>
                <a:cs typeface="Arial" panose="020B0604020202020204" pitchFamily="34" charset="0"/>
              </a:rPr>
              <a:t>se vyrábějí přesná ložiska pro jemnou mechaniku. Iridium se také používá k </a:t>
            </a:r>
            <a:r>
              <a:rPr lang="cs-CZ" sz="2000" b="1" dirty="0">
                <a:latin typeface="Arial" panose="020B0604020202020204" pitchFamily="34" charset="0"/>
                <a:cs typeface="Arial" panose="020B0604020202020204" pitchFamily="34" charset="0"/>
              </a:rPr>
              <a:t>barvení porcelánu </a:t>
            </a:r>
            <a:r>
              <a:rPr lang="cs-CZ" sz="2000" dirty="0">
                <a:latin typeface="Arial" panose="020B0604020202020204" pitchFamily="34" charset="0"/>
                <a:cs typeface="Arial" panose="020B0604020202020204" pitchFamily="34" charset="0"/>
              </a:rPr>
              <a:t>na černo. </a:t>
            </a:r>
          </a:p>
          <a:p>
            <a:pPr algn="just"/>
            <a:r>
              <a:rPr lang="cs-CZ" sz="2000" dirty="0">
                <a:latin typeface="Arial" panose="020B0604020202020204" pitchFamily="34" charset="0"/>
                <a:cs typeface="Arial" panose="020B0604020202020204" pitchFamily="34" charset="0"/>
              </a:rPr>
              <a:t>Komplex [Ir(CO)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se používá jako </a:t>
            </a:r>
            <a:r>
              <a:rPr lang="cs-CZ" sz="2000" b="1" dirty="0">
                <a:latin typeface="Arial" panose="020B0604020202020204" pitchFamily="34" charset="0"/>
                <a:cs typeface="Arial" panose="020B0604020202020204" pitchFamily="34" charset="0"/>
              </a:rPr>
              <a:t>katalyzátor</a:t>
            </a:r>
            <a:r>
              <a:rPr lang="cs-CZ" sz="2000" dirty="0">
                <a:latin typeface="Arial" panose="020B0604020202020204" pitchFamily="34" charset="0"/>
                <a:cs typeface="Arial" panose="020B0604020202020204" pitchFamily="34" charset="0"/>
              </a:rPr>
              <a:t> při výrobě kyseliny octové karbonylací methanolu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Monsantův</a:t>
            </a:r>
            <a:r>
              <a:rPr lang="cs-CZ" sz="2000" i="1" dirty="0">
                <a:latin typeface="Arial" panose="020B0604020202020204" pitchFamily="34" charset="0"/>
                <a:cs typeface="Arial" panose="020B0604020202020204" pitchFamily="34" charset="0"/>
              </a:rPr>
              <a:t> proces)</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867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5181558" cy="357200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209800" y="152400"/>
            <a:ext cx="3230372" cy="461665"/>
          </a:xfrm>
          <a:prstGeom prst="rect">
            <a:avLst/>
          </a:prstGeom>
          <a:noFill/>
        </p:spPr>
        <p:txBody>
          <a:bodyPr wrap="none" rtlCol="0">
            <a:spAutoFit/>
          </a:bodyPr>
          <a:lstStyle/>
          <a:p>
            <a:r>
              <a:rPr lang="en-US" sz="2400" b="1" dirty="0" err="1">
                <a:latin typeface="Arial" panose="020B0604020202020204" pitchFamily="34" charset="0"/>
                <a:cs typeface="Arial" panose="020B0604020202020204" pitchFamily="34" charset="0"/>
              </a:rPr>
              <a:t>Alvarezova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hypot</a:t>
            </a:r>
            <a:r>
              <a:rPr lang="cs-CZ" sz="2400" b="1" dirty="0">
                <a:latin typeface="Arial" panose="020B0604020202020204" pitchFamily="34" charset="0"/>
                <a:cs typeface="Arial" panose="020B0604020202020204" pitchFamily="34" charset="0"/>
              </a:rPr>
              <a:t>é</a:t>
            </a:r>
            <a:r>
              <a:rPr lang="en-US" sz="2400" b="1" dirty="0">
                <a:latin typeface="Arial" panose="020B0604020202020204" pitchFamily="34" charset="0"/>
                <a:cs typeface="Arial" panose="020B0604020202020204" pitchFamily="34" charset="0"/>
              </a:rPr>
              <a:t>za</a:t>
            </a:r>
            <a:endParaRPr lang="cs-CZ" sz="2400" b="1" dirty="0">
              <a:latin typeface="Arial" panose="020B0604020202020204" pitchFamily="34" charset="0"/>
              <a:cs typeface="Arial" panose="020B0604020202020204" pitchFamily="34" charset="0"/>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2729808" cy="435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04800" y="685800"/>
            <a:ext cx="6019800" cy="2246769"/>
          </a:xfrm>
          <a:prstGeom prst="rect">
            <a:avLst/>
          </a:prstGeom>
          <a:noFill/>
        </p:spPr>
        <p:txBody>
          <a:bodyPr wrap="square" rtlCol="0">
            <a:spAutoFit/>
          </a:bodyPr>
          <a:lstStyle/>
          <a:p>
            <a:pPr algn="just"/>
            <a:r>
              <a:rPr lang="cs-CZ" sz="2000" dirty="0">
                <a:latin typeface="Arial" panose="020B0604020202020204" pitchFamily="34" charset="0"/>
                <a:cs typeface="Arial" panose="020B0604020202020204" pitchFamily="34" charset="0"/>
              </a:rPr>
              <a:t>Fyzik Luis </a:t>
            </a:r>
            <a:r>
              <a:rPr lang="cs-CZ" sz="2000" dirty="0" err="1">
                <a:latin typeface="Arial" panose="020B0604020202020204" pitchFamily="34" charset="0"/>
                <a:cs typeface="Arial" panose="020B0604020202020204" pitchFamily="34" charset="0"/>
              </a:rPr>
              <a:t>Alvarez</a:t>
            </a:r>
            <a:r>
              <a:rPr lang="cs-CZ" sz="2000" dirty="0">
                <a:latin typeface="Arial" panose="020B0604020202020204" pitchFamily="34" charset="0"/>
                <a:cs typeface="Arial" panose="020B0604020202020204" pitchFamily="34" charset="0"/>
              </a:rPr>
              <a:t> předpokládá vyhynutí dinosaurů před 65,5 milion</a:t>
            </a:r>
            <a:r>
              <a:rPr lang="en-US" sz="2000" dirty="0">
                <a:latin typeface="Arial" panose="020B0604020202020204" pitchFamily="34" charset="0"/>
                <a:cs typeface="Arial" panose="020B0604020202020204" pitchFamily="34" charset="0"/>
              </a:rPr>
              <a:t>y</a:t>
            </a:r>
            <a:r>
              <a:rPr lang="cs-CZ" sz="2000" dirty="0">
                <a:latin typeface="Arial" panose="020B0604020202020204" pitchFamily="34" charset="0"/>
                <a:cs typeface="Arial" panose="020B0604020202020204" pitchFamily="34" charset="0"/>
              </a:rPr>
              <a:t> let</a:t>
            </a:r>
            <a:r>
              <a:rPr lang="en-US" sz="2000" dirty="0">
                <a:latin typeface="Arial" panose="020B0604020202020204" pitchFamily="34" charset="0"/>
                <a:cs typeface="Arial" panose="020B0604020202020204" pitchFamily="34" charset="0"/>
              </a:rPr>
              <a:t>  v </a:t>
            </a:r>
            <a:r>
              <a:rPr lang="cs-CZ" sz="2000" dirty="0">
                <a:latin typeface="Arial" panose="020B0604020202020204" pitchFamily="34" charset="0"/>
                <a:cs typeface="Arial" panose="020B0604020202020204" pitchFamily="34" charset="0"/>
              </a:rPr>
              <a:t>důsledku dopadu asteroidu,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jenž vytvořil </a:t>
            </a:r>
            <a:r>
              <a:rPr lang="cs-CZ" sz="2000" dirty="0" err="1">
                <a:latin typeface="Arial" panose="020B0604020202020204" pitchFamily="34" charset="0"/>
                <a:cs typeface="Arial" panose="020B0604020202020204" pitchFamily="34" charset="0"/>
              </a:rPr>
              <a:t>Chicxulubský</a:t>
            </a:r>
            <a:r>
              <a:rPr lang="cs-CZ" sz="2000" dirty="0">
                <a:latin typeface="Arial" panose="020B0604020202020204" pitchFamily="34" charset="0"/>
                <a:cs typeface="Arial" panose="020B0604020202020204" pitchFamily="34" charset="0"/>
              </a:rPr>
              <a:t> kráter. Sedimenty z tohoto období vykazují </a:t>
            </a:r>
            <a:r>
              <a:rPr lang="cs-CZ" sz="2000" u="sng" dirty="0">
                <a:latin typeface="Arial" panose="020B0604020202020204" pitchFamily="34" charset="0"/>
                <a:cs typeface="Arial" panose="020B0604020202020204" pitchFamily="34" charset="0"/>
              </a:rPr>
              <a:t>zvýšený obsah iridia</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Iridium je na zemském povrchu velmi vzácné (průměrný obsah iridia v zemské kůře je 0,0004 </a:t>
            </a:r>
            <a:r>
              <a:rPr lang="cs-CZ" sz="2000" dirty="0" err="1">
                <a:latin typeface="Arial" panose="020B0604020202020204" pitchFamily="34" charset="0"/>
                <a:cs typeface="Arial" panose="020B0604020202020204" pitchFamily="34" charset="0"/>
              </a:rPr>
              <a:t>ppm</a:t>
            </a:r>
            <a:r>
              <a:rPr lang="cs-CZ" sz="2000" dirty="0">
                <a:latin typeface="Arial" panose="020B0604020202020204" pitchFamily="34" charset="0"/>
                <a:cs typeface="Arial" panose="020B0604020202020204" pitchFamily="34" charset="0"/>
              </a:rPr>
              <a:t>.), ale vyskytuje se hojně v </a:t>
            </a:r>
            <a:r>
              <a:rPr lang="en-US" sz="2000" dirty="0">
                <a:latin typeface="Arial" panose="020B0604020202020204" pitchFamily="34" charset="0"/>
                <a:cs typeface="Arial" panose="020B0604020202020204" pitchFamily="34" charset="0"/>
              </a:rPr>
              <a:t>asteroid</a:t>
            </a:r>
            <a:r>
              <a:rPr lang="cs-CZ" sz="2000" dirty="0">
                <a:latin typeface="Arial" panose="020B0604020202020204" pitchFamily="34" charset="0"/>
                <a:cs typeface="Arial" panose="020B0604020202020204" pitchFamily="34" charset="0"/>
              </a:rPr>
              <a:t>ech</a:t>
            </a:r>
          </a:p>
        </p:txBody>
      </p:sp>
      <p:pic>
        <p:nvPicPr>
          <p:cNvPr id="1026" name="Picture 2" descr="Výprava za katastrofou: Vědci se chystají vrtat v kráteru Chicxulub | 100+1  zahraniční zajímavost">
            <a:extLst>
              <a:ext uri="{FF2B5EF4-FFF2-40B4-BE49-F238E27FC236}">
                <a16:creationId xmlns:a16="http://schemas.microsoft.com/office/drawing/2014/main" id="{15CA4216-C78C-4217-98F3-4BB74E9577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57200"/>
            <a:ext cx="2508758" cy="135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6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063198"/>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Platina</a:t>
            </a:r>
            <a:r>
              <a:rPr lang="cs-CZ" sz="2800" dirty="0">
                <a:latin typeface="Arial" panose="020B0604020202020204" pitchFamily="34" charset="0"/>
                <a:cs typeface="Arial" panose="020B0604020202020204" pitchFamily="34" charset="0"/>
              </a:rPr>
              <a:t>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šedobílý, lesklý, velmi tažný, ušlechtilý kov, krystaluje v kubické soustavě.   </a:t>
            </a:r>
          </a:p>
          <a:p>
            <a:pPr algn="just"/>
            <a:r>
              <a:rPr lang="cs-CZ" sz="2000" dirty="0">
                <a:latin typeface="Arial" panose="020B0604020202020204" pitchFamily="34" charset="0"/>
                <a:cs typeface="Arial" panose="020B0604020202020204" pitchFamily="34" charset="0"/>
              </a:rPr>
              <a:t>  Za vyšších teplot platina přímo reaguje se selenem, tellurem a fosforem. V červeném žáru reaguje s chlorem, fluorem a peroxidy alkalických kovů. Ze všech nekovů nejochotněji reaguje se sírou, již při teplotě 200°C vzniká sulfid platnatý </a:t>
            </a:r>
            <a:r>
              <a:rPr lang="cs-CZ" sz="2000" dirty="0" err="1">
                <a:latin typeface="Arial" panose="020B0604020202020204" pitchFamily="34" charset="0"/>
                <a:cs typeface="Arial" panose="020B0604020202020204" pitchFamily="34" charset="0"/>
              </a:rPr>
              <a:t>PtS</a:t>
            </a:r>
            <a:r>
              <a:rPr lang="cs-CZ" sz="2000" dirty="0">
                <a:latin typeface="Arial" panose="020B0604020202020204" pitchFamily="34" charset="0"/>
                <a:cs typeface="Arial" panose="020B0604020202020204" pitchFamily="34" charset="0"/>
              </a:rPr>
              <a:t>, při teplotě nad 400°C přednostně vzniká sulfid platičitý PtS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Směs kyslíku s vodíkem při styku s platinou exploduje. </a:t>
            </a:r>
            <a:r>
              <a:rPr lang="cs-CZ" sz="2000" u="sng" dirty="0">
                <a:latin typeface="Arial" panose="020B0604020202020204" pitchFamily="34" charset="0"/>
                <a:cs typeface="Arial" panose="020B0604020202020204" pitchFamily="34" charset="0"/>
              </a:rPr>
              <a:t>Platina má schopnost pohlcovat velké množství vodíku, ale hydridy netvoří</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Za laboratorní teploty se slučuje pouze s vysoce reaktivními sloučeninami vzácných plynů:</a:t>
            </a:r>
          </a:p>
          <a:p>
            <a:pPr algn="ctr"/>
            <a:r>
              <a:rPr lang="cs-CZ" sz="2000" dirty="0" err="1">
                <a:latin typeface="Arial" panose="020B0604020202020204" pitchFamily="34" charset="0"/>
                <a:cs typeface="Arial" panose="020B0604020202020204" pitchFamily="34" charset="0"/>
              </a:rPr>
              <a:t>Pt</a:t>
            </a:r>
            <a:r>
              <a:rPr lang="cs-CZ" sz="2000" dirty="0">
                <a:latin typeface="Arial" panose="020B0604020202020204" pitchFamily="34" charset="0"/>
                <a:cs typeface="Arial" panose="020B0604020202020204" pitchFamily="34" charset="0"/>
              </a:rPr>
              <a:t> + XeF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PtF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Xe</a:t>
            </a:r>
            <a:endParaRPr lang="cs-CZ" sz="2000" dirty="0">
              <a:latin typeface="Arial" panose="020B0604020202020204" pitchFamily="34" charset="0"/>
              <a:cs typeface="Arial" panose="020B0604020202020204" pitchFamily="34" charset="0"/>
            </a:endParaRPr>
          </a:p>
          <a:p>
            <a:pPr algn="just"/>
            <a:r>
              <a:rPr lang="cs-CZ" sz="2000" u="sng" dirty="0">
                <a:latin typeface="Arial" panose="020B0604020202020204" pitchFamily="34" charset="0"/>
                <a:cs typeface="Arial" panose="020B0604020202020204" pitchFamily="34" charset="0"/>
              </a:rPr>
              <a:t>V běžných minerálních kyselinách se platina nerozpouští</a:t>
            </a:r>
            <a:r>
              <a:rPr lang="cs-CZ" sz="2000" dirty="0">
                <a:latin typeface="Arial" panose="020B0604020202020204" pitchFamily="34" charset="0"/>
                <a:cs typeface="Arial" panose="020B0604020202020204" pitchFamily="34" charset="0"/>
              </a:rPr>
              <a:t>, ale dobře rozpustná je v lučavce královské. </a:t>
            </a:r>
            <a:r>
              <a:rPr lang="cs-CZ" sz="2000" u="sng" dirty="0">
                <a:latin typeface="Arial" panose="020B0604020202020204" pitchFamily="34" charset="0"/>
                <a:cs typeface="Arial" panose="020B0604020202020204" pitchFamily="34" charset="0"/>
              </a:rPr>
              <a:t>Reakcí platiny s lučavkou královskou vzniká kyselina </a:t>
            </a:r>
            <a:r>
              <a:rPr lang="cs-CZ" sz="2000" u="sng" dirty="0" err="1">
                <a:latin typeface="Arial" panose="020B0604020202020204" pitchFamily="34" charset="0"/>
                <a:cs typeface="Arial" panose="020B0604020202020204" pitchFamily="34" charset="0"/>
              </a:rPr>
              <a:t>hexachloroplatičitá</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3Pt + 18HCl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+ 4NO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 skutečnosti probíhá reakce platiny s lučavkou královskou ve dvou krocích:</a:t>
            </a:r>
          </a:p>
          <a:p>
            <a:pPr algn="ctr"/>
            <a:r>
              <a:rPr lang="cs-CZ" sz="2000" dirty="0">
                <a:latin typeface="Arial" panose="020B0604020202020204" pitchFamily="34" charset="0"/>
                <a:cs typeface="Arial" panose="020B0604020202020204" pitchFamily="34" charset="0"/>
              </a:rPr>
              <a:t>12HCl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+ 4NOCl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3Pt + 6HCl + 4Cl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+ 4NOCl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+ 4NO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2049867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52400"/>
            <a:ext cx="8839200" cy="532453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Kromě lučavky královské probíhá ochotně také reakce platiny se směsí koncentrované kyseliny dusičné a bromovodíkové nebo se směsí koncentrované kyseliny chlorovodíkové a selenové:</a:t>
            </a:r>
          </a:p>
          <a:p>
            <a:pPr algn="ctr"/>
            <a:r>
              <a:rPr lang="cs-CZ" sz="2000" dirty="0">
                <a:latin typeface="Arial" panose="020B0604020202020204" pitchFamily="34" charset="0"/>
                <a:cs typeface="Arial" panose="020B0604020202020204" pitchFamily="34" charset="0"/>
              </a:rPr>
              <a:t>3Pt + 18HBr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[PtBr</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+ 4NO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Pt</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+ 6HCl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+ 2SeO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 sloučeninách vystupuje platina nejčastěji jako </a:t>
            </a:r>
            <a:r>
              <a:rPr lang="cs-CZ" sz="2000" b="1" dirty="0">
                <a:latin typeface="Arial" panose="020B0604020202020204" pitchFamily="34" charset="0"/>
                <a:cs typeface="Arial" panose="020B0604020202020204" pitchFamily="34" charset="0"/>
              </a:rPr>
              <a:t>dvou a čtyřmocná</a:t>
            </a:r>
            <a:r>
              <a:rPr lang="cs-CZ" sz="2000" dirty="0">
                <a:latin typeface="Arial" panose="020B0604020202020204" pitchFamily="34" charset="0"/>
                <a:cs typeface="Arial" panose="020B0604020202020204" pitchFamily="34" charset="0"/>
              </a:rPr>
              <a:t>. Méně obvyklé jsou sloučeniny </a:t>
            </a:r>
            <a:r>
              <a:rPr lang="cs-CZ" sz="2000" b="1" dirty="0">
                <a:latin typeface="Arial" panose="020B0604020202020204" pitchFamily="34" charset="0"/>
                <a:cs typeface="Arial" panose="020B0604020202020204" pitchFamily="34" charset="0"/>
              </a:rPr>
              <a:t>jednomocné</a:t>
            </a:r>
            <a:r>
              <a:rPr lang="cs-CZ" sz="2000" dirty="0">
                <a:latin typeface="Arial" panose="020B0604020202020204" pitchFamily="34" charset="0"/>
                <a:cs typeface="Arial" panose="020B0604020202020204" pitchFamily="34" charset="0"/>
              </a:rPr>
              <a:t> platiny, např. chlorid platný </a:t>
            </a:r>
            <a:r>
              <a:rPr lang="cs-CZ" sz="2000" dirty="0" err="1">
                <a:latin typeface="Arial" panose="020B0604020202020204" pitchFamily="34" charset="0"/>
                <a:cs typeface="Arial" panose="020B0604020202020204" pitchFamily="34" charset="0"/>
              </a:rPr>
              <a:t>PtCl</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trojmocná</a:t>
            </a:r>
            <a:r>
              <a:rPr lang="cs-CZ" sz="2000" dirty="0">
                <a:latin typeface="Arial" panose="020B0604020202020204" pitchFamily="34" charset="0"/>
                <a:cs typeface="Arial" panose="020B0604020202020204" pitchFamily="34" charset="0"/>
              </a:rPr>
              <a:t> platina tvoří např. chlorid </a:t>
            </a:r>
            <a:r>
              <a:rPr lang="cs-CZ" sz="2000" dirty="0" err="1">
                <a:latin typeface="Arial" panose="020B0604020202020204" pitchFamily="34" charset="0"/>
                <a:cs typeface="Arial" panose="020B0604020202020204" pitchFamily="34" charset="0"/>
              </a:rPr>
              <a:t>platitý</a:t>
            </a:r>
            <a:r>
              <a:rPr lang="cs-CZ" sz="2000" dirty="0">
                <a:latin typeface="Arial" panose="020B0604020202020204" pitchFamily="34" charset="0"/>
                <a:cs typeface="Arial" panose="020B0604020202020204" pitchFamily="34" charset="0"/>
              </a:rPr>
              <a:t> PtCl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oxid </a:t>
            </a:r>
            <a:r>
              <a:rPr lang="cs-CZ" sz="2000" dirty="0" err="1">
                <a:latin typeface="Arial" panose="020B0604020202020204" pitchFamily="34" charset="0"/>
                <a:cs typeface="Arial" panose="020B0604020202020204" pitchFamily="34" charset="0"/>
              </a:rPr>
              <a:t>platitý</a:t>
            </a:r>
            <a:r>
              <a:rPr lang="cs-CZ" sz="2000" dirty="0">
                <a:latin typeface="Arial" panose="020B0604020202020204" pitchFamily="34" charset="0"/>
                <a:cs typeface="Arial" panose="020B0604020202020204" pitchFamily="34" charset="0"/>
              </a:rPr>
              <a:t> Pt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šestimocná platina je známá v nestabilním oxidu platinovém PtO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Platina tvoří velkou řadu komplexních sloučenin. Komplexní sloučeniny platiny s amoniakem </a:t>
            </a:r>
            <a:r>
              <a:rPr lang="cs-CZ" sz="2000" b="1" dirty="0" err="1">
                <a:latin typeface="Arial" panose="020B0604020202020204" pitchFamily="34" charset="0"/>
                <a:cs typeface="Arial" panose="020B0604020202020204" pitchFamily="34" charset="0"/>
              </a:rPr>
              <a:t>Reisetovy</a:t>
            </a:r>
            <a:r>
              <a:rPr lang="cs-CZ" sz="2000" b="1" dirty="0">
                <a:latin typeface="Arial" panose="020B0604020202020204" pitchFamily="34" charset="0"/>
                <a:cs typeface="Arial" panose="020B0604020202020204" pitchFamily="34" charset="0"/>
              </a:rPr>
              <a:t> chloridy </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Pt</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[PtCl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Druhý </a:t>
            </a:r>
            <a:r>
              <a:rPr lang="cs-CZ" sz="2000" dirty="0" err="1">
                <a:latin typeface="Arial" panose="020B0604020202020204" pitchFamily="34" charset="0"/>
                <a:cs typeface="Arial" panose="020B0604020202020204" pitchFamily="34" charset="0"/>
              </a:rPr>
              <a:t>Reisetův</a:t>
            </a:r>
            <a:r>
              <a:rPr lang="cs-CZ" sz="2000" dirty="0">
                <a:latin typeface="Arial" panose="020B0604020202020204" pitchFamily="34" charset="0"/>
                <a:cs typeface="Arial" panose="020B0604020202020204" pitchFamily="34" charset="0"/>
              </a:rPr>
              <a:t> chlorid je pod názvem </a:t>
            </a:r>
            <a:r>
              <a:rPr lang="cs-CZ" sz="2000" i="1" dirty="0" err="1">
                <a:latin typeface="Arial" panose="020B0604020202020204" pitchFamily="34" charset="0"/>
                <a:cs typeface="Arial" panose="020B0604020202020204" pitchFamily="34" charset="0"/>
              </a:rPr>
              <a:t>cisplatina</a:t>
            </a:r>
            <a:r>
              <a:rPr lang="cs-CZ" sz="2000" dirty="0">
                <a:latin typeface="Arial" panose="020B0604020202020204" pitchFamily="34" charset="0"/>
                <a:cs typeface="Arial" panose="020B0604020202020204" pitchFamily="34" charset="0"/>
              </a:rPr>
              <a:t> důležitým </a:t>
            </a:r>
            <a:r>
              <a:rPr lang="cs-CZ" sz="2000" u="sng" dirty="0">
                <a:latin typeface="Arial" panose="020B0604020202020204" pitchFamily="34" charset="0"/>
                <a:cs typeface="Arial" panose="020B0604020202020204" pitchFamily="34" charset="0"/>
              </a:rPr>
              <a:t>léčivem</a:t>
            </a:r>
            <a:r>
              <a:rPr lang="cs-CZ" sz="2000" dirty="0">
                <a:latin typeface="Arial" panose="020B0604020202020204" pitchFamily="34" charset="0"/>
                <a:cs typeface="Arial" panose="020B0604020202020204" pitchFamily="34" charset="0"/>
              </a:rPr>
              <a:t> v boji s </a:t>
            </a:r>
            <a:r>
              <a:rPr lang="cs-CZ" sz="2000" u="sng" dirty="0">
                <a:latin typeface="Arial" panose="020B0604020202020204" pitchFamily="34" charset="0"/>
                <a:cs typeface="Arial" panose="020B0604020202020204" pitchFamily="34" charset="0"/>
              </a:rPr>
              <a:t>rakovinou</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pic>
        <p:nvPicPr>
          <p:cNvPr id="4098" name="Picture 2" descr="transplatin | The Chemical Statistician">
            <a:extLst>
              <a:ext uri="{FF2B5EF4-FFF2-40B4-BE49-F238E27FC236}">
                <a16:creationId xmlns:a16="http://schemas.microsoft.com/office/drawing/2014/main" id="{B70544A2-0F8F-49BD-9F66-E7942E6F1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4724400"/>
            <a:ext cx="3848100" cy="173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7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64FC94CC-2FAF-4E78-98A6-E6B19601CA58}"/>
              </a:ext>
            </a:extLst>
          </p:cNvPr>
          <p:cNvSpPr txBox="1"/>
          <p:nvPr/>
        </p:nvSpPr>
        <p:spPr>
          <a:xfrm>
            <a:off x="103800" y="304800"/>
            <a:ext cx="7256333" cy="1323439"/>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 Existují i sloučeniny platiny, které vznikají sloučením komplexního anionu platiny s komplexním kationem platiny. Příkladem je zelená </a:t>
            </a:r>
            <a:r>
              <a:rPr lang="cs-CZ" sz="2000" b="1" dirty="0" err="1">
                <a:latin typeface="Arial" panose="020B0604020202020204" pitchFamily="34" charset="0"/>
                <a:cs typeface="Arial" panose="020B0604020202020204" pitchFamily="34" charset="0"/>
              </a:rPr>
              <a:t>Magnusova</a:t>
            </a:r>
            <a:r>
              <a:rPr lang="cs-CZ" sz="2000" b="1" dirty="0">
                <a:latin typeface="Arial" panose="020B0604020202020204" pitchFamily="34" charset="0"/>
                <a:cs typeface="Arial" panose="020B0604020202020204" pitchFamily="34" charset="0"/>
              </a:rPr>
              <a:t> sůl </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tetrachloroplatnan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tetraamoplatnatý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Pt</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p:txBody>
      </p:sp>
      <p:pic>
        <p:nvPicPr>
          <p:cNvPr id="5122" name="Picture 2" descr="Magnus's green salt - Wikipedia">
            <a:extLst>
              <a:ext uri="{FF2B5EF4-FFF2-40B4-BE49-F238E27FC236}">
                <a16:creationId xmlns:a16="http://schemas.microsoft.com/office/drawing/2014/main" id="{2D7D4754-F33A-4B40-8D98-A39CE7215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3" y="1981199"/>
            <a:ext cx="324255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gnus' green salt - Alchetron, The Free Social Encyclopedia">
            <a:extLst>
              <a:ext uri="{FF2B5EF4-FFF2-40B4-BE49-F238E27FC236}">
                <a16:creationId xmlns:a16="http://schemas.microsoft.com/office/drawing/2014/main" id="{FFC31BD6-54F4-4147-8FB9-3433B65DA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733" y="77056"/>
            <a:ext cx="1564029" cy="36567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gnus's green salt - Wikipedia">
            <a:extLst>
              <a:ext uri="{FF2B5EF4-FFF2-40B4-BE49-F238E27FC236}">
                <a16:creationId xmlns:a16="http://schemas.microsoft.com/office/drawing/2014/main" id="{107811E4-8A10-48D8-BC05-7E054E0728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05060">
            <a:off x="3853028" y="1456953"/>
            <a:ext cx="3260587" cy="22676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A1D7CAD-0045-4317-9F8F-998C288D7641}"/>
              </a:ext>
            </a:extLst>
          </p:cNvPr>
          <p:cNvSpPr txBox="1"/>
          <p:nvPr/>
        </p:nvSpPr>
        <p:spPr>
          <a:xfrm>
            <a:off x="193068" y="4056959"/>
            <a:ext cx="8757863" cy="400110"/>
          </a:xfrm>
          <a:prstGeom prst="rect">
            <a:avLst/>
          </a:prstGeom>
          <a:noFill/>
        </p:spPr>
        <p:txBody>
          <a:bodyPr wrap="square">
            <a:spAutoFit/>
          </a:bodyPr>
          <a:lstStyle/>
          <a:p>
            <a:r>
              <a:rPr lang="cs-CZ" sz="2000" dirty="0">
                <a:latin typeface="Arial" panose="020B0604020202020204" pitchFamily="34" charset="0"/>
                <a:cs typeface="Arial" panose="020B0604020202020204" pitchFamily="34" charset="0"/>
              </a:rPr>
              <a:t>Platina také tvoří četné </a:t>
            </a:r>
            <a:r>
              <a:rPr lang="cs-CZ" sz="2000" b="1" dirty="0">
                <a:latin typeface="Arial" panose="020B0604020202020204" pitchFamily="34" charset="0"/>
                <a:cs typeface="Arial" panose="020B0604020202020204" pitchFamily="34" charset="0"/>
              </a:rPr>
              <a:t>organokovové sloučeniny</a:t>
            </a:r>
            <a:r>
              <a:rPr lang="cs-CZ" sz="2000" dirty="0">
                <a:latin typeface="Arial" panose="020B0604020202020204" pitchFamily="34" charset="0"/>
                <a:cs typeface="Arial" panose="020B0604020202020204" pitchFamily="34" charset="0"/>
              </a:rPr>
              <a:t>.</a:t>
            </a:r>
            <a:endParaRPr lang="cs-CZ" sz="2000" dirty="0"/>
          </a:p>
        </p:txBody>
      </p:sp>
      <p:sp>
        <p:nvSpPr>
          <p:cNvPr id="13" name="TextovéPole 12">
            <a:extLst>
              <a:ext uri="{FF2B5EF4-FFF2-40B4-BE49-F238E27FC236}">
                <a16:creationId xmlns:a16="http://schemas.microsoft.com/office/drawing/2014/main" id="{2BD0152B-0E4F-4952-925C-2FE5A20C7F0D}"/>
              </a:ext>
            </a:extLst>
          </p:cNvPr>
          <p:cNvSpPr txBox="1"/>
          <p:nvPr/>
        </p:nvSpPr>
        <p:spPr>
          <a:xfrm>
            <a:off x="193068" y="4953000"/>
            <a:ext cx="8757863" cy="1015663"/>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V přírodě se platina vyskytuje obvykle ryzí, většinou v doprovodu iridia, osmia, palladia, zlata, stříbra, mědi, olova a železa. Výskyt platiny ve formě sloučenin není příliš častý. </a:t>
            </a:r>
          </a:p>
        </p:txBody>
      </p:sp>
    </p:spTree>
    <p:extLst>
      <p:ext uri="{BB962C8B-B14F-4D97-AF65-F5344CB8AC3E}">
        <p14:creationId xmlns:p14="http://schemas.microsoft.com/office/powerpoint/2010/main" val="204986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378565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Výroba platiny se provádí </a:t>
            </a:r>
            <a:r>
              <a:rPr lang="cs-CZ" sz="2000" b="1" dirty="0">
                <a:latin typeface="Arial" panose="020B0604020202020204" pitchFamily="34" charset="0"/>
                <a:cs typeface="Arial" panose="020B0604020202020204" pitchFamily="34" charset="0"/>
              </a:rPr>
              <a:t>působením horké lučavky královské</a:t>
            </a:r>
            <a:r>
              <a:rPr lang="cs-CZ" sz="2000" dirty="0">
                <a:latin typeface="Arial" panose="020B0604020202020204" pitchFamily="34" charset="0"/>
                <a:cs typeface="Arial" panose="020B0604020202020204" pitchFamily="34" charset="0"/>
              </a:rPr>
              <a:t> na jemně mletou rudu. V nerozpustném zbytku zůstane osmium a iridium, všechny ostatní kovy se rozpustí. Z roztoku se působením Ca(OH)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vysráží rozpuštěné kovy s výjimkou platiny a části paladia. Roztok se odpaří do sucha a zbytek se žíhá za vzniku houbové platiny, která se po promytí kyselinou chlorovodíkovou v žáru lisuje na kovovou surovou platinu.</a:t>
            </a:r>
          </a:p>
          <a:p>
            <a:pPr algn="just"/>
            <a:r>
              <a:rPr lang="cs-CZ" sz="2000" dirty="0">
                <a:latin typeface="Arial" panose="020B0604020202020204" pitchFamily="34" charset="0"/>
                <a:cs typeface="Arial" panose="020B0604020202020204" pitchFamily="34" charset="0"/>
              </a:rPr>
              <a:t>    Rozdělení osmia a iridia z nerozpustného zbytku se provádí jeho zahříváním do červeného žáru s přídavkem fosforu. Iridium s fosforem tvoří tavitelnou a těkavou sloučeninu, která se dalším zahříváním opět rozkládá na plynný fosfor a čisté iridium, ve zbytku nakonec zůstane čisté osmium.</a:t>
            </a:r>
          </a:p>
          <a:p>
            <a:pPr algn="just"/>
            <a:r>
              <a:rPr lang="cs-CZ" sz="2000" dirty="0">
                <a:latin typeface="Arial" panose="020B0604020202020204" pitchFamily="34" charset="0"/>
                <a:cs typeface="Arial" panose="020B0604020202020204" pitchFamily="34" charset="0"/>
              </a:rPr>
              <a:t>    Vícestupňovou extrakcí se získává platina a ostatní příbuzné kovy také z odpadních anodových kalů po rafinaci mědi, niklu a zinku.</a:t>
            </a:r>
          </a:p>
        </p:txBody>
      </p:sp>
      <p:sp>
        <p:nvSpPr>
          <p:cNvPr id="5" name="TextovéPole 4">
            <a:extLst>
              <a:ext uri="{FF2B5EF4-FFF2-40B4-BE49-F238E27FC236}">
                <a16:creationId xmlns:a16="http://schemas.microsoft.com/office/drawing/2014/main" id="{CCC97132-E9EE-48FD-8A23-34603D383BE1}"/>
              </a:ext>
            </a:extLst>
          </p:cNvPr>
          <p:cNvSpPr txBox="1"/>
          <p:nvPr/>
        </p:nvSpPr>
        <p:spPr>
          <a:xfrm>
            <a:off x="152400" y="4191000"/>
            <a:ext cx="8839200" cy="1015663"/>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Největší využití má platina jako materiál k výrobě chirurgických nástrojů, elektrod, odporových drátů, laboratorních pomůcek, šperků a polopropustných zrcadel</a:t>
            </a:r>
            <a:endParaRPr lang="cs-CZ" sz="2000" dirty="0"/>
          </a:p>
        </p:txBody>
      </p:sp>
      <p:pic>
        <p:nvPicPr>
          <p:cNvPr id="7" name="Obrázek 6">
            <a:extLst>
              <a:ext uri="{FF2B5EF4-FFF2-40B4-BE49-F238E27FC236}">
                <a16:creationId xmlns:a16="http://schemas.microsoft.com/office/drawing/2014/main" id="{B66FBC7C-8C1C-4702-9551-2C7F8456AF13}"/>
              </a:ext>
            </a:extLst>
          </p:cNvPr>
          <p:cNvPicPr>
            <a:picLocks noChangeAspect="1"/>
          </p:cNvPicPr>
          <p:nvPr/>
        </p:nvPicPr>
        <p:blipFill>
          <a:blip r:embed="rId2"/>
          <a:stretch>
            <a:fillRect/>
          </a:stretch>
        </p:blipFill>
        <p:spPr>
          <a:xfrm>
            <a:off x="4191000" y="4972218"/>
            <a:ext cx="4424363" cy="1657182"/>
          </a:xfrm>
          <a:prstGeom prst="rect">
            <a:avLst/>
          </a:prstGeom>
        </p:spPr>
      </p:pic>
      <p:sp>
        <p:nvSpPr>
          <p:cNvPr id="10" name="TextovéPole 9">
            <a:extLst>
              <a:ext uri="{FF2B5EF4-FFF2-40B4-BE49-F238E27FC236}">
                <a16:creationId xmlns:a16="http://schemas.microsoft.com/office/drawing/2014/main" id="{23DCE701-6C59-4026-88CE-E462B82B1A57}"/>
              </a:ext>
            </a:extLst>
          </p:cNvPr>
          <p:cNvSpPr txBox="1"/>
          <p:nvPr/>
        </p:nvSpPr>
        <p:spPr>
          <a:xfrm>
            <a:off x="228600" y="5446866"/>
            <a:ext cx="3276600" cy="707886"/>
          </a:xfrm>
          <a:prstGeom prst="rect">
            <a:avLst/>
          </a:prstGeom>
          <a:noFill/>
        </p:spPr>
        <p:txBody>
          <a:bodyPr wrap="square">
            <a:spAutoFit/>
          </a:bodyPr>
          <a:lstStyle/>
          <a:p>
            <a:r>
              <a:rPr lang="cs-CZ" sz="2000" dirty="0">
                <a:latin typeface="Arial" panose="020B0604020202020204" pitchFamily="34" charset="0"/>
                <a:cs typeface="Arial" panose="020B0604020202020204" pitchFamily="34" charset="0"/>
              </a:rPr>
              <a:t>Platina je také významný </a:t>
            </a:r>
            <a:r>
              <a:rPr lang="cs-CZ" sz="2000" b="1" dirty="0">
                <a:latin typeface="Arial" panose="020B0604020202020204" pitchFamily="34" charset="0"/>
                <a:cs typeface="Arial" panose="020B0604020202020204" pitchFamily="34" charset="0"/>
              </a:rPr>
              <a:t>investiční kov</a:t>
            </a:r>
            <a:r>
              <a:rPr lang="cs-CZ" sz="2000" dirty="0">
                <a:latin typeface="Arial" panose="020B0604020202020204" pitchFamily="34" charset="0"/>
                <a:cs typeface="Arial" panose="020B0604020202020204" pitchFamily="34" charset="0"/>
              </a:rPr>
              <a:t>. </a:t>
            </a:r>
            <a:endParaRPr lang="cs-CZ" sz="2000" dirty="0"/>
          </a:p>
        </p:txBody>
      </p:sp>
    </p:spTree>
    <p:extLst>
      <p:ext uri="{BB962C8B-B14F-4D97-AF65-F5344CB8AC3E}">
        <p14:creationId xmlns:p14="http://schemas.microsoft.com/office/powerpoint/2010/main" val="2720293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4800"/>
            <a:ext cx="8839200" cy="70788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Platina je </a:t>
            </a:r>
            <a:r>
              <a:rPr lang="cs-CZ" sz="2000" b="1" dirty="0">
                <a:latin typeface="Arial" panose="020B0604020202020204" pitchFamily="34" charset="0"/>
                <a:cs typeface="Arial" panose="020B0604020202020204" pitchFamily="34" charset="0"/>
              </a:rPr>
              <a:t>katalyzátorem</a:t>
            </a:r>
            <a:r>
              <a:rPr lang="cs-CZ" sz="2000" dirty="0">
                <a:latin typeface="Arial" panose="020B0604020202020204" pitchFamily="34" charset="0"/>
                <a:cs typeface="Arial" panose="020B0604020202020204" pitchFamily="34" charset="0"/>
              </a:rPr>
              <a:t> řady chemických reakcí (výroba kyseliny dusičné z amoniaku a výroba kyanovodíku).</a:t>
            </a:r>
          </a:p>
        </p:txBody>
      </p:sp>
      <p:pic>
        <p:nvPicPr>
          <p:cNvPr id="7170" name="Picture 2" descr="Ammonium hexachloroplatinate - Wikipedia">
            <a:extLst>
              <a:ext uri="{FF2B5EF4-FFF2-40B4-BE49-F238E27FC236}">
                <a16:creationId xmlns:a16="http://schemas.microsoft.com/office/drawing/2014/main" id="{31546E25-767C-4F43-AF13-34F084EDB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2646"/>
            <a:ext cx="2842945" cy="178814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C6F3BA8-D79D-4053-8BB0-523863E230D6}"/>
              </a:ext>
            </a:extLst>
          </p:cNvPr>
          <p:cNvSpPr txBox="1"/>
          <p:nvPr/>
        </p:nvSpPr>
        <p:spPr>
          <a:xfrm>
            <a:off x="181510" y="3048000"/>
            <a:ext cx="8763000" cy="2800767"/>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Kyselina </a:t>
            </a:r>
            <a:r>
              <a:rPr lang="cs-CZ" sz="2000" b="1" dirty="0" err="1">
                <a:latin typeface="Arial" panose="020B0604020202020204" pitchFamily="34" charset="0"/>
                <a:cs typeface="Arial" panose="020B0604020202020204" pitchFamily="34" charset="0"/>
              </a:rPr>
              <a:t>hexachloroplatičitá</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k přípravě katalyzátorů pro petrochemii a detoxikaci výfukových plynů, k přípravě lázní pro galvanické pokovení a slouží jako analytické činidlo pro stanovení draslíku. </a:t>
            </a:r>
          </a:p>
          <a:p>
            <a:pPr algn="just"/>
            <a:endParaRPr lang="cs-CZ" sz="800" b="1" dirty="0">
              <a:latin typeface="Arial" panose="020B0604020202020204" pitchFamily="34" charset="0"/>
              <a:cs typeface="Arial" panose="020B0604020202020204" pitchFamily="34" charset="0"/>
            </a:endParaRPr>
          </a:p>
          <a:p>
            <a:pPr algn="just"/>
            <a:r>
              <a:rPr lang="cs-CZ" sz="2000" b="1" dirty="0" err="1">
                <a:latin typeface="Arial" panose="020B0604020202020204" pitchFamily="34" charset="0"/>
                <a:cs typeface="Arial" panose="020B0604020202020204" pitchFamily="34" charset="0"/>
              </a:rPr>
              <a:t>Tetrakyanoplatnatan</a:t>
            </a:r>
            <a:r>
              <a:rPr lang="cs-CZ" sz="2000" b="1" dirty="0">
                <a:latin typeface="Arial" panose="020B0604020202020204" pitchFamily="34" charset="0"/>
                <a:cs typeface="Arial" panose="020B0604020202020204" pitchFamily="34" charset="0"/>
              </a:rPr>
              <a:t> barnatý </a:t>
            </a:r>
            <a:r>
              <a:rPr lang="cs-CZ" sz="2000" dirty="0">
                <a:latin typeface="Arial" panose="020B0604020202020204" pitchFamily="34" charset="0"/>
                <a:cs typeface="Arial" panose="020B0604020202020204" pitchFamily="34" charset="0"/>
              </a:rPr>
              <a:t>Ba[</a:t>
            </a:r>
            <a:r>
              <a:rPr lang="cs-CZ" sz="2000" dirty="0" err="1">
                <a:latin typeface="Arial" panose="020B0604020202020204" pitchFamily="34" charset="0"/>
                <a:cs typeface="Arial" panose="020B0604020202020204" pitchFamily="34" charset="0"/>
              </a:rPr>
              <a:t>Pt</a:t>
            </a:r>
            <a:r>
              <a:rPr lang="cs-CZ" sz="2000" dirty="0">
                <a:latin typeface="Arial" panose="020B0604020202020204" pitchFamily="34" charset="0"/>
                <a:cs typeface="Arial" panose="020B0604020202020204" pitchFamily="34" charset="0"/>
              </a:rPr>
              <a:t>(CN)</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k výrobě stínítek RTG přístrojů.</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platinový </a:t>
            </a:r>
            <a:r>
              <a:rPr lang="cs-CZ" sz="2000" dirty="0">
                <a:latin typeface="Arial" panose="020B0604020202020204" pitchFamily="34" charset="0"/>
                <a:cs typeface="Arial" panose="020B0604020202020204" pitchFamily="34" charset="0"/>
              </a:rPr>
              <a:t>PtF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tak extrémně silné oxidační činidlo, že dokonce oxiduje i netečný plyn xenon za vzniku </a:t>
            </a:r>
            <a:r>
              <a:rPr lang="cs-CZ" sz="2000" dirty="0" err="1">
                <a:latin typeface="Arial" panose="020B0604020202020204" pitchFamily="34" charset="0"/>
                <a:cs typeface="Arial" panose="020B0604020202020204" pitchFamily="34" charset="0"/>
              </a:rPr>
              <a:t>hexafluoroplatičitanu</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xenonného</a:t>
            </a:r>
            <a:r>
              <a:rPr lang="cs-CZ" sz="2000" dirty="0">
                <a:latin typeface="Arial" panose="020B0604020202020204" pitchFamily="34" charset="0"/>
                <a:cs typeface="Arial" panose="020B0604020202020204" pitchFamily="34" charset="0"/>
              </a:rPr>
              <a:t> XePtF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t>
            </a:r>
          </a:p>
        </p:txBody>
      </p:sp>
      <p:sp>
        <p:nvSpPr>
          <p:cNvPr id="7" name="TextovéPole 6">
            <a:extLst>
              <a:ext uri="{FF2B5EF4-FFF2-40B4-BE49-F238E27FC236}">
                <a16:creationId xmlns:a16="http://schemas.microsoft.com/office/drawing/2014/main" id="{FCFF2669-3D35-4E9F-9345-7B30DC26F236}"/>
              </a:ext>
            </a:extLst>
          </p:cNvPr>
          <p:cNvSpPr txBox="1"/>
          <p:nvPr/>
        </p:nvSpPr>
        <p:spPr>
          <a:xfrm>
            <a:off x="159249" y="1178831"/>
            <a:ext cx="5808752" cy="707886"/>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Hexachloroplatičitan</a:t>
            </a:r>
            <a:r>
              <a:rPr lang="cs-CZ" sz="2000" b="1" dirty="0">
                <a:latin typeface="Arial" panose="020B0604020202020204" pitchFamily="34" charset="0"/>
                <a:cs typeface="Arial" panose="020B0604020202020204" pitchFamily="34" charset="0"/>
              </a:rPr>
              <a:t>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PtCl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je důležité analytické činidlo. </a:t>
            </a:r>
          </a:p>
        </p:txBody>
      </p:sp>
    </p:spTree>
    <p:extLst>
      <p:ext uri="{BB962C8B-B14F-4D97-AF65-F5344CB8AC3E}">
        <p14:creationId xmlns:p14="http://schemas.microsoft.com/office/powerpoint/2010/main" val="2049867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 y="209495"/>
            <a:ext cx="3323426" cy="688975"/>
          </a:xfrm>
        </p:spPr>
        <p:txBody>
          <a:bodyPr>
            <a:normAutofit/>
          </a:bodyPr>
          <a:lstStyle/>
          <a:p>
            <a:r>
              <a:rPr lang="cs-CZ" sz="3200" b="1" dirty="0"/>
              <a:t>Skupina manganu</a:t>
            </a:r>
          </a:p>
        </p:txBody>
      </p:sp>
      <p:pic>
        <p:nvPicPr>
          <p:cNvPr id="10242" name="Picture 2" descr="VII. B skupina prvkov (so zameraním na prvky: Mn, Tc, Re ...">
            <a:extLst>
              <a:ext uri="{FF2B5EF4-FFF2-40B4-BE49-F238E27FC236}">
                <a16:creationId xmlns:a16="http://schemas.microsoft.com/office/drawing/2014/main" id="{EC7AC577-C83F-406F-8BEF-84D7B616C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039" y="2352679"/>
            <a:ext cx="5001211" cy="159720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20934010-5EC0-43A7-921E-88125F824FD5}"/>
              </a:ext>
            </a:extLst>
          </p:cNvPr>
          <p:cNvPicPr>
            <a:picLocks noChangeAspect="1"/>
          </p:cNvPicPr>
          <p:nvPr/>
        </p:nvPicPr>
        <p:blipFill>
          <a:blip r:embed="rId3"/>
          <a:stretch>
            <a:fillRect/>
          </a:stretch>
        </p:blipFill>
        <p:spPr>
          <a:xfrm>
            <a:off x="3886200" y="49117"/>
            <a:ext cx="5172891" cy="2057400"/>
          </a:xfrm>
          <a:prstGeom prst="rect">
            <a:avLst/>
          </a:prstGeom>
        </p:spPr>
      </p:pic>
      <p:sp>
        <p:nvSpPr>
          <p:cNvPr id="6" name="Ovál 5">
            <a:extLst>
              <a:ext uri="{FF2B5EF4-FFF2-40B4-BE49-F238E27FC236}">
                <a16:creationId xmlns:a16="http://schemas.microsoft.com/office/drawing/2014/main" id="{11108925-E465-4A56-8056-36D1E8BEE7A7}"/>
              </a:ext>
            </a:extLst>
          </p:cNvPr>
          <p:cNvSpPr/>
          <p:nvPr/>
        </p:nvSpPr>
        <p:spPr>
          <a:xfrm>
            <a:off x="5624244" y="11049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electronegativity trends | Chemistry.Com.Pk">
            <a:extLst>
              <a:ext uri="{FF2B5EF4-FFF2-40B4-BE49-F238E27FC236}">
                <a16:creationId xmlns:a16="http://schemas.microsoft.com/office/drawing/2014/main" id="{957CA47B-CCDB-483E-AADF-F2128935F4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2845" y="4058689"/>
            <a:ext cx="4419600" cy="2720816"/>
          </a:xfrm>
          <a:prstGeom prst="rect">
            <a:avLst/>
          </a:prstGeom>
          <a:noFill/>
          <a:extLst>
            <a:ext uri="{909E8E84-426E-40DD-AFC4-6F175D3DCCD1}">
              <a14:hiddenFill xmlns:a14="http://schemas.microsoft.com/office/drawing/2010/main">
                <a:solidFill>
                  <a:srgbClr val="FFFFFF"/>
                </a:solidFill>
              </a14:hiddenFill>
            </a:ext>
          </a:extLst>
        </p:spPr>
      </p:pic>
      <p:sp>
        <p:nvSpPr>
          <p:cNvPr id="10" name="Kosoúhelník 9">
            <a:extLst>
              <a:ext uri="{FF2B5EF4-FFF2-40B4-BE49-F238E27FC236}">
                <a16:creationId xmlns:a16="http://schemas.microsoft.com/office/drawing/2014/main" id="{930E7D3E-C795-40E2-91C2-A6D249A692EE}"/>
              </a:ext>
            </a:extLst>
          </p:cNvPr>
          <p:cNvSpPr/>
          <p:nvPr/>
        </p:nvSpPr>
        <p:spPr>
          <a:xfrm rot="1403173">
            <a:off x="5651859" y="4916983"/>
            <a:ext cx="332816" cy="629812"/>
          </a:xfrm>
          <a:prstGeom prst="parallelogram">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anganum, un remède homéopathique à base de manganèse">
            <a:extLst>
              <a:ext uri="{FF2B5EF4-FFF2-40B4-BE49-F238E27FC236}">
                <a16:creationId xmlns:a16="http://schemas.microsoft.com/office/drawing/2014/main" id="{42A95A1F-4BC8-4C1A-B914-1C6815C05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04900"/>
            <a:ext cx="3444126" cy="1738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43ABFE7-7C9E-4F64-89CC-E84A2823C871}"/>
              </a:ext>
            </a:extLst>
          </p:cNvPr>
          <p:cNvSpPr txBox="1"/>
          <p:nvPr/>
        </p:nvSpPr>
        <p:spPr>
          <a:xfrm>
            <a:off x="242346" y="2488202"/>
            <a:ext cx="546945" cy="400110"/>
          </a:xfrm>
          <a:prstGeom prst="rect">
            <a:avLst/>
          </a:prstGeom>
          <a:noFill/>
        </p:spPr>
        <p:txBody>
          <a:bodyPr wrap="none" rtlCol="0">
            <a:spAutoFit/>
          </a:bodyPr>
          <a:lstStyle/>
          <a:p>
            <a:r>
              <a:rPr lang="en-US" sz="2000" b="1" dirty="0"/>
              <a:t>Mn</a:t>
            </a:r>
            <a:endParaRPr lang="cs-CZ" sz="2000" b="1" dirty="0"/>
          </a:p>
        </p:txBody>
      </p:sp>
      <p:pic>
        <p:nvPicPr>
          <p:cNvPr id="2052" name="Picture 4" descr="Rhenium - Wikipedia">
            <a:extLst>
              <a:ext uri="{FF2B5EF4-FFF2-40B4-BE49-F238E27FC236}">
                <a16:creationId xmlns:a16="http://schemas.microsoft.com/office/drawing/2014/main" id="{390146C5-6B8B-4E33-9F0F-A00693BF7C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02" y="4706740"/>
            <a:ext cx="3323426" cy="2092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54EABECD-0C17-45F5-A36A-D7C84F857BD8}"/>
              </a:ext>
            </a:extLst>
          </p:cNvPr>
          <p:cNvSpPr txBox="1"/>
          <p:nvPr/>
        </p:nvSpPr>
        <p:spPr>
          <a:xfrm flipH="1">
            <a:off x="300077" y="6410173"/>
            <a:ext cx="762000" cy="400110"/>
          </a:xfrm>
          <a:prstGeom prst="rect">
            <a:avLst/>
          </a:prstGeom>
          <a:noFill/>
        </p:spPr>
        <p:txBody>
          <a:bodyPr wrap="square" rtlCol="0">
            <a:spAutoFit/>
          </a:bodyPr>
          <a:lstStyle/>
          <a:p>
            <a:r>
              <a:rPr lang="en-US" sz="2000" b="1" dirty="0"/>
              <a:t>Re</a:t>
            </a:r>
            <a:endParaRPr lang="cs-CZ" sz="2000" b="1" dirty="0"/>
          </a:p>
        </p:txBody>
      </p:sp>
      <p:pic>
        <p:nvPicPr>
          <p:cNvPr id="2054" name="Picture 6" descr="Technetium - Assignment Point">
            <a:extLst>
              <a:ext uri="{FF2B5EF4-FFF2-40B4-BE49-F238E27FC236}">
                <a16:creationId xmlns:a16="http://schemas.microsoft.com/office/drawing/2014/main" id="{46C1349A-AB27-4C80-ADB6-8A30F14B2F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00" y="2997380"/>
            <a:ext cx="3139026" cy="15695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EC6126DC-01A5-4F6D-8EB4-E0765ED4DD06}"/>
              </a:ext>
            </a:extLst>
          </p:cNvPr>
          <p:cNvSpPr txBox="1"/>
          <p:nvPr/>
        </p:nvSpPr>
        <p:spPr>
          <a:xfrm>
            <a:off x="219702" y="4267485"/>
            <a:ext cx="396391" cy="400110"/>
          </a:xfrm>
          <a:prstGeom prst="rect">
            <a:avLst/>
          </a:prstGeom>
          <a:noFill/>
        </p:spPr>
        <p:txBody>
          <a:bodyPr wrap="none" rtlCol="0">
            <a:spAutoFit/>
          </a:bodyPr>
          <a:lstStyle/>
          <a:p>
            <a:r>
              <a:rPr lang="en-US" sz="2000" b="1" dirty="0"/>
              <a:t>Tc</a:t>
            </a:r>
            <a:endParaRPr lang="cs-CZ" sz="2000" b="1" dirty="0"/>
          </a:p>
        </p:txBody>
      </p:sp>
    </p:spTree>
    <p:extLst>
      <p:ext uri="{BB962C8B-B14F-4D97-AF65-F5344CB8AC3E}">
        <p14:creationId xmlns:p14="http://schemas.microsoft.com/office/powerpoint/2010/main" val="46335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1064" y="76200"/>
            <a:ext cx="8915400" cy="6678751"/>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Mangan</a:t>
            </a:r>
            <a:r>
              <a:rPr lang="cs-CZ" sz="2800" dirty="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lesklý, křehký a značně tvrdý kov. Mangan je znám ve třech stabilních modifikacích, mangan </a:t>
            </a:r>
            <a:r>
              <a:rPr lang="el-GR" sz="2000" dirty="0">
                <a:latin typeface="Arial" panose="020B0604020202020204" pitchFamily="34" charset="0"/>
                <a:cs typeface="Arial" panose="020B0604020202020204" pitchFamily="34" charset="0"/>
              </a:rPr>
              <a:t>α, β </a:t>
            </a:r>
            <a:r>
              <a:rPr lang="cs-CZ" sz="2000" dirty="0">
                <a:latin typeface="Arial" panose="020B0604020202020204" pitchFamily="34" charset="0"/>
                <a:cs typeface="Arial" panose="020B0604020202020204" pitchFamily="34" charset="0"/>
              </a:rPr>
              <a:t>a </a:t>
            </a:r>
            <a:r>
              <a:rPr lang="el-GR" sz="2000" dirty="0">
                <a:latin typeface="Arial" panose="020B0604020202020204" pitchFamily="34" charset="0"/>
                <a:cs typeface="Arial" panose="020B0604020202020204" pitchFamily="34" charset="0"/>
              </a:rPr>
              <a:t>γ. </a:t>
            </a:r>
            <a:r>
              <a:rPr lang="cs-CZ" sz="2000" dirty="0">
                <a:latin typeface="Arial" panose="020B0604020202020204" pitchFamily="34" charset="0"/>
                <a:cs typeface="Arial" panose="020B0604020202020204" pitchFamily="34" charset="0"/>
              </a:rPr>
              <a:t>Mangan </a:t>
            </a:r>
            <a:r>
              <a:rPr lang="el-GR" sz="2000" dirty="0">
                <a:latin typeface="Arial" panose="020B0604020202020204" pitchFamily="34" charset="0"/>
                <a:cs typeface="Arial" panose="020B0604020202020204" pitchFamily="34" charset="0"/>
              </a:rPr>
              <a:t>α </a:t>
            </a:r>
            <a:r>
              <a:rPr lang="cs-CZ" sz="2000" dirty="0">
                <a:latin typeface="Arial" panose="020B0604020202020204" pitchFamily="34" charset="0"/>
                <a:cs typeface="Arial" panose="020B0604020202020204" pitchFamily="34" charset="0"/>
              </a:rPr>
              <a:t>a </a:t>
            </a:r>
            <a:r>
              <a:rPr lang="el-GR" sz="2000" dirty="0">
                <a:latin typeface="Arial" panose="020B0604020202020204" pitchFamily="34" charset="0"/>
                <a:cs typeface="Arial" panose="020B0604020202020204" pitchFamily="34" charset="0"/>
              </a:rPr>
              <a:t>β </a:t>
            </a:r>
            <a:r>
              <a:rPr lang="cs-CZ" sz="2000" dirty="0">
                <a:latin typeface="Arial" panose="020B0604020202020204" pitchFamily="34" charset="0"/>
                <a:cs typeface="Arial" panose="020B0604020202020204" pitchFamily="34" charset="0"/>
              </a:rPr>
              <a:t>vzniká při metalurgické výrobě a je tvrdý a křehký. Mangan </a:t>
            </a:r>
            <a:r>
              <a:rPr lang="el-GR" sz="2000" dirty="0">
                <a:latin typeface="Arial" panose="020B0604020202020204" pitchFamily="34" charset="0"/>
                <a:cs typeface="Arial" panose="020B0604020202020204" pitchFamily="34" charset="0"/>
              </a:rPr>
              <a:t>γ </a:t>
            </a:r>
            <a:r>
              <a:rPr lang="cs-CZ" sz="2000" dirty="0">
                <a:latin typeface="Arial" panose="020B0604020202020204" pitchFamily="34" charset="0"/>
                <a:cs typeface="Arial" panose="020B0604020202020204" pitchFamily="34" charset="0"/>
              </a:rPr>
              <a:t>vzniká při elektrolytické výrobě a je velice měkký, kujný a tažný.</a:t>
            </a:r>
          </a:p>
          <a:p>
            <a:pPr algn="just"/>
            <a:r>
              <a:rPr lang="cs-CZ" sz="2000" dirty="0">
                <a:latin typeface="Arial" panose="020B0604020202020204" pitchFamily="34" charset="0"/>
                <a:cs typeface="Arial" panose="020B0604020202020204" pitchFamily="34" charset="0"/>
              </a:rPr>
              <a:t>   Z běžných kovů má mangan nejnižší hodnotu tepelné vodivosti, nižší tepelnou vodivost mají pouze transurany neptunium a plutonium.</a:t>
            </a:r>
          </a:p>
          <a:p>
            <a:pPr algn="just"/>
            <a:r>
              <a:rPr lang="cs-CZ" sz="2000" dirty="0">
                <a:latin typeface="Arial" panose="020B0604020202020204" pitchFamily="34" charset="0"/>
                <a:cs typeface="Arial" panose="020B0604020202020204" pitchFamily="34" charset="0"/>
              </a:rPr>
              <a:t>  Kompaktní kovový mangan reaguje s koncentrovanou kyselinou sírovou a dusičnou bez vývoje vodíku:</a:t>
            </a:r>
          </a:p>
          <a:p>
            <a:pPr algn="ct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MnSO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3Mn + 8HNO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3Mn(NO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Se zředěnými kyselinami reaguje pouze práškový mangan za vývoje vodíku:</a:t>
            </a:r>
          </a:p>
          <a:p>
            <a:pPr algn="ct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+ 2HCl → MnCl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MnSO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Při teplotě 150°C reaguje s vodní párou za vzniku hydroxidu manganatého a vývoje vodíku:</a:t>
            </a:r>
          </a:p>
          <a:p>
            <a:pPr algn="ct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vystupuje mangan nejčastěji jako </a:t>
            </a:r>
            <a:r>
              <a:rPr lang="cs-CZ" sz="2000" u="sng" dirty="0">
                <a:latin typeface="Arial" panose="020B0604020202020204" pitchFamily="34" charset="0"/>
                <a:cs typeface="Arial" panose="020B0604020202020204" pitchFamily="34" charset="0"/>
              </a:rPr>
              <a:t>dvou, čtyř a sedmimocný</a:t>
            </a:r>
            <a:r>
              <a:rPr lang="cs-CZ" sz="2000" dirty="0">
                <a:latin typeface="Arial" panose="020B0604020202020204" pitchFamily="34" charset="0"/>
                <a:cs typeface="Arial" panose="020B0604020202020204" pitchFamily="34" charset="0"/>
              </a:rPr>
              <a:t>. Sloučeniny trojmocného, pětimocného a šestimocného manganu jsou méně časté. Jednomocný mangan se vyskytuje pouze v </a:t>
            </a:r>
            <a:r>
              <a:rPr lang="cs-CZ" sz="2000" dirty="0" err="1">
                <a:latin typeface="Arial" panose="020B0604020202020204" pitchFamily="34" charset="0"/>
                <a:cs typeface="Arial" panose="020B0604020202020204" pitchFamily="34" charset="0"/>
              </a:rPr>
              <a:t>kyanosolích</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(CN)</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464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ctronegativity trends | Chemistry.Com.Pk">
            <a:extLst>
              <a:ext uri="{FF2B5EF4-FFF2-40B4-BE49-F238E27FC236}">
                <a16:creationId xmlns:a16="http://schemas.microsoft.com/office/drawing/2014/main" id="{AB551A10-072A-46D3-A266-C94C3E6B8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09800"/>
            <a:ext cx="7391400" cy="455033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13E4EC8-0106-4A46-BFD8-25374FC12E2D}"/>
              </a:ext>
            </a:extLst>
          </p:cNvPr>
          <p:cNvSpPr txBox="1"/>
          <p:nvPr/>
        </p:nvSpPr>
        <p:spPr>
          <a:xfrm>
            <a:off x="381000" y="381000"/>
            <a:ext cx="2361159" cy="461665"/>
          </a:xfrm>
          <a:prstGeom prst="rect">
            <a:avLst/>
          </a:prstGeom>
          <a:noFill/>
        </p:spPr>
        <p:txBody>
          <a:bodyPr wrap="none" rtlCol="0">
            <a:spAutoFit/>
          </a:bodyPr>
          <a:lstStyle/>
          <a:p>
            <a:r>
              <a:rPr lang="en-US" sz="2400" b="1" dirty="0" err="1"/>
              <a:t>Elektronegativita</a:t>
            </a:r>
            <a:endParaRPr lang="cs-CZ" sz="2400" b="1" dirty="0"/>
          </a:p>
        </p:txBody>
      </p:sp>
      <p:pic>
        <p:nvPicPr>
          <p:cNvPr id="6" name="Obrázek 5">
            <a:extLst>
              <a:ext uri="{FF2B5EF4-FFF2-40B4-BE49-F238E27FC236}">
                <a16:creationId xmlns:a16="http://schemas.microsoft.com/office/drawing/2014/main" id="{029E6B10-AA13-409F-9FFB-411E90246E7F}"/>
              </a:ext>
            </a:extLst>
          </p:cNvPr>
          <p:cNvPicPr>
            <a:picLocks noChangeAspect="1"/>
          </p:cNvPicPr>
          <p:nvPr/>
        </p:nvPicPr>
        <p:blipFill>
          <a:blip r:embed="rId3"/>
          <a:stretch>
            <a:fillRect/>
          </a:stretch>
        </p:blipFill>
        <p:spPr>
          <a:xfrm>
            <a:off x="4203115" y="247936"/>
            <a:ext cx="4712285" cy="2038064"/>
          </a:xfrm>
          <a:prstGeom prst="rect">
            <a:avLst/>
          </a:prstGeom>
        </p:spPr>
      </p:pic>
      <p:sp>
        <p:nvSpPr>
          <p:cNvPr id="3" name="Kosoúhelník 2">
            <a:extLst>
              <a:ext uri="{FF2B5EF4-FFF2-40B4-BE49-F238E27FC236}">
                <a16:creationId xmlns:a16="http://schemas.microsoft.com/office/drawing/2014/main" id="{B4F8C0FF-CF1D-4C7F-B5F0-4AFB5C3F0810}"/>
              </a:ext>
            </a:extLst>
          </p:cNvPr>
          <p:cNvSpPr/>
          <p:nvPr/>
        </p:nvSpPr>
        <p:spPr>
          <a:xfrm rot="879188">
            <a:off x="2485188" y="4091905"/>
            <a:ext cx="1426750" cy="1037080"/>
          </a:xfrm>
          <a:prstGeom prst="parallelogram">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282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32453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Mangan je po železu druhý nejrozšířenější těžký kov. V přírodě se mangan vyskytuje značně rozptýlen, většinou doprovází železo. Nejdůležitější manganové rudy jsou </a:t>
            </a:r>
            <a:r>
              <a:rPr lang="cs-CZ" sz="2000" b="1" dirty="0">
                <a:latin typeface="Arial" panose="020B0604020202020204" pitchFamily="34" charset="0"/>
                <a:cs typeface="Arial" panose="020B0604020202020204" pitchFamily="34" charset="0"/>
              </a:rPr>
              <a:t>pyroluzit</a:t>
            </a:r>
            <a:r>
              <a:rPr lang="cs-CZ" sz="2000" dirty="0">
                <a:latin typeface="Arial" panose="020B0604020202020204" pitchFamily="34" charset="0"/>
                <a:cs typeface="Arial" panose="020B0604020202020204" pitchFamily="34" charset="0"/>
              </a:rPr>
              <a:t> (burel, </a:t>
            </a:r>
            <a:r>
              <a:rPr lang="cs-CZ" sz="2000" dirty="0" err="1">
                <a:latin typeface="Arial" panose="020B0604020202020204" pitchFamily="34" charset="0"/>
                <a:cs typeface="Arial" panose="020B0604020202020204" pitchFamily="34" charset="0"/>
              </a:rPr>
              <a:t>polyanit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ramsdelit</a:t>
            </a:r>
            <a:r>
              <a:rPr lang="cs-CZ" sz="2000" dirty="0">
                <a:latin typeface="Arial" panose="020B0604020202020204" pitchFamily="34" charset="0"/>
                <a:cs typeface="Arial" panose="020B0604020202020204" pitchFamily="34" charset="0"/>
              </a:rPr>
              <a:t>) MnO</a:t>
            </a:r>
            <a:r>
              <a:rPr lang="cs-CZ" sz="2000" baseline="-25000" dirty="0">
                <a:latin typeface="Arial" panose="020B0604020202020204" pitchFamily="34" charset="0"/>
                <a:cs typeface="Arial" panose="020B0604020202020204" pitchFamily="34" charset="0"/>
              </a:rPr>
              <a:t>2, </a:t>
            </a:r>
            <a:r>
              <a:rPr lang="cs-CZ" sz="2000" b="1" dirty="0">
                <a:latin typeface="Arial" panose="020B0604020202020204" pitchFamily="34" charset="0"/>
                <a:cs typeface="Arial" panose="020B0604020202020204" pitchFamily="34" charset="0"/>
              </a:rPr>
              <a:t>manganit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MnO</a:t>
            </a:r>
            <a:r>
              <a:rPr lang="cs-CZ" sz="2000" dirty="0">
                <a:latin typeface="Arial" panose="020B0604020202020204" pitchFamily="34" charset="0"/>
                <a:cs typeface="Arial" panose="020B0604020202020204" pitchFamily="34" charset="0"/>
              </a:rPr>
              <a:t>(OH) nebo </a:t>
            </a:r>
            <a:r>
              <a:rPr lang="cs-CZ" sz="2000" b="1" dirty="0" err="1">
                <a:latin typeface="Arial" panose="020B0604020202020204" pitchFamily="34" charset="0"/>
                <a:cs typeface="Arial" panose="020B0604020202020204" pitchFamily="34" charset="0"/>
              </a:rPr>
              <a:t>rhodochrozit</a:t>
            </a:r>
            <a:r>
              <a:rPr lang="cs-CZ" sz="2000" dirty="0">
                <a:latin typeface="Arial" panose="020B0604020202020204" pitchFamily="34" charset="0"/>
                <a:cs typeface="Arial" panose="020B0604020202020204" pitchFamily="34" charset="0"/>
              </a:rPr>
              <a:t> (dialogit) MnCO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Pro technické účely se mangan nejčastěji vyrábí jako feromangan </a:t>
            </a:r>
            <a:r>
              <a:rPr lang="cs-CZ" sz="2000" b="1" dirty="0">
                <a:latin typeface="Arial" panose="020B0604020202020204" pitchFamily="34" charset="0"/>
                <a:cs typeface="Arial" panose="020B0604020202020204" pitchFamily="34" charset="0"/>
              </a:rPr>
              <a:t>přímou redukcí</a:t>
            </a:r>
            <a:r>
              <a:rPr lang="cs-CZ" sz="2000" dirty="0">
                <a:latin typeface="Arial" panose="020B0604020202020204" pitchFamily="34" charset="0"/>
                <a:cs typeface="Arial" panose="020B0604020202020204" pitchFamily="34" charset="0"/>
              </a:rPr>
              <a:t> bohatých kyslíkatých rud uhlíkem ve vysoké nebo obloukové peci:</a:t>
            </a:r>
          </a:p>
          <a:p>
            <a:pPr algn="ctr"/>
            <a:r>
              <a:rPr lang="cs-CZ" sz="2000" dirty="0" err="1">
                <a:latin typeface="Arial" panose="020B0604020202020204" pitchFamily="34" charset="0"/>
                <a:cs typeface="Arial" panose="020B0604020202020204" pitchFamily="34" charset="0"/>
              </a:rPr>
              <a:t>MnO</a:t>
            </a:r>
            <a:r>
              <a:rPr lang="cs-CZ" sz="2000" dirty="0">
                <a:latin typeface="Arial" panose="020B0604020202020204" pitchFamily="34" charset="0"/>
                <a:cs typeface="Arial" panose="020B0604020202020204" pitchFamily="34" charset="0"/>
              </a:rPr>
              <a:t> + C →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 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MnO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C →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Čistý kovový mangan se vyrábí </a:t>
            </a:r>
            <a:r>
              <a:rPr lang="cs-CZ" sz="2000" b="1" dirty="0" err="1">
                <a:latin typeface="Arial" panose="020B0604020202020204" pitchFamily="34" charset="0"/>
                <a:cs typeface="Arial" panose="020B0604020202020204" pitchFamily="34" charset="0"/>
              </a:rPr>
              <a:t>aluminotermicky</a:t>
            </a:r>
            <a:r>
              <a:rPr lang="cs-CZ" sz="2000" dirty="0">
                <a:latin typeface="Arial" panose="020B0604020202020204" pitchFamily="34" charset="0"/>
                <a:cs typeface="Arial" panose="020B0604020202020204" pitchFamily="34" charset="0"/>
              </a:rPr>
              <a:t> nebo </a:t>
            </a:r>
            <a:r>
              <a:rPr lang="cs-CZ" sz="2000" b="1" dirty="0">
                <a:latin typeface="Arial" panose="020B0604020202020204" pitchFamily="34" charset="0"/>
                <a:cs typeface="Arial" panose="020B0604020202020204" pitchFamily="34" charset="0"/>
              </a:rPr>
              <a:t>elektrolýzou</a:t>
            </a:r>
            <a:r>
              <a:rPr lang="cs-CZ" sz="2000" dirty="0">
                <a:latin typeface="Arial" panose="020B0604020202020204" pitchFamily="34" charset="0"/>
                <a:cs typeface="Arial" panose="020B0604020202020204" pitchFamily="34" charset="0"/>
              </a:rPr>
              <a:t> okyseleného vodného roztoku síranu manganatého. Pro </a:t>
            </a:r>
            <a:r>
              <a:rPr lang="cs-CZ" sz="2000" dirty="0" err="1">
                <a:latin typeface="Arial" panose="020B0604020202020204" pitchFamily="34" charset="0"/>
                <a:cs typeface="Arial" panose="020B0604020202020204" pitchFamily="34" charset="0"/>
              </a:rPr>
              <a:t>aluminotermickou</a:t>
            </a:r>
            <a:r>
              <a:rPr lang="cs-CZ" sz="2000" dirty="0">
                <a:latin typeface="Arial" panose="020B0604020202020204" pitchFamily="34" charset="0"/>
                <a:cs typeface="Arial" panose="020B0604020202020204" pitchFamily="34" charset="0"/>
              </a:rPr>
              <a:t> výrobu nelze použít přímo MnO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reakce s hliníkem by probíhala velice prudce a za vývoje velkého množství tepla. Burel se nejprve praží v rotační peci při teplotě 525°C za vzniku Mn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teplotě nad 900°C poté vzniká Mn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který se redukuje:</a:t>
            </a:r>
          </a:p>
          <a:p>
            <a:pPr algn="ctr"/>
            <a:r>
              <a:rPr lang="cs-CZ" sz="2000" dirty="0">
                <a:latin typeface="Arial" panose="020B0604020202020204" pitchFamily="34" charset="0"/>
                <a:cs typeface="Arial" panose="020B0604020202020204" pitchFamily="34" charset="0"/>
              </a:rPr>
              <a:t>3Mn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+ 8Al → 9Mn + 4Al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38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324306"/>
            <a:ext cx="87630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Chudé manganové rudy, které není možné přímo redukovat, se zpracovávají </a:t>
            </a:r>
            <a:r>
              <a:rPr lang="cs-CZ" sz="2000" b="1" dirty="0">
                <a:latin typeface="Arial" panose="020B0604020202020204" pitchFamily="34" charset="0"/>
                <a:cs typeface="Arial" panose="020B0604020202020204" pitchFamily="34" charset="0"/>
              </a:rPr>
              <a:t>mokrým postupem</a:t>
            </a:r>
            <a:r>
              <a:rPr lang="cs-CZ" sz="2000" dirty="0">
                <a:latin typeface="Arial" panose="020B0604020202020204" pitchFamily="34" charset="0"/>
                <a:cs typeface="Arial" panose="020B0604020202020204" pitchFamily="34" charset="0"/>
              </a:rPr>
              <a:t>. Jemně nadrcená ruda se nejprve redukčně praží v rotační peci při teplotě 900-1000°C, výpražek se louhuje zředěnou kyselinou sírovou, z výluhu s obsahem síranu manganatého se neutralizací vysráží železo, fosfor a arsen. Další nečistoty měď, nikl a kobalt se vysráží působením sulfanu. Po okyselení se roztok zpracovává elektrolyticky. Elektrolýza probíhá v diafragmovém elektrolyzéru při teplotě 35°C, katodou je ocelový plech, anoda je z olova legovaného stříbrem. Mangan vyloučený na katodě obsahuje velké množství vodíku, musí se proto vakuově přetavovat.</a:t>
            </a:r>
          </a:p>
          <a:p>
            <a:pPr algn="just"/>
            <a:r>
              <a:rPr lang="cs-CZ" sz="2000" dirty="0">
                <a:latin typeface="Arial" panose="020B0604020202020204" pitchFamily="34" charset="0"/>
                <a:cs typeface="Arial" panose="020B0604020202020204" pitchFamily="34" charset="0"/>
              </a:rPr>
              <a:t>  Pokusně se také prováděla výroba velice čistého manganu s minimálním obsahem uhlíku </a:t>
            </a:r>
            <a:r>
              <a:rPr lang="cs-CZ" sz="2000" b="1" dirty="0">
                <a:latin typeface="Arial" panose="020B0604020202020204" pitchFamily="34" charset="0"/>
                <a:cs typeface="Arial" panose="020B0604020202020204" pitchFamily="34" charset="0"/>
              </a:rPr>
              <a:t>elektrolýzou taveniny </a:t>
            </a:r>
            <a:r>
              <a:rPr lang="cs-CZ" sz="2000" dirty="0">
                <a:latin typeface="Arial" panose="020B0604020202020204" pitchFamily="34" charset="0"/>
                <a:cs typeface="Arial" panose="020B0604020202020204" pitchFamily="34" charset="0"/>
              </a:rPr>
              <a:t>oxidu manganatého ve směsi s fluoridem vápenatým a oxidem barnatým nebo vakuovou destilací feromanganu.</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Mangan je součástí 36 </a:t>
            </a:r>
            <a:r>
              <a:rPr lang="cs-CZ" sz="2000" u="sng" dirty="0">
                <a:latin typeface="Arial" panose="020B0604020202020204" pitchFamily="34" charset="0"/>
                <a:cs typeface="Arial" panose="020B0604020202020204" pitchFamily="34" charset="0"/>
              </a:rPr>
              <a:t>enzymů</a:t>
            </a:r>
            <a:r>
              <a:rPr lang="cs-CZ" sz="2000" dirty="0">
                <a:latin typeface="Arial" panose="020B0604020202020204" pitchFamily="34" charset="0"/>
                <a:cs typeface="Arial" panose="020B0604020202020204" pitchFamily="34" charset="0"/>
              </a:rPr>
              <a:t> a hraje značnou roli při metabolismu sacharidů, bílkovin a tuků. </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86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Použití hlavně jako </a:t>
            </a:r>
            <a:r>
              <a:rPr lang="cs-CZ" sz="2000" b="1" dirty="0">
                <a:latin typeface="Arial" panose="020B0604020202020204" pitchFamily="34" charset="0"/>
                <a:cs typeface="Arial" panose="020B0604020202020204" pitchFamily="34" charset="0"/>
              </a:rPr>
              <a:t>legující přísada ocelí</a:t>
            </a:r>
            <a:r>
              <a:rPr lang="cs-CZ" sz="2000" dirty="0">
                <a:latin typeface="Arial" panose="020B0604020202020204" pitchFamily="34" charset="0"/>
                <a:cs typeface="Arial" panose="020B0604020202020204" pitchFamily="34" charset="0"/>
              </a:rPr>
              <a:t>. Mangan podstatným způsobem ovlivňuje pevnost oceli v tahu, tvrdost, v menší míře i pružnost a kujnost. Vysoce pevná a houževnatá je </a:t>
            </a:r>
            <a:r>
              <a:rPr lang="cs-CZ" sz="2000" dirty="0" err="1">
                <a:latin typeface="Arial" panose="020B0604020202020204" pitchFamily="34" charset="0"/>
                <a:cs typeface="Arial" panose="020B0604020202020204" pitchFamily="34" charset="0"/>
              </a:rPr>
              <a:t>Hadfieldova</a:t>
            </a:r>
            <a:r>
              <a:rPr lang="cs-CZ" sz="2000" dirty="0">
                <a:latin typeface="Arial" panose="020B0604020202020204" pitchFamily="34" charset="0"/>
                <a:cs typeface="Arial" panose="020B0604020202020204" pitchFamily="34" charset="0"/>
              </a:rPr>
              <a:t> ocel s obsahem manganu okolo 12%. Ta se využívá zejména ve zbrojní výrobě a ke konstrukci velmi namáhaných strojních součástí.</a:t>
            </a:r>
          </a:p>
          <a:p>
            <a:pPr algn="just"/>
            <a:r>
              <a:rPr lang="cs-CZ" sz="2000" dirty="0">
                <a:latin typeface="Arial" panose="020B0604020202020204" pitchFamily="34" charset="0"/>
                <a:cs typeface="Arial" panose="020B0604020202020204" pitchFamily="34" charset="0"/>
              </a:rPr>
              <a:t>  Významné množství manganu se spotřebovává k </a:t>
            </a:r>
            <a:r>
              <a:rPr lang="cs-CZ" sz="2000" b="1" dirty="0">
                <a:latin typeface="Arial" panose="020B0604020202020204" pitchFamily="34" charset="0"/>
                <a:cs typeface="Arial" panose="020B0604020202020204" pitchFamily="34" charset="0"/>
              </a:rPr>
              <a:t>legování hliníku</a:t>
            </a:r>
            <a:r>
              <a:rPr lang="cs-CZ" sz="2000" dirty="0">
                <a:latin typeface="Arial" panose="020B0604020202020204" pitchFamily="34" charset="0"/>
                <a:cs typeface="Arial" panose="020B0604020202020204" pitchFamily="34" charset="0"/>
              </a:rPr>
              <a:t>. Přídavek 0,8 až 1,5% manganu podstatným způsobem ovlivňuje odolnost hliníku vůči chemické korozi. Manganem legovaný hliník nalézá uplatnění zejména při výrobě obalů pro potravinářství.</a:t>
            </a:r>
          </a:p>
          <a:p>
            <a:pPr algn="just"/>
            <a:r>
              <a:rPr lang="cs-CZ" sz="2000" dirty="0">
                <a:latin typeface="Arial" panose="020B0604020202020204" pitchFamily="34" charset="0"/>
                <a:cs typeface="Arial" panose="020B0604020202020204" pitchFamily="34" charset="0"/>
              </a:rPr>
              <a:t>  Další využití nalézá kovový mangan jako přísada pro </a:t>
            </a:r>
            <a:r>
              <a:rPr lang="cs-CZ" sz="2000" b="1" dirty="0">
                <a:latin typeface="Arial" panose="020B0604020202020204" pitchFamily="34" charset="0"/>
                <a:cs typeface="Arial" panose="020B0604020202020204" pitchFamily="34" charset="0"/>
              </a:rPr>
              <a:t>barvení skla </a:t>
            </a:r>
            <a:r>
              <a:rPr lang="cs-CZ" sz="2000" dirty="0">
                <a:latin typeface="Arial" panose="020B0604020202020204" pitchFamily="34" charset="0"/>
                <a:cs typeface="Arial" panose="020B0604020202020204" pitchFamily="34" charset="0"/>
              </a:rPr>
              <a:t>a jako součást celé řady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a:t>
            </a:r>
          </a:p>
          <a:p>
            <a:pPr algn="just"/>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Bismanol</a:t>
            </a:r>
            <a:r>
              <a:rPr lang="cs-CZ" sz="2000" dirty="0">
                <a:latin typeface="Arial" panose="020B0604020202020204" pitchFamily="34" charset="0"/>
                <a:cs typeface="Arial" panose="020B0604020202020204" pitchFamily="34" charset="0"/>
              </a:rPr>
              <a:t> - slitina manganu s bismutem se používá k výrobě velmi silných permanentních magnetů. </a:t>
            </a:r>
          </a:p>
          <a:p>
            <a:pPr algn="just"/>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Heuslerova</a:t>
            </a:r>
            <a:r>
              <a:rPr lang="cs-CZ" sz="2000" i="1" dirty="0">
                <a:latin typeface="Arial" panose="020B0604020202020204" pitchFamily="34" charset="0"/>
                <a:cs typeface="Arial" panose="020B0604020202020204" pitchFamily="34" charset="0"/>
              </a:rPr>
              <a:t> slitina</a:t>
            </a:r>
            <a:r>
              <a:rPr lang="cs-CZ" sz="2000" dirty="0">
                <a:latin typeface="Arial" panose="020B0604020202020204" pitchFamily="34" charset="0"/>
                <a:cs typeface="Arial" panose="020B0604020202020204" pitchFamily="34" charset="0"/>
              </a:rPr>
              <a:t> - slitina manganu s antimonem se využívá k výrobě permanentních magnetů. </a:t>
            </a:r>
          </a:p>
          <a:p>
            <a:pPr algn="just"/>
            <a:r>
              <a:rPr lang="cs-CZ" sz="2000" i="1" dirty="0">
                <a:latin typeface="Arial" panose="020B0604020202020204" pitchFamily="34" charset="0"/>
                <a:cs typeface="Arial" panose="020B0604020202020204" pitchFamily="34" charset="0"/>
              </a:rPr>
              <a:t>  Manganin</a:t>
            </a:r>
            <a:r>
              <a:rPr lang="cs-CZ" sz="2000" dirty="0">
                <a:latin typeface="Arial" panose="020B0604020202020204" pitchFamily="34" charset="0"/>
                <a:cs typeface="Arial" panose="020B0604020202020204" pitchFamily="34" charset="0"/>
              </a:rPr>
              <a:t> - slitina manganu s niklem a mědí se používá k výrobě odporových topných drátů a přesných elektrických odporů. </a:t>
            </a:r>
          </a:p>
          <a:p>
            <a:pPr algn="just"/>
            <a:r>
              <a:rPr lang="cs-CZ" sz="2000" i="1" dirty="0">
                <a:latin typeface="Arial" panose="020B0604020202020204" pitchFamily="34" charset="0"/>
                <a:cs typeface="Arial" panose="020B0604020202020204" pitchFamily="34" charset="0"/>
              </a:rPr>
              <a:t>  Manganový bronz </a:t>
            </a:r>
            <a:r>
              <a:rPr lang="cs-CZ" sz="2000" dirty="0">
                <a:latin typeface="Arial" panose="020B0604020202020204" pitchFamily="34" charset="0"/>
                <a:cs typeface="Arial" panose="020B0604020202020204" pitchFamily="34" charset="0"/>
              </a:rPr>
              <a:t>- slitina manganu s mědí a cínem se používá k odlévání velmi přesných součástek pro jemnou mechaniku. </a:t>
            </a:r>
          </a:p>
          <a:p>
            <a:pPr algn="just"/>
            <a:r>
              <a:rPr lang="cs-CZ" sz="2000" i="1" dirty="0">
                <a:latin typeface="Arial" panose="020B0604020202020204" pitchFamily="34" charset="0"/>
                <a:cs typeface="Arial" panose="020B0604020202020204" pitchFamily="34" charset="0"/>
              </a:rPr>
              <a:t>  Duraluminium</a:t>
            </a:r>
            <a:r>
              <a:rPr lang="cs-CZ" sz="2000" dirty="0">
                <a:latin typeface="Arial" panose="020B0604020202020204" pitchFamily="34" charset="0"/>
                <a:cs typeface="Arial" panose="020B0604020202020204" pitchFamily="34" charset="0"/>
              </a:rPr>
              <a:t> - slitina manganu s mědí, hořčíkem, hliníkem a křemíkem, důležitý konstrukční materiál v letectví a kosmické technice. </a:t>
            </a:r>
          </a:p>
        </p:txBody>
      </p:sp>
    </p:spTree>
    <p:extLst>
      <p:ext uri="{BB962C8B-B14F-4D97-AF65-F5344CB8AC3E}">
        <p14:creationId xmlns:p14="http://schemas.microsoft.com/office/powerpoint/2010/main" val="204986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936"/>
            <a:ext cx="8839200" cy="640175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Sloučeniny manganu se používají jako pigmenty, oxidační činidla a katalyzátory. </a:t>
            </a:r>
          </a:p>
          <a:p>
            <a:pPr algn="just"/>
            <a:endParaRPr lang="cs-CZ" sz="1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Manganistan sodný </a:t>
            </a:r>
            <a:r>
              <a:rPr lang="cs-CZ" sz="2000" dirty="0">
                <a:latin typeface="Arial" panose="020B0604020202020204" pitchFamily="34" charset="0"/>
                <a:cs typeface="Arial" panose="020B0604020202020204" pitchFamily="34" charset="0"/>
              </a:rPr>
              <a:t>NaMnO</a:t>
            </a:r>
            <a:r>
              <a:rPr lang="cs-CZ" sz="2000" baseline="-25000" dirty="0">
                <a:latin typeface="Arial" panose="020B0604020202020204" pitchFamily="34" charset="0"/>
                <a:cs typeface="Arial" panose="020B0604020202020204" pitchFamily="34" charset="0"/>
              </a:rPr>
              <a:t>4 </a:t>
            </a:r>
            <a:r>
              <a:rPr lang="cs-CZ" sz="2000" dirty="0">
                <a:latin typeface="Arial" panose="020B0604020202020204" pitchFamily="34" charset="0"/>
                <a:cs typeface="Arial" panose="020B0604020202020204" pitchFamily="34" charset="0"/>
              </a:rPr>
              <a:t>je důležité oxidační činidlo a desinfekční prostředek. </a:t>
            </a:r>
          </a:p>
          <a:p>
            <a:pPr algn="just"/>
            <a:r>
              <a:rPr lang="cs-CZ" sz="2000" b="1" dirty="0">
                <a:latin typeface="Arial" panose="020B0604020202020204" pitchFamily="34" charset="0"/>
                <a:cs typeface="Arial" panose="020B0604020202020204" pitchFamily="34" charset="0"/>
              </a:rPr>
              <a:t>Manganistan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velmi silné oxidační činidlo, nacházel omezené využití v pyrotechnice. </a:t>
            </a:r>
          </a:p>
          <a:p>
            <a:pPr algn="just"/>
            <a:r>
              <a:rPr lang="cs-CZ" sz="2000" b="1" dirty="0">
                <a:latin typeface="Arial" panose="020B0604020202020204" pitchFamily="34" charset="0"/>
                <a:cs typeface="Arial" panose="020B0604020202020204" pitchFamily="34" charset="0"/>
              </a:rPr>
              <a:t>Síran manganatý </a:t>
            </a:r>
            <a:r>
              <a:rPr lang="cs-CZ" sz="2000" dirty="0">
                <a:latin typeface="Arial" panose="020B0604020202020204" pitchFamily="34" charset="0"/>
                <a:cs typeface="Arial" panose="020B0604020202020204" pitchFamily="34" charset="0"/>
              </a:rPr>
              <a:t>MnSO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jako bílý pigment k barvení keramiky, pro výrobu laků a barev. </a:t>
            </a:r>
          </a:p>
          <a:p>
            <a:pPr algn="just"/>
            <a:r>
              <a:rPr lang="cs-CZ" sz="2000" b="1" dirty="0">
                <a:latin typeface="Arial" panose="020B0604020202020204" pitchFamily="34" charset="0"/>
                <a:cs typeface="Arial" panose="020B0604020202020204" pitchFamily="34" charset="0"/>
              </a:rPr>
              <a:t>Dusičnan manganatý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zdroj manganu v hnojivech a prostředcích pro výživu rostlin. </a:t>
            </a:r>
          </a:p>
          <a:p>
            <a:pPr algn="just"/>
            <a:r>
              <a:rPr lang="cs-CZ" sz="2000" b="1" dirty="0">
                <a:latin typeface="Arial" panose="020B0604020202020204" pitchFamily="34" charset="0"/>
                <a:cs typeface="Arial" panose="020B0604020202020204" pitchFamily="34" charset="0"/>
              </a:rPr>
              <a:t>Oxid manganatý </a:t>
            </a:r>
            <a:r>
              <a:rPr lang="cs-CZ" sz="2000" dirty="0" err="1">
                <a:latin typeface="Arial" panose="020B0604020202020204" pitchFamily="34" charset="0"/>
                <a:cs typeface="Arial" panose="020B0604020202020204" pitchFamily="34" charset="0"/>
              </a:rPr>
              <a:t>MnO</a:t>
            </a:r>
            <a:r>
              <a:rPr lang="cs-CZ" sz="2000" dirty="0">
                <a:latin typeface="Arial" panose="020B0604020202020204" pitchFamily="34" charset="0"/>
                <a:cs typeface="Arial" panose="020B0604020202020204" pitchFamily="34" charset="0"/>
              </a:rPr>
              <a:t> je zelený pigment, zdroj manganu v hnojivech a prostředcích pro výživu rostlin. </a:t>
            </a: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manganitý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nachází využití jako černý pigment. </a:t>
            </a:r>
          </a:p>
          <a:p>
            <a:pPr algn="just"/>
            <a:r>
              <a:rPr lang="cs-CZ" sz="2000" b="1" dirty="0">
                <a:latin typeface="Arial" panose="020B0604020202020204" pitchFamily="34" charset="0"/>
                <a:cs typeface="Arial" panose="020B0604020202020204" pitchFamily="34" charset="0"/>
              </a:rPr>
              <a:t>Oxid manganičitý </a:t>
            </a:r>
            <a:r>
              <a:rPr lang="cs-CZ" sz="2000" dirty="0">
                <a:latin typeface="Arial" panose="020B0604020202020204" pitchFamily="34" charset="0"/>
                <a:cs typeface="Arial" panose="020B0604020202020204" pitchFamily="34" charset="0"/>
              </a:rPr>
              <a:t>MnO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černý pigment, oxidační činidlo, depolarizátor suchých elektrických článků, přísada do skla. </a:t>
            </a:r>
          </a:p>
          <a:p>
            <a:pPr algn="just"/>
            <a:r>
              <a:rPr lang="cs-CZ" sz="2000" b="1" dirty="0">
                <a:latin typeface="Arial" panose="020B0604020202020204" pitchFamily="34" charset="0"/>
                <a:cs typeface="Arial" panose="020B0604020202020204" pitchFamily="34" charset="0"/>
              </a:rPr>
              <a:t>Oxid manganistý </a:t>
            </a:r>
            <a:r>
              <a:rPr lang="cs-CZ" sz="2000" dirty="0">
                <a:latin typeface="Arial" panose="020B0604020202020204" pitchFamily="34" charset="0"/>
                <a:cs typeface="Arial" panose="020B0604020202020204" pitchFamily="34" charset="0"/>
              </a:rPr>
              <a:t>Mn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velmi silné oxidační činidlo. </a:t>
            </a:r>
          </a:p>
          <a:p>
            <a:pPr algn="just"/>
            <a:r>
              <a:rPr lang="cs-CZ" sz="2000" b="1" dirty="0">
                <a:latin typeface="Arial" panose="020B0604020202020204" pitchFamily="34" charset="0"/>
                <a:cs typeface="Arial" panose="020B0604020202020204" pitchFamily="34" charset="0"/>
              </a:rPr>
              <a:t>Uhličitan manganatý </a:t>
            </a:r>
            <a:r>
              <a:rPr lang="cs-CZ" sz="2000" dirty="0">
                <a:latin typeface="Arial" panose="020B0604020202020204" pitchFamily="34" charset="0"/>
                <a:cs typeface="Arial" panose="020B0604020202020204" pitchFamily="34" charset="0"/>
              </a:rPr>
              <a:t>MnCO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oxidační činidlo pro výrobě hydrochinonu z anilínu, výchozí surovina pro výrobu dalších sloučenin manganu. </a:t>
            </a:r>
          </a:p>
          <a:p>
            <a:pPr algn="just"/>
            <a:r>
              <a:rPr lang="cs-CZ" sz="2000" b="1" dirty="0">
                <a:latin typeface="Arial" panose="020B0604020202020204" pitchFamily="34" charset="0"/>
                <a:cs typeface="Arial" panose="020B0604020202020204" pitchFamily="34" charset="0"/>
              </a:rPr>
              <a:t>Octan manganatý </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Mn - katalyzátor při výrobě kyseliny octové oxidací acetaldehydu.</a:t>
            </a:r>
          </a:p>
        </p:txBody>
      </p:sp>
    </p:spTree>
    <p:extLst>
      <p:ext uri="{BB962C8B-B14F-4D97-AF65-F5344CB8AC3E}">
        <p14:creationId xmlns:p14="http://schemas.microsoft.com/office/powerpoint/2010/main" val="204986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32112"/>
            <a:ext cx="8839200" cy="5940088"/>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Manganistan draselný</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(hypermangan)</a:t>
            </a:r>
            <a:r>
              <a:rPr lang="cs-CZ" sz="2000" dirty="0">
                <a:latin typeface="Arial" panose="020B0604020202020204" pitchFamily="34" charset="0"/>
                <a:cs typeface="Arial" panose="020B0604020202020204" pitchFamily="34" charset="0"/>
              </a:rPr>
              <a:t> KMnO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který se využívá jako silné oxidační činidlo a desinfekční prostředek. Mangan se postupně redukuje z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stavu VII až na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 II. </a:t>
            </a:r>
            <a:r>
              <a:rPr lang="cs-CZ" sz="2000" u="sng" dirty="0">
                <a:latin typeface="Arial" panose="020B0604020202020204" pitchFamily="34" charset="0"/>
                <a:cs typeface="Arial" panose="020B0604020202020204" pitchFamily="34" charset="0"/>
              </a:rPr>
              <a:t>Při redukci dochází k barevným změnám od fialové (VII), přes zelenou (VI), hnědou (IV) až k bezbarvé či lehce narůžovělé (II). </a:t>
            </a:r>
            <a:r>
              <a:rPr lang="cs-CZ" sz="2000" dirty="0">
                <a:latin typeface="Arial" panose="020B0604020202020204" pitchFamily="34" charset="0"/>
                <a:cs typeface="Arial" panose="020B0604020202020204" pitchFamily="34" charset="0"/>
              </a:rPr>
              <a:t>Stupeň redukce, a tím i zbarvení, je ovlivněno reakčním prostředím.</a:t>
            </a:r>
          </a:p>
          <a:p>
            <a:r>
              <a:rPr lang="cs-CZ" sz="2000" dirty="0">
                <a:latin typeface="Arial" panose="020B0604020202020204" pitchFamily="34" charset="0"/>
                <a:cs typeface="Arial" panose="020B0604020202020204" pitchFamily="34" charset="0"/>
              </a:rPr>
              <a:t>  V </a:t>
            </a:r>
            <a:r>
              <a:rPr lang="cs-CZ" sz="2000" b="1" dirty="0">
                <a:latin typeface="Arial" panose="020B0604020202020204" pitchFamily="34" charset="0"/>
                <a:cs typeface="Arial" panose="020B0604020202020204" pitchFamily="34" charset="0"/>
              </a:rPr>
              <a:t>kyselém</a:t>
            </a:r>
            <a:r>
              <a:rPr lang="cs-CZ" sz="2000" dirty="0">
                <a:latin typeface="Arial" panose="020B0604020202020204" pitchFamily="34" charset="0"/>
                <a:cs typeface="Arial" panose="020B0604020202020204" pitchFamily="34" charset="0"/>
              </a:rPr>
              <a:t> prostředí se původně fialový manganistan redukuje až na bezbarvý čí narůžovělý manganatý kation:</a:t>
            </a:r>
          </a:p>
          <a:p>
            <a:pPr algn="ctr"/>
            <a:r>
              <a:rPr lang="cs-CZ" sz="2000" dirty="0">
                <a:latin typeface="Arial" panose="020B0604020202020204" pitchFamily="34" charset="0"/>
                <a:cs typeface="Arial" panose="020B0604020202020204" pitchFamily="34" charset="0"/>
              </a:rPr>
              <a:t>2 KMnO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+ 5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 MnSO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+ 6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  V </a:t>
            </a:r>
            <a:r>
              <a:rPr lang="cs-CZ" sz="2000" b="1" dirty="0">
                <a:latin typeface="Arial" panose="020B0604020202020204" pitchFamily="34" charset="0"/>
                <a:cs typeface="Arial" panose="020B0604020202020204" pitchFamily="34" charset="0"/>
              </a:rPr>
              <a:t>neutrálním</a:t>
            </a:r>
            <a:r>
              <a:rPr lang="cs-CZ" sz="2000" dirty="0">
                <a:latin typeface="Arial" panose="020B0604020202020204" pitchFamily="34" charset="0"/>
                <a:cs typeface="Arial" panose="020B0604020202020204" pitchFamily="34" charset="0"/>
              </a:rPr>
              <a:t> prostředí se redukuje na hnědý až černý oxid manganičitý:</a:t>
            </a:r>
          </a:p>
          <a:p>
            <a:pPr algn="ctr"/>
            <a:r>
              <a:rPr lang="cs-CZ" sz="2000" dirty="0">
                <a:latin typeface="Arial" panose="020B0604020202020204" pitchFamily="34" charset="0"/>
                <a:cs typeface="Arial" panose="020B0604020202020204" pitchFamily="34" charset="0"/>
              </a:rPr>
              <a:t>2KMnO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2MnO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+ 2KOH</a:t>
            </a:r>
          </a:p>
          <a:p>
            <a:r>
              <a:rPr lang="cs-CZ" sz="2000" dirty="0">
                <a:latin typeface="Arial" panose="020B0604020202020204" pitchFamily="34" charset="0"/>
                <a:cs typeface="Arial" panose="020B0604020202020204" pitchFamily="34" charset="0"/>
              </a:rPr>
              <a:t>   Zcela odlišně reaguje manganistan v oxidačně-redukčních reakcích v </a:t>
            </a:r>
            <a:r>
              <a:rPr lang="cs-CZ" sz="2000" b="1" dirty="0">
                <a:latin typeface="Arial" panose="020B0604020202020204" pitchFamily="34" charset="0"/>
                <a:cs typeface="Arial" panose="020B0604020202020204" pitchFamily="34" charset="0"/>
              </a:rPr>
              <a:t>alkalickém</a:t>
            </a:r>
            <a:r>
              <a:rPr lang="cs-CZ" sz="2000" dirty="0">
                <a:latin typeface="Arial" panose="020B0604020202020204" pitchFamily="34" charset="0"/>
                <a:cs typeface="Arial" panose="020B0604020202020204" pitchFamily="34" charset="0"/>
              </a:rPr>
              <a:t> prostředí, kdy dochází k redukci za vzniku zeleného </a:t>
            </a:r>
            <a:r>
              <a:rPr lang="cs-CZ" sz="2000" dirty="0" err="1">
                <a:latin typeface="Arial" panose="020B0604020202020204" pitchFamily="34" charset="0"/>
                <a:cs typeface="Arial" panose="020B0604020202020204" pitchFamily="34" charset="0"/>
              </a:rPr>
              <a:t>mangananu</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8 KMnO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KI + 8 KOH → 8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KIO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endParaRPr lang="cs-CZ" sz="2000" dirty="0">
              <a:latin typeface="Arial" panose="020B0604020202020204" pitchFamily="34" charset="0"/>
              <a:cs typeface="Arial" panose="020B0604020202020204" pitchFamily="34" charset="0"/>
            </a:endParaRPr>
          </a:p>
          <a:p>
            <a:r>
              <a:rPr lang="cs-CZ" sz="2000" u="sng" dirty="0">
                <a:latin typeface="Arial" panose="020B0604020202020204" pitchFamily="34" charset="0"/>
                <a:cs typeface="Arial" panose="020B0604020202020204" pitchFamily="34" charset="0"/>
              </a:rPr>
              <a:t>Peroxid vodíku při reakci s manganistanem draselným v prostředí kyseliny sírové způsobuje redukci fialového manganistanu draselného na bezbarvou manganatou sůl</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 KMnO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+ 5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 MnSO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+ 5 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51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4093428"/>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Síran manganatý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chlorid manganatý</a:t>
            </a:r>
            <a:r>
              <a:rPr lang="cs-CZ" sz="2000" dirty="0">
                <a:latin typeface="Arial" panose="020B0604020202020204" pitchFamily="34" charset="0"/>
                <a:cs typeface="Arial" panose="020B0604020202020204" pitchFamily="34" charset="0"/>
              </a:rPr>
              <a:t> se používají v barvířství, v tisku tkanin a k moření osiva. Chlorid manganatý se také využívá na výrobu sikativ pro fermeže. </a:t>
            </a:r>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Některé sloučeniny manganu se používaly a dnes ještě některé používají jako </a:t>
            </a:r>
            <a:r>
              <a:rPr lang="cs-CZ" sz="2000" u="sng" dirty="0">
                <a:latin typeface="Arial" panose="020B0604020202020204" pitchFamily="34" charset="0"/>
                <a:cs typeface="Arial" panose="020B0604020202020204" pitchFamily="34" charset="0"/>
              </a:rPr>
              <a:t>malířské barvy</a:t>
            </a:r>
            <a:r>
              <a:rPr lang="cs-CZ" sz="2000" dirty="0">
                <a:latin typeface="Arial" panose="020B0604020202020204" pitchFamily="34" charset="0"/>
                <a:cs typeface="Arial" panose="020B0604020202020204" pitchFamily="34" charset="0"/>
              </a:rPr>
              <a:t>. K přírodním barvám manganu patří </a:t>
            </a:r>
            <a:r>
              <a:rPr lang="cs-CZ" sz="2000" u="sng" dirty="0">
                <a:latin typeface="Arial" panose="020B0604020202020204" pitchFamily="34" charset="0"/>
                <a:cs typeface="Arial" panose="020B0604020202020204" pitchFamily="34" charset="0"/>
              </a:rPr>
              <a:t>umbra</a:t>
            </a:r>
            <a:r>
              <a:rPr lang="cs-CZ" sz="2000" dirty="0">
                <a:latin typeface="Arial" panose="020B0604020202020204" pitchFamily="34" charset="0"/>
                <a:cs typeface="Arial" panose="020B0604020202020204" pitchFamily="34" charset="0"/>
              </a:rPr>
              <a:t> a k umělým </a:t>
            </a:r>
            <a:r>
              <a:rPr lang="cs-CZ" sz="2000" u="sng" dirty="0">
                <a:latin typeface="Arial" panose="020B0604020202020204" pitchFamily="34" charset="0"/>
                <a:cs typeface="Arial" panose="020B0604020202020204" pitchFamily="34" charset="0"/>
              </a:rPr>
              <a:t>manganová hněď</a:t>
            </a:r>
            <a:r>
              <a:rPr lang="cs-CZ" sz="2000" dirty="0">
                <a:latin typeface="Arial" panose="020B0604020202020204" pitchFamily="34" charset="0"/>
                <a:cs typeface="Arial" panose="020B0604020202020204" pitchFamily="34" charset="0"/>
              </a:rPr>
              <a:t> (zásaditý uhličitan manganatý), </a:t>
            </a:r>
            <a:r>
              <a:rPr lang="cs-CZ" sz="2000" u="sng" dirty="0">
                <a:latin typeface="Arial" panose="020B0604020202020204" pitchFamily="34" charset="0"/>
                <a:cs typeface="Arial" panose="020B0604020202020204" pitchFamily="34" charset="0"/>
              </a:rPr>
              <a:t>manganová běloba </a:t>
            </a:r>
            <a:r>
              <a:rPr lang="cs-CZ" sz="2000" dirty="0">
                <a:latin typeface="Arial" panose="020B0604020202020204" pitchFamily="34" charset="0"/>
                <a:cs typeface="Arial" panose="020B0604020202020204" pitchFamily="34" charset="0"/>
              </a:rPr>
              <a:t>(uhličitan manganatý), </a:t>
            </a:r>
            <a:r>
              <a:rPr lang="cs-CZ" sz="2000" u="sng" dirty="0">
                <a:latin typeface="Arial" panose="020B0604020202020204" pitchFamily="34" charset="0"/>
                <a:cs typeface="Arial" panose="020B0604020202020204" pitchFamily="34" charset="0"/>
              </a:rPr>
              <a:t>manganová zeleň</a:t>
            </a:r>
            <a:r>
              <a:rPr lang="cs-CZ" sz="2000" dirty="0">
                <a:latin typeface="Arial" panose="020B0604020202020204" pitchFamily="34" charset="0"/>
                <a:cs typeface="Arial" panose="020B0604020202020204" pitchFamily="34" charset="0"/>
              </a:rPr>
              <a:t> (někdy také kasselská zeleň) a permanentní violeť.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Přídavek malého množství manganu do skloviny může zvýšit jasnost vyrobeného </a:t>
            </a:r>
            <a:r>
              <a:rPr lang="cs-CZ" sz="2000" u="sng" dirty="0">
                <a:latin typeface="Arial" panose="020B0604020202020204" pitchFamily="34" charset="0"/>
                <a:cs typeface="Arial" panose="020B0604020202020204" pitchFamily="34" charset="0"/>
              </a:rPr>
              <a:t>skla</a:t>
            </a:r>
            <a:r>
              <a:rPr lang="cs-CZ" sz="2000" dirty="0">
                <a:latin typeface="Arial" panose="020B0604020202020204" pitchFamily="34" charset="0"/>
                <a:cs typeface="Arial" panose="020B0604020202020204" pitchFamily="34" charset="0"/>
              </a:rPr>
              <a:t>, protože odstraňuje zelenavý nádech, který po sobě ve skle zanechávají stopy železa.</a:t>
            </a:r>
          </a:p>
        </p:txBody>
      </p:sp>
    </p:spTree>
    <p:extLst>
      <p:ext uri="{BB962C8B-B14F-4D97-AF65-F5344CB8AC3E}">
        <p14:creationId xmlns:p14="http://schemas.microsoft.com/office/powerpoint/2010/main" val="2554216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52400"/>
            <a:ext cx="8839200" cy="6678751"/>
          </a:xfrm>
          <a:prstGeom prst="rect">
            <a:avLst/>
          </a:prstGeom>
        </p:spPr>
        <p:txBody>
          <a:bodyPr wrap="square">
            <a:spAutoFit/>
          </a:bodyPr>
          <a:lstStyle/>
          <a:p>
            <a:pPr algn="ctr"/>
            <a:r>
              <a:rPr lang="cs-CZ" sz="2800" b="1" dirty="0"/>
              <a:t>Technecium </a:t>
            </a:r>
          </a:p>
          <a:p>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stříbrošedý, radioaktivní kov, krystalující v hexagonální soustavě. Technecium se rozpouští pouze v koncentrované kyselině dusičné a koncentrované kyselině sírové za vzniku kyseliny </a:t>
            </a:r>
            <a:r>
              <a:rPr lang="cs-CZ" sz="2000" dirty="0" err="1">
                <a:latin typeface="Arial" panose="020B0604020202020204" pitchFamily="34" charset="0"/>
                <a:cs typeface="Arial" panose="020B0604020202020204" pitchFamily="34" charset="0"/>
              </a:rPr>
              <a:t>technicisté</a:t>
            </a:r>
            <a:r>
              <a:rPr lang="cs-CZ" sz="2000" dirty="0">
                <a:latin typeface="Arial" panose="020B0604020202020204" pitchFamily="34" charset="0"/>
                <a:cs typeface="Arial" panose="020B0604020202020204" pitchFamily="34" charset="0"/>
              </a:rPr>
              <a:t> HTcO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3Tc + 7HNO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3HTcO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+ 7NO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2Tc + 7H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2HTcO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+ 7SO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Reakce technecia s lučavkou královskou probíhá za vzniku komplexní kyseliny </a:t>
            </a:r>
            <a:r>
              <a:rPr lang="cs-CZ" sz="2000" dirty="0" err="1">
                <a:latin typeface="Arial" panose="020B0604020202020204" pitchFamily="34" charset="0"/>
                <a:cs typeface="Arial" panose="020B0604020202020204" pitchFamily="34" charset="0"/>
              </a:rPr>
              <a:t>hexachlorotechničité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3Tc + 18HCl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[TcCl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+ 4NO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Zahřáté v atmosféře kyslíku shoří za vzniku těkavého, žlutě zbarveného oxidu </a:t>
            </a:r>
            <a:r>
              <a:rPr lang="cs-CZ" sz="2000" dirty="0" err="1">
                <a:latin typeface="Arial" panose="020B0604020202020204" pitchFamily="34" charset="0"/>
                <a:cs typeface="Arial" panose="020B0604020202020204" pitchFamily="34" charset="0"/>
              </a:rPr>
              <a:t>technicistého</a:t>
            </a:r>
            <a:r>
              <a:rPr lang="cs-CZ" sz="2000" dirty="0">
                <a:latin typeface="Arial" panose="020B0604020202020204" pitchFamily="34" charset="0"/>
                <a:cs typeface="Arial" panose="020B0604020202020204" pitchFamily="34" charset="0"/>
              </a:rPr>
              <a:t> 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Ve sloučeninách vystupuje technecium nejčastěji jako sedmimocný kation Tc</a:t>
            </a:r>
            <a:r>
              <a:rPr lang="cs-CZ" sz="2000" baseline="30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v silně oxidačním prostředí se vyskytuje ve formě </a:t>
            </a:r>
            <a:r>
              <a:rPr lang="cs-CZ" sz="2000" dirty="0" err="1">
                <a:latin typeface="Arial" panose="020B0604020202020204" pitchFamily="34" charset="0"/>
                <a:cs typeface="Arial" panose="020B0604020202020204" pitchFamily="34" charset="0"/>
              </a:rPr>
              <a:t>technicistého</a:t>
            </a:r>
            <a:r>
              <a:rPr lang="cs-CZ" sz="2000" dirty="0">
                <a:latin typeface="Arial" panose="020B0604020202020204" pitchFamily="34" charset="0"/>
                <a:cs typeface="Arial" panose="020B0604020202020204" pitchFamily="34" charset="0"/>
              </a:rPr>
              <a:t> anionu TcO</a:t>
            </a:r>
            <a:r>
              <a:rPr lang="cs-CZ" sz="2000" baseline="-25000" dirty="0">
                <a:latin typeface="Arial" panose="020B0604020202020204" pitchFamily="34" charset="0"/>
                <a:cs typeface="Arial" panose="020B0604020202020204" pitchFamily="34" charset="0"/>
              </a:rPr>
              <a:t>4</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Chemické vlastnosti </a:t>
            </a:r>
            <a:r>
              <a:rPr lang="cs-CZ" sz="2000" dirty="0" err="1">
                <a:latin typeface="Arial" panose="020B0604020202020204" pitchFamily="34" charset="0"/>
                <a:cs typeface="Arial" panose="020B0604020202020204" pitchFamily="34" charset="0"/>
              </a:rPr>
              <a:t>technicistých</a:t>
            </a:r>
            <a:r>
              <a:rPr lang="cs-CZ" sz="2000" dirty="0">
                <a:latin typeface="Arial" panose="020B0604020202020204" pitchFamily="34" charset="0"/>
                <a:cs typeface="Arial" panose="020B0604020202020204" pitchFamily="34" charset="0"/>
              </a:rPr>
              <a:t> sloučenin se nejvíce podobají vlastnostem sloučenin sedmimocného rhenia. </a:t>
            </a:r>
          </a:p>
          <a:p>
            <a:pPr algn="just"/>
            <a:r>
              <a:rPr lang="cs-CZ" sz="2000" dirty="0">
                <a:latin typeface="Arial" panose="020B0604020202020204" pitchFamily="34" charset="0"/>
                <a:cs typeface="Arial" panose="020B0604020202020204" pitchFamily="34" charset="0"/>
              </a:rPr>
              <a:t>  Chemické vlastnosti sloučenin čtyř a šestimocného technecia se nejvíce podobají vlastnostem sloučenin manganu.</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Technecium je uměle připravený radioaktivní prvek, který se v přírodě téměř nevyskytuje</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73515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7346"/>
            <a:ext cx="8839200" cy="390876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Technecium se získává bombardováním molybdenu neutrony v jaderném reaktoru, při kterém nejprve vznikne nestálý izotop molybdenu </a:t>
            </a:r>
            <a:r>
              <a:rPr lang="cs-CZ" sz="2000" baseline="30000" dirty="0">
                <a:latin typeface="Arial" panose="020B0604020202020204" pitchFamily="34" charset="0"/>
                <a:cs typeface="Arial" panose="020B0604020202020204" pitchFamily="34" charset="0"/>
              </a:rPr>
              <a:t>99</a:t>
            </a:r>
            <a:r>
              <a:rPr lang="cs-CZ" sz="2000" dirty="0">
                <a:latin typeface="Arial" panose="020B0604020202020204" pitchFamily="34" charset="0"/>
                <a:cs typeface="Arial" panose="020B0604020202020204" pitchFamily="34" charset="0"/>
              </a:rPr>
              <a:t>Mo, který se beta rozpadem přeměňuje na </a:t>
            </a:r>
            <a:r>
              <a:rPr lang="cs-CZ" sz="2000" baseline="30000" dirty="0">
                <a:latin typeface="Arial" panose="020B0604020202020204" pitchFamily="34" charset="0"/>
                <a:cs typeface="Arial" panose="020B0604020202020204" pitchFamily="34" charset="0"/>
              </a:rPr>
              <a:t>99</a:t>
            </a:r>
            <a:r>
              <a:rPr lang="cs-CZ" sz="2000" dirty="0">
                <a:latin typeface="Arial" panose="020B0604020202020204" pitchFamily="34" charset="0"/>
                <a:cs typeface="Arial" panose="020B0604020202020204" pitchFamily="34" charset="0"/>
              </a:rPr>
              <a:t>Tc. Ve fázi výzkumu je příprava technecia v cyklotronu.</a:t>
            </a:r>
          </a:p>
          <a:p>
            <a:pPr algn="just"/>
            <a:r>
              <a:rPr lang="cs-CZ" sz="2000" dirty="0">
                <a:latin typeface="Arial" panose="020B0604020202020204" pitchFamily="34" charset="0"/>
                <a:cs typeface="Arial" panose="020B0604020202020204" pitchFamily="34" charset="0"/>
              </a:rPr>
              <a:t>   Nejstálejším izotopem technecia je </a:t>
            </a:r>
            <a:r>
              <a:rPr lang="cs-CZ" sz="2000" baseline="30000" dirty="0">
                <a:latin typeface="Arial" panose="020B0604020202020204" pitchFamily="34" charset="0"/>
                <a:cs typeface="Arial" panose="020B0604020202020204" pitchFamily="34" charset="0"/>
              </a:rPr>
              <a:t>99</a:t>
            </a:r>
            <a:r>
              <a:rPr lang="cs-CZ" sz="2000" dirty="0">
                <a:latin typeface="Arial" panose="020B0604020202020204" pitchFamily="34" charset="0"/>
                <a:cs typeface="Arial" panose="020B0604020202020204" pitchFamily="34" charset="0"/>
              </a:rPr>
              <a:t>Tc </a:t>
            </a:r>
            <a:r>
              <a:rPr lang="cs-CZ" sz="2000" i="1" dirty="0">
                <a:latin typeface="Arial" panose="020B0604020202020204" pitchFamily="34" charset="0"/>
                <a:cs typeface="Arial" panose="020B0604020202020204" pitchFamily="34" charset="0"/>
              </a:rPr>
              <a:t>(T</a:t>
            </a:r>
            <a:r>
              <a:rPr lang="cs-CZ" sz="2000" i="1" baseline="-25000" dirty="0">
                <a:latin typeface="Arial" panose="020B0604020202020204" pitchFamily="34" charset="0"/>
                <a:cs typeface="Arial" panose="020B0604020202020204" pitchFamily="34" charset="0"/>
              </a:rPr>
              <a:t>1/2</a:t>
            </a:r>
            <a:r>
              <a:rPr lang="cs-CZ" sz="2000" i="1" dirty="0">
                <a:latin typeface="Arial" panose="020B0604020202020204" pitchFamily="34" charset="0"/>
                <a:cs typeface="Arial" panose="020B0604020202020204" pitchFamily="34" charset="0"/>
              </a:rPr>
              <a:t> = 2,12·10</a:t>
            </a:r>
            <a:r>
              <a:rPr lang="cs-CZ" sz="2000" i="1" baseline="30000" dirty="0">
                <a:latin typeface="Arial" panose="020B0604020202020204" pitchFamily="34" charset="0"/>
                <a:cs typeface="Arial" panose="020B0604020202020204" pitchFamily="34" charset="0"/>
              </a:rPr>
              <a:t>5</a:t>
            </a:r>
            <a:r>
              <a:rPr lang="cs-CZ" sz="2000" i="1" dirty="0">
                <a:latin typeface="Arial" panose="020B0604020202020204" pitchFamily="34" charset="0"/>
                <a:cs typeface="Arial" panose="020B0604020202020204" pitchFamily="34" charset="0"/>
              </a:rPr>
              <a:t> let)</a:t>
            </a:r>
            <a:r>
              <a:rPr lang="cs-CZ" sz="2000" dirty="0">
                <a:latin typeface="Arial" panose="020B0604020202020204" pitchFamily="34" charset="0"/>
                <a:cs typeface="Arial" panose="020B0604020202020204" pitchFamily="34" charset="0"/>
              </a:rPr>
              <a:t>, byl ve stopovém množství izolován z afrických uranových rud jako produkt radioaktivní přeměny </a:t>
            </a:r>
            <a:r>
              <a:rPr lang="cs-CZ" sz="2000" baseline="30000" dirty="0">
                <a:latin typeface="Arial" panose="020B0604020202020204" pitchFamily="34" charset="0"/>
                <a:cs typeface="Arial" panose="020B0604020202020204" pitchFamily="34" charset="0"/>
              </a:rPr>
              <a:t>238</a:t>
            </a:r>
            <a:r>
              <a:rPr lang="cs-CZ" sz="2000" dirty="0">
                <a:latin typeface="Arial" panose="020B0604020202020204" pitchFamily="34" charset="0"/>
                <a:cs typeface="Arial" panose="020B0604020202020204" pitchFamily="34" charset="0"/>
              </a:rPr>
              <a:t>U. Jeho výskyt byl také zjištěn ve spektrech některých hvězd </a:t>
            </a:r>
            <a:r>
              <a:rPr lang="cs-CZ" sz="2000" i="1" dirty="0">
                <a:latin typeface="Arial" panose="020B0604020202020204" pitchFamily="34" charset="0"/>
                <a:cs typeface="Arial" panose="020B0604020202020204" pitchFamily="34" charset="0"/>
              </a:rPr>
              <a:t>(hvězdy spektrálního typu S, N, M)</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Technecium je </a:t>
            </a:r>
            <a:r>
              <a:rPr lang="cs-CZ" sz="2000" b="1" dirty="0">
                <a:latin typeface="Arial" panose="020B0604020202020204" pitchFamily="34" charset="0"/>
                <a:cs typeface="Arial" panose="020B0604020202020204" pitchFamily="34" charset="0"/>
              </a:rPr>
              <a:t>supravodič</a:t>
            </a:r>
            <a:r>
              <a:rPr lang="cs-CZ" sz="2000" dirty="0">
                <a:latin typeface="Arial" panose="020B0604020202020204" pitchFamily="34" charset="0"/>
                <a:cs typeface="Arial" panose="020B0604020202020204" pitchFamily="34" charset="0"/>
              </a:rPr>
              <a:t> I. typu, velice silně pohlcuje pomalé neutrony a je účinným </a:t>
            </a:r>
            <a:r>
              <a:rPr lang="cs-CZ" sz="2000" b="1" dirty="0">
                <a:latin typeface="Arial" panose="020B0604020202020204" pitchFamily="34" charset="0"/>
                <a:cs typeface="Arial" panose="020B0604020202020204" pitchFamily="34" charset="0"/>
              </a:rPr>
              <a:t>inhibitorem koroze </a:t>
            </a:r>
            <a:r>
              <a:rPr lang="cs-CZ" sz="2000" dirty="0">
                <a:latin typeface="Arial" panose="020B0604020202020204" pitchFamily="34" charset="0"/>
                <a:cs typeface="Arial" panose="020B0604020202020204" pitchFamily="34" charset="0"/>
              </a:rPr>
              <a:t>oceli, uhlíkatá ocel s přídavkem </a:t>
            </a:r>
            <a:r>
              <a:rPr lang="cs-CZ" sz="2000" u="sng" dirty="0" err="1">
                <a:latin typeface="Arial" panose="020B0604020202020204" pitchFamily="34" charset="0"/>
                <a:cs typeface="Arial" panose="020B0604020202020204" pitchFamily="34" charset="0"/>
              </a:rPr>
              <a:t>technicistanu</a:t>
            </a:r>
            <a:r>
              <a:rPr lang="cs-CZ" sz="2000" u="sng" dirty="0">
                <a:latin typeface="Arial" panose="020B0604020202020204" pitchFamily="34" charset="0"/>
                <a:cs typeface="Arial" panose="020B0604020202020204" pitchFamily="34" charset="0"/>
              </a:rPr>
              <a:t> draselného</a:t>
            </a:r>
            <a:r>
              <a:rPr lang="cs-CZ" sz="2000" dirty="0">
                <a:latin typeface="Arial" panose="020B0604020202020204" pitchFamily="34" charset="0"/>
                <a:cs typeface="Arial" panose="020B0604020202020204" pitchFamily="34" charset="0"/>
              </a:rPr>
              <a:t> KTcO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 množství okolo 50 </a:t>
            </a:r>
            <a:r>
              <a:rPr lang="cs-CZ" sz="2000" dirty="0" err="1">
                <a:latin typeface="Arial" panose="020B0604020202020204" pitchFamily="34" charset="0"/>
                <a:cs typeface="Arial" panose="020B0604020202020204" pitchFamily="34" charset="0"/>
              </a:rPr>
              <a:t>ppm</a:t>
            </a:r>
            <a:r>
              <a:rPr lang="cs-CZ" sz="2000" dirty="0">
                <a:latin typeface="Arial" panose="020B0604020202020204" pitchFamily="34" charset="0"/>
                <a:cs typeface="Arial" panose="020B0604020202020204" pitchFamily="34" charset="0"/>
              </a:rPr>
              <a:t>, má vynikající korozní odolnost i za velmi vysokých tlaků a teplot. </a:t>
            </a:r>
          </a:p>
        </p:txBody>
      </p:sp>
      <p:sp>
        <p:nvSpPr>
          <p:cNvPr id="4" name="TextovéPole 3">
            <a:extLst>
              <a:ext uri="{FF2B5EF4-FFF2-40B4-BE49-F238E27FC236}">
                <a16:creationId xmlns:a16="http://schemas.microsoft.com/office/drawing/2014/main" id="{2DDC89CC-62AC-4833-848D-77B553687134}"/>
              </a:ext>
            </a:extLst>
          </p:cNvPr>
          <p:cNvSpPr txBox="1"/>
          <p:nvPr/>
        </p:nvSpPr>
        <p:spPr>
          <a:xfrm>
            <a:off x="152400" y="4191000"/>
            <a:ext cx="6019800" cy="2369880"/>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Velmi významné je využití metastabilního radionuklidu </a:t>
            </a:r>
            <a:r>
              <a:rPr lang="cs-CZ" sz="2000" baseline="30000" dirty="0">
                <a:latin typeface="Arial" panose="020B0604020202020204" pitchFamily="34" charset="0"/>
                <a:cs typeface="Arial" panose="020B0604020202020204" pitchFamily="34" charset="0"/>
              </a:rPr>
              <a:t>99m</a:t>
            </a:r>
            <a:r>
              <a:rPr lang="cs-CZ" sz="2000" dirty="0">
                <a:latin typeface="Arial" panose="020B0604020202020204" pitchFamily="34" charset="0"/>
                <a:cs typeface="Arial" panose="020B0604020202020204" pitchFamily="34" charset="0"/>
              </a:rPr>
              <a:t>Tc </a:t>
            </a:r>
            <a:r>
              <a:rPr lang="cs-CZ" sz="2000" i="1" dirty="0">
                <a:latin typeface="Arial" panose="020B0604020202020204" pitchFamily="34" charset="0"/>
                <a:cs typeface="Arial" panose="020B0604020202020204" pitchFamily="34" charset="0"/>
              </a:rPr>
              <a:t>(T</a:t>
            </a:r>
            <a:r>
              <a:rPr lang="cs-CZ" sz="2000" i="1" baseline="-25000" dirty="0">
                <a:latin typeface="Arial" panose="020B0604020202020204" pitchFamily="34" charset="0"/>
                <a:cs typeface="Arial" panose="020B0604020202020204" pitchFamily="34" charset="0"/>
              </a:rPr>
              <a:t>1/2</a:t>
            </a:r>
            <a:r>
              <a:rPr lang="cs-CZ" sz="2000" i="1" dirty="0">
                <a:latin typeface="Arial" panose="020B0604020202020204" pitchFamily="34" charset="0"/>
                <a:cs typeface="Arial" panose="020B0604020202020204" pitchFamily="34" charset="0"/>
              </a:rPr>
              <a:t> = 6 hod.)</a:t>
            </a:r>
            <a:r>
              <a:rPr lang="cs-CZ" sz="2000" dirty="0">
                <a:latin typeface="Arial" panose="020B0604020202020204" pitchFamily="34" charset="0"/>
                <a:cs typeface="Arial" panose="020B0604020202020204" pitchFamily="34" charset="0"/>
              </a:rPr>
              <a:t> ve formě </a:t>
            </a:r>
            <a:r>
              <a:rPr lang="cs-CZ" sz="2000" dirty="0" err="1">
                <a:latin typeface="Arial" panose="020B0604020202020204" pitchFamily="34" charset="0"/>
                <a:cs typeface="Arial" panose="020B0604020202020204" pitchFamily="34" charset="0"/>
              </a:rPr>
              <a:t>technicistanu</a:t>
            </a:r>
            <a:r>
              <a:rPr lang="cs-CZ" sz="2000" dirty="0">
                <a:latin typeface="Arial" panose="020B0604020202020204" pitchFamily="34" charset="0"/>
                <a:cs typeface="Arial" panose="020B0604020202020204" pitchFamily="34" charset="0"/>
              </a:rPr>
              <a:t> sodného, jako čistého gama zářiče s energií fotonů 140 </a:t>
            </a:r>
            <a:r>
              <a:rPr lang="cs-CZ" sz="2000" dirty="0" err="1">
                <a:latin typeface="Arial" panose="020B0604020202020204" pitchFamily="34" charset="0"/>
                <a:cs typeface="Arial" panose="020B0604020202020204" pitchFamily="34" charset="0"/>
              </a:rPr>
              <a:t>keV</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v nukleární medicíně</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Technecium má v jaderné medicíně dominantní postavení, více než 80% všech </a:t>
            </a:r>
            <a:r>
              <a:rPr lang="cs-CZ" sz="2000" b="1" dirty="0">
                <a:latin typeface="Arial" panose="020B0604020202020204" pitchFamily="34" charset="0"/>
                <a:cs typeface="Arial" panose="020B0604020202020204" pitchFamily="34" charset="0"/>
              </a:rPr>
              <a:t>radiofarmak</a:t>
            </a:r>
            <a:r>
              <a:rPr lang="cs-CZ" sz="2000" dirty="0">
                <a:latin typeface="Arial" panose="020B0604020202020204" pitchFamily="34" charset="0"/>
                <a:cs typeface="Arial" panose="020B0604020202020204" pitchFamily="34" charset="0"/>
              </a:rPr>
              <a:t> vychází z technecia.</a:t>
            </a:r>
          </a:p>
        </p:txBody>
      </p:sp>
      <p:pic>
        <p:nvPicPr>
          <p:cNvPr id="3074" name="Picture 2" descr="Technetium tc 99m medronate; Tc-99m MDP; Technetium ...">
            <a:extLst>
              <a:ext uri="{FF2B5EF4-FFF2-40B4-BE49-F238E27FC236}">
                <a16:creationId xmlns:a16="http://schemas.microsoft.com/office/drawing/2014/main" id="{DE04A0F6-F38E-46F0-9C25-C57A69657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739654"/>
            <a:ext cx="219075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15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286232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Mezi nejpoužívanější radiofarmaka značená techneciem patří např. </a:t>
            </a:r>
          </a:p>
          <a:p>
            <a:pPr algn="just"/>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99mTc </a:t>
            </a:r>
            <a:r>
              <a:rPr lang="cs-CZ" sz="2000" i="1" dirty="0" err="1">
                <a:latin typeface="Arial" panose="020B0604020202020204" pitchFamily="34" charset="0"/>
                <a:cs typeface="Arial" panose="020B0604020202020204" pitchFamily="34" charset="0"/>
              </a:rPr>
              <a:t>makroagregovaný</a:t>
            </a:r>
            <a:r>
              <a:rPr lang="cs-CZ" sz="2000" i="1" dirty="0">
                <a:latin typeface="Arial" panose="020B0604020202020204" pitchFamily="34" charset="0"/>
                <a:cs typeface="Arial" panose="020B0604020202020204" pitchFamily="34" charset="0"/>
              </a:rPr>
              <a:t> albumin (MAA)</a:t>
            </a:r>
            <a:r>
              <a:rPr lang="cs-CZ" sz="2000" dirty="0">
                <a:latin typeface="Arial" panose="020B0604020202020204" pitchFamily="34" charset="0"/>
                <a:cs typeface="Arial" panose="020B0604020202020204" pitchFamily="34" charset="0"/>
              </a:rPr>
              <a:t> pro detekci průchodnosti žilního systému dolních končetin, </a:t>
            </a:r>
          </a:p>
          <a:p>
            <a:pPr algn="just"/>
            <a:r>
              <a:rPr lang="cs-CZ" sz="2000"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fosfonátová</a:t>
            </a:r>
            <a:r>
              <a:rPr lang="cs-CZ" sz="2000" i="1" dirty="0">
                <a:latin typeface="Arial" panose="020B0604020202020204" pitchFamily="34" charset="0"/>
                <a:cs typeface="Arial" panose="020B0604020202020204" pitchFamily="34" charset="0"/>
              </a:rPr>
              <a:t> radiofarmaka (</a:t>
            </a:r>
            <a:r>
              <a:rPr lang="cs-CZ" sz="2000" dirty="0">
                <a:latin typeface="Arial" panose="020B0604020202020204" pitchFamily="34" charset="0"/>
                <a:cs typeface="Arial" panose="020B0604020202020204" pitchFamily="34" charset="0"/>
              </a:rPr>
              <a:t>pyrofosfát - PYP, metylen </a:t>
            </a:r>
            <a:r>
              <a:rPr lang="cs-CZ" sz="2000" dirty="0" err="1">
                <a:latin typeface="Arial" panose="020B0604020202020204" pitchFamily="34" charset="0"/>
                <a:cs typeface="Arial" panose="020B0604020202020204" pitchFamily="34" charset="0"/>
              </a:rPr>
              <a:t>difosfonát</a:t>
            </a:r>
            <a:r>
              <a:rPr lang="cs-CZ" sz="2000" dirty="0">
                <a:latin typeface="Arial" panose="020B0604020202020204" pitchFamily="34" charset="0"/>
                <a:cs typeface="Arial" panose="020B0604020202020204" pitchFamily="34" charset="0"/>
              </a:rPr>
              <a:t> - MDP a </a:t>
            </a:r>
            <a:r>
              <a:rPr lang="cs-CZ" sz="2000" dirty="0" err="1">
                <a:latin typeface="Arial" panose="020B0604020202020204" pitchFamily="34" charset="0"/>
                <a:cs typeface="Arial" panose="020B0604020202020204" pitchFamily="34" charset="0"/>
              </a:rPr>
              <a:t>hydroxymetylen</a:t>
            </a:r>
            <a:r>
              <a:rPr lang="cs-CZ" sz="2000" dirty="0">
                <a:latin typeface="Arial" panose="020B0604020202020204" pitchFamily="34" charset="0"/>
                <a:cs typeface="Arial" panose="020B0604020202020204" pitchFamily="34" charset="0"/>
              </a:rPr>
              <a:t> d</a:t>
            </a:r>
            <a:r>
              <a:rPr lang="en-US" sz="2000" dirty="0" err="1">
                <a:latin typeface="Arial" panose="020B0604020202020204" pitchFamily="34" charset="0"/>
                <a:cs typeface="Arial" panose="020B0604020202020204" pitchFamily="34" charset="0"/>
              </a:rPr>
              <a:t>i</a:t>
            </a:r>
            <a:r>
              <a:rPr lang="cs-CZ" sz="2000" dirty="0" err="1">
                <a:latin typeface="Arial" panose="020B0604020202020204" pitchFamily="34" charset="0"/>
                <a:cs typeface="Arial" panose="020B0604020202020204" pitchFamily="34" charset="0"/>
              </a:rPr>
              <a:t>fosfonát</a:t>
            </a:r>
            <a:r>
              <a:rPr lang="cs-CZ" sz="2000" dirty="0">
                <a:latin typeface="Arial" panose="020B0604020202020204" pitchFamily="34" charset="0"/>
                <a:cs typeface="Arial" panose="020B0604020202020204" pitchFamily="34" charset="0"/>
              </a:rPr>
              <a:t> - HDP</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pro zobrazování skeletu, srdečního infarktu a značení červených krvinek, </a:t>
            </a:r>
          </a:p>
          <a:p>
            <a:pPr algn="just"/>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99mTc </a:t>
            </a:r>
            <a:r>
              <a:rPr lang="cs-CZ" sz="2000" i="1" dirty="0" err="1">
                <a:latin typeface="Arial" panose="020B0604020202020204" pitchFamily="34" charset="0"/>
                <a:cs typeface="Arial" panose="020B0604020202020204" pitchFamily="34" charset="0"/>
              </a:rPr>
              <a:t>sulfurkoloid</a:t>
            </a:r>
            <a:r>
              <a:rPr lang="cs-CZ" sz="2000" i="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 vyšetřování horní části trávicí trubice, </a:t>
            </a:r>
          </a:p>
          <a:p>
            <a:pPr algn="just"/>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99mTc </a:t>
            </a:r>
            <a:r>
              <a:rPr lang="cs-CZ" sz="2000" i="1" dirty="0" err="1">
                <a:latin typeface="Arial" panose="020B0604020202020204" pitchFamily="34" charset="0"/>
                <a:cs typeface="Arial" panose="020B0604020202020204" pitchFamily="34" charset="0"/>
              </a:rPr>
              <a:t>hexamethylpropylen</a:t>
            </a:r>
            <a:r>
              <a:rPr lang="cs-CZ" sz="2000" i="1" dirty="0">
                <a:latin typeface="Arial" panose="020B0604020202020204" pitchFamily="34" charset="0"/>
                <a:cs typeface="Arial" panose="020B0604020202020204" pitchFamily="34" charset="0"/>
              </a:rPr>
              <a:t> amin oxim (HMPAO)</a:t>
            </a:r>
            <a:r>
              <a:rPr lang="cs-CZ" sz="2000" dirty="0">
                <a:latin typeface="Arial" panose="020B0604020202020204" pitchFamily="34" charset="0"/>
                <a:cs typeface="Arial" panose="020B0604020202020204" pitchFamily="34" charset="0"/>
              </a:rPr>
              <a:t> pro značení bílých krvinek a celá řada dalších.</a:t>
            </a:r>
          </a:p>
        </p:txBody>
      </p:sp>
      <p:pic>
        <p:nvPicPr>
          <p:cNvPr id="4098" name="Picture 2">
            <a:extLst>
              <a:ext uri="{FF2B5EF4-FFF2-40B4-BE49-F238E27FC236}">
                <a16:creationId xmlns:a16="http://schemas.microsoft.com/office/drawing/2014/main" id="{72DE3FC7-7671-413E-A2AB-08944F220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62" y="3276600"/>
            <a:ext cx="2006922" cy="19132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chnetium (99mTc) tetrofosmin - Wikipedia">
            <a:extLst>
              <a:ext uri="{FF2B5EF4-FFF2-40B4-BE49-F238E27FC236}">
                <a16:creationId xmlns:a16="http://schemas.microsoft.com/office/drawing/2014/main" id="{38687DA6-9440-47AB-B017-CED706110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731" y="2971800"/>
            <a:ext cx="3144469" cy="30851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echnetium-99m bone scan (anterior and posterior views ...">
            <a:extLst>
              <a:ext uri="{FF2B5EF4-FFF2-40B4-BE49-F238E27FC236}">
                <a16:creationId xmlns:a16="http://schemas.microsoft.com/office/drawing/2014/main" id="{0F82D85B-ED1B-4C13-B190-1E1B81A7E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605" y="3100340"/>
            <a:ext cx="2486502" cy="326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6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17693"/>
            <a:ext cx="8991600" cy="6340197"/>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Rhenium</a:t>
            </a:r>
            <a:r>
              <a:rPr lang="cs-CZ" sz="2800" dirty="0">
                <a:latin typeface="Arial" panose="020B0604020202020204" pitchFamily="34" charset="0"/>
                <a:cs typeface="Arial" panose="020B0604020202020204" pitchFamily="34" charset="0"/>
              </a:rPr>
              <a:t> </a:t>
            </a:r>
          </a:p>
          <a:p>
            <a:pPr algn="just"/>
            <a:r>
              <a:rPr lang="cs-CZ" dirty="0"/>
              <a:t>  </a:t>
            </a:r>
          </a:p>
          <a:p>
            <a:pPr algn="just"/>
            <a:r>
              <a:rPr lang="cs-CZ" sz="2000" dirty="0">
                <a:latin typeface="Arial" panose="020B0604020202020204" pitchFamily="34" charset="0"/>
                <a:cs typeface="Arial" panose="020B0604020202020204" pitchFamily="34" charset="0"/>
              </a:rPr>
              <a:t>kujný kov, vzhledem podobný platině. Práškové rhenium je šedomodrý prášek. Kovové rhenium </a:t>
            </a:r>
            <a:r>
              <a:rPr lang="cs-CZ" sz="2000" u="sng" dirty="0">
                <a:latin typeface="Arial" panose="020B0604020202020204" pitchFamily="34" charset="0"/>
                <a:cs typeface="Arial" panose="020B0604020202020204" pitchFamily="34" charset="0"/>
              </a:rPr>
              <a:t>odolává většině minerálních kyselin</a:t>
            </a:r>
            <a:r>
              <a:rPr lang="cs-CZ" sz="2000" dirty="0">
                <a:latin typeface="Arial" panose="020B0604020202020204" pitchFamily="34" charset="0"/>
                <a:cs typeface="Arial" panose="020B0604020202020204" pitchFamily="34" charset="0"/>
              </a:rPr>
              <a:t> s výjimkou kyseliny dusičné a koncentrované kyseliny sírové, ve kterých se velmi dobře rozpouští za vzniku kyseliny </a:t>
            </a:r>
            <a:r>
              <a:rPr lang="cs-CZ" sz="2000" dirty="0" err="1">
                <a:latin typeface="Arial" panose="020B0604020202020204" pitchFamily="34" charset="0"/>
                <a:cs typeface="Arial" panose="020B0604020202020204" pitchFamily="34" charset="0"/>
              </a:rPr>
              <a:t>rhenisté</a:t>
            </a:r>
            <a:r>
              <a:rPr lang="cs-CZ" sz="2000" dirty="0">
                <a:latin typeface="Arial" panose="020B0604020202020204" pitchFamily="34" charset="0"/>
                <a:cs typeface="Arial" panose="020B0604020202020204" pitchFamily="34" charset="0"/>
              </a:rPr>
              <a:t> HReO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3Re + 7HNO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+ 7NO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2Re + 7H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+ 7SO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Ochotně reaguje s koncentrovaným roztokem peroxidu vodíku nebo s koncentrovaným hydroxidem sodným syceným kyslíkem:</a:t>
            </a:r>
          </a:p>
          <a:p>
            <a:pPr algn="ctr"/>
            <a:r>
              <a:rPr lang="cs-CZ" sz="2000" dirty="0">
                <a:latin typeface="Arial" panose="020B0604020202020204" pitchFamily="34" charset="0"/>
                <a:cs typeface="Arial" panose="020B0604020202020204" pitchFamily="34" charset="0"/>
              </a:rPr>
              <a:t>2Re + 7H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4Re + 4NaOH + 7O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4NaReO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Na vlhkém vzduchu se rhenium pomalu pokrývá vrstvou kyseliny </a:t>
            </a:r>
            <a:r>
              <a:rPr lang="cs-CZ" sz="2000" dirty="0" err="1">
                <a:latin typeface="Arial" panose="020B0604020202020204" pitchFamily="34" charset="0"/>
                <a:cs typeface="Arial" panose="020B0604020202020204" pitchFamily="34" charset="0"/>
              </a:rPr>
              <a:t>rhenisté</a:t>
            </a:r>
            <a:r>
              <a:rPr lang="cs-CZ" sz="2000" dirty="0">
                <a:latin typeface="Arial" panose="020B0604020202020204" pitchFamily="34" charset="0"/>
                <a:cs typeface="Arial" panose="020B0604020202020204" pitchFamily="34" charset="0"/>
              </a:rPr>
              <a:t>, nereaguje s vodíkem a dusíkem. </a:t>
            </a:r>
          </a:p>
          <a:p>
            <a:pPr algn="just"/>
            <a:r>
              <a:rPr lang="cs-CZ" sz="2000" dirty="0">
                <a:latin typeface="Arial" panose="020B0604020202020204" pitchFamily="34" charset="0"/>
                <a:cs typeface="Arial" panose="020B0604020202020204" pitchFamily="34" charset="0"/>
              </a:rPr>
              <a:t>  S kyslíkem se slučuje až za teplot nad 1000°C, naopak s fluorem reaguje již za teploty 125°C za vzniku fluoridu rheniového ReF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při teplotě 750°C vytváří fluorid </a:t>
            </a:r>
            <a:r>
              <a:rPr lang="cs-CZ" sz="2000" dirty="0" err="1">
                <a:latin typeface="Arial" panose="020B0604020202020204" pitchFamily="34" charset="0"/>
                <a:cs typeface="Arial" panose="020B0604020202020204" pitchFamily="34" charset="0"/>
              </a:rPr>
              <a:t>rhenistý</a:t>
            </a:r>
            <a:r>
              <a:rPr lang="cs-CZ" sz="2000" dirty="0">
                <a:latin typeface="Arial" panose="020B0604020202020204" pitchFamily="34" charset="0"/>
                <a:cs typeface="Arial" panose="020B0604020202020204" pitchFamily="34" charset="0"/>
              </a:rPr>
              <a:t> ReF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S chlorem se při teplotě 400°C slučuje na chlorid </a:t>
            </a:r>
            <a:r>
              <a:rPr lang="cs-CZ" sz="2000" dirty="0" err="1">
                <a:latin typeface="Arial" panose="020B0604020202020204" pitchFamily="34" charset="0"/>
                <a:cs typeface="Arial" panose="020B0604020202020204" pitchFamily="34" charset="0"/>
              </a:rPr>
              <a:t>rheničný</a:t>
            </a:r>
            <a:r>
              <a:rPr lang="cs-CZ" sz="2000" dirty="0">
                <a:latin typeface="Arial" panose="020B0604020202020204" pitchFamily="34" charset="0"/>
                <a:cs typeface="Arial" panose="020B0604020202020204" pitchFamily="34" charset="0"/>
              </a:rPr>
              <a:t> ReCl</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Ochotně reaguje s fosforem za vzniku celé řady sloučenin, např. Re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 </a:t>
            </a:r>
            <a:r>
              <a:rPr lang="cs-CZ" sz="2000" dirty="0" err="1">
                <a:latin typeface="Arial" panose="020B0604020202020204" pitchFamily="34" charset="0"/>
                <a:cs typeface="Arial" panose="020B0604020202020204" pitchFamily="34" charset="0"/>
              </a:rPr>
              <a:t>ReP</a:t>
            </a:r>
            <a:r>
              <a:rPr lang="cs-CZ" sz="2000" dirty="0">
                <a:latin typeface="Arial" panose="020B0604020202020204" pitchFamily="34" charset="0"/>
                <a:cs typeface="Arial" panose="020B0604020202020204" pitchFamily="34" charset="0"/>
              </a:rPr>
              <a:t> nebo ReP</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7351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763000" cy="6576159"/>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Ruthenium</a:t>
            </a:r>
            <a:r>
              <a:rPr lang="cs-CZ" sz="28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šedý nebo stříbrobílý, tvrdý a křehký kov. Práškové ruthenium je světlešedý prášek. Společně s rhodiem a palladiem se ruthenium řadí mezi lehké platinové kovy.</a:t>
            </a:r>
          </a:p>
          <a:p>
            <a:pPr algn="just"/>
            <a:r>
              <a:rPr lang="cs-CZ" sz="2000" dirty="0">
                <a:latin typeface="Arial" panose="020B0604020202020204" pitchFamily="34" charset="0"/>
                <a:cs typeface="Arial" panose="020B0604020202020204" pitchFamily="34" charset="0"/>
              </a:rPr>
              <a:t>  Za nepřítomnosti vzdušného kyslíku se ruthenium nerozpouští v žádné kyselině, ale koncentrovaná kyselina chlorovodíková nasycená vzduchem ruthenium rozpouští poměrně snadno, produktem reakce je komplexní </a:t>
            </a:r>
            <a:r>
              <a:rPr lang="cs-CZ" sz="2000" u="sng" dirty="0">
                <a:latin typeface="Arial" panose="020B0604020202020204" pitchFamily="34" charset="0"/>
                <a:cs typeface="Arial" panose="020B0604020202020204" pitchFamily="34" charset="0"/>
              </a:rPr>
              <a:t>kyselina </a:t>
            </a:r>
            <a:r>
              <a:rPr lang="cs-CZ" sz="2000" u="sng" dirty="0" err="1">
                <a:latin typeface="Arial" panose="020B0604020202020204" pitchFamily="34" charset="0"/>
                <a:cs typeface="Arial" panose="020B0604020202020204" pitchFamily="34" charset="0"/>
              </a:rPr>
              <a:t>hexachlororutheničitá</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 + 6HCl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Práškové ruthenium se snadno rozpouští i za normální teploty v roztocích alkalických chlornanů za vzniku toxického oranžově zbarveného </a:t>
            </a:r>
            <a:r>
              <a:rPr lang="cs-CZ" sz="2000" u="sng" dirty="0">
                <a:latin typeface="Arial" panose="020B0604020202020204" pitchFamily="34" charset="0"/>
                <a:cs typeface="Arial" panose="020B0604020202020204" pitchFamily="34" charset="0"/>
              </a:rPr>
              <a:t>oxidu </a:t>
            </a:r>
            <a:r>
              <a:rPr lang="cs-CZ" sz="2000" u="sng" dirty="0" err="1">
                <a:latin typeface="Arial" panose="020B0604020202020204" pitchFamily="34" charset="0"/>
                <a:cs typeface="Arial" panose="020B0604020202020204" pitchFamily="34" charset="0"/>
              </a:rPr>
              <a:t>rutheničelého</a:t>
            </a:r>
            <a:r>
              <a:rPr lang="cs-CZ" sz="2000" dirty="0">
                <a:latin typeface="Arial" panose="020B0604020202020204" pitchFamily="34" charset="0"/>
                <a:cs typeface="Arial" panose="020B0604020202020204" pitchFamily="34" charset="0"/>
              </a:rPr>
              <a:t> 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Dobře reaguje i s vodou sycenou chlorem nebo se směsí horké kyseliny sírové a alkalického bromičnanu:</a:t>
            </a:r>
          </a:p>
          <a:p>
            <a:pPr algn="ct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+ 3Cl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+ 2HCl</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5Ru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+ 8KBrO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5RuO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+ 4Br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Při teplotě okolo 500°C ochotně reaguje i s alkalickými oxidačními taveninami:</a:t>
            </a:r>
          </a:p>
          <a:p>
            <a:pPr algn="ct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 + 2KOH + 3KNO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+ 3KNO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endParaRPr lang="en-US" sz="2000" baseline="-25000" dirty="0">
              <a:latin typeface="Arial" panose="020B0604020202020204" pitchFamily="34" charset="0"/>
              <a:cs typeface="Arial" panose="020B0604020202020204" pitchFamily="34" charset="0"/>
            </a:endParaRPr>
          </a:p>
          <a:p>
            <a:pPr algn="just"/>
            <a:endParaRPr lang="en-US" sz="20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515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28600" y="1524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Za vysokého tlaku se slučuje s oxidem uhelnatým za vzniku </a:t>
            </a:r>
            <a:r>
              <a:rPr lang="cs-CZ" sz="2000" dirty="0" err="1">
                <a:latin typeface="Arial" panose="020B0604020202020204" pitchFamily="34" charset="0"/>
                <a:cs typeface="Arial" panose="020B0604020202020204" pitchFamily="34" charset="0"/>
              </a:rPr>
              <a:t>pentakarbonylu</a:t>
            </a:r>
            <a:r>
              <a:rPr lang="cs-CZ" sz="2000" dirty="0">
                <a:latin typeface="Arial" panose="020B0604020202020204" pitchFamily="34" charset="0"/>
                <a:cs typeface="Arial" panose="020B0604020202020204" pitchFamily="34" charset="0"/>
              </a:rPr>
              <a:t> [Re(CO)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wolframem netvoří slitinu, ale intermetalickou sloučeninu W</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Re</a:t>
            </a:r>
            <a:r>
              <a:rPr lang="cs-CZ" sz="2000" baseline="-25000" dirty="0">
                <a:latin typeface="Arial" panose="020B0604020202020204" pitchFamily="34" charset="0"/>
                <a:cs typeface="Arial" panose="020B0604020202020204" pitchFamily="34" charset="0"/>
              </a:rPr>
              <a:t>3 </a:t>
            </a:r>
            <a:r>
              <a:rPr lang="cs-CZ" sz="2000" dirty="0">
                <a:latin typeface="Arial" panose="020B0604020202020204" pitchFamily="34" charset="0"/>
                <a:cs typeface="Arial" panose="020B0604020202020204" pitchFamily="34" charset="0"/>
              </a:rPr>
              <a:t>.</a:t>
            </a:r>
            <a:endParaRPr lang="cs-CZ" sz="2000" baseline="-25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 sloučeninách vystupuje rhenium </a:t>
            </a:r>
            <a:r>
              <a:rPr lang="cs-CZ" sz="2000" u="sng" dirty="0">
                <a:latin typeface="Arial" panose="020B0604020202020204" pitchFamily="34" charset="0"/>
                <a:cs typeface="Arial" panose="020B0604020202020204" pitchFamily="34" charset="0"/>
              </a:rPr>
              <a:t>převážně jako čtyř a sedmimocné</a:t>
            </a:r>
            <a:r>
              <a:rPr lang="cs-CZ" sz="2000" dirty="0">
                <a:latin typeface="Arial" panose="020B0604020202020204" pitchFamily="34" charset="0"/>
                <a:cs typeface="Arial" panose="020B0604020202020204" pitchFamily="34" charset="0"/>
              </a:rPr>
              <a:t>. Sloučeniny rhenia v jiných oxidačních stupních nejsou příliš časté, obvykle se jedná pouze o oxidy a chloridy. Další </a:t>
            </a:r>
            <a:r>
              <a:rPr lang="cs-CZ" sz="2000" u="sng" dirty="0">
                <a:latin typeface="Arial" panose="020B0604020202020204" pitchFamily="34" charset="0"/>
                <a:cs typeface="Arial" panose="020B0604020202020204" pitchFamily="34" charset="0"/>
              </a:rPr>
              <a:t>chemické vlastnosti rhenia a jeho sloučenin se nejvíce podobají vlastnostem manganu</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Rhenium se nalézá jako ryzí kov a v několika minerálech,. Poměrně značné množství rhenia se vyskytuje jako izomorfní náhrada molybdenu v </a:t>
            </a:r>
            <a:r>
              <a:rPr lang="cs-CZ" sz="2000" b="1" dirty="0">
                <a:latin typeface="Arial" panose="020B0604020202020204" pitchFamily="34" charset="0"/>
                <a:cs typeface="Arial" panose="020B0604020202020204" pitchFamily="34" charset="0"/>
              </a:rPr>
              <a:t>molybdenitu</a:t>
            </a:r>
            <a:r>
              <a:rPr lang="cs-CZ" sz="2000" dirty="0">
                <a:latin typeface="Arial" panose="020B0604020202020204" pitchFamily="34" charset="0"/>
                <a:cs typeface="Arial" panose="020B0604020202020204" pitchFamily="34" charset="0"/>
              </a:rPr>
              <a:t> MoS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je hlavním zdrojem pro průmyslovou výrobu rhenia.</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Rhenium se získává z odpadních kalů při výrobě mědi a molybdenu. Kaly se nejprve podrobí oxidaci, rhenium přejde na </a:t>
            </a:r>
            <a:r>
              <a:rPr lang="cs-CZ" sz="2000" dirty="0" err="1">
                <a:latin typeface="Arial" panose="020B0604020202020204" pitchFamily="34" charset="0"/>
                <a:cs typeface="Arial" panose="020B0604020202020204" pitchFamily="34" charset="0"/>
              </a:rPr>
              <a:t>rhenistany</a:t>
            </a:r>
            <a:r>
              <a:rPr lang="cs-CZ" sz="2000" dirty="0">
                <a:latin typeface="Arial" panose="020B0604020202020204" pitchFamily="34" charset="0"/>
                <a:cs typeface="Arial" panose="020B0604020202020204" pitchFamily="34" charset="0"/>
              </a:rPr>
              <a:t>, přídavkem roztoku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se vysráží </a:t>
            </a:r>
            <a:r>
              <a:rPr lang="cs-CZ" sz="2000" dirty="0" err="1">
                <a:latin typeface="Arial" panose="020B0604020202020204" pitchFamily="34" charset="0"/>
                <a:cs typeface="Arial" panose="020B0604020202020204" pitchFamily="34" charset="0"/>
              </a:rPr>
              <a:t>rhenistan</a:t>
            </a:r>
            <a:r>
              <a:rPr lang="cs-CZ" sz="2000" dirty="0">
                <a:latin typeface="Arial" panose="020B0604020202020204" pitchFamily="34" charset="0"/>
                <a:cs typeface="Arial" panose="020B0604020202020204" pitchFamily="34" charset="0"/>
              </a:rPr>
              <a:t> draselný KReO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ze kterého se redukcí vodíkem připraví práškové rhenium:</a:t>
            </a:r>
          </a:p>
          <a:p>
            <a:pPr algn="ctr"/>
            <a:r>
              <a:rPr lang="cs-CZ" sz="2000" dirty="0">
                <a:latin typeface="Arial" panose="020B0604020202020204" pitchFamily="34" charset="0"/>
                <a:cs typeface="Arial" panose="020B0604020202020204" pitchFamily="34" charset="0"/>
              </a:rPr>
              <a:t>2KReO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+ 7H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2Re + 2KOH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Kovové rhenium se vyrábí slinováním práškového rhenia nebo redukcí </a:t>
            </a:r>
            <a:r>
              <a:rPr lang="cs-CZ" sz="2000" dirty="0" err="1">
                <a:latin typeface="Arial" panose="020B0604020202020204" pitchFamily="34" charset="0"/>
                <a:cs typeface="Arial" panose="020B0604020202020204" pitchFamily="34" charset="0"/>
              </a:rPr>
              <a:t>rhenistanu</a:t>
            </a:r>
            <a:r>
              <a:rPr lang="cs-CZ" sz="2000" dirty="0">
                <a:latin typeface="Arial" panose="020B0604020202020204" pitchFamily="34" charset="0"/>
                <a:cs typeface="Arial" panose="020B0604020202020204" pitchFamily="34" charset="0"/>
              </a:rPr>
              <a:t> amonného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vodíkem:</a:t>
            </a:r>
          </a:p>
          <a:p>
            <a:pPr algn="ctr"/>
            <a:r>
              <a:rPr lang="cs-CZ" sz="2000" dirty="0">
                <a:latin typeface="Arial" panose="020B0604020202020204" pitchFamily="34" charset="0"/>
                <a:cs typeface="Arial" panose="020B0604020202020204" pitchFamily="34" charset="0"/>
              </a:rPr>
              <a:t>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ReO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+ 7H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2Re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67351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Použití zejména k </a:t>
            </a:r>
            <a:r>
              <a:rPr lang="cs-CZ" sz="2000" b="1" dirty="0">
                <a:latin typeface="Arial" panose="020B0604020202020204" pitchFamily="34" charset="0"/>
                <a:cs typeface="Arial" panose="020B0604020202020204" pitchFamily="34" charset="0"/>
              </a:rPr>
              <a:t>legování slitin</a:t>
            </a:r>
            <a:r>
              <a:rPr lang="cs-CZ" sz="2000" dirty="0">
                <a:latin typeface="Arial" panose="020B0604020202020204" pitchFamily="34" charset="0"/>
                <a:cs typeface="Arial" panose="020B0604020202020204" pitchFamily="34" charset="0"/>
              </a:rPr>
              <a:t> pro výrobu proudových motorů a plynových turbín. Z rhenia se vyrábějí </a:t>
            </a:r>
            <a:r>
              <a:rPr lang="cs-CZ" sz="2000" b="1" dirty="0">
                <a:latin typeface="Arial" panose="020B0604020202020204" pitchFamily="34" charset="0"/>
                <a:cs typeface="Arial" panose="020B0604020202020204" pitchFamily="34" charset="0"/>
              </a:rPr>
              <a:t>termočlánky</a:t>
            </a:r>
            <a:r>
              <a:rPr lang="cs-CZ" sz="2000" dirty="0">
                <a:latin typeface="Arial" panose="020B0604020202020204" pitchFamily="34" charset="0"/>
                <a:cs typeface="Arial" panose="020B0604020202020204" pitchFamily="34" charset="0"/>
              </a:rPr>
              <a:t> pro měření vysokých teplot a </a:t>
            </a:r>
            <a:r>
              <a:rPr lang="cs-CZ" sz="2000" b="1" dirty="0">
                <a:latin typeface="Arial" panose="020B0604020202020204" pitchFamily="34" charset="0"/>
                <a:cs typeface="Arial" panose="020B0604020202020204" pitchFamily="34" charset="0"/>
              </a:rPr>
              <a:t>katalyzátory</a:t>
            </a:r>
            <a:r>
              <a:rPr lang="cs-CZ" sz="2000" dirty="0">
                <a:latin typeface="Arial" panose="020B0604020202020204" pitchFamily="34" charset="0"/>
                <a:cs typeface="Arial" panose="020B0604020202020204" pitchFamily="34" charset="0"/>
              </a:rPr>
              <a:t> řady chemických reakcí. </a:t>
            </a:r>
          </a:p>
          <a:p>
            <a:pPr algn="just"/>
            <a:endParaRPr lang="cs-CZ" sz="2000" dirty="0">
              <a:latin typeface="Arial" panose="020B0604020202020204" pitchFamily="34" charset="0"/>
              <a:cs typeface="Arial" panose="020B0604020202020204" pitchFamily="34" charset="0"/>
            </a:endParaRPr>
          </a:p>
          <a:p>
            <a:pPr algn="just"/>
            <a:r>
              <a:rPr lang="cs-CZ" sz="2000" b="1" dirty="0" err="1">
                <a:latin typeface="Arial" panose="020B0604020202020204" pitchFamily="34" charset="0"/>
                <a:cs typeface="Arial" panose="020B0604020202020204" pitchFamily="34" charset="0"/>
              </a:rPr>
              <a:t>Diborid</a:t>
            </a:r>
            <a:r>
              <a:rPr lang="cs-CZ" sz="2000" b="1" dirty="0">
                <a:latin typeface="Arial" panose="020B0604020202020204" pitchFamily="34" charset="0"/>
                <a:cs typeface="Arial" panose="020B0604020202020204" pitchFamily="34" charset="0"/>
              </a:rPr>
              <a:t> rhenia </a:t>
            </a:r>
            <a:r>
              <a:rPr lang="cs-CZ" sz="2000" dirty="0">
                <a:latin typeface="Arial" panose="020B0604020202020204" pitchFamily="34" charset="0"/>
                <a:cs typeface="Arial" panose="020B0604020202020204" pitchFamily="34" charset="0"/>
              </a:rPr>
              <a:t>ReB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extrémně tvrdý a odolný materiál a má značnou perspektivu ve výrobě břitů obráběcích nástrojů. </a:t>
            </a:r>
            <a:endParaRPr lang="en-US" sz="2000" dirty="0">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870776DE-E35B-4848-9932-E64F2B375947}"/>
              </a:ext>
            </a:extLst>
          </p:cNvPr>
          <p:cNvSpPr txBox="1"/>
          <p:nvPr/>
        </p:nvSpPr>
        <p:spPr>
          <a:xfrm>
            <a:off x="182366" y="4267200"/>
            <a:ext cx="7285234" cy="707886"/>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Dimerní </a:t>
            </a:r>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rheničný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je katalyzátorem řady reakcí olefinů.</a:t>
            </a:r>
          </a:p>
        </p:txBody>
      </p:sp>
      <p:sp>
        <p:nvSpPr>
          <p:cNvPr id="7" name="TextovéPole 6">
            <a:extLst>
              <a:ext uri="{FF2B5EF4-FFF2-40B4-BE49-F238E27FC236}">
                <a16:creationId xmlns:a16="http://schemas.microsoft.com/office/drawing/2014/main" id="{0DCC868D-1A8C-4350-BF70-564C7FB65743}"/>
              </a:ext>
            </a:extLst>
          </p:cNvPr>
          <p:cNvSpPr txBox="1"/>
          <p:nvPr/>
        </p:nvSpPr>
        <p:spPr>
          <a:xfrm>
            <a:off x="184934" y="2690911"/>
            <a:ext cx="6673065" cy="707886"/>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Fluorid rheniový </a:t>
            </a:r>
            <a:r>
              <a:rPr lang="cs-CZ" sz="2000" dirty="0">
                <a:latin typeface="Arial" panose="020B0604020202020204" pitchFamily="34" charset="0"/>
                <a:cs typeface="Arial" panose="020B0604020202020204" pitchFamily="34" charset="0"/>
              </a:rPr>
              <a:t>ReF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slouží jako zdroj rhenia pro pokovování elektrických kontaktů. </a:t>
            </a:r>
            <a:endParaRPr lang="en-US" sz="2000" dirty="0">
              <a:latin typeface="Arial" panose="020B0604020202020204" pitchFamily="34" charset="0"/>
              <a:cs typeface="Arial" panose="020B0604020202020204" pitchFamily="34" charset="0"/>
            </a:endParaRPr>
          </a:p>
        </p:txBody>
      </p:sp>
      <p:pic>
        <p:nvPicPr>
          <p:cNvPr id="8" name="Obrázek 7">
            <a:extLst>
              <a:ext uri="{FF2B5EF4-FFF2-40B4-BE49-F238E27FC236}">
                <a16:creationId xmlns:a16="http://schemas.microsoft.com/office/drawing/2014/main" id="{57C0629F-46C1-4D1E-A009-30F8A57D13D1}"/>
              </a:ext>
            </a:extLst>
          </p:cNvPr>
          <p:cNvPicPr>
            <a:picLocks noChangeAspect="1"/>
          </p:cNvPicPr>
          <p:nvPr/>
        </p:nvPicPr>
        <p:blipFill>
          <a:blip r:embed="rId2"/>
          <a:stretch>
            <a:fillRect/>
          </a:stretch>
        </p:blipFill>
        <p:spPr>
          <a:xfrm>
            <a:off x="2209800" y="4800600"/>
            <a:ext cx="1847850" cy="1762125"/>
          </a:xfrm>
          <a:prstGeom prst="rect">
            <a:avLst/>
          </a:prstGeom>
        </p:spPr>
      </p:pic>
      <p:pic>
        <p:nvPicPr>
          <p:cNvPr id="5124" name="Picture 4">
            <a:extLst>
              <a:ext uri="{FF2B5EF4-FFF2-40B4-BE49-F238E27FC236}">
                <a16:creationId xmlns:a16="http://schemas.microsoft.com/office/drawing/2014/main" id="{AA7B4379-CD4F-48B7-945A-5ECD23164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00962"/>
            <a:ext cx="154305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1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09600" y="211977"/>
            <a:ext cx="3581400" cy="688975"/>
          </a:xfrm>
        </p:spPr>
        <p:txBody>
          <a:bodyPr>
            <a:normAutofit/>
          </a:bodyPr>
          <a:lstStyle/>
          <a:p>
            <a:r>
              <a:rPr lang="cs-CZ" sz="3600" b="1" dirty="0"/>
              <a:t>Skupina chromu</a:t>
            </a:r>
          </a:p>
        </p:txBody>
      </p:sp>
      <p:pic>
        <p:nvPicPr>
          <p:cNvPr id="3" name="Picture 2" descr="Molybdenum - Wikipedia">
            <a:extLst>
              <a:ext uri="{FF2B5EF4-FFF2-40B4-BE49-F238E27FC236}">
                <a16:creationId xmlns:a16="http://schemas.microsoft.com/office/drawing/2014/main" id="{43DDF2E2-FCBC-434C-AD2C-0D5309712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476072"/>
            <a:ext cx="3124200" cy="1981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romium - Wikipedia">
            <a:extLst>
              <a:ext uri="{FF2B5EF4-FFF2-40B4-BE49-F238E27FC236}">
                <a16:creationId xmlns:a16="http://schemas.microsoft.com/office/drawing/2014/main" id="{EFF3054B-97D6-4432-A82F-F91079066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25469"/>
            <a:ext cx="3197301" cy="1910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43DF394-DFB3-4E12-B3D6-2078EADA5E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694013"/>
            <a:ext cx="2486169" cy="198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Albert Einstein broke the Periodic Table">
            <a:extLst>
              <a:ext uri="{FF2B5EF4-FFF2-40B4-BE49-F238E27FC236}">
                <a16:creationId xmlns:a16="http://schemas.microsoft.com/office/drawing/2014/main" id="{7EEE7BB0-F485-4376-BDE0-44890BCA53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990600"/>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F9975297-4072-4461-82EC-33E07B095AB1}"/>
              </a:ext>
            </a:extLst>
          </p:cNvPr>
          <p:cNvSpPr txBox="1"/>
          <p:nvPr/>
        </p:nvSpPr>
        <p:spPr>
          <a:xfrm>
            <a:off x="5715000" y="1845668"/>
            <a:ext cx="388248" cy="369332"/>
          </a:xfrm>
          <a:prstGeom prst="rect">
            <a:avLst/>
          </a:prstGeom>
          <a:noFill/>
        </p:spPr>
        <p:txBody>
          <a:bodyPr wrap="none" rtlCol="0">
            <a:spAutoFit/>
          </a:bodyPr>
          <a:lstStyle/>
          <a:p>
            <a:r>
              <a:rPr lang="en-US" b="1" dirty="0"/>
              <a:t>Cr</a:t>
            </a:r>
            <a:endParaRPr lang="cs-CZ" b="1" dirty="0"/>
          </a:p>
        </p:txBody>
      </p:sp>
      <p:sp>
        <p:nvSpPr>
          <p:cNvPr id="10" name="TextovéPole 9">
            <a:extLst>
              <a:ext uri="{FF2B5EF4-FFF2-40B4-BE49-F238E27FC236}">
                <a16:creationId xmlns:a16="http://schemas.microsoft.com/office/drawing/2014/main" id="{C97145D9-9A45-48A5-98C1-8580497D30BD}"/>
              </a:ext>
            </a:extLst>
          </p:cNvPr>
          <p:cNvSpPr txBox="1"/>
          <p:nvPr/>
        </p:nvSpPr>
        <p:spPr>
          <a:xfrm>
            <a:off x="5726779" y="3995024"/>
            <a:ext cx="510076" cy="369332"/>
          </a:xfrm>
          <a:prstGeom prst="rect">
            <a:avLst/>
          </a:prstGeom>
          <a:noFill/>
        </p:spPr>
        <p:txBody>
          <a:bodyPr wrap="none" rtlCol="0">
            <a:spAutoFit/>
          </a:bodyPr>
          <a:lstStyle/>
          <a:p>
            <a:r>
              <a:rPr lang="en-US" b="1" dirty="0"/>
              <a:t>Mo</a:t>
            </a:r>
            <a:endParaRPr lang="cs-CZ" b="1" dirty="0"/>
          </a:p>
        </p:txBody>
      </p:sp>
      <p:sp>
        <p:nvSpPr>
          <p:cNvPr id="11" name="TextovéPole 10">
            <a:extLst>
              <a:ext uri="{FF2B5EF4-FFF2-40B4-BE49-F238E27FC236}">
                <a16:creationId xmlns:a16="http://schemas.microsoft.com/office/drawing/2014/main" id="{CC765720-C456-49C8-BC13-8EC460631DAC}"/>
              </a:ext>
            </a:extLst>
          </p:cNvPr>
          <p:cNvSpPr txBox="1"/>
          <p:nvPr/>
        </p:nvSpPr>
        <p:spPr>
          <a:xfrm>
            <a:off x="5726779" y="6162180"/>
            <a:ext cx="394660" cy="369332"/>
          </a:xfrm>
          <a:prstGeom prst="rect">
            <a:avLst/>
          </a:prstGeom>
          <a:noFill/>
        </p:spPr>
        <p:txBody>
          <a:bodyPr wrap="none" rtlCol="0">
            <a:spAutoFit/>
          </a:bodyPr>
          <a:lstStyle/>
          <a:p>
            <a:r>
              <a:rPr lang="en-US" b="1" dirty="0"/>
              <a:t>W</a:t>
            </a:r>
            <a:endParaRPr lang="cs-CZ" b="1" dirty="0"/>
          </a:p>
        </p:txBody>
      </p:sp>
      <p:sp>
        <p:nvSpPr>
          <p:cNvPr id="6" name="Obdélník 5">
            <a:extLst>
              <a:ext uri="{FF2B5EF4-FFF2-40B4-BE49-F238E27FC236}">
                <a16:creationId xmlns:a16="http://schemas.microsoft.com/office/drawing/2014/main" id="{670D7DB8-7C3C-4EF1-A64B-32F08A94F1F8}"/>
              </a:ext>
            </a:extLst>
          </p:cNvPr>
          <p:cNvSpPr/>
          <p:nvPr/>
        </p:nvSpPr>
        <p:spPr>
          <a:xfrm>
            <a:off x="1752600" y="2057238"/>
            <a:ext cx="31204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Picture 2" descr="electronegativity trends | Chemistry.Com.Pk">
            <a:extLst>
              <a:ext uri="{FF2B5EF4-FFF2-40B4-BE49-F238E27FC236}">
                <a16:creationId xmlns:a16="http://schemas.microsoft.com/office/drawing/2014/main" id="{7BA59108-955F-436A-9877-994E27AA96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3972060"/>
            <a:ext cx="4419600" cy="2720816"/>
          </a:xfrm>
          <a:prstGeom prst="rect">
            <a:avLst/>
          </a:prstGeom>
          <a:noFill/>
          <a:extLst>
            <a:ext uri="{909E8E84-426E-40DD-AFC4-6F175D3DCCD1}">
              <a14:hiddenFill xmlns:a14="http://schemas.microsoft.com/office/drawing/2010/main">
                <a:solidFill>
                  <a:srgbClr val="FFFFFF"/>
                </a:solidFill>
              </a14:hiddenFill>
            </a:ext>
          </a:extLst>
        </p:spPr>
      </p:pic>
      <p:sp>
        <p:nvSpPr>
          <p:cNvPr id="7" name="Kosoúhelník 6">
            <a:extLst>
              <a:ext uri="{FF2B5EF4-FFF2-40B4-BE49-F238E27FC236}">
                <a16:creationId xmlns:a16="http://schemas.microsoft.com/office/drawing/2014/main" id="{1A1EC462-2DDE-4C69-ABDE-9258DF0A356C}"/>
              </a:ext>
            </a:extLst>
          </p:cNvPr>
          <p:cNvSpPr/>
          <p:nvPr/>
        </p:nvSpPr>
        <p:spPr>
          <a:xfrm rot="1403173">
            <a:off x="1676400" y="4770600"/>
            <a:ext cx="464448" cy="714823"/>
          </a:xfrm>
          <a:prstGeom prst="parallelogram">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48428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6124754"/>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Chrom</a:t>
            </a:r>
            <a:r>
              <a:rPr lang="cs-CZ"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 bílý, lesklý, křehký a neobyčejně tvrdý kov. Chrom je </a:t>
            </a:r>
            <a:r>
              <a:rPr lang="cs-CZ" sz="2000" u="sng" dirty="0">
                <a:latin typeface="Arial" panose="020B0604020202020204" pitchFamily="34" charset="0"/>
                <a:cs typeface="Arial" panose="020B0604020202020204" pitchFamily="34" charset="0"/>
              </a:rPr>
              <a:t>nejtvrdší ze všech kovů</a:t>
            </a:r>
            <a:r>
              <a:rPr lang="cs-CZ" sz="2000" dirty="0">
                <a:latin typeface="Arial" panose="020B0604020202020204" pitchFamily="34" charset="0"/>
                <a:cs typeface="Arial" panose="020B0604020202020204" pitchFamily="34" charset="0"/>
              </a:rPr>
              <a:t>, podle </a:t>
            </a:r>
            <a:r>
              <a:rPr lang="cs-CZ" sz="2000" dirty="0" err="1">
                <a:latin typeface="Arial" panose="020B0604020202020204" pitchFamily="34" charset="0"/>
                <a:cs typeface="Arial" panose="020B0604020202020204" pitchFamily="34" charset="0"/>
              </a:rPr>
              <a:t>Mohsovy</a:t>
            </a:r>
            <a:r>
              <a:rPr lang="cs-CZ" sz="2000" dirty="0">
                <a:latin typeface="Arial" panose="020B0604020202020204" pitchFamily="34" charset="0"/>
                <a:cs typeface="Arial" panose="020B0604020202020204" pitchFamily="34" charset="0"/>
              </a:rPr>
              <a:t> stupnice dosahuje tvrdost chromu hodnoty 8,5.</a:t>
            </a:r>
          </a:p>
          <a:p>
            <a:pPr algn="just"/>
            <a:r>
              <a:rPr lang="cs-CZ" sz="2000" dirty="0">
                <a:latin typeface="Arial" panose="020B0604020202020204" pitchFamily="34" charset="0"/>
                <a:cs typeface="Arial" panose="020B0604020202020204" pitchFamily="34" charset="0"/>
              </a:rPr>
              <a:t>Za normální teploty je chrom značně chemicky odolný a stálý. Za vyšších teplot přímo reaguje s halogeny, kompaktní kovový chrom podle zvolených reakčních podmínek tvoří halogenidy různých typů, práškový chrom reaguje přednostně za vzniku halogenidů typu CrX</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sírou se slučuje až při teplotách nad 1000°C na směs sulfidů </a:t>
            </a:r>
            <a:r>
              <a:rPr lang="cs-CZ" sz="2000" dirty="0" err="1">
                <a:latin typeface="Arial" panose="020B0604020202020204" pitchFamily="34" charset="0"/>
                <a:cs typeface="Arial" panose="020B0604020202020204" pitchFamily="34" charset="0"/>
              </a:rPr>
              <a:t>CrS</a:t>
            </a:r>
            <a:r>
              <a:rPr lang="cs-CZ" sz="2000" dirty="0">
                <a:latin typeface="Arial" panose="020B0604020202020204" pitchFamily="34" charset="0"/>
                <a:cs typeface="Arial" panose="020B0604020202020204" pitchFamily="34" charset="0"/>
              </a:rPr>
              <a:t> a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borem, křemíkem, uhlíkem i některými kovy reaguje také při teplotách okolo 1000°C.</a:t>
            </a:r>
          </a:p>
          <a:p>
            <a:pPr algn="just"/>
            <a:r>
              <a:rPr lang="cs-CZ" sz="2000" dirty="0">
                <a:latin typeface="Arial" panose="020B0604020202020204" pitchFamily="34" charset="0"/>
                <a:cs typeface="Arial" panose="020B0604020202020204" pitchFamily="34" charset="0"/>
              </a:rPr>
              <a:t>    Čistý chrom se </a:t>
            </a:r>
            <a:r>
              <a:rPr lang="cs-CZ" sz="2000" u="sng" dirty="0">
                <a:latin typeface="Arial" panose="020B0604020202020204" pitchFamily="34" charset="0"/>
                <a:cs typeface="Arial" panose="020B0604020202020204" pitchFamily="34" charset="0"/>
              </a:rPr>
              <a:t>nerozpouští v běžných koncentrovaných oxidujících kyselinách ani v lučavce královské</a:t>
            </a:r>
            <a:r>
              <a:rPr lang="cs-CZ" sz="2000" dirty="0">
                <a:latin typeface="Arial" panose="020B0604020202020204" pitchFamily="34" charset="0"/>
                <a:cs typeface="Arial" panose="020B0604020202020204" pitchFamily="34" charset="0"/>
              </a:rPr>
              <a:t>. Tato jeho odolnost je způsobena </a:t>
            </a:r>
            <a:r>
              <a:rPr lang="cs-CZ" sz="2000" u="sng" dirty="0">
                <a:latin typeface="Arial" panose="020B0604020202020204" pitchFamily="34" charset="0"/>
                <a:cs typeface="Arial" panose="020B0604020202020204" pitchFamily="34" charset="0"/>
              </a:rPr>
              <a:t>pasivací vrstvou oxidu Cr</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O</a:t>
            </a:r>
            <a:r>
              <a:rPr lang="cs-CZ" sz="2000" u="sng" baseline="-25000" dirty="0">
                <a:latin typeface="Arial" panose="020B0604020202020204" pitchFamily="34" charset="0"/>
                <a:cs typeface="Arial" panose="020B0604020202020204" pitchFamily="34" charset="0"/>
              </a:rPr>
              <a:t>3</a:t>
            </a:r>
            <a:r>
              <a:rPr lang="cs-CZ" sz="2000" u="sng" dirty="0">
                <a:latin typeface="Arial" panose="020B0604020202020204" pitchFamily="34" charset="0"/>
                <a:cs typeface="Arial" panose="020B0604020202020204" pitchFamily="34" charset="0"/>
              </a:rPr>
              <a:t> na povrchu kovu</a:t>
            </a:r>
            <a:r>
              <a:rPr lang="cs-CZ" sz="2000" dirty="0">
                <a:latin typeface="Arial" panose="020B0604020202020204" pitchFamily="34" charset="0"/>
                <a:cs typeface="Arial" panose="020B0604020202020204" pitchFamily="34" charset="0"/>
              </a:rPr>
              <a:t>. Mírně znečištěný chrom se rozpouští v kyselině sírové. Chemicky čistý chrom je rozpustný pouze v kyselině chlorovodíkové, produktem reakce chromu s kyselinou chlorovodíkovou je chlorid chromnatý a vodík:</a:t>
            </a:r>
          </a:p>
          <a:p>
            <a:pPr algn="ct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 + 2HCl → CrCl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Při teplotě 700°C reaguje s vodní párou:</a:t>
            </a:r>
          </a:p>
          <a:p>
            <a:pPr algn="ctr"/>
            <a:r>
              <a:rPr lang="cs-CZ" sz="2000" dirty="0">
                <a:latin typeface="Arial" panose="020B0604020202020204" pitchFamily="34" charset="0"/>
                <a:cs typeface="Arial" panose="020B0604020202020204" pitchFamily="34" charset="0"/>
              </a:rPr>
              <a:t>2Cr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139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Tavením s oxidačními činidly přechází na </a:t>
            </a:r>
            <a:r>
              <a:rPr lang="cs-CZ" sz="2000" b="1" dirty="0">
                <a:latin typeface="Arial" panose="020B0604020202020204" pitchFamily="34" charset="0"/>
                <a:cs typeface="Arial" panose="020B0604020202020204" pitchFamily="34" charset="0"/>
              </a:rPr>
              <a:t>oxid chromitý</a:t>
            </a:r>
            <a:r>
              <a:rPr lang="cs-CZ" sz="2000" dirty="0">
                <a:latin typeface="Arial" panose="020B0604020202020204" pitchFamily="34" charset="0"/>
                <a:cs typeface="Arial" panose="020B0604020202020204" pitchFamily="34" charset="0"/>
              </a:rPr>
              <a:t> při teplotách okolo 500°C:</a:t>
            </a:r>
          </a:p>
          <a:p>
            <a:pPr algn="ctr"/>
            <a:r>
              <a:rPr lang="cs-CZ" sz="2000" dirty="0">
                <a:latin typeface="Arial" panose="020B0604020202020204" pitchFamily="34" charset="0"/>
                <a:cs typeface="Arial" panose="020B0604020202020204" pitchFamily="34" charset="0"/>
              </a:rPr>
              <a:t>2Cr + KClO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KCl</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 kyslíkem tvoří žlutý alkalický oxid chromnatý </a:t>
            </a:r>
            <a:r>
              <a:rPr lang="cs-CZ" sz="2000" dirty="0" err="1">
                <a:latin typeface="Arial" panose="020B0604020202020204" pitchFamily="34" charset="0"/>
                <a:cs typeface="Arial" panose="020B0604020202020204" pitchFamily="34" charset="0"/>
              </a:rPr>
              <a:t>CrO</a:t>
            </a:r>
            <a:r>
              <a:rPr lang="cs-CZ" sz="2000" dirty="0">
                <a:latin typeface="Arial" panose="020B0604020202020204" pitchFamily="34" charset="0"/>
                <a:cs typeface="Arial" panose="020B0604020202020204" pitchFamily="34" charset="0"/>
              </a:rPr>
              <a:t>, zelený amfoterní oxid chromitý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hnědočervený kyselý oxid chromový CrO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Hydroxid chromnatý </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slabě alkalický a s kyselinami reaguje za vzniku chromnaté soli. </a:t>
            </a:r>
            <a:r>
              <a:rPr lang="cs-CZ" sz="2000" b="1" dirty="0">
                <a:latin typeface="Arial" panose="020B0604020202020204" pitchFamily="34" charset="0"/>
                <a:cs typeface="Arial" panose="020B0604020202020204" pitchFamily="34" charset="0"/>
              </a:rPr>
              <a:t>Hydroxid chromitý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amfoterní, s kyselinami reaguje za vzniku chromité soli, s hydroxidy alkalických kovů vytváří alkalické </a:t>
            </a:r>
            <a:r>
              <a:rPr lang="cs-CZ" sz="2000" b="1" dirty="0" err="1">
                <a:latin typeface="Arial" panose="020B0604020202020204" pitchFamily="34" charset="0"/>
                <a:cs typeface="Arial" panose="020B0604020202020204" pitchFamily="34" charset="0"/>
              </a:rPr>
              <a:t>hexahydroxochromitany</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Na[</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Na[</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+ 2NaOH →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Od oxidu chromového se odvozuje silná </a:t>
            </a:r>
            <a:r>
              <a:rPr lang="cs-CZ" sz="2000" b="1" dirty="0">
                <a:latin typeface="Arial" panose="020B0604020202020204" pitchFamily="34" charset="0"/>
                <a:cs typeface="Arial" panose="020B0604020202020204" pitchFamily="34" charset="0"/>
              </a:rPr>
              <a:t>kyselina chromová</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kyselina dichromová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Obě kyseliny i jejich soli mají silné oxidační účinky. Soli kyseliny chromové - </a:t>
            </a:r>
            <a:r>
              <a:rPr lang="cs-CZ" sz="2000" b="1" dirty="0">
                <a:latin typeface="Arial" panose="020B0604020202020204" pitchFamily="34" charset="0"/>
                <a:cs typeface="Arial" panose="020B0604020202020204" pitchFamily="34" charset="0"/>
              </a:rPr>
              <a:t>chromany</a:t>
            </a:r>
            <a:r>
              <a:rPr lang="cs-CZ" sz="2000" dirty="0">
                <a:latin typeface="Arial" panose="020B0604020202020204" pitchFamily="34" charset="0"/>
                <a:cs typeface="Arial" panose="020B0604020202020204" pitchFamily="34" charset="0"/>
              </a:rPr>
              <a:t> jsou stálé pouze v alkalickém prostředí, v kyselém prostředí přecházejí na </a:t>
            </a:r>
            <a:r>
              <a:rPr lang="cs-CZ" sz="2000" b="1" dirty="0">
                <a:latin typeface="Arial" panose="020B0604020202020204" pitchFamily="34" charset="0"/>
                <a:cs typeface="Arial" panose="020B0604020202020204" pitchFamily="34" charset="0"/>
              </a:rPr>
              <a:t>dichromany</a:t>
            </a:r>
            <a:r>
              <a:rPr lang="cs-CZ" sz="2000" dirty="0">
                <a:latin typeface="Arial" panose="020B0604020202020204" pitchFamily="34" charset="0"/>
                <a:cs typeface="Arial" panose="020B0604020202020204" pitchFamily="34" charset="0"/>
              </a:rPr>
              <a:t>. Srážením rozpustných dichromanů kationty stříbra, barya nebo olova vznikají vždy nerozpustné chromany, nikoliv dichromany:</a:t>
            </a:r>
          </a:p>
          <a:p>
            <a:pPr algn="ctr"/>
            <a:r>
              <a:rPr lang="cs-CZ" sz="2000" dirty="0">
                <a:latin typeface="Arial" panose="020B0604020202020204" pitchFamily="34" charset="0"/>
                <a:cs typeface="Arial" panose="020B0604020202020204" pitchFamily="34" charset="0"/>
              </a:rPr>
              <a:t>2K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+ 4AgNO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2Ag</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+ 4KNO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endParaRPr lang="en-US" sz="2000" baseline="-25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vystupuje chrom </a:t>
            </a:r>
            <a:r>
              <a:rPr lang="cs-CZ" sz="2000" u="sng" dirty="0">
                <a:latin typeface="Arial" panose="020B0604020202020204" pitchFamily="34" charset="0"/>
                <a:cs typeface="Arial" panose="020B0604020202020204" pitchFamily="34" charset="0"/>
              </a:rPr>
              <a:t>nejčastěji jako trojmocný</a:t>
            </a:r>
            <a:r>
              <a:rPr lang="cs-CZ" sz="2000" dirty="0">
                <a:latin typeface="Arial" panose="020B0604020202020204" pitchFamily="34" charset="0"/>
                <a:cs typeface="Arial" panose="020B0604020202020204" pitchFamily="34" charset="0"/>
              </a:rPr>
              <a:t>, trojmocný chrom má sklon tvořit četné barevné komplexní sloučeniny s koordinačním číslem 6. </a:t>
            </a:r>
          </a:p>
        </p:txBody>
      </p:sp>
    </p:spTree>
    <p:extLst>
      <p:ext uri="{BB962C8B-B14F-4D97-AF65-F5344CB8AC3E}">
        <p14:creationId xmlns:p14="http://schemas.microsoft.com/office/powerpoint/2010/main" val="1775880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0"/>
            <a:ext cx="8991600" cy="6863417"/>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Chromité soli slabých kyselin ve vodných roztocích silně hydrolyzují za vzniku hydroxidu chromitého. </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Sloučeniny dvoumocného a šestimocného chromu</a:t>
            </a:r>
            <a:r>
              <a:rPr lang="cs-CZ" sz="2000" dirty="0">
                <a:latin typeface="Arial" panose="020B0604020202020204" pitchFamily="34" charset="0"/>
                <a:cs typeface="Arial" panose="020B0604020202020204" pitchFamily="34" charset="0"/>
              </a:rPr>
              <a:t> jsou nestálé. Sloučenin jednomocného, čtyřmocného a pětimocného chromu je známo pouze několik, např. chloristan </a:t>
            </a:r>
            <a:r>
              <a:rPr lang="cs-CZ" sz="2000" dirty="0" err="1">
                <a:latin typeface="Arial" panose="020B0604020202020204" pitchFamily="34" charset="0"/>
                <a:cs typeface="Arial" panose="020B0604020202020204" pitchFamily="34" charset="0"/>
              </a:rPr>
              <a:t>chromný</a:t>
            </a:r>
            <a:r>
              <a:rPr lang="cs-CZ" sz="2000" dirty="0">
                <a:latin typeface="Arial" panose="020B0604020202020204" pitchFamily="34" charset="0"/>
                <a:cs typeface="Arial" panose="020B0604020202020204" pitchFamily="34" charset="0"/>
              </a:rPr>
              <a:t> CrClO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fluorid chromičitý CrF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nebo oxid </a:t>
            </a:r>
            <a:r>
              <a:rPr lang="cs-CZ" sz="2000" dirty="0" err="1">
                <a:latin typeface="Arial" panose="020B0604020202020204" pitchFamily="34" charset="0"/>
                <a:cs typeface="Arial" panose="020B0604020202020204" pitchFamily="34" charset="0"/>
              </a:rPr>
              <a:t>chromičný</a:t>
            </a:r>
            <a:r>
              <a:rPr lang="cs-CZ" sz="2000" dirty="0">
                <a:latin typeface="Arial" panose="020B0604020202020204" pitchFamily="34" charset="0"/>
                <a:cs typeface="Arial" panose="020B0604020202020204" pitchFamily="34" charset="0"/>
              </a:rPr>
              <a:t>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Ve sloučeninách typu [</a:t>
            </a:r>
            <a:r>
              <a:rPr lang="cs-CZ" sz="2000" dirty="0" err="1">
                <a:latin typeface="Arial" panose="020B0604020202020204" pitchFamily="34" charset="0"/>
                <a:cs typeface="Arial" panose="020B0604020202020204" pitchFamily="34" charset="0"/>
              </a:rPr>
              <a:t>Cr</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chrom vyskytuje v oxidačním stupni -II.</a:t>
            </a:r>
            <a:endParaRPr lang="en-US" sz="2000" dirty="0">
              <a:latin typeface="Arial" panose="020B0604020202020204" pitchFamily="34" charset="0"/>
              <a:cs typeface="Arial" panose="020B0604020202020204" pitchFamily="34" charset="0"/>
            </a:endParaRP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chrom vyskytuje nejčastěji v rudách </a:t>
            </a:r>
            <a:r>
              <a:rPr lang="cs-CZ" sz="2000" b="1" dirty="0" err="1">
                <a:latin typeface="Arial" panose="020B0604020202020204" pitchFamily="34" charset="0"/>
                <a:cs typeface="Arial" panose="020B0604020202020204" pitchFamily="34" charset="0"/>
              </a:rPr>
              <a:t>chromit</a:t>
            </a:r>
            <a:r>
              <a:rPr lang="cs-CZ" sz="2000" dirty="0">
                <a:latin typeface="Arial" panose="020B0604020202020204" pitchFamily="34" charset="0"/>
                <a:cs typeface="Arial" panose="020B0604020202020204" pitchFamily="34" charset="0"/>
              </a:rPr>
              <a:t> FeO·Cr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krokoit</a:t>
            </a:r>
            <a:r>
              <a:rPr lang="cs-CZ" sz="2000" dirty="0">
                <a:latin typeface="Arial" panose="020B0604020202020204" pitchFamily="34" charset="0"/>
                <a:cs typeface="Arial" panose="020B0604020202020204" pitchFamily="34" charset="0"/>
              </a:rPr>
              <a:t> PbCrO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Pro technické účely se chrom vyrábí jako ferochrom redukcí </a:t>
            </a:r>
            <a:r>
              <a:rPr lang="cs-CZ" sz="2000" dirty="0" err="1">
                <a:latin typeface="Arial" panose="020B0604020202020204" pitchFamily="34" charset="0"/>
                <a:cs typeface="Arial" panose="020B0604020202020204" pitchFamily="34" charset="0"/>
              </a:rPr>
              <a:t>chromitu</a:t>
            </a:r>
            <a:r>
              <a:rPr lang="cs-CZ" sz="2000" dirty="0">
                <a:latin typeface="Arial" panose="020B0604020202020204" pitchFamily="34" charset="0"/>
                <a:cs typeface="Arial" panose="020B0604020202020204" pitchFamily="34" charset="0"/>
              </a:rPr>
              <a:t> uhlíkem v elektrické nebo Martinské peci.</a:t>
            </a:r>
          </a:p>
          <a:p>
            <a:pPr algn="just"/>
            <a:r>
              <a:rPr lang="cs-CZ" sz="2000" dirty="0">
                <a:latin typeface="Arial" panose="020B0604020202020204" pitchFamily="34" charset="0"/>
                <a:cs typeface="Arial" panose="020B0604020202020204" pitchFamily="34" charset="0"/>
              </a:rPr>
              <a:t>   Výroba čistého chromu se provádí z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aluminotermicky</a:t>
            </a:r>
            <a:r>
              <a:rPr lang="cs-CZ" sz="2000" dirty="0">
                <a:latin typeface="Arial" panose="020B0604020202020204" pitchFamily="34" charset="0"/>
                <a:cs typeface="Arial" panose="020B0604020202020204" pitchFamily="34" charset="0"/>
              </a:rPr>
              <a:t>, redukcí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křemíkem nebo vápníkem, redukcí CrCl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vápníkem v tavenině BaCl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elektrolýzou kyseliny chromové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Průběh redukce oxidu chromitého hliníkem, křemíkem a vápníkem popisují rovnice:</a:t>
            </a:r>
          </a:p>
          <a:p>
            <a:pPr algn="ct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 Al → 2Cr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+ 3Si → 4Cr + 3SiO</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2Cr + 3CaO</a:t>
            </a:r>
          </a:p>
          <a:p>
            <a:pPr algn="just"/>
            <a:r>
              <a:rPr lang="cs-CZ" sz="2000" dirty="0">
                <a:latin typeface="Arial" panose="020B0604020202020204" pitchFamily="34" charset="0"/>
                <a:cs typeface="Arial" panose="020B0604020202020204" pitchFamily="34" charset="0"/>
              </a:rPr>
              <a:t>Ve fázi nadějných pokusů je výroba chromu elektrolytickou redukcí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pomocí taveniny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kalciotermická</a:t>
            </a:r>
            <a:r>
              <a:rPr lang="cs-CZ" sz="2000" dirty="0">
                <a:latin typeface="Arial" panose="020B0604020202020204" pitchFamily="34" charset="0"/>
                <a:cs typeface="Arial" panose="020B0604020202020204" pitchFamily="34" charset="0"/>
              </a:rPr>
              <a:t> redukce kovů </a:t>
            </a:r>
            <a:r>
              <a:rPr lang="cs-CZ" sz="2000" i="1" dirty="0">
                <a:latin typeface="Arial" panose="020B0604020202020204" pitchFamily="34" charset="0"/>
                <a:cs typeface="Arial" panose="020B0604020202020204" pitchFamily="34" charset="0"/>
              </a:rPr>
              <a:t>(FFC metoda)</a:t>
            </a:r>
            <a:r>
              <a:rPr lang="cs-CZ" sz="2000" dirty="0">
                <a:latin typeface="Arial" panose="020B0604020202020204" pitchFamily="34" charset="0"/>
                <a:cs typeface="Arial" panose="020B0604020202020204" pitchFamily="34" charset="0"/>
              </a:rPr>
              <a:t> je popsána při výrobě titanu.</a:t>
            </a:r>
          </a:p>
        </p:txBody>
      </p:sp>
    </p:spTree>
    <p:extLst>
      <p:ext uri="{BB962C8B-B14F-4D97-AF65-F5344CB8AC3E}">
        <p14:creationId xmlns:p14="http://schemas.microsoft.com/office/powerpoint/2010/main" val="38995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Chrom má značný význam v metalurgii, přídavek chromu do oceli podstatně ovlivňuje žáruvzdornost, tvrdost a odolnost proti chemické a elektrochemické korozi v oxidačním prostředí a používá se při povrchové úpravě kovů. Jako legující prvek má podstatný vliv na kalitelnost vytvrditelných slitin hliníku.</a:t>
            </a:r>
          </a:p>
        </p:txBody>
      </p:sp>
      <p:pic>
        <p:nvPicPr>
          <p:cNvPr id="4098" name="Picture 2" descr="AQA A Level chemistry - A2 Unit 5: Section 3.5.4 ...">
            <a:extLst>
              <a:ext uri="{FF2B5EF4-FFF2-40B4-BE49-F238E27FC236}">
                <a16:creationId xmlns:a16="http://schemas.microsoft.com/office/drawing/2014/main" id="{481450D5-ED04-4DA1-945E-11DED06AB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B7273A3E-09D4-4306-BEE5-8FE92020796E}"/>
              </a:ext>
            </a:extLst>
          </p:cNvPr>
          <p:cNvSpPr txBox="1"/>
          <p:nvPr/>
        </p:nvSpPr>
        <p:spPr>
          <a:xfrm>
            <a:off x="184078" y="2931625"/>
            <a:ext cx="4235522" cy="707886"/>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Chromité soli</a:t>
            </a:r>
            <a:r>
              <a:rPr lang="cs-CZ" sz="2000" dirty="0">
                <a:latin typeface="Arial" panose="020B0604020202020204" pitchFamily="34" charset="0"/>
                <a:cs typeface="Arial" panose="020B0604020202020204" pitchFamily="34" charset="0"/>
              </a:rPr>
              <a:t> se využívají v koželužství při </a:t>
            </a:r>
            <a:r>
              <a:rPr lang="cs-CZ" sz="2000" dirty="0" err="1">
                <a:latin typeface="Arial" panose="020B0604020202020204" pitchFamily="34" charset="0"/>
                <a:cs typeface="Arial" panose="020B0604020202020204" pitchFamily="34" charset="0"/>
              </a:rPr>
              <a:t>chromočinění</a:t>
            </a:r>
            <a:r>
              <a:rPr lang="cs-CZ" sz="2000" dirty="0">
                <a:latin typeface="Arial" panose="020B0604020202020204" pitchFamily="34" charset="0"/>
                <a:cs typeface="Arial" panose="020B0604020202020204" pitchFamily="34" charset="0"/>
              </a:rPr>
              <a:t> kůží.</a:t>
            </a:r>
          </a:p>
        </p:txBody>
      </p:sp>
      <p:sp>
        <p:nvSpPr>
          <p:cNvPr id="9" name="TextovéPole 8">
            <a:extLst>
              <a:ext uri="{FF2B5EF4-FFF2-40B4-BE49-F238E27FC236}">
                <a16:creationId xmlns:a16="http://schemas.microsoft.com/office/drawing/2014/main" id="{F0C553DD-D551-40DA-A9D5-FE6B3C2D98B3}"/>
              </a:ext>
            </a:extLst>
          </p:cNvPr>
          <p:cNvSpPr txBox="1"/>
          <p:nvPr/>
        </p:nvSpPr>
        <p:spPr>
          <a:xfrm>
            <a:off x="184078" y="1524000"/>
            <a:ext cx="8807522" cy="1015663"/>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Oxid chromitý </a:t>
            </a:r>
            <a:r>
              <a:rPr lang="cs-CZ" sz="2000" dirty="0">
                <a:latin typeface="Arial" panose="020B0604020202020204" pitchFamily="34" charset="0"/>
                <a:cs typeface="Arial" panose="020B0604020202020204" pitchFamily="34" charset="0"/>
              </a:rPr>
              <a:t>se používá jako zelený pigment (</a:t>
            </a:r>
            <a:r>
              <a:rPr lang="cs-CZ" sz="2000" i="1" dirty="0">
                <a:latin typeface="Arial" panose="020B0604020202020204" pitchFamily="34" charset="0"/>
                <a:cs typeface="Arial" panose="020B0604020202020204" pitchFamily="34" charset="0"/>
              </a:rPr>
              <a:t>tisk bankovek</a:t>
            </a:r>
            <a:r>
              <a:rPr lang="cs-CZ" sz="2000" dirty="0">
                <a:latin typeface="Arial" panose="020B0604020202020204" pitchFamily="34" charset="0"/>
                <a:cs typeface="Arial" panose="020B0604020202020204" pitchFamily="34" charset="0"/>
              </a:rPr>
              <a:t>), jako součást katalyzátorů pro celou řadu chemických výrob </a:t>
            </a:r>
            <a:r>
              <a:rPr lang="cs-CZ" sz="2000" i="1" dirty="0">
                <a:latin typeface="Arial" panose="020B0604020202020204" pitchFamily="34" charset="0"/>
                <a:cs typeface="Arial" panose="020B0604020202020204" pitchFamily="34" charset="0"/>
              </a:rPr>
              <a:t>(syntéza </a:t>
            </a:r>
            <a:r>
              <a:rPr lang="cs-CZ" sz="2000" i="1" dirty="0" err="1">
                <a:latin typeface="Arial" panose="020B0604020202020204" pitchFamily="34" charset="0"/>
                <a:cs typeface="Arial" panose="020B0604020202020204" pitchFamily="34" charset="0"/>
              </a:rPr>
              <a:t>metylalhoholu</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 jako žáruvzdorný materiál na výrobu slévárenských forem.</a:t>
            </a:r>
          </a:p>
        </p:txBody>
      </p:sp>
      <p:pic>
        <p:nvPicPr>
          <p:cNvPr id="4100" name="Picture 4" descr="Happy Saint Patrick's Day: How To Beat A Breathalyzer Test ...">
            <a:extLst>
              <a:ext uri="{FF2B5EF4-FFF2-40B4-BE49-F238E27FC236}">
                <a16:creationId xmlns:a16="http://schemas.microsoft.com/office/drawing/2014/main" id="{E3821B53-09F4-4807-ADCC-5570CA473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31900"/>
            <a:ext cx="4419600" cy="414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96BF04DD-FCAB-4AEA-B56E-5BAF2AFA15F6}"/>
              </a:ext>
            </a:extLst>
          </p:cNvPr>
          <p:cNvPicPr>
            <a:picLocks noChangeAspect="1"/>
          </p:cNvPicPr>
          <p:nvPr/>
        </p:nvPicPr>
        <p:blipFill>
          <a:blip r:embed="rId4"/>
          <a:stretch>
            <a:fillRect/>
          </a:stretch>
        </p:blipFill>
        <p:spPr>
          <a:xfrm>
            <a:off x="152400" y="3886200"/>
            <a:ext cx="2084798" cy="1533893"/>
          </a:xfrm>
          <a:prstGeom prst="rect">
            <a:avLst/>
          </a:prstGeom>
        </p:spPr>
      </p:pic>
    </p:spTree>
    <p:extLst>
      <p:ext uri="{BB962C8B-B14F-4D97-AF65-F5344CB8AC3E}">
        <p14:creationId xmlns:p14="http://schemas.microsoft.com/office/powerpoint/2010/main" val="4126946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Některé </a:t>
            </a:r>
            <a:r>
              <a:rPr lang="cs-CZ" sz="2000" b="1" dirty="0">
                <a:latin typeface="Arial" panose="020B0604020202020204" pitchFamily="34" charset="0"/>
                <a:cs typeface="Arial" panose="020B0604020202020204" pitchFamily="34" charset="0"/>
              </a:rPr>
              <a:t>chromany a dichromany </a:t>
            </a:r>
            <a:r>
              <a:rPr lang="cs-CZ" sz="2000" dirty="0">
                <a:latin typeface="Arial" panose="020B0604020202020204" pitchFamily="34" charset="0"/>
                <a:cs typeface="Arial" panose="020B0604020202020204" pitchFamily="34" charset="0"/>
              </a:rPr>
              <a:t>slouží jako důležitá oxidační činidla, v organické chemii se používá např. </a:t>
            </a:r>
            <a:r>
              <a:rPr lang="cs-CZ" sz="2000" i="1" dirty="0" err="1">
                <a:latin typeface="Arial" panose="020B0604020202020204" pitchFamily="34" charset="0"/>
                <a:cs typeface="Arial" panose="020B0604020202020204" pitchFamily="34" charset="0"/>
              </a:rPr>
              <a:t>Jonesova</a:t>
            </a:r>
            <a:r>
              <a:rPr lang="cs-CZ" sz="2000" i="1" dirty="0">
                <a:latin typeface="Arial" panose="020B0604020202020204" pitchFamily="34" charset="0"/>
                <a:cs typeface="Arial" panose="020B0604020202020204" pitchFamily="34" charset="0"/>
              </a:rPr>
              <a:t> oxidace</a:t>
            </a:r>
            <a:r>
              <a:rPr lang="cs-CZ" sz="2000" dirty="0">
                <a:latin typeface="Arial" panose="020B0604020202020204" pitchFamily="34" charset="0"/>
                <a:cs typeface="Arial" panose="020B0604020202020204" pitchFamily="34" charset="0"/>
              </a:rPr>
              <a:t> sekundárních alkoholů na ketony dichromanem draselným v kyselém prostředí. </a:t>
            </a:r>
          </a:p>
        </p:txBody>
      </p:sp>
      <p:pic>
        <p:nvPicPr>
          <p:cNvPr id="5124" name="Picture 4" descr="Explain the structures of dichromate and chromate ion ...">
            <a:extLst>
              <a:ext uri="{FF2B5EF4-FFF2-40B4-BE49-F238E27FC236}">
                <a16:creationId xmlns:a16="http://schemas.microsoft.com/office/drawing/2014/main" id="{7CBCC3BB-60DC-4330-B0B4-9429F53E6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6" y="1600200"/>
            <a:ext cx="4294814" cy="1213493"/>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293E2603-1679-4068-A7F1-3BE463F67856}"/>
              </a:ext>
            </a:extLst>
          </p:cNvPr>
          <p:cNvPicPr>
            <a:picLocks noChangeAspect="1"/>
          </p:cNvPicPr>
          <p:nvPr/>
        </p:nvPicPr>
        <p:blipFill>
          <a:blip r:embed="rId3"/>
          <a:stretch>
            <a:fillRect/>
          </a:stretch>
        </p:blipFill>
        <p:spPr>
          <a:xfrm>
            <a:off x="4907536" y="1387019"/>
            <a:ext cx="3657600" cy="1515717"/>
          </a:xfrm>
          <a:prstGeom prst="rect">
            <a:avLst/>
          </a:prstGeom>
        </p:spPr>
      </p:pic>
      <p:sp>
        <p:nvSpPr>
          <p:cNvPr id="9" name="TextovéPole 8">
            <a:extLst>
              <a:ext uri="{FF2B5EF4-FFF2-40B4-BE49-F238E27FC236}">
                <a16:creationId xmlns:a16="http://schemas.microsoft.com/office/drawing/2014/main" id="{9DD85E4C-99D9-44B2-851F-E9C548EF32EC}"/>
              </a:ext>
            </a:extLst>
          </p:cNvPr>
          <p:cNvSpPr txBox="1"/>
          <p:nvPr/>
        </p:nvSpPr>
        <p:spPr>
          <a:xfrm>
            <a:off x="152400" y="3413641"/>
            <a:ext cx="8763000" cy="707886"/>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Chroman draselný </a:t>
            </a:r>
            <a:r>
              <a:rPr lang="cs-CZ" sz="2000" dirty="0">
                <a:latin typeface="Arial" panose="020B0604020202020204" pitchFamily="34" charset="0"/>
                <a:cs typeface="Arial" panose="020B0604020202020204" pitchFamily="34" charset="0"/>
              </a:rPr>
              <a:t>nebo</a:t>
            </a:r>
            <a:r>
              <a:rPr lang="cs-CZ" sz="2000" b="1" dirty="0">
                <a:latin typeface="Arial" panose="020B0604020202020204" pitchFamily="34" charset="0"/>
                <a:cs typeface="Arial" panose="020B0604020202020204" pitchFamily="34" charset="0"/>
              </a:rPr>
              <a:t> dichroman draselný </a:t>
            </a:r>
            <a:r>
              <a:rPr lang="cs-CZ" sz="2000" dirty="0">
                <a:latin typeface="Arial" panose="020B0604020202020204" pitchFamily="34" charset="0"/>
                <a:cs typeface="Arial" panose="020B0604020202020204" pitchFamily="34" charset="0"/>
              </a:rPr>
              <a:t>jsou hlavní součástí </a:t>
            </a:r>
            <a:r>
              <a:rPr lang="cs-CZ" sz="2000" u="sng" dirty="0">
                <a:latin typeface="Arial" panose="020B0604020202020204" pitchFamily="34" charset="0"/>
                <a:cs typeface="Arial" panose="020B0604020202020204" pitchFamily="34" charset="0"/>
              </a:rPr>
              <a:t>detekčních trubiček na alkohol</a:t>
            </a:r>
            <a:r>
              <a:rPr lang="cs-CZ" sz="2000" dirty="0">
                <a:latin typeface="Arial" panose="020B0604020202020204" pitchFamily="34" charset="0"/>
                <a:cs typeface="Arial" panose="020B0604020202020204" pitchFamily="34" charset="0"/>
              </a:rPr>
              <a:t>. </a:t>
            </a:r>
          </a:p>
        </p:txBody>
      </p:sp>
      <p:sp>
        <p:nvSpPr>
          <p:cNvPr id="11" name="TextovéPole 10">
            <a:extLst>
              <a:ext uri="{FF2B5EF4-FFF2-40B4-BE49-F238E27FC236}">
                <a16:creationId xmlns:a16="http://schemas.microsoft.com/office/drawing/2014/main" id="{D7465276-4D18-4C0B-BC16-23855789B4AD}"/>
              </a:ext>
            </a:extLst>
          </p:cNvPr>
          <p:cNvSpPr txBox="1"/>
          <p:nvPr/>
        </p:nvSpPr>
        <p:spPr>
          <a:xfrm>
            <a:off x="170380" y="5921514"/>
            <a:ext cx="8821220" cy="707886"/>
          </a:xfrm>
          <a:prstGeom prst="rect">
            <a:avLst/>
          </a:prstGeom>
          <a:noFill/>
        </p:spPr>
        <p:txBody>
          <a:bodyPr wrap="square">
            <a:spAutoFit/>
          </a:bodyPr>
          <a:lstStyle/>
          <a:p>
            <a:r>
              <a:rPr lang="cs-CZ" sz="2000" b="1" dirty="0">
                <a:latin typeface="Arial" panose="020B0604020202020204" pitchFamily="34" charset="0"/>
                <a:cs typeface="Arial" panose="020B0604020202020204" pitchFamily="34" charset="0"/>
              </a:rPr>
              <a:t>Dichroman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trichroman</a:t>
            </a:r>
            <a:r>
              <a:rPr lang="cs-CZ" sz="2000" b="1" dirty="0">
                <a:latin typeface="Arial" panose="020B0604020202020204" pitchFamily="34" charset="0"/>
                <a:cs typeface="Arial" panose="020B0604020202020204" pitchFamily="34" charset="0"/>
              </a:rPr>
              <a:t>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se omezeně využívají v pyrotechnice. </a:t>
            </a:r>
            <a:endParaRPr lang="cs-CZ" sz="2000" dirty="0"/>
          </a:p>
        </p:txBody>
      </p:sp>
      <p:pic>
        <p:nvPicPr>
          <p:cNvPr id="6148" name="Picture 4" descr="Content: How Does the Breathalyzer Work? – The Alcohol Pharmacology  Education Partnership">
            <a:extLst>
              <a:ext uri="{FF2B5EF4-FFF2-40B4-BE49-F238E27FC236}">
                <a16:creationId xmlns:a16="http://schemas.microsoft.com/office/drawing/2014/main" id="{F695B701-2C42-43CC-9929-FBD0BD740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15" y="3912386"/>
            <a:ext cx="2606685" cy="1955014"/>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50F735AC-5DAC-4826-9275-6361B0DE4E92}"/>
              </a:ext>
            </a:extLst>
          </p:cNvPr>
          <p:cNvPicPr>
            <a:picLocks noChangeAspect="1"/>
          </p:cNvPicPr>
          <p:nvPr/>
        </p:nvPicPr>
        <p:blipFill>
          <a:blip r:embed="rId5"/>
          <a:stretch>
            <a:fillRect/>
          </a:stretch>
        </p:blipFill>
        <p:spPr>
          <a:xfrm>
            <a:off x="457200" y="4321083"/>
            <a:ext cx="5381625" cy="1323975"/>
          </a:xfrm>
          <a:prstGeom prst="rect">
            <a:avLst/>
          </a:prstGeom>
        </p:spPr>
      </p:pic>
    </p:spTree>
    <p:extLst>
      <p:ext uri="{BB962C8B-B14F-4D97-AF65-F5344CB8AC3E}">
        <p14:creationId xmlns:p14="http://schemas.microsoft.com/office/powerpoint/2010/main" val="1128689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766FF30B-0870-4057-98F7-1D909D249A5F}"/>
              </a:ext>
            </a:extLst>
          </p:cNvPr>
          <p:cNvSpPr/>
          <p:nvPr/>
        </p:nvSpPr>
        <p:spPr>
          <a:xfrm>
            <a:off x="152399" y="4419600"/>
            <a:ext cx="7072046"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Rozpustné </a:t>
            </a:r>
            <a:r>
              <a:rPr lang="cs-CZ" sz="2000" u="sng" dirty="0">
                <a:latin typeface="Arial" panose="020B0604020202020204" pitchFamily="34" charset="0"/>
                <a:cs typeface="Arial" panose="020B0604020202020204" pitchFamily="34" charset="0"/>
              </a:rPr>
              <a:t>sloučeniny šestimocného chromu </a:t>
            </a:r>
            <a:r>
              <a:rPr lang="cs-CZ" sz="2000" dirty="0">
                <a:latin typeface="Arial" panose="020B0604020202020204" pitchFamily="34" charset="0"/>
                <a:cs typeface="Arial" panose="020B0604020202020204" pitchFamily="34" charset="0"/>
              </a:rPr>
              <a:t>patří mezi významně toxické látky a jsou zařazeny mezi </a:t>
            </a:r>
            <a:r>
              <a:rPr lang="cs-CZ" sz="2000" u="sng" dirty="0">
                <a:latin typeface="Arial" panose="020B0604020202020204" pitchFamily="34" charset="0"/>
                <a:cs typeface="Arial" panose="020B0604020202020204" pitchFamily="34" charset="0"/>
              </a:rPr>
              <a:t>karcinogeny</a:t>
            </a:r>
            <a:r>
              <a:rPr lang="cs-CZ" sz="2000" dirty="0">
                <a:latin typeface="Arial" panose="020B0604020202020204" pitchFamily="34" charset="0"/>
                <a:cs typeface="Arial" panose="020B0604020202020204" pitchFamily="34" charset="0"/>
              </a:rPr>
              <a:t>. Dichromany jsou podle zákona v ČR klasifikovány jako </a:t>
            </a:r>
            <a:r>
              <a:rPr lang="cs-CZ" sz="2000" u="sng" dirty="0">
                <a:latin typeface="Arial" panose="020B0604020202020204" pitchFamily="34" charset="0"/>
                <a:cs typeface="Arial" panose="020B0604020202020204" pitchFamily="34" charset="0"/>
              </a:rPr>
              <a:t>vysoce toxické</a:t>
            </a:r>
            <a:r>
              <a:rPr lang="cs-CZ" sz="2000" dirty="0">
                <a:latin typeface="Arial" panose="020B0604020202020204" pitchFamily="34" charset="0"/>
                <a:cs typeface="Arial" panose="020B0604020202020204" pitchFamily="34" charset="0"/>
              </a:rPr>
              <a:t>.</a:t>
            </a:r>
          </a:p>
        </p:txBody>
      </p:sp>
      <p:pic>
        <p:nvPicPr>
          <p:cNvPr id="4" name="Obrázek 3">
            <a:extLst>
              <a:ext uri="{FF2B5EF4-FFF2-40B4-BE49-F238E27FC236}">
                <a16:creationId xmlns:a16="http://schemas.microsoft.com/office/drawing/2014/main" id="{EC00ABBF-22DD-4F69-86D2-62E47DC1FBCA}"/>
              </a:ext>
            </a:extLst>
          </p:cNvPr>
          <p:cNvPicPr>
            <a:picLocks noChangeAspect="1"/>
          </p:cNvPicPr>
          <p:nvPr/>
        </p:nvPicPr>
        <p:blipFill>
          <a:blip r:embed="rId2"/>
          <a:stretch>
            <a:fillRect/>
          </a:stretch>
        </p:blipFill>
        <p:spPr>
          <a:xfrm>
            <a:off x="7416013" y="4550454"/>
            <a:ext cx="1575586" cy="1537528"/>
          </a:xfrm>
          <a:prstGeom prst="rect">
            <a:avLst/>
          </a:prstGeom>
        </p:spPr>
      </p:pic>
      <p:sp>
        <p:nvSpPr>
          <p:cNvPr id="7" name="TextovéPole 6">
            <a:extLst>
              <a:ext uri="{FF2B5EF4-FFF2-40B4-BE49-F238E27FC236}">
                <a16:creationId xmlns:a16="http://schemas.microsoft.com/office/drawing/2014/main" id="{DA4EAA93-1B21-4481-A926-8162AB69E7D8}"/>
              </a:ext>
            </a:extLst>
          </p:cNvPr>
          <p:cNvSpPr txBox="1"/>
          <p:nvPr/>
        </p:nvSpPr>
        <p:spPr>
          <a:xfrm>
            <a:off x="152400" y="205869"/>
            <a:ext cx="8839199" cy="1015663"/>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Zajímavou sloučeninou chromu je snadno připravitelný </a:t>
            </a:r>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chromylu</a:t>
            </a:r>
            <a:r>
              <a:rPr lang="cs-CZ" sz="2000" dirty="0">
                <a:latin typeface="Arial" panose="020B0604020202020204" pitchFamily="34" charset="0"/>
                <a:cs typeface="Arial" panose="020B0604020202020204" pitchFamily="34" charset="0"/>
              </a:rPr>
              <a:t> CrO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K</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Cr</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O</a:t>
            </a:r>
            <a:r>
              <a:rPr lang="pt-BR" baseline="-25000" dirty="0">
                <a:latin typeface="Arial" panose="020B0604020202020204" pitchFamily="34" charset="0"/>
                <a:cs typeface="Arial" panose="020B0604020202020204" pitchFamily="34" charset="0"/>
              </a:rPr>
              <a:t>7</a:t>
            </a:r>
            <a:r>
              <a:rPr lang="pt-BR" dirty="0">
                <a:latin typeface="Arial" panose="020B0604020202020204" pitchFamily="34" charset="0"/>
                <a:cs typeface="Arial" panose="020B0604020202020204" pitchFamily="34" charset="0"/>
              </a:rPr>
              <a:t> + 4NaCl + 6H</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SO</a:t>
            </a:r>
            <a:r>
              <a:rPr lang="pt-BR" baseline="-25000" dirty="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 → 2CrO</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Cl</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 + 2KHSO</a:t>
            </a:r>
            <a:r>
              <a:rPr lang="pt-BR" baseline="-25000" dirty="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 + 4NaHSO</a:t>
            </a:r>
            <a:r>
              <a:rPr lang="pt-BR" baseline="-25000" dirty="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 +3H</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O </a:t>
            </a:r>
            <a:endParaRPr lang="cs-CZ" dirty="0">
              <a:latin typeface="Arial" panose="020B0604020202020204" pitchFamily="34" charset="0"/>
              <a:cs typeface="Arial" panose="020B0604020202020204" pitchFamily="34" charset="0"/>
            </a:endParaRPr>
          </a:p>
        </p:txBody>
      </p:sp>
      <p:pic>
        <p:nvPicPr>
          <p:cNvPr id="10" name="Obrázek 9">
            <a:extLst>
              <a:ext uri="{FF2B5EF4-FFF2-40B4-BE49-F238E27FC236}">
                <a16:creationId xmlns:a16="http://schemas.microsoft.com/office/drawing/2014/main" id="{1A11BEE2-1D28-4E96-91A8-BC38C5C845EB}"/>
              </a:ext>
            </a:extLst>
          </p:cNvPr>
          <p:cNvPicPr>
            <a:picLocks noChangeAspect="1"/>
          </p:cNvPicPr>
          <p:nvPr/>
        </p:nvPicPr>
        <p:blipFill>
          <a:blip r:embed="rId3"/>
          <a:stretch>
            <a:fillRect/>
          </a:stretch>
        </p:blipFill>
        <p:spPr>
          <a:xfrm>
            <a:off x="304800" y="1607835"/>
            <a:ext cx="4876800" cy="1600000"/>
          </a:xfrm>
          <a:prstGeom prst="rect">
            <a:avLst/>
          </a:prstGeom>
        </p:spPr>
      </p:pic>
      <p:pic>
        <p:nvPicPr>
          <p:cNvPr id="5126" name="Picture 6">
            <a:extLst>
              <a:ext uri="{FF2B5EF4-FFF2-40B4-BE49-F238E27FC236}">
                <a16:creationId xmlns:a16="http://schemas.microsoft.com/office/drawing/2014/main" id="{27109054-8C39-4C85-96DA-0C78272974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245" y="1634916"/>
            <a:ext cx="1600200" cy="152467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hromyl chloride - Wikidata">
            <a:extLst>
              <a:ext uri="{FF2B5EF4-FFF2-40B4-BE49-F238E27FC236}">
                <a16:creationId xmlns:a16="http://schemas.microsoft.com/office/drawing/2014/main" id="{7ECA135D-302B-41DD-A11F-DD701751A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090" y="1671798"/>
            <a:ext cx="1313203" cy="15161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EDA2C196-EEA5-4532-AD11-522FDD1D53DC}"/>
              </a:ext>
            </a:extLst>
          </p:cNvPr>
          <p:cNvSpPr txBox="1"/>
          <p:nvPr/>
        </p:nvSpPr>
        <p:spPr>
          <a:xfrm>
            <a:off x="152399" y="3352800"/>
            <a:ext cx="8827893" cy="707886"/>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Ten ve směsi s některými běžnými látkami poskytuje zajímavé </a:t>
            </a:r>
            <a:r>
              <a:rPr lang="cs-CZ" sz="2000" u="sng" dirty="0">
                <a:latin typeface="Arial" panose="020B0604020202020204" pitchFamily="34" charset="0"/>
                <a:cs typeface="Arial" panose="020B0604020202020204" pitchFamily="34" charset="0"/>
              </a:rPr>
              <a:t>pyrotechnické </a:t>
            </a:r>
            <a:r>
              <a:rPr lang="en-US" sz="2000" u="sng" dirty="0" err="1">
                <a:latin typeface="Arial" panose="020B0604020202020204" pitchFamily="34" charset="0"/>
                <a:cs typeface="Arial" panose="020B0604020202020204" pitchFamily="34" charset="0"/>
              </a:rPr>
              <a:t>efekty</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0368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Molybden</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stříbrobílý, lesklý, značně tvrdý kov. Je znám i v šedé práškové formě.</a:t>
            </a:r>
          </a:p>
          <a:p>
            <a:pPr algn="just"/>
            <a:r>
              <a:rPr lang="cs-CZ" sz="2000" dirty="0">
                <a:latin typeface="Arial" panose="020B0604020202020204" pitchFamily="34" charset="0"/>
                <a:cs typeface="Arial" panose="020B0604020202020204" pitchFamily="34" charset="0"/>
              </a:rPr>
              <a:t>Molybden je </a:t>
            </a:r>
            <a:r>
              <a:rPr lang="cs-CZ" sz="2000" u="sng" dirty="0">
                <a:latin typeface="Arial" panose="020B0604020202020204" pitchFamily="34" charset="0"/>
                <a:cs typeface="Arial" panose="020B0604020202020204" pitchFamily="34" charset="0"/>
              </a:rPr>
              <a:t>chemicky značně odolný prvek</a:t>
            </a:r>
            <a:r>
              <a:rPr lang="cs-CZ" sz="2000" dirty="0">
                <a:latin typeface="Arial" panose="020B0604020202020204" pitchFamily="34" charset="0"/>
                <a:cs typeface="Arial" panose="020B0604020202020204" pitchFamily="34" charset="0"/>
              </a:rPr>
              <a:t>. Za normální teploty reaguje kompaktní kovový molybden pouze s fluorem za vzniku </a:t>
            </a:r>
            <a:r>
              <a:rPr lang="cs-CZ" sz="2000" u="sng" dirty="0">
                <a:latin typeface="Arial" panose="020B0604020202020204" pitchFamily="34" charset="0"/>
                <a:cs typeface="Arial" panose="020B0604020202020204" pitchFamily="34" charset="0"/>
              </a:rPr>
              <a:t>fluoridu molybdenového</a:t>
            </a:r>
            <a:r>
              <a:rPr lang="cs-CZ" sz="2000" dirty="0">
                <a:latin typeface="Arial" panose="020B0604020202020204" pitchFamily="34" charset="0"/>
                <a:cs typeface="Arial" panose="020B0604020202020204" pitchFamily="34" charset="0"/>
              </a:rPr>
              <a:t> MoF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 ostatními prvky reaguje pouze za vysokých teplot. Práškový molybden je podstatně reaktivnější, s chlorem se slučuje na </a:t>
            </a:r>
            <a:r>
              <a:rPr lang="cs-CZ" sz="2000" u="sng" dirty="0">
                <a:latin typeface="Arial" panose="020B0604020202020204" pitchFamily="34" charset="0"/>
                <a:cs typeface="Arial" panose="020B0604020202020204" pitchFamily="34" charset="0"/>
              </a:rPr>
              <a:t>chlorid </a:t>
            </a:r>
            <a:r>
              <a:rPr lang="cs-CZ" sz="2000" u="sng" dirty="0" err="1">
                <a:latin typeface="Arial" panose="020B0604020202020204" pitchFamily="34" charset="0"/>
                <a:cs typeface="Arial" panose="020B0604020202020204" pitchFamily="34" charset="0"/>
              </a:rPr>
              <a:t>molybdeničný</a:t>
            </a:r>
            <a:r>
              <a:rPr lang="cs-CZ" sz="2000" dirty="0">
                <a:latin typeface="Arial" panose="020B0604020202020204" pitchFamily="34" charset="0"/>
                <a:cs typeface="Arial" panose="020B0604020202020204" pitchFamily="34" charset="0"/>
              </a:rPr>
              <a:t> MoCl</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již za teploty 40°C, s bromem se slučuje za vzniku </a:t>
            </a:r>
            <a:r>
              <a:rPr lang="cs-CZ" sz="2000" u="sng" dirty="0">
                <a:latin typeface="Arial" panose="020B0604020202020204" pitchFamily="34" charset="0"/>
                <a:cs typeface="Arial" panose="020B0604020202020204" pitchFamily="34" charset="0"/>
              </a:rPr>
              <a:t>bromidu </a:t>
            </a:r>
            <a:r>
              <a:rPr lang="cs-CZ" sz="2000" u="sng" dirty="0" err="1">
                <a:latin typeface="Arial" panose="020B0604020202020204" pitchFamily="34" charset="0"/>
                <a:cs typeface="Arial" panose="020B0604020202020204" pitchFamily="34" charset="0"/>
              </a:rPr>
              <a:t>molybdenitého</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MoBr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oxidem uhelnatým probíhá reakce při teplotě 200°C za vzniku </a:t>
            </a:r>
            <a:r>
              <a:rPr lang="cs-CZ" sz="2000" u="sng" dirty="0" err="1">
                <a:latin typeface="Arial" panose="020B0604020202020204" pitchFamily="34" charset="0"/>
                <a:cs typeface="Arial" panose="020B0604020202020204" pitchFamily="34" charset="0"/>
              </a:rPr>
              <a:t>hexakarbonylu</a:t>
            </a:r>
            <a:r>
              <a:rPr lang="cs-CZ" sz="2000" u="sng"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Mo</a:t>
            </a:r>
            <a:r>
              <a:rPr lang="cs-CZ" sz="2000" u="sng" dirty="0">
                <a:latin typeface="Arial" panose="020B0604020202020204" pitchFamily="34" charset="0"/>
                <a:cs typeface="Arial" panose="020B0604020202020204" pitchFamily="34" charset="0"/>
              </a:rPr>
              <a:t>(CO)</a:t>
            </a:r>
            <a:r>
              <a:rPr lang="cs-CZ" sz="2000" u="sng" baseline="-25000" dirty="0">
                <a:latin typeface="Arial" panose="020B0604020202020204" pitchFamily="34" charset="0"/>
                <a:cs typeface="Arial" panose="020B0604020202020204" pitchFamily="34" charset="0"/>
              </a:rPr>
              <a:t>6</a:t>
            </a:r>
            <a:r>
              <a:rPr lang="cs-CZ" sz="2000" u="sng"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 dusíkem se přímo neslučuje, s amoniakem tvoří nitridy 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 a </a:t>
            </a:r>
            <a:r>
              <a:rPr lang="cs-CZ" sz="2000" dirty="0" err="1">
                <a:latin typeface="Arial" panose="020B0604020202020204" pitchFamily="34" charset="0"/>
                <a:cs typeface="Arial" panose="020B0604020202020204" pitchFamily="34" charset="0"/>
              </a:rPr>
              <a:t>MoN</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V hydroxidech ani běžných kyselinách se nerozpouští, reakce molybdenu s kyselinou dusičnou probíhá zvolna za vzniku oxidu molybdenového:</a:t>
            </a:r>
          </a:p>
          <a:p>
            <a:pPr algn="ct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MoO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+ 2NO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Molybden se nejlépe rozpouští ve směsi koncentrované kyseliny fluorovodíkové a horké koncentrované kyseliny dusičné, reakce probíhá za vzniku komplexní kyseliny:</a:t>
            </a:r>
          </a:p>
          <a:p>
            <a:pPr algn="ct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 + 4HF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Reakce molybdenu s vodní párou probíhá při teplotě nad 700°C:</a:t>
            </a:r>
          </a:p>
          <a:p>
            <a:pPr algn="ct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MoO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06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649408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S fluorem reaguje práškové ruthenium při teplotě 300°C za vzniku tmavě zeleného </a:t>
            </a:r>
            <a:r>
              <a:rPr lang="cs-CZ" sz="2000" u="sng" dirty="0">
                <a:latin typeface="Arial" panose="020B0604020202020204" pitchFamily="34" charset="0"/>
                <a:cs typeface="Arial" panose="020B0604020202020204" pitchFamily="34" charset="0"/>
              </a:rPr>
              <a:t>fluoridu </a:t>
            </a:r>
            <a:r>
              <a:rPr lang="cs-CZ" sz="2000" u="sng" dirty="0" err="1">
                <a:latin typeface="Arial" panose="020B0604020202020204" pitchFamily="34" charset="0"/>
                <a:cs typeface="Arial" panose="020B0604020202020204" pitchFamily="34" charset="0"/>
              </a:rPr>
              <a:t>rutheničného</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RuF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což je doposud jediná známá binární sloučenina pětimocného ruthenia, při teplotě nad 750°C vzniká hnědý </a:t>
            </a:r>
            <a:r>
              <a:rPr lang="cs-CZ" sz="2000" u="sng" dirty="0">
                <a:latin typeface="Arial" panose="020B0604020202020204" pitchFamily="34" charset="0"/>
                <a:cs typeface="Arial" panose="020B0604020202020204" pitchFamily="34" charset="0"/>
              </a:rPr>
              <a:t>fluorid </a:t>
            </a:r>
            <a:r>
              <a:rPr lang="cs-CZ" sz="2000" u="sng" dirty="0" err="1">
                <a:latin typeface="Arial" panose="020B0604020202020204" pitchFamily="34" charset="0"/>
                <a:cs typeface="Arial" panose="020B0604020202020204" pitchFamily="34" charset="0"/>
              </a:rPr>
              <a:t>ruthenový</a:t>
            </a:r>
            <a:r>
              <a:rPr lang="cs-CZ" sz="2000" dirty="0">
                <a:latin typeface="Arial" panose="020B0604020202020204" pitchFamily="34" charset="0"/>
                <a:cs typeface="Arial" panose="020B0604020202020204" pitchFamily="34" charset="0"/>
              </a:rPr>
              <a:t> RuF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 chlorem tvoří při teplotě 300°C černý </a:t>
            </a:r>
            <a:r>
              <a:rPr lang="cs-CZ" sz="2000" u="sng" dirty="0">
                <a:latin typeface="Arial" panose="020B0604020202020204" pitchFamily="34" charset="0"/>
                <a:cs typeface="Arial" panose="020B0604020202020204" pitchFamily="34" charset="0"/>
              </a:rPr>
              <a:t>chlorid </a:t>
            </a:r>
            <a:r>
              <a:rPr lang="cs-CZ" sz="2000" u="sng" dirty="0" err="1">
                <a:latin typeface="Arial" panose="020B0604020202020204" pitchFamily="34" charset="0"/>
                <a:cs typeface="Arial" panose="020B0604020202020204" pitchFamily="34" charset="0"/>
              </a:rPr>
              <a:t>ruthenitý</a:t>
            </a:r>
            <a:r>
              <a:rPr lang="cs-CZ" sz="2000" dirty="0">
                <a:latin typeface="Arial" panose="020B0604020202020204" pitchFamily="34" charset="0"/>
                <a:cs typeface="Arial" panose="020B0604020202020204" pitchFamily="34" charset="0"/>
              </a:rPr>
              <a:t> RuCl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 kyslíkem se při teplotě 400°C slučuje na modrý </a:t>
            </a:r>
            <a:r>
              <a:rPr lang="cs-CZ" sz="2000" u="sng" dirty="0">
                <a:latin typeface="Arial" panose="020B0604020202020204" pitchFamily="34" charset="0"/>
                <a:cs typeface="Arial" panose="020B0604020202020204" pitchFamily="34" charset="0"/>
              </a:rPr>
              <a:t>oxid </a:t>
            </a:r>
            <a:r>
              <a:rPr lang="cs-CZ" sz="2000" u="sng" dirty="0" err="1">
                <a:latin typeface="Arial" panose="020B0604020202020204" pitchFamily="34" charset="0"/>
                <a:cs typeface="Arial" panose="020B0604020202020204" pitchFamily="34" charset="0"/>
              </a:rPr>
              <a:t>rutheničitý</a:t>
            </a:r>
            <a:r>
              <a:rPr lang="cs-CZ" sz="2000" u="sng" dirty="0">
                <a:latin typeface="Arial" panose="020B0604020202020204" pitchFamily="34" charset="0"/>
                <a:cs typeface="Arial" panose="020B0604020202020204" pitchFamily="34" charset="0"/>
              </a:rPr>
              <a:t> RuO</a:t>
            </a:r>
            <a:r>
              <a:rPr lang="cs-CZ" sz="2000" u="sng"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při teplotě nad 700°C vzniká směs oxidu </a:t>
            </a:r>
            <a:r>
              <a:rPr lang="cs-CZ" sz="2000" dirty="0" err="1">
                <a:latin typeface="Arial" panose="020B0604020202020204" pitchFamily="34" charset="0"/>
                <a:cs typeface="Arial" panose="020B0604020202020204" pitchFamily="34" charset="0"/>
              </a:rPr>
              <a:t>rutheničitého</a:t>
            </a:r>
            <a:r>
              <a:rPr lang="cs-CZ" sz="2000" dirty="0">
                <a:latin typeface="Arial" panose="020B0604020202020204" pitchFamily="34" charset="0"/>
                <a:cs typeface="Arial" panose="020B0604020202020204" pitchFamily="34" charset="0"/>
              </a:rPr>
              <a:t> a oranžového </a:t>
            </a:r>
            <a:r>
              <a:rPr lang="cs-CZ" sz="2000" u="sng" dirty="0">
                <a:latin typeface="Arial" panose="020B0604020202020204" pitchFamily="34" charset="0"/>
                <a:cs typeface="Arial" panose="020B0604020202020204" pitchFamily="34" charset="0"/>
              </a:rPr>
              <a:t>oxidu </a:t>
            </a:r>
            <a:r>
              <a:rPr lang="cs-CZ" sz="2000" u="sng" dirty="0" err="1">
                <a:latin typeface="Arial" panose="020B0604020202020204" pitchFamily="34" charset="0"/>
                <a:cs typeface="Arial" panose="020B0604020202020204" pitchFamily="34" charset="0"/>
              </a:rPr>
              <a:t>rutheničelého</a:t>
            </a:r>
            <a:r>
              <a:rPr lang="cs-CZ" sz="2000" dirty="0">
                <a:latin typeface="Arial" panose="020B0604020202020204" pitchFamily="34" charset="0"/>
                <a:cs typeface="Arial" panose="020B0604020202020204" pitchFamily="34" charset="0"/>
              </a:rPr>
              <a:t> 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Hnědý </a:t>
            </a:r>
            <a:r>
              <a:rPr lang="cs-CZ" sz="2000" u="sng" dirty="0">
                <a:latin typeface="Arial" panose="020B0604020202020204" pitchFamily="34" charset="0"/>
                <a:cs typeface="Arial" panose="020B0604020202020204" pitchFamily="34" charset="0"/>
              </a:rPr>
              <a:t>oxid </a:t>
            </a:r>
            <a:r>
              <a:rPr lang="cs-CZ" sz="2000" u="sng" dirty="0" err="1">
                <a:latin typeface="Arial" panose="020B0604020202020204" pitchFamily="34" charset="0"/>
                <a:cs typeface="Arial" panose="020B0604020202020204" pitchFamily="34" charset="0"/>
              </a:rPr>
              <a:t>ruthenatý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RuO</a:t>
            </a:r>
            <a:r>
              <a:rPr lang="cs-CZ" sz="2000" dirty="0">
                <a:latin typeface="Arial" panose="020B0604020202020204" pitchFamily="34" charset="0"/>
                <a:cs typeface="Arial" panose="020B0604020202020204" pitchFamily="34" charset="0"/>
              </a:rPr>
              <a:t> i černý </a:t>
            </a:r>
            <a:r>
              <a:rPr lang="cs-CZ" sz="2000" u="sng" dirty="0">
                <a:latin typeface="Arial" panose="020B0604020202020204" pitchFamily="34" charset="0"/>
                <a:cs typeface="Arial" panose="020B0604020202020204" pitchFamily="34" charset="0"/>
              </a:rPr>
              <a:t>oxid </a:t>
            </a:r>
            <a:r>
              <a:rPr lang="cs-CZ" sz="2000" u="sng" dirty="0" err="1">
                <a:latin typeface="Arial" panose="020B0604020202020204" pitchFamily="34" charset="0"/>
                <a:cs typeface="Arial" panose="020B0604020202020204" pitchFamily="34" charset="0"/>
              </a:rPr>
              <a:t>ruthenitý</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jsou stálé pouze v hydratované podobě, nedají se připravit přímou reakcí z prvků, </a:t>
            </a:r>
            <a:r>
              <a:rPr lang="cs-CZ" sz="2000" dirty="0" err="1">
                <a:latin typeface="Arial" panose="020B0604020202020204" pitchFamily="34" charset="0"/>
                <a:cs typeface="Arial" panose="020B0604020202020204" pitchFamily="34" charset="0"/>
              </a:rPr>
              <a:t>získavají</a:t>
            </a:r>
            <a:r>
              <a:rPr lang="cs-CZ" sz="2000" dirty="0">
                <a:latin typeface="Arial" panose="020B0604020202020204" pitchFamily="34" charset="0"/>
                <a:cs typeface="Arial" panose="020B0604020202020204" pitchFamily="34" charset="0"/>
              </a:rPr>
              <a:t> se z roztoků příslušných solí srážením pomocí hydroxidů alkalických kovů.</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Za zvýšeného tlaku reaguje ruthenium s oxidem uhelnatým za vzniku různých </a:t>
            </a:r>
            <a:r>
              <a:rPr lang="cs-CZ" sz="2000" b="1" dirty="0">
                <a:latin typeface="Arial" panose="020B0604020202020204" pitchFamily="34" charset="0"/>
                <a:cs typeface="Arial" panose="020B0604020202020204" pitchFamily="34" charset="0"/>
              </a:rPr>
              <a:t>karbonylů</a:t>
            </a:r>
            <a:r>
              <a:rPr lang="cs-CZ" sz="2000" dirty="0">
                <a:latin typeface="Arial" panose="020B0604020202020204" pitchFamily="34" charset="0"/>
                <a:cs typeface="Arial" panose="020B0604020202020204" pitchFamily="34" charset="0"/>
              </a:rPr>
              <a:t>, např. </a:t>
            </a: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nebo Ru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Ochotně reaguje s fosforem za vzniku </a:t>
            </a:r>
            <a:r>
              <a:rPr lang="cs-CZ" sz="2000" u="sng" dirty="0">
                <a:latin typeface="Arial" panose="020B0604020202020204" pitchFamily="34" charset="0"/>
                <a:cs typeface="Arial" panose="020B0604020202020204" pitchFamily="34" charset="0"/>
              </a:rPr>
              <a:t>fosfidů</a:t>
            </a:r>
            <a:r>
              <a:rPr lang="cs-CZ" sz="2000" dirty="0">
                <a:latin typeface="Arial" panose="020B0604020202020204" pitchFamily="34" charset="0"/>
                <a:cs typeface="Arial" panose="020B0604020202020204" pitchFamily="34" charset="0"/>
              </a:rPr>
              <a:t> RuP</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RuP</a:t>
            </a:r>
            <a:r>
              <a:rPr lang="cs-CZ" sz="2000" dirty="0">
                <a:latin typeface="Arial" panose="020B0604020202020204" pitchFamily="34" charset="0"/>
                <a:cs typeface="Arial" panose="020B0604020202020204" pitchFamily="34" charset="0"/>
              </a:rPr>
              <a:t> a Ru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 i s arsenem za vzniku </a:t>
            </a:r>
            <a:r>
              <a:rPr lang="cs-CZ" sz="2000" u="sng" dirty="0">
                <a:latin typeface="Arial" panose="020B0604020202020204" pitchFamily="34" charset="0"/>
                <a:cs typeface="Arial" panose="020B0604020202020204" pitchFamily="34" charset="0"/>
              </a:rPr>
              <a:t>arsenidu</a:t>
            </a:r>
            <a:r>
              <a:rPr lang="cs-CZ" sz="2000" dirty="0">
                <a:latin typeface="Arial" panose="020B0604020202020204" pitchFamily="34" charset="0"/>
                <a:cs typeface="Arial" panose="020B0604020202020204" pitchFamily="34" charset="0"/>
              </a:rPr>
              <a:t> RuAs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Vedle osmia je ruthenium jediným prvkem, který ve svých sloučeninách může vystupovat i v </a:t>
            </a:r>
            <a:r>
              <a:rPr lang="cs-CZ" sz="2000" u="sng" dirty="0">
                <a:latin typeface="Arial" panose="020B0604020202020204" pitchFamily="34" charset="0"/>
                <a:cs typeface="Arial" panose="020B0604020202020204" pitchFamily="34" charset="0"/>
              </a:rPr>
              <a:t>oxidačním čísle VIII</a:t>
            </a:r>
            <a:r>
              <a:rPr lang="cs-CZ" sz="2000" dirty="0">
                <a:latin typeface="Arial" panose="020B0604020202020204" pitchFamily="34" charset="0"/>
                <a:cs typeface="Arial" panose="020B0604020202020204" pitchFamily="34" charset="0"/>
              </a:rPr>
              <a:t>, v oxidačním stupni VIII existují i nestabilní sloučeniny xenonu.</a:t>
            </a:r>
          </a:p>
        </p:txBody>
      </p:sp>
    </p:spTree>
    <p:extLst>
      <p:ext uri="{BB962C8B-B14F-4D97-AF65-F5344CB8AC3E}">
        <p14:creationId xmlns:p14="http://schemas.microsoft.com/office/powerpoint/2010/main" val="2873030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6863417"/>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Molybden velmi snadno reaguje s taveninami dusičnanů, chlorečnanů nebo peroxidů alkalických kovů, produktem reakce jsou alkalické molybdenany:</a:t>
            </a:r>
          </a:p>
          <a:p>
            <a:pPr algn="ct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 + 3NaNO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+ 3NaNO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 + 2KOH + KClO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 sloučeninách vystupuje molybden v </a:t>
            </a:r>
            <a:r>
              <a:rPr lang="cs-CZ" sz="2000" b="1" dirty="0">
                <a:latin typeface="Arial" panose="020B0604020202020204" pitchFamily="34" charset="0"/>
                <a:cs typeface="Arial" panose="020B0604020202020204" pitchFamily="34" charset="0"/>
              </a:rPr>
              <a:t>oxidačních stavech II až VI</a:t>
            </a:r>
            <a:r>
              <a:rPr lang="cs-CZ" sz="2000" dirty="0">
                <a:latin typeface="Arial" panose="020B0604020202020204" pitchFamily="34" charset="0"/>
                <a:cs typeface="Arial" panose="020B0604020202020204" pitchFamily="34" charset="0"/>
              </a:rPr>
              <a:t>. Vyznačuje se silnou afinitou ke kyslíku, kromě oxidů běžného složení tvoří i přechodné oxidy se zajímavou strukturou - Mo</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26</a:t>
            </a:r>
            <a:r>
              <a:rPr lang="cs-CZ" sz="2000" dirty="0">
                <a:latin typeface="Arial" panose="020B0604020202020204" pitchFamily="34" charset="0"/>
                <a:cs typeface="Arial" panose="020B0604020202020204" pitchFamily="34" charset="0"/>
              </a:rPr>
              <a:t>, Mo</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23</a:t>
            </a:r>
            <a:r>
              <a:rPr lang="cs-CZ" sz="2000" dirty="0">
                <a:latin typeface="Arial" panose="020B0604020202020204" pitchFamily="34" charset="0"/>
                <a:cs typeface="Arial" panose="020B0604020202020204" pitchFamily="34" charset="0"/>
              </a:rPr>
              <a:t> nebo Mo</a:t>
            </a:r>
            <a:r>
              <a:rPr lang="cs-CZ" sz="2000" baseline="-25000" dirty="0">
                <a:latin typeface="Arial" panose="020B0604020202020204" pitchFamily="34" charset="0"/>
                <a:cs typeface="Arial" panose="020B0604020202020204" pitchFamily="34" charset="0"/>
              </a:rPr>
              <a:t>17</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47</a:t>
            </a:r>
            <a:r>
              <a:rPr lang="cs-CZ" sz="2000" dirty="0">
                <a:latin typeface="Arial" panose="020B0604020202020204" pitchFamily="34" charset="0"/>
                <a:cs typeface="Arial" panose="020B0604020202020204" pitchFamily="34" charset="0"/>
              </a:rPr>
              <a:t> a řadu dalších. </a:t>
            </a:r>
          </a:p>
          <a:p>
            <a:pPr algn="just"/>
            <a:r>
              <a:rPr lang="cs-CZ" sz="2000" dirty="0">
                <a:latin typeface="Arial" panose="020B0604020202020204" pitchFamily="34" charset="0"/>
                <a:cs typeface="Arial" panose="020B0604020202020204" pitchFamily="34" charset="0"/>
              </a:rPr>
              <a:t>   Od </a:t>
            </a:r>
            <a:r>
              <a:rPr lang="cs-CZ" sz="2000" u="sng" dirty="0">
                <a:latin typeface="Arial" panose="020B0604020202020204" pitchFamily="34" charset="0"/>
                <a:cs typeface="Arial" panose="020B0604020202020204" pitchFamily="34" charset="0"/>
              </a:rPr>
              <a:t>oxidu molybdenového</a:t>
            </a:r>
            <a:r>
              <a:rPr lang="cs-CZ" sz="2000" dirty="0">
                <a:latin typeface="Arial" panose="020B0604020202020204" pitchFamily="34" charset="0"/>
                <a:cs typeface="Arial" panose="020B0604020202020204" pitchFamily="34" charset="0"/>
              </a:rPr>
              <a:t> MoO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odvozují </a:t>
            </a:r>
            <a:r>
              <a:rPr lang="cs-CZ" sz="2000" u="sng" dirty="0">
                <a:latin typeface="Arial" panose="020B0604020202020204" pitchFamily="34" charset="0"/>
                <a:cs typeface="Arial" panose="020B0604020202020204" pitchFamily="34" charset="0"/>
              </a:rPr>
              <a:t>molybdenany</a:t>
            </a:r>
            <a:r>
              <a:rPr lang="cs-CZ" sz="2000" dirty="0">
                <a:latin typeface="Arial" panose="020B0604020202020204" pitchFamily="34" charset="0"/>
                <a:cs typeface="Arial" panose="020B0604020202020204" pitchFamily="34" charset="0"/>
              </a:rPr>
              <a:t> [MoO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Molybdenany </a:t>
            </a:r>
            <a:r>
              <a:rPr lang="cs-CZ" sz="2000" u="sng" dirty="0">
                <a:latin typeface="Arial" panose="020B0604020202020204" pitchFamily="34" charset="0"/>
                <a:cs typeface="Arial" panose="020B0604020202020204" pitchFamily="34" charset="0"/>
              </a:rPr>
              <a:t>v kyselém prostředí </a:t>
            </a:r>
            <a:r>
              <a:rPr lang="cs-CZ" sz="2000" dirty="0">
                <a:latin typeface="Arial" panose="020B0604020202020204" pitchFamily="34" charset="0"/>
                <a:cs typeface="Arial" panose="020B0604020202020204" pitchFamily="34" charset="0"/>
              </a:rPr>
              <a:t>snadno přecházejí na složité molybdenany, např. molybdenan sodný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působením kyseliny sírové postupně přechází na </a:t>
            </a:r>
            <a:r>
              <a:rPr lang="cs-CZ" sz="2000" u="sng" dirty="0" err="1">
                <a:latin typeface="Arial" panose="020B0604020202020204" pitchFamily="34" charset="0"/>
                <a:cs typeface="Arial" panose="020B0604020202020204" pitchFamily="34" charset="0"/>
              </a:rPr>
              <a:t>heptamolybdenan</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24</a:t>
            </a:r>
            <a:r>
              <a:rPr lang="cs-CZ" sz="2000"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oktamolybdenan</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26</a:t>
            </a:r>
            <a:r>
              <a:rPr lang="cs-CZ" sz="2000" dirty="0">
                <a:latin typeface="Arial" panose="020B0604020202020204" pitchFamily="34" charset="0"/>
                <a:cs typeface="Arial" panose="020B0604020202020204" pitchFamily="34" charset="0"/>
              </a:rPr>
              <a:t> a dokonce i na </a:t>
            </a:r>
            <a:r>
              <a:rPr lang="cs-CZ" sz="2000" u="sng" dirty="0" err="1">
                <a:latin typeface="Arial" panose="020B0604020202020204" pitchFamily="34" charset="0"/>
                <a:cs typeface="Arial" panose="020B0604020202020204" pitchFamily="34" charset="0"/>
              </a:rPr>
              <a:t>hexatriakontamolybdenan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oktasodný</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36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112</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Existují však mnohem exotičtější sloučeniny molybdenu, např. působením hydroxylaminu 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OH na okyselený roztok molybdenanu amonného za vysokých teplot je možné získat sloučeninu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25</a:t>
            </a: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154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420</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14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70</a:t>
            </a:r>
            <a:r>
              <a:rPr lang="cs-CZ" sz="2000" dirty="0">
                <a:latin typeface="Arial" panose="020B0604020202020204" pitchFamily="34" charset="0"/>
                <a:cs typeface="Arial" panose="020B0604020202020204" pitchFamily="34" charset="0"/>
              </a:rPr>
              <a:t>]. Působením hydroxylaminu a některých solí </a:t>
            </a:r>
            <a:r>
              <a:rPr lang="cs-CZ" sz="2000" dirty="0" err="1">
                <a:latin typeface="Arial" panose="020B0604020202020204" pitchFamily="34" charset="0"/>
                <a:cs typeface="Arial" panose="020B0604020202020204" pitchFamily="34" charset="0"/>
              </a:rPr>
              <a:t>vanadylu</a:t>
            </a:r>
            <a:r>
              <a:rPr lang="cs-CZ" sz="2000" dirty="0">
                <a:latin typeface="Arial" panose="020B0604020202020204" pitchFamily="34" charset="0"/>
                <a:cs typeface="Arial" panose="020B0604020202020204" pitchFamily="34" charset="0"/>
              </a:rPr>
              <a:t> je možné získat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57</a:t>
            </a:r>
            <a:r>
              <a:rPr lang="cs-CZ" sz="2000" dirty="0">
                <a:latin typeface="Arial" panose="020B0604020202020204" pitchFamily="34" charset="0"/>
                <a:cs typeface="Arial" panose="020B0604020202020204" pitchFamily="34" charset="0"/>
              </a:rPr>
              <a:t>V</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183</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18</a:t>
            </a:r>
            <a:r>
              <a:rPr lang="cs-CZ" sz="2000" dirty="0">
                <a:latin typeface="Arial" panose="020B0604020202020204" pitchFamily="34" charset="0"/>
                <a:cs typeface="Arial" panose="020B0604020202020204" pitchFamily="34" charset="0"/>
              </a:rPr>
              <a:t>].</a:t>
            </a:r>
          </a:p>
          <a:p>
            <a:pPr algn="just"/>
            <a:endParaRPr lang="en-US" sz="1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přírodě se molybden nejčastěji vyskytuje v minerálech </a:t>
            </a:r>
            <a:r>
              <a:rPr lang="cs-CZ" sz="2000" b="1" dirty="0">
                <a:latin typeface="Arial" panose="020B0604020202020204" pitchFamily="34" charset="0"/>
                <a:cs typeface="Arial" panose="020B0604020202020204" pitchFamily="34" charset="0"/>
              </a:rPr>
              <a:t>molybdenit</a:t>
            </a:r>
            <a:r>
              <a:rPr lang="cs-CZ" sz="2000" dirty="0">
                <a:latin typeface="Arial" panose="020B0604020202020204" pitchFamily="34" charset="0"/>
                <a:cs typeface="Arial" panose="020B0604020202020204" pitchFamily="34" charset="0"/>
              </a:rPr>
              <a:t> MoS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wulfenit</a:t>
            </a:r>
            <a:r>
              <a:rPr lang="cs-CZ" sz="2000" dirty="0">
                <a:latin typeface="Arial" panose="020B0604020202020204" pitchFamily="34" charset="0"/>
                <a:cs typeface="Arial" panose="020B0604020202020204" pitchFamily="34" charset="0"/>
              </a:rPr>
              <a:t> PbMoO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powellit</a:t>
            </a:r>
            <a:r>
              <a:rPr lang="cs-CZ" sz="2000" dirty="0">
                <a:latin typeface="Arial" panose="020B0604020202020204" pitchFamily="34" charset="0"/>
                <a:cs typeface="Arial" panose="020B0604020202020204" pitchFamily="34" charset="0"/>
              </a:rPr>
              <a:t> CaMoO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endParaRPr lang="cs-CZ" sz="2000" dirty="0"/>
          </a:p>
        </p:txBody>
      </p:sp>
    </p:spTree>
    <p:extLst>
      <p:ext uri="{BB962C8B-B14F-4D97-AF65-F5344CB8AC3E}">
        <p14:creationId xmlns:p14="http://schemas.microsoft.com/office/powerpoint/2010/main" val="2571151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4800"/>
            <a:ext cx="88392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molybdenu se provádí redukcí oxidu molybdenového vodíkem ve fluidní peci. Redukce oxidu molybdenového probíhá postupně v jednotlivých teplotních pásmech pece ve třech krocích při teplotách 400 až 1100°C. Postupný průběh redukce znázorňují rovnice:</a:t>
            </a:r>
          </a:p>
          <a:p>
            <a:pPr algn="ctr"/>
            <a:r>
              <a:rPr lang="cs-CZ" sz="2000" dirty="0">
                <a:latin typeface="Arial" panose="020B0604020202020204" pitchFamily="34" charset="0"/>
                <a:cs typeface="Arial" panose="020B0604020202020204" pitchFamily="34" charset="0"/>
              </a:rPr>
              <a:t>2MoO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2MoO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Produktem redukce je práškový molybden, který se slinováním při teplotě 2400°C převádí do kovové podoby. Oxid molybdenový potřebný k redukci se připravuje oxidačním pražením molybdenitu při teplotě okolo 700°C:</a:t>
            </a:r>
          </a:p>
          <a:p>
            <a:pPr algn="ctr"/>
            <a:r>
              <a:rPr lang="cs-CZ" sz="2000" dirty="0">
                <a:latin typeface="Arial" panose="020B0604020202020204" pitchFamily="34" charset="0"/>
                <a:cs typeface="Arial" panose="020B0604020202020204" pitchFamily="34" charset="0"/>
              </a:rPr>
              <a:t>2MoS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+ 7O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2MoO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+ 4SO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 výpražku se těkavý oxid molybdenový odděluje destilací při teplotě 1000°C, nebo </a:t>
            </a:r>
            <a:r>
              <a:rPr lang="cs-CZ" sz="2000" dirty="0" err="1">
                <a:latin typeface="Arial" panose="020B0604020202020204" pitchFamily="34" charset="0"/>
                <a:cs typeface="Arial" panose="020B0604020202020204" pitchFamily="34" charset="0"/>
              </a:rPr>
              <a:t>vylouhovaním</a:t>
            </a:r>
            <a:r>
              <a:rPr lang="cs-CZ" sz="2000" dirty="0">
                <a:latin typeface="Arial" panose="020B0604020202020204" pitchFamily="34" charset="0"/>
                <a:cs typeface="Arial" panose="020B0604020202020204" pitchFamily="34" charset="0"/>
              </a:rPr>
              <a:t> ve vodném roztoku amoniaku, v tomto případě nejprve vznikne rozpustný molybdenan amonný, ze kterého hydrolýzou vznikne kyselina molybdenová. Kyselina molybdenová se termickým rozkladem převede na oxid o vysoké čistotě.</a:t>
            </a:r>
          </a:p>
          <a:p>
            <a:pPr algn="just"/>
            <a:r>
              <a:rPr lang="cs-CZ" sz="2000" dirty="0">
                <a:latin typeface="Arial" panose="020B0604020202020204" pitchFamily="34" charset="0"/>
                <a:cs typeface="Arial" panose="020B0604020202020204" pitchFamily="34" charset="0"/>
              </a:rPr>
              <a:t>     Dalším způsobem přípravy oxidu molybdenového je alkalické tavení molybdenitu v plamenné peci za přítomnosti uhličitanu sodného. Reakcí vzniká molybdenan sodný, který se rozkládá koncentrovanou kyselinou chlorovodíkovou za vzniku oxidu molybdenového.</a:t>
            </a:r>
          </a:p>
        </p:txBody>
      </p:sp>
    </p:spTree>
    <p:extLst>
      <p:ext uri="{BB962C8B-B14F-4D97-AF65-F5344CB8AC3E}">
        <p14:creationId xmlns:p14="http://schemas.microsoft.com/office/powerpoint/2010/main" val="1954742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3323987"/>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Pro technické účely se molybden připravuje </a:t>
            </a:r>
            <a:r>
              <a:rPr lang="cs-CZ" sz="2000" dirty="0" err="1">
                <a:latin typeface="Arial" panose="020B0604020202020204" pitchFamily="34" charset="0"/>
                <a:cs typeface="Arial" panose="020B0604020202020204" pitchFamily="34" charset="0"/>
              </a:rPr>
              <a:t>aluminotermicky</a:t>
            </a:r>
            <a:r>
              <a:rPr lang="cs-CZ" sz="2000" dirty="0">
                <a:latin typeface="Arial" panose="020B0604020202020204" pitchFamily="34" charset="0"/>
                <a:cs typeface="Arial" panose="020B0604020202020204" pitchFamily="34" charset="0"/>
              </a:rPr>
              <a:t> jako slitina se železem - feromolybden. Kompaktní molybden o velmi vysoké čistotě se připravuje elektrolýzou eutektické taveniny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a 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MoCl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Elektrolýzou MoO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rozpuštěného při teplotě 1000°C v tavenině Na</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P</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se připravuje čistý práškový molybden. </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Molybden nalézá široké uplatnění zvláště v metalurgii pro výrobu speciálních magnetických, rychlořezných a kyselinovzdorných ocelí. </a:t>
            </a:r>
            <a:r>
              <a:rPr lang="cs-CZ" sz="2000" dirty="0" err="1">
                <a:latin typeface="Arial" panose="020B0604020202020204" pitchFamily="34" charset="0"/>
                <a:cs typeface="Arial" panose="020B0604020202020204" pitchFamily="34" charset="0"/>
              </a:rPr>
              <a:t>Vysokopevné</a:t>
            </a:r>
            <a:r>
              <a:rPr lang="cs-CZ" sz="2000" dirty="0">
                <a:latin typeface="Arial" panose="020B0604020202020204" pitchFamily="34" charset="0"/>
                <a:cs typeface="Arial" panose="020B0604020202020204" pitchFamily="34" charset="0"/>
              </a:rPr>
              <a:t> ocele s přísadou molybdenu se využívají zejména ve zbrojním průmyslu. Molybdenové dráty se používají v žárovkách jako nosiče žhavících vláken a pro výrobu topných odporů do elektrických pecí.</a:t>
            </a:r>
          </a:p>
        </p:txBody>
      </p:sp>
      <p:pic>
        <p:nvPicPr>
          <p:cNvPr id="3074" name="Picture 2" descr="12027-67-7 | Ammonium Molybdate | Ammonium molybdate(VI ...">
            <a:extLst>
              <a:ext uri="{FF2B5EF4-FFF2-40B4-BE49-F238E27FC236}">
                <a16:creationId xmlns:a16="http://schemas.microsoft.com/office/drawing/2014/main" id="{AFCB681B-7968-4665-AD4A-6A5A4629B5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029200"/>
            <a:ext cx="2819400" cy="1609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C666991E-7048-4C41-AFCA-080F13CAC79F}"/>
              </a:ext>
            </a:extLst>
          </p:cNvPr>
          <p:cNvSpPr txBox="1"/>
          <p:nvPr/>
        </p:nvSpPr>
        <p:spPr>
          <a:xfrm>
            <a:off x="156681" y="5257800"/>
            <a:ext cx="5569449" cy="1015663"/>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Molybdenan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důležité analytické činidlo pro důkaz kyseliny fosforečné </a:t>
            </a:r>
            <a:r>
              <a:rPr lang="cs-CZ" sz="2000" i="1" dirty="0">
                <a:latin typeface="Arial" panose="020B0604020202020204" pitchFamily="34" charset="0"/>
                <a:cs typeface="Arial" panose="020B0604020202020204" pitchFamily="34" charset="0"/>
              </a:rPr>
              <a:t>(molybdenová soluce)</a:t>
            </a:r>
            <a:r>
              <a:rPr lang="cs-CZ" sz="2000" dirty="0">
                <a:latin typeface="Arial" panose="020B0604020202020204" pitchFamily="34" charset="0"/>
                <a:cs typeface="Arial" panose="020B0604020202020204" pitchFamily="34" charset="0"/>
              </a:rPr>
              <a:t>. </a:t>
            </a:r>
          </a:p>
        </p:txBody>
      </p:sp>
      <p:sp>
        <p:nvSpPr>
          <p:cNvPr id="7" name="TextovéPole 6">
            <a:extLst>
              <a:ext uri="{FF2B5EF4-FFF2-40B4-BE49-F238E27FC236}">
                <a16:creationId xmlns:a16="http://schemas.microsoft.com/office/drawing/2014/main" id="{FBFF193F-C6B8-4D0B-8C1C-A0F7271152A4}"/>
              </a:ext>
            </a:extLst>
          </p:cNvPr>
          <p:cNvSpPr txBox="1"/>
          <p:nvPr/>
        </p:nvSpPr>
        <p:spPr>
          <a:xfrm>
            <a:off x="152399" y="3705902"/>
            <a:ext cx="5569449" cy="1323439"/>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Sulfid MoS</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ve směsi s grafitem nebo syntetickými oleji používá jako průmyslové plastické mazivo a jako katalyzátor při výrobě vodíku. </a:t>
            </a:r>
          </a:p>
        </p:txBody>
      </p:sp>
      <p:pic>
        <p:nvPicPr>
          <p:cNvPr id="3076" name="Picture 4" descr="New Findings Boost Promise of Molybdenum Sulfide for ...">
            <a:extLst>
              <a:ext uri="{FF2B5EF4-FFF2-40B4-BE49-F238E27FC236}">
                <a16:creationId xmlns:a16="http://schemas.microsoft.com/office/drawing/2014/main" id="{623A83DA-C83C-4415-9F50-1A9364DA9F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875" y="3124200"/>
            <a:ext cx="3200400" cy="180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2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lybdenum(V) chloride - Wikipedia">
            <a:extLst>
              <a:ext uri="{FF2B5EF4-FFF2-40B4-BE49-F238E27FC236}">
                <a16:creationId xmlns:a16="http://schemas.microsoft.com/office/drawing/2014/main" id="{29EC0077-39B7-4B3D-8DC7-B180D49F1B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07" y="4420816"/>
            <a:ext cx="2460102" cy="1353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3402C5A-3DDB-498D-9F30-F541BC450F99}"/>
              </a:ext>
            </a:extLst>
          </p:cNvPr>
          <p:cNvSpPr txBox="1"/>
          <p:nvPr/>
        </p:nvSpPr>
        <p:spPr>
          <a:xfrm>
            <a:off x="196786" y="2383219"/>
            <a:ext cx="8610600" cy="400110"/>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Disilicid</a:t>
            </a:r>
            <a:r>
              <a:rPr lang="cs-CZ" sz="2000" b="1" dirty="0">
                <a:latin typeface="Arial" panose="020B0604020202020204" pitchFamily="34" charset="0"/>
                <a:cs typeface="Arial" panose="020B0604020202020204" pitchFamily="34" charset="0"/>
              </a:rPr>
              <a:t> MoSi</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slouží k výrobě žáruvzdorné keramiky a topných těles.</a:t>
            </a:r>
          </a:p>
        </p:txBody>
      </p:sp>
      <p:sp>
        <p:nvSpPr>
          <p:cNvPr id="8" name="TextovéPole 7">
            <a:extLst>
              <a:ext uri="{FF2B5EF4-FFF2-40B4-BE49-F238E27FC236}">
                <a16:creationId xmlns:a16="http://schemas.microsoft.com/office/drawing/2014/main" id="{AC85C026-4052-4A39-A349-6AC89D5BA478}"/>
              </a:ext>
            </a:extLst>
          </p:cNvPr>
          <p:cNvSpPr txBox="1"/>
          <p:nvPr/>
        </p:nvSpPr>
        <p:spPr>
          <a:xfrm>
            <a:off x="152400" y="5943600"/>
            <a:ext cx="8610600" cy="707886"/>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Hexakarbonyl</a:t>
            </a:r>
            <a:r>
              <a:rPr lang="cs-CZ" sz="2000" b="1" dirty="0">
                <a:latin typeface="Arial" panose="020B0604020202020204" pitchFamily="34" charset="0"/>
                <a:cs typeface="Arial" panose="020B0604020202020204" pitchFamily="34" charset="0"/>
              </a:rPr>
              <a:t> molybdenu </a:t>
            </a:r>
            <a:r>
              <a:rPr lang="cs-CZ" sz="2000" dirty="0" err="1">
                <a:latin typeface="Arial" panose="020B0604020202020204" pitchFamily="34" charset="0"/>
                <a:cs typeface="Arial" panose="020B0604020202020204" pitchFamily="34" charset="0"/>
              </a:rPr>
              <a:t>Mo</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je důležitým činidlem v chemii organokovových sloučenin. </a:t>
            </a:r>
          </a:p>
        </p:txBody>
      </p:sp>
      <p:sp>
        <p:nvSpPr>
          <p:cNvPr id="10" name="TextovéPole 9">
            <a:extLst>
              <a:ext uri="{FF2B5EF4-FFF2-40B4-BE49-F238E27FC236}">
                <a16:creationId xmlns:a16="http://schemas.microsoft.com/office/drawing/2014/main" id="{688164F5-64E3-48FC-8E54-378C36FBB1A1}"/>
              </a:ext>
            </a:extLst>
          </p:cNvPr>
          <p:cNvSpPr txBox="1"/>
          <p:nvPr/>
        </p:nvSpPr>
        <p:spPr>
          <a:xfrm>
            <a:off x="162882" y="4797623"/>
            <a:ext cx="6009318" cy="707886"/>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Dimerní </a:t>
            </a:r>
            <a:r>
              <a:rPr lang="cs-CZ" sz="2000" b="1" dirty="0">
                <a:latin typeface="Arial" panose="020B0604020202020204" pitchFamily="34" charset="0"/>
                <a:cs typeface="Arial" panose="020B0604020202020204" pitchFamily="34" charset="0"/>
              </a:rPr>
              <a:t>chlorid molybdeničitý </a:t>
            </a:r>
            <a:r>
              <a:rPr lang="cs-CZ" sz="2000" dirty="0">
                <a:latin typeface="Arial" panose="020B0604020202020204" pitchFamily="34" charset="0"/>
                <a:cs typeface="Arial" panose="020B0604020202020204" pitchFamily="34" charset="0"/>
              </a:rPr>
              <a:t>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se používá jako chlorační činidlo v organické chemii.</a:t>
            </a:r>
          </a:p>
        </p:txBody>
      </p:sp>
      <p:pic>
        <p:nvPicPr>
          <p:cNvPr id="2052" name="Picture 4" descr="Molybdenum Oxide (MoO2, MoO3)">
            <a:extLst>
              <a:ext uri="{FF2B5EF4-FFF2-40B4-BE49-F238E27FC236}">
                <a16:creationId xmlns:a16="http://schemas.microsoft.com/office/drawing/2014/main" id="{6EFE2D51-2F34-4CCB-99D5-E32F5941A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227" y="2904404"/>
            <a:ext cx="2161646" cy="13178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A9123119-7D53-4F76-8703-205A78BB0B2A}"/>
              </a:ext>
            </a:extLst>
          </p:cNvPr>
          <p:cNvSpPr txBox="1"/>
          <p:nvPr/>
        </p:nvSpPr>
        <p:spPr>
          <a:xfrm>
            <a:off x="228600" y="3188096"/>
            <a:ext cx="5084852" cy="1015663"/>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Oxid molybdenový </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oxid molybdeničitý </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používají jako katalyzátory některých organických reakcí. </a:t>
            </a:r>
          </a:p>
        </p:txBody>
      </p:sp>
      <p:pic>
        <p:nvPicPr>
          <p:cNvPr id="1026" name="Picture 2">
            <a:extLst>
              <a:ext uri="{FF2B5EF4-FFF2-40B4-BE49-F238E27FC236}">
                <a16:creationId xmlns:a16="http://schemas.microsoft.com/office/drawing/2014/main" id="{5BE0B6BA-EECD-494C-B9A1-285079C317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193" y="186221"/>
            <a:ext cx="2024605" cy="2033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F7D198-4DAE-4CE7-B396-B9DD0367A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843" y="331592"/>
            <a:ext cx="1715918" cy="17159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D7002A7-C533-4FAB-A7D3-C06C6D5FA9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0223" y="198679"/>
            <a:ext cx="2024605" cy="2056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423C04F6-880C-4212-AAF9-DC524715651B}"/>
              </a:ext>
            </a:extLst>
          </p:cNvPr>
          <p:cNvSpPr txBox="1"/>
          <p:nvPr/>
        </p:nvSpPr>
        <p:spPr>
          <a:xfrm>
            <a:off x="228600" y="163213"/>
            <a:ext cx="3591048" cy="400110"/>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Kyselina </a:t>
            </a:r>
            <a:r>
              <a:rPr lang="cs-CZ" sz="2000" b="1" dirty="0" err="1">
                <a:latin typeface="Arial" panose="020B0604020202020204" pitchFamily="34" charset="0"/>
                <a:cs typeface="Arial" panose="020B0604020202020204" pitchFamily="34" charset="0"/>
              </a:rPr>
              <a:t>fosfomolybdenová</a:t>
            </a:r>
            <a:endParaRPr lang="cs-CZ" sz="2000" b="1" dirty="0">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F2C49082-A060-46B7-9EA9-7E7CC5DF868E}"/>
              </a:ext>
            </a:extLst>
          </p:cNvPr>
          <p:cNvSpPr txBox="1"/>
          <p:nvPr/>
        </p:nvSpPr>
        <p:spPr>
          <a:xfrm>
            <a:off x="228600" y="662831"/>
            <a:ext cx="2971801" cy="1015663"/>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Využívá se k fotometrickému stanovení fosforečnanů</a:t>
            </a:r>
          </a:p>
        </p:txBody>
      </p:sp>
    </p:spTree>
    <p:extLst>
      <p:ext uri="{BB962C8B-B14F-4D97-AF65-F5344CB8AC3E}">
        <p14:creationId xmlns:p14="http://schemas.microsoft.com/office/powerpoint/2010/main" val="4219182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6740307"/>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Wolfram</a:t>
            </a:r>
            <a:r>
              <a:rPr lang="cs-CZ" sz="3200" dirty="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bílý lesklý kov, který se vyznačuje </a:t>
            </a:r>
            <a:r>
              <a:rPr lang="cs-CZ" sz="2000" u="sng" dirty="0">
                <a:latin typeface="Arial" panose="020B0604020202020204" pitchFamily="34" charset="0"/>
                <a:cs typeface="Arial" panose="020B0604020202020204" pitchFamily="34" charset="0"/>
              </a:rPr>
              <a:t>značnou chemickou odolností</a:t>
            </a:r>
            <a:r>
              <a:rPr lang="cs-CZ" sz="2000" dirty="0">
                <a:latin typeface="Arial" panose="020B0604020202020204" pitchFamily="34" charset="0"/>
                <a:cs typeface="Arial" panose="020B0604020202020204" pitchFamily="34" charset="0"/>
              </a:rPr>
              <a:t>. Wolfram je po chromu druhý nejtvrdší kov a </a:t>
            </a:r>
            <a:r>
              <a:rPr lang="cs-CZ" sz="2000" u="sng" dirty="0">
                <a:latin typeface="Arial" panose="020B0604020202020204" pitchFamily="34" charset="0"/>
                <a:cs typeface="Arial" panose="020B0604020202020204" pitchFamily="34" charset="0"/>
              </a:rPr>
              <a:t>má nejvyšší teplotu tání ze všech kovů</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Za laboratorní teploty reaguje pouze s fluorem za vzniku </a:t>
            </a:r>
            <a:r>
              <a:rPr lang="cs-CZ" sz="2000" u="sng" dirty="0">
                <a:latin typeface="Arial" panose="020B0604020202020204" pitchFamily="34" charset="0"/>
                <a:cs typeface="Arial" panose="020B0604020202020204" pitchFamily="34" charset="0"/>
              </a:rPr>
              <a:t>fluoridu wolframového</a:t>
            </a:r>
            <a:r>
              <a:rPr lang="cs-CZ" sz="2000" dirty="0">
                <a:latin typeface="Arial" panose="020B0604020202020204" pitchFamily="34" charset="0"/>
                <a:cs typeface="Arial" panose="020B0604020202020204" pitchFamily="34" charset="0"/>
              </a:rPr>
              <a:t> WF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W + 3F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WF</a:t>
            </a:r>
            <a:r>
              <a:rPr lang="cs-CZ" sz="2000" baseline="-25000" dirty="0">
                <a:latin typeface="Arial" panose="020B0604020202020204" pitchFamily="34" charset="0"/>
                <a:cs typeface="Arial" panose="020B0604020202020204" pitchFamily="34" charset="0"/>
              </a:rPr>
              <a:t>6</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 chlorem reaguje za vzniku </a:t>
            </a:r>
            <a:r>
              <a:rPr lang="cs-CZ" sz="2000" u="sng" dirty="0">
                <a:latin typeface="Arial" panose="020B0604020202020204" pitchFamily="34" charset="0"/>
                <a:cs typeface="Arial" panose="020B0604020202020204" pitchFamily="34" charset="0"/>
              </a:rPr>
              <a:t>chloridu wolframového</a:t>
            </a:r>
            <a:r>
              <a:rPr lang="cs-CZ" sz="2000" dirty="0">
                <a:latin typeface="Arial" panose="020B0604020202020204" pitchFamily="34" charset="0"/>
                <a:cs typeface="Arial" panose="020B0604020202020204" pitchFamily="34" charset="0"/>
              </a:rPr>
              <a:t> WCl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až za teploty nad 500°C, se sírou a selenem se slučuje až při teplotách nad 800°C. S oxidem uhelnatým reaguje práškový wolfram již při teplotě 200°C za vzniku </a:t>
            </a:r>
            <a:r>
              <a:rPr lang="cs-CZ" sz="2000" u="sng" dirty="0" err="1">
                <a:latin typeface="Arial" panose="020B0604020202020204" pitchFamily="34" charset="0"/>
                <a:cs typeface="Arial" panose="020B0604020202020204" pitchFamily="34" charset="0"/>
              </a:rPr>
              <a:t>hexakarbonylu</a:t>
            </a:r>
            <a:r>
              <a:rPr lang="cs-CZ" sz="2000" u="sng" dirty="0">
                <a:latin typeface="Arial" panose="020B0604020202020204" pitchFamily="34" charset="0"/>
                <a:cs typeface="Arial" panose="020B0604020202020204" pitchFamily="34" charset="0"/>
              </a:rPr>
              <a:t> [W(CO)</a:t>
            </a:r>
            <a:r>
              <a:rPr lang="cs-CZ" sz="2000" u="sng" baseline="-25000" dirty="0">
                <a:latin typeface="Arial" panose="020B0604020202020204" pitchFamily="34" charset="0"/>
                <a:cs typeface="Arial" panose="020B0604020202020204" pitchFamily="34" charset="0"/>
              </a:rPr>
              <a:t>6</a:t>
            </a:r>
            <a:r>
              <a:rPr lang="cs-CZ" sz="2000" u="sng"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Kompaktní kovový wolfram nereaguje s běžnými kyselinami, s lučavkou královskou a koncentrovanou kyselinou dusičnou reaguje velmi pomalu a pouze na svém povrchu. Nejlepším rozpouštědlem wolframu je horká směs koncentrovaných kyselin dusičné a fluorovodíkové:</a:t>
            </a:r>
          </a:p>
          <a:p>
            <a:pPr algn="ctr"/>
            <a:r>
              <a:rPr lang="cs-CZ" sz="2000" dirty="0">
                <a:latin typeface="Arial" panose="020B0604020202020204" pitchFamily="34" charset="0"/>
                <a:cs typeface="Arial" panose="020B0604020202020204" pitchFamily="34" charset="0"/>
              </a:rPr>
              <a:t>W + 4HF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Velmi ochotně reaguje s alkalickými oxidačními taveninami, např. NaClO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KNO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za vzniku </a:t>
            </a:r>
            <a:r>
              <a:rPr lang="cs-CZ" sz="2000" b="1" dirty="0">
                <a:latin typeface="Arial" panose="020B0604020202020204" pitchFamily="34" charset="0"/>
                <a:cs typeface="Arial" panose="020B0604020202020204" pitchFamily="34" charset="0"/>
              </a:rPr>
              <a:t>wolframanů</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6W + 6NaClO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+ 2WO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WCl</a:t>
            </a:r>
            <a:r>
              <a:rPr lang="cs-CZ" sz="2000" baseline="-25000" dirty="0">
                <a:latin typeface="Arial" panose="020B0604020202020204" pitchFamily="34" charset="0"/>
                <a:cs typeface="Arial" panose="020B0604020202020204" pitchFamily="34" charset="0"/>
              </a:rPr>
              <a:t>6</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W + 2KNO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+ 2NO</a:t>
            </a:r>
          </a:p>
        </p:txBody>
      </p:sp>
    </p:spTree>
    <p:extLst>
      <p:ext uri="{BB962C8B-B14F-4D97-AF65-F5344CB8AC3E}">
        <p14:creationId xmlns:p14="http://schemas.microsoft.com/office/powerpoint/2010/main" val="2827262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 peroxidem vodíku reaguje práškový wolfram již za normální teploty:</a:t>
            </a:r>
          </a:p>
          <a:p>
            <a:pPr algn="ctr"/>
            <a:r>
              <a:rPr lang="cs-CZ" sz="2000" dirty="0">
                <a:latin typeface="Arial" panose="020B0604020202020204" pitchFamily="34" charset="0"/>
                <a:cs typeface="Arial" panose="020B0604020202020204" pitchFamily="34" charset="0"/>
              </a:rPr>
              <a:t>W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WO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alkalickém prostředí ochotně probíhá reakce wolframu s </a:t>
            </a:r>
            <a:r>
              <a:rPr lang="cs-CZ" sz="2000" dirty="0" err="1">
                <a:latin typeface="Arial" panose="020B0604020202020204" pitchFamily="34" charset="0"/>
                <a:cs typeface="Arial" panose="020B0604020202020204" pitchFamily="34" charset="0"/>
              </a:rPr>
              <a:t>hexakyanoželezitany</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W + 6K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(CN)</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+ 8KOH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K</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(CN)</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Wolfram je i za normální teploty silně korodován vodným roztokem chloridu železitého nebo amoniaku a amoniakálními roztoky dvoumocné mědi. Při teplotě 600°C probíhá reakce wolframu s vodní párou:</a:t>
            </a:r>
          </a:p>
          <a:p>
            <a:pPr algn="ctr"/>
            <a:r>
              <a:rPr lang="cs-CZ" sz="2000" dirty="0">
                <a:latin typeface="Arial" panose="020B0604020202020204" pitchFamily="34" charset="0"/>
                <a:cs typeface="Arial" panose="020B0604020202020204" pitchFamily="34" charset="0"/>
              </a:rPr>
              <a:t>W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WO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p>
          <a:p>
            <a:pPr algn="just"/>
            <a:r>
              <a:rPr lang="cs-CZ" sz="2000" dirty="0">
                <a:latin typeface="Arial" panose="020B0604020202020204" pitchFamily="34" charset="0"/>
                <a:cs typeface="Arial" panose="020B0604020202020204" pitchFamily="34" charset="0"/>
              </a:rPr>
              <a:t>Při teplotě nad 400°C se wolfram snadno slučuje se sirovodíkem:</a:t>
            </a:r>
          </a:p>
          <a:p>
            <a:pPr algn="ctr"/>
            <a:r>
              <a:rPr lang="cs-CZ" sz="2000" dirty="0">
                <a:latin typeface="Arial" panose="020B0604020202020204" pitchFamily="34" charset="0"/>
                <a:cs typeface="Arial" panose="020B0604020202020204" pitchFamily="34" charset="0"/>
              </a:rPr>
              <a:t>W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 WS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vystupuje wolfram nejčastěji v </a:t>
            </a:r>
            <a:r>
              <a:rPr lang="cs-CZ" sz="2000" b="1" dirty="0">
                <a:latin typeface="Arial" panose="020B0604020202020204" pitchFamily="34" charset="0"/>
                <a:cs typeface="Arial" panose="020B0604020202020204" pitchFamily="34" charset="0"/>
              </a:rPr>
              <a:t>oxidačním stupni VI </a:t>
            </a:r>
            <a:r>
              <a:rPr lang="cs-CZ" sz="2000" dirty="0">
                <a:latin typeface="Arial" panose="020B0604020202020204" pitchFamily="34" charset="0"/>
                <a:cs typeface="Arial" panose="020B0604020202020204" pitchFamily="34" charset="0"/>
              </a:rPr>
              <a:t>obvykle ve formě </a:t>
            </a:r>
            <a:r>
              <a:rPr lang="cs-CZ" sz="2000" u="sng" dirty="0">
                <a:latin typeface="Arial" panose="020B0604020202020204" pitchFamily="34" charset="0"/>
                <a:cs typeface="Arial" panose="020B0604020202020204" pitchFamily="34" charset="0"/>
              </a:rPr>
              <a:t>wolframanů</a:t>
            </a:r>
            <a:r>
              <a:rPr lang="cs-CZ" sz="2000" dirty="0">
                <a:latin typeface="Arial" panose="020B0604020202020204" pitchFamily="34" charset="0"/>
                <a:cs typeface="Arial" panose="020B0604020202020204" pitchFamily="34" charset="0"/>
              </a:rPr>
              <a:t> [WO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méně často se vyskytuje jako kation W</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Sloučenin, ve kterých se vyskytuje šestimocný wolfram ve formě kationu je známo pouze několik, jedná se zejména o fluorid, chlorid, bromid, sulfid a oxid. Kromě běžných oxidů WO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vytváří také oxidy poněkud exotických struktur W</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 nebo W</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29</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25563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6732" y="203136"/>
            <a:ext cx="8874868" cy="6247864"/>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Wolfram má silný sklon k tvorbě komplexních aniontů </a:t>
            </a:r>
            <a:r>
              <a:rPr lang="cs-CZ" sz="2000" i="1" u="sng" dirty="0">
                <a:latin typeface="Arial" panose="020B0604020202020204" pitchFamily="34" charset="0"/>
                <a:cs typeface="Arial" panose="020B0604020202020204" pitchFamily="34" charset="0"/>
              </a:rPr>
              <a:t>(</a:t>
            </a:r>
            <a:r>
              <a:rPr lang="cs-CZ" sz="2000" i="1" u="sng" dirty="0" err="1">
                <a:latin typeface="Arial" panose="020B0604020202020204" pitchFamily="34" charset="0"/>
                <a:cs typeface="Arial" panose="020B0604020202020204" pitchFamily="34" charset="0"/>
              </a:rPr>
              <a:t>parawolframany</a:t>
            </a:r>
            <a:r>
              <a:rPr lang="cs-CZ" sz="2000" i="1" u="sng"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se zajímavou strukturou a ještě zajímavějšími názvy. Postupnou kondenzací wolframanů v kyselém prostředí mohou vznikat např.    </a:t>
            </a:r>
          </a:p>
          <a:p>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henikosaoxohydrogenhexawolframany</a:t>
            </a:r>
            <a:r>
              <a:rPr lang="cs-CZ" sz="2000" dirty="0">
                <a:latin typeface="Arial" panose="020B0604020202020204" pitchFamily="34" charset="0"/>
                <a:cs typeface="Arial" panose="020B0604020202020204" pitchFamily="34" charset="0"/>
              </a:rPr>
              <a:t> [HW</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21</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t>
            </a:r>
          </a:p>
          <a:p>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ditetrakontaoxodihydrogendodekawolframany</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nebo   </a:t>
            </a:r>
          </a:p>
          <a:p>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tetrakontaoxodihydrogendodekawolframany</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40</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t>
            </a:r>
          </a:p>
          <a:p>
            <a:r>
              <a:rPr lang="cs-CZ" sz="2000" u="sng" dirty="0" err="1">
                <a:latin typeface="Arial" panose="020B0604020202020204" pitchFamily="34" charset="0"/>
                <a:cs typeface="Arial" panose="020B0604020202020204" pitchFamily="34" charset="0"/>
              </a:rPr>
              <a:t>Parawolframan</a:t>
            </a:r>
            <a:r>
              <a:rPr lang="cs-CZ" sz="2000" u="sng"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amnonný</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(NH4)</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42</a:t>
            </a:r>
            <a:r>
              <a:rPr lang="cs-CZ" sz="2000" dirty="0">
                <a:latin typeface="Arial" panose="020B0604020202020204" pitchFamily="34" charset="0"/>
                <a:cs typeface="Arial" panose="020B0604020202020204" pitchFamily="34" charset="0"/>
              </a:rPr>
              <a:t>]·4H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slouží k přípravě téměř všech dalších sloučenin wolframu.</a:t>
            </a: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Nejdůležitější wolframové rudy jsou </a:t>
            </a:r>
            <a:r>
              <a:rPr lang="cs-CZ" sz="2000" b="1" dirty="0">
                <a:latin typeface="Arial" panose="020B0604020202020204" pitchFamily="34" charset="0"/>
                <a:cs typeface="Arial" panose="020B0604020202020204" pitchFamily="34" charset="0"/>
              </a:rPr>
              <a:t>wolframit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Fe,Mn</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ferberit</a:t>
            </a:r>
            <a:r>
              <a:rPr lang="cs-CZ" sz="2000" dirty="0">
                <a:latin typeface="Arial" panose="020B0604020202020204" pitchFamily="34" charset="0"/>
                <a:cs typeface="Arial" panose="020B0604020202020204" pitchFamily="34" charset="0"/>
              </a:rPr>
              <a:t> FeWO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hübnerit</a:t>
            </a:r>
            <a:r>
              <a:rPr lang="cs-CZ" sz="2000" dirty="0">
                <a:latin typeface="Arial" panose="020B0604020202020204" pitchFamily="34" charset="0"/>
                <a:cs typeface="Arial" panose="020B0604020202020204" pitchFamily="34" charset="0"/>
              </a:rPr>
              <a:t> MnWO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scheelit</a:t>
            </a:r>
            <a:r>
              <a:rPr lang="cs-CZ" sz="2000" dirty="0">
                <a:latin typeface="Arial" panose="020B0604020202020204" pitchFamily="34" charset="0"/>
                <a:cs typeface="Arial" panose="020B0604020202020204" pitchFamily="34" charset="0"/>
              </a:rPr>
              <a:t> CaWO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stolzit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raspit</a:t>
            </a:r>
            <a:r>
              <a:rPr lang="cs-CZ" sz="2000" dirty="0">
                <a:latin typeface="Arial" panose="020B0604020202020204" pitchFamily="34" charset="0"/>
                <a:cs typeface="Arial" panose="020B0604020202020204" pitchFamily="34" charset="0"/>
              </a:rPr>
              <a:t>) PbWO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Technologie výroby wolframu se skládá ze dvou základních kroků, nejprve probíhá poměrně složitá příprava a rafinace kyseliny wolframové, poté následuje redukce oxidu wolframového na práškový wolfram. Výroba kyseliny wolframové z wolframitu, </a:t>
            </a:r>
            <a:r>
              <a:rPr lang="cs-CZ" sz="2000" dirty="0" err="1">
                <a:latin typeface="Arial" panose="020B0604020202020204" pitchFamily="34" charset="0"/>
                <a:cs typeface="Arial" panose="020B0604020202020204" pitchFamily="34" charset="0"/>
              </a:rPr>
              <a:t>hübneritu</a:t>
            </a:r>
            <a:r>
              <a:rPr lang="cs-CZ" sz="2000" dirty="0">
                <a:latin typeface="Arial" panose="020B0604020202020204" pitchFamily="34" charset="0"/>
                <a:cs typeface="Arial" panose="020B0604020202020204" pitchFamily="34" charset="0"/>
              </a:rPr>
              <a:t> a příbuzných rud začíná flotací a magnetickou separací. Vzniklý rudný koncentrát se nejprve oxidačně praží, pražením se odstraní hlavní příměsi síry a arsenu. Následuje loužení kyselinou sírovou, při kterém se odstraňují další nečistoty, zejména fosfor. </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28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6868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Dalším krokem je tavení rudného koncentrátu se sodou nebo hydroxidem sodným v plamenné peci při teplotě 800-900°C. Při alkalickém tavení vzniká rozpustný </a:t>
            </a:r>
            <a:r>
              <a:rPr lang="cs-CZ" sz="2000" u="sng" dirty="0">
                <a:latin typeface="Arial" panose="020B0604020202020204" pitchFamily="34" charset="0"/>
                <a:cs typeface="Arial" panose="020B0604020202020204" pitchFamily="34" charset="0"/>
              </a:rPr>
              <a:t>wolframan sodný</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Fe,Mn</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Fe,Mn</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Wolframan sodný se </a:t>
            </a:r>
            <a:r>
              <a:rPr lang="cs-CZ" sz="2000" dirty="0" err="1">
                <a:latin typeface="Arial" panose="020B0604020202020204" pitchFamily="34" charset="0"/>
                <a:cs typeface="Arial" panose="020B0604020202020204" pitchFamily="34" charset="0"/>
              </a:rPr>
              <a:t>vylouží</a:t>
            </a:r>
            <a:r>
              <a:rPr lang="cs-CZ" sz="2000" dirty="0">
                <a:latin typeface="Arial" panose="020B0604020202020204" pitchFamily="34" charset="0"/>
                <a:cs typeface="Arial" panose="020B0604020202020204" pitchFamily="34" charset="0"/>
              </a:rPr>
              <a:t> vodou a podrobí se působení koncentrované kyseliny chlorovodíkové za vzniku žluté sraženiny kyseliny wolframové:</a:t>
            </a:r>
          </a:p>
          <a:p>
            <a:pPr algn="ct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+ 2HCl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+ 2NaCl</a:t>
            </a:r>
          </a:p>
          <a:p>
            <a:pPr algn="just"/>
            <a:r>
              <a:rPr lang="cs-CZ" sz="2000" dirty="0">
                <a:latin typeface="Arial" panose="020B0604020202020204" pitchFamily="34" charset="0"/>
                <a:cs typeface="Arial" panose="020B0604020202020204" pitchFamily="34" charset="0"/>
              </a:rPr>
              <a:t>Technologie výroby kyseliny wolframové ze </a:t>
            </a:r>
            <a:r>
              <a:rPr lang="cs-CZ" sz="2000" dirty="0" err="1">
                <a:latin typeface="Arial" panose="020B0604020202020204" pitchFamily="34" charset="0"/>
                <a:cs typeface="Arial" panose="020B0604020202020204" pitchFamily="34" charset="0"/>
              </a:rPr>
              <a:t>sheelitu</a:t>
            </a:r>
            <a:r>
              <a:rPr lang="cs-CZ" sz="2000" dirty="0">
                <a:latin typeface="Arial" panose="020B0604020202020204" pitchFamily="34" charset="0"/>
                <a:cs typeface="Arial" panose="020B0604020202020204" pitchFamily="34" charset="0"/>
              </a:rPr>
              <a:t> je podstatně </a:t>
            </a:r>
            <a:r>
              <a:rPr lang="cs-CZ" sz="2000" dirty="0" err="1">
                <a:latin typeface="Arial" panose="020B0604020202020204" pitchFamily="34" charset="0"/>
                <a:cs typeface="Arial" panose="020B0604020202020204" pitchFamily="34" charset="0"/>
              </a:rPr>
              <a:t>jednoušší</a:t>
            </a:r>
            <a:r>
              <a:rPr lang="cs-CZ" sz="2000" dirty="0">
                <a:latin typeface="Arial" panose="020B0604020202020204" pitchFamily="34" charset="0"/>
                <a:cs typeface="Arial" panose="020B0604020202020204" pitchFamily="34" charset="0"/>
              </a:rPr>
              <a:t>, není nutno používat alkalické tavení, na rudný koncentrát se působí koncentrovanou kyselinou chlorovodíkovou, produktem je přímo kyselina </a:t>
            </a:r>
            <a:r>
              <a:rPr lang="cs-CZ" sz="2000" dirty="0" err="1">
                <a:latin typeface="Arial" panose="020B0604020202020204" pitchFamily="34" charset="0"/>
                <a:cs typeface="Arial" panose="020B0604020202020204" pitchFamily="34" charset="0"/>
              </a:rPr>
              <a:t>wolramová</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CaWO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+ 2HCl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CaCl</a:t>
            </a:r>
            <a:r>
              <a:rPr lang="cs-CZ" sz="2000" baseline="-25000" dirty="0">
                <a:latin typeface="Arial" panose="020B0604020202020204" pitchFamily="34" charset="0"/>
                <a:cs typeface="Arial" panose="020B0604020202020204" pitchFamily="34" charset="0"/>
              </a:rPr>
              <a:t>2</a:t>
            </a:r>
            <a:endParaRPr lang="en-US" sz="2000" baseline="-25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Vysrážená surová </a:t>
            </a:r>
            <a:r>
              <a:rPr lang="cs-CZ" sz="2000" u="sng" dirty="0">
                <a:latin typeface="Arial" panose="020B0604020202020204" pitchFamily="34" charset="0"/>
                <a:cs typeface="Arial" panose="020B0604020202020204" pitchFamily="34" charset="0"/>
              </a:rPr>
              <a:t>kyselina wolframová </a:t>
            </a:r>
            <a:r>
              <a:rPr lang="cs-CZ" sz="2000" dirty="0">
                <a:latin typeface="Arial" panose="020B0604020202020204" pitchFamily="34" charset="0"/>
                <a:cs typeface="Arial" panose="020B0604020202020204" pitchFamily="34" charset="0"/>
              </a:rPr>
              <a:t>obsahuje značný podíl železa i dalších nečistot a k získání čistého oxidu wolframového se musí se rafinovat. Obvykle se reakcí s vodným roztokem amoniaku připraví </a:t>
            </a:r>
            <a:r>
              <a:rPr lang="cs-CZ" sz="2000" u="sng" dirty="0" err="1">
                <a:latin typeface="Arial" panose="020B0604020202020204" pitchFamily="34" charset="0"/>
                <a:cs typeface="Arial" panose="020B0604020202020204" pitchFamily="34" charset="0"/>
              </a:rPr>
              <a:t>parawolframan</a:t>
            </a:r>
            <a:r>
              <a:rPr lang="cs-CZ" sz="2000" u="sng" dirty="0">
                <a:latin typeface="Arial" panose="020B0604020202020204" pitchFamily="34" charset="0"/>
                <a:cs typeface="Arial" panose="020B0604020202020204" pitchFamily="34" charset="0"/>
              </a:rPr>
              <a:t>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42</a:t>
            </a:r>
            <a:r>
              <a:rPr lang="cs-CZ" sz="2000" dirty="0">
                <a:latin typeface="Arial" panose="020B0604020202020204" pitchFamily="34" charset="0"/>
                <a:cs typeface="Arial" panose="020B0604020202020204" pitchFamily="34" charset="0"/>
              </a:rPr>
              <a:t>], který se čistí frakční krystalizací. Překrystalizovaný </a:t>
            </a:r>
            <a:r>
              <a:rPr lang="cs-CZ" sz="2000" dirty="0" err="1">
                <a:latin typeface="Arial" panose="020B0604020202020204" pitchFamily="34" charset="0"/>
                <a:cs typeface="Arial" panose="020B0604020202020204" pitchFamily="34" charset="0"/>
              </a:rPr>
              <a:t>parawolframan</a:t>
            </a:r>
            <a:r>
              <a:rPr lang="cs-CZ" sz="2000" dirty="0">
                <a:latin typeface="Arial" panose="020B0604020202020204" pitchFamily="34" charset="0"/>
                <a:cs typeface="Arial" panose="020B0604020202020204" pitchFamily="34" charset="0"/>
              </a:rPr>
              <a:t> se termickým rozkladem převede na čistý oxid wolframový:</a:t>
            </a:r>
          </a:p>
          <a:p>
            <a:pPr algn="ct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42</a:t>
            </a:r>
            <a:r>
              <a:rPr lang="cs-CZ" sz="2000" dirty="0">
                <a:latin typeface="Arial" panose="020B0604020202020204" pitchFamily="34" charset="0"/>
                <a:cs typeface="Arial" panose="020B0604020202020204" pitchFamily="34" charset="0"/>
              </a:rPr>
              <a:t>]·4H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12WO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+ 10NH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+ 11H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1845661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32453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Posledním krokem při výrobě wolframu je redukce </a:t>
            </a:r>
            <a:r>
              <a:rPr lang="cs-CZ" sz="2000" dirty="0" err="1">
                <a:latin typeface="Arial" panose="020B0604020202020204" pitchFamily="34" charset="0"/>
                <a:cs typeface="Arial" panose="020B0604020202020204" pitchFamily="34" charset="0"/>
              </a:rPr>
              <a:t>wolframičitého</a:t>
            </a:r>
            <a:r>
              <a:rPr lang="cs-CZ" sz="2000" dirty="0">
                <a:latin typeface="Arial" panose="020B0604020202020204" pitchFamily="34" charset="0"/>
                <a:cs typeface="Arial" panose="020B0604020202020204" pitchFamily="34" charset="0"/>
              </a:rPr>
              <a:t> oxidu na práškový wolfram. Jako redukční činidlo se používá vodík, uhlík nebo zinek. Redukce oxidu wolframového vodíkem probíhá ve dvou stupních:</a:t>
            </a:r>
          </a:p>
          <a:p>
            <a:pPr algn="ct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WO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W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První reakce probíhá v rozmezí teplot 500-700°C, druhý stupeň redukce probíhá za teploty 1000-1100°C. Redukce oxidu wolframového uhlíkem se provádí v niklových kelímcích při teplotě 1300-1400°C, redukce práškovým zinkem probíhá v redukční atmosféře vodíku nebo oxidu uhelnatého při teplotě 800°C podle rovnice:</a:t>
            </a:r>
          </a:p>
          <a:p>
            <a:pPr algn="ct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+ 3Zn → W + 3ZnO</a:t>
            </a:r>
          </a:p>
          <a:p>
            <a:pPr algn="just"/>
            <a:r>
              <a:rPr lang="cs-CZ" sz="2000" dirty="0">
                <a:latin typeface="Arial" panose="020B0604020202020204" pitchFamily="34" charset="0"/>
                <a:cs typeface="Arial" panose="020B0604020202020204" pitchFamily="34" charset="0"/>
              </a:rPr>
              <a:t>Vzniklý oxid zinečnatý se z reakční směsi odstraní promýváním kyselinou chlorovodíkovou.</a:t>
            </a:r>
          </a:p>
          <a:p>
            <a:pPr algn="just"/>
            <a:r>
              <a:rPr lang="cs-CZ" sz="2000" dirty="0">
                <a:latin typeface="Arial" panose="020B0604020202020204" pitchFamily="34" charset="0"/>
                <a:cs typeface="Arial" panose="020B0604020202020204" pitchFamily="34" charset="0"/>
              </a:rPr>
              <a:t>    Práškový wolfram se slinováním ve vodíkové atmosféře při teplotě 3000°C a kováním převádí na kompaktní kovový wolfram nebo se z něj střídavým působením kyseliny chlorovodíkové a hydroxidu sodného připravuje koloidní wolfram. </a:t>
            </a:r>
            <a:endParaRPr lang="en-US" sz="2000" dirty="0">
              <a:latin typeface="Arial" panose="020B0604020202020204" pitchFamily="34" charset="0"/>
              <a:cs typeface="Arial" panose="020B0604020202020204" pitchFamily="34" charset="0"/>
            </a:endParaRPr>
          </a:p>
        </p:txBody>
      </p:sp>
      <p:pic>
        <p:nvPicPr>
          <p:cNvPr id="7170" name="Picture 2" descr="ABOUT - Met-Link">
            <a:extLst>
              <a:ext uri="{FF2B5EF4-FFF2-40B4-BE49-F238E27FC236}">
                <a16:creationId xmlns:a16="http://schemas.microsoft.com/office/drawing/2014/main" id="{19AA383C-518D-4070-A906-D5080FCAC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74774"/>
            <a:ext cx="2314575" cy="1540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815746E2-F2E5-4F5C-8BDA-1BB3E4EA53A1}"/>
              </a:ext>
            </a:extLst>
          </p:cNvPr>
          <p:cNvSpPr txBox="1"/>
          <p:nvPr/>
        </p:nvSpPr>
        <p:spPr>
          <a:xfrm>
            <a:off x="177229" y="5588145"/>
            <a:ext cx="6199598" cy="1015663"/>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Pro běžné technické využití se wolfram obvykle připravuje ve formě slitiny se železem jako </a:t>
            </a:r>
            <a:r>
              <a:rPr lang="cs-CZ" sz="2000" b="1" dirty="0" err="1">
                <a:latin typeface="Arial" panose="020B0604020202020204" pitchFamily="34" charset="0"/>
                <a:cs typeface="Arial" panose="020B0604020202020204" pitchFamily="34" charset="0"/>
              </a:rPr>
              <a:t>ferowolfram</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150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B1C4AED0-6732-411D-BE01-AC42DEFB1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4991100" cy="2495550"/>
          </a:xfrm>
          <a:prstGeom prst="rect">
            <a:avLst/>
          </a:prstGeom>
        </p:spPr>
      </p:pic>
      <p:pic>
        <p:nvPicPr>
          <p:cNvPr id="8" name="Obrázek 7">
            <a:extLst>
              <a:ext uri="{FF2B5EF4-FFF2-40B4-BE49-F238E27FC236}">
                <a16:creationId xmlns:a16="http://schemas.microsoft.com/office/drawing/2014/main" id="{7D5B5953-5B79-4CA7-8481-6F7EE8D88EE8}"/>
              </a:ext>
            </a:extLst>
          </p:cNvPr>
          <p:cNvPicPr>
            <a:picLocks noChangeAspect="1"/>
          </p:cNvPicPr>
          <p:nvPr/>
        </p:nvPicPr>
        <p:blipFill>
          <a:blip r:embed="rId3"/>
          <a:stretch>
            <a:fillRect/>
          </a:stretch>
        </p:blipFill>
        <p:spPr>
          <a:xfrm>
            <a:off x="7315200" y="2209800"/>
            <a:ext cx="1225655" cy="2021182"/>
          </a:xfrm>
          <a:prstGeom prst="rect">
            <a:avLst/>
          </a:prstGeom>
        </p:spPr>
      </p:pic>
      <p:sp>
        <p:nvSpPr>
          <p:cNvPr id="10" name="Obdélník 9">
            <a:extLst>
              <a:ext uri="{FF2B5EF4-FFF2-40B4-BE49-F238E27FC236}">
                <a16:creationId xmlns:a16="http://schemas.microsoft.com/office/drawing/2014/main" id="{85B6EC25-41BF-4A9E-9C29-959021802DCC}"/>
              </a:ext>
            </a:extLst>
          </p:cNvPr>
          <p:cNvSpPr/>
          <p:nvPr/>
        </p:nvSpPr>
        <p:spPr>
          <a:xfrm>
            <a:off x="152400" y="381000"/>
            <a:ext cx="8839200" cy="1015663"/>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Žárovka</a:t>
            </a:r>
            <a:r>
              <a:rPr lang="cs-CZ" sz="2000" dirty="0">
                <a:latin typeface="Arial" panose="020B0604020202020204" pitchFamily="34" charset="0"/>
                <a:cs typeface="Arial" panose="020B0604020202020204" pitchFamily="34" charset="0"/>
              </a:rPr>
              <a:t> f</a:t>
            </a:r>
            <a:r>
              <a:rPr lang="en-US" sz="2000" dirty="0" err="1">
                <a:latin typeface="Arial" panose="020B0604020202020204" pitchFamily="34" charset="0"/>
                <a:cs typeface="Arial" panose="020B0604020202020204" pitchFamily="34" charset="0"/>
              </a:rPr>
              <a:t>unguje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principu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zahřívání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tenkého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obvykle</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wolframového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vodiče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elektrickým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proudem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který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jím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protéká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vysoké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teplotě</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vlákno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žárovky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září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především</a:t>
            </a:r>
            <a:r>
              <a:rPr lang="en-US" sz="2000" dirty="0">
                <a:latin typeface="Arial" panose="020B0604020202020204" pitchFamily="34" charset="0"/>
                <a:cs typeface="Arial" panose="020B0604020202020204" pitchFamily="34" charset="0"/>
              </a:rPr>
              <a:t> v </a:t>
            </a:r>
            <a:r>
              <a:rPr lang="en-US" sz="2000" dirty="0" err="1">
                <a:latin typeface="Arial" panose="020B0604020202020204" pitchFamily="34" charset="0"/>
                <a:cs typeface="Arial" panose="020B0604020202020204" pitchFamily="34" charset="0"/>
              </a:rPr>
              <a:t>infračervené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oblasti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zčásti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viditelném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světle</a:t>
            </a:r>
            <a:r>
              <a:rPr lang="en-US" sz="2000" dirty="0">
                <a:latin typeface="Arial" panose="020B0604020202020204" pitchFamily="34" charset="0"/>
                <a:cs typeface="Arial" panose="020B0604020202020204" pitchFamily="34" charset="0"/>
              </a:rPr>
              <a:t>.</a:t>
            </a:r>
          </a:p>
        </p:txBody>
      </p:sp>
      <p:sp>
        <p:nvSpPr>
          <p:cNvPr id="11" name="Obdélník 10">
            <a:extLst>
              <a:ext uri="{FF2B5EF4-FFF2-40B4-BE49-F238E27FC236}">
                <a16:creationId xmlns:a16="http://schemas.microsoft.com/office/drawing/2014/main" id="{E311A081-78BA-4DC0-A658-C2929C57E18B}"/>
              </a:ext>
            </a:extLst>
          </p:cNvPr>
          <p:cNvSpPr/>
          <p:nvPr/>
        </p:nvSpPr>
        <p:spPr>
          <a:xfrm>
            <a:off x="228600" y="4800600"/>
            <a:ext cx="8763000" cy="1938992"/>
          </a:xfrm>
          <a:prstGeom prst="rect">
            <a:avLst/>
          </a:prstGeom>
        </p:spPr>
        <p:txBody>
          <a:bodyPr wrap="square">
            <a:spAutoFit/>
          </a:bodyPr>
          <a:lstStyle/>
          <a:p>
            <a:pPr algn="just"/>
            <a:r>
              <a:rPr lang="cs-CZ" sz="2000" u="sng" dirty="0">
                <a:latin typeface="Arial" panose="020B0604020202020204" pitchFamily="34" charset="0"/>
                <a:cs typeface="Arial" panose="020B0604020202020204" pitchFamily="34" charset="0"/>
              </a:rPr>
              <a:t>W</a:t>
            </a:r>
            <a:r>
              <a:rPr lang="en-US" sz="2000" u="sng" dirty="0" err="1">
                <a:latin typeface="Arial" panose="020B0604020202020204" pitchFamily="34" charset="0"/>
                <a:cs typeface="Arial" panose="020B0604020202020204" pitchFamily="34" charset="0"/>
              </a:rPr>
              <a:t>olfram</a:t>
            </a:r>
            <a:r>
              <a:rPr lang="cs-CZ" sz="2000" u="sng" dirty="0">
                <a:latin typeface="Arial" panose="020B0604020202020204" pitchFamily="34" charset="0"/>
                <a:cs typeface="Arial" panose="020B0604020202020204" pitchFamily="34" charset="0"/>
              </a:rPr>
              <a:t> nej</a:t>
            </a:r>
            <a:r>
              <a:rPr lang="en-US" sz="2000" u="sng" dirty="0" err="1">
                <a:latin typeface="Arial" panose="020B0604020202020204" pitchFamily="34" charset="0"/>
                <a:cs typeface="Arial" panose="020B0604020202020204" pitchFamily="34" charset="0"/>
              </a:rPr>
              <a:t>lépe</a:t>
            </a:r>
            <a:r>
              <a:rPr lang="en-US" sz="2000" u="sng" dirty="0">
                <a:latin typeface="Arial" panose="020B0604020202020204" pitchFamily="34" charset="0"/>
                <a:cs typeface="Arial" panose="020B0604020202020204" pitchFamily="34" charset="0"/>
              </a:rPr>
              <a:t> </a:t>
            </a:r>
            <a:r>
              <a:rPr lang="en-US" sz="2000" u="sng" dirty="0" err="1">
                <a:latin typeface="Arial" panose="020B0604020202020204" pitchFamily="34" charset="0"/>
                <a:cs typeface="Arial" panose="020B0604020202020204" pitchFamily="34" charset="0"/>
              </a:rPr>
              <a:t>odolává</a:t>
            </a:r>
            <a:r>
              <a:rPr lang="en-US" sz="2000" u="sng" dirty="0">
                <a:latin typeface="Arial" panose="020B0604020202020204" pitchFamily="34" charset="0"/>
                <a:cs typeface="Arial" panose="020B0604020202020204" pitchFamily="34" charset="0"/>
              </a:rPr>
              <a:t> </a:t>
            </a:r>
            <a:r>
              <a:rPr lang="en-US" sz="2000" u="sng" dirty="0" err="1">
                <a:latin typeface="Arial" panose="020B0604020202020204" pitchFamily="34" charset="0"/>
                <a:cs typeface="Arial" panose="020B0604020202020204" pitchFamily="34" charset="0"/>
              </a:rPr>
              <a:t>vysokým</a:t>
            </a:r>
            <a:r>
              <a:rPr lang="en-US" sz="2000" u="sng" dirty="0">
                <a:latin typeface="Arial" panose="020B0604020202020204" pitchFamily="34" charset="0"/>
                <a:cs typeface="Arial" panose="020B0604020202020204" pitchFamily="34" charset="0"/>
              </a:rPr>
              <a:t> </a:t>
            </a:r>
            <a:r>
              <a:rPr lang="en-US" sz="2000" u="sng" dirty="0" err="1">
                <a:latin typeface="Arial" panose="020B0604020202020204" pitchFamily="34" charset="0"/>
                <a:cs typeface="Arial" panose="020B0604020202020204" pitchFamily="34" charset="0"/>
              </a:rPr>
              <a:t>teplotám</a:t>
            </a:r>
            <a:r>
              <a:rPr lang="en-US" sz="2000" dirty="0">
                <a:latin typeface="Arial" panose="020B0604020202020204" pitchFamily="34" charset="0"/>
                <a:cs typeface="Arial" panose="020B0604020202020204" pitchFamily="34" charset="0"/>
              </a:rPr>
              <a:t>. Aby </a:t>
            </a:r>
            <a:r>
              <a:rPr lang="en-US" sz="2000" dirty="0" err="1">
                <a:latin typeface="Arial" panose="020B0604020202020204" pitchFamily="34" charset="0"/>
                <a:cs typeface="Arial" panose="020B0604020202020204" pitchFamily="34" charset="0"/>
              </a:rPr>
              <a:t>vlákno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neshořelo</a:t>
            </a:r>
            <a:r>
              <a:rPr lang="en-US" sz="2000" dirty="0">
                <a:latin typeface="Arial" panose="020B0604020202020204" pitchFamily="34" charset="0"/>
                <a:cs typeface="Arial" panose="020B0604020202020204" pitchFamily="34" charset="0"/>
              </a:rPr>
              <a:t>, je </a:t>
            </a:r>
            <a:r>
              <a:rPr lang="en-US" sz="2000" dirty="0" err="1">
                <a:latin typeface="Arial" panose="020B0604020202020204" pitchFamily="34" charset="0"/>
                <a:cs typeface="Arial" panose="020B0604020202020204" pitchFamily="34" charset="0"/>
              </a:rPr>
              <a:t>umístěno</a:t>
            </a:r>
            <a:r>
              <a:rPr lang="en-US" sz="2000" dirty="0">
                <a:latin typeface="Arial" panose="020B0604020202020204" pitchFamily="34" charset="0"/>
                <a:cs typeface="Arial" panose="020B0604020202020204" pitchFamily="34" charset="0"/>
              </a:rPr>
              <a:t> v</a:t>
            </a:r>
            <a:r>
              <a:rPr lang="cs-CZ" sz="2000" dirty="0">
                <a:latin typeface="Arial" panose="020B0604020202020204" pitchFamily="34" charset="0"/>
                <a:cs typeface="Arial" panose="020B0604020202020204" pitchFamily="34" charset="0"/>
              </a:rPr>
              <a:t>e skleněné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baňce</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standardních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žárovek</a:t>
            </a:r>
            <a:r>
              <a:rPr lang="en-US" sz="2000" dirty="0">
                <a:latin typeface="Arial" panose="020B0604020202020204" pitchFamily="34" charset="0"/>
                <a:cs typeface="Arial" panose="020B0604020202020204" pitchFamily="34" charset="0"/>
              </a:rPr>
              <a:t> do 15 W je </a:t>
            </a:r>
            <a:r>
              <a:rPr lang="en-US" sz="2000" dirty="0" err="1">
                <a:latin typeface="Arial" panose="020B0604020202020204" pitchFamily="34" charset="0"/>
                <a:cs typeface="Arial" panose="020B0604020202020204" pitchFamily="34" charset="0"/>
              </a:rPr>
              <a:t>obvykle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baňka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vakuovaná</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silnějších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žárovek</a:t>
            </a:r>
            <a:r>
              <a:rPr lang="en-US" sz="2000" dirty="0">
                <a:latin typeface="Arial" panose="020B0604020202020204" pitchFamily="34" charset="0"/>
                <a:cs typeface="Arial" panose="020B0604020202020204" pitchFamily="34" charset="0"/>
              </a:rPr>
              <a:t> je </a:t>
            </a:r>
            <a:r>
              <a:rPr lang="en-US" sz="2000" dirty="0" err="1">
                <a:latin typeface="Arial" panose="020B0604020202020204" pitchFamily="34" charset="0"/>
                <a:cs typeface="Arial" panose="020B0604020202020204" pitchFamily="34" charset="0"/>
              </a:rPr>
              <a:t>plněná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směsí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dusíku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argonu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řidčeji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také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kryptonem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nebo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dokonce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xenonem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Tyto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náplně</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umožňují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vyšší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provozní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teploty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vlákna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omezují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jeho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stárnutí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rozprašováním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nebo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odpařováním</a:t>
            </a:r>
            <a:r>
              <a:rPr lang="en-US" sz="2000" dirty="0">
                <a:latin typeface="Arial" panose="020B0604020202020204" pitchFamily="34" charset="0"/>
                <a:cs typeface="Arial" panose="020B0604020202020204" pitchFamily="34" charset="0"/>
              </a:rPr>
              <a:t>. </a:t>
            </a:r>
          </a:p>
        </p:txBody>
      </p:sp>
      <p:pic>
        <p:nvPicPr>
          <p:cNvPr id="12" name="Obrázek 11">
            <a:extLst>
              <a:ext uri="{FF2B5EF4-FFF2-40B4-BE49-F238E27FC236}">
                <a16:creationId xmlns:a16="http://schemas.microsoft.com/office/drawing/2014/main" id="{6E3BD27E-9E25-4231-931A-D535ABC42552}"/>
              </a:ext>
            </a:extLst>
          </p:cNvPr>
          <p:cNvPicPr>
            <a:picLocks noChangeAspect="1"/>
          </p:cNvPicPr>
          <p:nvPr/>
        </p:nvPicPr>
        <p:blipFill>
          <a:blip r:embed="rId4"/>
          <a:stretch>
            <a:fillRect/>
          </a:stretch>
        </p:blipFill>
        <p:spPr>
          <a:xfrm rot="16200000">
            <a:off x="5014914" y="2376488"/>
            <a:ext cx="2847975" cy="1600200"/>
          </a:xfrm>
          <a:prstGeom prst="rect">
            <a:avLst/>
          </a:prstGeom>
        </p:spPr>
      </p:pic>
    </p:spTree>
    <p:extLst>
      <p:ext uri="{BB962C8B-B14F-4D97-AF65-F5344CB8AC3E}">
        <p14:creationId xmlns:p14="http://schemas.microsoft.com/office/powerpoint/2010/main" val="404422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86964"/>
            <a:ext cx="8763000" cy="5632311"/>
          </a:xfrm>
          <a:prstGeom prst="rect">
            <a:avLst/>
          </a:prstGeom>
        </p:spPr>
        <p:txBody>
          <a:bodyPr wrap="square">
            <a:spAutoFit/>
          </a:bodyPr>
          <a:lstStyle/>
          <a:p>
            <a:pPr algn="just"/>
            <a:r>
              <a:rPr lang="cs-CZ" sz="2000" b="1" dirty="0" err="1">
                <a:latin typeface="Arial" panose="020B0604020202020204" pitchFamily="34" charset="0"/>
                <a:cs typeface="Arial" panose="020B0604020202020204" pitchFamily="34" charset="0"/>
              </a:rPr>
              <a:t>Ruthenidy</a:t>
            </a:r>
            <a:r>
              <a:rPr lang="cs-CZ" sz="2000" dirty="0">
                <a:latin typeface="Arial" panose="020B0604020202020204" pitchFamily="34" charset="0"/>
                <a:cs typeface="Arial" panose="020B0604020202020204" pitchFamily="34" charset="0"/>
              </a:rPr>
              <a:t> jsou málo rozšířené sloučeniny, ve kterých vystupuje </a:t>
            </a:r>
            <a:r>
              <a:rPr lang="cs-CZ" sz="2000" u="sng" dirty="0">
                <a:latin typeface="Arial" panose="020B0604020202020204" pitchFamily="34" charset="0"/>
                <a:cs typeface="Arial" panose="020B0604020202020204" pitchFamily="34" charset="0"/>
              </a:rPr>
              <a:t>ruthenium v záporném oxidačním stavu -II</a:t>
            </a:r>
            <a:r>
              <a:rPr lang="cs-CZ" sz="2000" dirty="0">
                <a:latin typeface="Arial" panose="020B0604020202020204" pitchFamily="34" charset="0"/>
                <a:cs typeface="Arial" panose="020B0604020202020204" pitchFamily="34" charset="0"/>
              </a:rPr>
              <a:t>. Existuje několik </a:t>
            </a:r>
            <a:r>
              <a:rPr lang="cs-CZ" sz="2000" dirty="0" err="1">
                <a:latin typeface="Arial" panose="020B0604020202020204" pitchFamily="34" charset="0"/>
                <a:cs typeface="Arial" panose="020B0604020202020204" pitchFamily="34" charset="0"/>
              </a:rPr>
              <a:t>ruthenidů</a:t>
            </a:r>
            <a:r>
              <a:rPr lang="cs-CZ" sz="2000" dirty="0">
                <a:latin typeface="Arial" panose="020B0604020202020204" pitchFamily="34" charset="0"/>
                <a:cs typeface="Arial" panose="020B0604020202020204" pitchFamily="34" charset="0"/>
              </a:rPr>
              <a:t> lanthanoidů, např. </a:t>
            </a:r>
            <a:r>
              <a:rPr lang="cs-CZ" sz="2000" dirty="0" err="1">
                <a:latin typeface="Arial" panose="020B0604020202020204" pitchFamily="34" charset="0"/>
                <a:cs typeface="Arial" panose="020B0604020202020204" pitchFamily="34" charset="0"/>
              </a:rPr>
              <a:t>ruthenid</a:t>
            </a:r>
            <a:r>
              <a:rPr lang="cs-CZ" sz="2000" dirty="0">
                <a:latin typeface="Arial" panose="020B0604020202020204" pitchFamily="34" charset="0"/>
                <a:cs typeface="Arial" panose="020B0604020202020204" pitchFamily="34" charset="0"/>
              </a:rPr>
              <a:t> ceričitý CeRu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uplatňuje při výzkumu supravodivosti. Ruthenium má silný sklon k tvorbě barevných komplexních sloučenin.</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Ruthenium je </a:t>
            </a:r>
            <a:r>
              <a:rPr lang="cs-CZ" sz="2000" u="sng" dirty="0">
                <a:latin typeface="Arial" panose="020B0604020202020204" pitchFamily="34" charset="0"/>
                <a:cs typeface="Arial" panose="020B0604020202020204" pitchFamily="34" charset="0"/>
              </a:rPr>
              <a:t>nejvzácnější, nikoliv však nejdražší platinový kov</a:t>
            </a:r>
            <a:r>
              <a:rPr lang="cs-CZ" sz="2000" dirty="0">
                <a:latin typeface="Arial" panose="020B0604020202020204" pitchFamily="34" charset="0"/>
                <a:cs typeface="Arial" panose="020B0604020202020204" pitchFamily="34" charset="0"/>
              </a:rPr>
              <a:t>. V přírodě se ruthenium vyskytuje jako ryzí kov velice vzácně v platinových rudách, obvykle v doprovodu rhodia, paladia, osmia, iridia a platiny. Pro průmyslovou těžbu má rozhodující význam niklová ruda pentlandit (</a:t>
            </a:r>
            <a:r>
              <a:rPr lang="cs-CZ" sz="2000" dirty="0" err="1">
                <a:latin typeface="Arial" panose="020B0604020202020204" pitchFamily="34" charset="0"/>
                <a:cs typeface="Arial" panose="020B0604020202020204" pitchFamily="34" charset="0"/>
              </a:rPr>
              <a:t>Ni,Fe</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ve které se ruthenium téměř vždy vyskytuje jako doprovodný kov.</a:t>
            </a:r>
          </a:p>
          <a:p>
            <a:pPr algn="just"/>
            <a:endParaRPr lang="en-US"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Hlavním zdrojem pro průmyslovou výrobu ruthenia jsou odpadní anodové kaly po elektrolytické rafinaci niklu a mědi. Kaly se nejprve taví s peroxidem sodným, ruthenium se oxiduje na rozpustné soli. Po rozpuštění ve vodě je pomocí chloridu amonného vysráženo jako </a:t>
            </a:r>
            <a:r>
              <a:rPr lang="cs-CZ" sz="2000" dirty="0" err="1">
                <a:latin typeface="Arial" panose="020B0604020202020204" pitchFamily="34" charset="0"/>
                <a:cs typeface="Arial" panose="020B0604020202020204" pitchFamily="34" charset="0"/>
              </a:rPr>
              <a:t>hexachlororutheničitan</a:t>
            </a:r>
            <a:r>
              <a:rPr lang="cs-CZ" sz="2000" dirty="0">
                <a:latin typeface="Arial" panose="020B0604020202020204" pitchFamily="34" charset="0"/>
                <a:cs typeface="Arial" panose="020B0604020202020204" pitchFamily="34" charset="0"/>
              </a:rPr>
              <a:t> amonný, ze kterého se redukcí vodíkem připraví práškové ruthenium:</a:t>
            </a:r>
          </a:p>
          <a:p>
            <a:pPr algn="ct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 + 4HCl </a:t>
            </a:r>
          </a:p>
        </p:txBody>
      </p:sp>
      <p:sp>
        <p:nvSpPr>
          <p:cNvPr id="4" name="TextovéPole 3">
            <a:extLst>
              <a:ext uri="{FF2B5EF4-FFF2-40B4-BE49-F238E27FC236}">
                <a16:creationId xmlns:a16="http://schemas.microsoft.com/office/drawing/2014/main" id="{1F426665-CC04-479D-BFDA-286178D8E774}"/>
              </a:ext>
            </a:extLst>
          </p:cNvPr>
          <p:cNvSpPr txBox="1"/>
          <p:nvPr/>
        </p:nvSpPr>
        <p:spPr>
          <a:xfrm>
            <a:off x="152400" y="5791200"/>
            <a:ext cx="8763000" cy="707886"/>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Ruthenium se využívá jako </a:t>
            </a:r>
            <a:r>
              <a:rPr lang="cs-CZ" sz="2000" b="1" dirty="0">
                <a:latin typeface="Arial" panose="020B0604020202020204" pitchFamily="34" charset="0"/>
                <a:cs typeface="Arial" panose="020B0604020202020204" pitchFamily="34" charset="0"/>
              </a:rPr>
              <a:t>katalyzátor</a:t>
            </a:r>
            <a:r>
              <a:rPr lang="cs-CZ" sz="2000" dirty="0">
                <a:latin typeface="Arial" panose="020B0604020202020204" pitchFamily="34" charset="0"/>
                <a:cs typeface="Arial" panose="020B0604020202020204" pitchFamily="34" charset="0"/>
              </a:rPr>
              <a:t> celé řady chemických reakcí, velice dobře katalyzuje např. syntézu amoniaku z vodíku a dusíku. </a:t>
            </a:r>
          </a:p>
        </p:txBody>
      </p:sp>
    </p:spTree>
    <p:extLst>
      <p:ext uri="{BB962C8B-B14F-4D97-AF65-F5344CB8AC3E}">
        <p14:creationId xmlns:p14="http://schemas.microsoft.com/office/powerpoint/2010/main" val="673515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617196"/>
          </a:xfrm>
          <a:prstGeom prst="rect">
            <a:avLst/>
          </a:prstGeom>
        </p:spPr>
        <p:txBody>
          <a:bodyPr wrap="square">
            <a:spAutoFit/>
          </a:bodyPr>
          <a:lstStyle/>
          <a:p>
            <a:pPr algn="just"/>
            <a:r>
              <a:rPr lang="cs-CZ" sz="2000" u="sng" dirty="0" err="1">
                <a:latin typeface="Arial" panose="020B0604020202020204" pitchFamily="34" charset="0"/>
                <a:cs typeface="Arial" panose="020B0604020202020204" pitchFamily="34" charset="0"/>
              </a:rPr>
              <a:t>Pseudoslitina</a:t>
            </a:r>
            <a:r>
              <a:rPr lang="cs-CZ" sz="2000" u="sng" dirty="0">
                <a:latin typeface="Arial" panose="020B0604020202020204" pitchFamily="34" charset="0"/>
                <a:cs typeface="Arial" panose="020B0604020202020204" pitchFamily="34" charset="0"/>
              </a:rPr>
              <a:t> wolframu s chromem</a:t>
            </a:r>
            <a:r>
              <a:rPr lang="cs-CZ" sz="2000" dirty="0">
                <a:latin typeface="Arial" panose="020B0604020202020204" pitchFamily="34" charset="0"/>
                <a:cs typeface="Arial" panose="020B0604020202020204" pitchFamily="34" charset="0"/>
              </a:rPr>
              <a:t> připravená metodami práškové metalurgie slouží k výrobě rychlořezných ocelí. </a:t>
            </a:r>
          </a:p>
          <a:p>
            <a:pPr algn="just"/>
            <a:r>
              <a:rPr lang="cs-CZ" sz="2000" dirty="0">
                <a:latin typeface="Arial" panose="020B0604020202020204" pitchFamily="34" charset="0"/>
                <a:cs typeface="Arial" panose="020B0604020202020204" pitchFamily="34" charset="0"/>
              </a:rPr>
              <a:t>Pro svou </a:t>
            </a:r>
            <a:r>
              <a:rPr lang="cs-CZ" sz="2000" u="sng" dirty="0">
                <a:latin typeface="Arial" panose="020B0604020202020204" pitchFamily="34" charset="0"/>
                <a:cs typeface="Arial" panose="020B0604020202020204" pitchFamily="34" charset="0"/>
              </a:rPr>
              <a:t>značnou hustotu </a:t>
            </a:r>
            <a:r>
              <a:rPr lang="cs-CZ" sz="2000" dirty="0">
                <a:latin typeface="Arial" panose="020B0604020202020204" pitchFamily="34" charset="0"/>
                <a:cs typeface="Arial" panose="020B0604020202020204" pitchFamily="34" charset="0"/>
              </a:rPr>
              <a:t>a vhodné mechanické vlastnosti se wolfram spolu s ochuzeným uranem používá ke konstrukci </a:t>
            </a:r>
            <a:r>
              <a:rPr lang="cs-CZ" sz="2000" u="sng" dirty="0">
                <a:latin typeface="Arial" panose="020B0604020202020204" pitchFamily="34" charset="0"/>
                <a:cs typeface="Arial" panose="020B0604020202020204" pitchFamily="34" charset="0"/>
              </a:rPr>
              <a:t>průbojných protipancéřových projektilů</a:t>
            </a:r>
            <a:r>
              <a:rPr lang="cs-CZ" sz="2000" b="1"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nachází i další rozsáhlé využití ve zbrojní výrobě. </a:t>
            </a:r>
          </a:p>
          <a:p>
            <a:pPr algn="just"/>
            <a:r>
              <a:rPr lang="cs-CZ" sz="2000" dirty="0">
                <a:latin typeface="Arial" panose="020B0604020202020204" pitchFamily="34" charset="0"/>
                <a:cs typeface="Arial" panose="020B0604020202020204" pitchFamily="34" charset="0"/>
              </a:rPr>
              <a:t>  Těžké slitiny na bázi wolframu se používají ke konstrukci rotorů gyroskopů, rotačních regulátorů nebo vyvažovacích prvků listů vrtulníkových rotorů. Hodnota koeficientu tepelné roztažnosti wolframu je velice blízká koeficientu tepelné roztažnosti tvrzeného skla, wolfram se proto používá ke konstrukci těsnění sklo-kov ve výkonných světelných zdrojích.</a:t>
            </a:r>
          </a:p>
          <a:p>
            <a:pPr algn="just"/>
            <a:endParaRPr lang="en-US"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Velmi tvrdý </a:t>
            </a:r>
            <a:r>
              <a:rPr lang="cs-CZ" sz="2000" b="1" dirty="0">
                <a:latin typeface="Arial" panose="020B0604020202020204" pitchFamily="34" charset="0"/>
                <a:cs typeface="Arial" panose="020B0604020202020204" pitchFamily="34" charset="0"/>
              </a:rPr>
              <a:t>karbid W</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C </a:t>
            </a:r>
            <a:r>
              <a:rPr lang="cs-CZ" sz="2000" dirty="0">
                <a:latin typeface="Arial" panose="020B0604020202020204" pitchFamily="34" charset="0"/>
                <a:cs typeface="Arial" panose="020B0604020202020204" pitchFamily="34" charset="0"/>
              </a:rPr>
              <a:t>spolu s kobaltem tvoří známou tvrdou slitinu </a:t>
            </a:r>
            <a:r>
              <a:rPr lang="cs-CZ" sz="2000" b="1" i="1" dirty="0" err="1">
                <a:latin typeface="Arial" panose="020B0604020202020204" pitchFamily="34" charset="0"/>
                <a:cs typeface="Arial" panose="020B0604020202020204" pitchFamily="34" charset="0"/>
              </a:rPr>
              <a:t>vidium</a:t>
            </a:r>
            <a:r>
              <a:rPr lang="cs-CZ" sz="2000" dirty="0">
                <a:latin typeface="Arial" panose="020B0604020202020204" pitchFamily="34" charset="0"/>
                <a:cs typeface="Arial" panose="020B0604020202020204" pitchFamily="34" charset="0"/>
              </a:rPr>
              <a:t>. </a:t>
            </a:r>
          </a:p>
          <a:p>
            <a:pPr algn="just"/>
            <a:endParaRPr lang="cs-CZ"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Karbid wolframu WC</a:t>
            </a:r>
            <a:r>
              <a:rPr lang="cs-CZ" sz="2000" dirty="0">
                <a:latin typeface="Arial" panose="020B0604020202020204" pitchFamily="34" charset="0"/>
                <a:cs typeface="Arial" panose="020B0604020202020204" pitchFamily="34" charset="0"/>
              </a:rPr>
              <a:t> se používá k výrobě obráběcích nástrojů, hrotů per a k výrobě protipancéřové munice, jako účinný reflektor neutronů se používá v jaderné technice. </a:t>
            </a:r>
          </a:p>
          <a:p>
            <a:pPr algn="just"/>
            <a:endParaRPr lang="cs-CZ"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Borid W</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B</a:t>
            </a:r>
            <a:r>
              <a:rPr lang="cs-CZ" sz="2000" b="1" baseline="-25000" dirty="0">
                <a:latin typeface="Arial" panose="020B0604020202020204" pitchFamily="34" charset="0"/>
                <a:cs typeface="Arial" panose="020B0604020202020204" pitchFamily="34" charset="0"/>
              </a:rPr>
              <a:t>5</a:t>
            </a:r>
            <a:r>
              <a:rPr lang="cs-CZ" sz="2000" b="1" dirty="0">
                <a:latin typeface="Arial" panose="020B0604020202020204" pitchFamily="34" charset="0"/>
                <a:cs typeface="Arial" panose="020B0604020202020204" pitchFamily="34" charset="0"/>
              </a:rPr>
              <a:t> a silicid WSi</a:t>
            </a:r>
            <a:r>
              <a:rPr lang="cs-CZ" sz="2000" b="1"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používají jako ochranné povlaky na břity obráběcích nástrojů a na namáhané strojní součásti.</a:t>
            </a:r>
          </a:p>
          <a:p>
            <a:pPr algn="just"/>
            <a:endParaRPr lang="cs-CZ"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Sulfid </a:t>
            </a:r>
            <a:r>
              <a:rPr lang="cs-CZ" sz="2000" b="1" dirty="0" err="1">
                <a:latin typeface="Arial" panose="020B0604020202020204" pitchFamily="34" charset="0"/>
                <a:cs typeface="Arial" panose="020B0604020202020204" pitchFamily="34" charset="0"/>
              </a:rPr>
              <a:t>wolframičitý</a:t>
            </a:r>
            <a:r>
              <a:rPr lang="cs-CZ" sz="2000" dirty="0">
                <a:latin typeface="Arial" panose="020B0604020202020204" pitchFamily="34" charset="0"/>
                <a:cs typeface="Arial" panose="020B0604020202020204" pitchFamily="34" charset="0"/>
              </a:rPr>
              <a:t> WS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využíván jako katalyzátor při </a:t>
            </a:r>
            <a:r>
              <a:rPr lang="cs-CZ" sz="2000" dirty="0" err="1">
                <a:latin typeface="Arial" panose="020B0604020202020204" pitchFamily="34" charset="0"/>
                <a:cs typeface="Arial" panose="020B0604020202020204" pitchFamily="34" charset="0"/>
              </a:rPr>
              <a:t>hydrokrakování</a:t>
            </a:r>
            <a:r>
              <a:rPr lang="cs-CZ" sz="2000" dirty="0">
                <a:latin typeface="Arial" panose="020B0604020202020204" pitchFamily="34" charset="0"/>
                <a:cs typeface="Arial" panose="020B0604020202020204" pitchFamily="34" charset="0"/>
              </a:rPr>
              <a:t> a jako průmyslové mazivo. Jako průmyslové mazivo je využíván také </a:t>
            </a:r>
            <a:r>
              <a:rPr lang="cs-CZ" sz="2000" b="1" dirty="0">
                <a:latin typeface="Arial" panose="020B0604020202020204" pitchFamily="34" charset="0"/>
                <a:cs typeface="Arial" panose="020B0604020202020204" pitchFamily="34" charset="0"/>
              </a:rPr>
              <a:t>selenid </a:t>
            </a:r>
            <a:r>
              <a:rPr lang="cs-CZ" sz="2000" b="1" dirty="0" err="1">
                <a:latin typeface="Arial" panose="020B0604020202020204" pitchFamily="34" charset="0"/>
                <a:cs typeface="Arial" panose="020B0604020202020204" pitchFamily="34" charset="0"/>
              </a:rPr>
              <a:t>wolframičitý</a:t>
            </a:r>
            <a:r>
              <a:rPr lang="cs-CZ" sz="2000" b="1" dirty="0">
                <a:latin typeface="Arial" panose="020B0604020202020204" pitchFamily="34" charset="0"/>
                <a:cs typeface="Arial" panose="020B0604020202020204" pitchFamily="34" charset="0"/>
              </a:rPr>
              <a:t> WSe</a:t>
            </a:r>
            <a:r>
              <a:rPr lang="cs-CZ" sz="2000" b="1"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10628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915400" cy="707886"/>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Oxid wolframový </a:t>
            </a:r>
            <a:r>
              <a:rPr lang="cs-CZ" sz="2000" dirty="0">
                <a:latin typeface="Arial" panose="020B0604020202020204" pitchFamily="34" charset="0"/>
                <a:cs typeface="Arial" panose="020B0604020202020204" pitchFamily="34" charset="0"/>
              </a:rPr>
              <a:t>na křemelině je katalyzátorem při výrobě ethanolu přímou hydratací ethylenu. </a:t>
            </a:r>
          </a:p>
        </p:txBody>
      </p:sp>
      <p:pic>
        <p:nvPicPr>
          <p:cNvPr id="8194" name="Picture 2" descr="Tungstate - Tungstate - qaz.wiki">
            <a:extLst>
              <a:ext uri="{FF2B5EF4-FFF2-40B4-BE49-F238E27FC236}">
                <a16:creationId xmlns:a16="http://schemas.microsoft.com/office/drawing/2014/main" id="{A3C5CF1A-7FB9-4DE4-AD87-D8CD2FE910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1681" y="2190184"/>
            <a:ext cx="1823156"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F005578-5B39-47C5-B6CA-4F3B08C38148}"/>
              </a:ext>
            </a:extLst>
          </p:cNvPr>
          <p:cNvSpPr txBox="1"/>
          <p:nvPr/>
        </p:nvSpPr>
        <p:spPr>
          <a:xfrm>
            <a:off x="152400" y="1828800"/>
            <a:ext cx="7002345" cy="2246769"/>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Wolframan barnatý </a:t>
            </a:r>
            <a:r>
              <a:rPr lang="cs-CZ" sz="2000" dirty="0">
                <a:latin typeface="Arial" panose="020B0604020202020204" pitchFamily="34" charset="0"/>
                <a:cs typeface="Arial" panose="020B0604020202020204" pitchFamily="34" charset="0"/>
              </a:rPr>
              <a:t>BaWO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wolframan zinečnatý </a:t>
            </a:r>
            <a:r>
              <a:rPr lang="cs-CZ" sz="2000" dirty="0">
                <a:latin typeface="Arial" panose="020B0604020202020204" pitchFamily="34" charset="0"/>
                <a:cs typeface="Arial" panose="020B0604020202020204" pitchFamily="34" charset="0"/>
              </a:rPr>
              <a:t>ZnWO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jsou bílé pigmenty. </a:t>
            </a:r>
          </a:p>
          <a:p>
            <a:pPr algn="just"/>
            <a:r>
              <a:rPr lang="cs-CZ" sz="2000" b="1" dirty="0">
                <a:latin typeface="Arial" panose="020B0604020202020204" pitchFamily="34" charset="0"/>
                <a:cs typeface="Arial" panose="020B0604020202020204" pitchFamily="34" charset="0"/>
              </a:rPr>
              <a:t>Kyselina wolframová slouží </a:t>
            </a:r>
            <a:r>
              <a:rPr lang="cs-CZ" sz="2000" dirty="0">
                <a:latin typeface="Arial" panose="020B0604020202020204" pitchFamily="34" charset="0"/>
                <a:cs typeface="Arial" panose="020B0604020202020204" pitchFamily="34" charset="0"/>
              </a:rPr>
              <a:t>jako žlutý pigment. </a:t>
            </a:r>
            <a:r>
              <a:rPr lang="cs-CZ" sz="2000" b="1" dirty="0">
                <a:latin typeface="Arial" panose="020B0604020202020204" pitchFamily="34" charset="0"/>
                <a:cs typeface="Arial" panose="020B0604020202020204" pitchFamily="34" charset="0"/>
              </a:rPr>
              <a:t>Wolframan sodný </a:t>
            </a: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pro nehořlavé úpravy textilu. </a:t>
            </a:r>
          </a:p>
          <a:p>
            <a:pPr algn="just"/>
            <a:r>
              <a:rPr lang="cs-CZ" sz="2000" b="1" dirty="0">
                <a:latin typeface="Arial" panose="020B0604020202020204" pitchFamily="34" charset="0"/>
                <a:cs typeface="Arial" panose="020B0604020202020204" pitchFamily="34" charset="0"/>
              </a:rPr>
              <a:t>Wolframan vápenatý</a:t>
            </a:r>
            <a:r>
              <a:rPr lang="cs-CZ" sz="2000" dirty="0">
                <a:latin typeface="Arial" panose="020B0604020202020204" pitchFamily="34" charset="0"/>
                <a:cs typeface="Arial" panose="020B0604020202020204" pitchFamily="34" charset="0"/>
              </a:rPr>
              <a:t> CaWO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má luminoforní vlastnosti, využívá se k výrobě zářivek. </a:t>
            </a:r>
            <a:endParaRPr lang="cs-CZ" sz="2000" dirty="0"/>
          </a:p>
        </p:txBody>
      </p:sp>
      <p:sp>
        <p:nvSpPr>
          <p:cNvPr id="7" name="TextovéPole 6">
            <a:extLst>
              <a:ext uri="{FF2B5EF4-FFF2-40B4-BE49-F238E27FC236}">
                <a16:creationId xmlns:a16="http://schemas.microsoft.com/office/drawing/2014/main" id="{54739E93-F972-45B5-B551-EE3EF16F97BC}"/>
              </a:ext>
            </a:extLst>
          </p:cNvPr>
          <p:cNvSpPr txBox="1"/>
          <p:nvPr/>
        </p:nvSpPr>
        <p:spPr>
          <a:xfrm>
            <a:off x="156681" y="4343400"/>
            <a:ext cx="8878156" cy="707886"/>
          </a:xfrm>
          <a:prstGeom prst="rect">
            <a:avLst/>
          </a:prstGeom>
          <a:noFill/>
        </p:spPr>
        <p:txBody>
          <a:bodyPr wrap="square">
            <a:spAutoFit/>
          </a:bodyPr>
          <a:lstStyle/>
          <a:p>
            <a:r>
              <a:rPr lang="cs-CZ" sz="2000" b="1" dirty="0" err="1">
                <a:latin typeface="Arial" panose="020B0604020202020204" pitchFamily="34" charset="0"/>
                <a:cs typeface="Arial" panose="020B0604020202020204" pitchFamily="34" charset="0"/>
              </a:rPr>
              <a:t>Hexakarbonyl</a:t>
            </a:r>
            <a:r>
              <a:rPr lang="cs-CZ" sz="2000" b="1" dirty="0">
                <a:latin typeface="Arial" panose="020B0604020202020204" pitchFamily="34" charset="0"/>
                <a:cs typeface="Arial" panose="020B0604020202020204" pitchFamily="34" charset="0"/>
              </a:rPr>
              <a:t> wolframu </a:t>
            </a:r>
            <a:r>
              <a:rPr lang="cs-CZ" sz="2000" dirty="0">
                <a:latin typeface="Arial" panose="020B0604020202020204" pitchFamily="34" charset="0"/>
                <a:cs typeface="Arial" panose="020B0604020202020204" pitchFamily="34" charset="0"/>
              </a:rPr>
              <a:t>[W(CO)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jako katalyzátor polymerace olefinů a k pokovování keramiky. </a:t>
            </a:r>
            <a:endParaRPr lang="cs-CZ" sz="2000" dirty="0"/>
          </a:p>
        </p:txBody>
      </p:sp>
      <p:pic>
        <p:nvPicPr>
          <p:cNvPr id="8196" name="Picture 4" descr="Tungsten hexafluoride - Wikipedia">
            <a:extLst>
              <a:ext uri="{FF2B5EF4-FFF2-40B4-BE49-F238E27FC236}">
                <a16:creationId xmlns:a16="http://schemas.microsoft.com/office/drawing/2014/main" id="{886E35E9-193A-4784-A21D-0BF5AF199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13803"/>
            <a:ext cx="1066800" cy="12908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F4BE546E-4198-4541-BFED-6D5690C0CE7E}"/>
              </a:ext>
            </a:extLst>
          </p:cNvPr>
          <p:cNvSpPr txBox="1"/>
          <p:nvPr/>
        </p:nvSpPr>
        <p:spPr>
          <a:xfrm>
            <a:off x="152400" y="956335"/>
            <a:ext cx="6513970" cy="707886"/>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Fluorid wolframový </a:t>
            </a:r>
            <a:r>
              <a:rPr lang="cs-CZ" sz="2000" dirty="0">
                <a:latin typeface="Arial" panose="020B0604020202020204" pitchFamily="34" charset="0"/>
                <a:cs typeface="Arial" panose="020B0604020202020204" pitchFamily="34" charset="0"/>
              </a:rPr>
              <a:t>WF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je důležitou látkou při výrobě polovodičů. </a:t>
            </a:r>
          </a:p>
        </p:txBody>
      </p:sp>
    </p:spTree>
    <p:extLst>
      <p:ext uri="{BB962C8B-B14F-4D97-AF65-F5344CB8AC3E}">
        <p14:creationId xmlns:p14="http://schemas.microsoft.com/office/powerpoint/2010/main" val="2775083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9D2A2-4E3D-41B1-9608-46FBD672C33F}"/>
              </a:ext>
            </a:extLst>
          </p:cNvPr>
          <p:cNvSpPr>
            <a:spLocks noGrp="1"/>
          </p:cNvSpPr>
          <p:nvPr>
            <p:ph type="title"/>
          </p:nvPr>
        </p:nvSpPr>
        <p:spPr>
          <a:xfrm>
            <a:off x="219075" y="116465"/>
            <a:ext cx="3276600" cy="563562"/>
          </a:xfrm>
        </p:spPr>
        <p:txBody>
          <a:bodyPr>
            <a:normAutofit fontScale="90000"/>
          </a:bodyPr>
          <a:lstStyle/>
          <a:p>
            <a:r>
              <a:rPr lang="en-US" sz="3200" b="1" dirty="0" err="1"/>
              <a:t>Skupina</a:t>
            </a:r>
            <a:r>
              <a:rPr lang="en-US" sz="3200" b="1" dirty="0"/>
              <a:t> </a:t>
            </a:r>
            <a:r>
              <a:rPr lang="en-US" sz="3200" b="1" dirty="0" err="1"/>
              <a:t>vanadu</a:t>
            </a:r>
            <a:endParaRPr lang="cs-CZ" sz="3200" b="1" dirty="0"/>
          </a:p>
        </p:txBody>
      </p:sp>
      <p:pic>
        <p:nvPicPr>
          <p:cNvPr id="6146" name="Picture 2" descr="Vanadium | History, Uses, Facts, Physical &amp; Chemical ...">
            <a:extLst>
              <a:ext uri="{FF2B5EF4-FFF2-40B4-BE49-F238E27FC236}">
                <a16:creationId xmlns:a16="http://schemas.microsoft.com/office/drawing/2014/main" id="{1CB11279-2CCA-44B6-B36B-4ACE2641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60F5C9E6-BC96-4ED4-BE1A-924A0802EC4F}"/>
              </a:ext>
            </a:extLst>
          </p:cNvPr>
          <p:cNvSpPr txBox="1"/>
          <p:nvPr/>
        </p:nvSpPr>
        <p:spPr>
          <a:xfrm>
            <a:off x="6781800" y="1926193"/>
            <a:ext cx="336952" cy="400110"/>
          </a:xfrm>
          <a:prstGeom prst="rect">
            <a:avLst/>
          </a:prstGeom>
          <a:noFill/>
        </p:spPr>
        <p:txBody>
          <a:bodyPr wrap="none" rtlCol="0">
            <a:spAutoFit/>
          </a:bodyPr>
          <a:lstStyle/>
          <a:p>
            <a:r>
              <a:rPr lang="en-US" sz="2000" b="1" dirty="0"/>
              <a:t>V</a:t>
            </a:r>
            <a:endParaRPr lang="cs-CZ" sz="2000" b="1" dirty="0"/>
          </a:p>
        </p:txBody>
      </p:sp>
      <p:pic>
        <p:nvPicPr>
          <p:cNvPr id="6148" name="Picture 4" descr="Nebengruppen in Chemie | Schülerlexikon | Lernhelfer">
            <a:extLst>
              <a:ext uri="{FF2B5EF4-FFF2-40B4-BE49-F238E27FC236}">
                <a16:creationId xmlns:a16="http://schemas.microsoft.com/office/drawing/2014/main" id="{92FC2BCF-2ACF-4277-8802-523439229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25" y="3919372"/>
            <a:ext cx="4114800" cy="28271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288E596-8B93-4B90-AEDA-84A0099FA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8324" y="2498110"/>
            <a:ext cx="3620855" cy="2033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ACAA4B3-0ECA-49AA-9658-864D25CD9AF3}"/>
              </a:ext>
            </a:extLst>
          </p:cNvPr>
          <p:cNvSpPr txBox="1"/>
          <p:nvPr/>
        </p:nvSpPr>
        <p:spPr>
          <a:xfrm>
            <a:off x="5308324" y="4131588"/>
            <a:ext cx="490840" cy="400110"/>
          </a:xfrm>
          <a:prstGeom prst="rect">
            <a:avLst/>
          </a:prstGeom>
          <a:noFill/>
        </p:spPr>
        <p:txBody>
          <a:bodyPr wrap="none" rtlCol="0">
            <a:spAutoFit/>
          </a:bodyPr>
          <a:lstStyle/>
          <a:p>
            <a:r>
              <a:rPr lang="en-US" sz="2000" b="1" dirty="0"/>
              <a:t>Nb</a:t>
            </a:r>
            <a:endParaRPr lang="cs-CZ" sz="2000" b="1" dirty="0"/>
          </a:p>
        </p:txBody>
      </p:sp>
      <p:pic>
        <p:nvPicPr>
          <p:cNvPr id="7" name="Obrázek 6">
            <a:extLst>
              <a:ext uri="{FF2B5EF4-FFF2-40B4-BE49-F238E27FC236}">
                <a16:creationId xmlns:a16="http://schemas.microsoft.com/office/drawing/2014/main" id="{EB59A278-9563-4E4C-B70C-20698B94EE27}"/>
              </a:ext>
            </a:extLst>
          </p:cNvPr>
          <p:cNvPicPr>
            <a:picLocks noChangeAspect="1"/>
          </p:cNvPicPr>
          <p:nvPr/>
        </p:nvPicPr>
        <p:blipFill>
          <a:blip r:embed="rId5"/>
          <a:stretch>
            <a:fillRect/>
          </a:stretch>
        </p:blipFill>
        <p:spPr>
          <a:xfrm>
            <a:off x="5291400" y="4703505"/>
            <a:ext cx="3654701" cy="1954195"/>
          </a:xfrm>
          <a:prstGeom prst="rect">
            <a:avLst/>
          </a:prstGeom>
        </p:spPr>
      </p:pic>
      <p:sp>
        <p:nvSpPr>
          <p:cNvPr id="8" name="TextovéPole 7">
            <a:extLst>
              <a:ext uri="{FF2B5EF4-FFF2-40B4-BE49-F238E27FC236}">
                <a16:creationId xmlns:a16="http://schemas.microsoft.com/office/drawing/2014/main" id="{E5C929F5-5E8D-4441-A21A-72FA90B9FD8B}"/>
              </a:ext>
            </a:extLst>
          </p:cNvPr>
          <p:cNvSpPr txBox="1"/>
          <p:nvPr/>
        </p:nvSpPr>
        <p:spPr>
          <a:xfrm>
            <a:off x="5308324" y="6257590"/>
            <a:ext cx="418513" cy="400110"/>
          </a:xfrm>
          <a:prstGeom prst="rect">
            <a:avLst/>
          </a:prstGeom>
          <a:noFill/>
        </p:spPr>
        <p:txBody>
          <a:bodyPr wrap="none" rtlCol="0">
            <a:spAutoFit/>
          </a:bodyPr>
          <a:lstStyle/>
          <a:p>
            <a:r>
              <a:rPr lang="en-US" sz="2000" b="1" dirty="0"/>
              <a:t>Ta</a:t>
            </a:r>
            <a:endParaRPr lang="cs-CZ" sz="2000" b="1" dirty="0"/>
          </a:p>
        </p:txBody>
      </p:sp>
      <p:pic>
        <p:nvPicPr>
          <p:cNvPr id="12" name="Picture 8" descr="How Albert Einstein broke the Periodic Table">
            <a:extLst>
              <a:ext uri="{FF2B5EF4-FFF2-40B4-BE49-F238E27FC236}">
                <a16:creationId xmlns:a16="http://schemas.microsoft.com/office/drawing/2014/main" id="{A9BD7BBB-6686-41B0-AB8A-57370FCD83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000" y="895684"/>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422281A6-6D54-4E15-B605-E5EA02419421}"/>
              </a:ext>
            </a:extLst>
          </p:cNvPr>
          <p:cNvSpPr/>
          <p:nvPr/>
        </p:nvSpPr>
        <p:spPr>
          <a:xfrm>
            <a:off x="1545327" y="1981200"/>
            <a:ext cx="31204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48676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5751" y="76200"/>
            <a:ext cx="8835850" cy="6124754"/>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V</a:t>
            </a:r>
            <a:r>
              <a:rPr lang="cs-CZ" sz="3200" b="1" dirty="0" err="1">
                <a:latin typeface="Arial" panose="020B0604020202020204" pitchFamily="34" charset="0"/>
                <a:cs typeface="Arial" panose="020B0604020202020204" pitchFamily="34" charset="0"/>
              </a:rPr>
              <a:t>anad</a:t>
            </a:r>
            <a:r>
              <a:rPr lang="cs-CZ"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ocelově šedý, výjimečně tvrdý kov.</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Vanad je prvek na vzduchu stálý, nereaguje s vodou, hydroxidy ani se zředěnými kyselinami. Vanad je značně odolný proti korozivním účinkům mořské vody, práškový vanad je na vzduchu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 Dobře se rozpouští se v kyselině fluorovodíkové. Reakce vanadu s kyselinou fluorovodíkovou probíhá za vzniku komplexní </a:t>
            </a:r>
            <a:r>
              <a:rPr lang="cs-CZ" sz="2000" u="sng" dirty="0">
                <a:latin typeface="Arial" panose="020B0604020202020204" pitchFamily="34" charset="0"/>
                <a:cs typeface="Arial" panose="020B0604020202020204" pitchFamily="34" charset="0"/>
              </a:rPr>
              <a:t>kyseliny </a:t>
            </a:r>
            <a:r>
              <a:rPr lang="cs-CZ" sz="2000" u="sng" dirty="0" err="1">
                <a:latin typeface="Arial" panose="020B0604020202020204" pitchFamily="34" charset="0"/>
                <a:cs typeface="Arial" panose="020B0604020202020204" pitchFamily="34" charset="0"/>
              </a:rPr>
              <a:t>heptafluorovanadičné</a:t>
            </a:r>
            <a:r>
              <a:rPr lang="cs-CZ" sz="2000" dirty="0">
                <a:latin typeface="Arial" panose="020B0604020202020204" pitchFamily="34" charset="0"/>
                <a:cs typeface="Arial" panose="020B0604020202020204" pitchFamily="34" charset="0"/>
              </a:rPr>
              <a:t> a vývoje vodíku, reakcí s horkou koncentrovanou kyselinou vznikne komplexní </a:t>
            </a:r>
            <a:r>
              <a:rPr lang="cs-CZ" sz="2000" u="sng" dirty="0">
                <a:latin typeface="Arial" panose="020B0604020202020204" pitchFamily="34" charset="0"/>
                <a:cs typeface="Arial" panose="020B0604020202020204" pitchFamily="34" charset="0"/>
              </a:rPr>
              <a:t>kyselina </a:t>
            </a:r>
            <a:r>
              <a:rPr lang="cs-CZ" sz="2000" u="sng" dirty="0" err="1">
                <a:latin typeface="Arial" panose="020B0604020202020204" pitchFamily="34" charset="0"/>
                <a:cs typeface="Arial" panose="020B0604020202020204" pitchFamily="34" charset="0"/>
              </a:rPr>
              <a:t>trihydrogenhexafluorovanaditá</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2V + 14HF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[VF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+ 5H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2V + 12HF → 2H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[VF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Vanad reaguje i s horkou koncentrovanou kyselinou dusičnou, sírovou a lučavkou královskou:</a:t>
            </a:r>
          </a:p>
          <a:p>
            <a:pPr algn="ctr"/>
            <a:r>
              <a:rPr lang="cs-CZ" sz="2000" dirty="0">
                <a:latin typeface="Arial" panose="020B0604020202020204" pitchFamily="34" charset="0"/>
                <a:cs typeface="Arial" panose="020B0604020202020204" pitchFamily="34" charset="0"/>
              </a:rPr>
              <a:t>V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(VO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+ 5NO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V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(VO)SO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3V + 12HCl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3VCl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+ 4NO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kyslíkem vytváří zásaditý oxid VO a amfoterní oxidy 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s vodíkem tvoří hydrid VH</a:t>
            </a:r>
            <a:r>
              <a:rPr lang="cs-CZ" sz="2000" baseline="-25000" dirty="0">
                <a:latin typeface="Arial" panose="020B0604020202020204" pitchFamily="34" charset="0"/>
                <a:cs typeface="Arial" panose="020B0604020202020204" pitchFamily="34" charset="0"/>
              </a:rPr>
              <a:t>0,71</a:t>
            </a:r>
            <a:r>
              <a:rPr lang="cs-CZ" sz="2000" dirty="0">
                <a:latin typeface="Arial" panose="020B0604020202020204" pitchFamily="34" charset="0"/>
                <a:cs typeface="Arial" panose="020B0604020202020204" pitchFamily="34" charset="0"/>
              </a:rPr>
              <a:t>, s halogeny reaguje za vzniku </a:t>
            </a:r>
            <a:r>
              <a:rPr lang="cs-CZ" sz="2000" u="sng" dirty="0">
                <a:latin typeface="Arial" panose="020B0604020202020204" pitchFamily="34" charset="0"/>
                <a:cs typeface="Arial" panose="020B0604020202020204" pitchFamily="34" charset="0"/>
              </a:rPr>
              <a:t>těkavých a snadno hydrolyzujících </a:t>
            </a:r>
            <a:r>
              <a:rPr lang="cs-CZ" sz="2000" dirty="0">
                <a:latin typeface="Arial" panose="020B0604020202020204" pitchFamily="34" charset="0"/>
                <a:cs typeface="Arial" panose="020B0604020202020204" pitchFamily="34" charset="0"/>
              </a:rPr>
              <a:t>halogenidů VF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VCl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VI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98114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308312"/>
            <a:ext cx="8686800" cy="409342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Reakcí 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s </a:t>
            </a:r>
            <a:r>
              <a:rPr lang="cs-CZ" sz="2000" u="sng" dirty="0">
                <a:latin typeface="Arial" panose="020B0604020202020204" pitchFamily="34" charset="0"/>
                <a:cs typeface="Arial" panose="020B0604020202020204" pitchFamily="34" charset="0"/>
              </a:rPr>
              <a:t>alkalickými roztoky</a:t>
            </a:r>
            <a:r>
              <a:rPr lang="cs-CZ" sz="2000" dirty="0">
                <a:latin typeface="Arial" panose="020B0604020202020204" pitchFamily="34" charset="0"/>
                <a:cs typeface="Arial" panose="020B0604020202020204" pitchFamily="34" charset="0"/>
              </a:rPr>
              <a:t> vznikají </a:t>
            </a:r>
            <a:r>
              <a:rPr lang="cs-CZ" sz="2000" u="sng" dirty="0">
                <a:latin typeface="Arial" panose="020B0604020202020204" pitchFamily="34" charset="0"/>
                <a:cs typeface="Arial" panose="020B0604020202020204" pitchFamily="34" charset="0"/>
              </a:rPr>
              <a:t>barevné alkalické </a:t>
            </a:r>
            <a:r>
              <a:rPr lang="cs-CZ" sz="2000" b="1" u="sng" dirty="0" err="1">
                <a:latin typeface="Arial" panose="020B0604020202020204" pitchFamily="34" charset="0"/>
                <a:cs typeface="Arial" panose="020B0604020202020204" pitchFamily="34" charset="0"/>
              </a:rPr>
              <a:t>polyvanadičnany</a:t>
            </a:r>
            <a:r>
              <a:rPr lang="cs-CZ" sz="2000" dirty="0">
                <a:latin typeface="Arial" panose="020B0604020202020204" pitchFamily="34" charset="0"/>
                <a:cs typeface="Arial" panose="020B0604020202020204" pitchFamily="34" charset="0"/>
              </a:rPr>
              <a:t> [V</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 [V</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28</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další. Reakcí oxidu vanadičného s kyselinami vznikají </a:t>
            </a:r>
            <a:r>
              <a:rPr lang="cs-CZ" sz="2000" u="sng" dirty="0">
                <a:latin typeface="Arial" panose="020B0604020202020204" pitchFamily="34" charset="0"/>
                <a:cs typeface="Arial" panose="020B0604020202020204" pitchFamily="34" charset="0"/>
              </a:rPr>
              <a:t>soli </a:t>
            </a:r>
            <a:r>
              <a:rPr lang="cs-CZ" sz="2000" u="sng" dirty="0" err="1">
                <a:latin typeface="Arial" panose="020B0604020202020204" pitchFamily="34" charset="0"/>
                <a:cs typeface="Arial" panose="020B0604020202020204" pitchFamily="34" charset="0"/>
              </a:rPr>
              <a:t>vanadylu</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Vodné roztoky solí vanadu jsou obvykle různě zbarvené. Pestrá barevnost vodných roztoků sloučenin vanadu je způsobena tvorbou </a:t>
            </a:r>
            <a:r>
              <a:rPr lang="cs-CZ" sz="2000" u="sng" dirty="0">
                <a:latin typeface="Arial" panose="020B0604020202020204" pitchFamily="34" charset="0"/>
                <a:cs typeface="Arial" panose="020B0604020202020204" pitchFamily="34" charset="0"/>
              </a:rPr>
              <a:t>barevných hydratovaných iontů</a:t>
            </a:r>
            <a:r>
              <a:rPr lang="cs-CZ" sz="2000" dirty="0">
                <a:latin typeface="Arial" panose="020B0604020202020204" pitchFamily="34" charset="0"/>
                <a:cs typeface="Arial" panose="020B0604020202020204" pitchFamily="34" charset="0"/>
              </a:rPr>
              <a:t>. Pro </a:t>
            </a:r>
            <a:r>
              <a:rPr lang="cs-CZ" sz="2000" b="1" dirty="0">
                <a:latin typeface="Arial" panose="020B0604020202020204" pitchFamily="34" charset="0"/>
                <a:cs typeface="Arial" panose="020B0604020202020204" pitchFamily="34" charset="0"/>
              </a:rPr>
              <a:t>dvojmocný vanad </a:t>
            </a:r>
            <a:r>
              <a:rPr lang="cs-CZ" sz="2000" dirty="0">
                <a:latin typeface="Arial" panose="020B0604020202020204" pitchFamily="34" charset="0"/>
                <a:cs typeface="Arial" panose="020B0604020202020204" pitchFamily="34" charset="0"/>
              </a:rPr>
              <a:t>je typická tvorba fialových iontů [V(H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trojmocný vanad </a:t>
            </a:r>
            <a:r>
              <a:rPr lang="cs-CZ" sz="2000" dirty="0">
                <a:latin typeface="Arial" panose="020B0604020202020204" pitchFamily="34" charset="0"/>
                <a:cs typeface="Arial" panose="020B0604020202020204" pitchFamily="34" charset="0"/>
              </a:rPr>
              <a:t>obvykle vytváří zelené kationty [V(H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čtyřmocný vanad </a:t>
            </a:r>
            <a:r>
              <a:rPr lang="cs-CZ" sz="2000" dirty="0">
                <a:latin typeface="Arial" panose="020B0604020202020204" pitchFamily="34" charset="0"/>
                <a:cs typeface="Arial" panose="020B0604020202020204" pitchFamily="34" charset="0"/>
              </a:rPr>
              <a:t>tvoří modré [VO(H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Pětimocný vanad </a:t>
            </a:r>
            <a:r>
              <a:rPr lang="cs-CZ" sz="2000" dirty="0">
                <a:latin typeface="Arial" panose="020B0604020202020204" pitchFamily="34" charset="0"/>
                <a:cs typeface="Arial" panose="020B0604020202020204" pitchFamily="34" charset="0"/>
              </a:rPr>
              <a:t>v roztocích vytváří celou řadu iontů v závislosti na pH. V alkalickém prostředí tvoří fialové [V(O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 neutrálním prostředí žluté [VO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v kyselém prostředí červené [VO(O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Vanadnaté</a:t>
            </a:r>
            <a:r>
              <a:rPr lang="cs-CZ" sz="2000" u="sng" dirty="0">
                <a:latin typeface="Arial" panose="020B0604020202020204" pitchFamily="34" charset="0"/>
                <a:cs typeface="Arial" panose="020B0604020202020204" pitchFamily="34" charset="0"/>
              </a:rPr>
              <a:t> a </a:t>
            </a:r>
            <a:r>
              <a:rPr lang="cs-CZ" sz="2000" u="sng" dirty="0" err="1">
                <a:latin typeface="Arial" panose="020B0604020202020204" pitchFamily="34" charset="0"/>
                <a:cs typeface="Arial" panose="020B0604020202020204" pitchFamily="34" charset="0"/>
              </a:rPr>
              <a:t>vanadité</a:t>
            </a:r>
            <a:r>
              <a:rPr lang="cs-CZ" sz="2000" u="sng" dirty="0">
                <a:latin typeface="Arial" panose="020B0604020202020204" pitchFamily="34" charset="0"/>
                <a:cs typeface="Arial" panose="020B0604020202020204" pitchFamily="34" charset="0"/>
              </a:rPr>
              <a:t> sloučeniny </a:t>
            </a:r>
            <a:r>
              <a:rPr lang="cs-CZ" sz="2000" dirty="0">
                <a:latin typeface="Arial" panose="020B0604020202020204" pitchFamily="34" charset="0"/>
                <a:cs typeface="Arial" panose="020B0604020202020204" pitchFamily="34" charset="0"/>
              </a:rPr>
              <a:t>jsou redukční činidla a snadno se oxidují, sloučeniny vanadu v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stavech IV a V jsou stabilní.</a:t>
            </a:r>
            <a:endParaRPr lang="en-US" sz="2000"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9EB7CBFC-BB78-455D-B908-A2EA14BA0129}"/>
              </a:ext>
            </a:extLst>
          </p:cNvPr>
          <p:cNvPicPr>
            <a:picLocks noChangeAspect="1"/>
          </p:cNvPicPr>
          <p:nvPr/>
        </p:nvPicPr>
        <p:blipFill>
          <a:blip r:embed="rId2"/>
          <a:stretch>
            <a:fillRect/>
          </a:stretch>
        </p:blipFill>
        <p:spPr>
          <a:xfrm>
            <a:off x="304800" y="4495800"/>
            <a:ext cx="3505200" cy="2203938"/>
          </a:xfrm>
          <a:prstGeom prst="rect">
            <a:avLst/>
          </a:prstGeom>
        </p:spPr>
      </p:pic>
      <p:pic>
        <p:nvPicPr>
          <p:cNvPr id="7170" name="Picture 2" descr="Vanadium Oxidation States">
            <a:extLst>
              <a:ext uri="{FF2B5EF4-FFF2-40B4-BE49-F238E27FC236}">
                <a16:creationId xmlns:a16="http://schemas.microsoft.com/office/drawing/2014/main" id="{FAA62A79-20EA-4C01-B32B-D6379AD5D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32788"/>
            <a:ext cx="2857500" cy="2266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04A0D4D-49C0-4002-B471-DC46993C500B}"/>
              </a:ext>
            </a:extLst>
          </p:cNvPr>
          <p:cNvSpPr txBox="1"/>
          <p:nvPr/>
        </p:nvSpPr>
        <p:spPr>
          <a:xfrm>
            <a:off x="4495800" y="4876800"/>
            <a:ext cx="1485900" cy="1477328"/>
          </a:xfrm>
          <a:prstGeom prst="rect">
            <a:avLst/>
          </a:prstGeom>
          <a:noFill/>
        </p:spPr>
        <p:txBody>
          <a:bodyPr wrap="square">
            <a:spAutoFit/>
          </a:bodyPr>
          <a:lstStyle/>
          <a:p>
            <a:r>
              <a:rPr lang="en-US" b="0" i="1" dirty="0">
                <a:solidFill>
                  <a:srgbClr val="757575"/>
                </a:solidFill>
                <a:effectLst/>
                <a:latin typeface="Cantarell"/>
              </a:rPr>
              <a:t>Aqueous solutions of +2, +3, +4 and +5 ions of vanadium.</a:t>
            </a:r>
            <a:endParaRPr lang="cs-CZ" dirty="0"/>
          </a:p>
        </p:txBody>
      </p:sp>
    </p:spTree>
    <p:extLst>
      <p:ext uri="{BB962C8B-B14F-4D97-AF65-F5344CB8AC3E}">
        <p14:creationId xmlns:p14="http://schemas.microsoft.com/office/powerpoint/2010/main" val="3584096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308312"/>
            <a:ext cx="8686800" cy="224676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Vanad tvoří i sloučeniny ve kterých se vyskytuj v záporném oxidačním stavu - </a:t>
            </a:r>
            <a:r>
              <a:rPr lang="cs-CZ" sz="2000" b="1" dirty="0" err="1">
                <a:latin typeface="Arial" panose="020B0604020202020204" pitchFamily="34" charset="0"/>
                <a:cs typeface="Arial" panose="020B0604020202020204" pitchFamily="34" charset="0"/>
              </a:rPr>
              <a:t>vanadidy</a:t>
            </a:r>
            <a:r>
              <a:rPr lang="cs-CZ" sz="2000" dirty="0">
                <a:latin typeface="Arial" panose="020B0604020202020204" pitchFamily="34" charset="0"/>
                <a:cs typeface="Arial" panose="020B0604020202020204" pitchFamily="34" charset="0"/>
              </a:rPr>
              <a:t>. Známý je např. </a:t>
            </a:r>
            <a:r>
              <a:rPr lang="cs-CZ" sz="2000" u="sng" dirty="0" err="1">
                <a:latin typeface="Arial" panose="020B0604020202020204" pitchFamily="34" charset="0"/>
                <a:cs typeface="Arial" panose="020B0604020202020204" pitchFamily="34" charset="0"/>
              </a:rPr>
              <a:t>hexakarbonylvanadid</a:t>
            </a:r>
            <a:r>
              <a:rPr lang="cs-CZ" sz="2000" u="sng" dirty="0">
                <a:latin typeface="Arial" panose="020B0604020202020204" pitchFamily="34" charset="0"/>
                <a:cs typeface="Arial" panose="020B0604020202020204" pitchFamily="34" charset="0"/>
              </a:rPr>
              <a:t> sodný </a:t>
            </a:r>
            <a:r>
              <a:rPr lang="cs-CZ" sz="2000" dirty="0">
                <a:latin typeface="Arial" panose="020B0604020202020204" pitchFamily="34" charset="0"/>
                <a:cs typeface="Arial" panose="020B0604020202020204" pitchFamily="34" charset="0"/>
              </a:rPr>
              <a:t>Na[V(CO)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vanad nalézá ve více než 200 různých nerostech, pro průmyslové využití mají největší význam </a:t>
            </a:r>
            <a:r>
              <a:rPr lang="cs-CZ" sz="2000" b="1" dirty="0" err="1">
                <a:latin typeface="Arial" panose="020B0604020202020204" pitchFamily="34" charset="0"/>
                <a:cs typeface="Arial" panose="020B0604020202020204" pitchFamily="34" charset="0"/>
              </a:rPr>
              <a:t>patronit</a:t>
            </a:r>
            <a:r>
              <a:rPr lang="cs-CZ" sz="2000" dirty="0">
                <a:latin typeface="Arial" panose="020B0604020202020204" pitchFamily="34" charset="0"/>
                <a:cs typeface="Arial" panose="020B0604020202020204" pitchFamily="34" charset="0"/>
              </a:rPr>
              <a:t> VS</a:t>
            </a:r>
            <a:r>
              <a:rPr lang="cs-CZ" sz="2000" baseline="-25000" dirty="0">
                <a:latin typeface="Arial" panose="020B0604020202020204" pitchFamily="34" charset="0"/>
                <a:cs typeface="Arial" panose="020B0604020202020204" pitchFamily="34" charset="0"/>
              </a:rPr>
              <a:t>4</a:t>
            </a:r>
            <a:r>
              <a:rPr lang="en-US" sz="2000" baseline="-25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vanadinit</a:t>
            </a:r>
            <a:r>
              <a:rPr lang="cs-CZ" sz="2000" dirty="0">
                <a:latin typeface="Arial" panose="020B0604020202020204" pitchFamily="34" charset="0"/>
                <a:cs typeface="Arial" panose="020B0604020202020204" pitchFamily="34" charset="0"/>
              </a:rPr>
              <a:t> Pb</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(VO)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a:t>
            </a:r>
            <a:r>
              <a:rPr lang="en-US"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sulvanit</a:t>
            </a:r>
            <a:r>
              <a:rPr lang="cs-CZ" sz="2000" dirty="0">
                <a:latin typeface="Arial" panose="020B0604020202020204" pitchFamily="34" charset="0"/>
                <a:cs typeface="Arial" panose="020B0604020202020204" pitchFamily="34" charset="0"/>
              </a:rPr>
              <a:t> 3Cu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5</a:t>
            </a:r>
            <a:r>
              <a:rPr lang="en-US" sz="2000" baseline="-25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karnotit</a:t>
            </a:r>
            <a:r>
              <a:rPr lang="cs-CZ" sz="2000" dirty="0">
                <a:latin typeface="Arial" panose="020B0604020202020204" pitchFamily="34" charset="0"/>
                <a:cs typeface="Arial" panose="020B0604020202020204" pitchFamily="34" charset="0"/>
              </a:rPr>
              <a:t>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(VO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a</a:t>
            </a:r>
            <a:r>
              <a:rPr lang="en-US"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coulsonit</a:t>
            </a:r>
            <a:r>
              <a:rPr lang="cs-CZ" sz="2000" dirty="0">
                <a:latin typeface="Arial" panose="020B0604020202020204" pitchFamily="34" charset="0"/>
                <a:cs typeface="Arial" panose="020B0604020202020204" pitchFamily="34" charset="0"/>
              </a:rPr>
              <a:t> FeV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en-US" sz="2000" baseline="-25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8194" name="Picture 2" descr="Vanadium at Rs 31000 /kilogram | Vanadium Metal | ID ...">
            <a:extLst>
              <a:ext uri="{FF2B5EF4-FFF2-40B4-BE49-F238E27FC236}">
                <a16:creationId xmlns:a16="http://schemas.microsoft.com/office/drawing/2014/main" id="{9274A1B6-2F56-4C10-A150-CB9324EE4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200400"/>
            <a:ext cx="6019800" cy="300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49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4838" y="152400"/>
            <a:ext cx="8763000" cy="618630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Vanad se nejčastěji vyrábí z odpadů při výrobě železa - strusky, nebo z </a:t>
            </a:r>
            <a:r>
              <a:rPr lang="cs-CZ" sz="2000" dirty="0" err="1">
                <a:latin typeface="Arial" panose="020B0604020202020204" pitchFamily="34" charset="0"/>
                <a:cs typeface="Arial" panose="020B0604020202020204" pitchFamily="34" charset="0"/>
              </a:rPr>
              <a:t>patronitu</a:t>
            </a:r>
            <a:r>
              <a:rPr lang="cs-CZ" sz="2000" dirty="0">
                <a:latin typeface="Arial" panose="020B0604020202020204" pitchFamily="34" charset="0"/>
                <a:cs typeface="Arial" panose="020B0604020202020204" pitchFamily="34" charset="0"/>
              </a:rPr>
              <a:t>. Po technické účely se nejčastěji vyrábí slitina vanadu se železem - </a:t>
            </a:r>
            <a:r>
              <a:rPr lang="cs-CZ" sz="2000" b="1" dirty="0" err="1">
                <a:latin typeface="Arial" panose="020B0604020202020204" pitchFamily="34" charset="0"/>
                <a:cs typeface="Arial" panose="020B0604020202020204" pitchFamily="34" charset="0"/>
              </a:rPr>
              <a:t>ferovanad</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Princip výroby vanadu ze železné strusky spočívá v </a:t>
            </a:r>
            <a:r>
              <a:rPr lang="cs-CZ" sz="2000" b="1" dirty="0">
                <a:latin typeface="Arial" panose="020B0604020202020204" pitchFamily="34" charset="0"/>
                <a:cs typeface="Arial" panose="020B0604020202020204" pitchFamily="34" charset="0"/>
              </a:rPr>
              <a:t>oxidačním pražení strusky</a:t>
            </a:r>
            <a:r>
              <a:rPr lang="cs-CZ" sz="2000" dirty="0">
                <a:latin typeface="Arial" panose="020B0604020202020204" pitchFamily="34" charset="0"/>
                <a:cs typeface="Arial" panose="020B0604020202020204" pitchFamily="34" charset="0"/>
              </a:rPr>
              <a:t> za přítomnosti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při teplotě okolo 850°C . Vanad tvoří rozpustný </a:t>
            </a:r>
            <a:r>
              <a:rPr lang="cs-CZ" sz="2000" dirty="0" err="1">
                <a:latin typeface="Arial" panose="020B0604020202020204" pitchFamily="34" charset="0"/>
                <a:cs typeface="Arial" panose="020B0604020202020204" pitchFamily="34" charset="0"/>
              </a:rPr>
              <a:t>vanadičnan</a:t>
            </a:r>
            <a:r>
              <a:rPr lang="cs-CZ" sz="2000" dirty="0">
                <a:latin typeface="Arial" panose="020B0604020202020204" pitchFamily="34" charset="0"/>
                <a:cs typeface="Arial" panose="020B0604020202020204" pitchFamily="34" charset="0"/>
              </a:rPr>
              <a:t> sodný NaVO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ze kterého okyselením vzniká oxid vanadičný 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Čistý vanad se vyrábí </a:t>
            </a:r>
            <a:r>
              <a:rPr lang="cs-CZ" sz="2000" dirty="0" err="1">
                <a:latin typeface="Arial" panose="020B0604020202020204" pitchFamily="34" charset="0"/>
                <a:cs typeface="Arial" panose="020B0604020202020204" pitchFamily="34" charset="0"/>
              </a:rPr>
              <a:t>kalciotermickou</a:t>
            </a:r>
            <a:r>
              <a:rPr lang="cs-CZ" sz="2000" dirty="0">
                <a:latin typeface="Arial" panose="020B0604020202020204" pitchFamily="34" charset="0"/>
                <a:cs typeface="Arial" panose="020B0604020202020204" pitchFamily="34" charset="0"/>
              </a:rPr>
              <a:t> redukcí oxidu vanadičného směsí kovového vápníku a chloridu vápenatého při teplotě 900-950°C za zvýšeného tlaku </a:t>
            </a:r>
            <a:r>
              <a:rPr lang="cs-CZ" sz="2000" i="1" dirty="0">
                <a:latin typeface="Arial" panose="020B0604020202020204" pitchFamily="34" charset="0"/>
                <a:cs typeface="Arial" panose="020B0604020202020204" pitchFamily="34" charset="0"/>
              </a:rPr>
              <a:t>(postup </a:t>
            </a:r>
            <a:r>
              <a:rPr lang="cs-CZ" sz="2000" i="1" dirty="0" err="1">
                <a:latin typeface="Arial" panose="020B0604020202020204" pitchFamily="34" charset="0"/>
                <a:cs typeface="Arial" panose="020B0604020202020204" pitchFamily="34" charset="0"/>
              </a:rPr>
              <a:t>McKechnie</a:t>
            </a:r>
            <a:r>
              <a:rPr lang="cs-CZ" sz="2000" i="1" dirty="0">
                <a:latin typeface="Arial" panose="020B0604020202020204" pitchFamily="34" charset="0"/>
                <a:cs typeface="Arial" panose="020B0604020202020204" pitchFamily="34" charset="0"/>
              </a:rPr>
              <a:t> - </a:t>
            </a:r>
            <a:r>
              <a:rPr lang="cs-CZ" sz="2000" i="1" dirty="0" err="1">
                <a:latin typeface="Arial" panose="020B0604020202020204" pitchFamily="34" charset="0"/>
                <a:cs typeface="Arial" panose="020B0604020202020204" pitchFamily="34" charset="0"/>
              </a:rPr>
              <a:t>Seybair</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+ 5Ca + 5CaCl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2V + 5CaO·CaCl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en-US"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Při výrobě vanadu z </a:t>
            </a:r>
            <a:r>
              <a:rPr lang="cs-CZ" sz="2000" dirty="0" err="1">
                <a:latin typeface="Arial" panose="020B0604020202020204" pitchFamily="34" charset="0"/>
                <a:cs typeface="Arial" panose="020B0604020202020204" pitchFamily="34" charset="0"/>
              </a:rPr>
              <a:t>patronitu</a:t>
            </a:r>
            <a:r>
              <a:rPr lang="cs-CZ" sz="2000" dirty="0">
                <a:latin typeface="Arial" panose="020B0604020202020204" pitchFamily="34" charset="0"/>
                <a:cs typeface="Arial" panose="020B0604020202020204" pitchFamily="34" charset="0"/>
              </a:rPr>
              <a:t> se provádí </a:t>
            </a:r>
            <a:r>
              <a:rPr lang="cs-CZ" sz="2000" b="1" dirty="0">
                <a:latin typeface="Arial" panose="020B0604020202020204" pitchFamily="34" charset="0"/>
                <a:cs typeface="Arial" panose="020B0604020202020204" pitchFamily="34" charset="0"/>
              </a:rPr>
              <a:t>tavení rudy v plamenové peci </a:t>
            </a:r>
            <a:r>
              <a:rPr lang="cs-CZ" sz="2000" dirty="0">
                <a:latin typeface="Arial" panose="020B0604020202020204" pitchFamily="34" charset="0"/>
                <a:cs typeface="Arial" panose="020B0604020202020204" pitchFamily="34" charset="0"/>
              </a:rPr>
              <a:t>s přísadou tavidel. Při tom se specificky těžší příměsi usadí, zatímco vanad přechází do strusky, ze které se ve formě </a:t>
            </a:r>
            <a:r>
              <a:rPr lang="cs-CZ" sz="2000" dirty="0" err="1">
                <a:latin typeface="Arial" panose="020B0604020202020204" pitchFamily="34" charset="0"/>
                <a:cs typeface="Arial" panose="020B0604020202020204" pitchFamily="34" charset="0"/>
              </a:rPr>
              <a:t>ferovanadu</a:t>
            </a:r>
            <a:r>
              <a:rPr lang="cs-CZ" sz="2000" dirty="0">
                <a:latin typeface="Arial" panose="020B0604020202020204" pitchFamily="34" charset="0"/>
                <a:cs typeface="Arial" panose="020B0604020202020204" pitchFamily="34" charset="0"/>
              </a:rPr>
              <a:t> získává </a:t>
            </a:r>
            <a:r>
              <a:rPr lang="cs-CZ" sz="2000" dirty="0" err="1">
                <a:latin typeface="Arial" panose="020B0604020202020204" pitchFamily="34" charset="0"/>
                <a:cs typeface="Arial" panose="020B0604020202020204" pitchFamily="34" charset="0"/>
              </a:rPr>
              <a:t>aluminotermicky</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Postupuje se tak, že se struska obsahující vanad smísí se zrněným hliníkem a železem za přísady tavidel (</a:t>
            </a:r>
            <a:r>
              <a:rPr lang="cs-CZ" sz="2000" i="1" dirty="0">
                <a:latin typeface="Arial" panose="020B0604020202020204" pitchFamily="34" charset="0"/>
                <a:cs typeface="Arial" panose="020B0604020202020204" pitchFamily="34" charset="0"/>
              </a:rPr>
              <a:t>kazivce a boraxu</a:t>
            </a:r>
            <a:r>
              <a:rPr lang="cs-CZ" sz="2000" dirty="0">
                <a:latin typeface="Arial" panose="020B0604020202020204" pitchFamily="34" charset="0"/>
                <a:cs typeface="Arial" panose="020B0604020202020204" pitchFamily="34" charset="0"/>
              </a:rPr>
              <a:t>), zahřívá se v kelímcích nebo v šachtové peci do červeného žáru a pak se směs zapálí</a:t>
            </a:r>
            <a:endParaRPr lang="en-US" sz="20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 3V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+ 10Al → 6V +5Al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629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5386090"/>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Laboratorní příprava velmi čistého vanadu se provádí redukcí chloridu </a:t>
            </a:r>
            <a:r>
              <a:rPr lang="cs-CZ" sz="2000" dirty="0" err="1">
                <a:latin typeface="Arial" panose="020B0604020202020204" pitchFamily="34" charset="0"/>
                <a:cs typeface="Arial" panose="020B0604020202020204" pitchFamily="34" charset="0"/>
              </a:rPr>
              <a:t>vanaditého</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vanadičitého</a:t>
            </a:r>
            <a:r>
              <a:rPr lang="cs-CZ" sz="2000" dirty="0">
                <a:latin typeface="Arial" panose="020B0604020202020204" pitchFamily="34" charset="0"/>
                <a:cs typeface="Arial" panose="020B0604020202020204" pitchFamily="34" charset="0"/>
              </a:rPr>
              <a:t> vodíkem nebo hydridem sodným:</a:t>
            </a:r>
          </a:p>
          <a:p>
            <a:pPr algn="ctr"/>
            <a:r>
              <a:rPr lang="cs-CZ" sz="2000" dirty="0">
                <a:latin typeface="Arial" panose="020B0604020202020204" pitchFamily="34" charset="0"/>
                <a:cs typeface="Arial" panose="020B0604020202020204" pitchFamily="34" charset="0"/>
              </a:rPr>
              <a:t>2VCl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2V + 6HCl</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VCl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V + 4HCl</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2VCl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+ 3NaH → 2V + 3NaCl + 3HCl</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VCl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+ 2NaH → V + 2NaCl + 2HCl</a:t>
            </a: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Největší využití nachází vanad v metalurgii. V množství 0,1 až 0,2 % se přidává do oceli a litiny pro zvýšení pevnosti a pružnosti. Slouží také k výrobě permanentních magnetů.</a:t>
            </a:r>
            <a:r>
              <a:rPr lang="en-US" sz="2000" dirty="0">
                <a:latin typeface="Arial" panose="020B0604020202020204" pitchFamily="34" charset="0"/>
                <a:cs typeface="Arial" panose="020B0604020202020204" pitchFamily="34" charset="0"/>
              </a:rPr>
              <a:t> </a:t>
            </a:r>
          </a:p>
          <a:p>
            <a:pPr algn="just"/>
            <a:endParaRPr lang="en-US"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Karbid vanadu </a:t>
            </a:r>
            <a:r>
              <a:rPr lang="cs-CZ" sz="2000" dirty="0">
                <a:latin typeface="Arial" panose="020B0604020202020204" pitchFamily="34" charset="0"/>
                <a:cs typeface="Arial" panose="020B0604020202020204" pitchFamily="34" charset="0"/>
              </a:rPr>
              <a:t>VC se používá k výrobě žáruvzdorných materiálů. </a:t>
            </a:r>
            <a:endParaRPr lang="en-US" sz="2000" dirty="0">
              <a:latin typeface="Arial" panose="020B0604020202020204" pitchFamily="34" charset="0"/>
              <a:cs typeface="Arial" panose="020B0604020202020204" pitchFamily="34" charset="0"/>
            </a:endParaRPr>
          </a:p>
          <a:p>
            <a:pPr algn="just"/>
            <a:endParaRPr lang="cs-CZ"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Nitridy vanadu </a:t>
            </a:r>
            <a:r>
              <a:rPr lang="cs-CZ" sz="2000" dirty="0">
                <a:latin typeface="Arial" panose="020B0604020202020204" pitchFamily="34" charset="0"/>
                <a:cs typeface="Arial" panose="020B0604020202020204" pitchFamily="34" charset="0"/>
              </a:rPr>
              <a:t>VN a 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 slouží k povrchové úpravě mechanicky namáhaných strojních součástí. </a:t>
            </a:r>
            <a:endParaRPr lang="en-US" sz="2000" dirty="0">
              <a:latin typeface="Arial" panose="020B0604020202020204" pitchFamily="34" charset="0"/>
              <a:cs typeface="Arial" panose="020B0604020202020204" pitchFamily="34" charset="0"/>
            </a:endParaRPr>
          </a:p>
          <a:p>
            <a:pPr algn="just"/>
            <a:endParaRPr lang="cs-CZ"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vanadnatý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silné redukční činidlo v organické chemii. </a:t>
            </a:r>
            <a:endParaRPr lang="en-US" sz="2000" dirty="0">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92BE627D-BD04-4D75-BF59-9CDDF3AA6D16}"/>
              </a:ext>
            </a:extLst>
          </p:cNvPr>
          <p:cNvSpPr txBox="1"/>
          <p:nvPr/>
        </p:nvSpPr>
        <p:spPr>
          <a:xfrm>
            <a:off x="152400" y="5410200"/>
            <a:ext cx="8839200" cy="1015663"/>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vanaditý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bromid </a:t>
            </a:r>
            <a:r>
              <a:rPr lang="cs-CZ" sz="2000" b="1" dirty="0" err="1">
                <a:latin typeface="Arial" panose="020B0604020202020204" pitchFamily="34" charset="0"/>
                <a:cs typeface="Arial" panose="020B0604020202020204" pitchFamily="34" charset="0"/>
              </a:rPr>
              <a:t>vanaditý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vytváří s vodním roztokem kyseliny </a:t>
            </a:r>
            <a:r>
              <a:rPr lang="cs-CZ" sz="2000" dirty="0" err="1">
                <a:latin typeface="Arial" panose="020B0604020202020204" pitchFamily="34" charset="0"/>
                <a:cs typeface="Arial" panose="020B0604020202020204" pitchFamily="34" charset="0"/>
              </a:rPr>
              <a:t>mekonové</a:t>
            </a:r>
            <a:r>
              <a:rPr lang="cs-CZ" sz="2000" dirty="0">
                <a:latin typeface="Arial" panose="020B0604020202020204" pitchFamily="34" charset="0"/>
                <a:cs typeface="Arial" panose="020B0604020202020204" pitchFamily="34" charset="0"/>
              </a:rPr>
              <a:t> intenzivní temně červené zbarvení a využívají se proto jako </a:t>
            </a:r>
            <a:r>
              <a:rPr lang="cs-CZ" sz="2000" u="sng" dirty="0">
                <a:latin typeface="Arial" panose="020B0604020202020204" pitchFamily="34" charset="0"/>
                <a:cs typeface="Arial" panose="020B0604020202020204" pitchFamily="34" charset="0"/>
              </a:rPr>
              <a:t>analytická činidla k důkazu opia</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991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534400" cy="3662541"/>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vanadičitý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jako katalyzátor polymerace alkenů využívá v gumárenství.</a:t>
            </a:r>
          </a:p>
          <a:p>
            <a:pPr algn="just"/>
            <a:r>
              <a:rPr lang="cs-CZ"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vanadičný </a:t>
            </a:r>
            <a:r>
              <a:rPr lang="cs-CZ" sz="2000" dirty="0">
                <a:latin typeface="Arial" panose="020B0604020202020204" pitchFamily="34" charset="0"/>
                <a:cs typeface="Arial" panose="020B0604020202020204" pitchFamily="34" charset="0"/>
              </a:rPr>
              <a:t>VF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se jako silné fluorační činidlo používá v organické chemii.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Významné je použití </a:t>
            </a:r>
            <a:r>
              <a:rPr lang="cs-CZ" sz="2000" b="1" dirty="0">
                <a:latin typeface="Arial" panose="020B0604020202020204" pitchFamily="34" charset="0"/>
                <a:cs typeface="Arial" panose="020B0604020202020204" pitchFamily="34" charset="0"/>
              </a:rPr>
              <a:t>oxidu vanadičného </a:t>
            </a:r>
            <a:r>
              <a:rPr lang="cs-CZ" sz="2000" dirty="0">
                <a:latin typeface="Arial" panose="020B0604020202020204" pitchFamily="34" charset="0"/>
                <a:cs typeface="Arial" panose="020B0604020202020204" pitchFamily="34" charset="0"/>
              </a:rPr>
              <a:t>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jako katalyzátoru při výrobě kyseliny sírové kontaktním způsobem, při výrobě anhydridu kyseliny ftalové oxidací naftalenu nebo při výrobě antrachinonu oxidací antracenu. </a:t>
            </a:r>
          </a:p>
          <a:p>
            <a:pPr algn="just"/>
            <a:endParaRPr lang="en-US"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vanaditý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velmi účinným katalyzátorem řady hydrogenačních reakcí.</a:t>
            </a:r>
            <a:endParaRPr lang="en-US" sz="2000" dirty="0">
              <a:latin typeface="Arial" panose="020B0604020202020204" pitchFamily="34" charset="0"/>
              <a:cs typeface="Arial" panose="020B0604020202020204" pitchFamily="34" charset="0"/>
            </a:endParaRPr>
          </a:p>
        </p:txBody>
      </p:sp>
      <p:pic>
        <p:nvPicPr>
          <p:cNvPr id="3" name="Obrázek 2">
            <a:extLst>
              <a:ext uri="{FF2B5EF4-FFF2-40B4-BE49-F238E27FC236}">
                <a16:creationId xmlns:a16="http://schemas.microsoft.com/office/drawing/2014/main" id="{F16659D4-DD9A-480C-B750-072D81FDB6A5}"/>
              </a:ext>
            </a:extLst>
          </p:cNvPr>
          <p:cNvPicPr>
            <a:picLocks noChangeAspect="1"/>
          </p:cNvPicPr>
          <p:nvPr/>
        </p:nvPicPr>
        <p:blipFill>
          <a:blip r:embed="rId2"/>
          <a:stretch>
            <a:fillRect/>
          </a:stretch>
        </p:blipFill>
        <p:spPr>
          <a:xfrm>
            <a:off x="7315200" y="5334000"/>
            <a:ext cx="1194586" cy="1165731"/>
          </a:xfrm>
          <a:prstGeom prst="rect">
            <a:avLst/>
          </a:prstGeom>
        </p:spPr>
      </p:pic>
      <p:pic>
        <p:nvPicPr>
          <p:cNvPr id="2050" name="Picture 2" descr="Ammonium vanadate">
            <a:extLst>
              <a:ext uri="{FF2B5EF4-FFF2-40B4-BE49-F238E27FC236}">
                <a16:creationId xmlns:a16="http://schemas.microsoft.com/office/drawing/2014/main" id="{76544668-DA95-4AD6-8FCD-6E728D01CD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581400"/>
            <a:ext cx="1524000" cy="1238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FD068DE1-98BB-4466-84C4-9569CB359B19}"/>
              </a:ext>
            </a:extLst>
          </p:cNvPr>
          <p:cNvSpPr txBox="1"/>
          <p:nvPr/>
        </p:nvSpPr>
        <p:spPr>
          <a:xfrm>
            <a:off x="304800" y="5029200"/>
            <a:ext cx="6477000" cy="1323439"/>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vanadylu</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(2+) VOSO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chlorid </a:t>
            </a:r>
            <a:r>
              <a:rPr lang="cs-CZ" sz="2000" dirty="0" err="1">
                <a:latin typeface="Arial" panose="020B0604020202020204" pitchFamily="34" charset="0"/>
                <a:cs typeface="Arial" panose="020B0604020202020204" pitchFamily="34" charset="0"/>
              </a:rPr>
              <a:t>vanadylu</a:t>
            </a:r>
            <a:r>
              <a:rPr lang="cs-CZ" sz="2000" dirty="0">
                <a:latin typeface="Arial" panose="020B0604020202020204" pitchFamily="34" charset="0"/>
                <a:cs typeface="Arial" panose="020B0604020202020204" pitchFamily="34" charset="0"/>
              </a:rPr>
              <a:t> (3+) VOCl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používají jako laboratorní činidla.</a:t>
            </a: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Všechny rozpustné sloučeniny vanadu jsou </a:t>
            </a:r>
            <a:r>
              <a:rPr lang="cs-CZ" sz="2000" u="sng" dirty="0">
                <a:latin typeface="Arial" panose="020B0604020202020204" pitchFamily="34" charset="0"/>
                <a:cs typeface="Arial" panose="020B0604020202020204" pitchFamily="34" charset="0"/>
              </a:rPr>
              <a:t>jedovaté</a:t>
            </a:r>
            <a:r>
              <a:rPr lang="cs-CZ" sz="2000" dirty="0">
                <a:latin typeface="Arial" panose="020B0604020202020204" pitchFamily="34" charset="0"/>
                <a:cs typeface="Arial" panose="020B0604020202020204" pitchFamily="34" charset="0"/>
              </a:rPr>
              <a:t>.</a:t>
            </a:r>
          </a:p>
        </p:txBody>
      </p:sp>
      <p:sp>
        <p:nvSpPr>
          <p:cNvPr id="8" name="TextovéPole 7">
            <a:extLst>
              <a:ext uri="{FF2B5EF4-FFF2-40B4-BE49-F238E27FC236}">
                <a16:creationId xmlns:a16="http://schemas.microsoft.com/office/drawing/2014/main" id="{791610DF-D8F5-49F9-A7DB-E45ED593CA50}"/>
              </a:ext>
            </a:extLst>
          </p:cNvPr>
          <p:cNvSpPr txBox="1"/>
          <p:nvPr/>
        </p:nvSpPr>
        <p:spPr>
          <a:xfrm>
            <a:off x="304800" y="3962400"/>
            <a:ext cx="6858000" cy="707886"/>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Vanadičnan</a:t>
            </a:r>
            <a:r>
              <a:rPr lang="cs-CZ" sz="2000" b="1" dirty="0">
                <a:latin typeface="Arial" panose="020B0604020202020204" pitchFamily="34" charset="0"/>
                <a:cs typeface="Arial" panose="020B0604020202020204" pitchFamily="34" charset="0"/>
              </a:rPr>
              <a:t>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VO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katalyzátorem při výrobě kyseliny adipové oxidací </a:t>
            </a:r>
            <a:r>
              <a:rPr lang="cs-CZ" sz="2000" dirty="0" err="1">
                <a:latin typeface="Arial" panose="020B0604020202020204" pitchFamily="34" charset="0"/>
                <a:cs typeface="Arial" panose="020B0604020202020204" pitchFamily="34" charset="0"/>
              </a:rPr>
              <a:t>cyklohexanolu</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18501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763000" cy="6432530"/>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Niob</a:t>
            </a:r>
            <a:r>
              <a:rPr lang="cs-CZ" sz="28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šedý, středně tvrdý kov. Niob nereaguje s alkalickými hydroxidy ani s minerálními kyselinami. Reaguje pouze pomalu s kyselinou </a:t>
            </a:r>
            <a:r>
              <a:rPr lang="cs-CZ" sz="2000" dirty="0" err="1">
                <a:latin typeface="Arial" panose="020B0604020202020204" pitchFamily="34" charset="0"/>
                <a:cs typeface="Arial" panose="020B0604020202020204" pitchFamily="34" charset="0"/>
              </a:rPr>
              <a:t>flourovodíkovou</a:t>
            </a:r>
            <a:r>
              <a:rPr lang="cs-CZ" sz="2000" dirty="0">
                <a:latin typeface="Arial" panose="020B0604020202020204" pitchFamily="34" charset="0"/>
                <a:cs typeface="Arial" panose="020B0604020202020204" pitchFamily="34" charset="0"/>
              </a:rPr>
              <a:t>, produktem reakce niobu s HF je komplexní </a:t>
            </a:r>
            <a:r>
              <a:rPr lang="cs-CZ" sz="2000" u="sng" dirty="0">
                <a:latin typeface="Arial" panose="020B0604020202020204" pitchFamily="34" charset="0"/>
                <a:cs typeface="Arial" panose="020B0604020202020204" pitchFamily="34" charset="0"/>
              </a:rPr>
              <a:t>kyselina </a:t>
            </a:r>
            <a:r>
              <a:rPr lang="cs-CZ" sz="2000" u="sng" dirty="0" err="1">
                <a:latin typeface="Arial" panose="020B0604020202020204" pitchFamily="34" charset="0"/>
                <a:cs typeface="Arial" panose="020B0604020202020204" pitchFamily="34" charset="0"/>
              </a:rPr>
              <a:t>heptafluoroniobičná</a:t>
            </a:r>
            <a:r>
              <a:rPr lang="cs-CZ" sz="2000" dirty="0">
                <a:latin typeface="Arial" panose="020B0604020202020204" pitchFamily="34" charset="0"/>
                <a:cs typeface="Arial" panose="020B0604020202020204" pitchFamily="34" charset="0"/>
              </a:rPr>
              <a:t> a vodík:</a:t>
            </a:r>
          </a:p>
          <a:p>
            <a:pPr algn="ctr"/>
            <a:r>
              <a:rPr lang="cs-CZ" sz="2000" dirty="0">
                <a:latin typeface="Arial" panose="020B0604020202020204" pitchFamily="34" charset="0"/>
                <a:cs typeface="Arial" panose="020B0604020202020204" pitchFamily="34" charset="0"/>
              </a:rPr>
              <a:t>2Nb + 14HF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+ 5H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niobu se směsí koncentrovaných kyselin </a:t>
            </a:r>
            <a:r>
              <a:rPr lang="cs-CZ" sz="2000" dirty="0" err="1">
                <a:latin typeface="Arial" panose="020B0604020202020204" pitchFamily="34" charset="0"/>
                <a:cs typeface="Arial" panose="020B0604020202020204" pitchFamily="34" charset="0"/>
              </a:rPr>
              <a:t>flurovodíkové</a:t>
            </a:r>
            <a:r>
              <a:rPr lang="cs-CZ" sz="2000" dirty="0">
                <a:latin typeface="Arial" panose="020B0604020202020204" pitchFamily="34" charset="0"/>
                <a:cs typeface="Arial" panose="020B0604020202020204" pitchFamily="34" charset="0"/>
              </a:rPr>
              <a:t> a dusičné probíhá za vzniku komplexní </a:t>
            </a:r>
            <a:r>
              <a:rPr lang="cs-CZ" sz="2000" u="sng" dirty="0">
                <a:latin typeface="Arial" panose="020B0604020202020204" pitchFamily="34" charset="0"/>
                <a:cs typeface="Arial" panose="020B0604020202020204" pitchFamily="34" charset="0"/>
              </a:rPr>
              <a:t>kyseliny </a:t>
            </a:r>
            <a:r>
              <a:rPr lang="cs-CZ" sz="2000" u="sng" dirty="0" err="1">
                <a:latin typeface="Arial" panose="020B0604020202020204" pitchFamily="34" charset="0"/>
                <a:cs typeface="Arial" panose="020B0604020202020204" pitchFamily="34" charset="0"/>
              </a:rPr>
              <a:t>hexafluoroniobičné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3Nb + 18HF + 5HNO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3H[NbF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+ 5NO + 10H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Práškový niob reaguje s roztoky alkalických hydroxidů:</a:t>
            </a:r>
          </a:p>
          <a:p>
            <a:pPr algn="ctr"/>
            <a:r>
              <a:rPr lang="cs-CZ" sz="2000" dirty="0">
                <a:latin typeface="Arial" panose="020B0604020202020204" pitchFamily="34" charset="0"/>
                <a:cs typeface="Arial" panose="020B0604020202020204" pitchFamily="34" charset="0"/>
              </a:rPr>
              <a:t>2Nb + 2NaOH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a:t>
            </a:r>
            <a:r>
              <a:rPr lang="cs-CZ" sz="2000" dirty="0" err="1">
                <a:latin typeface="Arial" panose="020B0604020202020204" pitchFamily="34" charset="0"/>
                <a:cs typeface="Arial" panose="020B0604020202020204" pitchFamily="34" charset="0"/>
              </a:rPr>
              <a:t>NaNb</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+ 5H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Za teplot nad 500°C reaguje s taveninami alkalických hydroxidů za vzniku alkalických </a:t>
            </a:r>
            <a:r>
              <a:rPr lang="cs-CZ" sz="2000" u="sng" dirty="0">
                <a:latin typeface="Arial" panose="020B0604020202020204" pitchFamily="34" charset="0"/>
                <a:cs typeface="Arial" panose="020B0604020202020204" pitchFamily="34" charset="0"/>
              </a:rPr>
              <a:t>niobičnanů</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4Nb + 12NaOH + 5O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NbO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Korozi vzdušným kyslíkem podléhá teprve při teplotě nad 500°C. Za normální teploty se přímo slučuje pouze s fluorem, za vyšších teplot reaguje s chlorem, sírou a selenem. Ve sloučeninách vystupuje niob </a:t>
            </a:r>
            <a:r>
              <a:rPr lang="cs-CZ" sz="2000" u="sng" dirty="0">
                <a:latin typeface="Arial" panose="020B0604020202020204" pitchFamily="34" charset="0"/>
                <a:cs typeface="Arial" panose="020B0604020202020204" pitchFamily="34" charset="0"/>
              </a:rPr>
              <a:t>nejčastěji jako pětimocný</a:t>
            </a:r>
            <a:r>
              <a:rPr lang="cs-CZ" sz="2000" dirty="0">
                <a:latin typeface="Arial" panose="020B0604020202020204" pitchFamily="34" charset="0"/>
                <a:cs typeface="Arial" panose="020B0604020202020204" pitchFamily="34" charset="0"/>
              </a:rPr>
              <a:t>. Sloučeniny niobu v dalších oxidačních stavech nejsou příliš rozšířené, obvykle se jedná pouze o chloridy a oxidy.</a:t>
            </a:r>
          </a:p>
        </p:txBody>
      </p:sp>
    </p:spTree>
    <p:extLst>
      <p:ext uri="{BB962C8B-B14F-4D97-AF65-F5344CB8AC3E}">
        <p14:creationId xmlns:p14="http://schemas.microsoft.com/office/powerpoint/2010/main" val="140689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763000" cy="70788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Ruthenium se používá k </a:t>
            </a:r>
            <a:r>
              <a:rPr lang="cs-CZ" sz="2000" b="1" dirty="0">
                <a:latin typeface="Arial" panose="020B0604020202020204" pitchFamily="34" charset="0"/>
                <a:cs typeface="Arial" panose="020B0604020202020204" pitchFamily="34" charset="0"/>
              </a:rPr>
              <a:t>legování slitin titanu</a:t>
            </a:r>
            <a:r>
              <a:rPr lang="cs-CZ" sz="2000" dirty="0">
                <a:latin typeface="Arial" panose="020B0604020202020204" pitchFamily="34" charset="0"/>
                <a:cs typeface="Arial" panose="020B0604020202020204" pitchFamily="34" charset="0"/>
              </a:rPr>
              <a:t>, přídavek 0,1 % </a:t>
            </a:r>
            <a:r>
              <a:rPr lang="cs-CZ" sz="2000" dirty="0" err="1">
                <a:latin typeface="Arial" panose="020B0604020202020204" pitchFamily="34" charset="0"/>
                <a:cs typeface="Arial" panose="020B0604020202020204" pitchFamily="34" charset="0"/>
              </a:rPr>
              <a:t>Ru</a:t>
            </a:r>
            <a:r>
              <a:rPr lang="cs-CZ" sz="2000" dirty="0">
                <a:latin typeface="Arial" panose="020B0604020202020204" pitchFamily="34" charset="0"/>
                <a:cs typeface="Arial" panose="020B0604020202020204" pitchFamily="34" charset="0"/>
              </a:rPr>
              <a:t> k titanu podstatným způsobem zlepšuje jeho chemickou odolnost.</a:t>
            </a:r>
          </a:p>
        </p:txBody>
      </p:sp>
      <p:pic>
        <p:nvPicPr>
          <p:cNvPr id="4" name="Obrázek 3">
            <a:extLst>
              <a:ext uri="{FF2B5EF4-FFF2-40B4-BE49-F238E27FC236}">
                <a16:creationId xmlns:a16="http://schemas.microsoft.com/office/drawing/2014/main" id="{7E0550F0-4CA1-4F43-9E9A-E236C9A7A548}"/>
              </a:ext>
            </a:extLst>
          </p:cNvPr>
          <p:cNvPicPr>
            <a:picLocks noChangeAspect="1"/>
          </p:cNvPicPr>
          <p:nvPr/>
        </p:nvPicPr>
        <p:blipFill>
          <a:blip r:embed="rId2"/>
          <a:stretch>
            <a:fillRect/>
          </a:stretch>
        </p:blipFill>
        <p:spPr>
          <a:xfrm>
            <a:off x="6110555" y="5041022"/>
            <a:ext cx="1057977" cy="1636174"/>
          </a:xfrm>
          <a:prstGeom prst="rect">
            <a:avLst/>
          </a:prstGeom>
        </p:spPr>
      </p:pic>
      <p:sp>
        <p:nvSpPr>
          <p:cNvPr id="6" name="TextovéPole 5">
            <a:extLst>
              <a:ext uri="{FF2B5EF4-FFF2-40B4-BE49-F238E27FC236}">
                <a16:creationId xmlns:a16="http://schemas.microsoft.com/office/drawing/2014/main" id="{4E250A85-4CED-4090-9150-36320A09E54E}"/>
              </a:ext>
            </a:extLst>
          </p:cNvPr>
          <p:cNvSpPr txBox="1"/>
          <p:nvPr/>
        </p:nvSpPr>
        <p:spPr>
          <a:xfrm>
            <a:off x="133564" y="5333640"/>
            <a:ext cx="7162800" cy="400110"/>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Ruthenocen</a:t>
            </a:r>
            <a:r>
              <a:rPr lang="cs-CZ" sz="2000" dirty="0">
                <a:latin typeface="Arial" panose="020B0604020202020204" pitchFamily="34" charset="0"/>
                <a:cs typeface="Arial" panose="020B0604020202020204" pitchFamily="34" charset="0"/>
              </a:rPr>
              <a:t> je žlutá </a:t>
            </a:r>
            <a:r>
              <a:rPr lang="cs-CZ" sz="2000" dirty="0" err="1">
                <a:latin typeface="Arial" panose="020B0604020202020204" pitchFamily="34" charset="0"/>
                <a:cs typeface="Arial" panose="020B0604020202020204" pitchFamily="34" charset="0"/>
              </a:rPr>
              <a:t>organorutheniová</a:t>
            </a:r>
            <a:r>
              <a:rPr lang="cs-CZ" sz="2000" dirty="0">
                <a:latin typeface="Arial" panose="020B0604020202020204" pitchFamily="34" charset="0"/>
                <a:cs typeface="Arial" panose="020B0604020202020204" pitchFamily="34" charset="0"/>
              </a:rPr>
              <a:t> sloučenina.</a:t>
            </a:r>
          </a:p>
        </p:txBody>
      </p:sp>
      <p:pic>
        <p:nvPicPr>
          <p:cNvPr id="1026" name="Picture 2" descr="Ruthenocene - Wikiwand">
            <a:extLst>
              <a:ext uri="{FF2B5EF4-FFF2-40B4-BE49-F238E27FC236}">
                <a16:creationId xmlns:a16="http://schemas.microsoft.com/office/drawing/2014/main" id="{C52D0139-484E-450B-8304-62A626C82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364" y="4860218"/>
            <a:ext cx="1779401" cy="1997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D model krystalové struktury">
            <a:extLst>
              <a:ext uri="{FF2B5EF4-FFF2-40B4-BE49-F238E27FC236}">
                <a16:creationId xmlns:a16="http://schemas.microsoft.com/office/drawing/2014/main" id="{2CD41972-A3F6-4893-8E81-F7FA9885F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311" y="2192133"/>
            <a:ext cx="2095500" cy="15811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DAA13CF9-2011-4EC7-846A-057D95315839}"/>
              </a:ext>
            </a:extLst>
          </p:cNvPr>
          <p:cNvSpPr txBox="1"/>
          <p:nvPr/>
        </p:nvSpPr>
        <p:spPr>
          <a:xfrm>
            <a:off x="133564" y="3752490"/>
            <a:ext cx="8758292" cy="1323439"/>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Rutheničitan</a:t>
            </a:r>
            <a:r>
              <a:rPr lang="cs-CZ" sz="2000" b="1" dirty="0">
                <a:latin typeface="Arial" panose="020B0604020202020204" pitchFamily="34" charset="0"/>
                <a:cs typeface="Arial" panose="020B0604020202020204" pitchFamily="34" charset="0"/>
              </a:rPr>
              <a:t> strontnatý </a:t>
            </a:r>
            <a:r>
              <a:rPr lang="cs-CZ" sz="2000" dirty="0">
                <a:latin typeface="Arial" panose="020B0604020202020204" pitchFamily="34" charset="0"/>
                <a:cs typeface="Arial" panose="020B0604020202020204" pitchFamily="34" charset="0"/>
              </a:rPr>
              <a:t>Sr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vysokoteplotní supravodič. </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Boridy</a:t>
            </a:r>
            <a:r>
              <a:rPr lang="cs-CZ" sz="2000" dirty="0">
                <a:latin typeface="Arial" panose="020B0604020202020204" pitchFamily="34" charset="0"/>
                <a:cs typeface="Arial" panose="020B0604020202020204" pitchFamily="34" charset="0"/>
              </a:rPr>
              <a:t> RuB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Ru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vyznačují extrémní tvrdostí a používají se k výrobě speciálních nástrojů.</a:t>
            </a:r>
          </a:p>
        </p:txBody>
      </p:sp>
      <p:sp>
        <p:nvSpPr>
          <p:cNvPr id="12" name="TextovéPole 11">
            <a:extLst>
              <a:ext uri="{FF2B5EF4-FFF2-40B4-BE49-F238E27FC236}">
                <a16:creationId xmlns:a16="http://schemas.microsoft.com/office/drawing/2014/main" id="{91C99A81-C397-4A84-8016-F6E2E32DD328}"/>
              </a:ext>
            </a:extLst>
          </p:cNvPr>
          <p:cNvSpPr txBox="1"/>
          <p:nvPr/>
        </p:nvSpPr>
        <p:spPr>
          <a:xfrm>
            <a:off x="231168" y="1184380"/>
            <a:ext cx="6398232" cy="707886"/>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rutheničelý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RuO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oxiduje prakticky všechny uhlovodíky a využívá se v laboratorní praxi. </a:t>
            </a:r>
          </a:p>
        </p:txBody>
      </p:sp>
      <p:sp>
        <p:nvSpPr>
          <p:cNvPr id="14" name="TextovéPole 13">
            <a:extLst>
              <a:ext uri="{FF2B5EF4-FFF2-40B4-BE49-F238E27FC236}">
                <a16:creationId xmlns:a16="http://schemas.microsoft.com/office/drawing/2014/main" id="{CB79E388-4402-4C5B-B70D-809783D3C7EE}"/>
              </a:ext>
            </a:extLst>
          </p:cNvPr>
          <p:cNvSpPr txBox="1"/>
          <p:nvPr/>
        </p:nvSpPr>
        <p:spPr>
          <a:xfrm>
            <a:off x="242167" y="2297045"/>
            <a:ext cx="6398232" cy="1015663"/>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rutheničitý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katalyzátor při chemické výrobě chloru nebo k povrchové úpravě elektrod. Je strukturně podobný rutilu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p:txBody>
      </p:sp>
      <p:pic>
        <p:nvPicPr>
          <p:cNvPr id="1030" name="Picture 6" descr="upload.wikimedia.org/wikipedia/commons/thumb/0/...">
            <a:extLst>
              <a:ext uri="{FF2B5EF4-FFF2-40B4-BE49-F238E27FC236}">
                <a16:creationId xmlns:a16="http://schemas.microsoft.com/office/drawing/2014/main" id="{486E1F6B-B0A1-492C-B800-D3C77F159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977" y="870711"/>
            <a:ext cx="12858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15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1596" y="228600"/>
            <a:ext cx="8946204" cy="563231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Ze všech známých prvků má niob nejvyšší bod supravodivosti - 9,25 K, niob je supravodič II. typu. Jemně rozptýlený práškový niob je explozivní a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niob nalézá v různých nerostech, vždy současně s tantalem, v malé míře doprovází některé cínové rudy (</a:t>
            </a:r>
            <a:r>
              <a:rPr lang="cs-CZ" sz="2000" dirty="0" err="1">
                <a:latin typeface="Arial" panose="020B0604020202020204" pitchFamily="34" charset="0"/>
                <a:cs typeface="Arial" panose="020B0604020202020204" pitchFamily="34" charset="0"/>
              </a:rPr>
              <a:t>kassiterit</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Nejdůležitějšími minerály niobu jsou </a:t>
            </a:r>
            <a:r>
              <a:rPr lang="cs-CZ" sz="2000" b="1" dirty="0">
                <a:latin typeface="Arial" panose="020B0604020202020204" pitchFamily="34" charset="0"/>
                <a:cs typeface="Arial" panose="020B0604020202020204" pitchFamily="34" charset="0"/>
              </a:rPr>
              <a:t>tantalit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Mg,Fe</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Ta,Nb</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kolumbit</a:t>
            </a:r>
            <a:r>
              <a:rPr lang="cs-CZ" sz="2000" dirty="0">
                <a:latin typeface="Arial" panose="020B0604020202020204" pitchFamily="34" charset="0"/>
                <a:cs typeface="Arial" panose="020B0604020202020204" pitchFamily="34" charset="0"/>
              </a:rPr>
              <a:t> Fe</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fergusonit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Ce,La,Nd,Y</a:t>
            </a:r>
            <a:r>
              <a:rPr lang="cs-CZ" sz="2000" dirty="0">
                <a:latin typeface="Arial" panose="020B0604020202020204" pitchFamily="34" charset="0"/>
                <a:cs typeface="Arial" panose="020B0604020202020204" pitchFamily="34" charset="0"/>
              </a:rPr>
              <a:t>)NbO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ale rozhodující význam pro průmyslovou těžbu má dnes brazilský </a:t>
            </a:r>
            <a:r>
              <a:rPr lang="cs-CZ" sz="2000" b="1" dirty="0" err="1">
                <a:latin typeface="Arial" panose="020B0604020202020204" pitchFamily="34" charset="0"/>
                <a:cs typeface="Arial" panose="020B0604020202020204" pitchFamily="34" charset="0"/>
              </a:rPr>
              <a:t>pyrochlor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Ca,Na</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(OH,F).</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Průmyslová </a:t>
            </a:r>
            <a:r>
              <a:rPr lang="cs-CZ" sz="2000" b="1" dirty="0">
                <a:latin typeface="Arial" panose="020B0604020202020204" pitchFamily="34" charset="0"/>
                <a:cs typeface="Arial" panose="020B0604020202020204" pitchFamily="34" charset="0"/>
              </a:rPr>
              <a:t>výroba niobu z tantalitu</a:t>
            </a:r>
            <a:r>
              <a:rPr lang="cs-CZ" sz="2000" dirty="0">
                <a:latin typeface="Arial" panose="020B0604020202020204" pitchFamily="34" charset="0"/>
                <a:cs typeface="Arial" panose="020B0604020202020204" pitchFamily="34" charset="0"/>
              </a:rPr>
              <a:t> se provádí společně s výrobou tantalu. Na rudný koncentrát se působí horkou směsí kyseliny fluorovodíkové a sírové, niob a tantal přecházejí do roztoku jako </a:t>
            </a:r>
            <a:r>
              <a:rPr lang="cs-CZ" sz="2000" u="sng" dirty="0">
                <a:latin typeface="Arial" panose="020B0604020202020204" pitchFamily="34" charset="0"/>
                <a:cs typeface="Arial" panose="020B0604020202020204" pitchFamily="34" charset="0"/>
              </a:rPr>
              <a:t>komplexní fluoridy </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[NbOF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Separace obou kovů se provádí frakční krystalizací </a:t>
            </a:r>
            <a:r>
              <a:rPr lang="cs-CZ" sz="2000" i="1" dirty="0">
                <a:latin typeface="Arial" panose="020B0604020202020204" pitchFamily="34" charset="0"/>
                <a:cs typeface="Arial" panose="020B0604020202020204" pitchFamily="34" charset="0"/>
              </a:rPr>
              <a:t>(de </a:t>
            </a:r>
            <a:r>
              <a:rPr lang="cs-CZ" sz="2000" i="1" dirty="0" err="1">
                <a:latin typeface="Arial" panose="020B0604020202020204" pitchFamily="34" charset="0"/>
                <a:cs typeface="Arial" panose="020B0604020202020204" pitchFamily="34" charset="0"/>
              </a:rPr>
              <a:t>Marignacův</a:t>
            </a:r>
            <a:r>
              <a:rPr lang="cs-CZ" sz="2000" i="1" dirty="0">
                <a:latin typeface="Arial" panose="020B0604020202020204" pitchFamily="34" charset="0"/>
                <a:cs typeface="Arial" panose="020B0604020202020204" pitchFamily="34" charset="0"/>
              </a:rPr>
              <a:t> proces)</a:t>
            </a:r>
            <a:r>
              <a:rPr lang="cs-CZ" sz="2000" dirty="0">
                <a:latin typeface="Arial" panose="020B0604020202020204" pitchFamily="34" charset="0"/>
                <a:cs typeface="Arial" panose="020B0604020202020204" pitchFamily="34" charset="0"/>
              </a:rPr>
              <a:t> nebo častěji selektivní extrakcí </a:t>
            </a:r>
            <a:r>
              <a:rPr lang="cs-CZ" sz="2000" dirty="0" err="1">
                <a:latin typeface="Arial" panose="020B0604020202020204" pitchFamily="34" charset="0"/>
                <a:cs typeface="Arial" panose="020B0604020202020204" pitchFamily="34" charset="0"/>
              </a:rPr>
              <a:t>cyklohexanolem</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metylizobutylketonem</a:t>
            </a:r>
            <a:r>
              <a:rPr lang="cs-CZ" sz="2000" dirty="0">
                <a:latin typeface="Arial" panose="020B0604020202020204" pitchFamily="34" charset="0"/>
                <a:cs typeface="Arial" panose="020B0604020202020204" pitchFamily="34" charset="0"/>
              </a:rPr>
              <a:t>. Z rozpouštědel se ve vodném prostředí niob vysráží přídavkem fluoridu draselného jako nerozpustný </a:t>
            </a:r>
            <a:r>
              <a:rPr lang="cs-CZ" sz="2000" u="sng" dirty="0" err="1">
                <a:latin typeface="Arial" panose="020B0604020202020204" pitchFamily="34" charset="0"/>
                <a:cs typeface="Arial" panose="020B0604020202020204" pitchFamily="34" charset="0"/>
              </a:rPr>
              <a:t>oxopentafluoroniobát</a:t>
            </a:r>
            <a:r>
              <a:rPr lang="cs-CZ" sz="2000" u="sng" dirty="0">
                <a:latin typeface="Arial" panose="020B0604020202020204" pitchFamily="34" charset="0"/>
                <a:cs typeface="Arial" panose="020B0604020202020204" pitchFamily="34" charset="0"/>
              </a:rPr>
              <a:t> draselný</a:t>
            </a:r>
            <a:r>
              <a:rPr lang="cs-CZ" sz="2000" dirty="0">
                <a:latin typeface="Arial" panose="020B0604020202020204" pitchFamily="34" charset="0"/>
                <a:cs typeface="Arial" panose="020B0604020202020204" pitchFamily="34" charset="0"/>
              </a:rPr>
              <a:t>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[NbOF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1983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9154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Stále větší význam dnes získává o mnoho jednodušší </a:t>
            </a:r>
            <a:r>
              <a:rPr lang="cs-CZ" sz="2000" b="1" dirty="0">
                <a:latin typeface="Arial" panose="020B0604020202020204" pitchFamily="34" charset="0"/>
                <a:cs typeface="Arial" panose="020B0604020202020204" pitchFamily="34" charset="0"/>
              </a:rPr>
              <a:t>výroba niobu z </a:t>
            </a:r>
            <a:r>
              <a:rPr lang="cs-CZ" sz="2000" b="1" dirty="0" err="1">
                <a:latin typeface="Arial" panose="020B0604020202020204" pitchFamily="34" charset="0"/>
                <a:cs typeface="Arial" panose="020B0604020202020204" pitchFamily="34" charset="0"/>
              </a:rPr>
              <a:t>pyrochloru</a:t>
            </a:r>
            <a:r>
              <a:rPr lang="cs-CZ" sz="2000" dirty="0">
                <a:latin typeface="Arial" panose="020B0604020202020204" pitchFamily="34" charset="0"/>
                <a:cs typeface="Arial" panose="020B0604020202020204" pitchFamily="34" charset="0"/>
              </a:rPr>
              <a:t>, při které není nutná složitá separace tantalu. Po rozpuštění v kyselině fluorovodíkové se z roztoku niob vyloučí působením vodného roztoku amoniaku jako nerozpustný oxid niobičný. </a:t>
            </a:r>
            <a:r>
              <a:rPr lang="cs-CZ" sz="2000" dirty="0" err="1">
                <a:latin typeface="Arial" panose="020B0604020202020204" pitchFamily="34" charset="0"/>
                <a:cs typeface="Arial" panose="020B0604020202020204" pitchFamily="34" charset="0"/>
              </a:rPr>
              <a:t>Pyrochlor</a:t>
            </a:r>
            <a:r>
              <a:rPr lang="cs-CZ" sz="2000" dirty="0">
                <a:latin typeface="Arial" panose="020B0604020202020204" pitchFamily="34" charset="0"/>
                <a:cs typeface="Arial" panose="020B0604020202020204" pitchFamily="34" charset="0"/>
              </a:rPr>
              <a:t> se také zpracovává Krollovou metodou, tj. chlorací, při které niob přechází na chlorid niobičný s jeho následnou redukcí pomocí hořčíku. V minulosti se menší množství niobu získávalo také ze strusky po výrobě cínu z některých druhů asijských cínových rud.</a:t>
            </a:r>
          </a:p>
          <a:p>
            <a:pPr algn="just"/>
            <a:r>
              <a:rPr lang="cs-CZ" sz="2000" dirty="0">
                <a:latin typeface="Arial" panose="020B0604020202020204" pitchFamily="34" charset="0"/>
                <a:cs typeface="Arial" panose="020B0604020202020204" pitchFamily="34" charset="0"/>
              </a:rPr>
              <a:t>    Čistý </a:t>
            </a:r>
            <a:r>
              <a:rPr lang="cs-CZ" sz="2000" b="1" dirty="0">
                <a:latin typeface="Arial" panose="020B0604020202020204" pitchFamily="34" charset="0"/>
                <a:cs typeface="Arial" panose="020B0604020202020204" pitchFamily="34" charset="0"/>
              </a:rPr>
              <a:t>kovový niob</a:t>
            </a:r>
            <a:r>
              <a:rPr lang="cs-CZ" sz="2000" dirty="0">
                <a:latin typeface="Arial" panose="020B0604020202020204" pitchFamily="34" charset="0"/>
                <a:cs typeface="Arial" panose="020B0604020202020204" pitchFamily="34" charset="0"/>
              </a:rPr>
              <a:t> se získává tavnou elektrolýzou směsi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[NbOF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redukcí oxidu niobičného sodíkem nebo redukcí chloridu niobičného hořčíkem:</a:t>
            </a:r>
          </a:p>
          <a:p>
            <a:pPr algn="ctr"/>
            <a:r>
              <a:rPr lang="cs-CZ" sz="2000" dirty="0">
                <a:latin typeface="Arial" panose="020B0604020202020204" pitchFamily="34" charset="0"/>
                <a:cs typeface="Arial" panose="020B0604020202020204" pitchFamily="34" charset="0"/>
              </a:rPr>
              <a:t>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+ 10Na → 2Nb + 5Na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2NbCl</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+ 5Mg → 2Nb + 5MgCl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Mezi další způsoby výroby kovového niobu patří redukce oxidu niobičného uhlíkem, která se provádí při teplotě 1600-1800°C v indukční nebo odporové elektrické peci. Pracuje se za vysokého vakua. Vstupní surovinou jsou pelety vyrobené slisováním stechiometrického množství oxidu niobičného a sazí. Jako pojivo se používá obvykle cukr nebo kafr. Nejprve probíhá reakce:</a:t>
            </a:r>
          </a:p>
          <a:p>
            <a:pPr algn="ctr"/>
            <a:r>
              <a:rPr lang="cs-CZ" sz="2000" dirty="0">
                <a:latin typeface="Arial" panose="020B0604020202020204" pitchFamily="34" charset="0"/>
                <a:cs typeface="Arial" panose="020B0604020202020204" pitchFamily="34" charset="0"/>
              </a:rPr>
              <a:t>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+ 7C → 2NbC + 5CO</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877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Po vychlazení se pelety s obsahem karbidu rozemelou na prášek, po smísení s dalším podílem oxidu se opět </a:t>
            </a:r>
            <a:r>
              <a:rPr lang="cs-CZ" sz="2000" dirty="0" err="1">
                <a:latin typeface="Arial" panose="020B0604020202020204" pitchFamily="34" charset="0"/>
                <a:cs typeface="Arial" panose="020B0604020202020204" pitchFamily="34" charset="0"/>
              </a:rPr>
              <a:t>peletují</a:t>
            </a:r>
            <a:r>
              <a:rPr lang="cs-CZ" sz="2000" dirty="0">
                <a:latin typeface="Arial" panose="020B0604020202020204" pitchFamily="34" charset="0"/>
                <a:cs typeface="Arial" panose="020B0604020202020204" pitchFamily="34" charset="0"/>
              </a:rPr>
              <a:t>. Ve vysokofrekvenční elektrické peci při teplotě 2100°C a ve vakuu probíhá reakce:</a:t>
            </a:r>
          </a:p>
          <a:p>
            <a:pPr algn="ctr"/>
            <a:r>
              <a:rPr lang="cs-CZ" sz="2000" dirty="0">
                <a:latin typeface="Arial" panose="020B0604020202020204" pitchFamily="34" charset="0"/>
                <a:cs typeface="Arial" panose="020B0604020202020204" pitchFamily="34" charset="0"/>
              </a:rPr>
              <a:t>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+ 5NbC → 7Nb + 5CO</a:t>
            </a:r>
            <a:endParaRPr lang="en-US"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        </a:t>
            </a:r>
            <a:r>
              <a:rPr lang="cs-CZ" sz="2000" b="1" i="1" dirty="0">
                <a:latin typeface="Arial" panose="020B0604020202020204" pitchFamily="34" charset="0"/>
                <a:cs typeface="Arial" panose="020B0604020202020204" pitchFamily="34" charset="0"/>
              </a:rPr>
              <a:t>Práškový niob</a:t>
            </a:r>
            <a:r>
              <a:rPr lang="cs-CZ" sz="2000" i="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vyrábí </a:t>
            </a:r>
            <a:r>
              <a:rPr lang="cs-CZ" sz="2000" b="1" dirty="0">
                <a:latin typeface="Arial" panose="020B0604020202020204" pitchFamily="34" charset="0"/>
                <a:cs typeface="Arial" panose="020B0604020202020204" pitchFamily="34" charset="0"/>
              </a:rPr>
              <a:t>redukcí</a:t>
            </a:r>
            <a:r>
              <a:rPr lang="cs-CZ" sz="2000" dirty="0">
                <a:latin typeface="Arial" panose="020B0604020202020204" pitchFamily="34" charset="0"/>
                <a:cs typeface="Arial" panose="020B0604020202020204" pitchFamily="34" charset="0"/>
              </a:rPr>
              <a:t> oxidu niobičného </a:t>
            </a:r>
            <a:r>
              <a:rPr lang="cs-CZ" sz="2000" b="1" dirty="0">
                <a:latin typeface="Arial" panose="020B0604020202020204" pitchFamily="34" charset="0"/>
                <a:cs typeface="Arial" panose="020B0604020202020204" pitchFamily="34" charset="0"/>
              </a:rPr>
              <a:t>kovovým hořčíkem</a:t>
            </a:r>
            <a:r>
              <a:rPr lang="cs-CZ" sz="2000" dirty="0">
                <a:latin typeface="Arial" panose="020B0604020202020204" pitchFamily="34" charset="0"/>
                <a:cs typeface="Arial" panose="020B0604020202020204" pitchFamily="34" charset="0"/>
              </a:rPr>
              <a:t>, redukcí </a:t>
            </a:r>
            <a:r>
              <a:rPr lang="cs-CZ" sz="2000" dirty="0" err="1">
                <a:latin typeface="Arial" panose="020B0604020202020204" pitchFamily="34" charset="0"/>
                <a:cs typeface="Arial" panose="020B0604020202020204" pitchFamily="34" charset="0"/>
              </a:rPr>
              <a:t>heptafluoroniobičnanu</a:t>
            </a:r>
            <a:r>
              <a:rPr lang="cs-CZ" sz="2000" dirty="0">
                <a:latin typeface="Arial" panose="020B0604020202020204" pitchFamily="34" charset="0"/>
                <a:cs typeface="Arial" panose="020B0604020202020204" pitchFamily="34" charset="0"/>
              </a:rPr>
              <a:t> draselného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sodíkem</a:t>
            </a:r>
            <a:r>
              <a:rPr lang="cs-CZ" sz="2000" dirty="0">
                <a:latin typeface="Arial" panose="020B0604020202020204" pitchFamily="34" charset="0"/>
                <a:cs typeface="Arial" panose="020B0604020202020204" pitchFamily="34" charset="0"/>
              </a:rPr>
              <a:t>, technický niob pro legování ocelí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feroniobium</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se vyrábí </a:t>
            </a:r>
            <a:r>
              <a:rPr lang="cs-CZ" sz="2000" b="1" dirty="0" err="1">
                <a:latin typeface="Arial" panose="020B0604020202020204" pitchFamily="34" charset="0"/>
                <a:cs typeface="Arial" panose="020B0604020202020204" pitchFamily="34" charset="0"/>
              </a:rPr>
              <a:t>aluminotermickou</a:t>
            </a:r>
            <a:r>
              <a:rPr lang="cs-CZ" sz="2000" b="1" dirty="0">
                <a:latin typeface="Arial" panose="020B0604020202020204" pitchFamily="34" charset="0"/>
                <a:cs typeface="Arial" panose="020B0604020202020204" pitchFamily="34" charset="0"/>
              </a:rPr>
              <a:t> redukcí </a:t>
            </a:r>
            <a:r>
              <a:rPr lang="cs-CZ" sz="2000" dirty="0">
                <a:latin typeface="Arial" panose="020B0604020202020204" pitchFamily="34" charset="0"/>
                <a:cs typeface="Arial" panose="020B0604020202020204" pitchFamily="34" charset="0"/>
              </a:rPr>
              <a:t>směsi oxidu niobičného a oxidu železitého:</a:t>
            </a:r>
          </a:p>
          <a:p>
            <a:pPr algn="ctr"/>
            <a:r>
              <a:rPr lang="cs-CZ" sz="2000" dirty="0">
                <a:latin typeface="Arial" panose="020B0604020202020204" pitchFamily="34" charset="0"/>
                <a:cs typeface="Arial" panose="020B0604020202020204" pitchFamily="34" charset="0"/>
              </a:rPr>
              <a:t>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+ 5Mg → 2Nb + 5MgO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+ 5Na → </a:t>
            </a:r>
            <a:r>
              <a:rPr lang="cs-CZ" sz="2000" dirty="0" err="1">
                <a:latin typeface="Arial" panose="020B0604020202020204" pitchFamily="34" charset="0"/>
                <a:cs typeface="Arial" panose="020B0604020202020204" pitchFamily="34" charset="0"/>
              </a:rPr>
              <a:t>Nb</a:t>
            </a:r>
            <a:r>
              <a:rPr lang="cs-CZ" sz="2000" dirty="0">
                <a:latin typeface="Arial" panose="020B0604020202020204" pitchFamily="34" charset="0"/>
                <a:cs typeface="Arial" panose="020B0604020202020204" pitchFamily="34" charset="0"/>
              </a:rPr>
              <a:t> + 5NaF + 2KF</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+ 12Al → 6Nb + 2Fe + 6Al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Niob je důležitou </a:t>
            </a:r>
            <a:r>
              <a:rPr lang="cs-CZ" sz="2000" dirty="0" err="1">
                <a:latin typeface="Arial" panose="020B0604020202020204" pitchFamily="34" charset="0"/>
                <a:cs typeface="Arial" panose="020B0604020202020204" pitchFamily="34" charset="0"/>
              </a:rPr>
              <a:t>feritotvornou</a:t>
            </a:r>
            <a:r>
              <a:rPr lang="cs-CZ" sz="2000" dirty="0">
                <a:latin typeface="Arial" panose="020B0604020202020204" pitchFamily="34" charset="0"/>
                <a:cs typeface="Arial" panose="020B0604020202020204" pitchFamily="34" charset="0"/>
              </a:rPr>
              <a:t> přísadou do legovaných ocelí, díky své afinitě k uhlíku zabraňuje vzniku karbidů chromu v oceli a tím omezuje tvorbu </a:t>
            </a:r>
            <a:r>
              <a:rPr lang="cs-CZ" sz="2000" dirty="0" err="1">
                <a:latin typeface="Arial" panose="020B0604020202020204" pitchFamily="34" charset="0"/>
                <a:cs typeface="Arial" panose="020B0604020202020204" pitchFamily="34" charset="0"/>
              </a:rPr>
              <a:t>mezikrystalické</a:t>
            </a:r>
            <a:r>
              <a:rPr lang="cs-CZ" sz="2000" dirty="0">
                <a:latin typeface="Arial" panose="020B0604020202020204" pitchFamily="34" charset="0"/>
                <a:cs typeface="Arial" panose="020B0604020202020204" pitchFamily="34" charset="0"/>
              </a:rPr>
              <a:t> koroze. Niobové nerezavějící oceli s 0,5 - 1 % </a:t>
            </a:r>
            <a:r>
              <a:rPr lang="cs-CZ" sz="2000" dirty="0" err="1">
                <a:latin typeface="Arial" panose="020B0604020202020204" pitchFamily="34" charset="0"/>
                <a:cs typeface="Arial" panose="020B0604020202020204" pitchFamily="34" charset="0"/>
              </a:rPr>
              <a:t>Nb</a:t>
            </a:r>
            <a:r>
              <a:rPr lang="cs-CZ" sz="2000" dirty="0">
                <a:latin typeface="Arial" panose="020B0604020202020204" pitchFamily="34" charset="0"/>
                <a:cs typeface="Arial" panose="020B0604020202020204" pitchFamily="34" charset="0"/>
              </a:rPr>
              <a:t> jsou žáruvzdorné a korozivzdorné a zhotovují se z nich lopatky plynových turbín a proudových motorů. Z ocelí s obsahem 1 až 4 % </a:t>
            </a:r>
            <a:r>
              <a:rPr lang="cs-CZ" sz="2000" dirty="0" err="1">
                <a:latin typeface="Arial" panose="020B0604020202020204" pitchFamily="34" charset="0"/>
                <a:cs typeface="Arial" panose="020B0604020202020204" pitchFamily="34" charset="0"/>
              </a:rPr>
              <a:t>Nb</a:t>
            </a:r>
            <a:r>
              <a:rPr lang="cs-CZ" sz="2000" dirty="0">
                <a:latin typeface="Arial" panose="020B0604020202020204" pitchFamily="34" charset="0"/>
                <a:cs typeface="Arial" panose="020B0604020202020204" pitchFamily="34" charset="0"/>
              </a:rPr>
              <a:t> se vyrábí tvrdé břity obráběcích nástrojů. Niob je hlavní složkou slitin po výrobu kardiostimulátorů, kostních implantátů, nebo kontejnerů na radioaktivní odpad a pro výrobu chladících potrubí po jaderné reaktory chlazené kapalným sodíkem nebo draslíkem. </a:t>
            </a:r>
          </a:p>
        </p:txBody>
      </p:sp>
    </p:spTree>
    <p:extLst>
      <p:ext uri="{BB962C8B-B14F-4D97-AF65-F5344CB8AC3E}">
        <p14:creationId xmlns:p14="http://schemas.microsoft.com/office/powerpoint/2010/main" val="3621027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151180"/>
            <a:ext cx="8763000" cy="458587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Niob a jeho sloučeniny nachází uplatnění zejména ve sklářství.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malém množství se ve formě </a:t>
            </a:r>
            <a:r>
              <a:rPr lang="cs-CZ" sz="2000" b="1" dirty="0">
                <a:latin typeface="Arial" panose="020B0604020202020204" pitchFamily="34" charset="0"/>
                <a:cs typeface="Arial" panose="020B0604020202020204" pitchFamily="34" charset="0"/>
              </a:rPr>
              <a:t>oxidu niobičného</a:t>
            </a:r>
            <a:r>
              <a:rPr lang="cs-CZ" sz="2000" dirty="0">
                <a:latin typeface="Arial" panose="020B0604020202020204" pitchFamily="34" charset="0"/>
                <a:cs typeface="Arial" panose="020B0604020202020204" pitchFamily="34" charset="0"/>
              </a:rPr>
              <a:t> 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přidává ke sklovině při výrobě některých druhů optického skla.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niobičný </a:t>
            </a:r>
            <a:r>
              <a:rPr lang="cs-CZ" sz="2000" dirty="0">
                <a:latin typeface="Arial" panose="020B0604020202020204" pitchFamily="34" charset="0"/>
                <a:cs typeface="Arial" panose="020B0604020202020204" pitchFamily="34" charset="0"/>
              </a:rPr>
              <a:t>NbF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slouží jako katalyzátor rozkladu kovových hydridů, využívaných k uskladňování vodíku.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Velice tvrdý </a:t>
            </a:r>
            <a:r>
              <a:rPr lang="cs-CZ" sz="2000" b="1" dirty="0">
                <a:latin typeface="Arial" panose="020B0604020202020204" pitchFamily="34" charset="0"/>
                <a:cs typeface="Arial" panose="020B0604020202020204" pitchFamily="34" charset="0"/>
              </a:rPr>
              <a:t>karbid niobu </a:t>
            </a:r>
            <a:r>
              <a:rPr lang="cs-CZ" sz="2000" dirty="0" err="1">
                <a:latin typeface="Arial" panose="020B0604020202020204" pitchFamily="34" charset="0"/>
                <a:cs typeface="Arial" panose="020B0604020202020204" pitchFamily="34" charset="0"/>
              </a:rPr>
              <a:t>NbC</a:t>
            </a:r>
            <a:r>
              <a:rPr lang="cs-CZ" sz="2000" dirty="0">
                <a:latin typeface="Arial" panose="020B0604020202020204" pitchFamily="34" charset="0"/>
                <a:cs typeface="Arial" panose="020B0604020202020204" pitchFamily="34" charset="0"/>
              </a:rPr>
              <a:t> se používá k výrobě řezných nástrojů.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Nitrid </a:t>
            </a:r>
            <a:r>
              <a:rPr lang="cs-CZ" sz="2000" b="1" dirty="0" err="1">
                <a:latin typeface="Arial" panose="020B0604020202020204" pitchFamily="34" charset="0"/>
                <a:cs typeface="Arial" panose="020B0604020202020204" pitchFamily="34" charset="0"/>
              </a:rPr>
              <a:t>niobitý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NbN</a:t>
            </a:r>
            <a:r>
              <a:rPr lang="cs-CZ" sz="2000" dirty="0">
                <a:latin typeface="Arial" panose="020B0604020202020204" pitchFamily="34" charset="0"/>
                <a:cs typeface="Arial" panose="020B0604020202020204" pitchFamily="34" charset="0"/>
              </a:rPr>
              <a:t> slouží k výrobě detektorů fotonů a infračerveného záření.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Některé slitiny a sloučeniny niobu se používají k výrobě </a:t>
            </a:r>
            <a:r>
              <a:rPr lang="cs-CZ" sz="2000" u="sng" dirty="0">
                <a:latin typeface="Arial" panose="020B0604020202020204" pitchFamily="34" charset="0"/>
                <a:cs typeface="Arial" panose="020B0604020202020204" pitchFamily="34" charset="0"/>
              </a:rPr>
              <a:t>supravodivých materiálů</a:t>
            </a:r>
            <a:r>
              <a:rPr lang="cs-CZ" sz="2000" dirty="0">
                <a:latin typeface="Arial" panose="020B0604020202020204" pitchFamily="34" charset="0"/>
                <a:cs typeface="Arial" panose="020B0604020202020204" pitchFamily="34" charset="0"/>
              </a:rPr>
              <a:t>. Mezi supravodiče patří např. slitiny niobu s titanem nebo zirkoniem. Ze sloučenin mají supravodivé vlastnosti např. Nb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Sn, Nb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a Nb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Ge.</a:t>
            </a:r>
          </a:p>
        </p:txBody>
      </p:sp>
    </p:spTree>
    <p:extLst>
      <p:ext uri="{BB962C8B-B14F-4D97-AF65-F5344CB8AC3E}">
        <p14:creationId xmlns:p14="http://schemas.microsoft.com/office/powerpoint/2010/main" val="566829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0198" y="76200"/>
            <a:ext cx="8839200" cy="6124754"/>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Tantal</a:t>
            </a:r>
            <a:r>
              <a:rPr lang="cs-CZ" sz="32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platinově šedý, značně tvrdý, neobyčejně tažný kov. Má </a:t>
            </a:r>
            <a:r>
              <a:rPr lang="cs-CZ" sz="2000" u="sng" dirty="0">
                <a:latin typeface="Arial" panose="020B0604020202020204" pitchFamily="34" charset="0"/>
                <a:cs typeface="Arial" panose="020B0604020202020204" pitchFamily="34" charset="0"/>
              </a:rPr>
              <a:t>mimořádnou chemickou odolnost</a:t>
            </a:r>
            <a:r>
              <a:rPr lang="cs-CZ" sz="2000" dirty="0">
                <a:latin typeface="Arial" panose="020B0604020202020204" pitchFamily="34" charset="0"/>
                <a:cs typeface="Arial" panose="020B0604020202020204" pitchFamily="34" charset="0"/>
              </a:rPr>
              <a:t>, za normální teploty reaguje pouze s fluorem, při vysokých teplotách se přímo slučuje i s chlorem a sírou.</a:t>
            </a:r>
          </a:p>
          <a:p>
            <a:pPr algn="just"/>
            <a:r>
              <a:rPr lang="cs-CZ" sz="2000" dirty="0">
                <a:latin typeface="Arial" panose="020B0604020202020204" pitchFamily="34" charset="0"/>
                <a:cs typeface="Arial" panose="020B0604020202020204" pitchFamily="34" charset="0"/>
              </a:rPr>
              <a:t>   Ve sloučeninách vystupuje tantal téměř </a:t>
            </a:r>
            <a:r>
              <a:rPr lang="cs-CZ" sz="2000" u="sng" dirty="0">
                <a:latin typeface="Arial" panose="020B0604020202020204" pitchFamily="34" charset="0"/>
                <a:cs typeface="Arial" panose="020B0604020202020204" pitchFamily="34" charset="0"/>
              </a:rPr>
              <a:t>výhradně jako pětimocný</a:t>
            </a:r>
            <a:r>
              <a:rPr lang="cs-CZ" sz="2000" dirty="0">
                <a:latin typeface="Arial" panose="020B0604020202020204" pitchFamily="34" charset="0"/>
                <a:cs typeface="Arial" panose="020B0604020202020204" pitchFamily="34" charset="0"/>
              </a:rPr>
              <a:t>, ze sloučenin tantalu v nižším mocenství jsou obvyklé pouze chloridy.</a:t>
            </a:r>
          </a:p>
          <a:p>
            <a:pPr algn="just"/>
            <a:r>
              <a:rPr lang="cs-CZ" sz="2000" dirty="0">
                <a:latin typeface="Arial" panose="020B0604020202020204" pitchFamily="34" charset="0"/>
                <a:cs typeface="Arial" panose="020B0604020202020204" pitchFamily="34" charset="0"/>
              </a:rPr>
              <a:t>Kompaktní kovový tantal se </a:t>
            </a:r>
            <a:r>
              <a:rPr lang="cs-CZ" sz="2000" u="sng" dirty="0" err="1">
                <a:latin typeface="Arial" panose="020B0604020202020204" pitchFamily="34" charset="0"/>
                <a:cs typeface="Arial" panose="020B0604020202020204" pitchFamily="34" charset="0"/>
              </a:rPr>
              <a:t>nerozp</a:t>
            </a:r>
            <a:r>
              <a:rPr lang="en-US" sz="2000" u="sng" dirty="0">
                <a:latin typeface="Arial" panose="020B0604020202020204" pitchFamily="34" charset="0"/>
                <a:cs typeface="Arial" panose="020B0604020202020204" pitchFamily="34" charset="0"/>
              </a:rPr>
              <a:t>o</a:t>
            </a:r>
            <a:r>
              <a:rPr lang="cs-CZ" sz="2000" u="sng" dirty="0" err="1">
                <a:latin typeface="Arial" panose="020B0604020202020204" pitchFamily="34" charset="0"/>
                <a:cs typeface="Arial" panose="020B0604020202020204" pitchFamily="34" charset="0"/>
              </a:rPr>
              <a:t>uští</a:t>
            </a:r>
            <a:r>
              <a:rPr lang="cs-CZ" sz="2000" u="sng" dirty="0">
                <a:latin typeface="Arial" panose="020B0604020202020204" pitchFamily="34" charset="0"/>
                <a:cs typeface="Arial" panose="020B0604020202020204" pitchFamily="34" charset="0"/>
              </a:rPr>
              <a:t> v žádné minerální kyselině, nereaguje ani s alkalickými hydroxidy</a:t>
            </a:r>
            <a:r>
              <a:rPr lang="cs-CZ" sz="2000" dirty="0">
                <a:latin typeface="Arial" panose="020B0604020202020204" pitchFamily="34" charset="0"/>
                <a:cs typeface="Arial" panose="020B0604020202020204" pitchFamily="34" charset="0"/>
              </a:rPr>
              <a:t>. Pomalu reaguje pouze s  kyselinou fluorovodíkovou, produktem reakce tantalu se zředěnou HF je komplexní </a:t>
            </a:r>
            <a:r>
              <a:rPr lang="cs-CZ" sz="2000" u="sng" dirty="0">
                <a:latin typeface="Arial" panose="020B0604020202020204" pitchFamily="34" charset="0"/>
                <a:cs typeface="Arial" panose="020B0604020202020204" pitchFamily="34" charset="0"/>
              </a:rPr>
              <a:t>kyselina </a:t>
            </a:r>
            <a:r>
              <a:rPr lang="cs-CZ" sz="2000" u="sng" dirty="0" err="1">
                <a:latin typeface="Arial" panose="020B0604020202020204" pitchFamily="34" charset="0"/>
                <a:cs typeface="Arial" panose="020B0604020202020204" pitchFamily="34" charset="0"/>
              </a:rPr>
              <a:t>heptafluorotantaličná</a:t>
            </a:r>
            <a:r>
              <a:rPr lang="cs-CZ" sz="2000" dirty="0">
                <a:latin typeface="Arial" panose="020B0604020202020204" pitchFamily="34" charset="0"/>
                <a:cs typeface="Arial" panose="020B0604020202020204" pitchFamily="34" charset="0"/>
              </a:rPr>
              <a:t> a vodík, s koncentrovanou kyselinou fluorovodíkovou tantal reaguje za vzniku komplexní </a:t>
            </a:r>
            <a:r>
              <a:rPr lang="cs-CZ" sz="2000" u="sng" dirty="0">
                <a:latin typeface="Arial" panose="020B0604020202020204" pitchFamily="34" charset="0"/>
                <a:cs typeface="Arial" panose="020B0604020202020204" pitchFamily="34" charset="0"/>
              </a:rPr>
              <a:t>kyseliny </a:t>
            </a:r>
            <a:r>
              <a:rPr lang="cs-CZ" sz="2000" u="sng" dirty="0" err="1">
                <a:latin typeface="Arial" panose="020B0604020202020204" pitchFamily="34" charset="0"/>
                <a:cs typeface="Arial" panose="020B0604020202020204" pitchFamily="34" charset="0"/>
              </a:rPr>
              <a:t>trihydrogenoktafluorotantaličné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2Ta + 14HF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+ 5H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2Ta + 16HF → 2H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+ 5H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Nejlépe se však rozpouští ve směsi koncentrovaných kyselin fluorovodíkové a dusičné:</a:t>
            </a:r>
          </a:p>
          <a:p>
            <a:pPr algn="just"/>
            <a:r>
              <a:rPr lang="cs-CZ" sz="2000" dirty="0">
                <a:latin typeface="Arial" panose="020B0604020202020204" pitchFamily="34" charset="0"/>
                <a:cs typeface="Arial" panose="020B0604020202020204" pitchFamily="34" charset="0"/>
              </a:rPr>
              <a:t>      3Ta + 21HF + 5HNO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+ 5NO + 10H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2000" b="1" dirty="0">
              <a:latin typeface="Arial" panose="020B0604020202020204" pitchFamily="34" charset="0"/>
              <a:cs typeface="Arial" panose="020B0604020202020204" pitchFamily="34" charset="0"/>
            </a:endParaRPr>
          </a:p>
        </p:txBody>
      </p:sp>
      <p:pic>
        <p:nvPicPr>
          <p:cNvPr id="10242" name="Picture 2" descr="Tantalate - Wikipedia">
            <a:extLst>
              <a:ext uri="{FF2B5EF4-FFF2-40B4-BE49-F238E27FC236}">
                <a16:creationId xmlns:a16="http://schemas.microsoft.com/office/drawing/2014/main" id="{48AB9338-40DE-4E58-99B8-92EB4EF6F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302" y="5219700"/>
            <a:ext cx="20955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17AD828-E11C-4B2A-85D7-48E073692F00}"/>
              </a:ext>
            </a:extLst>
          </p:cNvPr>
          <p:cNvSpPr txBox="1"/>
          <p:nvPr/>
        </p:nvSpPr>
        <p:spPr>
          <a:xfrm>
            <a:off x="3962400" y="6322100"/>
            <a:ext cx="3220702" cy="338554"/>
          </a:xfrm>
          <a:prstGeom prst="rect">
            <a:avLst/>
          </a:prstGeom>
          <a:noFill/>
        </p:spPr>
        <p:txBody>
          <a:bodyPr wrap="square">
            <a:spAutoFit/>
          </a:bodyPr>
          <a:lstStyle/>
          <a:p>
            <a:pPr algn="just"/>
            <a:r>
              <a:rPr lang="cs-CZ" sz="1600" dirty="0" err="1">
                <a:latin typeface="Arial" panose="020B0604020202020204" pitchFamily="34" charset="0"/>
                <a:cs typeface="Arial" panose="020B0604020202020204" pitchFamily="34" charset="0"/>
              </a:rPr>
              <a:t>heptafluorotantaličnan</a:t>
            </a:r>
            <a:r>
              <a:rPr lang="cs-CZ" sz="1600" dirty="0">
                <a:latin typeface="Arial" panose="020B0604020202020204" pitchFamily="34" charset="0"/>
                <a:cs typeface="Arial" panose="020B0604020202020204" pitchFamily="34" charset="0"/>
              </a:rPr>
              <a:t> draselný</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848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přírodě se tantal nachází jako ryzí kov a v minerálech </a:t>
            </a:r>
            <a:r>
              <a:rPr lang="cs-CZ" sz="2000" b="1" dirty="0">
                <a:latin typeface="Arial" panose="020B0604020202020204" pitchFamily="34" charset="0"/>
                <a:cs typeface="Arial" panose="020B0604020202020204" pitchFamily="34" charset="0"/>
              </a:rPr>
              <a:t>tantalit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Fe,Mn</a:t>
            </a:r>
            <a:r>
              <a:rPr lang="cs-CZ" sz="2000" dirty="0">
                <a:latin typeface="Arial" panose="020B0604020202020204" pitchFamily="34" charset="0"/>
                <a:cs typeface="Arial" panose="020B0604020202020204" pitchFamily="34" charset="0"/>
              </a:rPr>
              <a:t>)Ta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kolumbit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Fe,Mn</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Nb,Ta</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niobit</a:t>
            </a:r>
            <a:r>
              <a:rPr lang="cs-CZ" sz="2000" dirty="0">
                <a:latin typeface="Arial" panose="020B0604020202020204" pitchFamily="34" charset="0"/>
                <a:cs typeface="Arial" panose="020B0604020202020204" pitchFamily="34" charset="0"/>
              </a:rPr>
              <a:t> vždy v doprovodu niobu.</a:t>
            </a:r>
          </a:p>
          <a:p>
            <a:pPr algn="just"/>
            <a:endParaRPr lang="cs-CZ" sz="2000" dirty="0">
              <a:latin typeface="Arial" panose="020B0604020202020204" pitchFamily="34" charset="0"/>
              <a:cs typeface="Arial" panose="020B0604020202020204" pitchFamily="34" charset="0"/>
            </a:endParaRPr>
          </a:p>
          <a:p>
            <a:pPr algn="just"/>
            <a:r>
              <a:rPr lang="cs-CZ" sz="2000" b="1" dirty="0" err="1">
                <a:latin typeface="Arial" panose="020B0604020202020204" pitchFamily="34" charset="0"/>
                <a:cs typeface="Arial" panose="020B0604020202020204" pitchFamily="34" charset="0"/>
              </a:rPr>
              <a:t>Coltan</a:t>
            </a:r>
            <a:r>
              <a:rPr lang="cs-CZ" sz="2000" dirty="0">
                <a:latin typeface="Arial" panose="020B0604020202020204" pitchFamily="34" charset="0"/>
                <a:cs typeface="Arial" panose="020B0604020202020204" pitchFamily="34" charset="0"/>
              </a:rPr>
              <a:t> je průmyslový název kolumbitu-tantalitu, matně černé rudy, ze které se získávají prvky niob a tantal. </a:t>
            </a:r>
            <a:r>
              <a:rPr lang="cs-CZ" sz="2000" dirty="0" err="1">
                <a:latin typeface="Arial" panose="020B0604020202020204" pitchFamily="34" charset="0"/>
                <a:cs typeface="Arial" panose="020B0604020202020204" pitchFamily="34" charset="0"/>
              </a:rPr>
              <a:t>Coltan</a:t>
            </a:r>
            <a:r>
              <a:rPr lang="cs-CZ" sz="2000" dirty="0">
                <a:latin typeface="Arial" panose="020B0604020202020204" pitchFamily="34" charset="0"/>
                <a:cs typeface="Arial" panose="020B0604020202020204" pitchFamily="34" charset="0"/>
              </a:rPr>
              <a:t> se ve velkých množstvích nachází v Kongu, kde se odhaduje 80 % celosvětových zásob. </a:t>
            </a:r>
          </a:p>
          <a:p>
            <a:pPr algn="just"/>
            <a:r>
              <a:rPr lang="cs-CZ" sz="2000" dirty="0">
                <a:latin typeface="Arial" panose="020B0604020202020204" pitchFamily="34" charset="0"/>
                <a:cs typeface="Arial" panose="020B0604020202020204" pitchFamily="34" charset="0"/>
              </a:rPr>
              <a:t>  K jeho získávání jsou v Kongu různými ozbrojenými skupinami využíváni vesničané, včetně dětí. Takto vytěžený </a:t>
            </a:r>
            <a:r>
              <a:rPr lang="cs-CZ" sz="2000" dirty="0" err="1">
                <a:latin typeface="Arial" panose="020B0604020202020204" pitchFamily="34" charset="0"/>
                <a:cs typeface="Arial" panose="020B0604020202020204" pitchFamily="34" charset="0"/>
              </a:rPr>
              <a:t>coltan</a:t>
            </a:r>
            <a:r>
              <a:rPr lang="cs-CZ" sz="2000" dirty="0">
                <a:latin typeface="Arial" panose="020B0604020202020204" pitchFamily="34" charset="0"/>
                <a:cs typeface="Arial" panose="020B0604020202020204" pitchFamily="34" charset="0"/>
              </a:rPr>
              <a:t> se často ze země pašuje.</a:t>
            </a:r>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Při rafinaci se z </a:t>
            </a:r>
            <a:r>
              <a:rPr lang="cs-CZ" sz="2000" dirty="0" err="1">
                <a:latin typeface="Arial" panose="020B0604020202020204" pitchFamily="34" charset="0"/>
                <a:cs typeface="Arial" panose="020B0604020202020204" pitchFamily="34" charset="0"/>
              </a:rPr>
              <a:t>coltanu</a:t>
            </a:r>
            <a:r>
              <a:rPr lang="cs-CZ" sz="2000" dirty="0">
                <a:latin typeface="Arial" panose="020B0604020202020204" pitchFamily="34" charset="0"/>
                <a:cs typeface="Arial" panose="020B0604020202020204" pitchFamily="34" charset="0"/>
              </a:rPr>
              <a:t> stává teplotně odolný prášek s vysokou permitivitou. Tantal z </a:t>
            </a:r>
            <a:r>
              <a:rPr lang="cs-CZ" sz="2000" dirty="0" err="1">
                <a:latin typeface="Arial" panose="020B0604020202020204" pitchFamily="34" charset="0"/>
                <a:cs typeface="Arial" panose="020B0604020202020204" pitchFamily="34" charset="0"/>
              </a:rPr>
              <a:t>coltanu</a:t>
            </a:r>
            <a:r>
              <a:rPr lang="cs-CZ" sz="2000" dirty="0">
                <a:latin typeface="Arial" panose="020B0604020202020204" pitchFamily="34" charset="0"/>
                <a:cs typeface="Arial" panose="020B0604020202020204" pitchFamily="34" charset="0"/>
              </a:rPr>
              <a:t> je důležitou součástí </a:t>
            </a:r>
            <a:r>
              <a:rPr lang="cs-CZ" sz="2000" u="sng" dirty="0">
                <a:latin typeface="Arial" panose="020B0604020202020204" pitchFamily="34" charset="0"/>
                <a:cs typeface="Arial" panose="020B0604020202020204" pitchFamily="34" charset="0"/>
              </a:rPr>
              <a:t>při výrobě kondenzátorů</a:t>
            </a:r>
            <a:r>
              <a:rPr lang="cs-CZ" sz="2000" dirty="0">
                <a:latin typeface="Arial" panose="020B0604020202020204" pitchFamily="34" charset="0"/>
                <a:cs typeface="Arial" panose="020B0604020202020204" pitchFamily="34" charset="0"/>
              </a:rPr>
              <a:t>, používaných při výrobě malých elektronických součástek, zejména mobilních telefonů, notebooků a ostatních elektronických přístrojů. </a:t>
            </a:r>
          </a:p>
        </p:txBody>
      </p:sp>
      <p:pic>
        <p:nvPicPr>
          <p:cNvPr id="1028" name="Picture 4"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294490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29390"/>
            <a:ext cx="2579380" cy="17998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obrazit zdrojový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29390"/>
            <a:ext cx="2563906" cy="192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0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65370" y="152400"/>
            <a:ext cx="8839200" cy="637097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Výroba tantalu a niobu se provádí dvěma základními způsoby, obvyklejší je </a:t>
            </a:r>
            <a:r>
              <a:rPr lang="cs-CZ" sz="2000" b="1" dirty="0">
                <a:latin typeface="Arial" panose="020B0604020202020204" pitchFamily="34" charset="0"/>
                <a:cs typeface="Arial" panose="020B0604020202020204" pitchFamily="34" charset="0"/>
              </a:rPr>
              <a:t>hydrometalurgický postup</a:t>
            </a:r>
            <a:r>
              <a:rPr lang="cs-CZ" sz="2000" dirty="0">
                <a:latin typeface="Arial" panose="020B0604020202020204" pitchFamily="34" charset="0"/>
                <a:cs typeface="Arial" panose="020B0604020202020204" pitchFamily="34" charset="0"/>
              </a:rPr>
              <a:t>, který spočívá v loužení rudného koncentrátu horkou směsí kyseliny fluorovodíkové a sírové. Méně používaný je </a:t>
            </a:r>
            <a:r>
              <a:rPr lang="cs-CZ" sz="2000" b="1" dirty="0">
                <a:latin typeface="Arial" panose="020B0604020202020204" pitchFamily="34" charset="0"/>
                <a:cs typeface="Arial" panose="020B0604020202020204" pitchFamily="34" charset="0"/>
              </a:rPr>
              <a:t>pyrometalurgický postup</a:t>
            </a:r>
            <a:r>
              <a:rPr lang="cs-CZ" sz="2000" dirty="0">
                <a:latin typeface="Arial" panose="020B0604020202020204" pitchFamily="34" charset="0"/>
                <a:cs typeface="Arial" panose="020B0604020202020204" pitchFamily="34" charset="0"/>
              </a:rPr>
              <a:t>, který se provádí tavením rudného koncentrátu s hydroxidy alkalických kovů, sodou nebo </a:t>
            </a:r>
            <a:r>
              <a:rPr lang="cs-CZ" sz="2000" dirty="0" err="1">
                <a:latin typeface="Arial" panose="020B0604020202020204" pitchFamily="34" charset="0"/>
                <a:cs typeface="Arial" panose="020B0604020202020204" pitchFamily="34" charset="0"/>
              </a:rPr>
              <a:t>potaší</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prvním případě přechází tantal a niob do roztoků, z nichž krystalizují komplexní fluoridy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a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NbF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V druhém případě vznikají alkalické niobičnany a </a:t>
            </a:r>
            <a:r>
              <a:rPr lang="cs-CZ" sz="2000" dirty="0" err="1">
                <a:latin typeface="Arial" panose="020B0604020202020204" pitchFamily="34" charset="0"/>
                <a:cs typeface="Arial" panose="020B0604020202020204" pitchFamily="34" charset="0"/>
              </a:rPr>
              <a:t>tantaličnany</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NbO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 Na</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TaO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ze kterých působením kyseliny chlorovodíkové vznikají hydratované oxidy Ta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·xH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·xH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 separaci jednotlivých kovů se v minulosti používal de </a:t>
            </a:r>
            <a:r>
              <a:rPr lang="cs-CZ" sz="2000" dirty="0" err="1">
                <a:latin typeface="Arial" panose="020B0604020202020204" pitchFamily="34" charset="0"/>
                <a:cs typeface="Arial" panose="020B0604020202020204" pitchFamily="34" charset="0"/>
              </a:rPr>
              <a:t>Marignacův</a:t>
            </a:r>
            <a:r>
              <a:rPr lang="cs-CZ" sz="2000" dirty="0">
                <a:latin typeface="Arial" panose="020B0604020202020204" pitchFamily="34" charset="0"/>
                <a:cs typeface="Arial" panose="020B0604020202020204" pitchFamily="34" charset="0"/>
              </a:rPr>
              <a:t> krystalizační postup, který využíval rozdílné rozpustnosti komplexních fluoridů ve vodě, v současnosti se v průmyslovém měřítku k oddělení tantalu a niobu využívá selektivní kapalinová extrakce do organických rozpouštědel nebo se k separaci obou kovů využívá </a:t>
            </a:r>
            <a:r>
              <a:rPr lang="cs-CZ" sz="2000" dirty="0" err="1">
                <a:latin typeface="Arial" panose="020B0604020202020204" pitchFamily="34" charset="0"/>
                <a:cs typeface="Arial" panose="020B0604020202020204" pitchFamily="34" charset="0"/>
              </a:rPr>
              <a:t>iontomeničů</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Menší množství tantalu se získává z odpadních strusek po výrobě cínu z některých druhů asijského kasiteritu.</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0867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Kovový tantal se získává elektrolýzou taveniny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redukcí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sodíkem, vakuovou redukcí Ta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·xH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uhlíkem za vysokých teplot nebo Krollovou metodou redukcí chloridu </a:t>
            </a:r>
            <a:r>
              <a:rPr lang="cs-CZ" sz="2000" dirty="0" err="1">
                <a:latin typeface="Arial" panose="020B0604020202020204" pitchFamily="34" charset="0"/>
                <a:cs typeface="Arial" panose="020B0604020202020204" pitchFamily="34" charset="0"/>
              </a:rPr>
              <a:t>tantaličného</a:t>
            </a:r>
            <a:r>
              <a:rPr lang="cs-CZ" sz="2000" dirty="0">
                <a:latin typeface="Arial" panose="020B0604020202020204" pitchFamily="34" charset="0"/>
                <a:cs typeface="Arial" panose="020B0604020202020204" pitchFamily="34" charset="0"/>
              </a:rPr>
              <a:t> hořčíkem v elektrické peci:</a:t>
            </a:r>
          </a:p>
          <a:p>
            <a:pPr algn="ct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TaF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+ 5Na → Ta + 5NaF + 2KF</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Ta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+ 5C → 2Ta + 5CO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2TaCl</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+ 5Mg → 2Ta + 5MgCl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endParaRPr lang="cs-CZ" sz="800" dirty="0"/>
          </a:p>
          <a:p>
            <a:pPr algn="just"/>
            <a:r>
              <a:rPr lang="cs-CZ" sz="2000" dirty="0">
                <a:latin typeface="Arial" panose="020B0604020202020204" pitchFamily="34" charset="0"/>
                <a:cs typeface="Arial" panose="020B0604020202020204" pitchFamily="34" charset="0"/>
              </a:rPr>
              <a:t>Tantal se používá k </a:t>
            </a:r>
            <a:r>
              <a:rPr lang="cs-CZ" sz="2000" u="sng" dirty="0">
                <a:latin typeface="Arial" panose="020B0604020202020204" pitchFamily="34" charset="0"/>
                <a:cs typeface="Arial" panose="020B0604020202020204" pitchFamily="34" charset="0"/>
              </a:rPr>
              <a:t>výrobě elektrických kondenzátorů, chirurgických nástrojů a vláken elektronek</a:t>
            </a:r>
            <a:r>
              <a:rPr lang="cs-CZ" sz="2000" dirty="0">
                <a:latin typeface="Arial" panose="020B0604020202020204" pitchFamily="34" charset="0"/>
                <a:cs typeface="Arial" panose="020B0604020202020204" pitchFamily="34" charset="0"/>
              </a:rPr>
              <a:t>. V některých případech tantal nahrazuje platinu. Slitiny legované tantalem se používají ke konstrukci tepelně a chemicky namáhaných zařízení pro petrochemii, spřádací trysky, plynové turbíny, jadernou energetiku a metalurgii kovů vzácných zemin. </a:t>
            </a:r>
          </a:p>
          <a:p>
            <a:pPr algn="just"/>
            <a:endParaRPr lang="cs-CZ" sz="16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Směsný </a:t>
            </a:r>
            <a:r>
              <a:rPr lang="cs-CZ" sz="2000" b="1" dirty="0">
                <a:latin typeface="Arial" panose="020B0604020202020204" pitchFamily="34" charset="0"/>
                <a:cs typeface="Arial" panose="020B0604020202020204" pitchFamily="34" charset="0"/>
              </a:rPr>
              <a:t>karbid </a:t>
            </a:r>
            <a:r>
              <a:rPr lang="cs-CZ" sz="2000" b="1" dirty="0" err="1">
                <a:latin typeface="Arial" panose="020B0604020202020204" pitchFamily="34" charset="0"/>
                <a:cs typeface="Arial" panose="020B0604020202020204" pitchFamily="34" charset="0"/>
              </a:rPr>
              <a:t>TaC·ZrC</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má </a:t>
            </a:r>
            <a:r>
              <a:rPr lang="cs-CZ" sz="2000" u="sng" dirty="0">
                <a:latin typeface="Arial" panose="020B0604020202020204" pitchFamily="34" charset="0"/>
                <a:cs typeface="Arial" panose="020B0604020202020204" pitchFamily="34" charset="0"/>
              </a:rPr>
              <a:t>nejvyšší teplotu tání ze všech doposud známých látek</a:t>
            </a:r>
            <a:r>
              <a:rPr lang="cs-CZ" sz="2000" dirty="0">
                <a:latin typeface="Arial" panose="020B0604020202020204" pitchFamily="34" charset="0"/>
                <a:cs typeface="Arial" panose="020B0604020202020204" pitchFamily="34" charset="0"/>
              </a:rPr>
              <a:t> (přes 4000 ºC).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Směsné karbidy </a:t>
            </a:r>
            <a:r>
              <a:rPr lang="cs-CZ" sz="2000" b="1" dirty="0" err="1">
                <a:latin typeface="Arial" panose="020B0604020202020204" pitchFamily="34" charset="0"/>
                <a:cs typeface="Arial" panose="020B0604020202020204" pitchFamily="34" charset="0"/>
              </a:rPr>
              <a:t>TaNbC</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WTiTaC</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WTiTaNbC</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používají na výrobu řezných nástrojů a k povrchové úpravě zubů rýpadel a pracovních ploch průmyslových mlýnů a drtičů. </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Borid Ta</a:t>
            </a:r>
            <a:r>
              <a:rPr lang="cs-CZ" sz="2000" b="1" baseline="-25000" dirty="0">
                <a:latin typeface="Arial" panose="020B0604020202020204" pitchFamily="34" charset="0"/>
                <a:cs typeface="Arial" panose="020B0604020202020204" pitchFamily="34" charset="0"/>
              </a:rPr>
              <a:t>3</a:t>
            </a:r>
            <a:r>
              <a:rPr lang="cs-CZ" sz="2000" b="1" dirty="0">
                <a:latin typeface="Arial" panose="020B0604020202020204" pitchFamily="34" charset="0"/>
                <a:cs typeface="Arial" panose="020B0604020202020204" pitchFamily="34" charset="0"/>
              </a:rPr>
              <a:t>B</a:t>
            </a:r>
            <a:r>
              <a:rPr lang="cs-CZ" sz="2000" b="1" baseline="-25000" dirty="0">
                <a:latin typeface="Arial" panose="020B0604020202020204" pitchFamily="34" charset="0"/>
                <a:cs typeface="Arial" panose="020B0604020202020204" pitchFamily="34" charset="0"/>
              </a:rPr>
              <a:t>4</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extrémně tvrdý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Vickers</a:t>
            </a:r>
            <a:r>
              <a:rPr lang="cs-CZ" sz="2000" i="1" dirty="0">
                <a:latin typeface="Arial" panose="020B0604020202020204" pitchFamily="34" charset="0"/>
                <a:cs typeface="Arial" panose="020B0604020202020204" pitchFamily="34" charset="0"/>
              </a:rPr>
              <a:t> 30 </a:t>
            </a:r>
            <a:r>
              <a:rPr lang="cs-CZ" sz="2000" i="1" dirty="0" err="1">
                <a:latin typeface="Arial" panose="020B0604020202020204" pitchFamily="34" charset="0"/>
                <a:cs typeface="Arial" panose="020B0604020202020204" pitchFamily="34" charset="0"/>
              </a:rPr>
              <a:t>GPa</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 odolný oxidaci a minerálním kyselinám do teploty 700°C, používá se pro povrchovou úpravu tepelně a chemicky namáhaných dílů. </a:t>
            </a:r>
          </a:p>
        </p:txBody>
      </p:sp>
    </p:spTree>
    <p:extLst>
      <p:ext uri="{BB962C8B-B14F-4D97-AF65-F5344CB8AC3E}">
        <p14:creationId xmlns:p14="http://schemas.microsoft.com/office/powerpoint/2010/main" val="2304219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antalum Oxide Ta2O5 CAS No.1314-61-0 | Elements China">
            <a:extLst>
              <a:ext uri="{FF2B5EF4-FFF2-40B4-BE49-F238E27FC236}">
                <a16:creationId xmlns:a16="http://schemas.microsoft.com/office/drawing/2014/main" id="{70F17B7D-CE40-44D2-8457-22B68035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513" y="1994269"/>
            <a:ext cx="3613934" cy="361393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25002" y="228600"/>
            <a:ext cx="8839200" cy="1754326"/>
          </a:xfrm>
          <a:prstGeom prst="rect">
            <a:avLst/>
          </a:prstGeom>
        </p:spPr>
        <p:txBody>
          <a:bodyPr wrap="square">
            <a:spAutoFit/>
          </a:bodyPr>
          <a:lstStyle/>
          <a:p>
            <a:pPr algn="just"/>
            <a:r>
              <a:rPr lang="cs-CZ" sz="2000" u="sng" dirty="0">
                <a:latin typeface="Arial" panose="020B0604020202020204" pitchFamily="34" charset="0"/>
                <a:cs typeface="Arial" panose="020B0604020202020204" pitchFamily="34" charset="0"/>
              </a:rPr>
              <a:t>Intermetalická sloučenina</a:t>
            </a:r>
            <a:r>
              <a:rPr lang="cs-CZ" sz="2000" dirty="0">
                <a:latin typeface="Arial" panose="020B0604020202020204" pitchFamily="34" charset="0"/>
                <a:cs typeface="Arial" panose="020B0604020202020204" pitchFamily="34" charset="0"/>
              </a:rPr>
              <a:t> tantalu a hliníku </a:t>
            </a:r>
            <a:r>
              <a:rPr lang="cs-CZ" sz="2000" b="1" dirty="0">
                <a:latin typeface="Arial" panose="020B0604020202020204" pitchFamily="34" charset="0"/>
                <a:cs typeface="Arial" panose="020B0604020202020204" pitchFamily="34" charset="0"/>
              </a:rPr>
              <a:t>TaAl</a:t>
            </a:r>
            <a:r>
              <a:rPr lang="cs-CZ" sz="2000" b="1"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k povrchové úpravě zrcadel pracujících v IR oboru spektra. </a:t>
            </a:r>
          </a:p>
          <a:p>
            <a:pPr algn="just"/>
            <a:endParaRPr lang="cs-CZ" sz="800" b="1"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pic>
        <p:nvPicPr>
          <p:cNvPr id="9218" name="Picture 2" descr="Tantalum(V) fluoride">
            <a:extLst>
              <a:ext uri="{FF2B5EF4-FFF2-40B4-BE49-F238E27FC236}">
                <a16:creationId xmlns:a16="http://schemas.microsoft.com/office/drawing/2014/main" id="{4BA0E285-DFA3-41A7-9822-E0CA300B1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27858"/>
            <a:ext cx="2411002" cy="2323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83ACB83-B137-4E63-9C79-54CF0DE49247}"/>
              </a:ext>
            </a:extLst>
          </p:cNvPr>
          <p:cNvSpPr txBox="1"/>
          <p:nvPr/>
        </p:nvSpPr>
        <p:spPr>
          <a:xfrm>
            <a:off x="241442" y="1153316"/>
            <a:ext cx="3111357" cy="1323439"/>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Fluorid </a:t>
            </a:r>
            <a:r>
              <a:rPr lang="cs-CZ" sz="2000" b="1" dirty="0" err="1">
                <a:latin typeface="Arial" panose="020B0604020202020204" pitchFamily="34" charset="0"/>
                <a:cs typeface="Arial" panose="020B0604020202020204" pitchFamily="34" charset="0"/>
              </a:rPr>
              <a:t>tantaličný</a:t>
            </a:r>
            <a:r>
              <a:rPr lang="cs-CZ" sz="2000" b="1" dirty="0">
                <a:latin typeface="Arial" panose="020B0604020202020204" pitchFamily="34" charset="0"/>
                <a:cs typeface="Arial" panose="020B0604020202020204" pitchFamily="34" charset="0"/>
              </a:rPr>
              <a:t> TaF</a:t>
            </a:r>
            <a:r>
              <a:rPr lang="cs-CZ" sz="2000" b="1" baseline="-25000" dirty="0">
                <a:latin typeface="Arial" panose="020B0604020202020204" pitchFamily="34" charset="0"/>
                <a:cs typeface="Arial" panose="020B0604020202020204" pitchFamily="34" charset="0"/>
              </a:rPr>
              <a:t>5</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tantaličný</a:t>
            </a:r>
            <a:r>
              <a:rPr lang="cs-CZ" sz="2000" b="1" dirty="0">
                <a:latin typeface="Arial" panose="020B0604020202020204" pitchFamily="34" charset="0"/>
                <a:cs typeface="Arial" panose="020B0604020202020204" pitchFamily="34" charset="0"/>
              </a:rPr>
              <a:t> TaCl</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katalyzují alkylační reakce. </a:t>
            </a:r>
          </a:p>
        </p:txBody>
      </p:sp>
      <p:sp>
        <p:nvSpPr>
          <p:cNvPr id="7" name="TextovéPole 6">
            <a:extLst>
              <a:ext uri="{FF2B5EF4-FFF2-40B4-BE49-F238E27FC236}">
                <a16:creationId xmlns:a16="http://schemas.microsoft.com/office/drawing/2014/main" id="{D5BE6040-C219-409A-9872-F721891D7E7F}"/>
              </a:ext>
            </a:extLst>
          </p:cNvPr>
          <p:cNvSpPr txBox="1"/>
          <p:nvPr/>
        </p:nvSpPr>
        <p:spPr>
          <a:xfrm>
            <a:off x="125002" y="2851187"/>
            <a:ext cx="8839200" cy="707886"/>
          </a:xfrm>
          <a:prstGeom prst="rect">
            <a:avLst/>
          </a:prstGeom>
          <a:noFill/>
        </p:spPr>
        <p:txBody>
          <a:bodyPr wrap="square">
            <a:spAutoFit/>
          </a:bodyPr>
          <a:lstStyle/>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tantaličný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se používá jako přísada pro zvýšení indexu lomu při výrobě optického skla. </a:t>
            </a:r>
          </a:p>
        </p:txBody>
      </p:sp>
      <p:sp>
        <p:nvSpPr>
          <p:cNvPr id="9" name="TextovéPole 8">
            <a:extLst>
              <a:ext uri="{FF2B5EF4-FFF2-40B4-BE49-F238E27FC236}">
                <a16:creationId xmlns:a16="http://schemas.microsoft.com/office/drawing/2014/main" id="{6907FADD-339E-438C-B3FE-F9FD9A659310}"/>
              </a:ext>
            </a:extLst>
          </p:cNvPr>
          <p:cNvSpPr txBox="1"/>
          <p:nvPr/>
        </p:nvSpPr>
        <p:spPr>
          <a:xfrm>
            <a:off x="125002" y="5966613"/>
            <a:ext cx="8746732" cy="707886"/>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Stále populárnější je využití tantalu v klenotnictví, speciální využití nachází tantal při konstrukci plášťů protipancéřové munice.</a:t>
            </a:r>
          </a:p>
        </p:txBody>
      </p:sp>
      <p:pic>
        <p:nvPicPr>
          <p:cNvPr id="10" name="Obrázek 9">
            <a:extLst>
              <a:ext uri="{FF2B5EF4-FFF2-40B4-BE49-F238E27FC236}">
                <a16:creationId xmlns:a16="http://schemas.microsoft.com/office/drawing/2014/main" id="{9D238498-9B59-4E33-986F-0153DD03C487}"/>
              </a:ext>
            </a:extLst>
          </p:cNvPr>
          <p:cNvPicPr>
            <a:picLocks noChangeAspect="1"/>
          </p:cNvPicPr>
          <p:nvPr/>
        </p:nvPicPr>
        <p:blipFill>
          <a:blip r:embed="rId4"/>
          <a:stretch>
            <a:fillRect/>
          </a:stretch>
        </p:blipFill>
        <p:spPr>
          <a:xfrm>
            <a:off x="6350071" y="4223231"/>
            <a:ext cx="2209800" cy="1309511"/>
          </a:xfrm>
          <a:prstGeom prst="rect">
            <a:avLst/>
          </a:prstGeom>
        </p:spPr>
      </p:pic>
      <p:sp>
        <p:nvSpPr>
          <p:cNvPr id="13" name="TextovéPole 12">
            <a:extLst>
              <a:ext uri="{FF2B5EF4-FFF2-40B4-BE49-F238E27FC236}">
                <a16:creationId xmlns:a16="http://schemas.microsoft.com/office/drawing/2014/main" id="{A9A67060-83F7-4A81-AF22-D709A8B32886}"/>
              </a:ext>
            </a:extLst>
          </p:cNvPr>
          <p:cNvSpPr txBox="1"/>
          <p:nvPr/>
        </p:nvSpPr>
        <p:spPr>
          <a:xfrm>
            <a:off x="125002" y="3801236"/>
            <a:ext cx="6020657" cy="1938992"/>
          </a:xfrm>
          <a:prstGeom prst="rect">
            <a:avLst/>
          </a:prstGeom>
          <a:noFill/>
        </p:spPr>
        <p:txBody>
          <a:bodyPr wrap="square">
            <a:spAutoFit/>
          </a:bodyPr>
          <a:lstStyle/>
          <a:p>
            <a:pPr algn="just"/>
            <a:r>
              <a:rPr lang="cs-CZ" sz="2000" b="1" dirty="0" err="1">
                <a:latin typeface="Arial" panose="020B0604020202020204" pitchFamily="34" charset="0"/>
                <a:cs typeface="Arial" panose="020B0604020202020204" pitchFamily="34" charset="0"/>
              </a:rPr>
              <a:t>Tantaličnan</a:t>
            </a:r>
            <a:r>
              <a:rPr lang="cs-CZ" sz="2000" b="1" dirty="0">
                <a:latin typeface="Arial" panose="020B0604020202020204" pitchFamily="34" charset="0"/>
                <a:cs typeface="Arial" panose="020B0604020202020204" pitchFamily="34" charset="0"/>
              </a:rPr>
              <a:t> lithný </a:t>
            </a:r>
            <a:r>
              <a:rPr lang="cs-CZ" sz="2000" dirty="0">
                <a:latin typeface="Arial" panose="020B0604020202020204" pitchFamily="34" charset="0"/>
                <a:cs typeface="Arial" panose="020B0604020202020204" pitchFamily="34" charset="0"/>
              </a:rPr>
              <a:t>LiTaO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má piezoelektrické vlastnosti a slouží se ke konstrukci elektromechanických filtrů s povrchovou akustickou vlnou </a:t>
            </a:r>
            <a:r>
              <a:rPr lang="cs-CZ" sz="2000" i="1" dirty="0">
                <a:latin typeface="Arial" panose="020B0604020202020204" pitchFamily="34" charset="0"/>
                <a:cs typeface="Arial" panose="020B0604020202020204" pitchFamily="34" charset="0"/>
              </a:rPr>
              <a:t>(SAW filtr)</a:t>
            </a:r>
            <a:r>
              <a:rPr lang="cs-CZ" sz="2000" dirty="0">
                <a:latin typeface="Arial" panose="020B0604020202020204" pitchFamily="34" charset="0"/>
                <a:cs typeface="Arial" panose="020B0604020202020204" pitchFamily="34" charset="0"/>
              </a:rPr>
              <a:t>, které se používají v elektrotechnice a slouží k výrobě senzorů termokamer.</a:t>
            </a:r>
          </a:p>
        </p:txBody>
      </p:sp>
      <p:pic>
        <p:nvPicPr>
          <p:cNvPr id="2" name="Picture 2" descr="WebElements Periodic Table » Tantalum » tantalum tetrachloride">
            <a:extLst>
              <a:ext uri="{FF2B5EF4-FFF2-40B4-BE49-F238E27FC236}">
                <a16:creationId xmlns:a16="http://schemas.microsoft.com/office/drawing/2014/main" id="{0078720B-9901-4AB8-B3C0-02A7D5AC7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697" y="921854"/>
            <a:ext cx="2411002" cy="180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58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9D2A2-4E3D-41B1-9608-46FBD672C33F}"/>
              </a:ext>
            </a:extLst>
          </p:cNvPr>
          <p:cNvSpPr>
            <a:spLocks noGrp="1"/>
          </p:cNvSpPr>
          <p:nvPr>
            <p:ph type="title"/>
          </p:nvPr>
        </p:nvSpPr>
        <p:spPr>
          <a:xfrm>
            <a:off x="1043960" y="212690"/>
            <a:ext cx="3276600" cy="340376"/>
          </a:xfrm>
        </p:spPr>
        <p:txBody>
          <a:bodyPr>
            <a:normAutofit fontScale="90000"/>
          </a:bodyPr>
          <a:lstStyle/>
          <a:p>
            <a:r>
              <a:rPr lang="en-US" sz="3200" b="1" dirty="0" err="1"/>
              <a:t>Skupina</a:t>
            </a:r>
            <a:r>
              <a:rPr lang="en-US" sz="3200" b="1" dirty="0"/>
              <a:t> </a:t>
            </a:r>
            <a:r>
              <a:rPr lang="en-US" sz="3200" b="1" dirty="0" err="1"/>
              <a:t>titanu</a:t>
            </a:r>
            <a:endParaRPr lang="cs-CZ" sz="3200" b="1" dirty="0"/>
          </a:p>
        </p:txBody>
      </p:sp>
      <p:pic>
        <p:nvPicPr>
          <p:cNvPr id="12" name="Picture 8" descr="How Albert Einstein broke the Periodic Table">
            <a:extLst>
              <a:ext uri="{FF2B5EF4-FFF2-40B4-BE49-F238E27FC236}">
                <a16:creationId xmlns:a16="http://schemas.microsoft.com/office/drawing/2014/main" id="{A9BD7BBB-6686-41B0-AB8A-57370FCD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80" y="914400"/>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422281A6-6D54-4E15-B605-E5EA02419421}"/>
              </a:ext>
            </a:extLst>
          </p:cNvPr>
          <p:cNvSpPr/>
          <p:nvPr/>
        </p:nvSpPr>
        <p:spPr>
          <a:xfrm>
            <a:off x="1421380" y="2008266"/>
            <a:ext cx="31204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descr="10 Titanium Facts">
            <a:extLst>
              <a:ext uri="{FF2B5EF4-FFF2-40B4-BE49-F238E27FC236}">
                <a16:creationId xmlns:a16="http://schemas.microsoft.com/office/drawing/2014/main" id="{F5B062D0-7BCC-4ABD-815C-219BAA8B2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45" y="152401"/>
            <a:ext cx="3156766"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2E7C926-A23E-49C7-AA00-3D6B18362407}"/>
              </a:ext>
            </a:extLst>
          </p:cNvPr>
          <p:cNvSpPr txBox="1"/>
          <p:nvPr/>
        </p:nvSpPr>
        <p:spPr>
          <a:xfrm>
            <a:off x="8458200" y="1708662"/>
            <a:ext cx="373820" cy="400110"/>
          </a:xfrm>
          <a:prstGeom prst="rect">
            <a:avLst/>
          </a:prstGeom>
          <a:noFill/>
        </p:spPr>
        <p:txBody>
          <a:bodyPr wrap="none" rtlCol="0">
            <a:spAutoFit/>
          </a:bodyPr>
          <a:lstStyle/>
          <a:p>
            <a:r>
              <a:rPr lang="en-US" sz="2000" b="1" dirty="0" err="1"/>
              <a:t>Ti</a:t>
            </a:r>
            <a:endParaRPr lang="cs-CZ" sz="2000" b="1" dirty="0"/>
          </a:p>
        </p:txBody>
      </p:sp>
      <p:pic>
        <p:nvPicPr>
          <p:cNvPr id="1028" name="Picture 4">
            <a:extLst>
              <a:ext uri="{FF2B5EF4-FFF2-40B4-BE49-F238E27FC236}">
                <a16:creationId xmlns:a16="http://schemas.microsoft.com/office/drawing/2014/main" id="{D802E942-6408-4B6B-A721-10931423A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526" y="2299337"/>
            <a:ext cx="3174085" cy="233034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883204B-E12F-45B8-822F-9E4D62B5AC01}"/>
              </a:ext>
            </a:extLst>
          </p:cNvPr>
          <p:cNvSpPr txBox="1"/>
          <p:nvPr/>
        </p:nvSpPr>
        <p:spPr>
          <a:xfrm>
            <a:off x="5892845" y="4246647"/>
            <a:ext cx="397866" cy="400110"/>
          </a:xfrm>
          <a:prstGeom prst="rect">
            <a:avLst/>
          </a:prstGeom>
          <a:noFill/>
        </p:spPr>
        <p:txBody>
          <a:bodyPr wrap="none" rtlCol="0">
            <a:spAutoFit/>
          </a:bodyPr>
          <a:lstStyle/>
          <a:p>
            <a:r>
              <a:rPr lang="en-US" sz="2000" b="1" dirty="0"/>
              <a:t>Zr</a:t>
            </a:r>
            <a:endParaRPr lang="cs-CZ" sz="2000" b="1" dirty="0"/>
          </a:p>
        </p:txBody>
      </p:sp>
      <p:pic>
        <p:nvPicPr>
          <p:cNvPr id="1032" name="Picture 8" descr="Virginia Geological Survey - Hafnium">
            <a:extLst>
              <a:ext uri="{FF2B5EF4-FFF2-40B4-BE49-F238E27FC236}">
                <a16:creationId xmlns:a16="http://schemas.microsoft.com/office/drawing/2014/main" id="{6E4ACB58-2E44-41AE-9B9D-4BA7B6E59F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247" y="4952999"/>
            <a:ext cx="3467363" cy="1779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52E4BA3A-AF28-433A-8DBD-9D5FCD915D29}"/>
              </a:ext>
            </a:extLst>
          </p:cNvPr>
          <p:cNvSpPr txBox="1"/>
          <p:nvPr/>
        </p:nvSpPr>
        <p:spPr>
          <a:xfrm flipH="1">
            <a:off x="5875526" y="6332320"/>
            <a:ext cx="538436" cy="400110"/>
          </a:xfrm>
          <a:prstGeom prst="rect">
            <a:avLst/>
          </a:prstGeom>
          <a:noFill/>
        </p:spPr>
        <p:txBody>
          <a:bodyPr wrap="square" rtlCol="0">
            <a:spAutoFit/>
          </a:bodyPr>
          <a:lstStyle/>
          <a:p>
            <a:r>
              <a:rPr lang="en-US" sz="2000" b="1" dirty="0"/>
              <a:t>Hf</a:t>
            </a:r>
            <a:endParaRPr lang="cs-CZ" sz="2000" b="1" dirty="0"/>
          </a:p>
        </p:txBody>
      </p:sp>
      <p:pic>
        <p:nvPicPr>
          <p:cNvPr id="11" name="Obrázek 10">
            <a:extLst>
              <a:ext uri="{FF2B5EF4-FFF2-40B4-BE49-F238E27FC236}">
                <a16:creationId xmlns:a16="http://schemas.microsoft.com/office/drawing/2014/main" id="{19EC94CD-9D88-4C04-BC66-B48078E46E41}"/>
              </a:ext>
            </a:extLst>
          </p:cNvPr>
          <p:cNvPicPr>
            <a:picLocks noChangeAspect="1"/>
          </p:cNvPicPr>
          <p:nvPr/>
        </p:nvPicPr>
        <p:blipFill>
          <a:blip r:embed="rId6"/>
          <a:stretch>
            <a:fillRect/>
          </a:stretch>
        </p:blipFill>
        <p:spPr>
          <a:xfrm>
            <a:off x="1008857" y="3828340"/>
            <a:ext cx="4006671" cy="1872998"/>
          </a:xfrm>
          <a:prstGeom prst="rect">
            <a:avLst/>
          </a:prstGeom>
        </p:spPr>
      </p:pic>
      <p:pic>
        <p:nvPicPr>
          <p:cNvPr id="1038" name="Picture 14" descr="lanthanoid contraction - Consequences, Cause">
            <a:extLst>
              <a:ext uri="{FF2B5EF4-FFF2-40B4-BE49-F238E27FC236}">
                <a16:creationId xmlns:a16="http://schemas.microsoft.com/office/drawing/2014/main" id="{F2262664-BD1B-4AFC-BBE8-18FA81A66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123" y="5842714"/>
            <a:ext cx="4148137" cy="82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9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5026" y="152400"/>
            <a:ext cx="8846574" cy="6494085"/>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Rhodium</a:t>
            </a:r>
            <a:endParaRPr lang="cs-CZ" sz="28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bílý tažný kov. V práškové formě má světlešedou barvu. Čisté rhodium se vyznačuje mimořádně vysokou odolností vůči všem kyselinám, reaguje pouze s lučavkou královskou za vzniku kyseliny </a:t>
            </a:r>
            <a:r>
              <a:rPr lang="cs-CZ" sz="2000" dirty="0" err="1">
                <a:latin typeface="Arial" panose="020B0604020202020204" pitchFamily="34" charset="0"/>
                <a:cs typeface="Arial" panose="020B0604020202020204" pitchFamily="34" charset="0"/>
              </a:rPr>
              <a:t>hexachlororhodité</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Rh</a:t>
            </a:r>
            <a:r>
              <a:rPr lang="cs-CZ" sz="2000" dirty="0">
                <a:latin typeface="Arial" panose="020B0604020202020204" pitchFamily="34" charset="0"/>
                <a:cs typeface="Arial" panose="020B0604020202020204" pitchFamily="34" charset="0"/>
              </a:rPr>
              <a:t> + 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+ 6HCl → 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[RhCl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Rhodium reaguje také s koncentrovanou kyselinou chlorovodíkovou sycenou kyslíkem, velice pomalu reaguje i s horkou koncentrovanou kyselinou sírovou:</a:t>
            </a:r>
          </a:p>
          <a:p>
            <a:pPr algn="ctr"/>
            <a:r>
              <a:rPr lang="cs-CZ" sz="2000" dirty="0">
                <a:latin typeface="Arial" panose="020B0604020202020204" pitchFamily="34" charset="0"/>
                <a:cs typeface="Arial" panose="020B0604020202020204" pitchFamily="34" charset="0"/>
              </a:rPr>
              <a:t>4Rh + 24HCl + 3O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[RhCl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2Rh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S chlorem reaguje rhodium poměrně ochotně za vzniku typicky červeně zbarveného </a:t>
            </a:r>
            <a:r>
              <a:rPr lang="cs-CZ" sz="2000" u="sng" dirty="0">
                <a:latin typeface="Arial" panose="020B0604020202020204" pitchFamily="34" charset="0"/>
                <a:cs typeface="Arial" panose="020B0604020202020204" pitchFamily="34" charset="0"/>
              </a:rPr>
              <a:t>chloridu </a:t>
            </a:r>
            <a:r>
              <a:rPr lang="cs-CZ" sz="2000" u="sng" dirty="0" err="1">
                <a:latin typeface="Arial" panose="020B0604020202020204" pitchFamily="34" charset="0"/>
                <a:cs typeface="Arial" panose="020B0604020202020204" pitchFamily="34" charset="0"/>
              </a:rPr>
              <a:t>rhoditého</a:t>
            </a:r>
            <a:r>
              <a:rPr lang="cs-CZ" sz="2000" dirty="0">
                <a:latin typeface="Arial" panose="020B0604020202020204" pitchFamily="34" charset="0"/>
                <a:cs typeface="Arial" panose="020B0604020202020204" pitchFamily="34" charset="0"/>
              </a:rPr>
              <a:t> RhCl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fluorem se slučuje na </a:t>
            </a:r>
            <a:r>
              <a:rPr lang="cs-CZ" sz="2000" u="sng" dirty="0">
                <a:latin typeface="Arial" panose="020B0604020202020204" pitchFamily="34" charset="0"/>
                <a:cs typeface="Arial" panose="020B0604020202020204" pitchFamily="34" charset="0"/>
              </a:rPr>
              <a:t>fluorid </a:t>
            </a:r>
            <a:r>
              <a:rPr lang="cs-CZ" sz="2000" u="sng" dirty="0" err="1">
                <a:latin typeface="Arial" panose="020B0604020202020204" pitchFamily="34" charset="0"/>
                <a:cs typeface="Arial" panose="020B0604020202020204" pitchFamily="34" charset="0"/>
              </a:rPr>
              <a:t>rhodičný</a:t>
            </a:r>
            <a:r>
              <a:rPr lang="cs-CZ" sz="2000" dirty="0">
                <a:latin typeface="Arial" panose="020B0604020202020204" pitchFamily="34" charset="0"/>
                <a:cs typeface="Arial" panose="020B0604020202020204" pitchFamily="34" charset="0"/>
              </a:rPr>
              <a:t> RhF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při teplotě nad 750°C vytváří </a:t>
            </a:r>
            <a:r>
              <a:rPr lang="cs-CZ" sz="2000" u="sng" dirty="0">
                <a:latin typeface="Arial" panose="020B0604020202020204" pitchFamily="34" charset="0"/>
                <a:cs typeface="Arial" panose="020B0604020202020204" pitchFamily="34" charset="0"/>
              </a:rPr>
              <a:t>fluorid rhodiový </a:t>
            </a:r>
            <a:r>
              <a:rPr lang="cs-CZ" sz="2000" dirty="0">
                <a:latin typeface="Arial" panose="020B0604020202020204" pitchFamily="34" charset="0"/>
                <a:cs typeface="Arial" panose="020B0604020202020204" pitchFamily="34" charset="0"/>
              </a:rPr>
              <a:t>RhF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Kompaktní kovové rhodium reaguje s kyslíkem za vzniku </a:t>
            </a:r>
            <a:r>
              <a:rPr lang="cs-CZ" sz="2000" u="sng" dirty="0">
                <a:latin typeface="Arial" panose="020B0604020202020204" pitchFamily="34" charset="0"/>
                <a:cs typeface="Arial" panose="020B0604020202020204" pitchFamily="34" charset="0"/>
              </a:rPr>
              <a:t>oxidu </a:t>
            </a:r>
            <a:r>
              <a:rPr lang="cs-CZ" sz="2000" u="sng" dirty="0" err="1">
                <a:latin typeface="Arial" panose="020B0604020202020204" pitchFamily="34" charset="0"/>
                <a:cs typeface="Arial" panose="020B0604020202020204" pitchFamily="34" charset="0"/>
              </a:rPr>
              <a:t>rhoditého</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až při teplotě přes 600°C, houbovité rhodium se s kyslíkem slučuje již za laboratorní teploty. </a:t>
            </a:r>
          </a:p>
          <a:p>
            <a:pPr algn="just"/>
            <a:r>
              <a:rPr lang="cs-CZ" sz="2000" dirty="0">
                <a:latin typeface="Arial" panose="020B0604020202020204" pitchFamily="34" charset="0"/>
                <a:cs typeface="Arial" panose="020B0604020202020204" pitchFamily="34" charset="0"/>
              </a:rPr>
              <a:t>  S taveninami alkalických hydrogensíranů snadno tvoří komplexní alkalické </a:t>
            </a:r>
            <a:r>
              <a:rPr lang="cs-CZ" sz="2000" u="sng" dirty="0" err="1">
                <a:latin typeface="Arial" panose="020B0604020202020204" pitchFamily="34" charset="0"/>
                <a:cs typeface="Arial" panose="020B0604020202020204" pitchFamily="34" charset="0"/>
              </a:rPr>
              <a:t>trisulfatorhoditany</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2Rh + 12KHSO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Rh</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5153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740307"/>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Titan</a:t>
            </a:r>
            <a:r>
              <a:rPr lang="cs-CZ" sz="2800" dirty="0">
                <a:latin typeface="Arial" panose="020B0604020202020204" pitchFamily="34" charset="0"/>
                <a:cs typeface="Arial" panose="020B0604020202020204" pitchFamily="34" charset="0"/>
              </a:rPr>
              <a:t>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kov ocelového vzhledu, </a:t>
            </a:r>
            <a:r>
              <a:rPr lang="cs-CZ" sz="2000" u="sng" dirty="0">
                <a:latin typeface="Arial" panose="020B0604020202020204" pitchFamily="34" charset="0"/>
                <a:cs typeface="Arial" panose="020B0604020202020204" pitchFamily="34" charset="0"/>
              </a:rPr>
              <a:t>velmi tvrdý a křehký</a:t>
            </a:r>
            <a:r>
              <a:rPr lang="cs-CZ" sz="2000" dirty="0">
                <a:latin typeface="Arial" panose="020B0604020202020204" pitchFamily="34" charset="0"/>
                <a:cs typeface="Arial" panose="020B0604020202020204" pitchFamily="34" charset="0"/>
              </a:rPr>
              <a:t>. Na vzduchu je titan stálý, s fluorem reaguje při 150°C za vzniku </a:t>
            </a:r>
            <a:r>
              <a:rPr lang="cs-CZ" sz="2000" u="sng" dirty="0">
                <a:latin typeface="Arial" panose="020B0604020202020204" pitchFamily="34" charset="0"/>
                <a:cs typeface="Arial" panose="020B0604020202020204" pitchFamily="34" charset="0"/>
              </a:rPr>
              <a:t>fluoridu titaničitého </a:t>
            </a:r>
            <a:r>
              <a:rPr lang="cs-CZ" sz="2000" dirty="0">
                <a:latin typeface="Arial" panose="020B0604020202020204" pitchFamily="34" charset="0"/>
                <a:cs typeface="Arial" panose="020B0604020202020204" pitchFamily="34" charset="0"/>
              </a:rPr>
              <a:t>TiF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 chlorem reaguje za vzniku </a:t>
            </a:r>
            <a:r>
              <a:rPr lang="cs-CZ" sz="2000" u="sng" dirty="0">
                <a:latin typeface="Arial" panose="020B0604020202020204" pitchFamily="34" charset="0"/>
                <a:cs typeface="Arial" panose="020B0604020202020204" pitchFamily="34" charset="0"/>
              </a:rPr>
              <a:t>chloridu titaničitého </a:t>
            </a:r>
            <a:r>
              <a:rPr lang="cs-CZ" sz="2000" dirty="0">
                <a:latin typeface="Arial" panose="020B0604020202020204" pitchFamily="34" charset="0"/>
                <a:cs typeface="Arial" panose="020B0604020202020204" pitchFamily="34" charset="0"/>
              </a:rPr>
              <a:t>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až při teplotě 300°C, s ostatními nekovy se slučuje až za mnohem vyšších teplot. Má značnou afinitu k uhlíku a křemíku a snadno se slučuje na </a:t>
            </a:r>
            <a:r>
              <a:rPr lang="cs-CZ" sz="2000" u="sng" dirty="0">
                <a:latin typeface="Arial" panose="020B0604020202020204" pitchFamily="34" charset="0"/>
                <a:cs typeface="Arial" panose="020B0604020202020204" pitchFamily="34" charset="0"/>
              </a:rPr>
              <a:t>karbid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TiC</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silicid</a:t>
            </a:r>
            <a:r>
              <a:rPr lang="cs-CZ" sz="2000" dirty="0">
                <a:latin typeface="Arial" panose="020B0604020202020204" pitchFamily="34" charset="0"/>
                <a:cs typeface="Arial" panose="020B0604020202020204" pitchFamily="34" charset="0"/>
              </a:rPr>
              <a:t> TiSi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dusíkem reaguje za vzniku nitridu </a:t>
            </a:r>
            <a:r>
              <a:rPr lang="cs-CZ" sz="2000" dirty="0" err="1">
                <a:latin typeface="Arial" panose="020B0604020202020204" pitchFamily="34" charset="0"/>
                <a:cs typeface="Arial" panose="020B0604020202020204" pitchFamily="34" charset="0"/>
              </a:rPr>
              <a:t>TiN</a:t>
            </a:r>
            <a:r>
              <a:rPr lang="cs-CZ" sz="2000" dirty="0">
                <a:latin typeface="Arial" panose="020B0604020202020204" pitchFamily="34" charset="0"/>
                <a:cs typeface="Arial" panose="020B0604020202020204" pitchFamily="34" charset="0"/>
              </a:rPr>
              <a:t>. Dobře rozpustný je v kyselině fluorovodíkové HF za vzniku komplexní </a:t>
            </a:r>
            <a:r>
              <a:rPr lang="cs-CZ" sz="2000" u="sng" dirty="0">
                <a:latin typeface="Arial" panose="020B0604020202020204" pitchFamily="34" charset="0"/>
                <a:cs typeface="Arial" panose="020B0604020202020204" pitchFamily="34" charset="0"/>
              </a:rPr>
              <a:t>kyseliny </a:t>
            </a:r>
            <a:r>
              <a:rPr lang="cs-CZ" sz="2000" u="sng" dirty="0" err="1">
                <a:latin typeface="Arial" panose="020B0604020202020204" pitchFamily="34" charset="0"/>
                <a:cs typeface="Arial" panose="020B0604020202020204" pitchFamily="34" charset="0"/>
              </a:rPr>
              <a:t>hexafluorotitaničité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Ti + 6HF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Pomalu reaguje se zředěnými horkými roztoky </a:t>
            </a:r>
            <a:r>
              <a:rPr lang="cs-CZ" sz="2000" dirty="0" err="1">
                <a:latin typeface="Arial" panose="020B0604020202020204" pitchFamily="34" charset="0"/>
                <a:cs typeface="Arial" panose="020B0604020202020204" pitchFamily="34" charset="0"/>
              </a:rPr>
              <a:t>HCl</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HBr</a:t>
            </a:r>
            <a:r>
              <a:rPr lang="cs-CZ" sz="2000" dirty="0">
                <a:latin typeface="Arial" panose="020B0604020202020204" pitchFamily="34" charset="0"/>
                <a:cs typeface="Arial" panose="020B0604020202020204" pitchFamily="34" charset="0"/>
              </a:rPr>
              <a:t> za vzniku typicky </a:t>
            </a:r>
            <a:r>
              <a:rPr lang="cs-CZ" sz="2000" dirty="0" err="1">
                <a:latin typeface="Arial" panose="020B0604020202020204" pitchFamily="34" charset="0"/>
                <a:cs typeface="Arial" panose="020B0604020202020204" pitchFamily="34" charset="0"/>
              </a:rPr>
              <a:t>světlefialově</a:t>
            </a:r>
            <a:r>
              <a:rPr lang="cs-CZ" sz="2000" dirty="0">
                <a:latin typeface="Arial" panose="020B0604020202020204" pitchFamily="34" charset="0"/>
                <a:cs typeface="Arial" panose="020B0604020202020204" pitchFamily="34" charset="0"/>
              </a:rPr>
              <a:t> zbarveného </a:t>
            </a:r>
            <a:r>
              <a:rPr lang="cs-CZ" sz="2000" u="sng" dirty="0">
                <a:latin typeface="Arial" panose="020B0604020202020204" pitchFamily="34" charset="0"/>
                <a:cs typeface="Arial" panose="020B0604020202020204" pitchFamily="34" charset="0"/>
              </a:rPr>
              <a:t>komplexu </a:t>
            </a:r>
            <a:r>
              <a:rPr lang="cs-CZ" sz="2000" u="sng" dirty="0" err="1">
                <a:latin typeface="Arial" panose="020B0604020202020204" pitchFamily="34" charset="0"/>
                <a:cs typeface="Arial" panose="020B0604020202020204" pitchFamily="34" charset="0"/>
              </a:rPr>
              <a:t>hexaaquatitanitého</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[Ti(H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S kyselinou sírovou titan reaguje za vzniku komplexní </a:t>
            </a:r>
            <a:r>
              <a:rPr lang="cs-CZ" sz="2000" u="sng" dirty="0">
                <a:latin typeface="Arial" panose="020B0604020202020204" pitchFamily="34" charset="0"/>
                <a:cs typeface="Arial" panose="020B0604020202020204" pitchFamily="34" charset="0"/>
              </a:rPr>
              <a:t>kyseliny</a:t>
            </a:r>
            <a:r>
              <a:rPr lang="cs-CZ" sz="2000" dirty="0">
                <a:latin typeface="Arial" panose="020B0604020202020204" pitchFamily="34" charset="0"/>
                <a:cs typeface="Arial" panose="020B0604020202020204" pitchFamily="34" charset="0"/>
              </a:rPr>
              <a:t> </a:t>
            </a:r>
            <a:r>
              <a:rPr lang="cs-CZ" sz="2000" u="sng" dirty="0" err="1">
                <a:latin typeface="Arial" panose="020B0604020202020204" pitchFamily="34" charset="0"/>
                <a:cs typeface="Arial" panose="020B0604020202020204" pitchFamily="34" charset="0"/>
              </a:rPr>
              <a:t>trisulfatotitaničité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Ti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kyslíkem tvoří </a:t>
            </a:r>
            <a:r>
              <a:rPr lang="cs-CZ" sz="2000" u="sng" dirty="0">
                <a:latin typeface="Arial" panose="020B0604020202020204" pitchFamily="34" charset="0"/>
                <a:cs typeface="Arial" panose="020B0604020202020204" pitchFamily="34" charset="0"/>
              </a:rPr>
              <a:t>oxid </a:t>
            </a:r>
            <a:r>
              <a:rPr lang="cs-CZ" sz="2000" u="sng" dirty="0" err="1">
                <a:latin typeface="Arial" panose="020B0604020202020204" pitchFamily="34" charset="0"/>
                <a:cs typeface="Arial" panose="020B0604020202020204" pitchFamily="34" charset="0"/>
              </a:rPr>
              <a:t>titanitý</a:t>
            </a:r>
            <a:r>
              <a:rPr lang="cs-CZ" sz="2000" dirty="0">
                <a:latin typeface="Arial" panose="020B0604020202020204" pitchFamily="34" charset="0"/>
                <a:cs typeface="Arial" panose="020B0604020202020204" pitchFamily="34" charset="0"/>
              </a:rPr>
              <a:t> Ti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titaničitý</a:t>
            </a:r>
            <a:r>
              <a:rPr lang="cs-CZ" sz="2000" dirty="0">
                <a:latin typeface="Arial" panose="020B0604020202020204" pitchFamily="34" charset="0"/>
                <a:cs typeface="Arial" panose="020B0604020202020204" pitchFamily="34" charset="0"/>
              </a:rPr>
              <a:t>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Hydroxid </a:t>
            </a:r>
            <a:r>
              <a:rPr lang="cs-CZ" sz="2000" u="sng" dirty="0" err="1">
                <a:latin typeface="Arial" panose="020B0604020202020204" pitchFamily="34" charset="0"/>
                <a:cs typeface="Arial" panose="020B0604020202020204" pitchFamily="34" charset="0"/>
              </a:rPr>
              <a:t>titanitý</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Ti(OH)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slabá zásada a reaguje s kyselinami za vzniku </a:t>
            </a:r>
            <a:r>
              <a:rPr lang="cs-CZ" sz="2000" dirty="0" err="1">
                <a:latin typeface="Arial" panose="020B0604020202020204" pitchFamily="34" charset="0"/>
                <a:cs typeface="Arial" panose="020B0604020202020204" pitchFamily="34" charset="0"/>
              </a:rPr>
              <a:t>titanité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2Ti(OH)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Ti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Naproti tomu </a:t>
            </a:r>
            <a:r>
              <a:rPr lang="cs-CZ" sz="2000" u="sng" dirty="0">
                <a:latin typeface="Arial" panose="020B0604020202020204" pitchFamily="34" charset="0"/>
                <a:cs typeface="Arial" panose="020B0604020202020204" pitchFamily="34" charset="0"/>
              </a:rPr>
              <a:t>hydroxid titaničitý</a:t>
            </a:r>
            <a:r>
              <a:rPr lang="cs-CZ" sz="2000" dirty="0">
                <a:latin typeface="Arial" panose="020B0604020202020204" pitchFamily="34" charset="0"/>
                <a:cs typeface="Arial" panose="020B0604020202020204" pitchFamily="34" charset="0"/>
              </a:rPr>
              <a:t> Ti(OH)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výrazně amfoterní, s hydroxidy alkalických kovů reaguje za vzniku alkalických </a:t>
            </a:r>
            <a:r>
              <a:rPr lang="cs-CZ" sz="2000" u="sng" dirty="0" err="1">
                <a:latin typeface="Arial" panose="020B0604020202020204" pitchFamily="34" charset="0"/>
                <a:cs typeface="Arial" panose="020B0604020202020204" pitchFamily="34" charset="0"/>
              </a:rPr>
              <a:t>hexahydroxytitaničitanů</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Ti(OH)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+ 2NaOH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[Ti(OH)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0209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09397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 kyselinami reaguje za vzniku </a:t>
            </a:r>
            <a:r>
              <a:rPr lang="cs-CZ" sz="2000" u="sng" dirty="0">
                <a:latin typeface="Arial" panose="020B0604020202020204" pitchFamily="34" charset="0"/>
                <a:cs typeface="Arial" panose="020B0604020202020204" pitchFamily="34" charset="0"/>
              </a:rPr>
              <a:t>solí </a:t>
            </a:r>
            <a:r>
              <a:rPr lang="cs-CZ" sz="2000" u="sng" dirty="0" err="1">
                <a:latin typeface="Arial" panose="020B0604020202020204" pitchFamily="34" charset="0"/>
                <a:cs typeface="Arial" panose="020B0604020202020204" pitchFamily="34" charset="0"/>
              </a:rPr>
              <a:t>titanylu</a:t>
            </a:r>
            <a:r>
              <a:rPr lang="cs-CZ" sz="2000" dirty="0">
                <a:latin typeface="Arial" panose="020B0604020202020204" pitchFamily="34" charset="0"/>
                <a:cs typeface="Arial" panose="020B0604020202020204" pitchFamily="34" charset="0"/>
              </a:rPr>
              <a:t>, s nadbytkem kyseliny tvoří komplexní </a:t>
            </a:r>
            <a:r>
              <a:rPr lang="cs-CZ" sz="2000" u="sng" dirty="0">
                <a:latin typeface="Arial" panose="020B0604020202020204" pitchFamily="34" charset="0"/>
                <a:cs typeface="Arial" panose="020B0604020202020204" pitchFamily="34" charset="0"/>
              </a:rPr>
              <a:t>kyselinu </a:t>
            </a:r>
            <a:r>
              <a:rPr lang="cs-CZ" sz="2000" u="sng" dirty="0" err="1">
                <a:latin typeface="Arial" panose="020B0604020202020204" pitchFamily="34" charset="0"/>
                <a:cs typeface="Arial" panose="020B0604020202020204" pitchFamily="34" charset="0"/>
              </a:rPr>
              <a:t>disulfatotitanylu</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nebo </a:t>
            </a:r>
            <a:r>
              <a:rPr lang="cs-CZ" sz="2000" u="sng" dirty="0">
                <a:latin typeface="Arial" panose="020B0604020202020204" pitchFamily="34" charset="0"/>
                <a:cs typeface="Arial" panose="020B0604020202020204" pitchFamily="34" charset="0"/>
              </a:rPr>
              <a:t>kyselinu </a:t>
            </a:r>
            <a:r>
              <a:rPr lang="cs-CZ" sz="2000" u="sng" dirty="0" err="1">
                <a:latin typeface="Arial" panose="020B0604020202020204" pitchFamily="34" charset="0"/>
                <a:cs typeface="Arial" panose="020B0604020202020204" pitchFamily="34" charset="0"/>
              </a:rPr>
              <a:t>trisulfatotitaničitou</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Ti(OH)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TiOSO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Ti(OH)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TiO</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Ti(OH)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Patří mezi neušlechtilé kovy a snadno vytěsňuje ušlechtilé kovy z jejich solí. Titan má značný sklon k tvorbě komplexních sloučenin, ve kterých vystupuje </a:t>
            </a:r>
            <a:r>
              <a:rPr lang="cs-CZ" sz="2000" u="sng" dirty="0">
                <a:latin typeface="Arial" panose="020B0604020202020204" pitchFamily="34" charset="0"/>
                <a:cs typeface="Arial" panose="020B0604020202020204" pitchFamily="34" charset="0"/>
              </a:rPr>
              <a:t>obvykle s koordinačním číslem 6, méně často 4</a:t>
            </a:r>
            <a:r>
              <a:rPr lang="cs-CZ" sz="2000" dirty="0">
                <a:latin typeface="Arial" panose="020B0604020202020204" pitchFamily="34" charset="0"/>
                <a:cs typeface="Arial" panose="020B0604020202020204" pitchFamily="34" charset="0"/>
              </a:rPr>
              <a:t>. Ve sloučeninách se titan vyskytuje nejčastěji jako </a:t>
            </a:r>
            <a:r>
              <a:rPr lang="cs-CZ" sz="2000" b="1" dirty="0">
                <a:latin typeface="Arial" panose="020B0604020202020204" pitchFamily="34" charset="0"/>
                <a:cs typeface="Arial" panose="020B0604020202020204" pitchFamily="34" charset="0"/>
              </a:rPr>
              <a:t>čtyřmocný</a:t>
            </a:r>
            <a:r>
              <a:rPr lang="cs-CZ" sz="2000" dirty="0">
                <a:latin typeface="Arial" panose="020B0604020202020204" pitchFamily="34" charset="0"/>
                <a:cs typeface="Arial" panose="020B0604020202020204" pitchFamily="34" charset="0"/>
              </a:rPr>
              <a:t>, sloučeniny </a:t>
            </a:r>
            <a:r>
              <a:rPr lang="cs-CZ" sz="2000" b="1" dirty="0">
                <a:latin typeface="Arial" panose="020B0604020202020204" pitchFamily="34" charset="0"/>
                <a:cs typeface="Arial" panose="020B0604020202020204" pitchFamily="34" charset="0"/>
              </a:rPr>
              <a:t>trojmocného</a:t>
            </a:r>
            <a:r>
              <a:rPr lang="cs-CZ" sz="2000" dirty="0">
                <a:latin typeface="Arial" panose="020B0604020202020204" pitchFamily="34" charset="0"/>
                <a:cs typeface="Arial" panose="020B0604020202020204" pitchFamily="34" charset="0"/>
              </a:rPr>
              <a:t> titanu jsou podstatně méně rozšířené, sloučenin </a:t>
            </a:r>
            <a:r>
              <a:rPr lang="cs-CZ" sz="2000" b="1" dirty="0">
                <a:latin typeface="Arial" panose="020B0604020202020204" pitchFamily="34" charset="0"/>
                <a:cs typeface="Arial" panose="020B0604020202020204" pitchFamily="34" charset="0"/>
              </a:rPr>
              <a:t>dvoumocného</a:t>
            </a:r>
            <a:r>
              <a:rPr lang="cs-CZ" sz="2000" dirty="0">
                <a:latin typeface="Arial" panose="020B0604020202020204" pitchFamily="34" charset="0"/>
                <a:cs typeface="Arial" panose="020B0604020202020204" pitchFamily="34" charset="0"/>
              </a:rPr>
              <a:t> titanu existuje pouze několik, např</a:t>
            </a:r>
            <a:r>
              <a:rPr lang="cs-CZ" sz="2000" u="sng" dirty="0">
                <a:latin typeface="Arial" panose="020B0604020202020204" pitchFamily="34" charset="0"/>
                <a:cs typeface="Arial" panose="020B0604020202020204" pitchFamily="34" charset="0"/>
              </a:rPr>
              <a:t>. oxid </a:t>
            </a:r>
            <a:r>
              <a:rPr lang="cs-CZ" sz="2000" u="sng" dirty="0" err="1">
                <a:latin typeface="Arial" panose="020B0604020202020204" pitchFamily="34" charset="0"/>
                <a:cs typeface="Arial" panose="020B0604020202020204" pitchFamily="34" charset="0"/>
              </a:rPr>
              <a:t>titanatý</a:t>
            </a:r>
            <a:r>
              <a:rPr lang="cs-CZ" sz="2000" u="sng"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TiO</a:t>
            </a:r>
            <a:r>
              <a:rPr lang="cs-CZ" sz="2000" dirty="0">
                <a:latin typeface="Arial" panose="020B0604020202020204" pitchFamily="34" charset="0"/>
                <a:cs typeface="Arial" panose="020B0604020202020204" pitchFamily="34" charset="0"/>
              </a:rPr>
              <a:t> a nestabilní halogenidy TiCl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TiBr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TiI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Sloučeniny titanu v oxidačních stavech +II a +III bývají </a:t>
            </a:r>
            <a:r>
              <a:rPr lang="cs-CZ" sz="2000" u="sng" dirty="0">
                <a:latin typeface="Arial" panose="020B0604020202020204" pitchFamily="34" charset="0"/>
                <a:cs typeface="Arial" panose="020B0604020202020204" pitchFamily="34" charset="0"/>
              </a:rPr>
              <a:t>obvykle zbarvené fialově či zeleně, sloučeniny čtyřmocného titanu jsou většinou bílé či bezbarvé</a:t>
            </a:r>
            <a:r>
              <a:rPr lang="cs-CZ" sz="2000" dirty="0">
                <a:latin typeface="Arial" panose="020B0604020202020204" pitchFamily="34" charset="0"/>
                <a:cs typeface="Arial" panose="020B0604020202020204" pitchFamily="34" charset="0"/>
              </a:rPr>
              <a:t>. Komplexní sloučeniny mívají různá zbarvení.</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titan vyskytuje značně rozptýlen, bývá obsažen téměř v každé půdě</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Nejdůležitější rudy titanu jsou </a:t>
            </a:r>
            <a:r>
              <a:rPr lang="cs-CZ" sz="2000" b="1" dirty="0">
                <a:latin typeface="Arial" panose="020B0604020202020204" pitchFamily="34" charset="0"/>
                <a:cs typeface="Arial" panose="020B0604020202020204" pitchFamily="34" charset="0"/>
              </a:rPr>
              <a:t>ilmenit</a:t>
            </a:r>
            <a:r>
              <a:rPr lang="cs-CZ" sz="2000" dirty="0">
                <a:latin typeface="Arial" panose="020B0604020202020204" pitchFamily="34" charset="0"/>
                <a:cs typeface="Arial" panose="020B0604020202020204" pitchFamily="34" charset="0"/>
              </a:rPr>
              <a:t> FeTiO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(pokrývá 92% spotřeby), </a:t>
            </a:r>
            <a:r>
              <a:rPr lang="cs-CZ" sz="2000" b="1" dirty="0">
                <a:latin typeface="Arial" panose="020B0604020202020204" pitchFamily="34" charset="0"/>
                <a:cs typeface="Arial" panose="020B0604020202020204" pitchFamily="34" charset="0"/>
              </a:rPr>
              <a:t>rutil</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anatas, brookit</a:t>
            </a:r>
            <a:r>
              <a:rPr lang="cs-CZ" sz="2000" dirty="0">
                <a:latin typeface="Arial" panose="020B0604020202020204" pitchFamily="34" charset="0"/>
                <a:cs typeface="Arial" panose="020B0604020202020204" pitchFamily="34" charset="0"/>
              </a:rPr>
              <a:t>)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perovskit</a:t>
            </a:r>
            <a:r>
              <a:rPr lang="cs-CZ" sz="2000" dirty="0">
                <a:latin typeface="Arial" panose="020B0604020202020204" pitchFamily="34" charset="0"/>
                <a:cs typeface="Arial" panose="020B0604020202020204" pitchFamily="34" charset="0"/>
              </a:rPr>
              <a:t> CaTiO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titanit</a:t>
            </a:r>
            <a:r>
              <a:rPr lang="cs-CZ" sz="2000" dirty="0">
                <a:latin typeface="Arial" panose="020B0604020202020204" pitchFamily="34" charset="0"/>
                <a:cs typeface="Arial" panose="020B0604020202020204" pitchFamily="34" charset="0"/>
              </a:rPr>
              <a:t> CaTiSiO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928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6868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Průmyslová výroba titanu se provádí poměrně složitým, značně energeticky náročným procesem z chloridu 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redukcí roztaveným hořčíkem nebo sodíkem</a:t>
            </a:r>
            <a:r>
              <a:rPr lang="cs-CZ" sz="2000" dirty="0">
                <a:latin typeface="Arial" panose="020B0604020202020204" pitchFamily="34" charset="0"/>
                <a:cs typeface="Arial" panose="020B0604020202020204" pitchFamily="34" charset="0"/>
              </a:rPr>
              <a:t> (Krollův proces výroby titanu) nebo </a:t>
            </a:r>
            <a:r>
              <a:rPr lang="cs-CZ" sz="2000" b="1" dirty="0" err="1">
                <a:latin typeface="Arial" panose="020B0604020202020204" pitchFamily="34" charset="0"/>
                <a:cs typeface="Arial" panose="020B0604020202020204" pitchFamily="34" charset="0"/>
              </a:rPr>
              <a:t>aluminotermicky</a:t>
            </a:r>
            <a:r>
              <a:rPr lang="cs-CZ" sz="2000" dirty="0">
                <a:latin typeface="Arial" panose="020B0604020202020204" pitchFamily="34" charset="0"/>
                <a:cs typeface="Arial" panose="020B0604020202020204" pitchFamily="34" charset="0"/>
              </a:rPr>
              <a:t>. Chlorid titaničitý potřebný pro Krollův proces se připravuje chlorací rutilu nebo ilmenitu.</a:t>
            </a:r>
          </a:p>
          <a:p>
            <a:pPr algn="just"/>
            <a:r>
              <a:rPr lang="cs-CZ" sz="2000" dirty="0">
                <a:latin typeface="Arial" panose="020B0604020202020204" pitchFamily="34" charset="0"/>
                <a:cs typeface="Arial" panose="020B0604020202020204" pitchFamily="34" charset="0"/>
              </a:rPr>
              <a:t>   Pokud je surovinou </a:t>
            </a:r>
            <a:r>
              <a:rPr lang="cs-CZ" sz="2000" i="1" dirty="0">
                <a:latin typeface="Arial" panose="020B0604020202020204" pitchFamily="34" charset="0"/>
                <a:cs typeface="Arial" panose="020B0604020202020204" pitchFamily="34" charset="0"/>
              </a:rPr>
              <a:t>rutil</a:t>
            </a:r>
            <a:r>
              <a:rPr lang="cs-CZ" sz="2000" dirty="0">
                <a:latin typeface="Arial" panose="020B0604020202020204" pitchFamily="34" charset="0"/>
                <a:cs typeface="Arial" panose="020B0604020202020204" pitchFamily="34" charset="0"/>
              </a:rPr>
              <a:t>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postup jednoduchý, ruda se smísí s uhlím v poměru 3:1, briketuje se a poté kalcinuje v redukční atmosféře při teplotě 700°C. Vlastní chlorace se provádí v elektricky vytápěné šachtové peci při teplotě 800-1200°C, průběh chlorace znázorňují rovnice:</a:t>
            </a:r>
          </a:p>
          <a:p>
            <a:pPr algn="ctr"/>
            <a:r>
              <a:rPr lang="cs-CZ" sz="2000" dirty="0">
                <a:latin typeface="Arial" panose="020B0604020202020204" pitchFamily="34" charset="0"/>
                <a:cs typeface="Arial" panose="020B0604020202020204" pitchFamily="34" charset="0"/>
              </a:rPr>
              <a:t>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 → 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 → 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+ 2COCl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Chlorid titaničitý vzniká v párách a poté kondenzuje jako nažloutlá kapalina. Před vlastním Krollovým procesem se chemicky čistí a destiluje.</a:t>
            </a:r>
          </a:p>
          <a:p>
            <a:pPr algn="just"/>
            <a:r>
              <a:rPr lang="cs-CZ" sz="2000" dirty="0">
                <a:latin typeface="Arial" panose="020B0604020202020204" pitchFamily="34" charset="0"/>
                <a:cs typeface="Arial" panose="020B0604020202020204" pitchFamily="34" charset="0"/>
              </a:rPr>
              <a:t>  Jestliže se použije </a:t>
            </a:r>
            <a:r>
              <a:rPr lang="cs-CZ" sz="2000" i="1" dirty="0">
                <a:latin typeface="Arial" panose="020B0604020202020204" pitchFamily="34" charset="0"/>
                <a:cs typeface="Arial" panose="020B0604020202020204" pitchFamily="34" charset="0"/>
              </a:rPr>
              <a:t>ilmenit</a:t>
            </a:r>
            <a:r>
              <a:rPr lang="cs-CZ" sz="2000" dirty="0">
                <a:latin typeface="Arial" panose="020B0604020202020204" pitchFamily="34" charset="0"/>
                <a:cs typeface="Arial" panose="020B0604020202020204" pitchFamily="34" charset="0"/>
              </a:rPr>
              <a:t> FeTiO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musí se nejprve provést jeho selektivní redukce v obloukové peci na surové železo, titan tvoří snadno </a:t>
            </a:r>
            <a:r>
              <a:rPr lang="cs-CZ" sz="2000" dirty="0" err="1">
                <a:latin typeface="Arial" panose="020B0604020202020204" pitchFamily="34" charset="0"/>
                <a:cs typeface="Arial" panose="020B0604020202020204" pitchFamily="34" charset="0"/>
              </a:rPr>
              <a:t>chlorovatelný</a:t>
            </a:r>
            <a:r>
              <a:rPr lang="cs-CZ" sz="2000" dirty="0">
                <a:latin typeface="Arial" panose="020B0604020202020204" pitchFamily="34" charset="0"/>
                <a:cs typeface="Arial" panose="020B0604020202020204" pitchFamily="34" charset="0"/>
              </a:rPr>
              <a:t> karbid, který přejde do strusky. Pokud se redukce ilmenitu provádí za přídavku vzduchu nebo amoniaku, přechází titan do snadno </a:t>
            </a:r>
            <a:r>
              <a:rPr lang="cs-CZ" sz="2000" dirty="0" err="1">
                <a:latin typeface="Arial" panose="020B0604020202020204" pitchFamily="34" charset="0"/>
                <a:cs typeface="Arial" panose="020B0604020202020204" pitchFamily="34" charset="0"/>
              </a:rPr>
              <a:t>chlorovatelného</a:t>
            </a:r>
            <a:r>
              <a:rPr lang="cs-CZ" sz="2000" dirty="0">
                <a:latin typeface="Arial" panose="020B0604020202020204" pitchFamily="34" charset="0"/>
                <a:cs typeface="Arial" panose="020B0604020202020204" pitchFamily="34" charset="0"/>
              </a:rPr>
              <a:t> nitridu. Průběh redukce ilmenitu zachycují rovnice:</a:t>
            </a:r>
          </a:p>
          <a:p>
            <a:pPr algn="ctr"/>
            <a:r>
              <a:rPr lang="cs-CZ" sz="2000" dirty="0">
                <a:latin typeface="Arial" panose="020B0604020202020204" pitchFamily="34" charset="0"/>
                <a:cs typeface="Arial" panose="020B0604020202020204" pitchFamily="34" charset="0"/>
              </a:rPr>
              <a:t>FeTiO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+ 4C → </a:t>
            </a:r>
            <a:r>
              <a:rPr lang="cs-CZ" sz="2000" dirty="0" err="1">
                <a:latin typeface="Arial" panose="020B0604020202020204" pitchFamily="34" charset="0"/>
                <a:cs typeface="Arial" panose="020B0604020202020204" pitchFamily="34" charset="0"/>
              </a:rPr>
              <a:t>TiC</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 + 3CO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2FeTiO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+ 6C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2TiN + 2Fe + 6CO</a:t>
            </a:r>
          </a:p>
        </p:txBody>
      </p:sp>
    </p:spTree>
    <p:extLst>
      <p:ext uri="{BB962C8B-B14F-4D97-AF65-F5344CB8AC3E}">
        <p14:creationId xmlns:p14="http://schemas.microsoft.com/office/powerpoint/2010/main" val="1870354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49959"/>
            <a:ext cx="89916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Chlorace karbidu a nitridu vzniklých redukcí ilmenitu potom probíhá podle rovnic:</a:t>
            </a:r>
          </a:p>
          <a:p>
            <a:pPr algn="ctr"/>
            <a:r>
              <a:rPr lang="cs-CZ" sz="2000" dirty="0" err="1">
                <a:latin typeface="Arial" panose="020B0604020202020204" pitchFamily="34" charset="0"/>
                <a:cs typeface="Arial" panose="020B0604020202020204" pitchFamily="34" charset="0"/>
              </a:rPr>
              <a:t>TiC</a:t>
            </a:r>
            <a:r>
              <a:rPr lang="cs-CZ" sz="2000" dirty="0">
                <a:latin typeface="Arial" panose="020B0604020202020204" pitchFamily="34" charset="0"/>
                <a:cs typeface="Arial" panose="020B0604020202020204" pitchFamily="34" charset="0"/>
              </a:rPr>
              <a:t> + 2Cl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½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CO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TiN</a:t>
            </a:r>
            <a:r>
              <a:rPr lang="cs-CZ" sz="2000" dirty="0">
                <a:latin typeface="Arial" panose="020B0604020202020204" pitchFamily="34" charset="0"/>
                <a:cs typeface="Arial" panose="020B0604020202020204" pitchFamily="34" charset="0"/>
              </a:rPr>
              <a:t> + 2Cl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½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NO</a:t>
            </a:r>
          </a:p>
          <a:p>
            <a:pPr algn="just"/>
            <a:r>
              <a:rPr lang="cs-CZ" sz="2000" b="1" dirty="0">
                <a:latin typeface="Arial" panose="020B0604020202020204" pitchFamily="34" charset="0"/>
                <a:cs typeface="Arial" panose="020B0604020202020204" pitchFamily="34" charset="0"/>
              </a:rPr>
              <a:t>Krollův proces</a:t>
            </a:r>
            <a:r>
              <a:rPr lang="cs-CZ" sz="2000" dirty="0">
                <a:latin typeface="Arial" panose="020B0604020202020204" pitchFamily="34" charset="0"/>
                <a:cs typeface="Arial" panose="020B0604020202020204" pitchFamily="34" charset="0"/>
              </a:rPr>
              <a:t> probíhá při teplotách 850 - 900 °C v železných nádobách v ochranné atmosféře helia nebo argonu. Průběh redukce chloridu titaničitého hořčíkem vyjadřuje rovnice:</a:t>
            </a:r>
          </a:p>
          <a:p>
            <a:pPr algn="ctr"/>
            <a:r>
              <a:rPr lang="cs-CZ" sz="2000" dirty="0">
                <a:latin typeface="Arial" panose="020B0604020202020204" pitchFamily="34" charset="0"/>
                <a:cs typeface="Arial" panose="020B0604020202020204" pitchFamily="34" charset="0"/>
              </a:rPr>
              <a:t>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+ 2Mg → Ti + 2MgCl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Produktem je houbovitý titan, který se usazuje na stěnách kelímku. </a:t>
            </a:r>
            <a:r>
              <a:rPr lang="cs-CZ" sz="2000" dirty="0" err="1">
                <a:latin typeface="Arial" panose="020B0604020202020204" pitchFamily="34" charset="0"/>
                <a:cs typeface="Arial" panose="020B0604020202020204" pitchFamily="34" charset="0"/>
              </a:rPr>
              <a:t>Nezreagovaný</a:t>
            </a:r>
            <a:r>
              <a:rPr lang="cs-CZ" sz="2000" dirty="0">
                <a:latin typeface="Arial" panose="020B0604020202020204" pitchFamily="34" charset="0"/>
                <a:cs typeface="Arial" panose="020B0604020202020204" pitchFamily="34" charset="0"/>
              </a:rPr>
              <a:t> hořčík a vzniklý chlorid hořečnatý se odstraní promýváním kyselinou chlorovodíkovou nebo vakuovou destilací. Titanová houba se slisuje do tvaru elektrody, která se přetavuje v elektrické obloukové peci na kompaktní kov.</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Modifikací původního Krollova postupu je </a:t>
            </a:r>
            <a:r>
              <a:rPr lang="cs-CZ" sz="2000" b="1" dirty="0" err="1">
                <a:latin typeface="Arial" panose="020B0604020202020204" pitchFamily="34" charset="0"/>
                <a:cs typeface="Arial" panose="020B0604020202020204" pitchFamily="34" charset="0"/>
              </a:rPr>
              <a:t>Maddexův-Eastwoodův</a:t>
            </a:r>
            <a:r>
              <a:rPr lang="cs-CZ" sz="2000" b="1" dirty="0">
                <a:latin typeface="Arial" panose="020B0604020202020204" pitchFamily="34" charset="0"/>
                <a:cs typeface="Arial" panose="020B0604020202020204" pitchFamily="34" charset="0"/>
              </a:rPr>
              <a:t> postup</a:t>
            </a:r>
            <a:r>
              <a:rPr lang="cs-CZ" sz="2000" dirty="0">
                <a:latin typeface="Arial" panose="020B0604020202020204" pitchFamily="34" charset="0"/>
                <a:cs typeface="Arial" panose="020B0604020202020204" pitchFamily="34" charset="0"/>
              </a:rPr>
              <a:t>, který spočívá v redukci plynného chloridu titaničitého kapalným hořčíkem za zvýšeného tlaku. Produktem je suspenze kovového titanu v tavenině chloridu hořečnatého. Suspenze z redukční pece kontinuálně odtéká do elektrické pece, kde dojde k odpaření </a:t>
            </a:r>
            <a:r>
              <a:rPr lang="cs-CZ" sz="2000" dirty="0" err="1">
                <a:latin typeface="Arial" panose="020B0604020202020204" pitchFamily="34" charset="0"/>
                <a:cs typeface="Arial" panose="020B0604020202020204" pitchFamily="34" charset="0"/>
              </a:rPr>
              <a:t>nezreagovaného</a:t>
            </a:r>
            <a:r>
              <a:rPr lang="cs-CZ" sz="2000" dirty="0">
                <a:latin typeface="Arial" panose="020B0604020202020204" pitchFamily="34" charset="0"/>
                <a:cs typeface="Arial" panose="020B0604020202020204" pitchFamily="34" charset="0"/>
              </a:rPr>
              <a:t> hořčíku a chloridu hořečnatého.</a:t>
            </a:r>
          </a:p>
          <a:p>
            <a:pPr algn="just"/>
            <a:r>
              <a:rPr lang="cs-CZ" sz="2000" dirty="0">
                <a:latin typeface="Arial" panose="020B0604020202020204" pitchFamily="34" charset="0"/>
                <a:cs typeface="Arial" panose="020B0604020202020204" pitchFamily="34" charset="0"/>
              </a:rPr>
              <a:t>Pro některé účely se používá slitina titanu se železem - </a:t>
            </a:r>
            <a:r>
              <a:rPr lang="cs-CZ" sz="2000" dirty="0" err="1">
                <a:latin typeface="Arial" panose="020B0604020202020204" pitchFamily="34" charset="0"/>
                <a:cs typeface="Arial" panose="020B0604020202020204" pitchFamily="34" charset="0"/>
              </a:rPr>
              <a:t>ferotitan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Ferotitan</a:t>
            </a:r>
            <a:r>
              <a:rPr lang="cs-CZ" sz="2000" dirty="0">
                <a:latin typeface="Arial" panose="020B0604020202020204" pitchFamily="34" charset="0"/>
                <a:cs typeface="Arial" panose="020B0604020202020204" pitchFamily="34" charset="0"/>
              </a:rPr>
              <a:t> se vyrábí redukcí rutilu a železné rudy uhlím.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136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5915" y="152400"/>
            <a:ext cx="88392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 stádiu poloprovozních zkoušek je velice perspektivní a levná výroba titanu elektrolytickou redukcí. Tento postup je po svém objeviteli prof. </a:t>
            </a:r>
            <a:r>
              <a:rPr lang="cs-CZ" sz="2000" dirty="0" err="1">
                <a:latin typeface="Arial" panose="020B0604020202020204" pitchFamily="34" charset="0"/>
                <a:cs typeface="Arial" panose="020B0604020202020204" pitchFamily="34" charset="0"/>
              </a:rPr>
              <a:t>Frayovi</a:t>
            </a:r>
            <a:r>
              <a:rPr lang="cs-CZ" sz="2000" dirty="0">
                <a:latin typeface="Arial" panose="020B0604020202020204" pitchFamily="34" charset="0"/>
                <a:cs typeface="Arial" panose="020B0604020202020204" pitchFamily="34" charset="0"/>
              </a:rPr>
              <a:t> pojmenován jako </a:t>
            </a:r>
            <a:r>
              <a:rPr lang="cs-CZ" sz="2000" b="1" dirty="0" err="1">
                <a:latin typeface="Arial" panose="020B0604020202020204" pitchFamily="34" charset="0"/>
                <a:cs typeface="Arial" panose="020B0604020202020204" pitchFamily="34" charset="0"/>
              </a:rPr>
              <a:t>Frayův</a:t>
            </a:r>
            <a:r>
              <a:rPr lang="cs-CZ" sz="2000" b="1" dirty="0">
                <a:latin typeface="Arial" panose="020B0604020202020204" pitchFamily="34" charset="0"/>
                <a:cs typeface="Arial" panose="020B0604020202020204" pitchFamily="34" charset="0"/>
              </a:rPr>
              <a:t> proces výroby titanu (FFC proces)</a:t>
            </a:r>
            <a:r>
              <a:rPr lang="cs-CZ" sz="2000" dirty="0">
                <a:latin typeface="Arial" panose="020B0604020202020204" pitchFamily="34" charset="0"/>
                <a:cs typeface="Arial" panose="020B0604020202020204" pitchFamily="34" charset="0"/>
              </a:rPr>
              <a:t>. Elektrolyzují se pelety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elektrolytem je tavenina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katoda i anoda jsou z grafitu. Pracuje se s napětím 2,8-3,2 V za teploty 950-1000°C v inertní atmosféře. Redukčním činidlem je vápník vznikající na katodě. </a:t>
            </a:r>
            <a:r>
              <a:rPr lang="cs-CZ" sz="2000" dirty="0" err="1">
                <a:latin typeface="Arial" panose="020B0604020202020204" pitchFamily="34" charset="0"/>
                <a:cs typeface="Arial" panose="020B0604020202020204" pitchFamily="34" charset="0"/>
              </a:rPr>
              <a:t>Elektrokalciotermická</a:t>
            </a:r>
            <a:r>
              <a:rPr lang="cs-CZ" sz="2000" dirty="0">
                <a:latin typeface="Arial" panose="020B0604020202020204" pitchFamily="34" charset="0"/>
                <a:cs typeface="Arial" panose="020B0604020202020204" pitchFamily="34" charset="0"/>
              </a:rPr>
              <a:t> redukce oxidu titaničitého probíhá v několika stupních, při kterých jako meziprodukty postupně vznikají oxidy Ti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Ti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TiO</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Elektrolyzér pro elektrolytickou redukci tvoří skloněná ležatá nádoba. Grafitová anoda tvoří víko a katoda dno elektrolyzéru. Do šikmé mezery mezi elektrodami se kontinuálně dávkují válcovité pelety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o průměru 5-10 mm a výšce 2-10 mm, které se gravitačně posunují po šikmém dně. V nejnižším místě nádoby se hromadí pelety vyredukovaného titanu, které se mechanickým dopravníkem nepřetržitě odstraňují.</a:t>
            </a:r>
          </a:p>
          <a:p>
            <a:pPr algn="just"/>
            <a:r>
              <a:rPr lang="cs-CZ" sz="2000" dirty="0">
                <a:latin typeface="Arial" panose="020B0604020202020204" pitchFamily="34" charset="0"/>
                <a:cs typeface="Arial" panose="020B0604020202020204" pitchFamily="34" charset="0"/>
              </a:rPr>
              <a:t>   Výhodou FFC procesu je zejména rychlost a jednoduchost celého postupu. Stejným způsobem se pokusně podařilo vyredukovat příslušné kovy i z Cr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Ta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WO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FFC procesem se také se podařilo připravit několik zajímavých intermetalických sloučenin, např. </a:t>
            </a:r>
            <a:r>
              <a:rPr lang="cs-CZ" sz="2000" dirty="0" err="1">
                <a:latin typeface="Arial" panose="020B0604020202020204" pitchFamily="34" charset="0"/>
                <a:cs typeface="Arial" panose="020B0604020202020204" pitchFamily="34" charset="0"/>
              </a:rPr>
              <a:t>TiNi</a:t>
            </a:r>
            <a:r>
              <a:rPr lang="cs-CZ" sz="2000" dirty="0">
                <a:latin typeface="Arial" panose="020B0604020202020204" pitchFamily="34" charset="0"/>
                <a:cs typeface="Arial" panose="020B0604020202020204" pitchFamily="34" charset="0"/>
              </a:rPr>
              <a:t>, TiAl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a:t>
            </a:r>
            <a:r>
              <a:rPr lang="cs-CZ" sz="2000" dirty="0" err="1">
                <a:latin typeface="Arial" panose="020B0604020202020204" pitchFamily="34" charset="0"/>
                <a:cs typeface="Arial" panose="020B0604020202020204" pitchFamily="34" charset="0"/>
              </a:rPr>
              <a:t>TiNb</a:t>
            </a:r>
            <a:r>
              <a:rPr lang="cs-CZ" sz="2000" dirty="0">
                <a:latin typeface="Arial" panose="020B0604020202020204" pitchFamily="34" charset="0"/>
                <a:cs typeface="Arial" panose="020B0604020202020204" pitchFamily="34" charset="0"/>
              </a:rPr>
              <a:t>, Ti</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V, Ni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MnGa.</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7287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Byly vyvinuty i další alternativní technologie výroby titanu, např. redukce chloridu titaničitého </a:t>
            </a:r>
            <a:r>
              <a:rPr lang="cs-CZ" sz="2000" u="sng" dirty="0">
                <a:latin typeface="Arial" panose="020B0604020202020204" pitchFamily="34" charset="0"/>
                <a:cs typeface="Arial" panose="020B0604020202020204" pitchFamily="34" charset="0"/>
              </a:rPr>
              <a:t>vodíkem</a:t>
            </a:r>
            <a:r>
              <a:rPr lang="cs-CZ" sz="2000" dirty="0">
                <a:latin typeface="Arial" panose="020B0604020202020204" pitchFamily="34" charset="0"/>
                <a:cs typeface="Arial" panose="020B0604020202020204" pitchFamily="34" charset="0"/>
              </a:rPr>
              <a:t>, termický vakuový rozklad chloridu </a:t>
            </a:r>
            <a:r>
              <a:rPr lang="cs-CZ" sz="2000" dirty="0" err="1">
                <a:latin typeface="Arial" panose="020B0604020202020204" pitchFamily="34" charset="0"/>
                <a:cs typeface="Arial" panose="020B0604020202020204" pitchFamily="34" charset="0"/>
              </a:rPr>
              <a:t>titanitého</a:t>
            </a:r>
            <a:r>
              <a:rPr lang="cs-CZ" sz="2000" dirty="0">
                <a:latin typeface="Arial" panose="020B0604020202020204" pitchFamily="34" charset="0"/>
                <a:cs typeface="Arial" panose="020B0604020202020204" pitchFamily="34" charset="0"/>
              </a:rPr>
              <a:t> TiCl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na prvky, tavná elektrolýza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nebo redukce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hydridem vápenatým.</a:t>
            </a: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Titan se používá zejména jako přísada do speciálních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 Přídavek titanu podstatným způsobem ovlivňuje jejich mechanické vlastnosti. Slitiny titanu nalézají rozsáhlé využití jako konstrukční materiál zejména ve zbrojní výrobě nebo v chemickém průmyslu. Společně s borem je důležitou </a:t>
            </a:r>
            <a:r>
              <a:rPr lang="cs-CZ" sz="2000" dirty="0" err="1">
                <a:latin typeface="Arial" panose="020B0604020202020204" pitchFamily="34" charset="0"/>
                <a:cs typeface="Arial" panose="020B0604020202020204" pitchFamily="34" charset="0"/>
              </a:rPr>
              <a:t>legurou</a:t>
            </a:r>
            <a:r>
              <a:rPr lang="cs-CZ" sz="2000" dirty="0">
                <a:latin typeface="Arial" panose="020B0604020202020204" pitchFamily="34" charset="0"/>
                <a:cs typeface="Arial" panose="020B0604020202020204" pitchFamily="34" charset="0"/>
              </a:rPr>
              <a:t> hliníkových slitin, do kterých se přidává pro zjemnění struktury.</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Ze sloučenin titanu má největší využití </a:t>
            </a:r>
            <a:r>
              <a:rPr lang="cs-CZ" sz="2000" b="1" dirty="0">
                <a:latin typeface="Arial" panose="020B0604020202020204" pitchFamily="34" charset="0"/>
                <a:cs typeface="Arial" panose="020B0604020202020204" pitchFamily="34" charset="0"/>
              </a:rPr>
              <a:t>oxid titaničitý </a:t>
            </a:r>
            <a:r>
              <a:rPr lang="cs-CZ" sz="2000" dirty="0">
                <a:latin typeface="Arial" panose="020B0604020202020204" pitchFamily="34" charset="0"/>
                <a:cs typeface="Arial" panose="020B0604020202020204" pitchFamily="34" charset="0"/>
              </a:rPr>
              <a:t>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pod názvem </a:t>
            </a:r>
            <a:r>
              <a:rPr lang="cs-CZ" sz="2000" b="1" dirty="0">
                <a:latin typeface="Arial" panose="020B0604020202020204" pitchFamily="34" charset="0"/>
                <a:cs typeface="Arial" panose="020B0604020202020204" pitchFamily="34" charset="0"/>
              </a:rPr>
              <a:t>titanová běloba </a:t>
            </a:r>
            <a:r>
              <a:rPr lang="cs-CZ" sz="2000" dirty="0">
                <a:latin typeface="Arial" panose="020B0604020202020204" pitchFamily="34" charset="0"/>
                <a:cs typeface="Arial" panose="020B0604020202020204" pitchFamily="34" charset="0"/>
              </a:rPr>
              <a:t>používá jako vydatný </a:t>
            </a:r>
            <a:r>
              <a:rPr lang="cs-CZ" sz="2000" u="sng" dirty="0">
                <a:latin typeface="Arial" panose="020B0604020202020204" pitchFamily="34" charset="0"/>
                <a:cs typeface="Arial" panose="020B0604020202020204" pitchFamily="34" charset="0"/>
              </a:rPr>
              <a:t>bílý pigment </a:t>
            </a:r>
            <a:r>
              <a:rPr lang="cs-CZ" sz="2000" dirty="0">
                <a:latin typeface="Arial" panose="020B0604020202020204" pitchFamily="34" charset="0"/>
                <a:cs typeface="Arial" panose="020B0604020202020204" pitchFamily="34" charset="0"/>
              </a:rPr>
              <a:t>v řadě aplikací.     </a:t>
            </a:r>
          </a:p>
          <a:p>
            <a:pPr algn="just"/>
            <a:r>
              <a:rPr lang="cs-CZ" sz="2000" dirty="0">
                <a:latin typeface="Arial" panose="020B0604020202020204" pitchFamily="34" charset="0"/>
                <a:cs typeface="Arial" panose="020B0604020202020204" pitchFamily="34" charset="0"/>
              </a:rPr>
              <a:t>    Pod označením E 171 se používá jako </a:t>
            </a:r>
            <a:r>
              <a:rPr lang="cs-CZ" sz="2000" b="1" dirty="0">
                <a:latin typeface="Arial" panose="020B0604020202020204" pitchFamily="34" charset="0"/>
                <a:cs typeface="Arial" panose="020B0604020202020204" pitchFamily="34" charset="0"/>
              </a:rPr>
              <a:t>potravinářské barvivo </a:t>
            </a:r>
            <a:r>
              <a:rPr lang="cs-CZ" sz="2000" dirty="0">
                <a:latin typeface="Arial" panose="020B0604020202020204" pitchFamily="34" charset="0"/>
                <a:cs typeface="Arial" panose="020B0604020202020204" pitchFamily="34" charset="0"/>
              </a:rPr>
              <a:t>k barvení žvýkaček, mléka, želé, džemů a krmiv pro zvířata. Další využití nalézá jako kalivo při přípravě </a:t>
            </a:r>
            <a:r>
              <a:rPr lang="cs-CZ" sz="2000" b="1" dirty="0">
                <a:latin typeface="Arial" panose="020B0604020202020204" pitchFamily="34" charset="0"/>
                <a:cs typeface="Arial" panose="020B0604020202020204" pitchFamily="34" charset="0"/>
              </a:rPr>
              <a:t>keramických glazur</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Výroba titanové běloby se může provádět spalováním čistého chloridu titaničitého v proudu kyslíku při teplotách 900-1400°C nebo rozkladem ilmenitu pomocí kyseliny sírové a následnou hydrolýzou vzniklého sulfátu </a:t>
            </a:r>
            <a:r>
              <a:rPr lang="cs-CZ" sz="2000" dirty="0" err="1">
                <a:latin typeface="Arial" panose="020B0604020202020204" pitchFamily="34" charset="0"/>
                <a:cs typeface="Arial" panose="020B0604020202020204" pitchFamily="34" charset="0"/>
              </a:rPr>
              <a:t>titanylu</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0331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tragonal structures of crystalline forms of rutile ...">
            <a:extLst>
              <a:ext uri="{FF2B5EF4-FFF2-40B4-BE49-F238E27FC236}">
                <a16:creationId xmlns:a16="http://schemas.microsoft.com/office/drawing/2014/main" id="{02B78618-B8D9-4FB1-8D7C-71FDFA798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64428"/>
            <a:ext cx="6349613" cy="281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CC0BAB96-E4E9-427C-9D67-B1D0AF4B0D9A}"/>
              </a:ext>
            </a:extLst>
          </p:cNvPr>
          <p:cNvSpPr txBox="1"/>
          <p:nvPr/>
        </p:nvSpPr>
        <p:spPr>
          <a:xfrm>
            <a:off x="228600" y="1905000"/>
            <a:ext cx="1497718"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Formy</a:t>
            </a:r>
            <a:r>
              <a:rPr lang="en-US" sz="2000" b="1" dirty="0">
                <a:latin typeface="Arial" panose="020B0604020202020204" pitchFamily="34" charset="0"/>
                <a:cs typeface="Arial" panose="020B0604020202020204" pitchFamily="34" charset="0"/>
              </a:rPr>
              <a:t> TiO</a:t>
            </a:r>
            <a:r>
              <a:rPr lang="en-US" sz="2000" b="1" baseline="-25000" dirty="0">
                <a:latin typeface="Arial" panose="020B0604020202020204" pitchFamily="34" charset="0"/>
                <a:cs typeface="Arial" panose="020B0604020202020204" pitchFamily="34" charset="0"/>
              </a:rPr>
              <a:t>2</a:t>
            </a:r>
            <a:endParaRPr lang="cs-CZ" sz="2000" b="1" baseline="-25000"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F8B955BB-09D7-4A5E-8473-5011FD7B1966}"/>
              </a:ext>
            </a:extLst>
          </p:cNvPr>
          <p:cNvSpPr txBox="1"/>
          <p:nvPr/>
        </p:nvSpPr>
        <p:spPr>
          <a:xfrm>
            <a:off x="220037" y="152400"/>
            <a:ext cx="8761717" cy="1323439"/>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Rozklad ilmenitu kyselinou sírovou a hydrolýzu </a:t>
            </a:r>
            <a:r>
              <a:rPr lang="cs-CZ" sz="2000" dirty="0" err="1">
                <a:latin typeface="Arial" panose="020B0604020202020204" pitchFamily="34" charset="0"/>
                <a:cs typeface="Arial" panose="020B0604020202020204" pitchFamily="34" charset="0"/>
              </a:rPr>
              <a:t>titanylsulfátu</a:t>
            </a:r>
            <a:r>
              <a:rPr lang="cs-CZ" sz="2000" dirty="0">
                <a:latin typeface="Arial" panose="020B0604020202020204" pitchFamily="34" charset="0"/>
                <a:cs typeface="Arial" panose="020B0604020202020204" pitchFamily="34" charset="0"/>
              </a:rPr>
              <a:t> popisují rovnice:</a:t>
            </a:r>
          </a:p>
          <a:p>
            <a:pPr algn="ctr"/>
            <a:r>
              <a:rPr lang="cs-CZ" sz="2000" dirty="0">
                <a:latin typeface="Arial" panose="020B0604020202020204" pitchFamily="34" charset="0"/>
                <a:cs typeface="Arial" panose="020B0604020202020204" pitchFamily="34" charset="0"/>
              </a:rPr>
              <a:t>FeTiO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TiO</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FeSO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TiO</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·(n-1)H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endParaRPr lang="cs-CZ" sz="2000"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23DBF6C2-BD91-477F-ADA5-E96156A30877}"/>
              </a:ext>
            </a:extLst>
          </p:cNvPr>
          <p:cNvPicPr>
            <a:picLocks noChangeAspect="1"/>
          </p:cNvPicPr>
          <p:nvPr/>
        </p:nvPicPr>
        <p:blipFill>
          <a:blip r:embed="rId3"/>
          <a:stretch>
            <a:fillRect/>
          </a:stretch>
        </p:blipFill>
        <p:spPr>
          <a:xfrm>
            <a:off x="838200" y="4532616"/>
            <a:ext cx="7968777" cy="2186683"/>
          </a:xfrm>
          <a:prstGeom prst="rect">
            <a:avLst/>
          </a:prstGeom>
        </p:spPr>
      </p:pic>
    </p:spTree>
    <p:extLst>
      <p:ext uri="{BB962C8B-B14F-4D97-AF65-F5344CB8AC3E}">
        <p14:creationId xmlns:p14="http://schemas.microsoft.com/office/powerpoint/2010/main" val="2108619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828800"/>
            <a:ext cx="8839200" cy="4524315"/>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Velmi tvrdý </a:t>
            </a:r>
            <a:r>
              <a:rPr lang="cs-CZ" sz="2000" b="1" dirty="0">
                <a:latin typeface="Arial" panose="020B0604020202020204" pitchFamily="34" charset="0"/>
                <a:cs typeface="Arial" panose="020B0604020202020204" pitchFamily="34" charset="0"/>
              </a:rPr>
              <a:t>nitrid titanu </a:t>
            </a:r>
            <a:r>
              <a:rPr lang="cs-CZ" sz="2000" dirty="0">
                <a:latin typeface="Arial" panose="020B0604020202020204" pitchFamily="34" charset="0"/>
                <a:cs typeface="Arial" panose="020B0604020202020204" pitchFamily="34" charset="0"/>
              </a:rPr>
              <a:t>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diborid</a:t>
            </a:r>
            <a:r>
              <a:rPr lang="cs-CZ" sz="2000" b="1" dirty="0">
                <a:latin typeface="Arial" panose="020B0604020202020204" pitchFamily="34" charset="0"/>
                <a:cs typeface="Arial" panose="020B0604020202020204" pitchFamily="34" charset="0"/>
              </a:rPr>
              <a:t> titanu </a:t>
            </a:r>
            <a:r>
              <a:rPr lang="cs-CZ" sz="2000" dirty="0">
                <a:latin typeface="Arial" panose="020B0604020202020204" pitchFamily="34" charset="0"/>
                <a:cs typeface="Arial" panose="020B0604020202020204" pitchFamily="34" charset="0"/>
              </a:rPr>
              <a:t>TiB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používají jako brusivo a k povrchové úpravě břitů obráběcích nástrojů. </a:t>
            </a:r>
            <a:endParaRPr lang="en-US" sz="20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titanitý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TiCl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jako nejdůležitější katalyzátor při výrobě polypropylenu, </a:t>
            </a:r>
            <a:endParaRPr lang="en-US" sz="2000" dirty="0">
              <a:latin typeface="Arial" panose="020B0604020202020204" pitchFamily="34" charset="0"/>
              <a:cs typeface="Arial" panose="020B0604020202020204" pitchFamily="34" charset="0"/>
            </a:endParaRPr>
          </a:p>
          <a:p>
            <a:endParaRPr lang="en-US" sz="8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a:t>
            </a:r>
            <a:r>
              <a:rPr lang="cs-CZ" sz="2000" b="1" dirty="0" err="1">
                <a:latin typeface="Arial" panose="020B0604020202020204" pitchFamily="34" charset="0"/>
                <a:cs typeface="Arial" panose="020B0604020202020204" pitchFamily="34" charset="0"/>
              </a:rPr>
              <a:t>exafluorotitaničitan</a:t>
            </a:r>
            <a:r>
              <a:rPr lang="cs-CZ" sz="2000" b="1" dirty="0">
                <a:latin typeface="Arial" panose="020B0604020202020204" pitchFamily="34" charset="0"/>
                <a:cs typeface="Arial" panose="020B0604020202020204" pitchFamily="34" charset="0"/>
              </a:rPr>
              <a:t> sodný</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slouží jako mořidlo při barvení tkanin</a:t>
            </a:r>
            <a:r>
              <a:rPr lang="en-US" sz="2000" dirty="0">
                <a:latin typeface="Arial" panose="020B0604020202020204" pitchFamily="34" charset="0"/>
                <a:cs typeface="Arial" panose="020B0604020202020204" pitchFamily="34" charset="0"/>
              </a:rPr>
              <a:t>.</a:t>
            </a:r>
          </a:p>
          <a:p>
            <a:r>
              <a:rPr lang="cs-CZ" sz="800" dirty="0">
                <a:latin typeface="Arial" panose="020B0604020202020204" pitchFamily="34" charset="0"/>
                <a:cs typeface="Arial" panose="020B0604020202020204" pitchFamily="34" charset="0"/>
              </a:rPr>
              <a:t> </a:t>
            </a:r>
          </a:p>
          <a:p>
            <a:r>
              <a:rPr lang="cs-CZ" sz="2000" b="1" dirty="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titanitý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analytické činidlo pro stanovení látek oxidační povahy - titanometrie. </a:t>
            </a:r>
            <a:endParaRPr lang="en-US" sz="20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Karbid titanu </a:t>
            </a:r>
            <a:r>
              <a:rPr lang="cs-CZ" sz="2000" dirty="0" err="1">
                <a:latin typeface="Arial" panose="020B0604020202020204" pitchFamily="34" charset="0"/>
                <a:cs typeface="Arial" panose="020B0604020202020204" pitchFamily="34" charset="0"/>
              </a:rPr>
              <a:t>TiC</a:t>
            </a:r>
            <a:r>
              <a:rPr lang="cs-CZ" sz="2000" dirty="0">
                <a:latin typeface="Arial" panose="020B0604020202020204" pitchFamily="34" charset="0"/>
                <a:cs typeface="Arial" panose="020B0604020202020204" pitchFamily="34" charset="0"/>
              </a:rPr>
              <a:t> slouží k výrobě žáruvzdorné keramiky. </a:t>
            </a:r>
            <a:endParaRPr lang="en-US" sz="2000" dirty="0">
              <a:latin typeface="Arial" panose="020B0604020202020204" pitchFamily="34" charset="0"/>
              <a:cs typeface="Arial" panose="020B0604020202020204" pitchFamily="34" charset="0"/>
            </a:endParaRPr>
          </a:p>
          <a:p>
            <a:endParaRPr lang="cs-CZ" sz="8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Disulfid TiS</a:t>
            </a:r>
            <a:r>
              <a:rPr lang="cs-CZ" sz="2000" b="1" i="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používá k výrobě katod do některých typů lithiových baterií, </a:t>
            </a:r>
            <a:r>
              <a:rPr lang="cs-CZ" sz="2000" dirty="0" err="1">
                <a:latin typeface="Arial" panose="020B0604020202020204" pitchFamily="34" charset="0"/>
                <a:cs typeface="Arial" panose="020B0604020202020204" pitchFamily="34" charset="0"/>
              </a:rPr>
              <a:t>disilicid</a:t>
            </a:r>
            <a:r>
              <a:rPr lang="cs-CZ" sz="2000" dirty="0">
                <a:latin typeface="Arial" panose="020B0604020202020204" pitchFamily="34" charset="0"/>
                <a:cs typeface="Arial" panose="020B0604020202020204" pitchFamily="34" charset="0"/>
              </a:rPr>
              <a:t> TiSi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k výrobě polovodičů.</a:t>
            </a:r>
          </a:p>
          <a:p>
            <a:endParaRPr lang="cs-CZ" sz="800" b="1"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Titanocen</a:t>
            </a:r>
            <a:r>
              <a:rPr lang="cs-CZ" sz="2000" dirty="0">
                <a:latin typeface="Arial" panose="020B0604020202020204" pitchFamily="34" charset="0"/>
                <a:cs typeface="Arial" panose="020B0604020202020204" pitchFamily="34" charset="0"/>
              </a:rPr>
              <a:t> je silné oxidovadlo.</a:t>
            </a:r>
          </a:p>
        </p:txBody>
      </p:sp>
      <p:pic>
        <p:nvPicPr>
          <p:cNvPr id="3075" name="Picture 3" descr="Monomeres Titanocen">
            <a:hlinkClick r:id="rId2" tooltip="Monomeres Titanoc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791200"/>
            <a:ext cx="653803" cy="94147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15F11D8B-401B-48EC-B89C-A89EA858CB5F}"/>
              </a:ext>
            </a:extLst>
          </p:cNvPr>
          <p:cNvSpPr/>
          <p:nvPr/>
        </p:nvSpPr>
        <p:spPr>
          <a:xfrm>
            <a:off x="124146" y="125323"/>
            <a:ext cx="8905555" cy="1631216"/>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Chlorid titaničitý </a:t>
            </a:r>
            <a:r>
              <a:rPr lang="cs-CZ" sz="2000" dirty="0">
                <a:latin typeface="Arial" panose="020B0604020202020204" pitchFamily="34" charset="0"/>
                <a:cs typeface="Arial" panose="020B0604020202020204" pitchFamily="34" charset="0"/>
              </a:rPr>
              <a:t>TiCl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v pyrotechnice jako náplň dýmovnic - při styku se vzdušnou vlhkostí snadno hydrolyzuje za vzniku bílého dýmu 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HCl</a:t>
            </a:r>
            <a:r>
              <a:rPr lang="cs-CZ" sz="2000" dirty="0">
                <a:latin typeface="Arial" panose="020B0604020202020204" pitchFamily="34" charset="0"/>
                <a:cs typeface="Arial" panose="020B0604020202020204" pitchFamily="34" charset="0"/>
              </a:rPr>
              <a:t>. Ve směsi s organokovovou sloučeninou hliníku </a:t>
            </a:r>
            <a:r>
              <a:rPr lang="cs-CZ" sz="2000" u="sng" dirty="0" err="1">
                <a:latin typeface="Arial" panose="020B0604020202020204" pitchFamily="34" charset="0"/>
                <a:cs typeface="Arial" panose="020B0604020202020204" pitchFamily="34" charset="0"/>
              </a:rPr>
              <a:t>triethylaluminium</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se jako Zieglerův-</a:t>
            </a:r>
            <a:r>
              <a:rPr lang="cs-CZ" sz="2000" dirty="0" err="1">
                <a:latin typeface="Arial" panose="020B0604020202020204" pitchFamily="34" charset="0"/>
                <a:cs typeface="Arial" panose="020B0604020202020204" pitchFamily="34" charset="0"/>
              </a:rPr>
              <a:t>Nattův</a:t>
            </a:r>
            <a:r>
              <a:rPr lang="cs-CZ" sz="2000" dirty="0">
                <a:latin typeface="Arial" panose="020B0604020202020204" pitchFamily="34" charset="0"/>
                <a:cs typeface="Arial" panose="020B0604020202020204" pitchFamily="34" charset="0"/>
              </a:rPr>
              <a:t> katalyzátor používá k iontové katalýze beztlaké polymerace alkenů. </a:t>
            </a:r>
            <a:r>
              <a:rPr lang="en-US" sz="2000" dirty="0">
                <a:latin typeface="Arial" panose="020B0604020202020204" pitchFamily="34" charset="0"/>
                <a:cs typeface="Arial" panose="020B0604020202020204" pitchFamily="34" charset="0"/>
              </a:rPr>
              <a:t>h</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3578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063198"/>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Fotokatalýza</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je proces chemického rozkladu látek za přítomnosti </a:t>
            </a:r>
            <a:r>
              <a:rPr lang="cs-CZ" sz="2000" dirty="0" err="1">
                <a:latin typeface="Arial" panose="020B0604020202020204" pitchFamily="34" charset="0"/>
                <a:cs typeface="Arial" panose="020B0604020202020204" pitchFamily="34" charset="0"/>
              </a:rPr>
              <a:t>fotokatalyzátoru</a:t>
            </a:r>
            <a:r>
              <a:rPr lang="cs-CZ" sz="2000" dirty="0">
                <a:latin typeface="Arial" panose="020B0604020202020204" pitchFamily="34" charset="0"/>
                <a:cs typeface="Arial" panose="020B0604020202020204" pitchFamily="34" charset="0"/>
              </a:rPr>
              <a:t> a světelného záření. Principiálně vychází z fotolýzy, přirozeného rozkladu některých látek působením světla, urychlené přítomností </a:t>
            </a:r>
            <a:r>
              <a:rPr lang="cs-CZ" sz="2000" dirty="0" err="1">
                <a:latin typeface="Arial" panose="020B0604020202020204" pitchFamily="34" charset="0"/>
                <a:cs typeface="Arial" panose="020B0604020202020204" pitchFamily="34" charset="0"/>
              </a:rPr>
              <a:t>fotokatalyzátoru</a:t>
            </a:r>
            <a:r>
              <a:rPr lang="cs-CZ" sz="2000" dirty="0">
                <a:latin typeface="Arial" panose="020B0604020202020204" pitchFamily="34" charset="0"/>
                <a:cs typeface="Arial" panose="020B0604020202020204" pitchFamily="34" charset="0"/>
              </a:rPr>
              <a:t>. Primárně vzniklý volný pár elektron-díra a hydroxylové radikály sekundárně vznikající kontaktem excitované molekuly </a:t>
            </a:r>
            <a:r>
              <a:rPr lang="cs-CZ" sz="2000" dirty="0" err="1">
                <a:latin typeface="Arial" panose="020B0604020202020204" pitchFamily="34" charset="0"/>
                <a:cs typeface="Arial" panose="020B0604020202020204" pitchFamily="34" charset="0"/>
              </a:rPr>
              <a:t>fotokatalyzátoru</a:t>
            </a:r>
            <a:r>
              <a:rPr lang="cs-CZ" sz="2000" dirty="0">
                <a:latin typeface="Arial" panose="020B0604020202020204" pitchFamily="34" charset="0"/>
                <a:cs typeface="Arial" panose="020B0604020202020204" pitchFamily="34" charset="0"/>
              </a:rPr>
              <a:t> a vodní páry rozkládají přítomné organické a anorganické substance.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Mezi látky rozložitelné fotokatalýzou patří např. oxidy dusíku (</a:t>
            </a:r>
            <a:r>
              <a:rPr lang="cs-CZ" sz="2000" dirty="0" err="1">
                <a:latin typeface="Arial" panose="020B0604020202020204" pitchFamily="34" charset="0"/>
                <a:cs typeface="Arial" panose="020B0604020202020204" pitchFamily="34" charset="0"/>
              </a:rPr>
              <a:t>NO</a:t>
            </a:r>
            <a:r>
              <a:rPr lang="cs-CZ" sz="2000" baseline="-25000" dirty="0" err="1">
                <a:latin typeface="Arial" panose="020B0604020202020204" pitchFamily="34" charset="0"/>
                <a:cs typeface="Arial" panose="020B0604020202020204" pitchFamily="34" charset="0"/>
              </a:rPr>
              <a:t>x</a:t>
            </a:r>
            <a:r>
              <a:rPr lang="cs-CZ" sz="2000" dirty="0">
                <a:latin typeface="Arial" panose="020B0604020202020204" pitchFamily="34" charset="0"/>
                <a:cs typeface="Arial" panose="020B0604020202020204" pitchFamily="34" charset="0"/>
              </a:rPr>
              <a:t>), oxidy síry (</a:t>
            </a:r>
            <a:r>
              <a:rPr lang="cs-CZ" sz="2000" dirty="0" err="1">
                <a:latin typeface="Arial" panose="020B0604020202020204" pitchFamily="34" charset="0"/>
                <a:cs typeface="Arial" panose="020B0604020202020204" pitchFamily="34" charset="0"/>
              </a:rPr>
              <a:t>SO</a:t>
            </a:r>
            <a:r>
              <a:rPr lang="cs-CZ" sz="2000" baseline="-25000" dirty="0" err="1">
                <a:latin typeface="Arial" panose="020B0604020202020204" pitchFamily="34" charset="0"/>
                <a:cs typeface="Arial" panose="020B0604020202020204" pitchFamily="34" charset="0"/>
              </a:rPr>
              <a:t>x</a:t>
            </a:r>
            <a:r>
              <a:rPr lang="cs-CZ" sz="2000" dirty="0">
                <a:latin typeface="Arial" panose="020B0604020202020204" pitchFamily="34" charset="0"/>
                <a:cs typeface="Arial" panose="020B0604020202020204" pitchFamily="34" charset="0"/>
              </a:rPr>
              <a:t>), oxid uhelnatý (CO), ozón (O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čpavek (NH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sirovodík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chlorované uhlovodíky (např. CH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CHCl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dioxiny, chlorbenzen, </a:t>
            </a:r>
            <a:r>
              <a:rPr lang="cs-CZ" sz="2000" dirty="0" err="1">
                <a:latin typeface="Arial" panose="020B0604020202020204" pitchFamily="34" charset="0"/>
                <a:cs typeface="Arial" panose="020B0604020202020204" pitchFamily="34" charset="0"/>
              </a:rPr>
              <a:t>chlorfenol</a:t>
            </a:r>
            <a:r>
              <a:rPr lang="cs-CZ" sz="2000" dirty="0">
                <a:latin typeface="Arial" panose="020B0604020202020204" pitchFamily="34" charset="0"/>
                <a:cs typeface="Arial" panose="020B0604020202020204" pitchFamily="34" charset="0"/>
              </a:rPr>
              <a:t>, jednoduché uhlovodíky (např. 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OH,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OH, 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COOH, CH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aromatické uhlovodíky (benzen, fenol, toluen, etylbenzen, o-xylen), pesticidy (</a:t>
            </a:r>
            <a:r>
              <a:rPr lang="cs-CZ" sz="2000" dirty="0" err="1">
                <a:latin typeface="Arial" panose="020B0604020202020204" pitchFamily="34" charset="0"/>
                <a:cs typeface="Arial" panose="020B0604020202020204" pitchFamily="34" charset="0"/>
              </a:rPr>
              <a:t>Tradimefon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Primicarb</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Asulam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Diazinon</a:t>
            </a:r>
            <a:r>
              <a:rPr lang="cs-CZ" sz="2000" dirty="0">
                <a:latin typeface="Arial" panose="020B0604020202020204" pitchFamily="34" charset="0"/>
                <a:cs typeface="Arial" panose="020B0604020202020204" pitchFamily="34" charset="0"/>
              </a:rPr>
              <a:t>, MPMC, atrazin) a také bakterie, viry, houby nebo částice </a:t>
            </a:r>
            <a:r>
              <a:rPr lang="cs-CZ" sz="2000" dirty="0" err="1">
                <a:latin typeface="Arial" panose="020B0604020202020204" pitchFamily="34" charset="0"/>
                <a:cs typeface="Arial" panose="020B0604020202020204" pitchFamily="34" charset="0"/>
              </a:rPr>
              <a:t>mikroprachu</a:t>
            </a:r>
            <a:r>
              <a:rPr lang="cs-CZ" sz="2000" dirty="0">
                <a:latin typeface="Arial" panose="020B0604020202020204" pitchFamily="34" charset="0"/>
                <a:cs typeface="Arial" panose="020B0604020202020204" pitchFamily="34" charset="0"/>
              </a:rPr>
              <a:t>. Konečným produktem pak bývají běžné a stabilní sloučeniny. </a:t>
            </a:r>
          </a:p>
          <a:p>
            <a:pPr algn="just"/>
            <a:endParaRPr lang="cs-CZ" sz="2000" dirty="0"/>
          </a:p>
          <a:p>
            <a:pPr algn="just"/>
            <a:r>
              <a:rPr lang="cs-CZ" sz="2000" dirty="0">
                <a:latin typeface="Arial" panose="020B0604020202020204" pitchFamily="34" charset="0"/>
                <a:cs typeface="Arial" panose="020B0604020202020204" pitchFamily="34" charset="0"/>
              </a:rPr>
              <a:t>Nejčastěji je jako katalyzátor používán nanokrystalický </a:t>
            </a:r>
            <a:r>
              <a:rPr lang="cs-CZ" sz="2000" b="1" dirty="0">
                <a:latin typeface="Arial" panose="020B0604020202020204" pitchFamily="34" charset="0"/>
                <a:cs typeface="Arial" panose="020B0604020202020204" pitchFamily="34" charset="0"/>
              </a:rPr>
              <a:t>oxid titaničitý TiO</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t>
            </a:r>
            <a:r>
              <a:rPr lang="cs-CZ" sz="2000" u="sng" dirty="0">
                <a:latin typeface="Arial" panose="020B0604020202020204" pitchFamily="34" charset="0"/>
                <a:cs typeface="Arial" panose="020B0604020202020204" pitchFamily="34" charset="0"/>
              </a:rPr>
              <a:t>pouze ve formě anatasu</a:t>
            </a:r>
            <a:r>
              <a:rPr lang="cs-CZ" sz="2000" dirty="0">
                <a:latin typeface="Arial" panose="020B0604020202020204" pitchFamily="34" charset="0"/>
                <a:cs typeface="Arial" panose="020B0604020202020204" pitchFamily="34" charset="0"/>
              </a:rPr>
              <a:t>), který je aktivován UV-A zářením.</a:t>
            </a:r>
          </a:p>
        </p:txBody>
      </p:sp>
    </p:spTree>
    <p:extLst>
      <p:ext uri="{BB962C8B-B14F-4D97-AF65-F5344CB8AC3E}">
        <p14:creationId xmlns:p14="http://schemas.microsoft.com/office/powerpoint/2010/main" val="36440385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6460" y="76200"/>
            <a:ext cx="8839200" cy="6894195"/>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Zirkonium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znám ve dvou formách. Lesklé kovové zirkonium a černé práškové zirkonium, které je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 Jsou známy dvě krystalografické modifikace, šesterečné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přechází při 867°C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Zirkonium je odolné vůči vodě i alkalickým hydroxidům. Dobře se rozpouští ve zředěné i koncentrované kyselině fluorovodíkové a lučavce královské:</a:t>
            </a:r>
          </a:p>
          <a:p>
            <a:pPr algn="ct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+ 4HF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[ZrOF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+ 6HF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[ZrF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3Zr + 6HCl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[Zr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Reakce zirkonia s koncentrovanou kyselinou sírovou probíhá zvolna:</a:t>
            </a:r>
          </a:p>
          <a:p>
            <a:pPr algn="ct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Při teplotě nad 300°C reaguje s vodní párou za vzniku oxidu zirkoničitého 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malého množství hydridu ZrH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dusíkem reaguje až při teplotě 800°C za vzniku žlutého nitridu </a:t>
            </a:r>
            <a:r>
              <a:rPr lang="cs-CZ" sz="2000" dirty="0" err="1">
                <a:latin typeface="Arial" panose="020B0604020202020204" pitchFamily="34" charset="0"/>
                <a:cs typeface="Arial" panose="020B0604020202020204" pitchFamily="34" charset="0"/>
              </a:rPr>
              <a:t>ZrN</a:t>
            </a:r>
            <a:r>
              <a:rPr lang="cs-CZ" sz="2000" dirty="0">
                <a:latin typeface="Arial" panose="020B0604020202020204" pitchFamily="34" charset="0"/>
                <a:cs typeface="Arial" panose="020B0604020202020204" pitchFamily="34" charset="0"/>
              </a:rPr>
              <a:t>. Se sírou se přímo slučuje až za teplot 300-650°C. S halogeny reaguje práškové zirkonium při teplotě od 300°C za vzniku halogenidů typu ZrX</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 sloučeninách vystupuje zirkonium téměř </a:t>
            </a:r>
            <a:r>
              <a:rPr lang="cs-CZ" sz="2000" u="sng" dirty="0">
                <a:latin typeface="Arial" panose="020B0604020202020204" pitchFamily="34" charset="0"/>
                <a:cs typeface="Arial" panose="020B0604020202020204" pitchFamily="34" charset="0"/>
              </a:rPr>
              <a:t>výhradně jako čtyřmocné</a:t>
            </a:r>
            <a:r>
              <a:rPr lang="cs-CZ" sz="2000" dirty="0">
                <a:latin typeface="Arial" panose="020B0604020202020204" pitchFamily="34" charset="0"/>
                <a:cs typeface="Arial" panose="020B0604020202020204" pitchFamily="34" charset="0"/>
              </a:rPr>
              <a:t>, ze sloučenin trojmocného zirkonia je znám chlorid </a:t>
            </a:r>
            <a:r>
              <a:rPr lang="cs-CZ" sz="2000" dirty="0" err="1">
                <a:latin typeface="Arial" panose="020B0604020202020204" pitchFamily="34" charset="0"/>
                <a:cs typeface="Arial" panose="020B0604020202020204" pitchFamily="34" charset="0"/>
              </a:rPr>
              <a:t>zirkonitý</a:t>
            </a:r>
            <a:r>
              <a:rPr lang="cs-CZ" sz="2000" dirty="0">
                <a:latin typeface="Arial" panose="020B0604020202020204" pitchFamily="34" charset="0"/>
                <a:cs typeface="Arial" panose="020B0604020202020204" pitchFamily="34" charset="0"/>
              </a:rPr>
              <a:t> ZrCl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bromid </a:t>
            </a:r>
            <a:r>
              <a:rPr lang="cs-CZ" sz="2000" dirty="0" err="1">
                <a:latin typeface="Arial" panose="020B0604020202020204" pitchFamily="34" charset="0"/>
                <a:cs typeface="Arial" panose="020B0604020202020204" pitchFamily="34" charset="0"/>
              </a:rPr>
              <a:t>zirkonitý</a:t>
            </a:r>
            <a:r>
              <a:rPr lang="cs-CZ" sz="2000" dirty="0">
                <a:latin typeface="Arial" panose="020B0604020202020204" pitchFamily="34" charset="0"/>
                <a:cs typeface="Arial" panose="020B0604020202020204" pitchFamily="34" charset="0"/>
              </a:rPr>
              <a:t> ZrBr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ze sloučenin dvoumocného </a:t>
            </a:r>
            <a:r>
              <a:rPr lang="cs-CZ" sz="2000" dirty="0" err="1">
                <a:latin typeface="Arial" panose="020B0604020202020204" pitchFamily="34" charset="0"/>
                <a:cs typeface="Arial" panose="020B0604020202020204" pitchFamily="34" charset="0"/>
              </a:rPr>
              <a:t>zikonia</a:t>
            </a:r>
            <a:r>
              <a:rPr lang="cs-CZ" sz="2000" dirty="0">
                <a:latin typeface="Arial" panose="020B0604020202020204" pitchFamily="34" charset="0"/>
                <a:cs typeface="Arial" panose="020B0604020202020204" pitchFamily="34" charset="0"/>
              </a:rPr>
              <a:t> je znám chlorid </a:t>
            </a:r>
            <a:r>
              <a:rPr lang="cs-CZ" sz="2000" dirty="0" err="1">
                <a:latin typeface="Arial" panose="020B0604020202020204" pitchFamily="34" charset="0"/>
                <a:cs typeface="Arial" panose="020B0604020202020204" pitchFamily="34" charset="0"/>
              </a:rPr>
              <a:t>zirkonatý</a:t>
            </a:r>
            <a:r>
              <a:rPr lang="cs-CZ" sz="2000" dirty="0">
                <a:latin typeface="Arial" panose="020B0604020202020204" pitchFamily="34" charset="0"/>
                <a:cs typeface="Arial" panose="020B0604020202020204" pitchFamily="34" charset="0"/>
              </a:rPr>
              <a:t> ZrCl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oxid </a:t>
            </a:r>
            <a:r>
              <a:rPr lang="cs-CZ" sz="2000" dirty="0" err="1">
                <a:latin typeface="Arial" panose="020B0604020202020204" pitchFamily="34" charset="0"/>
                <a:cs typeface="Arial" panose="020B0604020202020204" pitchFamily="34" charset="0"/>
              </a:rPr>
              <a:t>zirkonatý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ZrO</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702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37097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Ve sloučeninách vystupuje rhodium téměř vždy jako </a:t>
            </a:r>
            <a:r>
              <a:rPr lang="cs-CZ" sz="2000" b="1" dirty="0">
                <a:latin typeface="Arial" panose="020B0604020202020204" pitchFamily="34" charset="0"/>
                <a:cs typeface="Arial" panose="020B0604020202020204" pitchFamily="34" charset="0"/>
              </a:rPr>
              <a:t>trojmocné</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Jednomocné</a:t>
            </a:r>
            <a:r>
              <a:rPr lang="cs-CZ" sz="2000" dirty="0">
                <a:latin typeface="Arial" panose="020B0604020202020204" pitchFamily="34" charset="0"/>
                <a:cs typeface="Arial" panose="020B0604020202020204" pitchFamily="34" charset="0"/>
              </a:rPr>
              <a:t> rhodium tvoří pouze nestabilní oxid </a:t>
            </a:r>
            <a:r>
              <a:rPr lang="cs-CZ" sz="2000" dirty="0" err="1">
                <a:latin typeface="Arial" panose="020B0604020202020204" pitchFamily="34" charset="0"/>
                <a:cs typeface="Arial" panose="020B0604020202020204" pitchFamily="34" charset="0"/>
              </a:rPr>
              <a:t>rhodný</a:t>
            </a:r>
            <a:r>
              <a:rPr lang="cs-CZ" sz="2000" dirty="0">
                <a:latin typeface="Arial" panose="020B0604020202020204" pitchFamily="34" charset="0"/>
                <a:cs typeface="Arial" panose="020B0604020202020204" pitchFamily="34" charset="0"/>
              </a:rPr>
              <a:t> 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a:latin typeface="Arial" panose="020B0604020202020204" pitchFamily="34" charset="0"/>
                <a:cs typeface="Arial" panose="020B0604020202020204" pitchFamily="34" charset="0"/>
              </a:rPr>
              <a:t>dvoumocné</a:t>
            </a:r>
            <a:r>
              <a:rPr lang="cs-CZ" sz="2000" dirty="0">
                <a:latin typeface="Arial" panose="020B0604020202020204" pitchFamily="34" charset="0"/>
                <a:cs typeface="Arial" panose="020B0604020202020204" pitchFamily="34" charset="0"/>
              </a:rPr>
              <a:t> rhodium se vyskytuje v komplexní sloučenině </a:t>
            </a:r>
            <a:r>
              <a:rPr lang="cs-CZ" sz="2000" dirty="0" err="1">
                <a:latin typeface="Arial" panose="020B0604020202020204" pitchFamily="34" charset="0"/>
                <a:cs typeface="Arial" panose="020B0604020202020204" pitchFamily="34" charset="0"/>
              </a:rPr>
              <a:t>disulfitorhodnatanu</a:t>
            </a:r>
            <a:r>
              <a:rPr lang="cs-CZ" sz="2000" dirty="0">
                <a:latin typeface="Arial" panose="020B0604020202020204" pitchFamily="34" charset="0"/>
                <a:cs typeface="Arial" panose="020B0604020202020204" pitchFamily="34" charset="0"/>
              </a:rPr>
              <a:t> sodném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Rh</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čtyřmocné</a:t>
            </a:r>
            <a:r>
              <a:rPr lang="cs-CZ" sz="2000" dirty="0">
                <a:latin typeface="Arial" panose="020B0604020202020204" pitchFamily="34" charset="0"/>
                <a:cs typeface="Arial" panose="020B0604020202020204" pitchFamily="34" charset="0"/>
              </a:rPr>
              <a:t> rhodium se vyskytuje v oxidu </a:t>
            </a:r>
            <a:r>
              <a:rPr lang="cs-CZ" sz="2000" dirty="0" err="1">
                <a:latin typeface="Arial" panose="020B0604020202020204" pitchFamily="34" charset="0"/>
                <a:cs typeface="Arial" panose="020B0604020202020204" pitchFamily="34" charset="0"/>
              </a:rPr>
              <a:t>rhodičitém</a:t>
            </a:r>
            <a:r>
              <a:rPr lang="cs-CZ" sz="2000" dirty="0">
                <a:latin typeface="Arial" panose="020B0604020202020204" pitchFamily="34" charset="0"/>
                <a:cs typeface="Arial" panose="020B0604020202020204" pitchFamily="34" charset="0"/>
              </a:rPr>
              <a:t> RhO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pětimocné</a:t>
            </a:r>
            <a:r>
              <a:rPr lang="cs-CZ" sz="2000" dirty="0">
                <a:latin typeface="Arial" panose="020B0604020202020204" pitchFamily="34" charset="0"/>
                <a:cs typeface="Arial" panose="020B0604020202020204" pitchFamily="34" charset="0"/>
              </a:rPr>
              <a:t> rhodium se vyskytuje v sulfidu </a:t>
            </a:r>
            <a:r>
              <a:rPr lang="cs-CZ" sz="2000" dirty="0" err="1">
                <a:latin typeface="Arial" panose="020B0604020202020204" pitchFamily="34" charset="0"/>
                <a:cs typeface="Arial" panose="020B0604020202020204" pitchFamily="34" charset="0"/>
              </a:rPr>
              <a:t>rhodičném</a:t>
            </a:r>
            <a:r>
              <a:rPr lang="cs-CZ" sz="2000" dirty="0">
                <a:latin typeface="Arial" panose="020B0604020202020204" pitchFamily="34" charset="0"/>
                <a:cs typeface="Arial" panose="020B0604020202020204" pitchFamily="34" charset="0"/>
              </a:rPr>
              <a:t> 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Kromě jednoduchých sloučenin tvoří trojmocné rhodium velkou řadu různých barevných komplexních sloučenin, ve kterých může tvořit komplexní anion i kation s koordinačním číslem 6. Čtyřmocné rhodium tvoří pouze komplexní </a:t>
            </a:r>
            <a:r>
              <a:rPr lang="cs-CZ" sz="2000" dirty="0" err="1">
                <a:latin typeface="Arial" panose="020B0604020202020204" pitchFamily="34" charset="0"/>
                <a:cs typeface="Arial" panose="020B0604020202020204" pitchFamily="34" charset="0"/>
              </a:rPr>
              <a:t>fluorosloučeniny</a:t>
            </a:r>
            <a:r>
              <a:rPr lang="cs-CZ" sz="2000" dirty="0">
                <a:latin typeface="Arial" panose="020B0604020202020204" pitchFamily="34" charset="0"/>
                <a:cs typeface="Arial" panose="020B0604020202020204" pitchFamily="34" charset="0"/>
              </a:rPr>
              <a:t>, ve kterých vystupuje v anionu [RhF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S oxidem uhelnatým tvoří rhodium karbonyly 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a [Rh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rhodium vyskytuje v platinových rudách a zlatonosných píscích. Rhodium je </a:t>
            </a:r>
            <a:r>
              <a:rPr lang="cs-CZ" sz="2000" u="sng" dirty="0">
                <a:latin typeface="Arial" panose="020B0604020202020204" pitchFamily="34" charset="0"/>
                <a:cs typeface="Arial" panose="020B0604020202020204" pitchFamily="34" charset="0"/>
              </a:rPr>
              <a:t>nejdražší platinový kov.</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Rhodium se získává z platinových rud loužením lučavkou královskou. Doprovodné kovy se z roztoku vysráží neutralizací hydroxidem sodným a cementací zinkem. Kovové rhodium se vyrábí redukcí </a:t>
            </a:r>
            <a:r>
              <a:rPr lang="cs-CZ" sz="2000" dirty="0" err="1">
                <a:latin typeface="Arial" panose="020B0604020202020204" pitchFamily="34" charset="0"/>
                <a:cs typeface="Arial" panose="020B0604020202020204" pitchFamily="34" charset="0"/>
              </a:rPr>
              <a:t>hexachlororhodičitanu</a:t>
            </a:r>
            <a:r>
              <a:rPr lang="cs-CZ" sz="2000" dirty="0">
                <a:latin typeface="Arial" panose="020B0604020202020204" pitchFamily="34" charset="0"/>
                <a:cs typeface="Arial" panose="020B0604020202020204" pitchFamily="34" charset="0"/>
              </a:rPr>
              <a:t> amonného vodíkem:</a:t>
            </a:r>
          </a:p>
          <a:p>
            <a:pPr algn="just"/>
            <a:endParaRPr lang="cs-CZ" sz="8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[RhCl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Rh</a:t>
            </a:r>
            <a:r>
              <a:rPr lang="cs-CZ" sz="2000" dirty="0">
                <a:latin typeface="Arial" panose="020B0604020202020204" pitchFamily="34" charset="0"/>
                <a:cs typeface="Arial" panose="020B0604020202020204" pitchFamily="34" charset="0"/>
              </a:rPr>
              <a:t>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 + 4HCl</a:t>
            </a:r>
          </a:p>
        </p:txBody>
      </p:sp>
    </p:spTree>
    <p:extLst>
      <p:ext uri="{BB962C8B-B14F-4D97-AF65-F5344CB8AC3E}">
        <p14:creationId xmlns:p14="http://schemas.microsoft.com/office/powerpoint/2010/main" val="20498677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Práškové zirkonium má schopnost pohlcovat velké množství vodíku a tvoří s ním hydridy </a:t>
            </a:r>
            <a:r>
              <a:rPr lang="cs-CZ" sz="2000" dirty="0" err="1">
                <a:latin typeface="Arial" panose="020B0604020202020204" pitchFamily="34" charset="0"/>
                <a:cs typeface="Arial" panose="020B0604020202020204" pitchFamily="34" charset="0"/>
              </a:rPr>
              <a:t>ZrH</a:t>
            </a:r>
            <a:r>
              <a:rPr lang="cs-CZ" sz="2000" dirty="0">
                <a:latin typeface="Arial" panose="020B0604020202020204" pitchFamily="34" charset="0"/>
                <a:cs typeface="Arial" panose="020B0604020202020204" pitchFamily="34" charset="0"/>
              </a:rPr>
              <a:t>, ZrH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ZrH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Chemické i fyzikální vlastnosti zirkonia i všech jeho sloučenin jsou téměř naprosto identické s vlastnostmi hafnia.</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zirkonium nalézá vždy v doprovodu hafnia v různých minerálech rozptýlené po celém zemském povrchu.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Nejdůležitější užitkové nerosty zirkonia jsou </a:t>
            </a:r>
            <a:r>
              <a:rPr lang="cs-CZ" sz="2000" b="1" dirty="0">
                <a:latin typeface="Arial" panose="020B0604020202020204" pitchFamily="34" charset="0"/>
                <a:cs typeface="Arial" panose="020B0604020202020204" pitchFamily="34" charset="0"/>
              </a:rPr>
              <a:t>zirkon</a:t>
            </a:r>
            <a:r>
              <a:rPr lang="cs-CZ" sz="2000" dirty="0">
                <a:latin typeface="Arial" panose="020B0604020202020204" pitchFamily="34" charset="0"/>
                <a:cs typeface="Arial" panose="020B0604020202020204" pitchFamily="34" charset="0"/>
              </a:rPr>
              <a:t> ZrSiO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baddeleyit</a:t>
            </a:r>
            <a:r>
              <a:rPr lang="cs-CZ" sz="2000" dirty="0">
                <a:latin typeface="Arial" panose="020B0604020202020204" pitchFamily="34" charset="0"/>
                <a:cs typeface="Arial" panose="020B0604020202020204" pitchFamily="34" charset="0"/>
              </a:rPr>
              <a:t> 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Výroba zirkonia se provádí podobně jako výroba titanu </a:t>
            </a:r>
            <a:r>
              <a:rPr lang="cs-CZ" sz="2000" b="1" dirty="0">
                <a:latin typeface="Arial" panose="020B0604020202020204" pitchFamily="34" charset="0"/>
                <a:cs typeface="Arial" panose="020B0604020202020204" pitchFamily="34" charset="0"/>
              </a:rPr>
              <a:t>redukcí chloridu zirkoničitého</a:t>
            </a:r>
            <a:r>
              <a:rPr lang="cs-CZ" sz="2000" dirty="0">
                <a:latin typeface="Arial" panose="020B0604020202020204" pitchFamily="34" charset="0"/>
                <a:cs typeface="Arial" panose="020B0604020202020204" pitchFamily="34" charset="0"/>
              </a:rPr>
              <a:t> ZrCl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roztaveným hořčíkem - Krollův proces výroby kovů.</a:t>
            </a:r>
          </a:p>
          <a:p>
            <a:pPr algn="just"/>
            <a:r>
              <a:rPr lang="cs-CZ" sz="2000" dirty="0">
                <a:latin typeface="Arial" panose="020B0604020202020204" pitchFamily="34" charset="0"/>
                <a:cs typeface="Arial" panose="020B0604020202020204" pitchFamily="34" charset="0"/>
              </a:rPr>
              <a:t>Chlorid zirkoničitý potřebný pro Krollův proces se z </a:t>
            </a:r>
            <a:r>
              <a:rPr lang="cs-CZ" sz="2000" dirty="0" err="1">
                <a:latin typeface="Arial" panose="020B0604020202020204" pitchFamily="34" charset="0"/>
                <a:cs typeface="Arial" panose="020B0604020202020204" pitchFamily="34" charset="0"/>
              </a:rPr>
              <a:t>baddeleitu</a:t>
            </a:r>
            <a:r>
              <a:rPr lang="cs-CZ" sz="2000" dirty="0">
                <a:latin typeface="Arial" panose="020B0604020202020204" pitchFamily="34" charset="0"/>
                <a:cs typeface="Arial" panose="020B0604020202020204" pitchFamily="34" charset="0"/>
              </a:rPr>
              <a:t> 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připravuje přímou chlorací briket rudy slisovaných s uhlím v šachtové peci vyhřívané z vnějšku na teplotu 900°C. Chlorace </a:t>
            </a:r>
            <a:r>
              <a:rPr lang="cs-CZ" sz="2000" dirty="0" err="1">
                <a:latin typeface="Arial" panose="020B0604020202020204" pitchFamily="34" charset="0"/>
                <a:cs typeface="Arial" panose="020B0604020202020204" pitchFamily="34" charset="0"/>
              </a:rPr>
              <a:t>baddeleitu</a:t>
            </a:r>
            <a:r>
              <a:rPr lang="cs-CZ" sz="2000" dirty="0">
                <a:latin typeface="Arial" panose="020B0604020202020204" pitchFamily="34" charset="0"/>
                <a:cs typeface="Arial" panose="020B0604020202020204" pitchFamily="34" charset="0"/>
              </a:rPr>
              <a:t> probíhá ve dvou stupních a je znázorněna rovnicemi:</a:t>
            </a:r>
          </a:p>
          <a:p>
            <a:pPr algn="ctr"/>
            <a:r>
              <a:rPr lang="cs-CZ" sz="2000" dirty="0">
                <a:latin typeface="Arial" panose="020B0604020202020204" pitchFamily="34" charset="0"/>
                <a:cs typeface="Arial" panose="020B0604020202020204" pitchFamily="34" charset="0"/>
              </a:rPr>
              <a:t>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 → ZrCl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 → ZrCl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+ 2COCl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Pokud je jako surovina použit koncentrát získaný ze zirkonu ZrSiO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provádí se nejprve jeho redukce koksem v obloukové peci při teplotě nad 1000°C, křemík vytěká ve formě křemičitého úletu a zirkonium přechází do snadno </a:t>
            </a:r>
            <a:r>
              <a:rPr lang="cs-CZ" sz="2000" dirty="0" err="1">
                <a:latin typeface="Arial" panose="020B0604020202020204" pitchFamily="34" charset="0"/>
                <a:cs typeface="Arial" panose="020B0604020202020204" pitchFamily="34" charset="0"/>
              </a:rPr>
              <a:t>chlorovatelného</a:t>
            </a:r>
            <a:r>
              <a:rPr lang="cs-CZ" sz="2000" dirty="0">
                <a:latin typeface="Arial" panose="020B0604020202020204" pitchFamily="34" charset="0"/>
                <a:cs typeface="Arial" panose="020B0604020202020204" pitchFamily="34" charset="0"/>
              </a:rPr>
              <a:t> nitridu. Chlorace nitridu je snadná a provádí se odděleně v chloračním reaktoru již za teploty okolo 400°C.</a:t>
            </a:r>
          </a:p>
        </p:txBody>
      </p:sp>
    </p:spTree>
    <p:extLst>
      <p:ext uri="{BB962C8B-B14F-4D97-AF65-F5344CB8AC3E}">
        <p14:creationId xmlns:p14="http://schemas.microsoft.com/office/powerpoint/2010/main" val="3736390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9974" y="308312"/>
            <a:ext cx="87630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Před redukcí se chlorid zirkoničitý rafinuje sublimací, při ní dojde k separaci chloridu </a:t>
            </a:r>
            <a:r>
              <a:rPr lang="cs-CZ" sz="2000" dirty="0" err="1">
                <a:latin typeface="Arial" panose="020B0604020202020204" pitchFamily="34" charset="0"/>
                <a:cs typeface="Arial" panose="020B0604020202020204" pitchFamily="34" charset="0"/>
              </a:rPr>
              <a:t>hafničitého</a:t>
            </a:r>
            <a:r>
              <a:rPr lang="cs-CZ" sz="2000" dirty="0">
                <a:latin typeface="Arial" panose="020B0604020202020204" pitchFamily="34" charset="0"/>
                <a:cs typeface="Arial" panose="020B0604020202020204" pitchFamily="34" charset="0"/>
              </a:rPr>
              <a:t> HfCl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který se odděleně zpracovává na kovové hafnium. Vlastní redukce chloridu zirkoničitého se provádí roztaveným hořčíkem při teplotě 800°C v atmosféře argonu nebo helia. </a:t>
            </a:r>
            <a:r>
              <a:rPr lang="cs-CZ" sz="2000" dirty="0" err="1">
                <a:latin typeface="Arial" panose="020B0604020202020204" pitchFamily="34" charset="0"/>
                <a:cs typeface="Arial" panose="020B0604020202020204" pitchFamily="34" charset="0"/>
              </a:rPr>
              <a:t>Nezreagovaný</a:t>
            </a:r>
            <a:r>
              <a:rPr lang="cs-CZ" sz="2000" dirty="0">
                <a:latin typeface="Arial" panose="020B0604020202020204" pitchFamily="34" charset="0"/>
                <a:cs typeface="Arial" panose="020B0604020202020204" pitchFamily="34" charset="0"/>
              </a:rPr>
              <a:t> hořčík a vzniklý chlorid hořečnatý se oddělí vakuovou sublimací při teplotě nad 825°C nebo promýváním kyselinou chlorovodíkovou. </a:t>
            </a:r>
          </a:p>
          <a:p>
            <a:pPr algn="just"/>
            <a:r>
              <a:rPr lang="cs-CZ" sz="2000" dirty="0">
                <a:latin typeface="Arial" panose="020B0604020202020204" pitchFamily="34" charset="0"/>
                <a:cs typeface="Arial" panose="020B0604020202020204" pitchFamily="34" charset="0"/>
              </a:rPr>
              <a:t>    Produktem redukce je houbovité zirkonium, které se do podoby kompaktního kovu převádí slisováním do tvaru elektrody a následným přetavením v elektrické obloukové peci. Průběh redukce chloridu zirkoničitého hořčíkem znázorňuje rovnice:</a:t>
            </a:r>
          </a:p>
          <a:p>
            <a:pPr algn="ctr"/>
            <a:r>
              <a:rPr lang="cs-CZ" sz="2000" dirty="0">
                <a:latin typeface="Arial" panose="020B0604020202020204" pitchFamily="34" charset="0"/>
                <a:cs typeface="Arial" panose="020B0604020202020204" pitchFamily="34" charset="0"/>
              </a:rPr>
              <a:t>ZrCl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+ 2Mg → </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+ 2MgCl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Práškové zirkonium se také vyrábí r</a:t>
            </a:r>
            <a:r>
              <a:rPr lang="cs-CZ" sz="2000" b="1" dirty="0">
                <a:latin typeface="Arial" panose="020B0604020202020204" pitchFamily="34" charset="0"/>
                <a:cs typeface="Arial" panose="020B0604020202020204" pitchFamily="34" charset="0"/>
              </a:rPr>
              <a:t>edukcí </a:t>
            </a:r>
            <a:r>
              <a:rPr lang="cs-CZ" sz="2000" b="1" dirty="0" err="1">
                <a:latin typeface="Arial" panose="020B0604020202020204" pitchFamily="34" charset="0"/>
                <a:cs typeface="Arial" panose="020B0604020202020204" pitchFamily="34" charset="0"/>
              </a:rPr>
              <a:t>hexafluorozirkoničitanu</a:t>
            </a:r>
            <a:r>
              <a:rPr lang="cs-CZ" sz="2000" b="1" dirty="0">
                <a:latin typeface="Arial" panose="020B0604020202020204" pitchFamily="34" charset="0"/>
                <a:cs typeface="Arial" panose="020B0604020202020204" pitchFamily="34" charset="0"/>
              </a:rPr>
              <a:t> draselného </a:t>
            </a: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ZrF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sodíkem nebo draslíkem při teplotě 800°C v inertní atmosféře. Průběh redukce </a:t>
            </a:r>
            <a:r>
              <a:rPr lang="cs-CZ" sz="2000" dirty="0" err="1">
                <a:latin typeface="Arial" panose="020B0604020202020204" pitchFamily="34" charset="0"/>
                <a:cs typeface="Arial" panose="020B0604020202020204" pitchFamily="34" charset="0"/>
              </a:rPr>
              <a:t>hexafluorozirkoničitanu</a:t>
            </a:r>
            <a:r>
              <a:rPr lang="cs-CZ" sz="2000" dirty="0">
                <a:latin typeface="Arial" panose="020B0604020202020204" pitchFamily="34" charset="0"/>
                <a:cs typeface="Arial" panose="020B0604020202020204" pitchFamily="34" charset="0"/>
              </a:rPr>
              <a:t> alkalickými kovy vyjadřují rovnice:</a:t>
            </a:r>
          </a:p>
          <a:p>
            <a:pPr algn="ct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ZrF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+ 4Na → </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+ 2KF + 4NaF</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ZrF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+ 4K → </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+ 6KF</a:t>
            </a:r>
          </a:p>
          <a:p>
            <a:pPr algn="just"/>
            <a:r>
              <a:rPr lang="cs-CZ" sz="2000" dirty="0">
                <a:latin typeface="Arial" panose="020B0604020202020204" pitchFamily="34" charset="0"/>
                <a:cs typeface="Arial" panose="020B0604020202020204" pitchFamily="34" charset="0"/>
              </a:rPr>
              <a:t>Po redukci se fluoridy od zirkonia odstraní promýváním zředěnou kyselinou chlorovodíkovou.</a:t>
            </a:r>
          </a:p>
        </p:txBody>
      </p:sp>
    </p:spTree>
    <p:extLst>
      <p:ext uri="{BB962C8B-B14F-4D97-AF65-F5344CB8AC3E}">
        <p14:creationId xmlns:p14="http://schemas.microsoft.com/office/powerpoint/2010/main" val="4143506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89624"/>
            <a:ext cx="8839200" cy="667875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Velmi čisté zirkonium pro speciální účely se získává rafinací </a:t>
            </a:r>
            <a:r>
              <a:rPr lang="cs-CZ" sz="2000" b="1" dirty="0">
                <a:latin typeface="Arial" panose="020B0604020202020204" pitchFamily="34" charset="0"/>
                <a:cs typeface="Arial" panose="020B0604020202020204" pitchFamily="34" charset="0"/>
              </a:rPr>
              <a:t>Van </a:t>
            </a:r>
            <a:r>
              <a:rPr lang="cs-CZ" sz="2000" b="1" dirty="0" err="1">
                <a:latin typeface="Arial" panose="020B0604020202020204" pitchFamily="34" charset="0"/>
                <a:cs typeface="Arial" panose="020B0604020202020204" pitchFamily="34" charset="0"/>
              </a:rPr>
              <a:t>Arkelovou</a:t>
            </a:r>
            <a:r>
              <a:rPr lang="cs-CZ" sz="2000" b="1" dirty="0">
                <a:latin typeface="Arial" panose="020B0604020202020204" pitchFamily="34" charset="0"/>
                <a:cs typeface="Arial" panose="020B0604020202020204" pitchFamily="34" charset="0"/>
              </a:rPr>
              <a:t> a De </a:t>
            </a:r>
            <a:r>
              <a:rPr lang="cs-CZ" sz="2000" b="1" dirty="0" err="1">
                <a:latin typeface="Arial" panose="020B0604020202020204" pitchFamily="34" charset="0"/>
                <a:cs typeface="Arial" panose="020B0604020202020204" pitchFamily="34" charset="0"/>
              </a:rPr>
              <a:t>Boerovou</a:t>
            </a:r>
            <a:r>
              <a:rPr lang="cs-CZ" sz="2000" b="1" dirty="0">
                <a:latin typeface="Arial" panose="020B0604020202020204" pitchFamily="34" charset="0"/>
                <a:cs typeface="Arial" panose="020B0604020202020204" pitchFamily="34" charset="0"/>
              </a:rPr>
              <a:t> metodou</a:t>
            </a:r>
            <a:r>
              <a:rPr lang="cs-CZ" sz="2000" dirty="0">
                <a:latin typeface="Arial" panose="020B0604020202020204" pitchFamily="34" charset="0"/>
                <a:cs typeface="Arial" panose="020B0604020202020204" pitchFamily="34" charset="0"/>
              </a:rPr>
              <a:t>, která se zakládá na tepelném rozkladu jodidu zirkoničitého ZrI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na žhaveném zirkoniovém vlákně při teplotách okolo 1300°C. Tímto způsobem se získává kujné a tažné zirkonium, které je možno tvářet i za studena. Pokusná výroba zirkonia se provádí </a:t>
            </a:r>
            <a:r>
              <a:rPr lang="cs-CZ" sz="2000" b="1" dirty="0" err="1">
                <a:latin typeface="Arial" panose="020B0604020202020204" pitchFamily="34" charset="0"/>
                <a:cs typeface="Arial" panose="020B0604020202020204" pitchFamily="34" charset="0"/>
              </a:rPr>
              <a:t>Frayovým</a:t>
            </a:r>
            <a:r>
              <a:rPr lang="cs-CZ" sz="2000" b="1" dirty="0">
                <a:latin typeface="Arial" panose="020B0604020202020204" pitchFamily="34" charset="0"/>
                <a:cs typeface="Arial" panose="020B0604020202020204" pitchFamily="34" charset="0"/>
              </a:rPr>
              <a:t> procesem</a:t>
            </a:r>
            <a:r>
              <a:rPr lang="cs-CZ" sz="2000" dirty="0">
                <a:latin typeface="Arial" panose="020B0604020202020204" pitchFamily="34" charset="0"/>
                <a:cs typeface="Arial" panose="020B0604020202020204" pitchFamily="34" charset="0"/>
              </a:rPr>
              <a:t>, který je blíže popsán při výrobě titanu.</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Praktické využití zirkonia a jeho sloučenin je poměrně značné. </a:t>
            </a:r>
          </a:p>
          <a:p>
            <a:pPr algn="just"/>
            <a:r>
              <a:rPr lang="cs-CZ" sz="2000" dirty="0">
                <a:latin typeface="Arial" panose="020B0604020202020204" pitchFamily="34" charset="0"/>
                <a:cs typeface="Arial" panose="020B0604020202020204" pitchFamily="34" charset="0"/>
              </a:rPr>
              <a:t>Kovové zirkonium se používá zejména pro výrobu </a:t>
            </a:r>
            <a:r>
              <a:rPr lang="cs-CZ" sz="2000" b="1" dirty="0">
                <a:latin typeface="Arial" panose="020B0604020202020204" pitchFamily="34" charset="0"/>
                <a:cs typeface="Arial" panose="020B0604020202020204" pitchFamily="34" charset="0"/>
              </a:rPr>
              <a:t>těžkotavitelných slitin </a:t>
            </a:r>
            <a:r>
              <a:rPr lang="cs-CZ" sz="2000" i="1" dirty="0">
                <a:latin typeface="Arial" panose="020B0604020202020204" pitchFamily="34" charset="0"/>
                <a:cs typeface="Arial" panose="020B0604020202020204" pitchFamily="34" charset="0"/>
              </a:rPr>
              <a:t>(tryskové motory, lopatky plynových </a:t>
            </a:r>
            <a:r>
              <a:rPr lang="cs-CZ" sz="2000" i="1" dirty="0" err="1">
                <a:latin typeface="Arial" panose="020B0604020202020204" pitchFamily="34" charset="0"/>
                <a:cs typeface="Arial" panose="020B0604020202020204" pitchFamily="34" charset="0"/>
              </a:rPr>
              <a:t>turbin</a:t>
            </a:r>
            <a:r>
              <a:rPr lang="cs-CZ" sz="2000" i="1" dirty="0">
                <a:latin typeface="Arial" panose="020B0604020202020204" pitchFamily="34" charset="0"/>
                <a:cs typeface="Arial" panose="020B0604020202020204" pitchFamily="34" charset="0"/>
              </a:rPr>
              <a:t>, pancéřování vojenské techniky)</a:t>
            </a:r>
            <a:r>
              <a:rPr lang="cs-CZ" sz="2000" dirty="0">
                <a:latin typeface="Arial" panose="020B0604020202020204" pitchFamily="34" charset="0"/>
                <a:cs typeface="Arial" panose="020B0604020202020204" pitchFamily="34" charset="0"/>
              </a:rPr>
              <a:t> a supravodivých magnetů. Zirkonium velmi málo absorbuje volné neutrony, používá se proto k výrobě </a:t>
            </a:r>
            <a:r>
              <a:rPr lang="cs-CZ" sz="2000" b="1" dirty="0">
                <a:latin typeface="Arial" panose="020B0604020202020204" pitchFamily="34" charset="0"/>
                <a:cs typeface="Arial" panose="020B0604020202020204" pitchFamily="34" charset="0"/>
              </a:rPr>
              <a:t>ochranných potahů palivových článků </a:t>
            </a:r>
            <a:r>
              <a:rPr lang="cs-CZ" sz="2000" dirty="0">
                <a:latin typeface="Arial" panose="020B0604020202020204" pitchFamily="34" charset="0"/>
                <a:cs typeface="Arial" panose="020B0604020202020204" pitchFamily="34" charset="0"/>
              </a:rPr>
              <a:t>vodou chlazených jaderných reaktorů. </a:t>
            </a:r>
          </a:p>
          <a:p>
            <a:pPr algn="just"/>
            <a:r>
              <a:rPr lang="cs-CZ" sz="2000" dirty="0">
                <a:latin typeface="Arial" panose="020B0604020202020204" pitchFamily="34" charset="0"/>
                <a:cs typeface="Arial" panose="020B0604020202020204" pitchFamily="34" charset="0"/>
              </a:rPr>
              <a:t>Slitiny zirkonia s názvem </a:t>
            </a:r>
            <a:r>
              <a:rPr lang="cs-CZ" sz="2000" dirty="0" err="1">
                <a:latin typeface="Arial" panose="020B0604020202020204" pitchFamily="34" charset="0"/>
                <a:cs typeface="Arial" panose="020B0604020202020204" pitchFamily="34" charset="0"/>
              </a:rPr>
              <a:t>Zircaloy</a:t>
            </a:r>
            <a:r>
              <a:rPr lang="cs-CZ" sz="2000" dirty="0">
                <a:latin typeface="Arial" panose="020B0604020202020204" pitchFamily="34" charset="0"/>
                <a:cs typeface="Arial" panose="020B0604020202020204" pitchFamily="34" charset="0"/>
              </a:rPr>
              <a:t> jsou nezbytným materiálem pro </a:t>
            </a:r>
            <a:r>
              <a:rPr lang="cs-CZ" sz="2000" b="1" dirty="0">
                <a:latin typeface="Arial" panose="020B0604020202020204" pitchFamily="34" charset="0"/>
                <a:cs typeface="Arial" panose="020B0604020202020204" pitchFamily="34" charset="0"/>
              </a:rPr>
              <a:t>konstrukce jaderných zařízení</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just"/>
            <a:r>
              <a:rPr lang="cs-CZ" sz="2000" dirty="0" err="1">
                <a:latin typeface="Arial" panose="020B0604020202020204" pitchFamily="34" charset="0"/>
                <a:cs typeface="Arial" panose="020B0604020202020204" pitchFamily="34" charset="0"/>
              </a:rPr>
              <a:t>Pyroforních</a:t>
            </a:r>
            <a:r>
              <a:rPr lang="cs-CZ" sz="2000" dirty="0">
                <a:latin typeface="Arial" panose="020B0604020202020204" pitchFamily="34" charset="0"/>
                <a:cs typeface="Arial" panose="020B0604020202020204" pitchFamily="34" charset="0"/>
              </a:rPr>
              <a:t> vlastností práškového zirkonia ve směsi s dusičnanem zirkoničitým </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využívá při </a:t>
            </a:r>
            <a:r>
              <a:rPr lang="cs-CZ" sz="2000" b="1" dirty="0">
                <a:latin typeface="Arial" panose="020B0604020202020204" pitchFamily="34" charset="0"/>
                <a:cs typeface="Arial" panose="020B0604020202020204" pitchFamily="34" charset="0"/>
              </a:rPr>
              <a:t>výrobě zápalné munice</a:t>
            </a:r>
            <a:r>
              <a:rPr lang="cs-CZ" sz="2000" dirty="0">
                <a:latin typeface="Arial" panose="020B0604020202020204" pitchFamily="34" charset="0"/>
                <a:cs typeface="Arial" panose="020B0604020202020204" pitchFamily="34" charset="0"/>
              </a:rPr>
              <a:t>. Zirkonium i některé jeho sloučeniny se používají jako </a:t>
            </a:r>
            <a:r>
              <a:rPr lang="cs-CZ" sz="2000" b="1" dirty="0">
                <a:latin typeface="Arial" panose="020B0604020202020204" pitchFamily="34" charset="0"/>
                <a:cs typeface="Arial" panose="020B0604020202020204" pitchFamily="34" charset="0"/>
              </a:rPr>
              <a:t>katalyzátory</a:t>
            </a:r>
            <a:r>
              <a:rPr lang="cs-CZ" sz="2000" dirty="0">
                <a:latin typeface="Arial" panose="020B0604020202020204" pitchFamily="34" charset="0"/>
                <a:cs typeface="Arial" panose="020B0604020202020204" pitchFamily="34" charset="0"/>
              </a:rPr>
              <a:t> řady hydrogenačních, aminačních, </a:t>
            </a:r>
            <a:r>
              <a:rPr lang="cs-CZ" sz="2000" dirty="0" err="1">
                <a:latin typeface="Arial" panose="020B0604020202020204" pitchFamily="34" charset="0"/>
                <a:cs typeface="Arial" panose="020B0604020202020204" pitchFamily="34" charset="0"/>
              </a:rPr>
              <a:t>izomeračních</a:t>
            </a:r>
            <a:r>
              <a:rPr lang="cs-CZ" sz="2000" dirty="0">
                <a:latin typeface="Arial" panose="020B0604020202020204" pitchFamily="34" charset="0"/>
                <a:cs typeface="Arial" panose="020B0604020202020204" pitchFamily="34" charset="0"/>
              </a:rPr>
              <a:t> a oxidačních reakcí. Zirkoniem legované </a:t>
            </a:r>
            <a:r>
              <a:rPr lang="cs-CZ" sz="2000" b="1" dirty="0">
                <a:latin typeface="Arial" panose="020B0604020202020204" pitchFamily="34" charset="0"/>
                <a:cs typeface="Arial" panose="020B0604020202020204" pitchFamily="34" charset="0"/>
              </a:rPr>
              <a:t>wolframové elektrody </a:t>
            </a:r>
            <a:r>
              <a:rPr lang="cs-CZ" sz="2000" dirty="0">
                <a:latin typeface="Arial" panose="020B0604020202020204" pitchFamily="34" charset="0"/>
                <a:cs typeface="Arial" panose="020B0604020202020204" pitchFamily="34" charset="0"/>
              </a:rPr>
              <a:t>se používají ke svařování slitin hliníku střídavým proudem.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168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3539430"/>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Mezi nejdůležitější sloučeniny zirkonia patří </a:t>
            </a:r>
            <a:r>
              <a:rPr lang="cs-CZ" sz="2000" b="1" dirty="0">
                <a:latin typeface="Arial" panose="020B0604020202020204" pitchFamily="34" charset="0"/>
                <a:cs typeface="Arial" panose="020B0604020202020204" pitchFamily="34" charset="0"/>
              </a:rPr>
              <a:t>oxid zirk</a:t>
            </a:r>
            <a:r>
              <a:rPr lang="cs-CZ" sz="2000" dirty="0">
                <a:latin typeface="Arial" panose="020B0604020202020204" pitchFamily="34" charset="0"/>
                <a:cs typeface="Arial" panose="020B0604020202020204" pitchFamily="34" charset="0"/>
              </a:rPr>
              <a:t>oničitý ZrO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používá jako bílý pigment, žáruvzdorný materiál, jako kontrastní látka v rentgenologii, k výrobě </a:t>
            </a:r>
            <a:r>
              <a:rPr lang="cs-CZ" sz="2000" dirty="0" err="1">
                <a:latin typeface="Arial" panose="020B0604020202020204" pitchFamily="34" charset="0"/>
                <a:cs typeface="Arial" panose="020B0604020202020204" pitchFamily="34" charset="0"/>
              </a:rPr>
              <a:t>biokeramiky</a:t>
            </a:r>
            <a:r>
              <a:rPr lang="cs-CZ" sz="2000" dirty="0">
                <a:latin typeface="Arial" panose="020B0604020202020204" pitchFamily="34" charset="0"/>
                <a:cs typeface="Arial" panose="020B0604020202020204" pitchFamily="34" charset="0"/>
              </a:rPr>
              <a:t> a je součástí keramických glazur </a:t>
            </a:r>
            <a:r>
              <a:rPr lang="cs-CZ" sz="2000" i="1" dirty="0">
                <a:latin typeface="Arial" panose="020B0604020202020204" pitchFamily="34" charset="0"/>
                <a:cs typeface="Arial" panose="020B0604020202020204" pitchFamily="34" charset="0"/>
              </a:rPr>
              <a:t>(glazura </a:t>
            </a:r>
            <a:r>
              <a:rPr lang="cs-CZ" sz="2000" i="1" dirty="0" err="1">
                <a:latin typeface="Arial" panose="020B0604020202020204" pitchFamily="34" charset="0"/>
                <a:cs typeface="Arial" panose="020B0604020202020204" pitchFamily="34" charset="0"/>
              </a:rPr>
              <a:t>ultrox</a:t>
            </a:r>
            <a:r>
              <a:rPr lang="cs-CZ" sz="2000" i="1" dirty="0">
                <a:latin typeface="Arial" panose="020B0604020202020204" pitchFamily="34" charset="0"/>
                <a:cs typeface="Arial" panose="020B0604020202020204" pitchFamily="34" charset="0"/>
              </a:rPr>
              <a:t> obsahuje 65 % ZrO</a:t>
            </a:r>
            <a:r>
              <a:rPr lang="cs-CZ" sz="2000" i="1" baseline="-25000" dirty="0">
                <a:latin typeface="Arial" panose="020B0604020202020204" pitchFamily="34" charset="0"/>
                <a:cs typeface="Arial" panose="020B0604020202020204" pitchFamily="34" charset="0"/>
              </a:rPr>
              <a:t>2</a:t>
            </a:r>
            <a:r>
              <a:rPr lang="cs-CZ" sz="2000" i="1" dirty="0">
                <a:latin typeface="Arial" panose="020B0604020202020204" pitchFamily="34" charset="0"/>
                <a:cs typeface="Arial" panose="020B0604020202020204" pitchFamily="34" charset="0"/>
              </a:rPr>
              <a:t>, glazura </a:t>
            </a:r>
            <a:r>
              <a:rPr lang="cs-CZ" sz="2000" i="1" dirty="0" err="1">
                <a:latin typeface="Arial" panose="020B0604020202020204" pitchFamily="34" charset="0"/>
                <a:cs typeface="Arial" panose="020B0604020202020204" pitchFamily="34" charset="0"/>
              </a:rPr>
              <a:t>zirkopax</a:t>
            </a:r>
            <a:r>
              <a:rPr lang="cs-CZ" sz="2000" i="1" dirty="0">
                <a:latin typeface="Arial" panose="020B0604020202020204" pitchFamily="34" charset="0"/>
                <a:cs typeface="Arial" panose="020B0604020202020204" pitchFamily="34" charset="0"/>
              </a:rPr>
              <a:t> až 67 %)</a:t>
            </a:r>
            <a:r>
              <a:rPr lang="cs-CZ" sz="2000" dirty="0">
                <a:latin typeface="Arial" panose="020B0604020202020204" pitchFamily="34" charset="0"/>
                <a:cs typeface="Arial" panose="020B0604020202020204" pitchFamily="34" charset="0"/>
              </a:rPr>
              <a:t>. </a:t>
            </a:r>
          </a:p>
          <a:p>
            <a:pPr algn="just"/>
            <a:endParaRPr lang="en-US"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Velmi tvrdý </a:t>
            </a:r>
            <a:r>
              <a:rPr lang="cs-CZ" sz="2000" b="1" dirty="0">
                <a:latin typeface="Arial" panose="020B0604020202020204" pitchFamily="34" charset="0"/>
                <a:cs typeface="Arial" panose="020B0604020202020204" pitchFamily="34" charset="0"/>
              </a:rPr>
              <a:t>karbid zirkonia </a:t>
            </a:r>
            <a:r>
              <a:rPr lang="cs-CZ" sz="2000" dirty="0" err="1">
                <a:latin typeface="Arial" panose="020B0604020202020204" pitchFamily="34" charset="0"/>
                <a:cs typeface="Arial" panose="020B0604020202020204" pitchFamily="34" charset="0"/>
              </a:rPr>
              <a:t>ZrC</a:t>
            </a:r>
            <a:r>
              <a:rPr lang="cs-CZ" sz="2000" dirty="0">
                <a:latin typeface="Arial" panose="020B0604020202020204" pitchFamily="34" charset="0"/>
                <a:cs typeface="Arial" panose="020B0604020202020204" pitchFamily="34" charset="0"/>
              </a:rPr>
              <a:t> se používá jako brusný materiál. Ještě vyšší tvrdost než karbid vykazuje </a:t>
            </a:r>
            <a:r>
              <a:rPr lang="cs-CZ" sz="2000" b="1" dirty="0">
                <a:latin typeface="Arial" panose="020B0604020202020204" pitchFamily="34" charset="0"/>
                <a:cs typeface="Arial" panose="020B0604020202020204" pitchFamily="34" charset="0"/>
              </a:rPr>
              <a:t>borid</a:t>
            </a:r>
            <a:r>
              <a:rPr lang="cs-CZ" sz="2000" dirty="0">
                <a:latin typeface="Arial" panose="020B0604020202020204" pitchFamily="34" charset="0"/>
                <a:cs typeface="Arial" panose="020B0604020202020204" pitchFamily="34" charset="0"/>
              </a:rPr>
              <a:t> ZrB</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silicid</a:t>
            </a:r>
            <a:r>
              <a:rPr lang="cs-CZ" sz="2000" dirty="0">
                <a:latin typeface="Arial" panose="020B0604020202020204" pitchFamily="34" charset="0"/>
                <a:cs typeface="Arial" panose="020B0604020202020204" pitchFamily="34" charset="0"/>
              </a:rPr>
              <a:t> ZrSi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a:p>
            <a:pPr algn="just"/>
            <a:endParaRPr lang="en-US"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zirkonylu</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ZrO</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zirkonylu</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ZrOCl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používají v analytické chemii k odstraňování kyseliny fosforečné. </a:t>
            </a:r>
          </a:p>
          <a:p>
            <a:pPr algn="just"/>
            <a:endParaRPr lang="en-US" sz="800" b="1"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zirkoničitý </a:t>
            </a:r>
            <a:r>
              <a:rPr lang="cs-CZ" sz="2000" dirty="0">
                <a:latin typeface="Arial" panose="020B0604020202020204" pitchFamily="34" charset="0"/>
                <a:cs typeface="Arial" panose="020B0604020202020204" pitchFamily="34" charset="0"/>
              </a:rPr>
              <a:t>ZrF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využívá ke katalýze rozkladu hydridů hořčíku, které se slouží jako zásobníky vodíku.</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174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41493"/>
            <a:ext cx="8991600" cy="6740307"/>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Hafnium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velmi lesklý, kujný a tažný kov. Práškové hafnium je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 Ve sloučeninách vystupuje hafnium téměř vždy jako čtyřmocné, redukce na trojmocné nebo dvoumocné hafnium je značně obtížná. Ze sloučenin dvou a trojmocného hafnia byly připraveny pouze černý bromid </a:t>
            </a:r>
            <a:r>
              <a:rPr lang="cs-CZ" sz="2000" dirty="0" err="1">
                <a:latin typeface="Arial" panose="020B0604020202020204" pitchFamily="34" charset="0"/>
                <a:cs typeface="Arial" panose="020B0604020202020204" pitchFamily="34" charset="0"/>
              </a:rPr>
              <a:t>hafnatý</a:t>
            </a:r>
            <a:r>
              <a:rPr lang="cs-CZ" sz="2000" dirty="0">
                <a:latin typeface="Arial" panose="020B0604020202020204" pitchFamily="34" charset="0"/>
                <a:cs typeface="Arial" panose="020B0604020202020204" pitchFamily="34" charset="0"/>
              </a:rPr>
              <a:t> HfBr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modrý bromid </a:t>
            </a:r>
            <a:r>
              <a:rPr lang="cs-CZ" sz="2000" dirty="0" err="1">
                <a:latin typeface="Arial" panose="020B0604020202020204" pitchFamily="34" charset="0"/>
                <a:cs typeface="Arial" panose="020B0604020202020204" pitchFamily="34" charset="0"/>
              </a:rPr>
              <a:t>hafnitý</a:t>
            </a:r>
            <a:r>
              <a:rPr lang="cs-CZ" sz="2000" dirty="0">
                <a:latin typeface="Arial" panose="020B0604020202020204" pitchFamily="34" charset="0"/>
                <a:cs typeface="Arial" panose="020B0604020202020204" pitchFamily="34" charset="0"/>
              </a:rPr>
              <a:t> HfBr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Při teplotě přes 700°C reaguje s vodíkem za vzniku hydridu HfH</a:t>
            </a:r>
            <a:r>
              <a:rPr lang="cs-CZ" sz="2000" baseline="-25000" dirty="0">
                <a:latin typeface="Arial" panose="020B0604020202020204" pitchFamily="34" charset="0"/>
                <a:cs typeface="Arial" panose="020B0604020202020204" pitchFamily="34" charset="0"/>
              </a:rPr>
              <a:t>1,86</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Hafnium je dobře rozpustné v koncentrované i zředěné kyselině fluorovodíkové:</a:t>
            </a:r>
          </a:p>
          <a:p>
            <a:pPr algn="ctr"/>
            <a:r>
              <a:rPr lang="cs-CZ" sz="2000" dirty="0" err="1">
                <a:latin typeface="Arial" panose="020B0604020202020204" pitchFamily="34" charset="0"/>
                <a:cs typeface="Arial" panose="020B0604020202020204" pitchFamily="34" charset="0"/>
              </a:rPr>
              <a:t>Hf</a:t>
            </a:r>
            <a:r>
              <a:rPr lang="cs-CZ" sz="2000" dirty="0">
                <a:latin typeface="Arial" panose="020B0604020202020204" pitchFamily="34" charset="0"/>
                <a:cs typeface="Arial" panose="020B0604020202020204" pitchFamily="34" charset="0"/>
              </a:rPr>
              <a:t> + 6HF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[HfF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Hf</a:t>
            </a:r>
            <a:r>
              <a:rPr lang="cs-CZ" sz="2000" dirty="0">
                <a:latin typeface="Arial" panose="020B0604020202020204" pitchFamily="34" charset="0"/>
                <a:cs typeface="Arial" panose="020B0604020202020204" pitchFamily="34" charset="0"/>
              </a:rPr>
              <a:t> + 4HF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[HfOF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hafnia s koncentrovanou kyselinou sírovou a lučavkou královskou probíhají zvolna:</a:t>
            </a:r>
          </a:p>
          <a:p>
            <a:pPr algn="ctr"/>
            <a:r>
              <a:rPr lang="cs-CZ" sz="2000" dirty="0" err="1">
                <a:latin typeface="Arial" panose="020B0604020202020204" pitchFamily="34" charset="0"/>
                <a:cs typeface="Arial" panose="020B0604020202020204" pitchFamily="34" charset="0"/>
              </a:rPr>
              <a:t>Hf</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Hf</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3Hf + 6HCl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Při teplotě nad 300°C reaguje s vodní párou za vzniku oxidu </a:t>
            </a:r>
            <a:r>
              <a:rPr lang="cs-CZ" sz="2000" dirty="0" err="1">
                <a:latin typeface="Arial" panose="020B0604020202020204" pitchFamily="34" charset="0"/>
                <a:cs typeface="Arial" panose="020B0604020202020204" pitchFamily="34" charset="0"/>
              </a:rPr>
              <a:t>hafničitého</a:t>
            </a:r>
            <a:r>
              <a:rPr lang="cs-CZ" sz="2000" dirty="0">
                <a:latin typeface="Arial" panose="020B0604020202020204" pitchFamily="34" charset="0"/>
                <a:cs typeface="Arial" panose="020B0604020202020204" pitchFamily="34" charset="0"/>
              </a:rPr>
              <a:t> HfO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malého množství hydridu HfH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Chemické i fyzikální vlastnosti hafnia i všech jeho sloučenin se zcela podobají vlastnostem zirkonia a jeho sloučenin</a:t>
            </a:r>
            <a:r>
              <a:rPr lang="cs-CZ" sz="2000" dirty="0">
                <a:latin typeface="Arial" panose="020B0604020202020204" pitchFamily="34" charset="0"/>
                <a:cs typeface="Arial" panose="020B0604020202020204" pitchFamily="34" charset="0"/>
              </a:rPr>
              <a:t>. Vzájemná podobnost dvojice hafnium - zirkonium je největší v celé periodické soustavě.</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8831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9154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přírodě se hafnium nalézá vždy v přítomnosti zirkonia.</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Jediný známý samostatný minerál hafnia je vzácný nerost </a:t>
            </a:r>
            <a:r>
              <a:rPr lang="cs-CZ" sz="2000" b="1" dirty="0" err="1">
                <a:latin typeface="Arial" panose="020B0604020202020204" pitchFamily="34" charset="0"/>
                <a:cs typeface="Arial" panose="020B0604020202020204" pitchFamily="34" charset="0"/>
              </a:rPr>
              <a:t>hafnon</a:t>
            </a:r>
            <a:r>
              <a:rPr lang="cs-CZ" sz="2000" dirty="0">
                <a:latin typeface="Arial" panose="020B0604020202020204" pitchFamily="34" charset="0"/>
                <a:cs typeface="Arial" panose="020B0604020202020204" pitchFamily="34" charset="0"/>
              </a:rPr>
              <a:t> HfSiO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většina hafnia se vyskytuje jako izomorfní příměs v nerostech zirkonia, např. v </a:t>
            </a:r>
            <a:r>
              <a:rPr lang="cs-CZ" sz="2000" b="1" dirty="0">
                <a:latin typeface="Arial" panose="020B0604020202020204" pitchFamily="34" charset="0"/>
                <a:cs typeface="Arial" panose="020B0604020202020204" pitchFamily="34" charset="0"/>
              </a:rPr>
              <a:t>zirkonu</a:t>
            </a:r>
            <a:r>
              <a:rPr lang="cs-CZ" sz="2000" dirty="0">
                <a:latin typeface="Arial" panose="020B0604020202020204" pitchFamily="34" charset="0"/>
                <a:cs typeface="Arial" panose="020B0604020202020204" pitchFamily="34" charset="0"/>
              </a:rPr>
              <a:t> ZrSiO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allendeitu</a:t>
            </a:r>
            <a:r>
              <a:rPr lang="cs-CZ" sz="2000" dirty="0">
                <a:latin typeface="Arial" panose="020B0604020202020204" pitchFamily="34" charset="0"/>
                <a:cs typeface="Arial" panose="020B0604020202020204" pitchFamily="34" charset="0"/>
              </a:rPr>
              <a:t> Sc</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Zr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lakargitu</a:t>
            </a:r>
            <a:r>
              <a:rPr lang="cs-CZ" sz="2000" dirty="0">
                <a:latin typeface="Arial" panose="020B0604020202020204" pitchFamily="34" charset="0"/>
                <a:cs typeface="Arial" panose="020B0604020202020204" pitchFamily="34" charset="0"/>
              </a:rPr>
              <a:t> CaZrO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Výroba hafnia se prováděla rekrystalizací podvojných fluoridů získaných z odpadních produktů po rafinaci zirkonia. V současnosti se hafnium odděluje selektivní extrakcí nebo pomocí iontoměničů. Průmyslová výroba hafnia se nejčastěji provádí Krollovou metodou:</a:t>
            </a:r>
          </a:p>
          <a:p>
            <a:pPr algn="ctr"/>
            <a:r>
              <a:rPr lang="cs-CZ" sz="2000" dirty="0">
                <a:latin typeface="Arial" panose="020B0604020202020204" pitchFamily="34" charset="0"/>
                <a:cs typeface="Arial" panose="020B0604020202020204" pitchFamily="34" charset="0"/>
              </a:rPr>
              <a:t>HfO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 → HfCl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HfCl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+ 2Mg → </a:t>
            </a:r>
            <a:r>
              <a:rPr lang="cs-CZ" sz="2000" dirty="0" err="1">
                <a:latin typeface="Arial" panose="020B0604020202020204" pitchFamily="34" charset="0"/>
                <a:cs typeface="Arial" panose="020B0604020202020204" pitchFamily="34" charset="0"/>
              </a:rPr>
              <a:t>Hf</a:t>
            </a:r>
            <a:r>
              <a:rPr lang="cs-CZ" sz="2000" dirty="0">
                <a:latin typeface="Arial" panose="020B0604020202020204" pitchFamily="34" charset="0"/>
                <a:cs typeface="Arial" panose="020B0604020202020204" pitchFamily="34" charset="0"/>
              </a:rPr>
              <a:t> + 2MgCl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Laboratorní příprava čistého kovového hafnia se provádí tepelným rozkladem jodidu </a:t>
            </a:r>
            <a:r>
              <a:rPr lang="cs-CZ" sz="2000" dirty="0" err="1">
                <a:latin typeface="Arial" panose="020B0604020202020204" pitchFamily="34" charset="0"/>
                <a:cs typeface="Arial" panose="020B0604020202020204" pitchFamily="34" charset="0"/>
              </a:rPr>
              <a:t>hafničitého</a:t>
            </a:r>
            <a:r>
              <a:rPr lang="cs-CZ" sz="2000" dirty="0">
                <a:latin typeface="Arial" panose="020B0604020202020204" pitchFamily="34" charset="0"/>
                <a:cs typeface="Arial" panose="020B0604020202020204" pitchFamily="34" charset="0"/>
              </a:rPr>
              <a:t> HfI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pomocí rozžhaveného wolframového vlákna.</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Hafnium se vyznačuje velmi silnou absorpcí termických neutronů a používá se k výrobě </a:t>
            </a:r>
            <a:r>
              <a:rPr lang="cs-CZ" sz="2000" u="sng" dirty="0">
                <a:latin typeface="Arial" panose="020B0604020202020204" pitchFamily="34" charset="0"/>
                <a:cs typeface="Arial" panose="020B0604020202020204" pitchFamily="34" charset="0"/>
              </a:rPr>
              <a:t>regulačních tyčí do jaderných reaktorů ponorek</a:t>
            </a:r>
            <a:r>
              <a:rPr lang="cs-CZ" sz="2000" dirty="0">
                <a:latin typeface="Arial" panose="020B0604020202020204" pitchFamily="34" charset="0"/>
                <a:cs typeface="Arial" panose="020B0604020202020204" pitchFamily="34" charset="0"/>
              </a:rPr>
              <a:t>.</a:t>
            </a:r>
          </a:p>
          <a:p>
            <a:pPr algn="just"/>
            <a:r>
              <a:rPr lang="cs-CZ"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Slitiny hafnia s titanem, tantalem a niobem se využívají ke konstrukci tepelně namáhaných součástí proudových a raketových motorů. Hafnium se používá k výrobě elektrod pro svařování měkké oceli v ochranné atmosféře argonu nebo oxidu uhličitého.</a:t>
            </a:r>
          </a:p>
        </p:txBody>
      </p:sp>
    </p:spTree>
    <p:extLst>
      <p:ext uri="{BB962C8B-B14F-4D97-AF65-F5344CB8AC3E}">
        <p14:creationId xmlns:p14="http://schemas.microsoft.com/office/powerpoint/2010/main" val="19091441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4339650"/>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hafničitý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HfO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k výrobě žáruvzdorného skla a společně s </a:t>
            </a:r>
            <a:r>
              <a:rPr lang="cs-CZ" sz="2000" dirty="0" err="1">
                <a:latin typeface="Arial" panose="020B0604020202020204" pitchFamily="34" charset="0"/>
                <a:cs typeface="Arial" panose="020B0604020202020204" pitchFamily="34" charset="0"/>
              </a:rPr>
              <a:t>HfSiON</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HfSiO</a:t>
            </a:r>
            <a:r>
              <a:rPr lang="cs-CZ" sz="2000" dirty="0">
                <a:latin typeface="Arial" panose="020B0604020202020204" pitchFamily="34" charset="0"/>
                <a:cs typeface="Arial" panose="020B0604020202020204" pitchFamily="34" charset="0"/>
              </a:rPr>
              <a:t> k výrobě pokročilých počítačových čipů, kde slouží jako dielektrikum. </a:t>
            </a:r>
            <a:endParaRPr lang="en-US"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Karbid hafnia </a:t>
            </a:r>
            <a:r>
              <a:rPr lang="cs-CZ" sz="2000" dirty="0" err="1">
                <a:latin typeface="Arial" panose="020B0604020202020204" pitchFamily="34" charset="0"/>
                <a:cs typeface="Arial" panose="020B0604020202020204" pitchFamily="34" charset="0"/>
              </a:rPr>
              <a:t>HfC</a:t>
            </a:r>
            <a:r>
              <a:rPr lang="cs-CZ" sz="2000" dirty="0">
                <a:latin typeface="Arial" panose="020B0604020202020204" pitchFamily="34" charset="0"/>
                <a:cs typeface="Arial" panose="020B0604020202020204" pitchFamily="34" charset="0"/>
              </a:rPr>
              <a:t> má teplotu tání 3890°C a společně s nitridem hafnia se používá ke konstrukci tepelně namáhaných trysek plazmových hořáků a proudových motorů. </a:t>
            </a:r>
            <a:endParaRPr lang="en-US"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Fluorid </a:t>
            </a:r>
            <a:r>
              <a:rPr lang="cs-CZ" sz="2000" b="1" dirty="0" err="1">
                <a:latin typeface="Arial" panose="020B0604020202020204" pitchFamily="34" charset="0"/>
                <a:cs typeface="Arial" panose="020B0604020202020204" pitchFamily="34" charset="0"/>
              </a:rPr>
              <a:t>hafničitý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složkou speciálních skel pro výrobu optických vláken a přístrojů pro noční vidění.</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Metastabilní izotop </a:t>
            </a:r>
            <a:r>
              <a:rPr lang="cs-CZ" sz="2000" baseline="30000" dirty="0">
                <a:latin typeface="Arial" panose="020B0604020202020204" pitchFamily="34" charset="0"/>
                <a:cs typeface="Arial" panose="020B0604020202020204" pitchFamily="34" charset="0"/>
              </a:rPr>
              <a:t>178m</a:t>
            </a:r>
            <a:r>
              <a:rPr lang="cs-CZ" sz="2000" dirty="0">
                <a:latin typeface="Arial" panose="020B0604020202020204" pitchFamily="34" charset="0"/>
                <a:cs typeface="Arial" panose="020B0604020202020204" pitchFamily="34" charset="0"/>
              </a:rPr>
              <a:t>Hf byl v letech 1998-2004 objektem vojenského výzkumu jako perspektivní materiál pro konstrukci jaderných zbraní nové generace.</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0735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9D2A2-4E3D-41B1-9608-46FBD672C33F}"/>
              </a:ext>
            </a:extLst>
          </p:cNvPr>
          <p:cNvSpPr>
            <a:spLocks noGrp="1"/>
          </p:cNvSpPr>
          <p:nvPr>
            <p:ph type="title"/>
          </p:nvPr>
        </p:nvSpPr>
        <p:spPr>
          <a:xfrm>
            <a:off x="685800" y="228600"/>
            <a:ext cx="3276600" cy="563562"/>
          </a:xfrm>
        </p:spPr>
        <p:txBody>
          <a:bodyPr>
            <a:normAutofit fontScale="90000"/>
          </a:bodyPr>
          <a:lstStyle/>
          <a:p>
            <a:r>
              <a:rPr lang="en-US" sz="3200" b="1" dirty="0" err="1"/>
              <a:t>Skandi</a:t>
            </a:r>
            <a:r>
              <a:rPr lang="cs-CZ" sz="3200" b="1" dirty="0"/>
              <a:t>um a yttrium</a:t>
            </a:r>
          </a:p>
        </p:txBody>
      </p:sp>
      <p:pic>
        <p:nvPicPr>
          <p:cNvPr id="12" name="Picture 8" descr="How Albert Einstein broke the Periodic Table">
            <a:extLst>
              <a:ext uri="{FF2B5EF4-FFF2-40B4-BE49-F238E27FC236}">
                <a16:creationId xmlns:a16="http://schemas.microsoft.com/office/drawing/2014/main" id="{A9BD7BBB-6686-41B0-AB8A-57370FCD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422281A6-6D54-4E15-B605-E5EA02419421}"/>
              </a:ext>
            </a:extLst>
          </p:cNvPr>
          <p:cNvSpPr/>
          <p:nvPr/>
        </p:nvSpPr>
        <p:spPr>
          <a:xfrm>
            <a:off x="990600" y="2197695"/>
            <a:ext cx="228600" cy="533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descr="Scandium - Wikipedia">
            <a:extLst>
              <a:ext uri="{FF2B5EF4-FFF2-40B4-BE49-F238E27FC236}">
                <a16:creationId xmlns:a16="http://schemas.microsoft.com/office/drawing/2014/main" id="{A30F5228-3F5C-4177-B152-FEB164BE5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93" y="304800"/>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ttrium – Wikipedie">
            <a:extLst>
              <a:ext uri="{FF2B5EF4-FFF2-40B4-BE49-F238E27FC236}">
                <a16:creationId xmlns:a16="http://schemas.microsoft.com/office/drawing/2014/main" id="{B1943D1A-C3F0-40BD-A2B1-17F7DCF3D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484" y="2185708"/>
            <a:ext cx="2741381" cy="186454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12E2CFB-4B34-428E-8E54-0456B1A6A30E}"/>
              </a:ext>
            </a:extLst>
          </p:cNvPr>
          <p:cNvSpPr txBox="1"/>
          <p:nvPr/>
        </p:nvSpPr>
        <p:spPr>
          <a:xfrm>
            <a:off x="6172200" y="325715"/>
            <a:ext cx="413896" cy="400110"/>
          </a:xfrm>
          <a:prstGeom prst="rect">
            <a:avLst/>
          </a:prstGeom>
          <a:noFill/>
        </p:spPr>
        <p:txBody>
          <a:bodyPr wrap="none" rtlCol="0">
            <a:spAutoFit/>
          </a:bodyPr>
          <a:lstStyle/>
          <a:p>
            <a:r>
              <a:rPr lang="cs-CZ" sz="2000" b="1" dirty="0" err="1"/>
              <a:t>Sc</a:t>
            </a:r>
            <a:endParaRPr lang="cs-CZ" sz="2000" b="1" dirty="0"/>
          </a:p>
        </p:txBody>
      </p:sp>
      <p:sp>
        <p:nvSpPr>
          <p:cNvPr id="4" name="TextovéPole 3">
            <a:extLst>
              <a:ext uri="{FF2B5EF4-FFF2-40B4-BE49-F238E27FC236}">
                <a16:creationId xmlns:a16="http://schemas.microsoft.com/office/drawing/2014/main" id="{6B773A6B-DEAB-4066-BF14-26B26CE7168D}"/>
              </a:ext>
            </a:extLst>
          </p:cNvPr>
          <p:cNvSpPr txBox="1"/>
          <p:nvPr/>
        </p:nvSpPr>
        <p:spPr>
          <a:xfrm>
            <a:off x="6019800" y="3657600"/>
            <a:ext cx="317716" cy="400110"/>
          </a:xfrm>
          <a:prstGeom prst="rect">
            <a:avLst/>
          </a:prstGeom>
          <a:noFill/>
        </p:spPr>
        <p:txBody>
          <a:bodyPr wrap="none" rtlCol="0">
            <a:spAutoFit/>
          </a:bodyPr>
          <a:lstStyle/>
          <a:p>
            <a:r>
              <a:rPr lang="cs-CZ" sz="2000" b="1" dirty="0"/>
              <a:t>Y</a:t>
            </a:r>
          </a:p>
        </p:txBody>
      </p:sp>
      <p:pic>
        <p:nvPicPr>
          <p:cNvPr id="6" name="Obrázek 5">
            <a:extLst>
              <a:ext uri="{FF2B5EF4-FFF2-40B4-BE49-F238E27FC236}">
                <a16:creationId xmlns:a16="http://schemas.microsoft.com/office/drawing/2014/main" id="{88A47AC6-183C-4265-9919-249922F3ED18}"/>
              </a:ext>
            </a:extLst>
          </p:cNvPr>
          <p:cNvPicPr>
            <a:picLocks noChangeAspect="1"/>
          </p:cNvPicPr>
          <p:nvPr/>
        </p:nvPicPr>
        <p:blipFill>
          <a:blip r:embed="rId5"/>
          <a:stretch>
            <a:fillRect/>
          </a:stretch>
        </p:blipFill>
        <p:spPr>
          <a:xfrm>
            <a:off x="1676400" y="4505325"/>
            <a:ext cx="5362575" cy="2047875"/>
          </a:xfrm>
          <a:prstGeom prst="rect">
            <a:avLst/>
          </a:prstGeom>
        </p:spPr>
      </p:pic>
    </p:spTree>
    <p:extLst>
      <p:ext uri="{BB962C8B-B14F-4D97-AF65-F5344CB8AC3E}">
        <p14:creationId xmlns:p14="http://schemas.microsoft.com/office/powerpoint/2010/main" val="2088492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Skandium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je tažný, bílý, neušlechtilý kov s charakteristickým žlutým nádechem. Vyskytuje se ve dvou alotropických modifikacích,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 přechází při teplotě 1335°C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Skadium</a:t>
            </a:r>
            <a:r>
              <a:rPr lang="cs-CZ" sz="2000" dirty="0">
                <a:latin typeface="Arial" panose="020B0604020202020204" pitchFamily="34" charset="0"/>
                <a:cs typeface="Arial" panose="020B0604020202020204" pitchFamily="34" charset="0"/>
              </a:rPr>
              <a:t> je značně reaktivní prvek. Vysoká reaktivita je způsobena nestabilní elektronovou konfigurací, skandium je prvním prvkem 4. periody, který má obsazen orbital </a:t>
            </a:r>
            <a:r>
              <a:rPr lang="cs-CZ" sz="2000" b="1" dirty="0">
                <a:latin typeface="Arial" panose="020B0604020202020204" pitchFamily="34" charset="0"/>
                <a:cs typeface="Arial" panose="020B0604020202020204" pitchFamily="34" charset="0"/>
              </a:rPr>
              <a:t>d</a:t>
            </a:r>
            <a:r>
              <a:rPr lang="cs-CZ" sz="2000" dirty="0">
                <a:latin typeface="Arial" panose="020B0604020202020204" pitchFamily="34" charset="0"/>
                <a:cs typeface="Arial" panose="020B0604020202020204" pitchFamily="34" charset="0"/>
              </a:rPr>
              <a:t> a velice ochotně tedy uvolňuje 3 elektrony za tvorby bezbarvého, diamagnetického kationu Sc</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reaguje za vzniku oxidu </a:t>
            </a:r>
            <a:r>
              <a:rPr lang="cs-CZ" sz="2000" dirty="0" err="1">
                <a:latin typeface="Arial" panose="020B0604020202020204" pitchFamily="34" charset="0"/>
                <a:cs typeface="Arial" panose="020B0604020202020204" pitchFamily="34" charset="0"/>
              </a:rPr>
              <a:t>skanditého</a:t>
            </a:r>
            <a:r>
              <a:rPr lang="cs-CZ" sz="2000" dirty="0">
                <a:latin typeface="Arial" panose="020B0604020202020204" pitchFamily="34" charset="0"/>
                <a:cs typeface="Arial" panose="020B0604020202020204" pitchFamily="34" charset="0"/>
              </a:rPr>
              <a:t>. Při zahřátí na teplotu 200°C hoří na vzduchu za vzniku oxidu Sc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chlorem se přímo slučuje na chlorid ScCl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teplotě 400°C, s dusíkem reaguje za vzniku nitridu </a:t>
            </a:r>
            <a:r>
              <a:rPr lang="cs-CZ" sz="2000" dirty="0" err="1">
                <a:latin typeface="Arial" panose="020B0604020202020204" pitchFamily="34" charset="0"/>
                <a:cs typeface="Arial" panose="020B0604020202020204" pitchFamily="34" charset="0"/>
              </a:rPr>
              <a:t>ScN</a:t>
            </a:r>
            <a:r>
              <a:rPr lang="cs-CZ" sz="2000" dirty="0">
                <a:latin typeface="Arial" panose="020B0604020202020204" pitchFamily="34" charset="0"/>
                <a:cs typeface="Arial" panose="020B0604020202020204" pitchFamily="34" charset="0"/>
              </a:rPr>
              <a:t> až za teplot okolo 800°C. Skandium velmi ochotně reaguje již za teploty okolo 100°C s oxidem dusičitým za vzniku dusičnanu </a:t>
            </a:r>
            <a:r>
              <a:rPr lang="cs-CZ" sz="2000" dirty="0" err="1">
                <a:latin typeface="Arial" panose="020B0604020202020204" pitchFamily="34" charset="0"/>
                <a:cs typeface="Arial" panose="020B0604020202020204" pitchFamily="34" charset="0"/>
              </a:rPr>
              <a:t>skanditého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Dobře se rozpouští v běžných minerálních i některých organických kyselinách za vzniku </a:t>
            </a:r>
            <a:r>
              <a:rPr lang="cs-CZ" sz="2000" dirty="0" err="1">
                <a:latin typeface="Arial" panose="020B0604020202020204" pitchFamily="34" charset="0"/>
                <a:cs typeface="Arial" panose="020B0604020202020204" pitchFamily="34" charset="0"/>
              </a:rPr>
              <a:t>skandité</a:t>
            </a:r>
            <a:r>
              <a:rPr lang="cs-CZ" sz="2000" dirty="0">
                <a:latin typeface="Arial" panose="020B0604020202020204" pitchFamily="34" charset="0"/>
                <a:cs typeface="Arial" panose="020B0604020202020204" pitchFamily="34" charset="0"/>
              </a:rPr>
              <a:t> soli a vývoje vodíku. </a:t>
            </a:r>
            <a:r>
              <a:rPr lang="cs-CZ" sz="2000" dirty="0" err="1">
                <a:latin typeface="Arial" panose="020B0604020202020204" pitchFamily="34" charset="0"/>
                <a:cs typeface="Arial" panose="020B0604020202020204" pitchFamily="34" charset="0"/>
              </a:rPr>
              <a:t>Skadité</a:t>
            </a:r>
            <a:r>
              <a:rPr lang="cs-CZ" sz="2000" dirty="0">
                <a:latin typeface="Arial" panose="020B0604020202020204" pitchFamily="34" charset="0"/>
                <a:cs typeface="Arial" panose="020B0604020202020204" pitchFamily="34" charset="0"/>
              </a:rPr>
              <a:t> soli silných kyselin bývají velmi dobře rozpustné ve vodě, soli slabých kyselin jsou špatně rozpustné. Reakce s velmi zředěnou kyselinou dusičnou probíhá bez vzniku vodíku:</a:t>
            </a:r>
          </a:p>
          <a:p>
            <a:pPr algn="ctr"/>
            <a:r>
              <a:rPr lang="cs-CZ" sz="2000" dirty="0">
                <a:latin typeface="Arial" panose="020B0604020202020204" pitchFamily="34" charset="0"/>
                <a:cs typeface="Arial" panose="020B0604020202020204" pitchFamily="34" charset="0"/>
              </a:rPr>
              <a:t>8Sc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8Sc(NO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266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Ve sloučeninách, kterých tvoří celou řadu, vystupuje skandium téměř </a:t>
            </a:r>
            <a:r>
              <a:rPr lang="cs-CZ" sz="2000" u="sng" dirty="0">
                <a:latin typeface="Arial" panose="020B0604020202020204" pitchFamily="34" charset="0"/>
                <a:cs typeface="Arial" panose="020B0604020202020204" pitchFamily="34" charset="0"/>
              </a:rPr>
              <a:t>výhradně v oxidačním stavu +III</a:t>
            </a:r>
            <a:r>
              <a:rPr lang="cs-CZ" sz="2000" dirty="0">
                <a:latin typeface="Arial" panose="020B0604020202020204" pitchFamily="34" charset="0"/>
                <a:cs typeface="Arial" panose="020B0604020202020204" pitchFamily="34" charset="0"/>
              </a:rPr>
              <a:t> jako kation </a:t>
            </a:r>
            <a:r>
              <a:rPr lang="cs-CZ" sz="2000" dirty="0" err="1">
                <a:latin typeface="Arial" panose="020B0604020202020204" pitchFamily="34" charset="0"/>
                <a:cs typeface="Arial" panose="020B0604020202020204" pitchFamily="34" charset="0"/>
              </a:rPr>
              <a:t>skanditý</a:t>
            </a:r>
            <a:r>
              <a:rPr lang="cs-CZ" sz="2000" dirty="0">
                <a:latin typeface="Arial" panose="020B0604020202020204" pitchFamily="34" charset="0"/>
                <a:cs typeface="Arial" panose="020B0604020202020204" pitchFamily="34" charset="0"/>
              </a:rPr>
              <a:t> Sc</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za určitých podmínek tvoří také </a:t>
            </a:r>
            <a:r>
              <a:rPr lang="cs-CZ" sz="2000" u="sng" dirty="0" err="1">
                <a:latin typeface="Arial" panose="020B0604020202020204" pitchFamily="34" charset="0"/>
                <a:cs typeface="Arial" panose="020B0604020202020204" pitchFamily="34" charset="0"/>
              </a:rPr>
              <a:t>skanditany</a:t>
            </a:r>
            <a:r>
              <a:rPr lang="cs-CZ" sz="2000" dirty="0">
                <a:latin typeface="Arial" panose="020B0604020202020204" pitchFamily="34" charset="0"/>
                <a:cs typeface="Arial" panose="020B0604020202020204" pitchFamily="34" charset="0"/>
              </a:rPr>
              <a:t> [ScO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nebo </a:t>
            </a:r>
            <a:r>
              <a:rPr lang="cs-CZ" sz="2000" u="sng" dirty="0" err="1">
                <a:latin typeface="Arial" panose="020B0604020202020204" pitchFamily="34" charset="0"/>
                <a:cs typeface="Arial" panose="020B0604020202020204" pitchFamily="34" charset="0"/>
              </a:rPr>
              <a:t>diskanditany</a:t>
            </a:r>
            <a:r>
              <a:rPr lang="cs-CZ" sz="2000" dirty="0">
                <a:latin typeface="Arial" panose="020B0604020202020204" pitchFamily="34" charset="0"/>
                <a:cs typeface="Arial" panose="020B0604020202020204" pitchFamily="34" charset="0"/>
              </a:rPr>
              <a:t> [Sc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Většina rozpustných sloučenin skandia snadno podléhá hydrolýze. Sloučeniny skandia v jiných oxidačních stavech jsou vzácné a nemají zvláštní praktický význam, v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stavu I se vyskytuje ve formě chloridu </a:t>
            </a:r>
            <a:r>
              <a:rPr lang="cs-CZ" sz="2000" dirty="0" err="1">
                <a:latin typeface="Arial" panose="020B0604020202020204" pitchFamily="34" charset="0"/>
                <a:cs typeface="Arial" panose="020B0604020202020204" pitchFamily="34" charset="0"/>
              </a:rPr>
              <a:t>skandného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ScCl</a:t>
            </a:r>
            <a:r>
              <a:rPr lang="cs-CZ" sz="2000" dirty="0">
                <a:latin typeface="Arial" panose="020B0604020202020204" pitchFamily="34" charset="0"/>
                <a:cs typeface="Arial" panose="020B0604020202020204" pitchFamily="34" charset="0"/>
              </a:rPr>
              <a:t>, v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stavu II se vyskytuje ve formě sulfidu </a:t>
            </a:r>
            <a:r>
              <a:rPr lang="cs-CZ" sz="2000" dirty="0" err="1">
                <a:latin typeface="Arial" panose="020B0604020202020204" pitchFamily="34" charset="0"/>
                <a:cs typeface="Arial" panose="020B0604020202020204" pitchFamily="34" charset="0"/>
              </a:rPr>
              <a:t>skandnatého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ScS</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Díky malému iontovému poloměru má ze všech prvků III.B skupiny nejsilnější sklon k tvorbě komplexních sloučenin</a:t>
            </a:r>
            <a:r>
              <a:rPr lang="cs-CZ" sz="2000" dirty="0">
                <a:latin typeface="Arial" panose="020B0604020202020204" pitchFamily="34" charset="0"/>
                <a:cs typeface="Arial" panose="020B0604020202020204" pitchFamily="34" charset="0"/>
              </a:rPr>
              <a:t>, ve kterých se vyskytuje s koordinačním číslem 6, běžné jsou např. </a:t>
            </a:r>
            <a:r>
              <a:rPr lang="cs-CZ" sz="2000" dirty="0" err="1">
                <a:latin typeface="Arial" panose="020B0604020202020204" pitchFamily="34" charset="0"/>
                <a:cs typeface="Arial" panose="020B0604020202020204" pitchFamily="34" charset="0"/>
              </a:rPr>
              <a:t>hexafluoroskanditany</a:t>
            </a:r>
            <a:r>
              <a:rPr lang="cs-CZ" sz="2000" dirty="0">
                <a:latin typeface="Arial" panose="020B0604020202020204" pitchFamily="34" charset="0"/>
                <a:cs typeface="Arial" panose="020B0604020202020204" pitchFamily="34" charset="0"/>
              </a:rPr>
              <a:t> [ScF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hexahydroxoskanditany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Vlastnosti většiny sloučenin skandia se podobají vlastnostem sloučenin lanthanu, některé sloučeniny skandia se však svým chováním více blíží vlastnostem sloučenin vápníku nebo hliníku.</a:t>
            </a: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Od ostatních kovů skupiny III.B se skandium odlišuje několika vlastnostmi. </a:t>
            </a:r>
            <a:r>
              <a:rPr lang="cs-CZ" sz="2000" u="sng" dirty="0">
                <a:latin typeface="Arial" panose="020B0604020202020204" pitchFamily="34" charset="0"/>
                <a:cs typeface="Arial" panose="020B0604020202020204" pitchFamily="34" charset="0"/>
              </a:rPr>
              <a:t>Hydroxid </a:t>
            </a:r>
            <a:r>
              <a:rPr lang="cs-CZ" sz="2000" u="sng" dirty="0" err="1">
                <a:latin typeface="Arial" panose="020B0604020202020204" pitchFamily="34" charset="0"/>
                <a:cs typeface="Arial" panose="020B0604020202020204" pitchFamily="34" charset="0"/>
              </a:rPr>
              <a:t>skanditý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Sc</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vykazuje amfoterní vlastnosti, na rozdíl od hydroxidů ostatních prvků téže skupiny, které jsou alkalické. Termickým rozkladem hydratovaného </a:t>
            </a:r>
            <a:r>
              <a:rPr lang="cs-CZ" sz="2000" u="sng" dirty="0">
                <a:latin typeface="Arial" panose="020B0604020202020204" pitchFamily="34" charset="0"/>
                <a:cs typeface="Arial" panose="020B0604020202020204" pitchFamily="34" charset="0"/>
              </a:rPr>
              <a:t>chloridu </a:t>
            </a:r>
            <a:r>
              <a:rPr lang="cs-CZ" sz="2000" u="sng" dirty="0" err="1">
                <a:latin typeface="Arial" panose="020B0604020202020204" pitchFamily="34" charset="0"/>
                <a:cs typeface="Arial" panose="020B0604020202020204" pitchFamily="34" charset="0"/>
              </a:rPr>
              <a:t>skanditého</a:t>
            </a:r>
            <a:r>
              <a:rPr lang="cs-CZ" sz="2000" dirty="0">
                <a:latin typeface="Arial" panose="020B0604020202020204" pitchFamily="34" charset="0"/>
                <a:cs typeface="Arial" panose="020B0604020202020204" pitchFamily="34" charset="0"/>
              </a:rPr>
              <a:t> vzniká oxid </a:t>
            </a:r>
            <a:r>
              <a:rPr lang="cs-CZ" sz="2000" dirty="0" err="1">
                <a:latin typeface="Arial" panose="020B0604020202020204" pitchFamily="34" charset="0"/>
                <a:cs typeface="Arial" panose="020B0604020202020204" pitchFamily="34" charset="0"/>
              </a:rPr>
              <a:t>skanditý</a:t>
            </a:r>
            <a:r>
              <a:rPr lang="cs-CZ" sz="2000" dirty="0">
                <a:latin typeface="Arial" panose="020B0604020202020204" pitchFamily="34" charset="0"/>
                <a:cs typeface="Arial" panose="020B0604020202020204" pitchFamily="34" charset="0"/>
              </a:rPr>
              <a:t>, termickým rozkladem chloridů dalších kovů téže skupiny vznikají oxid-chloridy typu </a:t>
            </a:r>
            <a:r>
              <a:rPr lang="cs-CZ" sz="2000" dirty="0" err="1">
                <a:latin typeface="Arial" panose="020B0604020202020204" pitchFamily="34" charset="0"/>
                <a:cs typeface="Arial" panose="020B0604020202020204" pitchFamily="34" charset="0"/>
              </a:rPr>
              <a:t>MOCl</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47106068"/>
      </p:ext>
    </p:extLst>
  </p:cSld>
  <p:clrMapOvr>
    <a:masterClrMapping/>
  </p:clrMapOvr>
</p:sld>
</file>

<file path=ppt/theme/theme1.xml><?xml version="1.0" encoding="utf-8"?>
<a:theme xmlns:a="http://schemas.openxmlformats.org/drawingml/2006/main" name="AnorganikaAu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AnorganikaAua</Template>
  <TotalTime>1966</TotalTime>
  <Words>15521</Words>
  <Application>Microsoft Office PowerPoint</Application>
  <PresentationFormat>Předvádění na obrazovce (4:3)</PresentationFormat>
  <Paragraphs>754</Paragraphs>
  <Slides>105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105</vt:i4>
      </vt:variant>
    </vt:vector>
  </HeadingPairs>
  <TitlesOfParts>
    <vt:vector size="109" baseType="lpstr">
      <vt:lpstr>Arial</vt:lpstr>
      <vt:lpstr>Calibri</vt:lpstr>
      <vt:lpstr>Cantarell</vt:lpstr>
      <vt:lpstr>AnorganikaAua</vt:lpstr>
      <vt:lpstr>Platinové kovy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manganu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chromu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vanadu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titanu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Skandium a yttrium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Triáda mědi</dc:title>
  <dc:creator>Lubomir Prokes</dc:creator>
  <cp:lastModifiedBy>Lubomir Prokes</cp:lastModifiedBy>
  <cp:revision>90</cp:revision>
  <dcterms:created xsi:type="dcterms:W3CDTF">2019-04-25T13:11:35Z</dcterms:created>
  <dcterms:modified xsi:type="dcterms:W3CDTF">2022-05-01T10:52:35Z</dcterms:modified>
</cp:coreProperties>
</file>