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94" r:id="rId2"/>
    <p:sldId id="326" r:id="rId3"/>
    <p:sldId id="513" r:id="rId4"/>
    <p:sldId id="741" r:id="rId5"/>
    <p:sldId id="890" r:id="rId6"/>
    <p:sldId id="302" r:id="rId7"/>
    <p:sldId id="303" r:id="rId8"/>
    <p:sldId id="304" r:id="rId9"/>
    <p:sldId id="305" r:id="rId10"/>
    <p:sldId id="360" r:id="rId11"/>
    <p:sldId id="307" r:id="rId12"/>
    <p:sldId id="308" r:id="rId13"/>
    <p:sldId id="309" r:id="rId14"/>
    <p:sldId id="358" r:id="rId15"/>
    <p:sldId id="310" r:id="rId16"/>
    <p:sldId id="311" r:id="rId17"/>
    <p:sldId id="312" r:id="rId18"/>
    <p:sldId id="313" r:id="rId19"/>
    <p:sldId id="357" r:id="rId20"/>
    <p:sldId id="314" r:id="rId21"/>
    <p:sldId id="315" r:id="rId22"/>
    <p:sldId id="316" r:id="rId23"/>
    <p:sldId id="356" r:id="rId24"/>
    <p:sldId id="317" r:id="rId25"/>
    <p:sldId id="318" r:id="rId26"/>
    <p:sldId id="319" r:id="rId27"/>
    <p:sldId id="320" r:id="rId28"/>
    <p:sldId id="355" r:id="rId29"/>
    <p:sldId id="321" r:id="rId30"/>
    <p:sldId id="322" r:id="rId31"/>
    <p:sldId id="323" r:id="rId32"/>
    <p:sldId id="324" r:id="rId33"/>
    <p:sldId id="325" r:id="rId34"/>
    <p:sldId id="327" r:id="rId35"/>
    <p:sldId id="328" r:id="rId36"/>
    <p:sldId id="329" r:id="rId37"/>
    <p:sldId id="330" r:id="rId38"/>
    <p:sldId id="331" r:id="rId39"/>
    <p:sldId id="332" r:id="rId40"/>
    <p:sldId id="333" r:id="rId41"/>
    <p:sldId id="334" r:id="rId42"/>
    <p:sldId id="335" r:id="rId43"/>
    <p:sldId id="336" r:id="rId44"/>
    <p:sldId id="893" r:id="rId45"/>
    <p:sldId id="514" r:id="rId46"/>
    <p:sldId id="515" r:id="rId47"/>
    <p:sldId id="306" r:id="rId48"/>
    <p:sldId id="359" r:id="rId49"/>
    <p:sldId id="337" r:id="rId50"/>
    <p:sldId id="354" r:id="rId51"/>
    <p:sldId id="338" r:id="rId52"/>
    <p:sldId id="339" r:id="rId53"/>
    <p:sldId id="340" r:id="rId54"/>
    <p:sldId id="341" r:id="rId55"/>
    <p:sldId id="892" r:id="rId56"/>
    <p:sldId id="516" r:id="rId57"/>
    <p:sldId id="342" r:id="rId58"/>
    <p:sldId id="370" r:id="rId59"/>
    <p:sldId id="371" r:id="rId60"/>
    <p:sldId id="372" r:id="rId61"/>
    <p:sldId id="343" r:id="rId62"/>
    <p:sldId id="344" r:id="rId63"/>
    <p:sldId id="345" r:id="rId64"/>
    <p:sldId id="346" r:id="rId65"/>
    <p:sldId id="347" r:id="rId66"/>
    <p:sldId id="348" r:id="rId67"/>
    <p:sldId id="353" r:id="rId68"/>
    <p:sldId id="349" r:id="rId69"/>
    <p:sldId id="350" r:id="rId70"/>
    <p:sldId id="351" r:id="rId7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1" autoAdjust="0"/>
    <p:restoredTop sz="94660"/>
  </p:normalViewPr>
  <p:slideViewPr>
    <p:cSldViewPr>
      <p:cViewPr varScale="1">
        <p:scale>
          <a:sx n="65" d="100"/>
          <a:sy n="65" d="100"/>
        </p:scale>
        <p:origin x="15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663BF66D-E201-473B-BFED-9A6CDBD0FD39}" type="datetimeFigureOut">
              <a:rPr lang="cs-CZ" smtClean="0"/>
              <a:t>01.05.2022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315295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63BF66D-E201-473B-BFED-9A6CDBD0FD39}" type="datetimeFigureOut">
              <a:rPr lang="cs-CZ" smtClean="0"/>
              <a:t>01.05.2022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222650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63BF66D-E201-473B-BFED-9A6CDBD0FD39}" type="datetimeFigureOut">
              <a:rPr lang="cs-CZ" smtClean="0"/>
              <a:t>01.05.2022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306423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63BF66D-E201-473B-BFED-9A6CDBD0FD39}" type="datetimeFigureOut">
              <a:rPr lang="cs-CZ" smtClean="0"/>
              <a:t>01.05.2022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137832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663BF66D-E201-473B-BFED-9A6CDBD0FD39}" type="datetimeFigureOut">
              <a:rPr lang="cs-CZ" smtClean="0"/>
              <a:t>01.05.2022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202979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63BF66D-E201-473B-BFED-9A6CDBD0FD39}" type="datetimeFigureOut">
              <a:rPr lang="cs-CZ" smtClean="0"/>
              <a:t>01.05.2022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137168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63BF66D-E201-473B-BFED-9A6CDBD0FD39}" type="datetimeFigureOut">
              <a:rPr lang="cs-CZ" smtClean="0"/>
              <a:t>01.05.2022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103866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63BF66D-E201-473B-BFED-9A6CDBD0FD39}" type="datetimeFigureOut">
              <a:rPr lang="cs-CZ" smtClean="0"/>
              <a:t>01.05.2022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107630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63BF66D-E201-473B-BFED-9A6CDBD0FD39}" type="datetimeFigureOut">
              <a:rPr lang="cs-CZ" smtClean="0"/>
              <a:t>01.05.2022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268062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63BF66D-E201-473B-BFED-9A6CDBD0FD39}" type="datetimeFigureOut">
              <a:rPr lang="cs-CZ" smtClean="0"/>
              <a:t>01.05.2022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116323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63BF66D-E201-473B-BFED-9A6CDBD0FD39}" type="datetimeFigureOut">
              <a:rPr lang="cs-CZ" smtClean="0"/>
              <a:t>01.05.2022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F9BB7D0-05DF-4019-AC9A-799B24E1E3CE}" type="slidenum">
              <a:rPr lang="cs-CZ" smtClean="0"/>
              <a:t>‹#›</a:t>
            </a:fld>
            <a:endParaRPr lang="cs-CZ"/>
          </a:p>
        </p:txBody>
      </p:sp>
    </p:spTree>
    <p:extLst>
      <p:ext uri="{BB962C8B-B14F-4D97-AF65-F5344CB8AC3E}">
        <p14:creationId xmlns:p14="http://schemas.microsoft.com/office/powerpoint/2010/main" val="98972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BF66D-E201-473B-BFED-9A6CDBD0FD39}" type="datetimeFigureOut">
              <a:rPr lang="cs-CZ" smtClean="0"/>
              <a:t>01.05.2022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BB7D0-05DF-4019-AC9A-799B24E1E3CE}" type="slidenum">
              <a:rPr lang="cs-CZ" smtClean="0"/>
              <a:t>‹#›</a:t>
            </a:fld>
            <a:endParaRPr lang="cs-CZ"/>
          </a:p>
        </p:txBody>
      </p:sp>
    </p:spTree>
    <p:extLst>
      <p:ext uri="{BB962C8B-B14F-4D97-AF65-F5344CB8AC3E}">
        <p14:creationId xmlns:p14="http://schemas.microsoft.com/office/powerpoint/2010/main" val="4291847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commons.wikimedia.org/wiki/File:Uranium-glass-karafa.jp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5331E3-59B8-4EED-9402-C5D97FE34B39}"/>
              </a:ext>
            </a:extLst>
          </p:cNvPr>
          <p:cNvSpPr>
            <a:spLocks noGrp="1"/>
          </p:cNvSpPr>
          <p:nvPr>
            <p:ph type="ctrTitle"/>
          </p:nvPr>
        </p:nvSpPr>
        <p:spPr/>
        <p:txBody>
          <a:bodyPr/>
          <a:lstStyle/>
          <a:p>
            <a:r>
              <a:rPr lang="cs-CZ" dirty="0"/>
              <a:t>Vnitřně přechodné prvky</a:t>
            </a:r>
            <a:br>
              <a:rPr lang="cs-CZ" dirty="0"/>
            </a:br>
            <a:r>
              <a:rPr lang="cs-CZ" dirty="0"/>
              <a:t>(f-prvky)</a:t>
            </a:r>
            <a:endParaRPr lang="en-US" dirty="0"/>
          </a:p>
        </p:txBody>
      </p:sp>
    </p:spTree>
    <p:extLst>
      <p:ext uri="{BB962C8B-B14F-4D97-AF65-F5344CB8AC3E}">
        <p14:creationId xmlns:p14="http://schemas.microsoft.com/office/powerpoint/2010/main" val="112791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Lanthan ve formě </a:t>
            </a:r>
            <a:r>
              <a:rPr lang="cs-CZ" sz="2000" b="1" dirty="0">
                <a:latin typeface="Arial" panose="020B0604020202020204" pitchFamily="34" charset="0"/>
                <a:cs typeface="Arial" panose="020B0604020202020204" pitchFamily="34" charset="0"/>
              </a:rPr>
              <a:t>oxidu La</a:t>
            </a:r>
            <a:r>
              <a:rPr lang="cs-CZ" sz="2000" b="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O</a:t>
            </a:r>
            <a:r>
              <a:rPr lang="cs-CZ" sz="2000" b="1" baseline="-25000" dirty="0">
                <a:latin typeface="Arial" panose="020B0604020202020204" pitchFamily="34" charset="0"/>
                <a:cs typeface="Arial" panose="020B0604020202020204" pitchFamily="34" charset="0"/>
              </a:rPr>
              <a:t>3</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používá jako přísada do speciálních druhů skel pro úpravu jejich optických vlastností (</a:t>
            </a:r>
            <a:r>
              <a:rPr lang="cs-CZ" sz="2000" i="1" dirty="0">
                <a:latin typeface="Arial" panose="020B0604020202020204" pitchFamily="34" charset="0"/>
                <a:cs typeface="Arial" panose="020B0604020202020204" pitchFamily="34" charset="0"/>
              </a:rPr>
              <a:t>vysoký index lomu, nízký světelný rozptyl</a:t>
            </a:r>
            <a:r>
              <a:rPr lang="cs-CZ" sz="2000" dirty="0">
                <a:latin typeface="Arial" panose="020B0604020202020204" pitchFamily="34" charset="0"/>
                <a:cs typeface="Arial" panose="020B0604020202020204" pitchFamily="34" charset="0"/>
              </a:rPr>
              <a:t>) a pro výrobu křišťálového skla, porcelánu a glazur. Ve sklářství nahrazuje toxické sloučeniny olova, při současném zlepšení chemické a tepelné odolnosti skla. Sklo s vyšší alkalickou odolností je vhodné do myček nádobí. Lanthanem legované wolframové elektrody se používají zejména při automatizovaném svařování. </a:t>
            </a:r>
          </a:p>
          <a:p>
            <a:pPr algn="just"/>
            <a:r>
              <a:rPr lang="cs-CZ" sz="2000" dirty="0">
                <a:latin typeface="Arial" panose="020B0604020202020204" pitchFamily="34" charset="0"/>
                <a:cs typeface="Arial" panose="020B0604020202020204" pitchFamily="34" charset="0"/>
              </a:rPr>
              <a:t>  Nejvíce lanthanu se spotřebovává ve formě </a:t>
            </a:r>
            <a:r>
              <a:rPr lang="cs-CZ" sz="2000" b="1" dirty="0">
                <a:latin typeface="Arial" panose="020B0604020202020204" pitchFamily="34" charset="0"/>
                <a:cs typeface="Arial" panose="020B0604020202020204" pitchFamily="34" charset="0"/>
              </a:rPr>
              <a:t>hydridu LaH</a:t>
            </a:r>
            <a:r>
              <a:rPr lang="cs-CZ" sz="2000" b="1" baseline="-25000" dirty="0">
                <a:latin typeface="Arial" panose="020B0604020202020204" pitchFamily="34" charset="0"/>
                <a:cs typeface="Arial" panose="020B0604020202020204" pitchFamily="34" charset="0"/>
              </a:rPr>
              <a:t>3</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na výrobu </a:t>
            </a:r>
            <a:r>
              <a:rPr lang="cs-CZ" sz="2000" dirty="0" err="1">
                <a:latin typeface="Arial" panose="020B0604020202020204" pitchFamily="34" charset="0"/>
                <a:cs typeface="Arial" panose="020B0604020202020204" pitchFamily="34" charset="0"/>
              </a:rPr>
              <a:t>NiMH</a:t>
            </a:r>
            <a:r>
              <a:rPr lang="cs-CZ" sz="2000" dirty="0">
                <a:latin typeface="Arial" panose="020B0604020202020204" pitchFamily="34" charset="0"/>
                <a:cs typeface="Arial" panose="020B0604020202020204" pitchFamily="34" charset="0"/>
              </a:rPr>
              <a:t> akumulátorů. </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Lanthan a jeho soli se používají jako katalyzátor krakovacích reakcí. </a:t>
            </a:r>
            <a:endParaRPr lang="en-US"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Uhličitan </a:t>
            </a:r>
            <a:r>
              <a:rPr lang="cs-CZ" sz="2000" b="1" dirty="0" err="1">
                <a:latin typeface="Arial" panose="020B0604020202020204" pitchFamily="34" charset="0"/>
                <a:cs typeface="Arial" panose="020B0604020202020204" pitchFamily="34" charset="0"/>
              </a:rPr>
              <a:t>lanthanitý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La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jako součást léčiv pro snížení obsahu fosforečnanů při onemocnění ledvin, jako součást </a:t>
            </a:r>
            <a:r>
              <a:rPr lang="cs-CZ" sz="2000" dirty="0" err="1">
                <a:latin typeface="Arial" panose="020B0604020202020204" pitchFamily="34" charset="0"/>
                <a:cs typeface="Arial" panose="020B0604020202020204" pitchFamily="34" charset="0"/>
              </a:rPr>
              <a:t>bezchlorové</a:t>
            </a:r>
            <a:r>
              <a:rPr lang="cs-CZ" sz="2000" dirty="0">
                <a:latin typeface="Arial" panose="020B0604020202020204" pitchFamily="34" charset="0"/>
                <a:cs typeface="Arial" panose="020B0604020202020204" pitchFamily="34" charset="0"/>
              </a:rPr>
              <a:t> bazénové chemie a ke konstrukci palivových článků typu SOFC </a:t>
            </a:r>
            <a:r>
              <a:rPr lang="cs-CZ" sz="2000" i="1" dirty="0">
                <a:latin typeface="Arial" panose="020B0604020202020204" pitchFamily="34" charset="0"/>
                <a:cs typeface="Arial" panose="020B0604020202020204" pitchFamily="34" charset="0"/>
              </a:rPr>
              <a:t>(Solid Oxide </a:t>
            </a:r>
            <a:r>
              <a:rPr lang="cs-CZ" sz="2000" i="1" dirty="0" err="1">
                <a:latin typeface="Arial" panose="020B0604020202020204" pitchFamily="34" charset="0"/>
                <a:cs typeface="Arial" panose="020B0604020202020204" pitchFamily="34" charset="0"/>
              </a:rPr>
              <a:t>Fuel</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Cells</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p>
          <a:p>
            <a:pPr algn="just"/>
            <a:r>
              <a:rPr lang="cs-CZ" sz="2000" b="1" dirty="0">
                <a:latin typeface="Arial" panose="020B0604020202020204" pitchFamily="34" charset="0"/>
                <a:cs typeface="Arial" panose="020B0604020202020204" pitchFamily="34" charset="0"/>
              </a:rPr>
              <a:t>Dusičnan </a:t>
            </a:r>
            <a:r>
              <a:rPr lang="cs-CZ" sz="2000" b="1" dirty="0" err="1">
                <a:latin typeface="Arial" panose="020B0604020202020204" pitchFamily="34" charset="0"/>
                <a:cs typeface="Arial" panose="020B0604020202020204" pitchFamily="34" charset="0"/>
              </a:rPr>
              <a:t>lanthanitý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La(NO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využívá jako analytické činidlo ke stanovení fluoridů. </a:t>
            </a:r>
          </a:p>
          <a:p>
            <a:pPr algn="just"/>
            <a:r>
              <a:rPr lang="cs-CZ" sz="2000" b="1" dirty="0">
                <a:latin typeface="Arial" panose="020B0604020202020204" pitchFamily="34" charset="0"/>
                <a:cs typeface="Arial" panose="020B0604020202020204" pitchFamily="34" charset="0"/>
              </a:rPr>
              <a:t>Borid </a:t>
            </a:r>
            <a:r>
              <a:rPr lang="cs-CZ" sz="2000" b="1" dirty="0" err="1">
                <a:latin typeface="Arial" panose="020B0604020202020204" pitchFamily="34" charset="0"/>
                <a:cs typeface="Arial" panose="020B0604020202020204" pitchFamily="34" charset="0"/>
              </a:rPr>
              <a:t>lanthanitý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LaB</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se používá ke konstrukci katod s vysokou emisí elektronů, např. v elektronových mikroskopech. </a:t>
            </a:r>
          </a:p>
          <a:p>
            <a:pPr algn="just"/>
            <a:r>
              <a:rPr lang="cs-CZ" sz="2000" dirty="0">
                <a:latin typeface="Arial" panose="020B0604020202020204" pitchFamily="34" charset="0"/>
                <a:cs typeface="Arial" panose="020B0604020202020204" pitchFamily="34" charset="0"/>
              </a:rPr>
              <a:t>Sloučenina </a:t>
            </a:r>
            <a:r>
              <a:rPr lang="cs-CZ" sz="2000" b="1" dirty="0">
                <a:latin typeface="Arial" panose="020B0604020202020204" pitchFamily="34" charset="0"/>
                <a:cs typeface="Arial" panose="020B0604020202020204" pitchFamily="34" charset="0"/>
              </a:rPr>
              <a:t>La</a:t>
            </a:r>
            <a:r>
              <a:rPr lang="cs-CZ" sz="2000" b="1" baseline="-25000" dirty="0">
                <a:latin typeface="Arial" panose="020B0604020202020204" pitchFamily="34" charset="0"/>
                <a:cs typeface="Arial" panose="020B0604020202020204" pitchFamily="34" charset="0"/>
              </a:rPr>
              <a:t>2-x</a:t>
            </a:r>
            <a:r>
              <a:rPr lang="cs-CZ" sz="2000" b="1" dirty="0">
                <a:latin typeface="Arial" panose="020B0604020202020204" pitchFamily="34" charset="0"/>
                <a:cs typeface="Arial" panose="020B0604020202020204" pitchFamily="34" charset="0"/>
              </a:rPr>
              <a:t>Sr</a:t>
            </a:r>
            <a:r>
              <a:rPr lang="cs-CZ" sz="2000" b="1" baseline="-25000" dirty="0">
                <a:latin typeface="Arial" panose="020B0604020202020204" pitchFamily="34" charset="0"/>
                <a:cs typeface="Arial" panose="020B0604020202020204" pitchFamily="34" charset="0"/>
              </a:rPr>
              <a:t>x</a:t>
            </a:r>
            <a:r>
              <a:rPr lang="cs-CZ" sz="2000" b="1" dirty="0">
                <a:latin typeface="Arial" panose="020B0604020202020204" pitchFamily="34" charset="0"/>
                <a:cs typeface="Arial" panose="020B0604020202020204" pitchFamily="34" charset="0"/>
              </a:rPr>
              <a:t>CuO</a:t>
            </a:r>
            <a:r>
              <a:rPr lang="cs-CZ" sz="2000" b="1"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používá jako vysokoteplotní supravodič.</a:t>
            </a:r>
          </a:p>
        </p:txBody>
      </p:sp>
    </p:spTree>
    <p:extLst>
      <p:ext uri="{BB962C8B-B14F-4D97-AF65-F5344CB8AC3E}">
        <p14:creationId xmlns:p14="http://schemas.microsoft.com/office/powerpoint/2010/main" val="17340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6709529"/>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Cer</a:t>
            </a:r>
            <a:r>
              <a:rPr lang="cs-CZ" sz="3200" dirty="0">
                <a:latin typeface="Arial" panose="020B0604020202020204" pitchFamily="34" charset="0"/>
                <a:cs typeface="Arial" panose="020B0604020202020204" pitchFamily="34" charset="0"/>
              </a:rPr>
              <a:t> </a:t>
            </a:r>
          </a:p>
          <a:p>
            <a:endParaRPr lang="cs-CZ" dirty="0"/>
          </a:p>
          <a:p>
            <a:pPr algn="just"/>
            <a:r>
              <a:rPr lang="cs-CZ" sz="2000" dirty="0">
                <a:latin typeface="Arial" panose="020B0604020202020204" pitchFamily="34" charset="0"/>
                <a:cs typeface="Arial" panose="020B0604020202020204" pitchFamily="34" charset="0"/>
              </a:rPr>
              <a:t>   = měkký kov šedé barvy. Vyskytuje se ve čtyřech alotropických modifikacích.</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vyskytuje se ve čtyřech alotropických modifikacích. Krychlový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Ce</a:t>
            </a:r>
            <a:r>
              <a:rPr lang="cs-CZ" sz="2000" dirty="0">
                <a:latin typeface="Arial" panose="020B0604020202020204" pitchFamily="34" charset="0"/>
                <a:cs typeface="Arial" panose="020B0604020202020204" pitchFamily="34" charset="0"/>
              </a:rPr>
              <a:t> je stabilní při teplotě pod -178°C, hexagonální modifikace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Ce</a:t>
            </a:r>
            <a:r>
              <a:rPr lang="cs-CZ" sz="2000" dirty="0">
                <a:latin typeface="Arial" panose="020B0604020202020204" pitchFamily="34" charset="0"/>
                <a:cs typeface="Arial" panose="020B0604020202020204" pitchFamily="34" charset="0"/>
              </a:rPr>
              <a:t> existuje v rozmezí -178 - 10°C, krychlová modifikace </a:t>
            </a:r>
            <a:r>
              <a:rPr lang="el-GR" sz="2000" dirty="0">
                <a:latin typeface="Arial" panose="020B0604020202020204" pitchFamily="34" charset="0"/>
                <a:cs typeface="Arial" panose="020B0604020202020204" pitchFamily="34" charset="0"/>
              </a:rPr>
              <a:t>γ-</a:t>
            </a:r>
            <a:r>
              <a:rPr lang="cs-CZ" sz="2000" dirty="0" err="1">
                <a:latin typeface="Arial" panose="020B0604020202020204" pitchFamily="34" charset="0"/>
                <a:cs typeface="Arial" panose="020B0604020202020204" pitchFamily="34" charset="0"/>
              </a:rPr>
              <a:t>Ce</a:t>
            </a:r>
            <a:r>
              <a:rPr lang="cs-CZ" sz="2000" dirty="0">
                <a:latin typeface="Arial" panose="020B0604020202020204" pitchFamily="34" charset="0"/>
                <a:cs typeface="Arial" panose="020B0604020202020204" pitchFamily="34" charset="0"/>
              </a:rPr>
              <a:t> je stabilní v rozmezí teplot -10 - 762°C, nad touto teplotou se vyskytuje krychlový </a:t>
            </a:r>
            <a:r>
              <a:rPr lang="el-GR" sz="2000" dirty="0">
                <a:latin typeface="Arial" panose="020B0604020202020204" pitchFamily="34" charset="0"/>
                <a:cs typeface="Arial" panose="020B0604020202020204" pitchFamily="34" charset="0"/>
              </a:rPr>
              <a:t>δ-</a:t>
            </a:r>
            <a:r>
              <a:rPr lang="cs-CZ" sz="2000" dirty="0" err="1">
                <a:latin typeface="Arial" panose="020B0604020202020204" pitchFamily="34" charset="0"/>
                <a:cs typeface="Arial" panose="020B0604020202020204" pitchFamily="34" charset="0"/>
              </a:rPr>
              <a:t>Ce</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Cer reaguje s horkou vodou za vzniku hydroxidu ceritého a vývoje vodíku, snadno se rozpouští v minerálních kyselinách za vzniku cerité soli:</a:t>
            </a:r>
          </a:p>
          <a:p>
            <a:pPr algn="ctr"/>
            <a:r>
              <a:rPr lang="cs-CZ" sz="2000" dirty="0">
                <a:latin typeface="Arial" panose="020B0604020202020204" pitchFamily="34" charset="0"/>
                <a:cs typeface="Arial" panose="020B0604020202020204" pitchFamily="34" charset="0"/>
              </a:rPr>
              <a:t>2Ce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2Ce(OH)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2Ce + 6HCl → 2CeCl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Ce</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Ce</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Cer ochotně a energicky reaguje s celou řadou nekovů. Na vzduchu shoří na oxid ceričitý CeO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již při zahřátí na teplotu 160°C, s chlorem se slučuje na chlorid ceritý CeCl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již za teploty 200°C, se sírou reaguje při teplotě od 400°C, s dusíkem se slučuje na nitrid </a:t>
            </a:r>
            <a:r>
              <a:rPr lang="cs-CZ" sz="2000" dirty="0" err="1">
                <a:latin typeface="Arial" panose="020B0604020202020204" pitchFamily="34" charset="0"/>
                <a:cs typeface="Arial" panose="020B0604020202020204" pitchFamily="34" charset="0"/>
              </a:rPr>
              <a:t>CeN</a:t>
            </a:r>
            <a:r>
              <a:rPr lang="cs-CZ" sz="2000" dirty="0">
                <a:latin typeface="Arial" panose="020B0604020202020204" pitchFamily="34" charset="0"/>
                <a:cs typeface="Arial" panose="020B0604020202020204" pitchFamily="34" charset="0"/>
              </a:rPr>
              <a:t> za teploty 450°C, pouze s uhlíkem reaguje za vzniku karbidu CeC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až při teplotách nad 1000°C. Tvoří velké množství podvojných a komplexních sloučenin.</a:t>
            </a:r>
          </a:p>
          <a:p>
            <a:pPr algn="just"/>
            <a:r>
              <a:rPr lang="cs-CZ" sz="2000" dirty="0">
                <a:latin typeface="Arial" panose="020B0604020202020204" pitchFamily="34" charset="0"/>
                <a:cs typeface="Arial" panose="020B0604020202020204" pitchFamily="34" charset="0"/>
              </a:rPr>
              <a:t>   Ve sloučeninách vystupuje cer nejčastěji v oxidačním čísle III, sloučeniny ceričité, s výjimkou oxidu ceričitého, jsou nestálé a snadno se redukují na sloučeniny cerité.</a:t>
            </a:r>
          </a:p>
        </p:txBody>
      </p:sp>
    </p:spTree>
    <p:extLst>
      <p:ext uri="{BB962C8B-B14F-4D97-AF65-F5344CB8AC3E}">
        <p14:creationId xmlns:p14="http://schemas.microsoft.com/office/powerpoint/2010/main" val="332702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9136"/>
            <a:ext cx="89154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V oxidačním stavu II se vyskytuje v CeH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CeI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CeS</a:t>
            </a:r>
            <a:r>
              <a:rPr lang="cs-CZ" sz="2000" dirty="0">
                <a:latin typeface="Arial" panose="020B0604020202020204" pitchFamily="34" charset="0"/>
                <a:cs typeface="Arial" panose="020B0604020202020204" pitchFamily="34" charset="0"/>
              </a:rPr>
              <a:t>. Vodné roztoky ceritých solí bývají obvykle bezbarvé, roztoky ceričitých solí jsou většinou zbarveny intenzivně červeně nebo oranžově.</a:t>
            </a:r>
          </a:p>
          <a:p>
            <a:pPr algn="just"/>
            <a:r>
              <a:rPr lang="cs-CZ" sz="2000" dirty="0">
                <a:latin typeface="Arial" panose="020B0604020202020204" pitchFamily="34" charset="0"/>
                <a:cs typeface="Arial" panose="020B0604020202020204" pitchFamily="34" charset="0"/>
              </a:rPr>
              <a:t>   Další chemické vlastnosti elementárního ceru se velmi podobají chemickým vlastnostem lanthanu. Chemické vlastnosti a chování trojmocných sloučenin ceru se podobají vlastnostem trojmocných sloučenin hliníku. Vlastnosti a chování některých sloučenin čtyřmocného ceru se velmi podobají vlastnostem obdobných sloučenin čtyřmocného titanu.</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přírodě se cer vyskytuje vzácně pouze ve formě svých sloučenin, vždy v doprovodu lanthanu a dalších </a:t>
            </a:r>
            <a:r>
              <a:rPr lang="cs-CZ" sz="2000" dirty="0" err="1">
                <a:latin typeface="Arial" panose="020B0604020202020204" pitchFamily="34" charset="0"/>
                <a:cs typeface="Arial" panose="020B0604020202020204" pitchFamily="34" charset="0"/>
              </a:rPr>
              <a:t>lantahoidů</a:t>
            </a:r>
            <a:r>
              <a:rPr lang="cs-CZ"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cer je nejrozšířenější lanthanoid celé periodické soustavy. Nejdůležitějším zdrojem ceru jsou nerosty </a:t>
            </a:r>
            <a:r>
              <a:rPr lang="cs-CZ" sz="2000" b="1" dirty="0">
                <a:latin typeface="Arial" panose="020B0604020202020204" pitchFamily="34" charset="0"/>
                <a:cs typeface="Arial" panose="020B0604020202020204" pitchFamily="34" charset="0"/>
              </a:rPr>
              <a:t>monazit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Ce,La,Nd,Th</a:t>
            </a:r>
            <a:r>
              <a:rPr lang="cs-CZ" sz="2000" dirty="0">
                <a:latin typeface="Arial" panose="020B0604020202020204" pitchFamily="34" charset="0"/>
                <a:cs typeface="Arial" panose="020B0604020202020204" pitchFamily="34" charset="0"/>
              </a:rPr>
              <a:t>)PO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bastnäsit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Ce,La</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)F a </a:t>
            </a:r>
            <a:r>
              <a:rPr lang="cs-CZ" sz="2000" b="1" dirty="0" err="1">
                <a:latin typeface="Arial" panose="020B0604020202020204" pitchFamily="34" charset="0"/>
                <a:cs typeface="Arial" panose="020B0604020202020204" pitchFamily="34" charset="0"/>
              </a:rPr>
              <a:t>loparit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Ce,La,Na,Ca,Sr</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Ti,Nb</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Průmyslová výroba ceru se provádí loužením rudného koncentrátu směsí minerálních kyselin s následnou oxidací pomocí manganistanu draselného nebo kyseliny chlorné. Cer se z roztoku vyloučí jako nerozpustný oxid ceričitý CeO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nebo jako velmi špatně rozpustný jodičnan ceričitý </a:t>
            </a:r>
            <a:r>
              <a:rPr lang="cs-CZ" sz="2000" dirty="0" err="1">
                <a:latin typeface="Arial" panose="020B0604020202020204" pitchFamily="34" charset="0"/>
                <a:cs typeface="Arial" panose="020B0604020202020204" pitchFamily="34" charset="0"/>
              </a:rPr>
              <a:t>Ce</a:t>
            </a:r>
            <a:r>
              <a:rPr lang="cs-CZ" sz="2000" dirty="0">
                <a:latin typeface="Arial" panose="020B0604020202020204" pitchFamily="34" charset="0"/>
                <a:cs typeface="Arial" panose="020B0604020202020204" pitchFamily="34" charset="0"/>
              </a:rPr>
              <a:t>(IO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Po separaci ceru se k roztoku přidává zinek nebo rtuť, dojde k redukci přítomného europia z oxidačního stavu III na oxidační stav II. </a:t>
            </a:r>
          </a:p>
        </p:txBody>
      </p:sp>
    </p:spTree>
    <p:extLst>
      <p:ext uri="{BB962C8B-B14F-4D97-AF65-F5344CB8AC3E}">
        <p14:creationId xmlns:p14="http://schemas.microsoft.com/office/powerpoint/2010/main" val="332702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915400" cy="670952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Po okyselení kyselinou sírovou se europium vysráží jako nerozpustný síran </a:t>
            </a:r>
            <a:r>
              <a:rPr lang="cs-CZ" sz="2000" dirty="0" err="1">
                <a:latin typeface="Arial" panose="020B0604020202020204" pitchFamily="34" charset="0"/>
                <a:cs typeface="Arial" panose="020B0604020202020204" pitchFamily="34" charset="0"/>
              </a:rPr>
              <a:t>europnatý</a:t>
            </a:r>
            <a:r>
              <a:rPr lang="cs-CZ" sz="2000" dirty="0">
                <a:latin typeface="Arial" panose="020B0604020202020204" pitchFamily="34" charset="0"/>
                <a:cs typeface="Arial" panose="020B0604020202020204" pitchFamily="34" charset="0"/>
              </a:rPr>
              <a:t> EuSO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Ostatní </a:t>
            </a:r>
            <a:r>
              <a:rPr lang="cs-CZ" sz="2000" dirty="0" err="1">
                <a:latin typeface="Arial" panose="020B0604020202020204" pitchFamily="34" charset="0"/>
                <a:cs typeface="Arial" panose="020B0604020202020204" pitchFamily="34" charset="0"/>
              </a:rPr>
              <a:t>lanthanidy</a:t>
            </a:r>
            <a:r>
              <a:rPr lang="cs-CZ" sz="2000" dirty="0">
                <a:latin typeface="Arial" panose="020B0604020202020204" pitchFamily="34" charset="0"/>
                <a:cs typeface="Arial" panose="020B0604020202020204" pitchFamily="34" charset="0"/>
              </a:rPr>
              <a:t> se poté oddělují kapalinovou extrakcí, frakční krystalizací nebo pomocí iontoměničů. Kovový cer se vyrábí redukcí fluoridu ceritého CeF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vápníkem</a:t>
            </a:r>
            <a:r>
              <a:rPr lang="cs-CZ" sz="2000" dirty="0">
                <a:latin typeface="Arial" panose="020B0604020202020204" pitchFamily="34" charset="0"/>
                <a:cs typeface="Arial" panose="020B0604020202020204" pitchFamily="34" charset="0"/>
              </a:rPr>
              <a:t> nebo lanthanem nebo tavnou elektrolýzou chloridu ceritého CeCl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Kovový cer se používá jako součást slitin pro výrobu křesacích kamínků do zapalovačů. Cerem legované </a:t>
            </a:r>
            <a:r>
              <a:rPr lang="cs-CZ" sz="2000" u="sng" dirty="0">
                <a:latin typeface="Arial" panose="020B0604020202020204" pitchFamily="34" charset="0"/>
                <a:cs typeface="Arial" panose="020B0604020202020204" pitchFamily="34" charset="0"/>
              </a:rPr>
              <a:t>wolframové</a:t>
            </a:r>
            <a:r>
              <a:rPr lang="cs-CZ" sz="2000" dirty="0">
                <a:latin typeface="Arial" panose="020B0604020202020204" pitchFamily="34" charset="0"/>
                <a:cs typeface="Arial" panose="020B0604020202020204" pitchFamily="34" charset="0"/>
              </a:rPr>
              <a:t> elektrody se používají ke svařování slitin </a:t>
            </a:r>
            <a:r>
              <a:rPr lang="cs-CZ" sz="2000" u="sng" dirty="0">
                <a:latin typeface="Arial" panose="020B0604020202020204" pitchFamily="34" charset="0"/>
                <a:cs typeface="Arial" panose="020B0604020202020204" pitchFamily="34" charset="0"/>
              </a:rPr>
              <a:t>hořčíku</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hliníku</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titanu</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mědi</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niklu</a:t>
            </a:r>
            <a:r>
              <a:rPr lang="cs-CZ" sz="2000" dirty="0">
                <a:latin typeface="Arial" panose="020B0604020202020204" pitchFamily="34" charset="0"/>
                <a:cs typeface="Arial" panose="020B0604020202020204" pitchFamily="34" charset="0"/>
              </a:rPr>
              <a:t> v ochranné atmosféře </a:t>
            </a:r>
            <a:r>
              <a:rPr lang="cs-CZ" sz="2000" u="sng" dirty="0">
                <a:latin typeface="Arial" panose="020B0604020202020204" pitchFamily="34" charset="0"/>
                <a:cs typeface="Arial" panose="020B0604020202020204" pitchFamily="34" charset="0"/>
              </a:rPr>
              <a:t>argonu</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Sloučeniny ceru, zejména </a:t>
            </a:r>
            <a:r>
              <a:rPr lang="cs-CZ" sz="2000" b="1" dirty="0">
                <a:latin typeface="Arial" panose="020B0604020202020204" pitchFamily="34" charset="0"/>
                <a:cs typeface="Arial" panose="020B0604020202020204" pitchFamily="34" charset="0"/>
              </a:rPr>
              <a:t>sulfid ceritý </a:t>
            </a:r>
            <a:r>
              <a:rPr lang="cs-CZ" sz="2000" dirty="0">
                <a:latin typeface="Arial" panose="020B0604020202020204" pitchFamily="34" charset="0"/>
                <a:cs typeface="Arial" panose="020B0604020202020204" pitchFamily="34" charset="0"/>
              </a:rPr>
              <a:t>Ce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slouží k obarvování skla, porcelánu, smaltů a polymerů na červenou nebo oranžovou barvu. </a:t>
            </a:r>
          </a:p>
          <a:p>
            <a:pPr algn="just"/>
            <a:r>
              <a:rPr lang="cs-CZ" sz="2000" b="1" dirty="0">
                <a:latin typeface="Arial" panose="020B0604020202020204" pitchFamily="34" charset="0"/>
                <a:cs typeface="Arial" panose="020B0604020202020204" pitchFamily="34" charset="0"/>
              </a:rPr>
              <a:t>  Oxid ceritý </a:t>
            </a:r>
            <a:r>
              <a:rPr lang="cs-CZ" sz="2000" dirty="0">
                <a:latin typeface="Arial" panose="020B0604020202020204" pitchFamily="34" charset="0"/>
                <a:cs typeface="Arial" panose="020B0604020202020204" pitchFamily="34" charset="0"/>
              </a:rPr>
              <a:t>Ce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součástí filtrů plynových masek a používá se jako katalyzátor některých organických reakcí. </a:t>
            </a:r>
          </a:p>
          <a:p>
            <a:pPr algn="just"/>
            <a:r>
              <a:rPr lang="cs-CZ" sz="2000" dirty="0">
                <a:latin typeface="Arial" panose="020B0604020202020204" pitchFamily="34" charset="0"/>
                <a:cs typeface="Arial" panose="020B0604020202020204" pitchFamily="34" charset="0"/>
              </a:rPr>
              <a:t>  Vysoce aktivní katalyzátory pro čištění výfukových plynů nebo do palivových článků se vyrábějí z </a:t>
            </a:r>
            <a:r>
              <a:rPr lang="cs-CZ" sz="2000" b="1" dirty="0">
                <a:latin typeface="Arial" panose="020B0604020202020204" pitchFamily="34" charset="0"/>
                <a:cs typeface="Arial" panose="020B0604020202020204" pitchFamily="34" charset="0"/>
              </a:rPr>
              <a:t>oxidu ceričitého</a:t>
            </a:r>
            <a:r>
              <a:rPr lang="cs-CZ" sz="2000" dirty="0">
                <a:latin typeface="Arial" panose="020B0604020202020204" pitchFamily="34" charset="0"/>
                <a:cs typeface="Arial" panose="020B0604020202020204" pitchFamily="34" charset="0"/>
              </a:rPr>
              <a:t> CeO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 kombinaci s niklem, rutheniem, palladiem, cínem, platinou nebo zlatem. </a:t>
            </a:r>
          </a:p>
          <a:p>
            <a:pPr algn="just"/>
            <a:r>
              <a:rPr lang="cs-CZ" sz="2000" b="1" dirty="0">
                <a:latin typeface="Arial" panose="020B0604020202020204" pitchFamily="34" charset="0"/>
                <a:cs typeface="Arial" panose="020B0604020202020204" pitchFamily="34" charset="0"/>
              </a:rPr>
              <a:t>   Šťavelan ceritý </a:t>
            </a:r>
            <a:r>
              <a:rPr lang="cs-CZ" sz="2000" dirty="0">
                <a:latin typeface="Arial" panose="020B0604020202020204" pitchFamily="34" charset="0"/>
                <a:cs typeface="Arial" panose="020B0604020202020204" pitchFamily="34" charset="0"/>
              </a:rPr>
              <a:t>Ce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součástí léků proti nevolnosti v dopravních prostředcích </a:t>
            </a:r>
            <a:r>
              <a:rPr lang="cs-CZ" sz="2000" i="1" dirty="0">
                <a:latin typeface="Arial" panose="020B0604020202020204" pitchFamily="34" charset="0"/>
                <a:cs typeface="Arial" panose="020B0604020202020204" pitchFamily="34" charset="0"/>
              </a:rPr>
              <a:t>(kinetóza)</a:t>
            </a:r>
            <a:r>
              <a:rPr lang="cs-CZ" sz="2000" dirty="0">
                <a:latin typeface="Arial" panose="020B0604020202020204" pitchFamily="34" charset="0"/>
                <a:cs typeface="Arial" panose="020B0604020202020204" pitchFamily="34" charset="0"/>
              </a:rPr>
              <a:t> a jako antiemetikum se podává při chemoterapii, octan ceritý </a:t>
            </a:r>
            <a:r>
              <a:rPr lang="cs-CZ" sz="2000" dirty="0" err="1">
                <a:latin typeface="Arial" panose="020B0604020202020204" pitchFamily="34" charset="0"/>
                <a:cs typeface="Arial" panose="020B0604020202020204" pitchFamily="34" charset="0"/>
              </a:rPr>
              <a:t>Ce</a:t>
            </a:r>
            <a:r>
              <a:rPr lang="cs-CZ" sz="2000" dirty="0">
                <a:latin typeface="Arial" panose="020B0604020202020204" pitchFamily="34" charset="0"/>
                <a:cs typeface="Arial" panose="020B0604020202020204" pitchFamily="34" charset="0"/>
              </a:rPr>
              <a:t>(CH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COO)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přidává do pigmentů na bázi oxidu titaničitého pro vylepšení jejich optických vlastností a prodloužení životnosti. </a:t>
            </a:r>
          </a:p>
        </p:txBody>
      </p:sp>
    </p:spTree>
    <p:extLst>
      <p:ext uri="{BB962C8B-B14F-4D97-AF65-F5344CB8AC3E}">
        <p14:creationId xmlns:p14="http://schemas.microsoft.com/office/powerpoint/2010/main" val="332702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2554545"/>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Uhličitan ceritý </a:t>
            </a:r>
            <a:r>
              <a:rPr lang="cs-CZ" sz="2000" dirty="0">
                <a:latin typeface="Arial" panose="020B0604020202020204" pitchFamily="34" charset="0"/>
                <a:cs typeface="Arial" panose="020B0604020202020204" pitchFamily="34" charset="0"/>
              </a:rPr>
              <a:t>Ce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využívá ke konstrukci palivových článků typu SOFC </a:t>
            </a:r>
            <a:r>
              <a:rPr lang="cs-CZ" sz="2000" i="1" dirty="0">
                <a:latin typeface="Arial" panose="020B0604020202020204" pitchFamily="34" charset="0"/>
                <a:cs typeface="Arial" panose="020B0604020202020204" pitchFamily="34" charset="0"/>
              </a:rPr>
              <a:t>(Solid Oxide </a:t>
            </a:r>
            <a:r>
              <a:rPr lang="cs-CZ" sz="2000" i="1" dirty="0" err="1">
                <a:latin typeface="Arial" panose="020B0604020202020204" pitchFamily="34" charset="0"/>
                <a:cs typeface="Arial" panose="020B0604020202020204" pitchFamily="34" charset="0"/>
              </a:rPr>
              <a:t>Fuel</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Cells</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p>
          <a:p>
            <a:pPr algn="just"/>
            <a:r>
              <a:rPr lang="cs-CZ" sz="2000" b="1" dirty="0">
                <a:latin typeface="Arial" panose="020B0604020202020204" pitchFamily="34" charset="0"/>
                <a:cs typeface="Arial" panose="020B0604020202020204" pitchFamily="34" charset="0"/>
              </a:rPr>
              <a:t>Síran ceričitý </a:t>
            </a:r>
            <a:r>
              <a:rPr lang="cs-CZ" sz="2000" dirty="0" err="1">
                <a:latin typeface="Arial" panose="020B0604020202020204" pitchFamily="34" charset="0"/>
                <a:cs typeface="Arial" panose="020B0604020202020204" pitchFamily="34" charset="0"/>
              </a:rPr>
              <a:t>Ce</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důležité oxidační činidlo využívané v laboratorní praxi. </a:t>
            </a:r>
          </a:p>
          <a:p>
            <a:pPr algn="just"/>
            <a:r>
              <a:rPr lang="cs-CZ" sz="2000" b="1" dirty="0">
                <a:latin typeface="Arial" panose="020B0604020202020204" pitchFamily="34" charset="0"/>
                <a:cs typeface="Arial" panose="020B0604020202020204" pitchFamily="34" charset="0"/>
              </a:rPr>
              <a:t>Chlorid ceritý </a:t>
            </a:r>
            <a:r>
              <a:rPr lang="cs-CZ" sz="2000" dirty="0">
                <a:latin typeface="Arial" panose="020B0604020202020204" pitchFamily="34" charset="0"/>
                <a:cs typeface="Arial" panose="020B0604020202020204" pitchFamily="34" charset="0"/>
              </a:rPr>
              <a:t>CeCl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slouží jako katalyzátor alkylačních reakcí. </a:t>
            </a:r>
          </a:p>
          <a:p>
            <a:pPr algn="just"/>
            <a:r>
              <a:rPr lang="cs-CZ" sz="2000" b="1" dirty="0">
                <a:latin typeface="Arial" panose="020B0604020202020204" pitchFamily="34" charset="0"/>
                <a:cs typeface="Arial" panose="020B0604020202020204" pitchFamily="34" charset="0"/>
              </a:rPr>
              <a:t>Bromid ceritý </a:t>
            </a:r>
            <a:r>
              <a:rPr lang="cs-CZ" sz="2000" dirty="0">
                <a:latin typeface="Arial" panose="020B0604020202020204" pitchFamily="34" charset="0"/>
                <a:cs typeface="Arial" panose="020B0604020202020204" pitchFamily="34" charset="0"/>
              </a:rPr>
              <a:t>CeBr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slouží k výrobě scintilátorů k detekci </a:t>
            </a:r>
            <a:r>
              <a:rPr lang="el-GR" sz="2000" dirty="0">
                <a:latin typeface="Arial" panose="020B0604020202020204" pitchFamily="34" charset="0"/>
                <a:cs typeface="Arial" panose="020B0604020202020204" pitchFamily="34" charset="0"/>
              </a:rPr>
              <a:t>γ-</a:t>
            </a:r>
            <a:r>
              <a:rPr lang="cs-CZ" sz="2000" dirty="0">
                <a:latin typeface="Arial" panose="020B0604020202020204" pitchFamily="34" charset="0"/>
                <a:cs typeface="Arial" panose="020B0604020202020204" pitchFamily="34" charset="0"/>
              </a:rPr>
              <a:t>záření. </a:t>
            </a:r>
          </a:p>
          <a:p>
            <a:pPr algn="just"/>
            <a:r>
              <a:rPr lang="cs-CZ" sz="2000" b="1" dirty="0" err="1">
                <a:latin typeface="Arial" panose="020B0604020202020204" pitchFamily="34" charset="0"/>
                <a:cs typeface="Arial" panose="020B0604020202020204" pitchFamily="34" charset="0"/>
              </a:rPr>
              <a:t>Hexaborid</a:t>
            </a:r>
            <a:r>
              <a:rPr lang="cs-CZ" sz="2000" b="1" dirty="0">
                <a:latin typeface="Arial" panose="020B0604020202020204" pitchFamily="34" charset="0"/>
                <a:cs typeface="Arial" panose="020B0604020202020204" pitchFamily="34" charset="0"/>
              </a:rPr>
              <a:t> ceritý </a:t>
            </a:r>
            <a:r>
              <a:rPr lang="cs-CZ" sz="2000" dirty="0">
                <a:latin typeface="Arial" panose="020B0604020202020204" pitchFamily="34" charset="0"/>
                <a:cs typeface="Arial" panose="020B0604020202020204" pitchFamily="34" charset="0"/>
              </a:rPr>
              <a:t>CeB</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se používá k výrobě žáruvzdorných materiálů. </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78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96870"/>
            <a:ext cx="8839200" cy="6432530"/>
          </a:xfrm>
          <a:prstGeom prst="rect">
            <a:avLst/>
          </a:prstGeom>
        </p:spPr>
        <p:txBody>
          <a:bodyPr wrap="square">
            <a:spAutoFit/>
          </a:bodyPr>
          <a:lstStyle/>
          <a:p>
            <a:pPr algn="ctr"/>
            <a:r>
              <a:rPr lang="cs-CZ" sz="3200" b="1" dirty="0" err="1">
                <a:latin typeface="Arial" panose="020B0604020202020204" pitchFamily="34" charset="0"/>
                <a:cs typeface="Arial" panose="020B0604020202020204" pitchFamily="34" charset="0"/>
              </a:rPr>
              <a:t>Praseodym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 stříbřitě bílý, měkký a tažný kov. Existují dvě alotropické modifikace, hexagonální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Pr</a:t>
            </a:r>
            <a:r>
              <a:rPr lang="cs-CZ" sz="2000" dirty="0">
                <a:latin typeface="Arial" panose="020B0604020202020204" pitchFamily="34" charset="0"/>
                <a:cs typeface="Arial" panose="020B0604020202020204" pitchFamily="34" charset="0"/>
              </a:rPr>
              <a:t> přechází při teplotě 792°C na kubický plošně centrovaný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Pr</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Na vzduchu se rychle pokrývá vrstvou zeleně zbarveného oxidu Pr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vyšších teplotách reaguje s vodou za vzniku vodíku a je dobře rozpustný ve zředěných anorganických kyselinách:</a:t>
            </a:r>
          </a:p>
          <a:p>
            <a:pPr algn="ctr"/>
            <a:r>
              <a:rPr lang="cs-CZ" sz="2000" dirty="0">
                <a:latin typeface="Arial" panose="020B0604020202020204" pitchFamily="34" charset="0"/>
                <a:cs typeface="Arial" panose="020B0604020202020204" pitchFamily="34" charset="0"/>
              </a:rPr>
              <a:t>2Pr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2Pr(OH)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2Pr + 6HCl → 2PrCl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Pr</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Pr</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Zahřát v atmosféře kyslíku shoří na tmavě hnědý oxid Pr</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11</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Ve sloučeninách se </a:t>
            </a:r>
            <a:r>
              <a:rPr lang="cs-CZ" sz="2000" dirty="0" err="1">
                <a:latin typeface="Arial" panose="020B0604020202020204" pitchFamily="34" charset="0"/>
                <a:cs typeface="Arial" panose="020B0604020202020204" pitchFamily="34" charset="0"/>
              </a:rPr>
              <a:t>praseodym</a:t>
            </a:r>
            <a:r>
              <a:rPr lang="cs-CZ" sz="2000" dirty="0">
                <a:latin typeface="Arial" panose="020B0604020202020204" pitchFamily="34" charset="0"/>
                <a:cs typeface="Arial" panose="020B0604020202020204" pitchFamily="34" charset="0"/>
              </a:rPr>
              <a:t> vyskytuje nejčastěji v oxidačním čísle III, sloučeniny s oxidačními čísly II a IV jsou stabilní pouze jako tuhé látky, v roztoku rychle přecházejí na stabilní oxidační stav III. Vodné roztoky sloučenin trojmocného </a:t>
            </a:r>
            <a:r>
              <a:rPr lang="cs-CZ" sz="2000" dirty="0" err="1">
                <a:latin typeface="Arial" panose="020B0604020202020204" pitchFamily="34" charset="0"/>
                <a:cs typeface="Arial" panose="020B0604020202020204" pitchFamily="34" charset="0"/>
              </a:rPr>
              <a:t>praseodymu</a:t>
            </a:r>
            <a:r>
              <a:rPr lang="cs-CZ" sz="2000" dirty="0">
                <a:latin typeface="Arial" panose="020B0604020202020204" pitchFamily="34" charset="0"/>
                <a:cs typeface="Arial" panose="020B0604020202020204" pitchFamily="34" charset="0"/>
              </a:rPr>
              <a:t> mají charakteristické žluté nebo žlutozelené zbarvení, sloučeniny dvoumocného a čtyřmocného </a:t>
            </a:r>
            <a:r>
              <a:rPr lang="cs-CZ" sz="2000" dirty="0" err="1">
                <a:latin typeface="Arial" panose="020B0604020202020204" pitchFamily="34" charset="0"/>
                <a:cs typeface="Arial" panose="020B0604020202020204" pitchFamily="34" charset="0"/>
              </a:rPr>
              <a:t>praseodymu</a:t>
            </a:r>
            <a:r>
              <a:rPr lang="cs-CZ" sz="2000" dirty="0">
                <a:latin typeface="Arial" panose="020B0604020202020204" pitchFamily="34" charset="0"/>
                <a:cs typeface="Arial" panose="020B0604020202020204" pitchFamily="34" charset="0"/>
              </a:rPr>
              <a:t> jsou obvykle bezbarvé. Chemické vlastnosti </a:t>
            </a:r>
            <a:r>
              <a:rPr lang="cs-CZ" sz="2000" dirty="0" err="1">
                <a:latin typeface="Arial" panose="020B0604020202020204" pitchFamily="34" charset="0"/>
                <a:cs typeface="Arial" panose="020B0604020202020204" pitchFamily="34" charset="0"/>
              </a:rPr>
              <a:t>praseodymu</a:t>
            </a:r>
            <a:r>
              <a:rPr lang="cs-CZ" sz="2000" dirty="0">
                <a:latin typeface="Arial" panose="020B0604020202020204" pitchFamily="34" charset="0"/>
                <a:cs typeface="Arial" panose="020B0604020202020204" pitchFamily="34" charset="0"/>
              </a:rPr>
              <a:t> i jeho trojmocných sloučenin se nejvíce podobají chemickým vlastnostem hliníku a jeho sloučenin.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2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7630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V přírodě se </a:t>
            </a:r>
            <a:r>
              <a:rPr lang="cs-CZ" sz="2000" dirty="0" err="1">
                <a:latin typeface="Arial" panose="020B0604020202020204" pitchFamily="34" charset="0"/>
                <a:cs typeface="Arial" panose="020B0604020202020204" pitchFamily="34" charset="0"/>
              </a:rPr>
              <a:t>praseodym</a:t>
            </a:r>
            <a:r>
              <a:rPr lang="cs-CZ" sz="2000" dirty="0">
                <a:latin typeface="Arial" panose="020B0604020202020204" pitchFamily="34" charset="0"/>
                <a:cs typeface="Arial" panose="020B0604020202020204" pitchFamily="34" charset="0"/>
              </a:rPr>
              <a:t> vyskytuje vzácně ve formě svých sloučenin vždy v doprovodu dalších </a:t>
            </a:r>
            <a:r>
              <a:rPr lang="cs-CZ" sz="2000" dirty="0" err="1">
                <a:latin typeface="Arial" panose="020B0604020202020204" pitchFamily="34" charset="0"/>
                <a:cs typeface="Arial" panose="020B0604020202020204" pitchFamily="34" charset="0"/>
              </a:rPr>
              <a:t>lantahoidů</a:t>
            </a:r>
            <a:r>
              <a:rPr lang="cs-CZ" sz="2000" dirty="0">
                <a:latin typeface="Arial" panose="020B0604020202020204" pitchFamily="34" charset="0"/>
                <a:cs typeface="Arial" panose="020B0604020202020204" pitchFamily="34" charset="0"/>
              </a:rPr>
              <a:t>. Největší množství </a:t>
            </a:r>
            <a:r>
              <a:rPr lang="cs-CZ" sz="2000" i="1" dirty="0">
                <a:latin typeface="Arial" panose="020B0604020202020204" pitchFamily="34" charset="0"/>
                <a:cs typeface="Arial" panose="020B0604020202020204" pitchFamily="34" charset="0"/>
              </a:rPr>
              <a:t>(6,89 % </a:t>
            </a:r>
            <a:r>
              <a:rPr lang="cs-CZ" sz="2000" i="1" dirty="0" err="1">
                <a:latin typeface="Arial" panose="020B0604020202020204" pitchFamily="34" charset="0"/>
                <a:cs typeface="Arial" panose="020B0604020202020204" pitchFamily="34" charset="0"/>
              </a:rPr>
              <a:t>Pr</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praseodymu</a:t>
            </a:r>
            <a:r>
              <a:rPr lang="cs-CZ" sz="2000" dirty="0">
                <a:latin typeface="Arial" panose="020B0604020202020204" pitchFamily="34" charset="0"/>
                <a:cs typeface="Arial" panose="020B0604020202020204" pitchFamily="34" charset="0"/>
              </a:rPr>
              <a:t> obsahuje minerál </a:t>
            </a:r>
            <a:r>
              <a:rPr lang="cs-CZ" sz="2000" b="1" dirty="0" err="1">
                <a:latin typeface="Arial" panose="020B0604020202020204" pitchFamily="34" charset="0"/>
                <a:cs typeface="Arial" panose="020B0604020202020204" pitchFamily="34" charset="0"/>
              </a:rPr>
              <a:t>paratoit</a:t>
            </a:r>
            <a:r>
              <a:rPr lang="cs-CZ" sz="2000" dirty="0">
                <a:latin typeface="Arial" panose="020B0604020202020204" pitchFamily="34" charset="0"/>
                <a:cs typeface="Arial" panose="020B0604020202020204" pitchFamily="34" charset="0"/>
              </a:rPr>
              <a:t> REE</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Ca,Sr</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NaCu(CO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Výroba </a:t>
            </a:r>
            <a:r>
              <a:rPr lang="cs-CZ" sz="2000" dirty="0" err="1">
                <a:latin typeface="Arial" panose="020B0604020202020204" pitchFamily="34" charset="0"/>
                <a:cs typeface="Arial" panose="020B0604020202020204" pitchFamily="34" charset="0"/>
              </a:rPr>
              <a:t>praseodymu</a:t>
            </a:r>
            <a:r>
              <a:rPr lang="cs-CZ" sz="2000" dirty="0">
                <a:latin typeface="Arial" panose="020B0604020202020204" pitchFamily="34" charset="0"/>
                <a:cs typeface="Arial" panose="020B0604020202020204" pitchFamily="34" charset="0"/>
              </a:rPr>
              <a:t> se provádí obdobně jako u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směsí minerálních kyselin s následnou redukcí chloridu </a:t>
            </a:r>
            <a:r>
              <a:rPr lang="cs-CZ" sz="2000" dirty="0" err="1">
                <a:latin typeface="Arial" panose="020B0604020202020204" pitchFamily="34" charset="0"/>
                <a:cs typeface="Arial" panose="020B0604020202020204" pitchFamily="34" charset="0"/>
              </a:rPr>
              <a:t>preseodymitého</a:t>
            </a:r>
            <a:r>
              <a:rPr lang="cs-CZ" sz="2000" dirty="0">
                <a:latin typeface="Arial" panose="020B0604020202020204" pitchFamily="34" charset="0"/>
                <a:cs typeface="Arial" panose="020B0604020202020204" pitchFamily="34" charset="0"/>
              </a:rPr>
              <a:t> PrCl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vápníkem:</a:t>
            </a:r>
          </a:p>
          <a:p>
            <a:pPr algn="ctr"/>
            <a:r>
              <a:rPr lang="cs-CZ" sz="2000" dirty="0">
                <a:latin typeface="Arial" panose="020B0604020202020204" pitchFamily="34" charset="0"/>
                <a:cs typeface="Arial" panose="020B0604020202020204" pitchFamily="34" charset="0"/>
              </a:rPr>
              <a:t>2PrCl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2Pr + 3CaCl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Pro technické účely se </a:t>
            </a:r>
            <a:r>
              <a:rPr lang="cs-CZ" sz="2000" dirty="0" err="1">
                <a:latin typeface="Arial" panose="020B0604020202020204" pitchFamily="34" charset="0"/>
                <a:cs typeface="Arial" panose="020B0604020202020204" pitchFamily="34" charset="0"/>
              </a:rPr>
              <a:t>praseodym</a:t>
            </a:r>
            <a:r>
              <a:rPr lang="cs-CZ" sz="2000" dirty="0">
                <a:latin typeface="Arial" panose="020B0604020202020204" pitchFamily="34" charset="0"/>
                <a:cs typeface="Arial" panose="020B0604020202020204" pitchFamily="34" charset="0"/>
              </a:rPr>
              <a:t> nejčastěji připravuje jako slitina s neodymem pod názvem </a:t>
            </a:r>
            <a:r>
              <a:rPr lang="cs-CZ" sz="2000" b="1" dirty="0">
                <a:latin typeface="Arial" panose="020B0604020202020204" pitchFamily="34" charset="0"/>
                <a:cs typeface="Arial" panose="020B0604020202020204" pitchFamily="34" charset="0"/>
              </a:rPr>
              <a:t>didym</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Praktické využití nalézá </a:t>
            </a:r>
            <a:r>
              <a:rPr lang="cs-CZ" sz="2000" dirty="0" err="1">
                <a:latin typeface="Arial" panose="020B0604020202020204" pitchFamily="34" charset="0"/>
                <a:cs typeface="Arial" panose="020B0604020202020204" pitchFamily="34" charset="0"/>
              </a:rPr>
              <a:t>praseodym</a:t>
            </a:r>
            <a:r>
              <a:rPr lang="cs-CZ" sz="2000" dirty="0">
                <a:latin typeface="Arial" panose="020B0604020202020204" pitchFamily="34" charset="0"/>
                <a:cs typeface="Arial" panose="020B0604020202020204" pitchFamily="34" charset="0"/>
              </a:rPr>
              <a:t> v metalurgii jako součást lehkých </a:t>
            </a:r>
            <a:r>
              <a:rPr lang="cs-CZ" sz="2000" b="1" dirty="0">
                <a:latin typeface="Arial" panose="020B0604020202020204" pitchFamily="34" charset="0"/>
                <a:cs typeface="Arial" panose="020B0604020202020204" pitchFamily="34" charset="0"/>
              </a:rPr>
              <a:t>slitin</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Oxidy Pr</a:t>
            </a:r>
            <a:r>
              <a:rPr lang="cs-CZ" sz="2000" b="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O</a:t>
            </a:r>
            <a:r>
              <a:rPr lang="cs-CZ" sz="2000" b="1" baseline="-25000" dirty="0">
                <a:latin typeface="Arial" panose="020B0604020202020204" pitchFamily="34" charset="0"/>
                <a:cs typeface="Arial" panose="020B0604020202020204" pitchFamily="34" charset="0"/>
              </a:rPr>
              <a:t>3</a:t>
            </a:r>
            <a:r>
              <a:rPr lang="cs-CZ" sz="2000" b="1" dirty="0">
                <a:latin typeface="Arial" panose="020B0604020202020204" pitchFamily="34" charset="0"/>
                <a:cs typeface="Arial" panose="020B0604020202020204" pitchFamily="34" charset="0"/>
              </a:rPr>
              <a:t> a Pr</a:t>
            </a:r>
            <a:r>
              <a:rPr lang="cs-CZ" sz="2000" b="1" baseline="-25000" dirty="0">
                <a:latin typeface="Arial" panose="020B0604020202020204" pitchFamily="34" charset="0"/>
                <a:cs typeface="Arial" panose="020B0604020202020204" pitchFamily="34" charset="0"/>
              </a:rPr>
              <a:t>6</a:t>
            </a:r>
            <a:r>
              <a:rPr lang="cs-CZ" sz="2000" b="1" dirty="0">
                <a:latin typeface="Arial" panose="020B0604020202020204" pitchFamily="34" charset="0"/>
                <a:cs typeface="Arial" panose="020B0604020202020204" pitchFamily="34" charset="0"/>
              </a:rPr>
              <a:t>O</a:t>
            </a:r>
            <a:r>
              <a:rPr lang="cs-CZ" sz="2000" b="1" baseline="-25000" dirty="0">
                <a:latin typeface="Arial" panose="020B0604020202020204" pitchFamily="34" charset="0"/>
                <a:cs typeface="Arial" panose="020B0604020202020204" pitchFamily="34" charset="0"/>
              </a:rPr>
              <a:t>11</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používají ve sklářství a v keramickém průmyslu pro barvení glazur a skloviny na žlutou nebo zelenou barvu a pro výrobu antireflexních vrstev čoček objektivů nebo brýlí. </a:t>
            </a:r>
          </a:p>
          <a:p>
            <a:pPr algn="just"/>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Uhličitan </a:t>
            </a:r>
            <a:r>
              <a:rPr lang="cs-CZ" sz="2000" b="1" dirty="0" err="1">
                <a:latin typeface="Arial" panose="020B0604020202020204" pitchFamily="34" charset="0"/>
                <a:cs typeface="Arial" panose="020B0604020202020204" pitchFamily="34" charset="0"/>
              </a:rPr>
              <a:t>praseodymitý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využívá ke konstrukci palivových článků typu SOFC </a:t>
            </a:r>
            <a:r>
              <a:rPr lang="cs-CZ" sz="2000" i="1" dirty="0">
                <a:latin typeface="Arial" panose="020B0604020202020204" pitchFamily="34" charset="0"/>
                <a:cs typeface="Arial" panose="020B0604020202020204" pitchFamily="34" charset="0"/>
              </a:rPr>
              <a:t>(Solid Oxide </a:t>
            </a:r>
            <a:r>
              <a:rPr lang="cs-CZ" sz="2000" i="1" dirty="0" err="1">
                <a:latin typeface="Arial" panose="020B0604020202020204" pitchFamily="34" charset="0"/>
                <a:cs typeface="Arial" panose="020B0604020202020204" pitchFamily="34" charset="0"/>
              </a:rPr>
              <a:t>Fuel</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Cells</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praseodymičitý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v laboratorní praxi jako extrémně silné oxidační činidlo.</a:t>
            </a:r>
          </a:p>
        </p:txBody>
      </p:sp>
    </p:spTree>
    <p:extLst>
      <p:ext uri="{BB962C8B-B14F-4D97-AF65-F5344CB8AC3E}">
        <p14:creationId xmlns:p14="http://schemas.microsoft.com/office/powerpoint/2010/main" val="332702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6740307"/>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Neodym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 měkký, stříbřitě bílý kov. Existují dvě alotropické modifikace neodymu, hexagonální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Nd</a:t>
            </a:r>
            <a:r>
              <a:rPr lang="cs-CZ" sz="2000" dirty="0">
                <a:latin typeface="Arial" panose="020B0604020202020204" pitchFamily="34" charset="0"/>
                <a:cs typeface="Arial" panose="020B0604020202020204" pitchFamily="34" charset="0"/>
              </a:rPr>
              <a:t> přechází při teplotě 862°C na kubický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Nd</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Neodym je chemicky poměrně reaktivní prvek. Při styku se vzdušným kyslíkem se okamžitě pokrývá modrou vrstvou oxidu </a:t>
            </a:r>
            <a:r>
              <a:rPr lang="cs-CZ" sz="2000" dirty="0" err="1">
                <a:latin typeface="Arial" panose="020B0604020202020204" pitchFamily="34" charset="0"/>
                <a:cs typeface="Arial" panose="020B0604020202020204" pitchFamily="34" charset="0"/>
              </a:rPr>
              <a:t>neodymitého</a:t>
            </a:r>
            <a:r>
              <a:rPr lang="cs-CZ" sz="2000" dirty="0">
                <a:latin typeface="Arial" panose="020B0604020202020204" pitchFamily="34" charset="0"/>
                <a:cs typeface="Arial" panose="020B0604020202020204" pitchFamily="34" charset="0"/>
              </a:rPr>
              <a:t> Nd</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chlorem reaguje od teploty 300°C za vzniku chloridu </a:t>
            </a:r>
            <a:r>
              <a:rPr lang="cs-CZ" sz="2000" dirty="0" err="1">
                <a:latin typeface="Arial" panose="020B0604020202020204" pitchFamily="34" charset="0"/>
                <a:cs typeface="Arial" panose="020B0604020202020204" pitchFamily="34" charset="0"/>
              </a:rPr>
              <a:t>neodymitého</a:t>
            </a:r>
            <a:r>
              <a:rPr lang="cs-CZ" sz="2000" dirty="0">
                <a:latin typeface="Arial" panose="020B0604020202020204" pitchFamily="34" charset="0"/>
                <a:cs typeface="Arial" panose="020B0604020202020204" pitchFamily="34" charset="0"/>
              </a:rPr>
              <a:t> NdCl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sírou se slučuje až při teplotě nad 500°C na tmavě zelený sulfid </a:t>
            </a:r>
            <a:r>
              <a:rPr lang="cs-CZ" sz="2000" dirty="0" err="1">
                <a:latin typeface="Arial" panose="020B0604020202020204" pitchFamily="34" charset="0"/>
                <a:cs typeface="Arial" panose="020B0604020202020204" pitchFamily="34" charset="0"/>
              </a:rPr>
              <a:t>neodymitý</a:t>
            </a:r>
            <a:r>
              <a:rPr lang="cs-CZ" sz="2000" dirty="0">
                <a:latin typeface="Arial" panose="020B0604020202020204" pitchFamily="34" charset="0"/>
                <a:cs typeface="Arial" panose="020B0604020202020204" pitchFamily="34" charset="0"/>
              </a:rPr>
              <a:t> Nd</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S horkou vodou reaguje neodym za vzniku nerozpustného hydroxidu </a:t>
            </a:r>
            <a:r>
              <a:rPr lang="cs-CZ" sz="2000" dirty="0" err="1">
                <a:latin typeface="Arial" panose="020B0604020202020204" pitchFamily="34" charset="0"/>
                <a:cs typeface="Arial" panose="020B0604020202020204" pitchFamily="34" charset="0"/>
              </a:rPr>
              <a:t>neodymitého</a:t>
            </a:r>
            <a:r>
              <a:rPr lang="cs-CZ" sz="2000" dirty="0">
                <a:latin typeface="Arial" panose="020B0604020202020204" pitchFamily="34" charset="0"/>
                <a:cs typeface="Arial" panose="020B0604020202020204" pitchFamily="34" charset="0"/>
              </a:rPr>
              <a:t> a za vývoje vodíku, snadno se rozpouští v běžných minerálních kyselinách za vzniku </a:t>
            </a:r>
            <a:r>
              <a:rPr lang="cs-CZ" sz="2000" dirty="0" err="1">
                <a:latin typeface="Arial" panose="020B0604020202020204" pitchFamily="34" charset="0"/>
                <a:cs typeface="Arial" panose="020B0604020202020204" pitchFamily="34" charset="0"/>
              </a:rPr>
              <a:t>neodymité</a:t>
            </a:r>
            <a:r>
              <a:rPr lang="cs-CZ" sz="2000" dirty="0">
                <a:latin typeface="Arial" panose="020B0604020202020204" pitchFamily="34" charset="0"/>
                <a:cs typeface="Arial" panose="020B0604020202020204" pitchFamily="34" charset="0"/>
              </a:rPr>
              <a:t> soli příslušné kyseliny:</a:t>
            </a:r>
          </a:p>
          <a:p>
            <a:pPr algn="ctr"/>
            <a:r>
              <a:rPr lang="cs-CZ" sz="2000" dirty="0">
                <a:latin typeface="Arial" panose="020B0604020202020204" pitchFamily="34" charset="0"/>
                <a:cs typeface="Arial" panose="020B0604020202020204" pitchFamily="34" charset="0"/>
              </a:rPr>
              <a:t>2Nd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2Nd(OH)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2Nd + 6HCl → 2NdCl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Nd</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Nd</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Ve sloučeninách vystupuje neodym obvykle v oxidačním stavu III. Chemické vlastnosti a chování sloučenin trojmocného neodymu jsou značně podobné sloučeninám hliníku. Sloučeniny dvoumocného neodymu jsou nestabilní a samovolně se oxidují. Vodné roztoky solí neodymu v obou oxidačních stavech mají typické červené nebo červenofialové zbarvení, pouze jodid </a:t>
            </a:r>
            <a:r>
              <a:rPr lang="cs-CZ" sz="2000" dirty="0" err="1">
                <a:latin typeface="Arial" panose="020B0604020202020204" pitchFamily="34" charset="0"/>
                <a:cs typeface="Arial" panose="020B0604020202020204" pitchFamily="34" charset="0"/>
              </a:rPr>
              <a:t>neodymitý</a:t>
            </a:r>
            <a:r>
              <a:rPr lang="cs-CZ" sz="2000" dirty="0">
                <a:latin typeface="Arial" panose="020B0604020202020204" pitchFamily="34" charset="0"/>
                <a:cs typeface="Arial" panose="020B0604020202020204" pitchFamily="34" charset="0"/>
              </a:rPr>
              <a:t> NdI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zelený.</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2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4424"/>
            <a:ext cx="8839200" cy="609397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 </a:t>
            </a:r>
            <a:r>
              <a:rPr lang="cs-CZ" sz="2000" dirty="0">
                <a:latin typeface="Arial" panose="020B0604020202020204" pitchFamily="34" charset="0"/>
                <a:cs typeface="Arial" panose="020B0604020202020204" pitchFamily="34" charset="0"/>
              </a:rPr>
              <a:t>přírodě se neodym vzácně nalézá společně s ostatními lanthanoidy v monazitu a některých fosfátech. Neodym jako jeden z mála lanthanoidů vytváří samostatné minerály, např. </a:t>
            </a:r>
            <a:r>
              <a:rPr lang="cs-CZ" sz="2000" b="1" dirty="0" err="1">
                <a:latin typeface="Arial" panose="020B0604020202020204" pitchFamily="34" charset="0"/>
                <a:cs typeface="Arial" panose="020B0604020202020204" pitchFamily="34" charset="0"/>
              </a:rPr>
              <a:t>wakefieldit</a:t>
            </a:r>
            <a:r>
              <a:rPr lang="cs-CZ" sz="2000" dirty="0">
                <a:latin typeface="Arial" panose="020B0604020202020204" pitchFamily="34" charset="0"/>
                <a:cs typeface="Arial" panose="020B0604020202020204" pitchFamily="34" charset="0"/>
              </a:rPr>
              <a:t> NdVO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churchit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Nd</a:t>
            </a:r>
            <a:r>
              <a:rPr lang="cs-CZ" sz="2000" dirty="0">
                <a:latin typeface="Arial" panose="020B0604020202020204" pitchFamily="34" charset="0"/>
                <a:cs typeface="Arial" panose="020B0604020202020204" pitchFamily="34" charset="0"/>
              </a:rPr>
              <a:t>(PO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err="1">
                <a:latin typeface="Arial" panose="020B0604020202020204" pitchFamily="34" charset="0"/>
                <a:cs typeface="Arial" panose="020B0604020202020204" pitchFamily="34" charset="0"/>
              </a:rPr>
              <a:t>synchysit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CaNd</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F nebo </a:t>
            </a:r>
            <a:r>
              <a:rPr lang="cs-CZ" sz="2000" b="1" dirty="0" err="1">
                <a:latin typeface="Arial" panose="020B0604020202020204" pitchFamily="34" charset="0"/>
                <a:cs typeface="Arial" panose="020B0604020202020204" pitchFamily="34" charset="0"/>
              </a:rPr>
              <a:t>kalcioancylit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CaNd</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(OH)·H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Výroba neodymu se provádí obdobně jako výroba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Z výluhu se kovy vysrážejí přídavkem alkalických hydroxidů. Separace neodymu od ostatních kovů dnes provádí nejčastěji pomocí iontoměničů, po separaci se neodym převede na chlorid </a:t>
            </a:r>
            <a:r>
              <a:rPr lang="cs-CZ" sz="2000" dirty="0" err="1">
                <a:latin typeface="Arial" panose="020B0604020202020204" pitchFamily="34" charset="0"/>
                <a:cs typeface="Arial" panose="020B0604020202020204" pitchFamily="34" charset="0"/>
              </a:rPr>
              <a:t>neodymitý</a:t>
            </a:r>
            <a:r>
              <a:rPr lang="cs-CZ" sz="2000" dirty="0">
                <a:latin typeface="Arial" panose="020B0604020202020204" pitchFamily="34" charset="0"/>
                <a:cs typeface="Arial" panose="020B0604020202020204" pitchFamily="34" charset="0"/>
              </a:rPr>
              <a:t> NdCl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následuje jeho redukce vápníkem:</a:t>
            </a:r>
          </a:p>
          <a:p>
            <a:pPr algn="ctr"/>
            <a:r>
              <a:rPr lang="cs-CZ" sz="2000" dirty="0">
                <a:latin typeface="Arial" panose="020B0604020202020204" pitchFamily="34" charset="0"/>
                <a:cs typeface="Arial" panose="020B0604020202020204" pitchFamily="34" charset="0"/>
              </a:rPr>
              <a:t>2NdCl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2Nd + 3CaCl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Pro technické účely se neodym obvykle připravuje jako slitina s  </a:t>
            </a:r>
            <a:r>
              <a:rPr lang="cs-CZ" sz="2000" dirty="0" err="1">
                <a:latin typeface="Arial" panose="020B0604020202020204" pitchFamily="34" charset="0"/>
                <a:cs typeface="Arial" panose="020B0604020202020204" pitchFamily="34" charset="0"/>
              </a:rPr>
              <a:t>praseodymem</a:t>
            </a:r>
            <a:r>
              <a:rPr lang="cs-CZ" sz="2000" dirty="0">
                <a:latin typeface="Arial" panose="020B0604020202020204" pitchFamily="34" charset="0"/>
                <a:cs typeface="Arial" panose="020B0604020202020204" pitchFamily="34" charset="0"/>
              </a:rPr>
              <a:t> pod názvem </a:t>
            </a:r>
            <a:r>
              <a:rPr lang="cs-CZ" sz="2000" b="1" dirty="0">
                <a:latin typeface="Arial" panose="020B0604020202020204" pitchFamily="34" charset="0"/>
                <a:cs typeface="Arial" panose="020B0604020202020204" pitchFamily="34" charset="0"/>
              </a:rPr>
              <a:t>didym</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Neodym se využívá k výrobě velmi silných </a:t>
            </a:r>
            <a:r>
              <a:rPr lang="cs-CZ" sz="2000" b="1" dirty="0">
                <a:latin typeface="Arial" panose="020B0604020202020204" pitchFamily="34" charset="0"/>
                <a:cs typeface="Arial" panose="020B0604020202020204" pitchFamily="34" charset="0"/>
              </a:rPr>
              <a:t>permanentních magnetů</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krystalů pro infračervené lasery </a:t>
            </a:r>
            <a:r>
              <a:rPr lang="cs-CZ" sz="2000" dirty="0">
                <a:latin typeface="Arial" panose="020B0604020202020204" pitchFamily="34" charset="0"/>
                <a:cs typeface="Arial" panose="020B0604020202020204" pitchFamily="34" charset="0"/>
              </a:rPr>
              <a:t>a k </a:t>
            </a:r>
            <a:r>
              <a:rPr lang="cs-CZ" sz="2000" b="1" dirty="0">
                <a:latin typeface="Arial" panose="020B0604020202020204" pitchFamily="34" charset="0"/>
                <a:cs typeface="Arial" panose="020B0604020202020204" pitchFamily="34" charset="0"/>
              </a:rPr>
              <a:t>obarvování skla a glazur </a:t>
            </a:r>
            <a:r>
              <a:rPr lang="cs-CZ" sz="2000" dirty="0">
                <a:latin typeface="Arial" panose="020B0604020202020204" pitchFamily="34" charset="0"/>
                <a:cs typeface="Arial" panose="020B0604020202020204" pitchFamily="34" charset="0"/>
              </a:rPr>
              <a:t>na fialovou nebo temně červenou barvu. </a:t>
            </a:r>
          </a:p>
          <a:p>
            <a:pPr algn="just"/>
            <a:r>
              <a:rPr lang="cs-CZ" sz="2000" dirty="0">
                <a:latin typeface="Arial" panose="020B0604020202020204" pitchFamily="34" charset="0"/>
                <a:cs typeface="Arial" panose="020B0604020202020204" pitchFamily="34" charset="0"/>
              </a:rPr>
              <a:t>Neodym je také důležitou složkou moderních lehkých </a:t>
            </a:r>
            <a:r>
              <a:rPr lang="cs-CZ" sz="2000" b="1" dirty="0">
                <a:latin typeface="Arial" panose="020B0604020202020204" pitchFamily="34" charset="0"/>
                <a:cs typeface="Arial" panose="020B0604020202020204" pitchFamily="34" charset="0"/>
              </a:rPr>
              <a:t>slitin</a:t>
            </a:r>
            <a:r>
              <a:rPr lang="cs-CZ" sz="2000" dirty="0">
                <a:latin typeface="Arial" panose="020B0604020202020204" pitchFamily="34" charset="0"/>
                <a:cs typeface="Arial" panose="020B0604020202020204" pitchFamily="34" charset="0"/>
              </a:rPr>
              <a:t> na bázi hořčíku.</a:t>
            </a:r>
          </a:p>
          <a:p>
            <a:pPr algn="just"/>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2702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686800" cy="1323439"/>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neodymitý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Nd</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k barvení skel slunečních a svářečských brýlí. </a:t>
            </a:r>
          </a:p>
          <a:p>
            <a:pPr algn="just"/>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neodymitý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NdCl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jako katalyzátor polymerace dienů používá při výrobě syntetického kaučuku.</a:t>
            </a:r>
          </a:p>
        </p:txBody>
      </p:sp>
    </p:spTree>
    <p:extLst>
      <p:ext uri="{BB962C8B-B14F-4D97-AF65-F5344CB8AC3E}">
        <p14:creationId xmlns:p14="http://schemas.microsoft.com/office/powerpoint/2010/main" val="145906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1438" y="247470"/>
            <a:ext cx="3276600" cy="1143000"/>
          </a:xfrm>
        </p:spPr>
        <p:txBody>
          <a:bodyPr>
            <a:normAutofit/>
          </a:bodyPr>
          <a:lstStyle/>
          <a:p>
            <a:r>
              <a:rPr lang="cs-CZ" sz="2800" b="1" dirty="0">
                <a:latin typeface="+mn-lt"/>
              </a:rPr>
              <a:t>Lanthanoidy</a:t>
            </a:r>
          </a:p>
        </p:txBody>
      </p:sp>
      <p:pic>
        <p:nvPicPr>
          <p:cNvPr id="4" name="Obrázek 3">
            <a:extLst>
              <a:ext uri="{FF2B5EF4-FFF2-40B4-BE49-F238E27FC236}">
                <a16:creationId xmlns:a16="http://schemas.microsoft.com/office/drawing/2014/main" id="{531B4458-3B33-43EE-8270-9422DD0D07CF}"/>
              </a:ext>
            </a:extLst>
          </p:cNvPr>
          <p:cNvPicPr>
            <a:picLocks noChangeAspect="1"/>
          </p:cNvPicPr>
          <p:nvPr/>
        </p:nvPicPr>
        <p:blipFill>
          <a:blip r:embed="rId2"/>
          <a:stretch>
            <a:fillRect/>
          </a:stretch>
        </p:blipFill>
        <p:spPr>
          <a:xfrm>
            <a:off x="4526622" y="3962400"/>
            <a:ext cx="4539264" cy="2508261"/>
          </a:xfrm>
          <a:prstGeom prst="rect">
            <a:avLst/>
          </a:prstGeom>
        </p:spPr>
      </p:pic>
      <p:pic>
        <p:nvPicPr>
          <p:cNvPr id="9" name="Picture 2" descr="Study Material, IIT JEE Chemistry, Inorganic Chemistry, D ...">
            <a:extLst>
              <a:ext uri="{FF2B5EF4-FFF2-40B4-BE49-F238E27FC236}">
                <a16:creationId xmlns:a16="http://schemas.microsoft.com/office/drawing/2014/main" id="{4EB81D07-C09D-4A5B-8514-ABB2519F3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022" y="318249"/>
            <a:ext cx="5148864" cy="31424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E1500F8-1AD1-4A10-B9D5-C0DF80F305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582" y="4114539"/>
            <a:ext cx="4038600" cy="2484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4 Ionic radii throughout the lanthanide series, demonstrating... | Download  Scientific Diagram">
            <a:extLst>
              <a:ext uri="{FF2B5EF4-FFF2-40B4-BE49-F238E27FC236}">
                <a16:creationId xmlns:a16="http://schemas.microsoft.com/office/drawing/2014/main" id="{06C36B0A-DC3F-42E3-BA6D-4930F78EB6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919" y="1701971"/>
            <a:ext cx="3294517" cy="216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9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9154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Promethium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radioaktivní, uměle připravený chemický prvek. Chemické vlastnosti promethia nejsou doposud prozkoumány. Na vzduchu se rychle pokrývá růžovou vrstvou Pm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Vodné roztoky sloučenin promethia, kterých bylo připraveno pouze 30, mají nejčastěji růžové zbarvení, ale ve tmě světélkují modře nebo modrozeleně.</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V přírodě se promethium vyskytuje v téměř neměřitelném množství jako produkt radioaktivního rozpadu.</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Nejstabilnější izotop </a:t>
            </a:r>
            <a:r>
              <a:rPr lang="cs-CZ" sz="2000" baseline="30000" dirty="0">
                <a:latin typeface="Arial" panose="020B0604020202020204" pitchFamily="34" charset="0"/>
                <a:cs typeface="Arial" panose="020B0604020202020204" pitchFamily="34" charset="0"/>
              </a:rPr>
              <a:t>145</a:t>
            </a:r>
            <a:r>
              <a:rPr lang="cs-CZ" sz="2000" dirty="0">
                <a:latin typeface="Arial" panose="020B0604020202020204" pitchFamily="34" charset="0"/>
                <a:cs typeface="Arial" panose="020B0604020202020204" pitchFamily="34" charset="0"/>
              </a:rPr>
              <a:t>Pm má poločas rozpadu 17,7 let. Ve vesmíru bylo největší množství promethia zjištěno ve spektru hvězdy HR-465 v souhvězdí Andromedy.</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Příprava promethia se provádí bombardováním izotopu </a:t>
            </a:r>
            <a:r>
              <a:rPr lang="cs-CZ" sz="2000" baseline="30000" dirty="0">
                <a:latin typeface="Arial" panose="020B0604020202020204" pitchFamily="34" charset="0"/>
                <a:cs typeface="Arial" panose="020B0604020202020204" pitchFamily="34" charset="0"/>
              </a:rPr>
              <a:t>146</a:t>
            </a:r>
            <a:r>
              <a:rPr lang="cs-CZ" sz="2000" dirty="0">
                <a:latin typeface="Arial" panose="020B0604020202020204" pitchFamily="34" charset="0"/>
                <a:cs typeface="Arial" panose="020B0604020202020204" pitchFamily="34" charset="0"/>
              </a:rPr>
              <a:t>Nd neutrony za vzniku </a:t>
            </a:r>
            <a:r>
              <a:rPr lang="cs-CZ" sz="2000" baseline="30000" dirty="0">
                <a:latin typeface="Arial" panose="020B0604020202020204" pitchFamily="34" charset="0"/>
                <a:cs typeface="Arial" panose="020B0604020202020204" pitchFamily="34" charset="0"/>
              </a:rPr>
              <a:t>147</a:t>
            </a:r>
            <a:r>
              <a:rPr lang="cs-CZ" sz="2000" dirty="0">
                <a:latin typeface="Arial" panose="020B0604020202020204" pitchFamily="34" charset="0"/>
                <a:cs typeface="Arial" panose="020B0604020202020204" pitchFamily="34" charset="0"/>
              </a:rPr>
              <a:t>Nd, který se beta rozpadem mění na </a:t>
            </a:r>
            <a:r>
              <a:rPr lang="cs-CZ" sz="2000" baseline="30000" dirty="0">
                <a:latin typeface="Arial" panose="020B0604020202020204" pitchFamily="34" charset="0"/>
                <a:cs typeface="Arial" panose="020B0604020202020204" pitchFamily="34" charset="0"/>
              </a:rPr>
              <a:t>147</a:t>
            </a:r>
            <a:r>
              <a:rPr lang="cs-CZ" sz="2000" dirty="0">
                <a:latin typeface="Arial" panose="020B0604020202020204" pitchFamily="34" charset="0"/>
                <a:cs typeface="Arial" panose="020B0604020202020204" pitchFamily="34" charset="0"/>
              </a:rPr>
              <a:t>Pm. Kovové promethium se připravuje redukcí fluoridu </a:t>
            </a:r>
            <a:r>
              <a:rPr lang="cs-CZ" sz="2000" dirty="0" err="1">
                <a:latin typeface="Arial" panose="020B0604020202020204" pitchFamily="34" charset="0"/>
                <a:cs typeface="Arial" panose="020B0604020202020204" pitchFamily="34" charset="0"/>
              </a:rPr>
              <a:t>promethitého</a:t>
            </a:r>
            <a:r>
              <a:rPr lang="cs-CZ" sz="2000" dirty="0">
                <a:latin typeface="Arial" panose="020B0604020202020204" pitchFamily="34" charset="0"/>
                <a:cs typeface="Arial" panose="020B0604020202020204" pitchFamily="34" charset="0"/>
              </a:rPr>
              <a:t> PmF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lithiem:</a:t>
            </a:r>
          </a:p>
          <a:p>
            <a:pPr algn="ctr"/>
            <a:r>
              <a:rPr lang="cs-CZ" sz="2000" dirty="0">
                <a:latin typeface="Arial" panose="020B0604020202020204" pitchFamily="34" charset="0"/>
                <a:cs typeface="Arial" panose="020B0604020202020204" pitchFamily="34" charset="0"/>
              </a:rPr>
              <a:t>PmF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+ 3Li → </a:t>
            </a:r>
            <a:r>
              <a:rPr lang="cs-CZ" sz="2000" dirty="0" err="1">
                <a:latin typeface="Arial" panose="020B0604020202020204" pitchFamily="34" charset="0"/>
                <a:cs typeface="Arial" panose="020B0604020202020204" pitchFamily="34" charset="0"/>
              </a:rPr>
              <a:t>Pm</a:t>
            </a:r>
            <a:r>
              <a:rPr lang="cs-CZ" sz="2000" dirty="0">
                <a:latin typeface="Arial" panose="020B0604020202020204" pitchFamily="34" charset="0"/>
                <a:cs typeface="Arial" panose="020B0604020202020204" pitchFamily="34" charset="0"/>
              </a:rPr>
              <a:t> + 3LiF</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Izotopy promethia jako beta zářiče jsou využívány jako energetické zdroje v kosmickém výzkumu.</a:t>
            </a:r>
          </a:p>
        </p:txBody>
      </p:sp>
    </p:spTree>
    <p:extLst>
      <p:ext uri="{BB962C8B-B14F-4D97-AF65-F5344CB8AC3E}">
        <p14:creationId xmlns:p14="http://schemas.microsoft.com/office/powerpoint/2010/main" val="3327022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Samarium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stříbřitě bílý, lesklý a měkký kov, který se vyskytuje ve dvou alotropických modifikacích. Trigonální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Sm</a:t>
            </a:r>
            <a:r>
              <a:rPr lang="cs-CZ" sz="2000" dirty="0">
                <a:latin typeface="Arial" panose="020B0604020202020204" pitchFamily="34" charset="0"/>
                <a:cs typeface="Arial" panose="020B0604020202020204" pitchFamily="34" charset="0"/>
              </a:rPr>
              <a:t> při 924°C přechází na kubické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Sm</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Na vzduchu je samarium poměrně stále, při zahřátí na teplotu 150°C se vznítí za vzniku nažloutlého oxidu </a:t>
            </a:r>
            <a:r>
              <a:rPr lang="cs-CZ" sz="2000" dirty="0" err="1">
                <a:latin typeface="Arial" panose="020B0604020202020204" pitchFamily="34" charset="0"/>
                <a:cs typeface="Arial" panose="020B0604020202020204" pitchFamily="34" charset="0"/>
              </a:rPr>
              <a:t>samaritého</a:t>
            </a:r>
            <a:r>
              <a:rPr lang="cs-CZ" sz="2000" dirty="0">
                <a:latin typeface="Arial" panose="020B0604020202020204" pitchFamily="34" charset="0"/>
                <a:cs typeface="Arial" panose="020B0604020202020204" pitchFamily="34" charset="0"/>
              </a:rPr>
              <a:t> Sm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vodou ochotně reaguje již za laboratorní teploty:</a:t>
            </a:r>
          </a:p>
          <a:p>
            <a:pPr algn="ctr"/>
            <a:r>
              <a:rPr lang="cs-CZ" sz="2000" dirty="0">
                <a:latin typeface="Arial" panose="020B0604020202020204" pitchFamily="34" charset="0"/>
                <a:cs typeface="Arial" panose="020B0604020202020204" pitchFamily="34" charset="0"/>
              </a:rPr>
              <a:t>2Sm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2Sm(OH)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Je dobře rozpustné v neoxidujících i oxidujících kyselinách:</a:t>
            </a:r>
          </a:p>
          <a:p>
            <a:pPr algn="ctr"/>
            <a:r>
              <a:rPr lang="cs-CZ" sz="2000" dirty="0">
                <a:latin typeface="Arial" panose="020B0604020202020204" pitchFamily="34" charset="0"/>
                <a:cs typeface="Arial" panose="020B0604020202020204" pitchFamily="34" charset="0"/>
              </a:rPr>
              <a:t>2Sm + 6HCl → 2SmCl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Sm</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Sm</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S halogeny přímo reaguje až při teplotách nad 300°C za vzniku halogenidů typu SmX</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sírou se slučuje při teplotě okolo 600°C na žlutohnědý sulfid </a:t>
            </a:r>
            <a:r>
              <a:rPr lang="cs-CZ" sz="2000" dirty="0" err="1">
                <a:latin typeface="Arial" panose="020B0604020202020204" pitchFamily="34" charset="0"/>
                <a:cs typeface="Arial" panose="020B0604020202020204" pitchFamily="34" charset="0"/>
              </a:rPr>
              <a:t>samaritý</a:t>
            </a:r>
            <a:r>
              <a:rPr lang="cs-CZ" sz="2000" dirty="0">
                <a:latin typeface="Arial" panose="020B0604020202020204" pitchFamily="34" charset="0"/>
                <a:cs typeface="Arial" panose="020B0604020202020204" pitchFamily="34" charset="0"/>
              </a:rPr>
              <a:t> Sm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Stabilní sloučeniny tvoří samarium pouze v oxidačním stupni +III, sloučeniny dvoumocného samaria existují pouze v tuhém stavu, s vodou ihned reagují za vzniku vodíku a oxidují se.</a:t>
            </a:r>
          </a:p>
          <a:p>
            <a:pPr algn="just"/>
            <a:r>
              <a:rPr lang="cs-CZ" sz="2000" dirty="0">
                <a:latin typeface="Arial" panose="020B0604020202020204" pitchFamily="34" charset="0"/>
                <a:cs typeface="Arial" panose="020B0604020202020204" pitchFamily="34" charset="0"/>
              </a:rPr>
              <a:t>   Chemické vlastnosti sloučenin trojmocného samaria jsou značně podobné sloučeninám hliníku, vlastnosti dvoumocných sloučenin se podobají vlastnostem sloučenin vápníku.</a:t>
            </a:r>
          </a:p>
        </p:txBody>
      </p:sp>
    </p:spTree>
    <p:extLst>
      <p:ext uri="{BB962C8B-B14F-4D97-AF65-F5344CB8AC3E}">
        <p14:creationId xmlns:p14="http://schemas.microsoft.com/office/powerpoint/2010/main" val="3327022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Vodné roztoky solí trojmocného samaria mají obvykle žluté nebo oranžové zbarvení, pro sloučeniny dvoumocného samaria je charakteristické krvavě červené nebo hnědé zbarvení, barevnou výjimkou je sytě zelený jodid </a:t>
            </a:r>
            <a:r>
              <a:rPr lang="cs-CZ" sz="2000" dirty="0" err="1">
                <a:latin typeface="Arial" panose="020B0604020202020204" pitchFamily="34" charset="0"/>
                <a:cs typeface="Arial" panose="020B0604020202020204" pitchFamily="34" charset="0"/>
              </a:rPr>
              <a:t>samarnatý</a:t>
            </a:r>
            <a:r>
              <a:rPr lang="cs-CZ" sz="2000" dirty="0">
                <a:latin typeface="Arial" panose="020B0604020202020204" pitchFamily="34" charset="0"/>
                <a:cs typeface="Arial" panose="020B0604020202020204" pitchFamily="34" charset="0"/>
              </a:rPr>
              <a:t> SmI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přírodě se samarium vzácně nalézá pouze ve formě sloučenin společně s ostatními lanthanoidy v různých druzích monazitu a dalších fosfátech. Samostatné minerály samaria nejsou známy, jedinou výjimku tvoří </a:t>
            </a:r>
            <a:r>
              <a:rPr lang="cs-CZ" sz="2000" b="1" dirty="0">
                <a:latin typeface="Arial" panose="020B0604020202020204" pitchFamily="34" charset="0"/>
                <a:cs typeface="Arial" panose="020B0604020202020204" pitchFamily="34" charset="0"/>
              </a:rPr>
              <a:t>monazit</a:t>
            </a:r>
            <a:r>
              <a:rPr lang="cs-CZ" sz="2000" dirty="0">
                <a:latin typeface="Arial" panose="020B0604020202020204" pitchFamily="34" charset="0"/>
                <a:cs typeface="Arial" panose="020B0604020202020204" pitchFamily="34" charset="0"/>
              </a:rPr>
              <a:t> SmPO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Výroba samaria pro technické účely se provádí obdobně jako výroba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s následnou redukcí oxidu Sm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vápníkem nebo lanthanem. Redukce probíhá v atmosféře argonu při teplotě 1100-1200°C:</a:t>
            </a:r>
          </a:p>
          <a:p>
            <a:pPr algn="ctr"/>
            <a:r>
              <a:rPr lang="cs-CZ" sz="2000" dirty="0">
                <a:latin typeface="Arial" panose="020B0604020202020204" pitchFamily="34" charset="0"/>
                <a:cs typeface="Arial" panose="020B0604020202020204" pitchFamily="34" charset="0"/>
              </a:rPr>
              <a:t>Sm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+ 2La → 2Sm + La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Čisté samarium se připravuje elektrolýzou taveniny SmCl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Samarium se používá k úpravě fyzikálních vlastností skla a k výrobě krystalů pro optické lasery. Intermetalické sloučeniny SmCo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a Sm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17</a:t>
            </a:r>
            <a:r>
              <a:rPr lang="cs-CZ" sz="2000" dirty="0">
                <a:latin typeface="Arial" panose="020B0604020202020204" pitchFamily="34" charset="0"/>
                <a:cs typeface="Arial" panose="020B0604020202020204" pitchFamily="34" charset="0"/>
              </a:rPr>
              <a:t> se používají k výrobě silných permanentních magnetů, které slouží ke konstrukci sluchátek, kytarových snímačů, miniaturních elektromotorů a nalézají široké uplatnění v pokročilých zbrojních systémech.</a:t>
            </a:r>
          </a:p>
        </p:txBody>
      </p:sp>
    </p:spTree>
    <p:extLst>
      <p:ext uri="{BB962C8B-B14F-4D97-AF65-F5344CB8AC3E}">
        <p14:creationId xmlns:p14="http://schemas.microsoft.com/office/powerpoint/2010/main" val="332702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4093428"/>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samaritý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používán k výrobě katalyzátorů pro některé organické dehydrogenační a dehydratační reakce a k výrobě skla pohlcujícího infračervené záření. </a:t>
            </a:r>
          </a:p>
          <a:p>
            <a:pPr algn="just"/>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samarnatý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SmCl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chlorid </a:t>
            </a:r>
            <a:r>
              <a:rPr lang="cs-CZ" sz="2000" dirty="0" err="1">
                <a:latin typeface="Arial" panose="020B0604020202020204" pitchFamily="34" charset="0"/>
                <a:cs typeface="Arial" panose="020B0604020202020204" pitchFamily="34" charset="0"/>
              </a:rPr>
              <a:t>samaritý</a:t>
            </a:r>
            <a:r>
              <a:rPr lang="cs-CZ" sz="2000" dirty="0">
                <a:latin typeface="Arial" panose="020B0604020202020204" pitchFamily="34" charset="0"/>
                <a:cs typeface="Arial" panose="020B0604020202020204" pitchFamily="34" charset="0"/>
              </a:rPr>
              <a:t> SmCl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využívají jako laboratorní činidla v organické chemii. </a:t>
            </a:r>
          </a:p>
          <a:p>
            <a:pPr algn="just"/>
            <a:r>
              <a:rPr lang="cs-CZ" sz="2000" b="1" dirty="0">
                <a:latin typeface="Arial" panose="020B0604020202020204" pitchFamily="34" charset="0"/>
                <a:cs typeface="Arial" panose="020B0604020202020204" pitchFamily="34" charset="0"/>
              </a:rPr>
              <a:t>Jodid </a:t>
            </a:r>
            <a:r>
              <a:rPr lang="cs-CZ" sz="2000" b="1" dirty="0" err="1">
                <a:latin typeface="Arial" panose="020B0604020202020204" pitchFamily="34" charset="0"/>
                <a:cs typeface="Arial" panose="020B0604020202020204" pitchFamily="34" charset="0"/>
              </a:rPr>
              <a:t>samarnatý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SmI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slouží jako katalyzátor při přípravě řady organických aminů.</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Slitiny s obsahem samaria se uplatňují v jaderné technice pro zachycování neutronů.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Radioaktivní izotop </a:t>
            </a:r>
            <a:r>
              <a:rPr lang="cs-CZ" sz="2000" baseline="30000" dirty="0">
                <a:latin typeface="Arial" panose="020B0604020202020204" pitchFamily="34" charset="0"/>
                <a:cs typeface="Arial" panose="020B0604020202020204" pitchFamily="34" charset="0"/>
              </a:rPr>
              <a:t>153</a:t>
            </a:r>
            <a:r>
              <a:rPr lang="cs-CZ" sz="2000" dirty="0">
                <a:latin typeface="Arial" panose="020B0604020202020204" pitchFamily="34" charset="0"/>
                <a:cs typeface="Arial" panose="020B0604020202020204" pitchFamily="34" charset="0"/>
              </a:rPr>
              <a:t>Sm se využívá v medicíně, izotop </a:t>
            </a:r>
            <a:r>
              <a:rPr lang="cs-CZ" sz="2000" baseline="30000" dirty="0">
                <a:latin typeface="Arial" panose="020B0604020202020204" pitchFamily="34" charset="0"/>
                <a:cs typeface="Arial" panose="020B0604020202020204" pitchFamily="34" charset="0"/>
              </a:rPr>
              <a:t>146</a:t>
            </a:r>
            <a:r>
              <a:rPr lang="cs-CZ" sz="2000" dirty="0">
                <a:latin typeface="Arial" panose="020B0604020202020204" pitchFamily="34" charset="0"/>
                <a:cs typeface="Arial" panose="020B0604020202020204" pitchFamily="34" charset="0"/>
              </a:rPr>
              <a:t>Sm se používá k radioizotopovému určování stáří objektů v geologii. </a:t>
            </a:r>
          </a:p>
        </p:txBody>
      </p:sp>
    </p:spTree>
    <p:extLst>
      <p:ext uri="{BB962C8B-B14F-4D97-AF65-F5344CB8AC3E}">
        <p14:creationId xmlns:p14="http://schemas.microsoft.com/office/powerpoint/2010/main" val="327205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6124754"/>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Europium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stříbřitě bílý, měkký kov. Europium je chemicky méně reaktivní než předchozí prvky ze skupiny lanthanoidů. Na vzduchu je europium za normální teploty relativně stálé. S horkou vodou reaguje za </a:t>
            </a:r>
            <a:r>
              <a:rPr lang="cs-CZ" sz="2000" u="sng" dirty="0">
                <a:latin typeface="Arial" panose="020B0604020202020204" pitchFamily="34" charset="0"/>
                <a:cs typeface="Arial" panose="020B0604020202020204" pitchFamily="34" charset="0"/>
              </a:rPr>
              <a:t>vzniku vodíku a snadno </a:t>
            </a:r>
            <a:r>
              <a:rPr lang="cs-CZ" sz="2000" dirty="0">
                <a:latin typeface="Arial" panose="020B0604020202020204" pitchFamily="34" charset="0"/>
                <a:cs typeface="Arial" panose="020B0604020202020204" pitchFamily="34" charset="0"/>
              </a:rPr>
              <a:t>se rozpouští v běžných minerálních kyselinách:</a:t>
            </a:r>
          </a:p>
          <a:p>
            <a:pPr algn="ctr"/>
            <a:r>
              <a:rPr lang="cs-CZ" sz="2000" dirty="0">
                <a:latin typeface="Arial" panose="020B0604020202020204" pitchFamily="34" charset="0"/>
                <a:cs typeface="Arial" panose="020B0604020202020204" pitchFamily="34" charset="0"/>
              </a:rPr>
              <a:t>2Eu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2Eu(OH)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2Eu + 6HCl → 2EuCl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Eu</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Eu</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Od ostatních lanthanoidů se europium odlišuje tím, že se kromě stabilních trojmocných sloučenin vyskytují i stabilní sloučeniny dvoumocné.</a:t>
            </a:r>
          </a:p>
          <a:p>
            <a:pPr algn="just"/>
            <a:r>
              <a:rPr lang="cs-CZ" sz="2000" dirty="0">
                <a:latin typeface="Arial" panose="020B0604020202020204" pitchFamily="34" charset="0"/>
                <a:cs typeface="Arial" panose="020B0604020202020204" pitchFamily="34" charset="0"/>
              </a:rPr>
              <a:t>   Chemické vlastnosti i chování dvoumocných sloučenin europia se nejvíce podobají sloučeninám stroncia. Vlastnosti trojmocných sloučenin europia se nejvíce podobají vlastnostem sloučenin hlinitých. Vodné roztoky solí dvoumocného i trojmocného europia bývají obvykle bezbarvé.</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europium vyskytuje pouze ve formě sloučenin společně s ostatními lanthanoidy.</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Samostatné minerály europia nejsou známy.</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22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378565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Výroba europia pro technické účely se provádí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Roztok, ve kterém je europium přítomno ve formě rozpustných trojmocných solí, se redukuje pomocí zinku nebo rtuti, dvoumocné europium se poté separuje ve formě nerozpustného síranu </a:t>
            </a:r>
            <a:r>
              <a:rPr lang="cs-CZ" sz="2000" dirty="0" err="1">
                <a:latin typeface="Arial" panose="020B0604020202020204" pitchFamily="34" charset="0"/>
                <a:cs typeface="Arial" panose="020B0604020202020204" pitchFamily="34" charset="0"/>
              </a:rPr>
              <a:t>europnatého</a:t>
            </a:r>
            <a:r>
              <a:rPr lang="cs-CZ" sz="2000" dirty="0">
                <a:latin typeface="Arial" panose="020B0604020202020204" pitchFamily="34" charset="0"/>
                <a:cs typeface="Arial" panose="020B0604020202020204" pitchFamily="34" charset="0"/>
              </a:rPr>
              <a:t> EuSO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Po vyloučení europia se z roztoku oddělují další </a:t>
            </a:r>
            <a:r>
              <a:rPr lang="cs-CZ" sz="2000" dirty="0" err="1">
                <a:latin typeface="Arial" panose="020B0604020202020204" pitchFamily="34" charset="0"/>
                <a:cs typeface="Arial" panose="020B0604020202020204" pitchFamily="34" charset="0"/>
              </a:rPr>
              <a:t>lanthanidy</a:t>
            </a:r>
            <a:r>
              <a:rPr lang="cs-CZ" sz="2000" dirty="0">
                <a:latin typeface="Arial" panose="020B0604020202020204" pitchFamily="34" charset="0"/>
                <a:cs typeface="Arial" panose="020B0604020202020204" pitchFamily="34" charset="0"/>
              </a:rPr>
              <a:t> pomocí iontoměničů nebo kapalinovou extrakcí. Surové kovové europium se vyrábí redukcí oxidu Eu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vápníkem nebo lanthanem.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Čisté europium se připravuje elektrolýzou taveniny EuCl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Europium se společně s terbiem a yttriem používá k výrobě červených luminoforů do CRT obrazovek a k výrobě luminiscenčních barviv.</a:t>
            </a:r>
          </a:p>
        </p:txBody>
      </p:sp>
    </p:spTree>
    <p:extLst>
      <p:ext uri="{BB962C8B-B14F-4D97-AF65-F5344CB8AC3E}">
        <p14:creationId xmlns:p14="http://schemas.microsoft.com/office/powerpoint/2010/main" val="3327022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Gadolinium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stříbřitě bílý, měkký kov s ferromagnetickými vlastnostmi. Existují dvě alotropické modifikace gadolinia, hexagonální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Gd</a:t>
            </a:r>
            <a:r>
              <a:rPr lang="cs-CZ" sz="2000" dirty="0">
                <a:latin typeface="Arial" panose="020B0604020202020204" pitchFamily="34" charset="0"/>
                <a:cs typeface="Arial" panose="020B0604020202020204" pitchFamily="34" charset="0"/>
              </a:rPr>
              <a:t> při teplotě 1235°C přechází na kubické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Gd</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Gadolinium je méně reaktivní než předchozí prvky ze skupiny lanthanoidů. Na suchém vzduchu je prakticky stálé, zapáleno shoří na bílý oxid </a:t>
            </a:r>
            <a:r>
              <a:rPr lang="cs-CZ" sz="2000" dirty="0" err="1">
                <a:latin typeface="Arial" panose="020B0604020202020204" pitchFamily="34" charset="0"/>
                <a:cs typeface="Arial" panose="020B0604020202020204" pitchFamily="34" charset="0"/>
              </a:rPr>
              <a:t>gadolinitý</a:t>
            </a:r>
            <a:r>
              <a:rPr lang="cs-CZ" sz="2000" dirty="0">
                <a:latin typeface="Arial" panose="020B0604020202020204" pitchFamily="34" charset="0"/>
                <a:cs typeface="Arial" panose="020B0604020202020204" pitchFamily="34" charset="0"/>
              </a:rPr>
              <a:t> Gd</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studenou vodou prakticky nereaguje, s horkou vodou reaguje gadolinium jen pozvolna za vzniku vodíku a snadno se rozpouští v běžných minerálních kyselinách:</a:t>
            </a:r>
          </a:p>
          <a:p>
            <a:pPr algn="ctr"/>
            <a:r>
              <a:rPr lang="cs-CZ" sz="2000" dirty="0">
                <a:latin typeface="Arial" panose="020B0604020202020204" pitchFamily="34" charset="0"/>
                <a:cs typeface="Arial" panose="020B0604020202020204" pitchFamily="34" charset="0"/>
              </a:rPr>
              <a:t>2Gd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2Gd(OH)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2Gd + 6HCl → 2GdCl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Gd</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Gd</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Ve sloučeninách se gadolinium vyskytuje pouze v oxidačním stupni III. Sloučeniny gadolinia se svými vlastnostmi podobají sloučeninám hliníku. Vodné roztoky solí gadolinia jsou bezbarvé a silně toxické. Práškový kov je </a:t>
            </a:r>
            <a:r>
              <a:rPr lang="cs-CZ" sz="2000" dirty="0" err="1">
                <a:latin typeface="Arial" panose="020B0604020202020204" pitchFamily="34" charset="0"/>
                <a:cs typeface="Arial" panose="020B0604020202020204" pitchFamily="34" charset="0"/>
              </a:rPr>
              <a:t>pyroforní</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gadolinium vyskytuje pouze ve formě sloučenin společně s ostatními lanthanoidy. Samostatné minerály gadolinia nejsou známy.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22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Výroba gadolinia pro technické účely se provádí obdobně jako výroba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s následnou redukcí chloridu </a:t>
            </a:r>
            <a:r>
              <a:rPr lang="cs-CZ" sz="2000" dirty="0" err="1">
                <a:latin typeface="Arial" panose="020B0604020202020204" pitchFamily="34" charset="0"/>
                <a:cs typeface="Arial" panose="020B0604020202020204" pitchFamily="34" charset="0"/>
              </a:rPr>
              <a:t>gadolinitého</a:t>
            </a:r>
            <a:r>
              <a:rPr lang="cs-CZ" sz="2000" dirty="0">
                <a:latin typeface="Arial" panose="020B0604020202020204" pitchFamily="34" charset="0"/>
                <a:cs typeface="Arial" panose="020B0604020202020204" pitchFamily="34" charset="0"/>
              </a:rPr>
              <a:t> GdCl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vápníkem. </a:t>
            </a:r>
            <a:r>
              <a:rPr lang="cs-CZ" sz="2000" dirty="0" err="1">
                <a:latin typeface="Arial" panose="020B0604020202020204" pitchFamily="34" charset="0"/>
                <a:cs typeface="Arial" panose="020B0604020202020204" pitchFamily="34" charset="0"/>
              </a:rPr>
              <a:t>Metalotermická</a:t>
            </a:r>
            <a:r>
              <a:rPr lang="cs-CZ" sz="2000" dirty="0">
                <a:latin typeface="Arial" panose="020B0604020202020204" pitchFamily="34" charset="0"/>
                <a:cs typeface="Arial" panose="020B0604020202020204" pitchFamily="34" charset="0"/>
              </a:rPr>
              <a:t> redukce chloridu vápníkem probíhá při teplotě přes 1000°C v argonové atmosféře:</a:t>
            </a:r>
          </a:p>
          <a:p>
            <a:pPr algn="ctr"/>
            <a:r>
              <a:rPr lang="cs-CZ" sz="2000" dirty="0">
                <a:latin typeface="Arial" panose="020B0604020202020204" pitchFamily="34" charset="0"/>
                <a:cs typeface="Arial" panose="020B0604020202020204" pitchFamily="34" charset="0"/>
              </a:rPr>
              <a:t>2GdCl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2Gd + 3CaCl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Gadolinium se společně s terbiem používá k výrobě počítačových harddisků a dalších paměťových médií. Dále nalézá společně s dysprosiem uplatnění jako moderátor v jaderné technice, jako legující přísada ocelí, při výrobě zelených luminoforů pro obrazovky radarů. </a:t>
            </a:r>
          </a:p>
          <a:p>
            <a:pPr algn="just"/>
            <a:r>
              <a:rPr lang="cs-CZ" sz="2000" dirty="0">
                <a:latin typeface="Arial" panose="020B0604020202020204" pitchFamily="34" charset="0"/>
                <a:cs typeface="Arial" panose="020B0604020202020204" pitchFamily="34" charset="0"/>
              </a:rPr>
              <a:t>    Díky Curieově teplotě ležící v blízkosti pokojové teploty má gadolinium zajímavou perspektivu při vývoji chladících zařízení pracujících na principu adiabatické magnetizace.</a:t>
            </a:r>
          </a:p>
          <a:p>
            <a:pPr algn="just"/>
            <a:r>
              <a:rPr lang="cs-CZ" sz="2000" dirty="0">
                <a:latin typeface="Arial" panose="020B0604020202020204" pitchFamily="34" charset="0"/>
                <a:cs typeface="Arial" panose="020B0604020202020204" pitchFamily="34" charset="0"/>
              </a:rPr>
              <a:t>     Ve formě </a:t>
            </a:r>
            <a:r>
              <a:rPr lang="cs-CZ" sz="2000" b="1" dirty="0">
                <a:latin typeface="Arial" panose="020B0604020202020204" pitchFamily="34" charset="0"/>
                <a:cs typeface="Arial" panose="020B0604020202020204" pitchFamily="34" charset="0"/>
              </a:rPr>
              <a:t>chelátu</a:t>
            </a:r>
            <a:r>
              <a:rPr lang="cs-CZ" sz="2000" dirty="0">
                <a:latin typeface="Arial" panose="020B0604020202020204" pitchFamily="34" charset="0"/>
                <a:cs typeface="Arial" panose="020B0604020202020204" pitchFamily="34" charset="0"/>
              </a:rPr>
              <a:t> se používá jako kontrastní látka při magnetické rezonanci v medicíně. Neodymem dopované krystaly </a:t>
            </a:r>
            <a:r>
              <a:rPr lang="cs-CZ" sz="2000" b="1" dirty="0">
                <a:latin typeface="Arial" panose="020B0604020202020204" pitchFamily="34" charset="0"/>
                <a:cs typeface="Arial" panose="020B0604020202020204" pitchFamily="34" charset="0"/>
              </a:rPr>
              <a:t>wolframanu </a:t>
            </a:r>
            <a:r>
              <a:rPr lang="cs-CZ" sz="2000" b="1" dirty="0" err="1">
                <a:latin typeface="Arial" panose="020B0604020202020204" pitchFamily="34" charset="0"/>
                <a:cs typeface="Arial" panose="020B0604020202020204" pitchFamily="34" charset="0"/>
              </a:rPr>
              <a:t>draselno-gadolinitého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KGd</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používají ke konstrukci laserů.</a:t>
            </a:r>
          </a:p>
          <a:p>
            <a:pPr algn="just"/>
            <a:r>
              <a:rPr lang="cs-CZ" sz="2000" dirty="0">
                <a:latin typeface="Arial" panose="020B0604020202020204" pitchFamily="34" charset="0"/>
                <a:cs typeface="Arial" panose="020B0604020202020204" pitchFamily="34" charset="0"/>
              </a:rPr>
              <a:t>    Slitina gadolinia s niklem se používá k výrobě kontejnerů na radioaktivní odpad. </a:t>
            </a:r>
          </a:p>
          <a:p>
            <a:pPr algn="just"/>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Borid gadolinia </a:t>
            </a:r>
            <a:r>
              <a:rPr lang="cs-CZ" sz="2000" dirty="0">
                <a:latin typeface="Arial" panose="020B0604020202020204" pitchFamily="34" charset="0"/>
                <a:cs typeface="Arial" panose="020B0604020202020204" pitchFamily="34" charset="0"/>
              </a:rPr>
              <a:t>Gd</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se používá ke konstrukci katod pro výkonné RTG přístroje.</a:t>
            </a:r>
          </a:p>
        </p:txBody>
      </p:sp>
    </p:spTree>
    <p:extLst>
      <p:ext uri="{BB962C8B-B14F-4D97-AF65-F5344CB8AC3E}">
        <p14:creationId xmlns:p14="http://schemas.microsoft.com/office/powerpoint/2010/main" val="332702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132343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Ze sloučenin gadolinia je nejdůležitější </a:t>
            </a:r>
            <a:r>
              <a:rPr lang="cs-CZ" sz="2000" b="1" dirty="0">
                <a:latin typeface="Arial" panose="020B0604020202020204" pitchFamily="34" charset="0"/>
                <a:cs typeface="Arial" panose="020B0604020202020204" pitchFamily="34" charset="0"/>
              </a:rPr>
              <a:t>dusičnan </a:t>
            </a:r>
            <a:r>
              <a:rPr lang="cs-CZ" sz="2000" b="1" dirty="0" err="1">
                <a:latin typeface="Arial" panose="020B0604020202020204" pitchFamily="34" charset="0"/>
                <a:cs typeface="Arial" panose="020B0604020202020204" pitchFamily="34" charset="0"/>
              </a:rPr>
              <a:t>gadolinitý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Gd</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který se používá k výrobě speciálních skel a keramiky. Jeho nasycený vodný roztok se využívá ke stínění některých jaderných zařízení, zejména skladů těžké vody.</a:t>
            </a:r>
          </a:p>
        </p:txBody>
      </p:sp>
    </p:spTree>
    <p:extLst>
      <p:ext uri="{BB962C8B-B14F-4D97-AF65-F5344CB8AC3E}">
        <p14:creationId xmlns:p14="http://schemas.microsoft.com/office/powerpoint/2010/main" val="3693398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99672"/>
            <a:ext cx="88392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Terbium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 stříbřitě bílý, měkký, kujný a tažný kov. Existují dvě alotropické modifikace terbia, hexagonální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Tb</a:t>
            </a:r>
            <a:r>
              <a:rPr lang="cs-CZ" sz="2000" dirty="0">
                <a:latin typeface="Arial" panose="020B0604020202020204" pitchFamily="34" charset="0"/>
                <a:cs typeface="Arial" panose="020B0604020202020204" pitchFamily="34" charset="0"/>
              </a:rPr>
              <a:t> přechází při teplotě 1289°C na kubické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Tb</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Chemická reaktivita terbia je nižší než u předchozích prvků ze skupiny lanthanoidů.</a:t>
            </a:r>
          </a:p>
          <a:p>
            <a:pPr algn="just"/>
            <a:r>
              <a:rPr lang="cs-CZ" sz="2000" dirty="0">
                <a:latin typeface="Arial" panose="020B0604020202020204" pitchFamily="34" charset="0"/>
                <a:cs typeface="Arial" panose="020B0604020202020204" pitchFamily="34" charset="0"/>
              </a:rPr>
              <a:t>   Na suchém vzduchu je terbium prakticky stálé, ve vlhkém prostředí se pomalu pokrývá vrstvičkou tmavě hnědého oxidu </a:t>
            </a:r>
            <a:r>
              <a:rPr lang="cs-CZ" sz="2000" dirty="0" err="1">
                <a:latin typeface="Arial" panose="020B0604020202020204" pitchFamily="34" charset="0"/>
                <a:cs typeface="Arial" panose="020B0604020202020204" pitchFamily="34" charset="0"/>
              </a:rPr>
              <a:t>terbitého</a:t>
            </a:r>
            <a:r>
              <a:rPr lang="cs-CZ" sz="2000" dirty="0">
                <a:latin typeface="Arial" panose="020B0604020202020204" pitchFamily="34" charset="0"/>
                <a:cs typeface="Arial" panose="020B0604020202020204" pitchFamily="34" charset="0"/>
              </a:rPr>
              <a:t> 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Zahříváním v atmosféře kyslíku shoří na hnědý oxid </a:t>
            </a:r>
            <a:r>
              <a:rPr lang="cs-CZ" sz="2000" dirty="0" err="1">
                <a:latin typeface="Arial" panose="020B0604020202020204" pitchFamily="34" charset="0"/>
                <a:cs typeface="Arial" panose="020B0604020202020204" pitchFamily="34" charset="0"/>
              </a:rPr>
              <a:t>terbito-terbičitý</a:t>
            </a:r>
            <a:r>
              <a:rPr lang="cs-CZ" sz="2000" dirty="0">
                <a:latin typeface="Arial" panose="020B0604020202020204" pitchFamily="34" charset="0"/>
                <a:cs typeface="Arial" panose="020B0604020202020204" pitchFamily="34" charset="0"/>
              </a:rPr>
              <a:t> Tb</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S horkou vodou reaguje terbium velice pozvolna za vzniku vodíku, ale snadno se rozpouští v běžných minerálních kyselinách za vzniku </a:t>
            </a:r>
            <a:r>
              <a:rPr lang="cs-CZ" sz="2000" dirty="0" err="1">
                <a:latin typeface="Arial" panose="020B0604020202020204" pitchFamily="34" charset="0"/>
                <a:cs typeface="Arial" panose="020B0604020202020204" pitchFamily="34" charset="0"/>
              </a:rPr>
              <a:t>terbité</a:t>
            </a:r>
            <a:r>
              <a:rPr lang="cs-CZ" sz="2000" dirty="0">
                <a:latin typeface="Arial" panose="020B0604020202020204" pitchFamily="34" charset="0"/>
                <a:cs typeface="Arial" panose="020B0604020202020204" pitchFamily="34" charset="0"/>
              </a:rPr>
              <a:t> soli:</a:t>
            </a:r>
          </a:p>
          <a:p>
            <a:pPr algn="ctr"/>
            <a:r>
              <a:rPr lang="cs-CZ" sz="2000" dirty="0">
                <a:latin typeface="Arial" panose="020B0604020202020204" pitchFamily="34" charset="0"/>
                <a:cs typeface="Arial" panose="020B0604020202020204" pitchFamily="34" charset="0"/>
              </a:rPr>
              <a:t>2Tb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2Tb(OH)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2Tb + 6HCl → 2TbCl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Tb</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Tb</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Ve sloučeninách se terbium vyskytuje běžně v oxidačním čísle III, sloučeniny čtyřmocného terbia jsou značně nestabilní a samovolně se redukují. Vodné roztoky solí trojmocného i čtyřmocného terbia bývají obvykle bezbarvé. Práškové terbium je </a:t>
            </a:r>
            <a:r>
              <a:rPr lang="cs-CZ" sz="2000" dirty="0" err="1">
                <a:latin typeface="Arial" panose="020B0604020202020204" pitchFamily="34" charset="0"/>
                <a:cs typeface="Arial" panose="020B0604020202020204" pitchFamily="34" charset="0"/>
              </a:rPr>
              <a:t>pyroforní</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2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2815ADA-A294-4556-99C4-BA33B833E034}"/>
              </a:ext>
            </a:extLst>
          </p:cNvPr>
          <p:cNvPicPr>
            <a:picLocks noChangeAspect="1"/>
          </p:cNvPicPr>
          <p:nvPr/>
        </p:nvPicPr>
        <p:blipFill>
          <a:blip r:embed="rId2"/>
          <a:stretch>
            <a:fillRect/>
          </a:stretch>
        </p:blipFill>
        <p:spPr>
          <a:xfrm>
            <a:off x="190500" y="1981200"/>
            <a:ext cx="8763000" cy="4267200"/>
          </a:xfrm>
          <a:prstGeom prst="rect">
            <a:avLst/>
          </a:prstGeom>
        </p:spPr>
      </p:pic>
      <p:sp>
        <p:nvSpPr>
          <p:cNvPr id="6" name="Nadpis 1">
            <a:extLst>
              <a:ext uri="{FF2B5EF4-FFF2-40B4-BE49-F238E27FC236}">
                <a16:creationId xmlns:a16="http://schemas.microsoft.com/office/drawing/2014/main" id="{D37B74FD-FDDA-4C13-BA3C-BCC69EB3E58C}"/>
              </a:ext>
            </a:extLst>
          </p:cNvPr>
          <p:cNvSpPr>
            <a:spLocks noGrp="1"/>
          </p:cNvSpPr>
          <p:nvPr>
            <p:ph type="title"/>
          </p:nvPr>
        </p:nvSpPr>
        <p:spPr>
          <a:xfrm>
            <a:off x="838200" y="304800"/>
            <a:ext cx="2057400" cy="1143000"/>
          </a:xfrm>
        </p:spPr>
        <p:txBody>
          <a:bodyPr>
            <a:normAutofit/>
          </a:bodyPr>
          <a:lstStyle/>
          <a:p>
            <a:r>
              <a:rPr lang="cs-CZ" sz="2800" b="1" dirty="0">
                <a:latin typeface="+mn-lt"/>
              </a:rPr>
              <a:t>Lanthanoidy</a:t>
            </a:r>
          </a:p>
        </p:txBody>
      </p:sp>
    </p:spTree>
    <p:extLst>
      <p:ext uri="{BB962C8B-B14F-4D97-AF65-F5344CB8AC3E}">
        <p14:creationId xmlns:p14="http://schemas.microsoft.com/office/powerpoint/2010/main" val="4172001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40175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 přírodě se terbium vyskytuje pouze ve formě trojmocných sloučenin společně s ostatními lanthanoidy. Samostatné minerály terbia nebyly popsány. </a:t>
            </a:r>
            <a:endParaRPr lang="en-US" sz="20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Výroba terbia pro technické účely se provádí obdobně jako výroba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s následnou separací pomocí extrakce nebo na iontoměničích.</a:t>
            </a:r>
          </a:p>
          <a:p>
            <a:pPr algn="just"/>
            <a:r>
              <a:rPr lang="cs-CZ" sz="2000" dirty="0">
                <a:latin typeface="Arial" panose="020B0604020202020204" pitchFamily="34" charset="0"/>
                <a:cs typeface="Arial" panose="020B0604020202020204" pitchFamily="34" charset="0"/>
              </a:rPr>
              <a:t>  Příprava čistého terbia v kovové formě se obvykle provádí redukcí oxidu terbia 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elementárním vápníkem. </a:t>
            </a:r>
            <a:r>
              <a:rPr lang="cs-CZ" sz="2000" dirty="0" err="1">
                <a:latin typeface="Arial" panose="020B0604020202020204" pitchFamily="34" charset="0"/>
                <a:cs typeface="Arial" panose="020B0604020202020204" pitchFamily="34" charset="0"/>
              </a:rPr>
              <a:t>Metalotermická</a:t>
            </a:r>
            <a:r>
              <a:rPr lang="cs-CZ" sz="2000" dirty="0">
                <a:latin typeface="Arial" panose="020B0604020202020204" pitchFamily="34" charset="0"/>
                <a:cs typeface="Arial" panose="020B0604020202020204" pitchFamily="34" charset="0"/>
              </a:rPr>
              <a:t> redukce oxidu </a:t>
            </a:r>
            <a:r>
              <a:rPr lang="cs-CZ" sz="2000" dirty="0" err="1">
                <a:latin typeface="Arial" panose="020B0604020202020204" pitchFamily="34" charset="0"/>
                <a:cs typeface="Arial" panose="020B0604020202020204" pitchFamily="34" charset="0"/>
              </a:rPr>
              <a:t>terbitého</a:t>
            </a:r>
            <a:r>
              <a:rPr lang="cs-CZ" sz="2000" dirty="0">
                <a:latin typeface="Arial" panose="020B0604020202020204" pitchFamily="34" charset="0"/>
                <a:cs typeface="Arial" panose="020B0604020202020204" pitchFamily="34" charset="0"/>
              </a:rPr>
              <a:t> vápníkem probíhá při teplotě 1000-1200°C ve zředěné argonové atmosféře:</a:t>
            </a:r>
          </a:p>
          <a:p>
            <a:pPr algn="ctr"/>
            <a:r>
              <a:rPr lang="cs-CZ" sz="2000" dirty="0">
                <a:latin typeface="Arial" panose="020B0604020202020204" pitchFamily="34" charset="0"/>
                <a:cs typeface="Arial" panose="020B0604020202020204" pitchFamily="34" charset="0"/>
              </a:rPr>
              <a:t>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2Tb + 3CaO</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praxi se terbium spolu s europiem používá k výrobě </a:t>
            </a:r>
            <a:r>
              <a:rPr lang="cs-CZ" sz="2000" b="1" dirty="0">
                <a:latin typeface="Arial" panose="020B0604020202020204" pitchFamily="34" charset="0"/>
                <a:cs typeface="Arial" panose="020B0604020202020204" pitchFamily="34" charset="0"/>
              </a:rPr>
              <a:t>luminoforů pro barevné televizní obrazovky</a:t>
            </a:r>
            <a:r>
              <a:rPr lang="cs-CZ" sz="2000" dirty="0">
                <a:latin typeface="Arial" panose="020B0604020202020204" pitchFamily="34" charset="0"/>
                <a:cs typeface="Arial" panose="020B0604020202020204" pitchFamily="34" charset="0"/>
              </a:rPr>
              <a:t>, jako </a:t>
            </a:r>
            <a:r>
              <a:rPr lang="cs-CZ" sz="2000" b="1" dirty="0">
                <a:latin typeface="Arial" panose="020B0604020202020204" pitchFamily="34" charset="0"/>
                <a:cs typeface="Arial" panose="020B0604020202020204" pitchFamily="34" charset="0"/>
              </a:rPr>
              <a:t>kontrastní látka </a:t>
            </a:r>
            <a:r>
              <a:rPr lang="cs-CZ" sz="2000" dirty="0">
                <a:latin typeface="Arial" panose="020B0604020202020204" pitchFamily="34" charset="0"/>
                <a:cs typeface="Arial" panose="020B0604020202020204" pitchFamily="34" charset="0"/>
              </a:rPr>
              <a:t>v rentgenologii a mikrobiologii a společně s gadoliniem se používá k výrobě magnetooptických záznamových zařízení. Slitina s neodymem se používá k výrobě silných </a:t>
            </a:r>
            <a:r>
              <a:rPr lang="cs-CZ" sz="2000" b="1" dirty="0">
                <a:latin typeface="Arial" panose="020B0604020202020204" pitchFamily="34" charset="0"/>
                <a:cs typeface="Arial" panose="020B0604020202020204" pitchFamily="34" charset="0"/>
              </a:rPr>
              <a:t>permanentních magnetů </a:t>
            </a:r>
            <a:r>
              <a:rPr lang="cs-CZ" sz="2000" dirty="0">
                <a:latin typeface="Arial" panose="020B0604020202020204" pitchFamily="34" charset="0"/>
                <a:cs typeface="Arial" panose="020B0604020202020204" pitchFamily="34" charset="0"/>
              </a:rPr>
              <a:t>pro motory hybridních automobilů a generátory větrných elektráren. Sloučeniny trojmocného terbia pod zdrojem UV světla intenzivně zeleně světélkují, této vlastnosti se využívá k tvorbě </a:t>
            </a:r>
            <a:r>
              <a:rPr lang="cs-CZ" sz="2000" b="1" dirty="0">
                <a:latin typeface="Arial" panose="020B0604020202020204" pitchFamily="34" charset="0"/>
                <a:cs typeface="Arial" panose="020B0604020202020204" pitchFamily="34" charset="0"/>
              </a:rPr>
              <a:t>ochranných prvků na moderních bankovkách</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7022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20670"/>
            <a:ext cx="89916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Dysprosium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stříbřitě bílý, měkký kov. Existují dvě alotropické modifikace dysprosia, hexagonální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Dy</a:t>
            </a:r>
            <a:r>
              <a:rPr lang="cs-CZ" sz="2000" dirty="0">
                <a:latin typeface="Arial" panose="020B0604020202020204" pitchFamily="34" charset="0"/>
                <a:cs typeface="Arial" panose="020B0604020202020204" pitchFamily="34" charset="0"/>
              </a:rPr>
              <a:t> přechází při teplotě 1384°C na kubické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Dy</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Dysprosium je méně chemicky reaktivní než předchozí prvky ze skupiny lanthanoidů. Na suchém vzduchu je prakticky stálé. S vodou reaguje jen velmi pozvolna za vzniku vodíku, ale snadno se rozpouští v běžných minerálních kyselinách:</a:t>
            </a:r>
          </a:p>
          <a:p>
            <a:pPr algn="ctr"/>
            <a:r>
              <a:rPr lang="cs-CZ" sz="2000" dirty="0">
                <a:latin typeface="Arial" panose="020B0604020202020204" pitchFamily="34" charset="0"/>
                <a:cs typeface="Arial" panose="020B0604020202020204" pitchFamily="34" charset="0"/>
              </a:rPr>
              <a:t>2Dy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2Dy(OH)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2Dy + 6HCl → 2DyCl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Dy</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Dy</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Ve sloučeninách se dysprosium vyskytuje obvykle v oxidačním stupni III. Sloučeniny trojmocného dysprosia se svými vlastnostmi a chováním podobají sloučeninám hliníku. Vodné roztoky sloučenin dysprosia jsou obvykle žluté nebo žlutozelené, nestabilní sloučeniny dvoumocného dysprosia jsou obvykle zbarveny fialově nebo červeně.</a:t>
            </a:r>
            <a:endParaRPr lang="en-US" sz="20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dysprosium vyskytuje pouze ve formě sloučenin společně s ostatními lanthanoidy.</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Samostatné minerály dysprosia nejsou známy. </a:t>
            </a:r>
          </a:p>
        </p:txBody>
      </p:sp>
    </p:spTree>
    <p:extLst>
      <p:ext uri="{BB962C8B-B14F-4D97-AF65-F5344CB8AC3E}">
        <p14:creationId xmlns:p14="http://schemas.microsoft.com/office/powerpoint/2010/main" val="3327022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228600"/>
            <a:ext cx="8686800" cy="501675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Výroba dysprosia pro technické účely se provádí obdobně jako výroba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s následnou redukcí fluoridu </a:t>
            </a:r>
            <a:r>
              <a:rPr lang="cs-CZ" sz="2000" dirty="0" err="1">
                <a:latin typeface="Arial" panose="020B0604020202020204" pitchFamily="34" charset="0"/>
                <a:cs typeface="Arial" panose="020B0604020202020204" pitchFamily="34" charset="0"/>
              </a:rPr>
              <a:t>dysprositého</a:t>
            </a:r>
            <a:r>
              <a:rPr lang="cs-CZ" sz="2000" dirty="0">
                <a:latin typeface="Arial" panose="020B0604020202020204" pitchFamily="34" charset="0"/>
                <a:cs typeface="Arial" panose="020B0604020202020204" pitchFamily="34" charset="0"/>
              </a:rPr>
              <a:t> DyF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vápníkem. </a:t>
            </a:r>
          </a:p>
          <a:p>
            <a:pPr algn="just"/>
            <a:r>
              <a:rPr lang="cs-CZ" sz="2000" dirty="0">
                <a:latin typeface="Arial" panose="020B0604020202020204" pitchFamily="34" charset="0"/>
                <a:cs typeface="Arial" panose="020B0604020202020204" pitchFamily="34" charset="0"/>
              </a:rPr>
              <a:t>Redukce fluoridu vápníkem probíhá při teplotě přes 1000°C v argonové atmosféře:</a:t>
            </a:r>
          </a:p>
          <a:p>
            <a:pPr algn="ctr"/>
            <a:r>
              <a:rPr lang="cs-CZ" sz="2000" dirty="0">
                <a:latin typeface="Arial" panose="020B0604020202020204" pitchFamily="34" charset="0"/>
                <a:cs typeface="Arial" panose="020B0604020202020204" pitchFamily="34" charset="0"/>
              </a:rPr>
              <a:t>2DyF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2Dy + 3CaF</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Dysprosium se společně s gadoliniem používá k výrobě moderátorových tyčí v jaderné technice. </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Slitina dysprosia, terbia a železa, známá pod názvem </a:t>
            </a:r>
            <a:r>
              <a:rPr lang="cs-CZ" sz="2000" b="1" dirty="0" err="1">
                <a:latin typeface="Arial" panose="020B0604020202020204" pitchFamily="34" charset="0"/>
                <a:cs typeface="Arial" panose="020B0604020202020204" pitchFamily="34" charset="0"/>
              </a:rPr>
              <a:t>Terfenol</a:t>
            </a:r>
            <a:r>
              <a:rPr lang="cs-CZ" sz="2000" b="1" dirty="0">
                <a:latin typeface="Arial" panose="020B0604020202020204" pitchFamily="34" charset="0"/>
                <a:cs typeface="Arial" panose="020B0604020202020204" pitchFamily="34" charset="0"/>
              </a:rPr>
              <a:t>-D</a:t>
            </a:r>
            <a:r>
              <a:rPr lang="cs-CZ" sz="2000" dirty="0">
                <a:latin typeface="Arial" panose="020B0604020202020204" pitchFamily="34" charset="0"/>
                <a:cs typeface="Arial" panose="020B0604020202020204" pitchFamily="34" charset="0"/>
              </a:rPr>
              <a:t> má magnetostrikční vlastnosti a používá se ke konstrukci senzorů lodních sonarů. </a:t>
            </a:r>
          </a:p>
          <a:p>
            <a:pPr algn="just"/>
            <a:r>
              <a:rPr lang="cs-CZ" sz="2000" b="1" dirty="0">
                <a:latin typeface="Arial" panose="020B0604020202020204" pitchFamily="34" charset="0"/>
                <a:cs typeface="Arial" panose="020B0604020202020204" pitchFamily="34" charset="0"/>
              </a:rPr>
              <a:t>Jodid </a:t>
            </a:r>
            <a:r>
              <a:rPr lang="cs-CZ" sz="2000" b="1" dirty="0" err="1">
                <a:latin typeface="Arial" panose="020B0604020202020204" pitchFamily="34" charset="0"/>
                <a:cs typeface="Arial" panose="020B0604020202020204" pitchFamily="34" charset="0"/>
              </a:rPr>
              <a:t>dysprositý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DyI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ve filmařských reflektorech pro dosažení intenzivního světla bílé barvy. </a:t>
            </a:r>
          </a:p>
          <a:p>
            <a:pPr algn="just"/>
            <a:endParaRPr lang="en-US"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22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6740307"/>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Holmium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stříbřitě bílý, měkký a tažný kov. Existují dvě alotropické modifikace holmia, hexagonální </a:t>
            </a:r>
            <a:r>
              <a:rPr lang="el-GR" sz="2000" dirty="0">
                <a:latin typeface="Arial" panose="020B0604020202020204" pitchFamily="34" charset="0"/>
                <a:cs typeface="Arial" panose="020B0604020202020204" pitchFamily="34" charset="0"/>
              </a:rPr>
              <a:t>α-</a:t>
            </a:r>
            <a:r>
              <a:rPr lang="cs-CZ" sz="2000" dirty="0">
                <a:latin typeface="Arial" panose="020B0604020202020204" pitchFamily="34" charset="0"/>
                <a:cs typeface="Arial" panose="020B0604020202020204" pitchFamily="34" charset="0"/>
              </a:rPr>
              <a:t>Ho přechází při teplotě 1428°C na kubické </a:t>
            </a:r>
            <a:r>
              <a:rPr lang="el-GR" sz="2000" dirty="0">
                <a:latin typeface="Arial" panose="020B0604020202020204" pitchFamily="34" charset="0"/>
                <a:cs typeface="Arial" panose="020B0604020202020204" pitchFamily="34" charset="0"/>
              </a:rPr>
              <a:t>β-</a:t>
            </a:r>
            <a:r>
              <a:rPr lang="cs-CZ" sz="2000" dirty="0">
                <a:latin typeface="Arial" panose="020B0604020202020204" pitchFamily="34" charset="0"/>
                <a:cs typeface="Arial" panose="020B0604020202020204" pitchFamily="34" charset="0"/>
              </a:rPr>
              <a:t>Ho. V práškové formě je holmium samozápalné.</a:t>
            </a:r>
          </a:p>
          <a:p>
            <a:pPr algn="just"/>
            <a:r>
              <a:rPr lang="cs-CZ" sz="2000" dirty="0">
                <a:latin typeface="Arial" panose="020B0604020202020204" pitchFamily="34" charset="0"/>
                <a:cs typeface="Arial" panose="020B0604020202020204" pitchFamily="34" charset="0"/>
              </a:rPr>
              <a:t>Holmium je chemicky méně reaktivní než předchozí prvky ze skupiny lanthanoidů. Na suchém vzduchu je holmium stálé, ve vlhkém prostředí se velice pomalu pokrývá vrstvou žlutého oxidu </a:t>
            </a:r>
            <a:r>
              <a:rPr lang="cs-CZ" sz="2000" dirty="0" err="1">
                <a:latin typeface="Arial" panose="020B0604020202020204" pitchFamily="34" charset="0"/>
                <a:cs typeface="Arial" panose="020B0604020202020204" pitchFamily="34" charset="0"/>
              </a:rPr>
              <a:t>holmitého</a:t>
            </a:r>
            <a:r>
              <a:rPr lang="cs-CZ" sz="2000" dirty="0">
                <a:latin typeface="Arial" panose="020B0604020202020204" pitchFamily="34" charset="0"/>
                <a:cs typeface="Arial" panose="020B0604020202020204" pitchFamily="34" charset="0"/>
              </a:rPr>
              <a:t> Ho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vodou reaguje holmium jen pomalu za vzniku </a:t>
            </a:r>
            <a:r>
              <a:rPr lang="cs-CZ" sz="2000" u="sng" dirty="0">
                <a:latin typeface="Arial" panose="020B0604020202020204" pitchFamily="34" charset="0"/>
                <a:cs typeface="Arial" panose="020B0604020202020204" pitchFamily="34" charset="0"/>
              </a:rPr>
              <a:t>vodíku</a:t>
            </a:r>
            <a:r>
              <a:rPr lang="cs-CZ" sz="2000" dirty="0">
                <a:latin typeface="Arial" panose="020B0604020202020204" pitchFamily="34" charset="0"/>
                <a:cs typeface="Arial" panose="020B0604020202020204" pitchFamily="34" charset="0"/>
              </a:rPr>
              <a:t>, ale snadno se rozpouští v běžných minerálních kyselinách za vzniku </a:t>
            </a:r>
            <a:r>
              <a:rPr lang="cs-CZ" sz="2000" dirty="0" err="1">
                <a:latin typeface="Arial" panose="020B0604020202020204" pitchFamily="34" charset="0"/>
                <a:cs typeface="Arial" panose="020B0604020202020204" pitchFamily="34" charset="0"/>
              </a:rPr>
              <a:t>holmité</a:t>
            </a:r>
            <a:r>
              <a:rPr lang="cs-CZ" sz="2000" dirty="0">
                <a:latin typeface="Arial" panose="020B0604020202020204" pitchFamily="34" charset="0"/>
                <a:cs typeface="Arial" panose="020B0604020202020204" pitchFamily="34" charset="0"/>
              </a:rPr>
              <a:t> soli příslušné kyseliny, s hydroxidy holmium nereaguje, s vodíkem tvoří hydridy HoH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HoH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2Ho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2Ho(OH)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2Ho + 6HCl → 2HoCl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Ho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Ho(NO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 sloučeninách se holmium vyskytuje pouze v oxidačním stupni III. V silně redukčním prostředí lze připravit chlorid Ho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11</a:t>
            </a:r>
            <a:r>
              <a:rPr lang="cs-CZ" sz="2000" dirty="0">
                <a:latin typeface="Arial" panose="020B0604020202020204" pitchFamily="34" charset="0"/>
                <a:cs typeface="Arial" panose="020B0604020202020204" pitchFamily="34" charset="0"/>
              </a:rPr>
              <a:t>, ve kterém se vyskytuje současně holmium dvou i trojmocné. Samostatná existence sloučenin dvoumocného holmia nebyla prokázána. Sloučeniny holmia se svými vlastnostmi podobají sloučeninám </a:t>
            </a:r>
            <a:r>
              <a:rPr lang="cs-CZ" sz="2000" u="sng" dirty="0">
                <a:latin typeface="Arial" panose="020B0604020202020204" pitchFamily="34" charset="0"/>
                <a:cs typeface="Arial" panose="020B0604020202020204" pitchFamily="34" charset="0"/>
              </a:rPr>
              <a:t>hliníku</a:t>
            </a:r>
            <a:r>
              <a:rPr lang="cs-CZ" sz="2000" dirty="0">
                <a:latin typeface="Arial" panose="020B0604020202020204" pitchFamily="34" charset="0"/>
                <a:cs typeface="Arial" panose="020B0604020202020204" pitchFamily="34" charset="0"/>
              </a:rPr>
              <a:t>. Vodné roztoky solí holmia jsou zabarveny sytě žlutě nebo hnědě, pouze fluorid </a:t>
            </a:r>
            <a:r>
              <a:rPr lang="cs-CZ" sz="2000" dirty="0" err="1">
                <a:latin typeface="Arial" panose="020B0604020202020204" pitchFamily="34" charset="0"/>
                <a:cs typeface="Arial" panose="020B0604020202020204" pitchFamily="34" charset="0"/>
              </a:rPr>
              <a:t>holmitý</a:t>
            </a:r>
            <a:r>
              <a:rPr lang="cs-CZ" sz="2000" dirty="0">
                <a:latin typeface="Arial" panose="020B0604020202020204" pitchFamily="34" charset="0"/>
                <a:cs typeface="Arial" panose="020B0604020202020204" pitchFamily="34" charset="0"/>
              </a:rPr>
              <a:t> je růžový.</a:t>
            </a:r>
          </a:p>
        </p:txBody>
      </p:sp>
    </p:spTree>
    <p:extLst>
      <p:ext uri="{BB962C8B-B14F-4D97-AF65-F5344CB8AC3E}">
        <p14:creationId xmlns:p14="http://schemas.microsoft.com/office/powerpoint/2010/main" val="3327022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32453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 přírodě se holmium vyskytuje pouze ve formě sloučenin společně s ostatními lanthanoidy. Samostatné minerály s obsahem holmia nejsou známy.</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Výroba holmia se provádí obdobně jako výroba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s následnou redukcí fluoridu </a:t>
            </a:r>
            <a:r>
              <a:rPr lang="cs-CZ" sz="2000" dirty="0" err="1">
                <a:latin typeface="Arial" panose="020B0604020202020204" pitchFamily="34" charset="0"/>
                <a:cs typeface="Arial" panose="020B0604020202020204" pitchFamily="34" charset="0"/>
              </a:rPr>
              <a:t>holmitého</a:t>
            </a:r>
            <a:r>
              <a:rPr lang="cs-CZ" sz="2000" dirty="0">
                <a:latin typeface="Arial" panose="020B0604020202020204" pitchFamily="34" charset="0"/>
                <a:cs typeface="Arial" panose="020B0604020202020204" pitchFamily="34" charset="0"/>
              </a:rPr>
              <a:t> HoF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vápníkem. </a:t>
            </a:r>
            <a:r>
              <a:rPr lang="cs-CZ" sz="2000" dirty="0" err="1">
                <a:latin typeface="Arial" panose="020B0604020202020204" pitchFamily="34" charset="0"/>
                <a:cs typeface="Arial" panose="020B0604020202020204" pitchFamily="34" charset="0"/>
              </a:rPr>
              <a:t>Metalotermická</a:t>
            </a:r>
            <a:r>
              <a:rPr lang="cs-CZ" sz="2000" dirty="0">
                <a:latin typeface="Arial" panose="020B0604020202020204" pitchFamily="34" charset="0"/>
                <a:cs typeface="Arial" panose="020B0604020202020204" pitchFamily="34" charset="0"/>
              </a:rPr>
              <a:t> redukce fluoridu vápníkem probíhá při teplotě přes 1000°C v argonové atmosféře:</a:t>
            </a:r>
          </a:p>
          <a:p>
            <a:pPr algn="ctr"/>
            <a:r>
              <a:rPr lang="cs-CZ" sz="2000" dirty="0">
                <a:latin typeface="Arial" panose="020B0604020202020204" pitchFamily="34" charset="0"/>
                <a:cs typeface="Arial" panose="020B0604020202020204" pitchFamily="34" charset="0"/>
              </a:rPr>
              <a:t>2HoF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2Ho + 3CaF</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Rafinace surového holmia se provádí vakuovým přetavováním.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Holmium se společně s gadoliniem používá k výrobě moderátorových tyčí pro množivé reaktory, pro výrobu permanentních magnetů a laserů. </a:t>
            </a:r>
          </a:p>
          <a:p>
            <a:pPr algn="just"/>
            <a:r>
              <a:rPr lang="cs-CZ" sz="2000" dirty="0">
                <a:latin typeface="Arial" panose="020B0604020202020204" pitchFamily="34" charset="0"/>
                <a:cs typeface="Arial" panose="020B0604020202020204" pitchFamily="34" charset="0"/>
              </a:rPr>
              <a:t>Holmium má nejvyšší magnetický moment (10,6 </a:t>
            </a:r>
            <a:r>
              <a:rPr lang="el-GR" sz="2000" dirty="0">
                <a:latin typeface="Arial" panose="020B0604020202020204" pitchFamily="34" charset="0"/>
                <a:cs typeface="Arial" panose="020B0604020202020204" pitchFamily="34" charset="0"/>
              </a:rPr>
              <a:t>μ</a:t>
            </a:r>
            <a:r>
              <a:rPr lang="cs-CZ" sz="2000" dirty="0">
                <a:latin typeface="Arial" panose="020B0604020202020204" pitchFamily="34" charset="0"/>
                <a:cs typeface="Arial" panose="020B0604020202020204" pitchFamily="34" charset="0"/>
              </a:rPr>
              <a:t>B) ze všech přirozeně se vyskytujících prvků. Používá se ke konstrukci koncentrátorů magnetického toku pro vědecké a lékařské přístroje.</a:t>
            </a:r>
          </a:p>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holmitý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Ho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pro barvení skloviny a umělých zirkonů.</a:t>
            </a:r>
          </a:p>
        </p:txBody>
      </p:sp>
    </p:spTree>
    <p:extLst>
      <p:ext uri="{BB962C8B-B14F-4D97-AF65-F5344CB8AC3E}">
        <p14:creationId xmlns:p14="http://schemas.microsoft.com/office/powerpoint/2010/main" val="1103885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0246" y="128078"/>
            <a:ext cx="8957553" cy="6124754"/>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Erbium</a:t>
            </a:r>
            <a:r>
              <a:rPr lang="cs-CZ" sz="3200" dirty="0">
                <a:latin typeface="Arial" panose="020B0604020202020204" pitchFamily="34" charset="0"/>
                <a:cs typeface="Arial" panose="020B0604020202020204" pitchFamily="34" charset="0"/>
              </a:rPr>
              <a:t> </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 stříbřitě bílý, měkký kov. Erbium je chemicky méně reaktivní než předchozí prvky ze skupiny lanthanoidů. Na suchém vzduchu je erbium stálé. S horkou vodou reaguje jen pomalu za vzniku hydroxidu </a:t>
            </a:r>
            <a:r>
              <a:rPr lang="cs-CZ" sz="2000" dirty="0" err="1">
                <a:latin typeface="Arial" panose="020B0604020202020204" pitchFamily="34" charset="0"/>
                <a:cs typeface="Arial" panose="020B0604020202020204" pitchFamily="34" charset="0"/>
              </a:rPr>
              <a:t>erbitého</a:t>
            </a:r>
            <a:r>
              <a:rPr lang="cs-CZ" sz="2000" dirty="0">
                <a:latin typeface="Arial" panose="020B0604020202020204" pitchFamily="34" charset="0"/>
                <a:cs typeface="Arial" panose="020B0604020202020204" pitchFamily="34" charset="0"/>
              </a:rPr>
              <a:t> a vývoje vodíku, snadno se rozpouští v běžných kyselinách:</a:t>
            </a:r>
          </a:p>
          <a:p>
            <a:pPr algn="ctr"/>
            <a:r>
              <a:rPr lang="cs-CZ" sz="2000" dirty="0">
                <a:latin typeface="Arial" panose="020B0604020202020204" pitchFamily="34" charset="0"/>
                <a:cs typeface="Arial" panose="020B0604020202020204" pitchFamily="34" charset="0"/>
              </a:rPr>
              <a:t>2Er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2Er(OH)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2Er + 6HCl → 2ErCl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Er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Er(NO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r>
              <a:rPr lang="cs-CZ" sz="2000" dirty="0">
                <a:latin typeface="Arial" panose="020B0604020202020204" pitchFamily="34" charset="0"/>
                <a:cs typeface="Arial" panose="020B0604020202020204" pitchFamily="34" charset="0"/>
              </a:rPr>
              <a:t>Zahřáto na teplotu 300°C na vzduchu shoří na růžový oxid </a:t>
            </a:r>
            <a:r>
              <a:rPr lang="cs-CZ" sz="2000" dirty="0" err="1">
                <a:latin typeface="Arial" panose="020B0604020202020204" pitchFamily="34" charset="0"/>
                <a:cs typeface="Arial" panose="020B0604020202020204" pitchFamily="34" charset="0"/>
              </a:rPr>
              <a:t>erbitý</a:t>
            </a:r>
            <a:r>
              <a:rPr lang="cs-CZ" sz="2000" dirty="0">
                <a:latin typeface="Arial" panose="020B0604020202020204" pitchFamily="34" charset="0"/>
                <a:cs typeface="Arial" panose="020B0604020202020204" pitchFamily="34" charset="0"/>
              </a:rPr>
              <a:t> Er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sírou se slučuje na žlutý sulfid </a:t>
            </a:r>
            <a:r>
              <a:rPr lang="cs-CZ" sz="2000" dirty="0" err="1">
                <a:latin typeface="Arial" panose="020B0604020202020204" pitchFamily="34" charset="0"/>
                <a:cs typeface="Arial" panose="020B0604020202020204" pitchFamily="34" charset="0"/>
              </a:rPr>
              <a:t>erbitý</a:t>
            </a:r>
            <a:r>
              <a:rPr lang="cs-CZ" sz="2000" dirty="0">
                <a:latin typeface="Arial" panose="020B0604020202020204" pitchFamily="34" charset="0"/>
                <a:cs typeface="Arial" panose="020B0604020202020204" pitchFamily="34" charset="0"/>
              </a:rPr>
              <a:t> Er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až při teplotě 800°C, ale s chlorem se slučuje na fialový chlorid </a:t>
            </a:r>
            <a:r>
              <a:rPr lang="cs-CZ" sz="2000" dirty="0" err="1">
                <a:latin typeface="Arial" panose="020B0604020202020204" pitchFamily="34" charset="0"/>
                <a:cs typeface="Arial" panose="020B0604020202020204" pitchFamily="34" charset="0"/>
              </a:rPr>
              <a:t>erbitý</a:t>
            </a:r>
            <a:r>
              <a:rPr lang="cs-CZ" sz="2000" dirty="0">
                <a:latin typeface="Arial" panose="020B0604020202020204" pitchFamily="34" charset="0"/>
                <a:cs typeface="Arial" panose="020B0604020202020204" pitchFamily="34" charset="0"/>
              </a:rPr>
              <a:t> ErCl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již při teplotě 200°C. </a:t>
            </a:r>
          </a:p>
          <a:p>
            <a:r>
              <a:rPr lang="cs-CZ" sz="2000" dirty="0">
                <a:latin typeface="Arial" panose="020B0604020202020204" pitchFamily="34" charset="0"/>
                <a:cs typeface="Arial" panose="020B0604020202020204" pitchFamily="34" charset="0"/>
              </a:rPr>
              <a:t>Ve sloučeninách se erbium vyskytuje pouze v oxidačním stupni III. Sloučeniny erbia se svými vlastnostmi podobají sloučeninám hliníku. Vodné roztoky solí erbia jsou zbarveny růžově nebo fialově.</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 přírodě se erbium vyskytuje pouze ve formě sloučenin společně s ostatními lanthanoidy. Samostatné minerály erbia nejsou známy.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327498"/>
            <a:ext cx="8839200" cy="440120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Výroba erbia se provádí podobně jako výroba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s následnou redukcí fluoridu ErF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vápníkem. Redukce vápníkem probíhá při teplotě okolo 1000°C v argonové atmosféře:</a:t>
            </a:r>
          </a:p>
          <a:p>
            <a:pPr algn="ctr"/>
            <a:r>
              <a:rPr lang="cs-CZ" sz="2000" dirty="0">
                <a:latin typeface="Arial" panose="020B0604020202020204" pitchFamily="34" charset="0"/>
                <a:cs typeface="Arial" panose="020B0604020202020204" pitchFamily="34" charset="0"/>
              </a:rPr>
              <a:t>2ErF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2Er + 3CaF</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Erbium se společně s gadoliniem používá k výrobě </a:t>
            </a:r>
            <a:r>
              <a:rPr lang="cs-CZ" sz="2000" b="1" dirty="0">
                <a:latin typeface="Arial" panose="020B0604020202020204" pitchFamily="34" charset="0"/>
                <a:cs typeface="Arial" panose="020B0604020202020204" pitchFamily="34" charset="0"/>
              </a:rPr>
              <a:t>moderátorových tyčí </a:t>
            </a:r>
            <a:r>
              <a:rPr lang="cs-CZ" sz="2000" dirty="0">
                <a:latin typeface="Arial" panose="020B0604020202020204" pitchFamily="34" charset="0"/>
                <a:cs typeface="Arial" panose="020B0604020202020204" pitchFamily="34" charset="0"/>
              </a:rPr>
              <a:t>pro jadernou techniku, pro výrobu permanentních magnetů a laserů.</a:t>
            </a:r>
          </a:p>
          <a:p>
            <a:pPr algn="just"/>
            <a:r>
              <a:rPr lang="cs-CZ" sz="2000" dirty="0">
                <a:latin typeface="Arial" panose="020B0604020202020204" pitchFamily="34" charset="0"/>
                <a:cs typeface="Arial" panose="020B0604020202020204" pitchFamily="34" charset="0"/>
              </a:rPr>
              <a:t>   V metalurgii se erbium používá jako </a:t>
            </a:r>
            <a:r>
              <a:rPr lang="cs-CZ" sz="2000" b="1" dirty="0">
                <a:latin typeface="Arial" panose="020B0604020202020204" pitchFamily="34" charset="0"/>
                <a:cs typeface="Arial" panose="020B0604020202020204" pitchFamily="34" charset="0"/>
              </a:rPr>
              <a:t>legující přísada </a:t>
            </a:r>
            <a:r>
              <a:rPr lang="cs-CZ" sz="2000" dirty="0">
                <a:latin typeface="Arial" panose="020B0604020202020204" pitchFamily="34" charset="0"/>
                <a:cs typeface="Arial" panose="020B0604020202020204" pitchFamily="34" charset="0"/>
              </a:rPr>
              <a:t>do slitin vanadu pro vylepšení jejich některých mechanických vlastností, přídavek erbia snižuje jejich křehkost a zlepšuje obrobitelnost.</a:t>
            </a:r>
          </a:p>
          <a:p>
            <a:pPr algn="just"/>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erbitý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Er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ve sklářství a keramickém průmyslu pro barvení skloviny, porcelánu a glazur do červených a růžových odstínů.</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Thulium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stříbřitě bílý, měkký kov. Thulium je chemicky méně reaktivní než předešlé prvky ze skupiny lanthanoidů. Na suchém vzduchu je thulium stálé, zapáleno shoří na zelený oxid </a:t>
            </a:r>
            <a:r>
              <a:rPr lang="cs-CZ" sz="2000" dirty="0" err="1">
                <a:latin typeface="Arial" panose="020B0604020202020204" pitchFamily="34" charset="0"/>
                <a:cs typeface="Arial" panose="020B0604020202020204" pitchFamily="34" charset="0"/>
              </a:rPr>
              <a:t>thulitý</a:t>
            </a:r>
            <a:r>
              <a:rPr lang="cs-CZ" sz="2000" dirty="0">
                <a:latin typeface="Arial" panose="020B0604020202020204" pitchFamily="34" charset="0"/>
                <a:cs typeface="Arial" panose="020B0604020202020204" pitchFamily="34" charset="0"/>
              </a:rPr>
              <a:t> Tm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horkou vodou reaguje jen pomalu za vzniku vodíku, ale snadno se rozpouští v běžných kyselinách:</a:t>
            </a:r>
          </a:p>
          <a:p>
            <a:pPr algn="ctr"/>
            <a:r>
              <a:rPr lang="cs-CZ" sz="2000" dirty="0">
                <a:latin typeface="Arial" panose="020B0604020202020204" pitchFamily="34" charset="0"/>
                <a:cs typeface="Arial" panose="020B0604020202020204" pitchFamily="34" charset="0"/>
              </a:rPr>
              <a:t>2Tm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2Tm(OH)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2Tm + 6HCl → 2TmCl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Tm</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Tm</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 sloučeninách se thulium vyskytuje obvykle v oxidačním stupni III. Sloučeniny trojmocného thulia se svými chemickými vlastnostmi podobají sloučeninám hliníku. Vodné roztoky sloučenin trojmocného thulia jsou obvykle zabarveny zeleně, chlorid a jodid je zbarven žlutě. Sloučeniny dvoumocného thulia jsou nestabilní a samovolně se oxidují, jsou charakteristické svým intenzivním fialově červeným zbarvením.</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thulium vyskytuje pouze velmi vzácně ve formě sloučenin společně s ostatními lanthanoidy. Samostatné minerály s obsahem thulia nejsou známy.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304800"/>
            <a:ext cx="8915400" cy="409342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Výroba thulia se provádí podobně jako výroba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s následnou redukcí fluoridu </a:t>
            </a:r>
            <a:r>
              <a:rPr lang="cs-CZ" sz="2000" dirty="0" err="1">
                <a:latin typeface="Arial" panose="020B0604020202020204" pitchFamily="34" charset="0"/>
                <a:cs typeface="Arial" panose="020B0604020202020204" pitchFamily="34" charset="0"/>
              </a:rPr>
              <a:t>thulitého</a:t>
            </a:r>
            <a:r>
              <a:rPr lang="cs-CZ" sz="2000" dirty="0">
                <a:latin typeface="Arial" panose="020B0604020202020204" pitchFamily="34" charset="0"/>
                <a:cs typeface="Arial" panose="020B0604020202020204" pitchFamily="34" charset="0"/>
              </a:rPr>
              <a:t> TmF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vápníkem. Redukce fluoridu vápníkem probíhá při teplotě přes 1000°C v argonové atmosféře:</a:t>
            </a:r>
          </a:p>
          <a:p>
            <a:pPr algn="ctr"/>
            <a:r>
              <a:rPr lang="cs-CZ" sz="2000" dirty="0">
                <a:latin typeface="Arial" panose="020B0604020202020204" pitchFamily="34" charset="0"/>
                <a:cs typeface="Arial" panose="020B0604020202020204" pitchFamily="34" charset="0"/>
              </a:rPr>
              <a:t>2TmF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2Tm + 3CaF</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Sloučeniny thulia se vyznačují intenzivní modrou fluorescencí pod zdrojem UV záření a používají se k výrobě </a:t>
            </a:r>
            <a:r>
              <a:rPr lang="cs-CZ" sz="2000" dirty="0" err="1">
                <a:latin typeface="Arial" panose="020B0604020202020204" pitchFamily="34" charset="0"/>
                <a:cs typeface="Arial" panose="020B0604020202020204" pitchFamily="34" charset="0"/>
              </a:rPr>
              <a:t>ochraných</a:t>
            </a:r>
            <a:r>
              <a:rPr lang="cs-CZ" sz="2000" dirty="0">
                <a:latin typeface="Arial" panose="020B0604020202020204" pitchFamily="34" charset="0"/>
                <a:cs typeface="Arial" panose="020B0604020202020204" pitchFamily="34" charset="0"/>
              </a:rPr>
              <a:t> prvků na bankovkách.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Významnější praktické využití kovové thulium ani jeho sloučeniny nemají.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Radioaktivní izotop </a:t>
            </a:r>
            <a:r>
              <a:rPr lang="cs-CZ" sz="2000" baseline="30000" dirty="0">
                <a:latin typeface="Arial" panose="020B0604020202020204" pitchFamily="34" charset="0"/>
                <a:cs typeface="Arial" panose="020B0604020202020204" pitchFamily="34" charset="0"/>
              </a:rPr>
              <a:t>171</a:t>
            </a:r>
            <a:r>
              <a:rPr lang="cs-CZ" sz="2000" dirty="0">
                <a:latin typeface="Arial" panose="020B0604020202020204" pitchFamily="34" charset="0"/>
                <a:cs typeface="Arial" panose="020B0604020202020204" pitchFamily="34" charset="0"/>
              </a:rPr>
              <a:t>Tm je potenciálním energetickým zdrojem pro kosmický výzkum.</a:t>
            </a:r>
          </a:p>
        </p:txBody>
      </p:sp>
    </p:spTree>
    <p:extLst>
      <p:ext uri="{BB962C8B-B14F-4D97-AF65-F5344CB8AC3E}">
        <p14:creationId xmlns:p14="http://schemas.microsoft.com/office/powerpoint/2010/main" val="1103885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6586418"/>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Ytterbium</a:t>
            </a:r>
            <a:endParaRPr lang="cs-CZ" sz="3200" dirty="0">
              <a:latin typeface="Arial" panose="020B0604020202020204" pitchFamily="34" charset="0"/>
              <a:cs typeface="Arial" panose="020B0604020202020204" pitchFamily="34" charset="0"/>
            </a:endParaRPr>
          </a:p>
          <a:p>
            <a:pPr algn="just"/>
            <a:r>
              <a:rPr lang="cs-CZ" sz="1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stříbřitě bílý, měkký kov. Jsou známy dvě alotropické modifikace ytterbia, hexagonální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Yb</a:t>
            </a:r>
            <a:r>
              <a:rPr lang="cs-CZ" sz="2000" dirty="0">
                <a:latin typeface="Arial" panose="020B0604020202020204" pitchFamily="34" charset="0"/>
                <a:cs typeface="Arial" panose="020B0604020202020204" pitchFamily="34" charset="0"/>
              </a:rPr>
              <a:t> přechází při teplotě 792°C na kubické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Yb</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Ytterbium je chemicky méně reaktivní než předešlé prvky ze skupiny lanthanoidů. Na suchém vzduchu je ytterbium stálé, zapáleno shoří na bílý oxid </a:t>
            </a:r>
            <a:r>
              <a:rPr lang="cs-CZ" sz="2000" dirty="0" err="1">
                <a:latin typeface="Arial" panose="020B0604020202020204" pitchFamily="34" charset="0"/>
                <a:cs typeface="Arial" panose="020B0604020202020204" pitchFamily="34" charset="0"/>
              </a:rPr>
              <a:t>ytterbitý</a:t>
            </a:r>
            <a:r>
              <a:rPr lang="cs-CZ" sz="2000" dirty="0">
                <a:latin typeface="Arial" panose="020B0604020202020204" pitchFamily="34" charset="0"/>
                <a:cs typeface="Arial" panose="020B0604020202020204" pitchFamily="34" charset="0"/>
              </a:rPr>
              <a:t> Yb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horkou vodou reaguje jen pomalu za vzniku vodíku, ale snadno se rozpouští v běžných kyselinách:</a:t>
            </a:r>
          </a:p>
          <a:p>
            <a:pPr algn="ctr"/>
            <a:r>
              <a:rPr lang="cs-CZ" sz="2000" dirty="0">
                <a:latin typeface="Arial" panose="020B0604020202020204" pitchFamily="34" charset="0"/>
                <a:cs typeface="Arial" panose="020B0604020202020204" pitchFamily="34" charset="0"/>
              </a:rPr>
              <a:t>2Yb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2Yb(OH)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2Yb + 6HCl → 2YbCl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Yb</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Yb</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  Ve sloučeninách se ytterbium vyskytuje nejčastěji v oxidačním stupni III, sloučeniny dvoumocného ytterbia se snadno oxidují a jsou nestálé, jejich chování se podobá chování sloučenin kovů alkalických zemin. Sloučeniny trojmocného ytterbia se svými chemickými vlastnostmi podobají sloučeninám hliníku. Vodné roztoky solí dvoumocného ytterbia jsou zelené, trojmocného bezbarvé.</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přírodě se ytterbium vyskytuje pouze velmi vzácně ve formě sloučenin společně s ostatními lanthanoidy. Mezi samostatné minerály ytterbia patří např. </a:t>
            </a:r>
            <a:r>
              <a:rPr lang="cs-CZ" sz="2000" b="1" dirty="0">
                <a:latin typeface="Arial" panose="020B0604020202020204" pitchFamily="34" charset="0"/>
                <a:cs typeface="Arial" panose="020B0604020202020204" pitchFamily="34" charset="0"/>
              </a:rPr>
              <a:t>xenotim-(</a:t>
            </a:r>
            <a:r>
              <a:rPr lang="cs-CZ" sz="2000" b="1" dirty="0" err="1">
                <a:latin typeface="Arial" panose="020B0604020202020204" pitchFamily="34" charset="0"/>
                <a:cs typeface="Arial" panose="020B0604020202020204" pitchFamily="34" charset="0"/>
              </a:rPr>
              <a:t>Yb</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YbPO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keivit</a:t>
            </a:r>
            <a:r>
              <a:rPr lang="cs-CZ" sz="2000" b="1" dirty="0">
                <a:latin typeface="Arial" panose="020B0604020202020204" pitchFamily="34" charset="0"/>
                <a:cs typeface="Arial" panose="020B0604020202020204" pitchFamily="34" charset="0"/>
              </a:rPr>
              <a:t>-(</a:t>
            </a:r>
            <a:r>
              <a:rPr lang="cs-CZ" sz="2000" b="1" dirty="0" err="1">
                <a:latin typeface="Arial" panose="020B0604020202020204" pitchFamily="34" charset="0"/>
                <a:cs typeface="Arial" panose="020B0604020202020204" pitchFamily="34" charset="0"/>
              </a:rPr>
              <a:t>Yb</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Yb,Y</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nebo </a:t>
            </a:r>
            <a:r>
              <a:rPr lang="cs-CZ" sz="2000" b="1" dirty="0" err="1">
                <a:latin typeface="Arial" panose="020B0604020202020204" pitchFamily="34" charset="0"/>
                <a:cs typeface="Arial" panose="020B0604020202020204" pitchFamily="34" charset="0"/>
              </a:rPr>
              <a:t>hinganit</a:t>
            </a:r>
            <a:r>
              <a:rPr lang="cs-CZ" sz="2000" b="1" dirty="0">
                <a:latin typeface="Arial" panose="020B0604020202020204" pitchFamily="34" charset="0"/>
                <a:cs typeface="Arial" panose="020B0604020202020204" pitchFamily="34" charset="0"/>
              </a:rPr>
              <a:t>-(</a:t>
            </a:r>
            <a:r>
              <a:rPr lang="cs-CZ" sz="2000" b="1" dirty="0" err="1">
                <a:latin typeface="Arial" panose="020B0604020202020204" pitchFamily="34" charset="0"/>
                <a:cs typeface="Arial" panose="020B0604020202020204" pitchFamily="34" charset="0"/>
              </a:rPr>
              <a:t>Yb</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Yb,Y</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87362"/>
          </a:xfrm>
        </p:spPr>
        <p:txBody>
          <a:bodyPr>
            <a:normAutofit fontScale="90000"/>
          </a:bodyPr>
          <a:lstStyle/>
          <a:p>
            <a:r>
              <a:rPr lang="en-US" sz="2800" b="1" dirty="0" err="1"/>
              <a:t>Lanthanoidov</a:t>
            </a:r>
            <a:r>
              <a:rPr lang="cs-CZ" sz="2800" b="1" dirty="0"/>
              <a:t>á kontrakce</a:t>
            </a:r>
          </a:p>
        </p:txBody>
      </p:sp>
      <p:sp>
        <p:nvSpPr>
          <p:cNvPr id="5" name="Obdélník 4"/>
          <p:cNvSpPr/>
          <p:nvPr/>
        </p:nvSpPr>
        <p:spPr>
          <a:xfrm>
            <a:off x="191310" y="762000"/>
            <a:ext cx="8761379" cy="255454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jev, kdy se s postupným zvyšováním atomového čísla prvku zmenšuje poloměr následujících atomů. </a:t>
            </a:r>
          </a:p>
          <a:p>
            <a:pPr algn="just"/>
            <a:r>
              <a:rPr lang="cs-CZ" sz="2000" dirty="0">
                <a:latin typeface="Arial" panose="020B0604020202020204" pitchFamily="34" charset="0"/>
                <a:cs typeface="Arial" panose="020B0604020202020204" pitchFamily="34" charset="0"/>
              </a:rPr>
              <a:t>Postupné zmenšování atomového poloměru se vysvětluje tím, že elektrony doplňované postupně do orbitalu </a:t>
            </a:r>
            <a:r>
              <a:rPr lang="cs-CZ" sz="2000" i="1" dirty="0">
                <a:latin typeface="Arial" panose="020B0604020202020204" pitchFamily="34" charset="0"/>
                <a:cs typeface="Arial" panose="020B0604020202020204" pitchFamily="34" charset="0"/>
              </a:rPr>
              <a:t>4f</a:t>
            </a:r>
            <a:r>
              <a:rPr lang="cs-CZ" sz="2000" dirty="0">
                <a:latin typeface="Arial" panose="020B0604020202020204" pitchFamily="34" charset="0"/>
                <a:cs typeface="Arial" panose="020B0604020202020204" pitchFamily="34" charset="0"/>
              </a:rPr>
              <a:t> vykazují nízké stínění kladného náboje atomového jádra a </a:t>
            </a:r>
            <a:r>
              <a:rPr lang="en-US" sz="2000" dirty="0">
                <a:latin typeface="Arial" panose="020B0604020202020204" pitchFamily="34" charset="0"/>
                <a:cs typeface="Arial" panose="020B0604020202020204" pitchFamily="34" charset="0"/>
              </a:rPr>
              <a:t>6</a:t>
            </a:r>
            <a:r>
              <a:rPr lang="en-US" sz="2000" i="1"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elektron</a:t>
            </a:r>
            <a:r>
              <a:rPr lang="cs-CZ" sz="2000" dirty="0">
                <a:latin typeface="Arial" panose="020B0604020202020204" pitchFamily="34" charset="0"/>
                <a:cs typeface="Arial" panose="020B0604020202020204" pitchFamily="34" charset="0"/>
              </a:rPr>
              <a:t>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jsou</a:t>
            </a:r>
            <a:r>
              <a:rPr lang="cs-CZ" sz="2000" dirty="0">
                <a:latin typeface="Arial" panose="020B0604020202020204" pitchFamily="34" charset="0"/>
                <a:cs typeface="Arial" panose="020B0604020202020204" pitchFamily="34" charset="0"/>
              </a:rPr>
              <a:t> více přitahovány směrem k jádru</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 přibývajícím atomovým číslem a tím i počtem protonů v jádře roste efektivní náboj jádra působící přitažlivou silou na elektrony, což se projeví menším atomovým poloměrem.</a:t>
            </a:r>
          </a:p>
        </p:txBody>
      </p:sp>
      <p:pic>
        <p:nvPicPr>
          <p:cNvPr id="6" name="Obrázek 5">
            <a:extLst>
              <a:ext uri="{FF2B5EF4-FFF2-40B4-BE49-F238E27FC236}">
                <a16:creationId xmlns:a16="http://schemas.microsoft.com/office/drawing/2014/main" id="{1D1C26A5-03BC-4B9B-B177-9DB6305B1CAB}"/>
              </a:ext>
            </a:extLst>
          </p:cNvPr>
          <p:cNvPicPr>
            <a:picLocks noChangeAspect="1"/>
          </p:cNvPicPr>
          <p:nvPr/>
        </p:nvPicPr>
        <p:blipFill>
          <a:blip r:embed="rId2"/>
          <a:stretch>
            <a:fillRect/>
          </a:stretch>
        </p:blipFill>
        <p:spPr>
          <a:xfrm>
            <a:off x="381000" y="3962400"/>
            <a:ext cx="4801962" cy="2023173"/>
          </a:xfrm>
          <a:prstGeom prst="rect">
            <a:avLst/>
          </a:prstGeom>
        </p:spPr>
      </p:pic>
      <p:pic>
        <p:nvPicPr>
          <p:cNvPr id="8" name="Obrázek 7" descr="Obsah obrázku text, mapa&#10;&#10;Popis byl vytvořen automaticky">
            <a:extLst>
              <a:ext uri="{FF2B5EF4-FFF2-40B4-BE49-F238E27FC236}">
                <a16:creationId xmlns:a16="http://schemas.microsoft.com/office/drawing/2014/main" id="{B3F8E494-7955-4BE4-9C63-D7535E6FD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352800"/>
            <a:ext cx="3444229" cy="3282781"/>
          </a:xfrm>
          <a:prstGeom prst="rect">
            <a:avLst/>
          </a:prstGeom>
        </p:spPr>
      </p:pic>
    </p:spTree>
    <p:extLst>
      <p:ext uri="{BB962C8B-B14F-4D97-AF65-F5344CB8AC3E}">
        <p14:creationId xmlns:p14="http://schemas.microsoft.com/office/powerpoint/2010/main" val="3943785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97346"/>
            <a:ext cx="88392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Výroba ytterbia se provádí podobně jako výroba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s následnou složitou separací.</a:t>
            </a:r>
          </a:p>
          <a:p>
            <a:pPr algn="just"/>
            <a:r>
              <a:rPr lang="cs-CZ" sz="2000" dirty="0">
                <a:latin typeface="Arial" panose="020B0604020202020204" pitchFamily="34" charset="0"/>
                <a:cs typeface="Arial" panose="020B0604020202020204" pitchFamily="34" charset="0"/>
              </a:rPr>
              <a:t>   Výroba kovového ytterbia se provádí tavnou elektrolýzou chloridu </a:t>
            </a:r>
            <a:r>
              <a:rPr lang="cs-CZ" sz="2000" dirty="0" err="1">
                <a:latin typeface="Arial" panose="020B0604020202020204" pitchFamily="34" charset="0"/>
                <a:cs typeface="Arial" panose="020B0604020202020204" pitchFamily="34" charset="0"/>
              </a:rPr>
              <a:t>ytterbitého</a:t>
            </a:r>
            <a:r>
              <a:rPr lang="cs-CZ" sz="2000" dirty="0">
                <a:latin typeface="Arial" panose="020B0604020202020204" pitchFamily="34" charset="0"/>
                <a:cs typeface="Arial" panose="020B0604020202020204" pitchFamily="34" charset="0"/>
              </a:rPr>
              <a:t> YbCl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nebo termickou redukcí fluoridu YbF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nebo oxidu Yb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a:t>
            </a:r>
            <a:r>
              <a:rPr lang="cs-CZ" sz="2000" u="sng" dirty="0">
                <a:latin typeface="Arial" panose="020B0604020202020204" pitchFamily="34" charset="0"/>
                <a:cs typeface="Arial" panose="020B0604020202020204" pitchFamily="34" charset="0"/>
              </a:rPr>
              <a:t>d</a:t>
            </a:r>
            <a:r>
              <a:rPr lang="cs-CZ" sz="2000" dirty="0">
                <a:latin typeface="Arial" panose="020B0604020202020204" pitchFamily="34" charset="0"/>
                <a:cs typeface="Arial" panose="020B0604020202020204" pitchFamily="34" charset="0"/>
              </a:rPr>
              <a:t>raslíkem, vápníkem nebo lanthanem:</a:t>
            </a:r>
          </a:p>
          <a:p>
            <a:pPr algn="ctr"/>
            <a:r>
              <a:rPr lang="cs-CZ" sz="2000" dirty="0">
                <a:latin typeface="Arial" panose="020B0604020202020204" pitchFamily="34" charset="0"/>
                <a:cs typeface="Arial" panose="020B0604020202020204" pitchFamily="34" charset="0"/>
              </a:rPr>
              <a:t>YbF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+ 3K → </a:t>
            </a:r>
            <a:r>
              <a:rPr lang="cs-CZ" sz="2000" dirty="0" err="1">
                <a:latin typeface="Arial" panose="020B0604020202020204" pitchFamily="34" charset="0"/>
                <a:cs typeface="Arial" panose="020B0604020202020204" pitchFamily="34" charset="0"/>
              </a:rPr>
              <a:t>Yb</a:t>
            </a:r>
            <a:r>
              <a:rPr lang="cs-CZ" sz="2000" dirty="0">
                <a:latin typeface="Arial" panose="020B0604020202020204" pitchFamily="34" charset="0"/>
                <a:cs typeface="Arial" panose="020B0604020202020204" pitchFamily="34" charset="0"/>
              </a:rPr>
              <a:t> + 3KF</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Yb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2Yb + 3CaO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Yb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+ 2La → 2Yb + La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omezené míře se ytterbium využívá v metalurgii pro ovlivnění mikrokrystalické struktury speciálních druhů ocelí. Významnější praktické využití kovové ytterbium nemá.</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ytterbitý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Yb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slouží k výrobě bílých smaltů a glazur. </a:t>
            </a:r>
          </a:p>
          <a:p>
            <a:pPr algn="just"/>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ytterbnatý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YbCl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občas používá v laboratorní praxi </a:t>
            </a:r>
            <a:r>
              <a:rPr lang="cs-CZ" sz="2000" dirty="0" err="1">
                <a:latin typeface="Arial" panose="020B0604020202020204" pitchFamily="34" charset="0"/>
                <a:cs typeface="Arial" panose="020B0604020202020204" pitchFamily="34" charset="0"/>
              </a:rPr>
              <a:t>jeko</a:t>
            </a:r>
            <a:r>
              <a:rPr lang="cs-CZ" sz="2000" dirty="0">
                <a:latin typeface="Arial" panose="020B0604020202020204" pitchFamily="34" charset="0"/>
                <a:cs typeface="Arial" panose="020B0604020202020204" pitchFamily="34" charset="0"/>
              </a:rPr>
              <a:t> velmi silné redukční činidlo. </a:t>
            </a:r>
          </a:p>
          <a:p>
            <a:pPr algn="just"/>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ytterbitý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YbCl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využívá jako katalyzátor alkylací. </a:t>
            </a:r>
          </a:p>
          <a:p>
            <a:pPr algn="just"/>
            <a:r>
              <a:rPr lang="cs-CZ" sz="2000" b="1" dirty="0">
                <a:latin typeface="Arial" panose="020B0604020202020204" pitchFamily="34" charset="0"/>
                <a:cs typeface="Arial" panose="020B0604020202020204" pitchFamily="34" charset="0"/>
              </a:rPr>
              <a:t>Síran </a:t>
            </a:r>
            <a:r>
              <a:rPr lang="cs-CZ" sz="2000" b="1" dirty="0" err="1">
                <a:latin typeface="Arial" panose="020B0604020202020204" pitchFamily="34" charset="0"/>
                <a:cs typeface="Arial" panose="020B0604020202020204" pitchFamily="34" charset="0"/>
              </a:rPr>
              <a:t>ytterbitý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Yb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v laboratorní praxi jako zdroj </a:t>
            </a:r>
            <a:r>
              <a:rPr lang="cs-CZ" sz="2000" dirty="0" err="1">
                <a:latin typeface="Arial" panose="020B0604020202020204" pitchFamily="34" charset="0"/>
                <a:cs typeface="Arial" panose="020B0604020202020204" pitchFamily="34" charset="0"/>
              </a:rPr>
              <a:t>ytterbitých</a:t>
            </a:r>
            <a:r>
              <a:rPr lang="cs-CZ" sz="2000" dirty="0">
                <a:latin typeface="Arial" panose="020B0604020202020204" pitchFamily="34" charset="0"/>
                <a:cs typeface="Arial" panose="020B0604020202020204" pitchFamily="34" charset="0"/>
              </a:rPr>
              <a:t> iontů.</a:t>
            </a:r>
          </a:p>
        </p:txBody>
      </p:sp>
    </p:spTree>
    <p:extLst>
      <p:ext uri="{BB962C8B-B14F-4D97-AF65-F5344CB8AC3E}">
        <p14:creationId xmlns:p14="http://schemas.microsoft.com/office/powerpoint/2010/main" val="1103885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96870"/>
            <a:ext cx="8915400" cy="6432530"/>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Lutecium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stříbřitě bílý, lesklý, měkký kov, který má ze všech lanthanoidů nejvyšší hustotu. Lutecium je ze všech lanthanoidů chemicky nejméně reaktivní prvek.</a:t>
            </a:r>
          </a:p>
          <a:p>
            <a:pPr algn="just"/>
            <a:r>
              <a:rPr lang="cs-CZ" sz="2000" dirty="0">
                <a:latin typeface="Arial" panose="020B0604020202020204" pitchFamily="34" charset="0"/>
                <a:cs typeface="Arial" panose="020B0604020202020204" pitchFamily="34" charset="0"/>
              </a:rPr>
              <a:t>Na suchém vzduchu je lutecium stálé, při zahřátí na 150°C shoří na bílý oxid </a:t>
            </a:r>
            <a:r>
              <a:rPr lang="cs-CZ" sz="2000" dirty="0" err="1">
                <a:latin typeface="Arial" panose="020B0604020202020204" pitchFamily="34" charset="0"/>
                <a:cs typeface="Arial" panose="020B0604020202020204" pitchFamily="34" charset="0"/>
              </a:rPr>
              <a:t>lutecitý</a:t>
            </a:r>
            <a:r>
              <a:rPr lang="cs-CZ" sz="2000" dirty="0">
                <a:latin typeface="Arial" panose="020B0604020202020204" pitchFamily="34" charset="0"/>
                <a:cs typeface="Arial" panose="020B0604020202020204" pitchFamily="34" charset="0"/>
              </a:rPr>
              <a:t> Lu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vodíkem tvoří hydridy LuH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LuH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vodou reaguje pouze za zvýšené teploty a velmi pomalu za vzniku vodíku, ale snadno se rozpouští v běžných minerálních kyselinách:</a:t>
            </a:r>
          </a:p>
          <a:p>
            <a:pPr algn="ctr"/>
            <a:r>
              <a:rPr lang="cs-CZ" sz="2000" dirty="0">
                <a:latin typeface="Arial" panose="020B0604020202020204" pitchFamily="34" charset="0"/>
                <a:cs typeface="Arial" panose="020B0604020202020204" pitchFamily="34" charset="0"/>
              </a:rPr>
              <a:t>2Lu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2Lu(OH)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2Lu + 6HCl → 2LuCl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Lu</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Lu</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Ve sloučeninách se lutecium vyskytuje pouze v oxidačním stupni III. Sloučeniny lutecia se svými chemickými vlastnostmi podobají sloučeninám hliníku. Vodné roztoky solí lutecia jsou bezbarvé, pouze jodid je hnědý.</a:t>
            </a:r>
            <a:endParaRPr lang="en-US" sz="20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lutecium vyskytuje vzácně ve formě sloučenin společně s ostatními lanthanoidy, samostatné minerály lutecia nejsou známy. </a:t>
            </a:r>
            <a:endParaRPr lang="en-US" sz="20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Výroba lutecia se provádí podobně jako výroba ostatních </a:t>
            </a:r>
            <a:r>
              <a:rPr lang="cs-CZ" sz="2000" dirty="0" err="1">
                <a:latin typeface="Arial" panose="020B0604020202020204" pitchFamily="34" charset="0"/>
                <a:cs typeface="Arial" panose="020B0604020202020204" pitchFamily="34" charset="0"/>
              </a:rPr>
              <a:t>lantahanoidů</a:t>
            </a:r>
            <a:r>
              <a:rPr lang="cs-CZ" sz="2000" dirty="0">
                <a:latin typeface="Arial" panose="020B0604020202020204" pitchFamily="34" charset="0"/>
                <a:cs typeface="Arial" panose="020B0604020202020204" pitchFamily="34" charset="0"/>
              </a:rPr>
              <a:t> loužením </a:t>
            </a:r>
            <a:r>
              <a:rPr lang="cs-CZ" sz="2000" dirty="0" err="1">
                <a:latin typeface="Arial" panose="020B0604020202020204" pitchFamily="34" charset="0"/>
                <a:cs typeface="Arial" panose="020B0604020202020204" pitchFamily="34" charset="0"/>
              </a:rPr>
              <a:t>lanthanoidových</a:t>
            </a:r>
            <a:r>
              <a:rPr lang="cs-CZ" sz="2000" dirty="0">
                <a:latin typeface="Arial" panose="020B0604020202020204" pitchFamily="34" charset="0"/>
                <a:cs typeface="Arial" panose="020B0604020202020204" pitchFamily="34" charset="0"/>
              </a:rPr>
              <a:t> rud směsí minerálních kyselin s následnou složitou separací.</a:t>
            </a:r>
          </a:p>
        </p:txBody>
      </p:sp>
    </p:spTree>
    <p:extLst>
      <p:ext uri="{BB962C8B-B14F-4D97-AF65-F5344CB8AC3E}">
        <p14:creationId xmlns:p14="http://schemas.microsoft.com/office/powerpoint/2010/main" val="1103885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409342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Výroba kovového lutecia se provádí elektrolýzou taveniny chloridu </a:t>
            </a:r>
            <a:r>
              <a:rPr lang="cs-CZ" sz="2000" dirty="0" err="1">
                <a:latin typeface="Arial" panose="020B0604020202020204" pitchFamily="34" charset="0"/>
                <a:cs typeface="Arial" panose="020B0604020202020204" pitchFamily="34" charset="0"/>
              </a:rPr>
              <a:t>letecitého</a:t>
            </a:r>
            <a:r>
              <a:rPr lang="cs-CZ" sz="2000" dirty="0">
                <a:latin typeface="Arial" panose="020B0604020202020204" pitchFamily="34" charset="0"/>
                <a:cs typeface="Arial" panose="020B0604020202020204" pitchFamily="34" charset="0"/>
              </a:rPr>
              <a:t> LuCl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nebo jeho redukcí kovovým vápníkem:</a:t>
            </a:r>
          </a:p>
          <a:p>
            <a:pPr algn="ctr"/>
            <a:r>
              <a:rPr lang="cs-CZ" sz="2000" dirty="0">
                <a:latin typeface="Arial" panose="020B0604020202020204" pitchFamily="34" charset="0"/>
                <a:cs typeface="Arial" panose="020B0604020202020204" pitchFamily="34" charset="0"/>
              </a:rPr>
              <a:t>2LuCl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2Lu + 3CaCl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Významnější praktické využití kovové lutecium ani jeho sloučeniny nemají. </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lutecitý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Lu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pro výrobu katalyzátorů pro krakování, hydrogenaci, alkylaci a polymeraci. </a:t>
            </a:r>
          </a:p>
          <a:p>
            <a:pPr algn="just"/>
            <a:r>
              <a:rPr lang="cs-CZ" sz="2000" b="1" dirty="0" err="1">
                <a:latin typeface="Arial" panose="020B0604020202020204" pitchFamily="34" charset="0"/>
                <a:cs typeface="Arial" panose="020B0604020202020204" pitchFamily="34" charset="0"/>
              </a:rPr>
              <a:t>Tantaličnan</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lutecitý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LuTaO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má termoluminiscenční vlastnosti a slouží k výrobě detektorů IR záření.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Izotop </a:t>
            </a:r>
            <a:r>
              <a:rPr lang="cs-CZ" sz="2000" baseline="30000" dirty="0">
                <a:latin typeface="Arial" panose="020B0604020202020204" pitchFamily="34" charset="0"/>
                <a:cs typeface="Arial" panose="020B0604020202020204" pitchFamily="34" charset="0"/>
              </a:rPr>
              <a:t>176</a:t>
            </a:r>
            <a:r>
              <a:rPr lang="cs-CZ" sz="2000" dirty="0">
                <a:latin typeface="Arial" panose="020B0604020202020204" pitchFamily="34" charset="0"/>
                <a:cs typeface="Arial" panose="020B0604020202020204" pitchFamily="34" charset="0"/>
              </a:rPr>
              <a:t>Lu se využívá ke stanovení stáří meteoritů.</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27660" y="381000"/>
            <a:ext cx="2242024" cy="707886"/>
          </a:xfrm>
          <a:prstGeom prst="rect">
            <a:avLst/>
          </a:prstGeom>
          <a:noFill/>
        </p:spPr>
        <p:txBody>
          <a:bodyPr wrap="none" rtlCol="0">
            <a:spAutoFit/>
          </a:bodyPr>
          <a:lstStyle/>
          <a:p>
            <a:r>
              <a:rPr lang="cs-CZ" sz="4000" b="1" dirty="0"/>
              <a:t>Aktinoidy</a:t>
            </a:r>
          </a:p>
        </p:txBody>
      </p:sp>
      <p:pic>
        <p:nvPicPr>
          <p:cNvPr id="4" name="Obrázek 3">
            <a:extLst>
              <a:ext uri="{FF2B5EF4-FFF2-40B4-BE49-F238E27FC236}">
                <a16:creationId xmlns:a16="http://schemas.microsoft.com/office/drawing/2014/main" id="{29DF52EB-0068-4251-87F9-D9BA4F5EE2A9}"/>
              </a:ext>
            </a:extLst>
          </p:cNvPr>
          <p:cNvPicPr>
            <a:picLocks noChangeAspect="1"/>
          </p:cNvPicPr>
          <p:nvPr/>
        </p:nvPicPr>
        <p:blipFill>
          <a:blip r:embed="rId2"/>
          <a:stretch>
            <a:fillRect/>
          </a:stretch>
        </p:blipFill>
        <p:spPr>
          <a:xfrm>
            <a:off x="3733800" y="381000"/>
            <a:ext cx="5048366" cy="2556136"/>
          </a:xfrm>
          <a:prstGeom prst="rect">
            <a:avLst/>
          </a:prstGeom>
        </p:spPr>
      </p:pic>
      <p:pic>
        <p:nvPicPr>
          <p:cNvPr id="6154" name="Picture 10" descr="Actinoids - Properties and Uses - Self Study Point">
            <a:extLst>
              <a:ext uri="{FF2B5EF4-FFF2-40B4-BE49-F238E27FC236}">
                <a16:creationId xmlns:a16="http://schemas.microsoft.com/office/drawing/2014/main" id="{97F07154-8CC1-4E60-B522-978C63C34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315" y="3408906"/>
            <a:ext cx="5538597" cy="33433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F4D35DD2-D84E-4880-86EB-264FC80B6B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272" y="1600384"/>
            <a:ext cx="2590800" cy="494576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885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56795" y="209891"/>
            <a:ext cx="3532890" cy="523220"/>
          </a:xfrm>
          <a:prstGeom prst="rect">
            <a:avLst/>
          </a:prstGeom>
          <a:noFill/>
        </p:spPr>
        <p:txBody>
          <a:bodyPr wrap="none" rtlCol="0">
            <a:spAutoFit/>
          </a:bodyPr>
          <a:lstStyle/>
          <a:p>
            <a:r>
              <a:rPr lang="cs-CZ" sz="2800" b="1" dirty="0" err="1"/>
              <a:t>Aktinoidová</a:t>
            </a:r>
            <a:r>
              <a:rPr lang="cs-CZ" sz="2800" b="1" dirty="0"/>
              <a:t> kontrakce</a:t>
            </a:r>
          </a:p>
        </p:txBody>
      </p:sp>
      <p:sp>
        <p:nvSpPr>
          <p:cNvPr id="3" name="Rectangle 1">
            <a:extLst>
              <a:ext uri="{FF2B5EF4-FFF2-40B4-BE49-F238E27FC236}">
                <a16:creationId xmlns:a16="http://schemas.microsoft.com/office/drawing/2014/main" id="{91B5F3AA-6605-42A3-B73D-5B1AFACF62E0}"/>
              </a:ext>
            </a:extLst>
          </p:cNvPr>
          <p:cNvSpPr>
            <a:spLocks noChangeArrowheads="1"/>
          </p:cNvSpPr>
          <p:nvPr/>
        </p:nvSpPr>
        <p:spPr bwMode="auto">
          <a:xfrm>
            <a:off x="156795" y="896179"/>
            <a:ext cx="8814462" cy="12311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cs-CZ" sz="2000" b="0" i="0" u="none" strike="noStrike" cap="none" normalizeH="0" baseline="0" dirty="0" err="1">
                <a:ln>
                  <a:noFill/>
                </a:ln>
                <a:solidFill>
                  <a:srgbClr val="2E2E2E"/>
                </a:solidFill>
                <a:effectLst/>
                <a:latin typeface="+mn-lt"/>
                <a:cs typeface="Arial" panose="020B0604020202020204" pitchFamily="34" charset="0"/>
              </a:rPr>
              <a:t>Iontov</a:t>
            </a:r>
            <a:r>
              <a:rPr kumimoji="0" lang="cs-CZ" altLang="cs-CZ" sz="2000" b="0" i="0" u="none" strike="noStrike" cap="none" normalizeH="0" baseline="0" dirty="0">
                <a:ln>
                  <a:noFill/>
                </a:ln>
                <a:solidFill>
                  <a:srgbClr val="2E2E2E"/>
                </a:solidFill>
                <a:effectLst/>
                <a:latin typeface="+mn-lt"/>
                <a:cs typeface="Arial" panose="020B0604020202020204" pitchFamily="34" charset="0"/>
              </a:rPr>
              <a:t>é</a:t>
            </a:r>
            <a:r>
              <a:rPr kumimoji="0" lang="en-US" altLang="cs-CZ" sz="2000" b="0" i="0" u="none" strike="noStrike" cap="none" normalizeH="0" baseline="0" dirty="0">
                <a:ln>
                  <a:noFill/>
                </a:ln>
                <a:solidFill>
                  <a:srgbClr val="2E2E2E"/>
                </a:solidFill>
                <a:effectLst/>
                <a:latin typeface="+mn-lt"/>
                <a:cs typeface="Arial" panose="020B0604020202020204" pitchFamily="34" charset="0"/>
              </a:rPr>
              <a:t> </a:t>
            </a:r>
            <a:r>
              <a:rPr kumimoji="0" lang="en-US" altLang="cs-CZ" sz="2000" b="0" i="0" u="none" strike="noStrike" cap="none" normalizeH="0" baseline="0" dirty="0" err="1">
                <a:ln>
                  <a:noFill/>
                </a:ln>
                <a:solidFill>
                  <a:srgbClr val="2E2E2E"/>
                </a:solidFill>
                <a:effectLst/>
                <a:latin typeface="+mn-lt"/>
                <a:cs typeface="Arial" panose="020B0604020202020204" pitchFamily="34" charset="0"/>
              </a:rPr>
              <a:t>polom</a:t>
            </a:r>
            <a:r>
              <a:rPr kumimoji="0" lang="cs-CZ" altLang="cs-CZ" sz="2000" b="0" i="0" u="none" strike="noStrike" cap="none" normalizeH="0" baseline="0" dirty="0" err="1">
                <a:ln>
                  <a:noFill/>
                </a:ln>
                <a:solidFill>
                  <a:srgbClr val="2E2E2E"/>
                </a:solidFill>
                <a:effectLst/>
                <a:latin typeface="+mn-lt"/>
                <a:cs typeface="Arial" panose="020B0604020202020204" pitchFamily="34" charset="0"/>
              </a:rPr>
              <a:t>ěry</a:t>
            </a:r>
            <a:r>
              <a:rPr kumimoji="0" lang="cs-CZ" altLang="cs-CZ" sz="2000" b="0" i="0" u="none" strike="noStrike" cap="none" normalizeH="0" baseline="0" dirty="0">
                <a:ln>
                  <a:noFill/>
                </a:ln>
                <a:solidFill>
                  <a:srgbClr val="2E2E2E"/>
                </a:solidFill>
                <a:effectLst/>
                <a:latin typeface="+mn-lt"/>
                <a:cs typeface="Arial" panose="020B0604020202020204" pitchFamily="34" charset="0"/>
              </a:rPr>
              <a:t> </a:t>
            </a:r>
            <a:r>
              <a:rPr kumimoji="0" lang="cs-CZ" altLang="cs-CZ" sz="2000" i="0" u="none" strike="noStrike" cap="none" normalizeH="0" baseline="0" dirty="0">
                <a:ln>
                  <a:noFill/>
                </a:ln>
                <a:solidFill>
                  <a:srgbClr val="2E2E2E"/>
                </a:solidFill>
                <a:effectLst/>
                <a:latin typeface="+mn-lt"/>
                <a:cs typeface="Arial" panose="020B0604020202020204" pitchFamily="34" charset="0"/>
              </a:rPr>
              <a:t>aktinoidů postupně klesají se zvyšujícím se atomovým číslem</a:t>
            </a:r>
            <a:r>
              <a:rPr kumimoji="0" lang="cs-CZ" altLang="cs-CZ" sz="2000" b="1" i="0" u="none" strike="noStrike" cap="none" normalizeH="0" baseline="0" dirty="0">
                <a:ln>
                  <a:noFill/>
                </a:ln>
                <a:solidFill>
                  <a:srgbClr val="2E2E2E"/>
                </a:solidFill>
                <a:effectLst/>
                <a:latin typeface="+mn-lt"/>
                <a:cs typeface="Arial" panose="020B0604020202020204" pitchFamily="34" charset="0"/>
              </a:rPr>
              <a:t> </a:t>
            </a:r>
            <a:r>
              <a:rPr lang="en-US" altLang="cs-CZ" sz="2000" dirty="0">
                <a:solidFill>
                  <a:srgbClr val="2E2E2E"/>
                </a:solidFill>
                <a:latin typeface="+mn-lt"/>
                <a:cs typeface="Arial" panose="020B0604020202020204" pitchFamily="34" charset="0"/>
              </a:rPr>
              <a:t>= </a:t>
            </a:r>
            <a:r>
              <a:rPr kumimoji="0" lang="cs-CZ" altLang="cs-CZ" sz="2000" b="1" i="0" u="none" strike="noStrike" cap="none" normalizeH="0" baseline="0" dirty="0" err="1">
                <a:ln>
                  <a:noFill/>
                </a:ln>
                <a:solidFill>
                  <a:srgbClr val="2E2E2E"/>
                </a:solidFill>
                <a:effectLst/>
                <a:latin typeface="+mn-lt"/>
                <a:cs typeface="Arial" panose="020B0604020202020204" pitchFamily="34" charset="0"/>
              </a:rPr>
              <a:t>aktinoidová</a:t>
            </a:r>
            <a:r>
              <a:rPr kumimoji="0" lang="cs-CZ" altLang="cs-CZ" sz="2000" b="1" i="0" u="none" strike="noStrike" cap="none" normalizeH="0" baseline="0" dirty="0">
                <a:ln>
                  <a:noFill/>
                </a:ln>
                <a:solidFill>
                  <a:srgbClr val="2E2E2E"/>
                </a:solidFill>
                <a:effectLst/>
                <a:latin typeface="+mn-lt"/>
                <a:cs typeface="Arial" panose="020B0604020202020204" pitchFamily="34" charset="0"/>
              </a:rPr>
              <a:t> kontrakce</a:t>
            </a:r>
            <a:r>
              <a:rPr kumimoji="0" lang="en-US" altLang="cs-CZ" sz="2000" b="1" i="0" u="none" strike="noStrike" cap="none" normalizeH="0" baseline="0" dirty="0">
                <a:ln>
                  <a:noFill/>
                </a:ln>
                <a:solidFill>
                  <a:srgbClr val="2E2E2E"/>
                </a:solidFill>
                <a:effectLst/>
                <a:latin typeface="+mn-lt"/>
                <a:cs typeface="Arial" panose="020B0604020202020204" pitchFamily="34" charset="0"/>
              </a:rPr>
              <a:t>,</a:t>
            </a:r>
            <a:r>
              <a:rPr kumimoji="0" lang="cs-CZ" altLang="cs-CZ" sz="2000" b="0" i="0" u="none" strike="noStrike" cap="none" normalizeH="0" baseline="0" dirty="0">
                <a:ln>
                  <a:noFill/>
                </a:ln>
                <a:solidFill>
                  <a:srgbClr val="2E2E2E"/>
                </a:solidFill>
                <a:effectLst/>
                <a:latin typeface="+mn-lt"/>
                <a:cs typeface="Arial" panose="020B0604020202020204" pitchFamily="34" charset="0"/>
              </a:rPr>
              <a:t> analogická </a:t>
            </a:r>
            <a:r>
              <a:rPr kumimoji="0" lang="cs-CZ" altLang="cs-CZ" sz="2000" i="0" u="none" strike="noStrike" cap="none" normalizeH="0" baseline="0" dirty="0" err="1">
                <a:ln>
                  <a:noFill/>
                </a:ln>
                <a:solidFill>
                  <a:srgbClr val="2E2E2E"/>
                </a:solidFill>
                <a:effectLst/>
                <a:latin typeface="+mn-lt"/>
                <a:cs typeface="Arial" panose="020B0604020202020204" pitchFamily="34" charset="0"/>
              </a:rPr>
              <a:t>lanthanoidové</a:t>
            </a:r>
            <a:r>
              <a:rPr kumimoji="0" lang="cs-CZ" altLang="cs-CZ" sz="2000" i="0" u="none" strike="noStrike" cap="none" normalizeH="0" baseline="0" dirty="0">
                <a:ln>
                  <a:noFill/>
                </a:ln>
                <a:solidFill>
                  <a:srgbClr val="2E2E2E"/>
                </a:solidFill>
                <a:effectLst/>
                <a:latin typeface="+mn-lt"/>
                <a:cs typeface="Arial" panose="020B0604020202020204" pitchFamily="34" charset="0"/>
              </a:rPr>
              <a:t> kontrakci (stínící </a:t>
            </a:r>
            <a:r>
              <a:rPr kumimoji="0" lang="en-US" altLang="cs-CZ" sz="2000" i="0" u="none" strike="noStrike" cap="none" normalizeH="0" baseline="0" dirty="0">
                <a:ln>
                  <a:noFill/>
                </a:ln>
                <a:solidFill>
                  <a:srgbClr val="2E2E2E"/>
                </a:solidFill>
                <a:effectLst/>
                <a:latin typeface="+mn-lt"/>
                <a:cs typeface="Arial" panose="020B0604020202020204" pitchFamily="34" charset="0"/>
              </a:rPr>
              <a:t> </a:t>
            </a:r>
            <a:r>
              <a:rPr kumimoji="0" lang="en-US" altLang="cs-CZ" sz="2000" i="0" u="none" strike="noStrike" cap="none" normalizeH="0" baseline="0" dirty="0" err="1">
                <a:ln>
                  <a:noFill/>
                </a:ln>
                <a:solidFill>
                  <a:srgbClr val="2E2E2E"/>
                </a:solidFill>
                <a:effectLst/>
                <a:latin typeface="+mn-lt"/>
                <a:cs typeface="Arial" panose="020B0604020202020204" pitchFamily="34" charset="0"/>
              </a:rPr>
              <a:t>efe</a:t>
            </a:r>
            <a:r>
              <a:rPr kumimoji="0" lang="cs-CZ" altLang="cs-CZ" sz="2000" i="0" u="none" strike="noStrike" cap="none" normalizeH="0" baseline="0" dirty="0">
                <a:ln>
                  <a:noFill/>
                </a:ln>
                <a:solidFill>
                  <a:srgbClr val="2E2E2E"/>
                </a:solidFill>
                <a:effectLst/>
                <a:latin typeface="+mn-lt"/>
                <a:cs typeface="Arial" panose="020B0604020202020204" pitchFamily="34" charset="0"/>
              </a:rPr>
              <a:t>k</a:t>
            </a:r>
            <a:r>
              <a:rPr kumimoji="0" lang="en-US" altLang="cs-CZ" sz="2000" i="0" u="none" strike="noStrike" cap="none" normalizeH="0" baseline="0" dirty="0">
                <a:ln>
                  <a:noFill/>
                </a:ln>
                <a:solidFill>
                  <a:srgbClr val="2E2E2E"/>
                </a:solidFill>
                <a:effectLst/>
                <a:latin typeface="+mn-lt"/>
                <a:cs typeface="Arial" panose="020B0604020202020204" pitchFamily="34" charset="0"/>
              </a:rPr>
              <a:t>t 5</a:t>
            </a:r>
            <a:r>
              <a:rPr kumimoji="0" lang="en-US" altLang="cs-CZ" sz="2000" i="1" u="none" strike="noStrike" cap="none" normalizeH="0" baseline="0" dirty="0">
                <a:ln>
                  <a:noFill/>
                </a:ln>
                <a:solidFill>
                  <a:srgbClr val="2E2E2E"/>
                </a:solidFill>
                <a:effectLst/>
                <a:latin typeface="+mn-lt"/>
                <a:cs typeface="Arial" panose="020B0604020202020204" pitchFamily="34" charset="0"/>
              </a:rPr>
              <a:t>f</a:t>
            </a:r>
            <a:r>
              <a:rPr kumimoji="0" lang="en-US" altLang="cs-CZ" sz="2000" i="0" u="none" strike="noStrike" cap="none" normalizeH="0" baseline="0" dirty="0">
                <a:ln>
                  <a:noFill/>
                </a:ln>
                <a:solidFill>
                  <a:srgbClr val="2E2E2E"/>
                </a:solidFill>
                <a:effectLst/>
                <a:latin typeface="+mn-lt"/>
                <a:cs typeface="Arial" panose="020B0604020202020204" pitchFamily="34" charset="0"/>
              </a:rPr>
              <a:t>-orbital</a:t>
            </a:r>
            <a:r>
              <a:rPr kumimoji="0" lang="cs-CZ" altLang="cs-CZ" sz="2000" i="0" u="none" strike="noStrike" cap="none" normalizeH="0" baseline="0" dirty="0">
                <a:ln>
                  <a:noFill/>
                </a:ln>
                <a:solidFill>
                  <a:srgbClr val="2E2E2E"/>
                </a:solidFill>
                <a:effectLst/>
                <a:latin typeface="+mn-lt"/>
                <a:cs typeface="Arial" panose="020B0604020202020204" pitchFamily="34" charset="0"/>
              </a:rPr>
              <a:t>ů</a:t>
            </a:r>
            <a:r>
              <a:rPr kumimoji="0" lang="en-US" altLang="cs-CZ" sz="2000" i="0" u="none" strike="noStrike" cap="none" normalizeH="0" baseline="0" dirty="0">
                <a:ln>
                  <a:noFill/>
                </a:ln>
                <a:solidFill>
                  <a:srgbClr val="2E2E2E"/>
                </a:solidFill>
                <a:effectLst/>
                <a:latin typeface="+mn-lt"/>
                <a:cs typeface="Arial" panose="020B0604020202020204" pitchFamily="34" charset="0"/>
              </a:rPr>
              <a:t> </a:t>
            </a:r>
            <a:r>
              <a:rPr kumimoji="0" lang="cs-CZ" altLang="cs-CZ" sz="2000" i="0" u="none" strike="noStrike" cap="none" normalizeH="0" baseline="0" dirty="0">
                <a:ln>
                  <a:noFill/>
                </a:ln>
                <a:solidFill>
                  <a:srgbClr val="2E2E2E"/>
                </a:solidFill>
                <a:effectLst/>
                <a:latin typeface="+mn-lt"/>
                <a:cs typeface="Arial" panose="020B0604020202020204" pitchFamily="34" charset="0"/>
              </a:rPr>
              <a:t>je v důsledku jejich tvaru mnohem menší ve srovnání se stínícím efektem</a:t>
            </a:r>
            <a:r>
              <a:rPr kumimoji="0" lang="en-US" altLang="cs-CZ" sz="2000" i="0" u="none" strike="noStrike" cap="none" normalizeH="0" baseline="0" dirty="0">
                <a:ln>
                  <a:noFill/>
                </a:ln>
                <a:solidFill>
                  <a:srgbClr val="2E2E2E"/>
                </a:solidFill>
                <a:effectLst/>
                <a:latin typeface="+mn-lt"/>
                <a:cs typeface="Arial" panose="020B0604020202020204" pitchFamily="34" charset="0"/>
              </a:rPr>
              <a:t> </a:t>
            </a:r>
            <a:r>
              <a:rPr kumimoji="0" lang="en-US" altLang="cs-CZ" sz="2000" i="1" u="none" strike="noStrike" cap="none" normalizeH="0" baseline="0" dirty="0">
                <a:ln>
                  <a:noFill/>
                </a:ln>
                <a:solidFill>
                  <a:srgbClr val="2E2E2E"/>
                </a:solidFill>
                <a:effectLst/>
                <a:latin typeface="+mn-lt"/>
                <a:cs typeface="Arial" panose="020B0604020202020204" pitchFamily="34" charset="0"/>
              </a:rPr>
              <a:t>s</a:t>
            </a:r>
            <a:r>
              <a:rPr kumimoji="0" lang="en-US" altLang="cs-CZ" sz="2000" i="0" u="none" strike="noStrike" cap="none" normalizeH="0" baseline="0" dirty="0">
                <a:ln>
                  <a:noFill/>
                </a:ln>
                <a:solidFill>
                  <a:srgbClr val="2E2E2E"/>
                </a:solidFill>
                <a:effectLst/>
                <a:latin typeface="+mn-lt"/>
                <a:cs typeface="Arial" panose="020B0604020202020204" pitchFamily="34" charset="0"/>
              </a:rPr>
              <a:t>, </a:t>
            </a:r>
            <a:r>
              <a:rPr kumimoji="0" lang="en-US" altLang="cs-CZ" sz="2000" i="1" u="none" strike="noStrike" cap="none" normalizeH="0" baseline="0" dirty="0">
                <a:ln>
                  <a:noFill/>
                </a:ln>
                <a:solidFill>
                  <a:srgbClr val="2E2E2E"/>
                </a:solidFill>
                <a:effectLst/>
                <a:latin typeface="+mn-lt"/>
                <a:cs typeface="Arial" panose="020B0604020202020204" pitchFamily="34" charset="0"/>
              </a:rPr>
              <a:t>p</a:t>
            </a:r>
            <a:r>
              <a:rPr kumimoji="0" lang="cs-CZ" altLang="cs-CZ" sz="2000" i="0" u="none" strike="noStrike" cap="none" normalizeH="0" baseline="0" dirty="0">
                <a:ln>
                  <a:noFill/>
                </a:ln>
                <a:solidFill>
                  <a:srgbClr val="2E2E2E"/>
                </a:solidFill>
                <a:effectLst/>
                <a:latin typeface="+mn-lt"/>
                <a:cs typeface="Arial" panose="020B0604020202020204" pitchFamily="34" charset="0"/>
              </a:rPr>
              <a:t> i </a:t>
            </a:r>
            <a:r>
              <a:rPr kumimoji="0" lang="en-US" altLang="cs-CZ" sz="2000" i="1" u="none" strike="noStrike" cap="none" normalizeH="0" baseline="0" dirty="0">
                <a:ln>
                  <a:noFill/>
                </a:ln>
                <a:solidFill>
                  <a:srgbClr val="2E2E2E"/>
                </a:solidFill>
                <a:effectLst/>
                <a:latin typeface="+mn-lt"/>
                <a:cs typeface="Arial" panose="020B0604020202020204" pitchFamily="34" charset="0"/>
              </a:rPr>
              <a:t>d</a:t>
            </a:r>
            <a:r>
              <a:rPr kumimoji="0" lang="en-US" altLang="cs-CZ" sz="2000" i="0" u="none" strike="noStrike" cap="none" normalizeH="0" baseline="0" dirty="0">
                <a:ln>
                  <a:noFill/>
                </a:ln>
                <a:solidFill>
                  <a:srgbClr val="2E2E2E"/>
                </a:solidFill>
                <a:effectLst/>
                <a:latin typeface="+mn-lt"/>
                <a:cs typeface="Arial" panose="020B0604020202020204" pitchFamily="34" charset="0"/>
              </a:rPr>
              <a:t>-orbital</a:t>
            </a:r>
            <a:r>
              <a:rPr kumimoji="0" lang="cs-CZ" altLang="cs-CZ" sz="2000" i="0" u="none" strike="noStrike" cap="none" normalizeH="0" baseline="0" dirty="0">
                <a:ln>
                  <a:noFill/>
                </a:ln>
                <a:solidFill>
                  <a:srgbClr val="2E2E2E"/>
                </a:solidFill>
                <a:effectLst/>
                <a:latin typeface="+mn-lt"/>
                <a:cs typeface="Arial" panose="020B0604020202020204" pitchFamily="34" charset="0"/>
              </a:rPr>
              <a:t>ů)</a:t>
            </a:r>
            <a:r>
              <a:rPr kumimoji="0" lang="en-US" altLang="cs-CZ" sz="2000" i="0" u="none" strike="noStrike" cap="none" normalizeH="0" baseline="0" dirty="0">
                <a:ln>
                  <a:noFill/>
                </a:ln>
                <a:solidFill>
                  <a:srgbClr val="2E2E2E"/>
                </a:solidFill>
                <a:effectLst/>
                <a:latin typeface="+mn-lt"/>
                <a:cs typeface="Arial" panose="020B0604020202020204" pitchFamily="34" charset="0"/>
              </a:rPr>
              <a:t>. </a:t>
            </a:r>
            <a:endParaRPr kumimoji="0" lang="cs-CZ" altLang="cs-CZ" sz="2000" i="0" u="none" strike="noStrike" cap="none" normalizeH="0" baseline="0" dirty="0">
              <a:ln>
                <a:noFill/>
              </a:ln>
              <a:solidFill>
                <a:srgbClr val="2E2E2E"/>
              </a:solidFill>
              <a:effectLst/>
              <a:latin typeface="+mn-lt"/>
              <a:cs typeface="Arial" panose="020B0604020202020204" pitchFamily="34" charset="0"/>
            </a:endParaRPr>
          </a:p>
        </p:txBody>
      </p:sp>
      <p:pic>
        <p:nvPicPr>
          <p:cNvPr id="1027" name="Picture 3" descr="Why is Ac ( OH )3 more basic than Cf ( OH )3 ?">
            <a:extLst>
              <a:ext uri="{FF2B5EF4-FFF2-40B4-BE49-F238E27FC236}">
                <a16:creationId xmlns:a16="http://schemas.microsoft.com/office/drawing/2014/main" id="{CC96532C-8106-43F8-82A3-0F1FA98E8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52" y="4785954"/>
            <a:ext cx="3711896" cy="105789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1765B522-55B1-421D-9EDE-A6C3827CAD6C}"/>
              </a:ext>
            </a:extLst>
          </p:cNvPr>
          <p:cNvPicPr>
            <a:picLocks noChangeAspect="1"/>
          </p:cNvPicPr>
          <p:nvPr/>
        </p:nvPicPr>
        <p:blipFill>
          <a:blip r:embed="rId3"/>
          <a:stretch>
            <a:fillRect/>
          </a:stretch>
        </p:blipFill>
        <p:spPr>
          <a:xfrm>
            <a:off x="4170726" y="1928028"/>
            <a:ext cx="4800531" cy="1937306"/>
          </a:xfrm>
          <a:prstGeom prst="rect">
            <a:avLst/>
          </a:prstGeom>
        </p:spPr>
      </p:pic>
      <p:sp>
        <p:nvSpPr>
          <p:cNvPr id="8" name="TextovéPole 7">
            <a:extLst>
              <a:ext uri="{FF2B5EF4-FFF2-40B4-BE49-F238E27FC236}">
                <a16:creationId xmlns:a16="http://schemas.microsoft.com/office/drawing/2014/main" id="{7FF80EED-C3D5-4208-8236-6509D9C42CB6}"/>
              </a:ext>
            </a:extLst>
          </p:cNvPr>
          <p:cNvSpPr txBox="1"/>
          <p:nvPr/>
        </p:nvSpPr>
        <p:spPr>
          <a:xfrm>
            <a:off x="156795" y="2333235"/>
            <a:ext cx="3805605" cy="2246769"/>
          </a:xfrm>
          <a:prstGeom prst="rect">
            <a:avLst/>
          </a:prstGeom>
          <a:noFill/>
        </p:spPr>
        <p:txBody>
          <a:bodyPr wrap="square">
            <a:spAutoFit/>
          </a:bodyPr>
          <a:lstStyle/>
          <a:p>
            <a:pPr algn="just"/>
            <a:r>
              <a:rPr lang="cs-CZ" altLang="cs-CZ" sz="2000" dirty="0">
                <a:solidFill>
                  <a:srgbClr val="2E2E2E"/>
                </a:solidFill>
                <a:latin typeface="+mn-lt"/>
                <a:cs typeface="Arial" panose="020B0604020202020204" pitchFamily="34" charset="0"/>
              </a:rPr>
              <a:t>   Následkem </a:t>
            </a:r>
            <a:r>
              <a:rPr lang="cs-CZ" altLang="cs-CZ" sz="2000" dirty="0" err="1">
                <a:solidFill>
                  <a:srgbClr val="2E2E2E"/>
                </a:solidFill>
                <a:latin typeface="+mn-lt"/>
                <a:cs typeface="Arial" panose="020B0604020202020204" pitchFamily="34" charset="0"/>
              </a:rPr>
              <a:t>aktinoidové</a:t>
            </a:r>
            <a:r>
              <a:rPr lang="cs-CZ" altLang="cs-CZ" sz="2000" dirty="0">
                <a:solidFill>
                  <a:srgbClr val="2E2E2E"/>
                </a:solidFill>
                <a:latin typeface="+mn-lt"/>
                <a:cs typeface="Arial" panose="020B0604020202020204" pitchFamily="34" charset="0"/>
              </a:rPr>
              <a:t> kontrakce roste kovalentní charakter sloučenin aktinoidů s rostoucím atomovým číslem</a:t>
            </a:r>
            <a:r>
              <a:rPr kumimoji="0" lang="cs-CZ" altLang="cs-CZ" sz="2000" i="0" u="none" strike="noStrike" cap="none" normalizeH="0" baseline="0" dirty="0">
                <a:ln>
                  <a:noFill/>
                </a:ln>
                <a:solidFill>
                  <a:schemeClr val="tx1"/>
                </a:solidFill>
                <a:effectLst/>
                <a:latin typeface="+mn-lt"/>
                <a:cs typeface="Arial" panose="020B0604020202020204" pitchFamily="34" charset="0"/>
              </a:rPr>
              <a:t> (sloučeniny </a:t>
            </a:r>
            <a:r>
              <a:rPr kumimoji="0" lang="en-US" altLang="cs-CZ" sz="2000" i="0" u="none" strike="noStrike" cap="none" normalizeH="0" baseline="0" dirty="0" err="1">
                <a:ln>
                  <a:noFill/>
                </a:ln>
                <a:solidFill>
                  <a:schemeClr val="tx1"/>
                </a:solidFill>
                <a:effectLst/>
                <a:latin typeface="+mn-lt"/>
                <a:cs typeface="Arial" panose="020B0604020202020204" pitchFamily="34" charset="0"/>
              </a:rPr>
              <a:t>lawrenci</a:t>
            </a:r>
            <a:r>
              <a:rPr kumimoji="0" lang="cs-CZ" altLang="cs-CZ" sz="2000" i="0" u="none" strike="noStrike" cap="none" normalizeH="0" baseline="0" dirty="0">
                <a:ln>
                  <a:noFill/>
                </a:ln>
                <a:solidFill>
                  <a:schemeClr val="tx1"/>
                </a:solidFill>
                <a:effectLst/>
                <a:latin typeface="+mn-lt"/>
                <a:cs typeface="Arial" panose="020B0604020202020204" pitchFamily="34" charset="0"/>
              </a:rPr>
              <a:t>a</a:t>
            </a:r>
            <a:r>
              <a:rPr kumimoji="0" lang="en-US" altLang="cs-CZ" sz="2000" i="0" u="none" strike="noStrike" cap="none" normalizeH="0" baseline="0" dirty="0">
                <a:ln>
                  <a:noFill/>
                </a:ln>
                <a:solidFill>
                  <a:schemeClr val="tx1"/>
                </a:solidFill>
                <a:effectLst/>
                <a:latin typeface="+mn-lt"/>
                <a:cs typeface="Arial" panose="020B0604020202020204" pitchFamily="34" charset="0"/>
              </a:rPr>
              <a:t> </a:t>
            </a:r>
            <a:r>
              <a:rPr kumimoji="0" lang="cs-CZ" altLang="cs-CZ" sz="2000" i="0" u="none" strike="noStrike" cap="none" normalizeH="0" baseline="0" dirty="0">
                <a:ln>
                  <a:noFill/>
                </a:ln>
                <a:solidFill>
                  <a:schemeClr val="tx1"/>
                </a:solidFill>
                <a:effectLst/>
                <a:latin typeface="+mn-lt"/>
                <a:cs typeface="Arial" panose="020B0604020202020204" pitchFamily="34" charset="0"/>
              </a:rPr>
              <a:t>jsou nejvíce</a:t>
            </a:r>
            <a:r>
              <a:rPr kumimoji="0" lang="en-US" altLang="cs-CZ" sz="2000" i="0" u="none" strike="noStrike" cap="none" normalizeH="0" baseline="0" dirty="0">
                <a:ln>
                  <a:noFill/>
                </a:ln>
                <a:solidFill>
                  <a:schemeClr val="tx1"/>
                </a:solidFill>
                <a:effectLst/>
                <a:latin typeface="+mn-lt"/>
                <a:cs typeface="Arial" panose="020B0604020202020204" pitchFamily="34" charset="0"/>
              </a:rPr>
              <a:t> </a:t>
            </a:r>
            <a:r>
              <a:rPr kumimoji="0" lang="cs-CZ" altLang="cs-CZ" sz="2000" i="0" u="none" strike="noStrike" cap="none" normalizeH="0" baseline="0" dirty="0">
                <a:ln>
                  <a:noFill/>
                </a:ln>
                <a:solidFill>
                  <a:schemeClr val="tx1"/>
                </a:solidFill>
                <a:effectLst/>
                <a:latin typeface="+mn-lt"/>
                <a:cs typeface="Arial" panose="020B0604020202020204" pitchFamily="34" charset="0"/>
              </a:rPr>
              <a:t>k</a:t>
            </a:r>
            <a:r>
              <a:rPr kumimoji="0" lang="en-US" altLang="cs-CZ" sz="2000" i="0" u="none" strike="noStrike" cap="none" normalizeH="0" baseline="0" dirty="0" err="1">
                <a:ln>
                  <a:noFill/>
                </a:ln>
                <a:solidFill>
                  <a:schemeClr val="tx1"/>
                </a:solidFill>
                <a:effectLst/>
                <a:latin typeface="+mn-lt"/>
                <a:cs typeface="Arial" panose="020B0604020202020204" pitchFamily="34" charset="0"/>
              </a:rPr>
              <a:t>ovalent</a:t>
            </a:r>
            <a:r>
              <a:rPr kumimoji="0" lang="cs-CZ" altLang="cs-CZ" sz="2000" i="0" u="none" strike="noStrike" cap="none" normalizeH="0" baseline="0" dirty="0">
                <a:ln>
                  <a:noFill/>
                </a:ln>
                <a:solidFill>
                  <a:schemeClr val="tx1"/>
                </a:solidFill>
                <a:effectLst/>
                <a:latin typeface="+mn-lt"/>
                <a:cs typeface="Arial" panose="020B0604020202020204" pitchFamily="34" charset="0"/>
              </a:rPr>
              <a:t>ní, sloučeniny </a:t>
            </a:r>
            <a:r>
              <a:rPr kumimoji="0" lang="en-US" altLang="cs-CZ" sz="2000" i="0" u="none" strike="noStrike" cap="none" normalizeH="0" baseline="0" dirty="0">
                <a:ln>
                  <a:noFill/>
                </a:ln>
                <a:solidFill>
                  <a:schemeClr val="tx1"/>
                </a:solidFill>
                <a:effectLst/>
                <a:latin typeface="+mn-lt"/>
                <a:cs typeface="Arial" panose="020B0604020202020204" pitchFamily="34" charset="0"/>
              </a:rPr>
              <a:t>a</a:t>
            </a:r>
            <a:r>
              <a:rPr kumimoji="0" lang="cs-CZ" altLang="cs-CZ" sz="2000" i="0" u="none" strike="noStrike" cap="none" normalizeH="0" baseline="0" dirty="0">
                <a:ln>
                  <a:noFill/>
                </a:ln>
                <a:solidFill>
                  <a:schemeClr val="tx1"/>
                </a:solidFill>
                <a:effectLst/>
                <a:latin typeface="+mn-lt"/>
                <a:cs typeface="Arial" panose="020B0604020202020204" pitchFamily="34" charset="0"/>
              </a:rPr>
              <a:t>k</a:t>
            </a:r>
            <a:r>
              <a:rPr kumimoji="0" lang="en-US" altLang="cs-CZ" sz="2000" i="0" u="none" strike="noStrike" cap="none" normalizeH="0" baseline="0" dirty="0" err="1">
                <a:ln>
                  <a:noFill/>
                </a:ln>
                <a:solidFill>
                  <a:schemeClr val="tx1"/>
                </a:solidFill>
                <a:effectLst/>
                <a:latin typeface="+mn-lt"/>
                <a:cs typeface="Arial" panose="020B0604020202020204" pitchFamily="34" charset="0"/>
              </a:rPr>
              <a:t>tini</a:t>
            </a:r>
            <a:r>
              <a:rPr kumimoji="0" lang="cs-CZ" altLang="cs-CZ" sz="2000" i="0" u="none" strike="noStrike" cap="none" normalizeH="0" baseline="0" dirty="0">
                <a:ln>
                  <a:noFill/>
                </a:ln>
                <a:solidFill>
                  <a:schemeClr val="tx1"/>
                </a:solidFill>
                <a:effectLst/>
                <a:latin typeface="+mn-lt"/>
                <a:cs typeface="Arial" panose="020B0604020202020204" pitchFamily="34" charset="0"/>
              </a:rPr>
              <a:t>a</a:t>
            </a:r>
            <a:r>
              <a:rPr kumimoji="0" lang="en-US" altLang="cs-CZ" sz="2000" i="0" u="none" strike="noStrike" cap="none" normalizeH="0" baseline="0" dirty="0">
                <a:ln>
                  <a:noFill/>
                </a:ln>
                <a:solidFill>
                  <a:schemeClr val="tx1"/>
                </a:solidFill>
                <a:effectLst/>
                <a:latin typeface="+mn-lt"/>
                <a:cs typeface="Arial" panose="020B0604020202020204" pitchFamily="34" charset="0"/>
              </a:rPr>
              <a:t> </a:t>
            </a:r>
            <a:r>
              <a:rPr kumimoji="0" lang="cs-CZ" altLang="cs-CZ" sz="2000" i="0" u="none" strike="noStrike" cap="none" normalizeH="0" baseline="0" dirty="0">
                <a:ln>
                  <a:noFill/>
                </a:ln>
                <a:solidFill>
                  <a:schemeClr val="tx1"/>
                </a:solidFill>
                <a:effectLst/>
                <a:latin typeface="+mn-lt"/>
                <a:cs typeface="Arial" panose="020B0604020202020204" pitchFamily="34" charset="0"/>
              </a:rPr>
              <a:t>jsou nejméně</a:t>
            </a:r>
            <a:r>
              <a:rPr kumimoji="0" lang="en-US" altLang="cs-CZ" sz="2000" i="0" u="none" strike="noStrike" cap="none" normalizeH="0" baseline="0" dirty="0">
                <a:ln>
                  <a:noFill/>
                </a:ln>
                <a:solidFill>
                  <a:schemeClr val="tx1"/>
                </a:solidFill>
                <a:effectLst/>
                <a:latin typeface="+mn-lt"/>
                <a:cs typeface="Arial" panose="020B0604020202020204" pitchFamily="34" charset="0"/>
              </a:rPr>
              <a:t> </a:t>
            </a:r>
            <a:r>
              <a:rPr kumimoji="0" lang="cs-CZ" altLang="cs-CZ" sz="2000" i="0" u="none" strike="noStrike" cap="none" normalizeH="0" baseline="0" dirty="0">
                <a:ln>
                  <a:noFill/>
                </a:ln>
                <a:solidFill>
                  <a:schemeClr val="tx1"/>
                </a:solidFill>
                <a:effectLst/>
                <a:latin typeface="+mn-lt"/>
                <a:cs typeface="Arial" panose="020B0604020202020204" pitchFamily="34" charset="0"/>
              </a:rPr>
              <a:t>k</a:t>
            </a:r>
            <a:r>
              <a:rPr kumimoji="0" lang="en-US" altLang="cs-CZ" sz="2000" i="0" u="none" strike="noStrike" cap="none" normalizeH="0" baseline="0" dirty="0" err="1">
                <a:ln>
                  <a:noFill/>
                </a:ln>
                <a:solidFill>
                  <a:schemeClr val="tx1"/>
                </a:solidFill>
                <a:effectLst/>
                <a:latin typeface="+mn-lt"/>
                <a:cs typeface="Arial" panose="020B0604020202020204" pitchFamily="34" charset="0"/>
              </a:rPr>
              <a:t>ovalent</a:t>
            </a:r>
            <a:r>
              <a:rPr kumimoji="0" lang="cs-CZ" altLang="cs-CZ" sz="2000" i="0" u="none" strike="noStrike" cap="none" normalizeH="0" baseline="0" dirty="0">
                <a:ln>
                  <a:noFill/>
                </a:ln>
                <a:solidFill>
                  <a:schemeClr val="tx1"/>
                </a:solidFill>
                <a:effectLst/>
                <a:latin typeface="+mn-lt"/>
                <a:cs typeface="Arial" panose="020B0604020202020204" pitchFamily="34" charset="0"/>
              </a:rPr>
              <a:t>ní)</a:t>
            </a:r>
            <a:r>
              <a:rPr kumimoji="0" lang="en-US" altLang="cs-CZ" sz="2000" i="0" u="none" strike="noStrike" cap="none" normalizeH="0" baseline="0" dirty="0">
                <a:ln>
                  <a:noFill/>
                </a:ln>
                <a:solidFill>
                  <a:schemeClr val="tx1"/>
                </a:solidFill>
                <a:effectLst/>
                <a:latin typeface="+mn-lt"/>
                <a:cs typeface="Arial" panose="020B0604020202020204" pitchFamily="34" charset="0"/>
              </a:rPr>
              <a:t>.</a:t>
            </a:r>
            <a:r>
              <a:rPr kumimoji="0" lang="cs-CZ" altLang="cs-CZ" sz="2000" i="0" u="none" strike="noStrike" cap="none" normalizeH="0" baseline="0" dirty="0">
                <a:ln>
                  <a:noFill/>
                </a:ln>
                <a:solidFill>
                  <a:schemeClr val="tx1"/>
                </a:solidFill>
                <a:effectLst/>
                <a:latin typeface="+mn-lt"/>
                <a:cs typeface="Arial" panose="020B0604020202020204" pitchFamily="34" charset="0"/>
              </a:rPr>
              <a:t> </a:t>
            </a:r>
            <a:endParaRPr lang="cs-CZ" sz="2000" dirty="0"/>
          </a:p>
        </p:txBody>
      </p:sp>
      <p:pic>
        <p:nvPicPr>
          <p:cNvPr id="2050" name="Picture 2">
            <a:extLst>
              <a:ext uri="{FF2B5EF4-FFF2-40B4-BE49-F238E27FC236}">
                <a16:creationId xmlns:a16="http://schemas.microsoft.com/office/drawing/2014/main" id="{B40161DE-1776-403A-975C-F10D8BCFB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265" y="4005614"/>
            <a:ext cx="3359451" cy="261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62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pare the chemistry of actinoids with that of the ...">
            <a:extLst>
              <a:ext uri="{FF2B5EF4-FFF2-40B4-BE49-F238E27FC236}">
                <a16:creationId xmlns:a16="http://schemas.microsoft.com/office/drawing/2014/main" id="{7658FE3A-8C5F-4FCD-8618-2A10C8AE0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718" y="3287666"/>
            <a:ext cx="6146563" cy="328841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37 MAGNETIC PROPERTIES OF F BLOCK ELEMENTS - * PropertiesofE1">
            <a:extLst>
              <a:ext uri="{FF2B5EF4-FFF2-40B4-BE49-F238E27FC236}">
                <a16:creationId xmlns:a16="http://schemas.microsoft.com/office/drawing/2014/main" id="{4048F848-5A62-4321-A5D1-8E6237971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028" y="685800"/>
            <a:ext cx="4773851" cy="2305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D2D9360D-797D-4F48-B1CD-E401E9B7B6E2}"/>
              </a:ext>
            </a:extLst>
          </p:cNvPr>
          <p:cNvSpPr txBox="1"/>
          <p:nvPr/>
        </p:nvSpPr>
        <p:spPr>
          <a:xfrm>
            <a:off x="-180447" y="162580"/>
            <a:ext cx="4773851" cy="523220"/>
          </a:xfrm>
          <a:prstGeom prst="rect">
            <a:avLst/>
          </a:prstGeom>
          <a:noFill/>
        </p:spPr>
        <p:txBody>
          <a:bodyPr wrap="square" rtlCol="0">
            <a:spAutoFit/>
          </a:bodyPr>
          <a:lstStyle/>
          <a:p>
            <a:pPr algn="ctr"/>
            <a:r>
              <a:rPr lang="cs-CZ" sz="2800" b="1" dirty="0"/>
              <a:t>Lanthanoidy vs. aktinoidy</a:t>
            </a:r>
          </a:p>
        </p:txBody>
      </p:sp>
      <p:pic>
        <p:nvPicPr>
          <p:cNvPr id="4100" name="Picture 4">
            <a:extLst>
              <a:ext uri="{FF2B5EF4-FFF2-40B4-BE49-F238E27FC236}">
                <a16:creationId xmlns:a16="http://schemas.microsoft.com/office/drawing/2014/main" id="{CCA3D45D-3A37-4334-BA9E-8B3B53F64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70" y="925154"/>
            <a:ext cx="3430842" cy="205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028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1457814A-49B4-4847-9121-4566BC4AB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599089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77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52400"/>
            <a:ext cx="8915400" cy="6524863"/>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Aktinium</a:t>
            </a:r>
            <a:r>
              <a:rPr lang="cs-CZ" sz="3200" dirty="0">
                <a:latin typeface="Arial" panose="020B0604020202020204" pitchFamily="34" charset="0"/>
                <a:cs typeface="Arial" panose="020B0604020202020204" pitchFamily="34" charset="0"/>
              </a:rPr>
              <a:t>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radioaktivní, ve tmě světélkující prvek kovového charakteru.</a:t>
            </a:r>
          </a:p>
          <a:p>
            <a:pPr algn="just"/>
            <a:r>
              <a:rPr lang="cs-CZ" sz="2000" dirty="0">
                <a:latin typeface="Arial" panose="020B0604020202020204" pitchFamily="34" charset="0"/>
                <a:cs typeface="Arial" panose="020B0604020202020204" pitchFamily="34" charset="0"/>
              </a:rPr>
              <a:t>Aktinium se dobře rozpouští v minerálních kyselinách za vzniku </a:t>
            </a:r>
            <a:r>
              <a:rPr lang="cs-CZ" sz="2000" dirty="0" err="1">
                <a:latin typeface="Arial" panose="020B0604020202020204" pitchFamily="34" charset="0"/>
                <a:cs typeface="Arial" panose="020B0604020202020204" pitchFamily="34" charset="0"/>
              </a:rPr>
              <a:t>aktinité</a:t>
            </a:r>
            <a:r>
              <a:rPr lang="cs-CZ" sz="2000" dirty="0">
                <a:latin typeface="Arial" panose="020B0604020202020204" pitchFamily="34" charset="0"/>
                <a:cs typeface="Arial" panose="020B0604020202020204" pitchFamily="34" charset="0"/>
              </a:rPr>
              <a:t> soli a vývoje vodíku, výjimku tvoří reakce aktinia se zředěnou kyselinou dusičnou, při které se vodík neuvolňuje:</a:t>
            </a:r>
          </a:p>
          <a:p>
            <a:pPr algn="ctr"/>
            <a:r>
              <a:rPr lang="cs-CZ" sz="2000" dirty="0">
                <a:latin typeface="Arial" panose="020B0604020202020204" pitchFamily="34" charset="0"/>
                <a:cs typeface="Arial" panose="020B0604020202020204" pitchFamily="34" charset="0"/>
              </a:rPr>
              <a:t>2Ac + 6HCl → 2AcCl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8Ac + 30HNO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8Ac(NO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+ 15H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S vodou aktinium ochotně reaguje za vzniku hydroxidu:</a:t>
            </a:r>
          </a:p>
          <a:p>
            <a:pPr algn="ctr"/>
            <a:r>
              <a:rPr lang="cs-CZ" sz="2000" dirty="0">
                <a:latin typeface="Arial" panose="020B0604020202020204" pitchFamily="34" charset="0"/>
                <a:cs typeface="Arial" panose="020B0604020202020204" pitchFamily="34" charset="0"/>
              </a:rPr>
              <a:t>2Ac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2Ac(OH)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Zvláštností aktinia je jeho poměrně značná neochota k přímému slučování s fluorem, reakce za tvorby fluoridu </a:t>
            </a:r>
            <a:r>
              <a:rPr lang="cs-CZ" sz="2000" dirty="0" err="1">
                <a:latin typeface="Arial" panose="020B0604020202020204" pitchFamily="34" charset="0"/>
                <a:cs typeface="Arial" panose="020B0604020202020204" pitchFamily="34" charset="0"/>
              </a:rPr>
              <a:t>aktinitého</a:t>
            </a:r>
            <a:r>
              <a:rPr lang="cs-CZ" sz="2000" dirty="0">
                <a:latin typeface="Arial" panose="020B0604020202020204" pitchFamily="34" charset="0"/>
                <a:cs typeface="Arial" panose="020B0604020202020204" pitchFamily="34" charset="0"/>
              </a:rPr>
              <a:t> AcF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probíhá až za teploty okolo 1350°C. Ostatní chemické vlastnosti aktinia i jeho sloučenin se nejvíce podobají vlastnostem lanthanu a jeho sloučenin, pouze chování aktinia ve formě bezvodého fosforečnanu AcPO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více podobá vlastnostem vápníku.</a:t>
            </a:r>
            <a:endParaRPr lang="en-US" sz="20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přírodě aktinium vzniká radioaktivním rozpadem protaktinia a thoria a vyskytuje se jako nepatrná příměs v uranových rudách. Známým nerostem aktinia je </a:t>
            </a:r>
            <a:r>
              <a:rPr lang="cs-CZ" sz="2000" b="1" dirty="0" err="1">
                <a:latin typeface="Arial" panose="020B0604020202020204" pitchFamily="34" charset="0"/>
                <a:cs typeface="Arial" panose="020B0604020202020204" pitchFamily="34" charset="0"/>
              </a:rPr>
              <a:t>vicanit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Ca,Ce,La,Th</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15</a:t>
            </a:r>
            <a:r>
              <a:rPr lang="cs-CZ" sz="2000" dirty="0">
                <a:latin typeface="Arial" panose="020B0604020202020204" pitchFamily="34" charset="0"/>
                <a:cs typeface="Arial" panose="020B0604020202020204" pitchFamily="34" charset="0"/>
              </a:rPr>
              <a:t>As(</a:t>
            </a:r>
            <a:r>
              <a:rPr lang="cs-CZ" sz="2000" dirty="0" err="1">
                <a:latin typeface="Arial" panose="020B0604020202020204" pitchFamily="34" charset="0"/>
                <a:cs typeface="Arial" panose="020B0604020202020204" pitchFamily="34" charset="0"/>
              </a:rPr>
              <a:t>AsNa</a:t>
            </a:r>
            <a:r>
              <a:rPr lang="cs-CZ" sz="2000" dirty="0">
                <a:latin typeface="Arial" panose="020B0604020202020204" pitchFamily="34" charset="0"/>
                <a:cs typeface="Arial" panose="020B0604020202020204" pitchFamily="34" charset="0"/>
              </a:rPr>
              <a:t>)FeSi</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40</a:t>
            </a:r>
            <a:r>
              <a:rPr lang="cs-CZ" sz="2000" dirty="0">
                <a:latin typeface="Arial" panose="020B0604020202020204" pitchFamily="34" charset="0"/>
                <a:cs typeface="Arial" panose="020B0604020202020204" pitchFamily="34" charset="0"/>
              </a:rPr>
              <a:t>F</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Nejstálejší izotop </a:t>
            </a:r>
            <a:r>
              <a:rPr lang="cs-CZ" sz="2000" baseline="30000" dirty="0">
                <a:latin typeface="Arial" panose="020B0604020202020204" pitchFamily="34" charset="0"/>
                <a:cs typeface="Arial" panose="020B0604020202020204" pitchFamily="34" charset="0"/>
              </a:rPr>
              <a:t>227</a:t>
            </a:r>
            <a:r>
              <a:rPr lang="cs-CZ" sz="2000" dirty="0">
                <a:latin typeface="Arial" panose="020B0604020202020204" pitchFamily="34" charset="0"/>
                <a:cs typeface="Arial" panose="020B0604020202020204" pitchFamily="34" charset="0"/>
              </a:rPr>
              <a:t>Ac má poločas rozpadu 21,7 let. Celkem je známo 29 izotopů aktinia.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580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132343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Příprava aktinia se provádí z </a:t>
            </a:r>
            <a:r>
              <a:rPr lang="cs-CZ" sz="2000" baseline="30000" dirty="0">
                <a:latin typeface="Arial" panose="020B0604020202020204" pitchFamily="34" charset="0"/>
                <a:cs typeface="Arial" panose="020B0604020202020204" pitchFamily="34" charset="0"/>
              </a:rPr>
              <a:t>226</a:t>
            </a:r>
            <a:r>
              <a:rPr lang="cs-CZ" sz="2000" dirty="0">
                <a:latin typeface="Arial" panose="020B0604020202020204" pitchFamily="34" charset="0"/>
                <a:cs typeface="Arial" panose="020B0604020202020204" pitchFamily="34" charset="0"/>
              </a:rPr>
              <a:t>Ra bombardováním neutrony. Výroba kovového aktinia z přírodních zdrojů se provádí redukcí fluoridu </a:t>
            </a:r>
            <a:r>
              <a:rPr lang="cs-CZ" sz="2000" dirty="0" err="1">
                <a:latin typeface="Arial" panose="020B0604020202020204" pitchFamily="34" charset="0"/>
                <a:cs typeface="Arial" panose="020B0604020202020204" pitchFamily="34" charset="0"/>
              </a:rPr>
              <a:t>aktinitého</a:t>
            </a:r>
            <a:r>
              <a:rPr lang="cs-CZ" sz="2000" dirty="0">
                <a:latin typeface="Arial" panose="020B0604020202020204" pitchFamily="34" charset="0"/>
                <a:cs typeface="Arial" panose="020B0604020202020204" pitchFamily="34" charset="0"/>
              </a:rPr>
              <a:t> AcF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parami lithia při teplotě 1100-1300°C. Praktické využití nalézá aktinium jako silný zdroj neutronů pro výzkumné účely.</a:t>
            </a:r>
          </a:p>
        </p:txBody>
      </p:sp>
    </p:spTree>
    <p:extLst>
      <p:ext uri="{BB962C8B-B14F-4D97-AF65-F5344CB8AC3E}">
        <p14:creationId xmlns:p14="http://schemas.microsoft.com/office/powerpoint/2010/main" val="1874461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124754"/>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Thorium</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radioaktivní, šedý, měkký a tažný kov, vzhledem podobný platině. Práškové thorium je </a:t>
            </a:r>
            <a:r>
              <a:rPr lang="cs-CZ" sz="2000" dirty="0" err="1">
                <a:latin typeface="Arial" panose="020B0604020202020204" pitchFamily="34" charset="0"/>
                <a:cs typeface="Arial" panose="020B0604020202020204" pitchFamily="34" charset="0"/>
              </a:rPr>
              <a:t>pyroforní</a:t>
            </a:r>
            <a:r>
              <a:rPr lang="cs-CZ" sz="2000" dirty="0">
                <a:latin typeface="Arial" panose="020B0604020202020204" pitchFamily="34" charset="0"/>
                <a:cs typeface="Arial" panose="020B0604020202020204" pitchFamily="34" charset="0"/>
              </a:rPr>
              <a:t>, kovové thorium se na vzduchu vznítí při zahřátí na teplotu 130°C.</a:t>
            </a:r>
          </a:p>
          <a:p>
            <a:pPr algn="just"/>
            <a:r>
              <a:rPr lang="cs-CZ" sz="2000" dirty="0">
                <a:latin typeface="Arial" panose="020B0604020202020204" pitchFamily="34" charset="0"/>
                <a:cs typeface="Arial" panose="020B0604020202020204" pitchFamily="34" charset="0"/>
              </a:rPr>
              <a:t>    Při laboratorní teplotě reaguje s fluorem za vzniku fluoridu </a:t>
            </a:r>
            <a:r>
              <a:rPr lang="cs-CZ" sz="2000" dirty="0" err="1">
                <a:latin typeface="Arial" panose="020B0604020202020204" pitchFamily="34" charset="0"/>
                <a:cs typeface="Arial" panose="020B0604020202020204" pitchFamily="34" charset="0"/>
              </a:rPr>
              <a:t>thoričitého</a:t>
            </a:r>
            <a:r>
              <a:rPr lang="cs-CZ" sz="2000" dirty="0">
                <a:latin typeface="Arial" panose="020B0604020202020204" pitchFamily="34" charset="0"/>
                <a:cs typeface="Arial" panose="020B0604020202020204" pitchFamily="34" charset="0"/>
              </a:rPr>
              <a:t> ThF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při teplotách okolo 500°C reaguje thorium s ostatními halogeny za vzniku halogenidů typu ThX</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se sírou za vzniku sulfidu </a:t>
            </a:r>
            <a:r>
              <a:rPr lang="cs-CZ" sz="2000" dirty="0" err="1">
                <a:latin typeface="Arial" panose="020B0604020202020204" pitchFamily="34" charset="0"/>
                <a:cs typeface="Arial" panose="020B0604020202020204" pitchFamily="34" charset="0"/>
              </a:rPr>
              <a:t>thoričitého</a:t>
            </a:r>
            <a:r>
              <a:rPr lang="cs-CZ" sz="2000" dirty="0">
                <a:latin typeface="Arial" panose="020B0604020202020204" pitchFamily="34" charset="0"/>
                <a:cs typeface="Arial" panose="020B0604020202020204" pitchFamily="34" charset="0"/>
              </a:rPr>
              <a:t> ThS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příměsí sulfidu </a:t>
            </a:r>
            <a:r>
              <a:rPr lang="cs-CZ" sz="2000" dirty="0" err="1">
                <a:latin typeface="Arial" panose="020B0604020202020204" pitchFamily="34" charset="0"/>
                <a:cs typeface="Arial" panose="020B0604020202020204" pitchFamily="34" charset="0"/>
              </a:rPr>
              <a:t>thoritého</a:t>
            </a:r>
            <a:r>
              <a:rPr lang="cs-CZ" sz="2000" dirty="0">
                <a:latin typeface="Arial" panose="020B0604020202020204" pitchFamily="34" charset="0"/>
                <a:cs typeface="Arial" panose="020B0604020202020204" pitchFamily="34" charset="0"/>
              </a:rPr>
              <a:t> 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vyšších teplotách reaguje také s dusíkem za vzniku nitridu Th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N</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s křemíkem za vzniku silicidu ThSi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Při zahřátí na teplotu 250°C na vzduchu hoří za vzniku oxidu </a:t>
            </a:r>
            <a:r>
              <a:rPr lang="cs-CZ" sz="2000" dirty="0" err="1">
                <a:latin typeface="Arial" panose="020B0604020202020204" pitchFamily="34" charset="0"/>
                <a:cs typeface="Arial" panose="020B0604020202020204" pitchFamily="34" charset="0"/>
              </a:rPr>
              <a:t>thoričitého</a:t>
            </a:r>
            <a:r>
              <a:rPr lang="cs-CZ" sz="2000" dirty="0">
                <a:latin typeface="Arial" panose="020B0604020202020204" pitchFamily="34" charset="0"/>
                <a:cs typeface="Arial" panose="020B0604020202020204" pitchFamily="34" charset="0"/>
              </a:rPr>
              <a:t> ThO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Ve zředěných kyselinách i zásadách se thorium nerozpouští, ale je dobře rozpustné v lučavce královské a v dýmavé kyselině chlorovodíkové. Dobře se rozpouští v koncentrované kyselině dusičné i chlorovodíkové za vzniku </a:t>
            </a:r>
            <a:r>
              <a:rPr lang="cs-CZ" sz="2000" dirty="0" err="1">
                <a:latin typeface="Arial" panose="020B0604020202020204" pitchFamily="34" charset="0"/>
                <a:cs typeface="Arial" panose="020B0604020202020204" pitchFamily="34" charset="0"/>
              </a:rPr>
              <a:t>thoričité</a:t>
            </a:r>
            <a:r>
              <a:rPr lang="cs-CZ" sz="2000" dirty="0">
                <a:latin typeface="Arial" panose="020B0604020202020204" pitchFamily="34" charset="0"/>
                <a:cs typeface="Arial" panose="020B0604020202020204" pitchFamily="34" charset="0"/>
              </a:rPr>
              <a:t> soli a vývoje vodíku, reakce thoria s těmito kyselinami je katalyzována přítomností fluoridových iontů:</a:t>
            </a:r>
          </a:p>
          <a:p>
            <a:pPr algn="ctr"/>
            <a:r>
              <a:rPr lang="cs-CZ" sz="2000" dirty="0">
                <a:latin typeface="Arial" panose="020B0604020202020204" pitchFamily="34" charset="0"/>
                <a:cs typeface="Arial" panose="020B0604020202020204" pitchFamily="34" charset="0"/>
              </a:rPr>
              <a:t>3Th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+ 12HCl → 3ThCl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+ 4NO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Th</a:t>
            </a:r>
            <a:r>
              <a:rPr lang="cs-CZ" sz="2000" dirty="0">
                <a:latin typeface="Arial" panose="020B0604020202020204" pitchFamily="34" charset="0"/>
                <a:cs typeface="Arial" panose="020B0604020202020204" pitchFamily="34" charset="0"/>
              </a:rPr>
              <a:t> + 4HCl → ThCl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p>
          <a:p>
            <a:pPr algn="ct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14D59BC6-EBB1-409E-BC02-A48C70597FF3}"/>
              </a:ext>
            </a:extLst>
          </p:cNvPr>
          <p:cNvSpPr txBox="1"/>
          <p:nvPr/>
        </p:nvSpPr>
        <p:spPr>
          <a:xfrm>
            <a:off x="152400" y="197346"/>
            <a:ext cx="8839200" cy="1323439"/>
          </a:xfrm>
          <a:prstGeom prst="rect">
            <a:avLst/>
          </a:prstGeom>
          <a:noFill/>
        </p:spPr>
        <p:txBody>
          <a:bodyPr wrap="square">
            <a:spAutoFit/>
          </a:bodyPr>
          <a:lstStyle/>
          <a:p>
            <a:pPr algn="just" rtl="0">
              <a:spcBef>
                <a:spcPts val="0"/>
              </a:spcBef>
              <a:spcAft>
                <a:spcPts val="0"/>
              </a:spcAft>
            </a:pPr>
            <a:r>
              <a:rPr lang="cs-CZ" sz="2000" b="1" i="0" dirty="0">
                <a:solidFill>
                  <a:srgbClr val="555555"/>
                </a:solidFill>
                <a:effectLst/>
                <a:latin typeface="Arial" panose="020B0604020202020204" pitchFamily="34" charset="0"/>
                <a:cs typeface="Arial" panose="020B0604020202020204" pitchFamily="34" charset="0"/>
              </a:rPr>
              <a:t>A</a:t>
            </a:r>
            <a:r>
              <a:rPr lang="en-US" sz="2000" b="1" i="0" dirty="0">
                <a:solidFill>
                  <a:srgbClr val="555555"/>
                </a:solidFill>
                <a:effectLst/>
                <a:latin typeface="Arial" panose="020B0604020202020204" pitchFamily="34" charset="0"/>
                <a:cs typeface="Arial" panose="020B0604020202020204" pitchFamily="34" charset="0"/>
              </a:rPr>
              <a:t>tom</a:t>
            </a:r>
            <a:r>
              <a:rPr lang="cs-CZ" sz="2000" b="1" i="0" dirty="0" err="1">
                <a:solidFill>
                  <a:srgbClr val="555555"/>
                </a:solidFill>
                <a:effectLst/>
                <a:latin typeface="Arial" panose="020B0604020202020204" pitchFamily="34" charset="0"/>
                <a:cs typeface="Arial" panose="020B0604020202020204" pitchFamily="34" charset="0"/>
              </a:rPr>
              <a:t>ové</a:t>
            </a:r>
            <a:r>
              <a:rPr lang="cs-CZ" sz="2000" b="1" i="0" dirty="0">
                <a:solidFill>
                  <a:srgbClr val="555555"/>
                </a:solidFill>
                <a:effectLst/>
                <a:latin typeface="Arial" panose="020B0604020202020204" pitchFamily="34" charset="0"/>
                <a:cs typeface="Arial" panose="020B0604020202020204" pitchFamily="34" charset="0"/>
              </a:rPr>
              <a:t> poloměry</a:t>
            </a:r>
            <a:r>
              <a:rPr lang="en-US" sz="2000" b="1" i="0" dirty="0">
                <a:solidFill>
                  <a:srgbClr val="555555"/>
                </a:solidFill>
                <a:effectLst/>
                <a:latin typeface="Arial" panose="020B0604020202020204" pitchFamily="34" charset="0"/>
                <a:cs typeface="Arial" panose="020B0604020202020204" pitchFamily="34" charset="0"/>
              </a:rPr>
              <a:t> </a:t>
            </a:r>
            <a:r>
              <a:rPr lang="en-US" sz="2000" b="0" i="0" dirty="0">
                <a:solidFill>
                  <a:srgbClr val="555555"/>
                </a:solidFill>
                <a:effectLst/>
                <a:latin typeface="Arial" panose="020B0604020202020204" pitchFamily="34" charset="0"/>
                <a:cs typeface="Arial" panose="020B0604020202020204" pitchFamily="34" charset="0"/>
              </a:rPr>
              <a:t>Hf </a:t>
            </a:r>
            <a:r>
              <a:rPr lang="cs-CZ" sz="2000" b="0" i="0" dirty="0">
                <a:solidFill>
                  <a:srgbClr val="555555"/>
                </a:solidFill>
                <a:effectLst/>
                <a:latin typeface="Arial" panose="020B0604020202020204" pitchFamily="34" charset="0"/>
                <a:cs typeface="Arial" panose="020B0604020202020204" pitchFamily="34" charset="0"/>
              </a:rPr>
              <a:t>a </a:t>
            </a:r>
            <a:r>
              <a:rPr lang="cs-CZ" sz="2000" b="0" i="0" dirty="0" err="1">
                <a:solidFill>
                  <a:srgbClr val="555555"/>
                </a:solidFill>
                <a:effectLst/>
                <a:latin typeface="Arial" panose="020B0604020202020204" pitchFamily="34" charset="0"/>
                <a:cs typeface="Arial" panose="020B0604020202020204" pitchFamily="34" charset="0"/>
              </a:rPr>
              <a:t>Zr</a:t>
            </a:r>
            <a:r>
              <a:rPr lang="cs-CZ" sz="2000" b="0" i="0" dirty="0">
                <a:solidFill>
                  <a:srgbClr val="555555"/>
                </a:solidFill>
                <a:effectLst/>
                <a:latin typeface="Arial" panose="020B0604020202020204" pitchFamily="34" charset="0"/>
                <a:cs typeface="Arial" panose="020B0604020202020204" pitchFamily="34" charset="0"/>
              </a:rPr>
              <a:t> jsou téměř stejné v důsledku </a:t>
            </a:r>
            <a:r>
              <a:rPr lang="en-US" sz="2000" b="0" i="0" dirty="0" err="1">
                <a:solidFill>
                  <a:srgbClr val="555555"/>
                </a:solidFill>
                <a:effectLst/>
                <a:latin typeface="Arial" panose="020B0604020202020204" pitchFamily="34" charset="0"/>
                <a:cs typeface="Arial" panose="020B0604020202020204" pitchFamily="34" charset="0"/>
              </a:rPr>
              <a:t>lanthan</a:t>
            </a:r>
            <a:r>
              <a:rPr lang="cs-CZ" sz="2000" b="0" i="0" dirty="0">
                <a:solidFill>
                  <a:srgbClr val="555555"/>
                </a:solidFill>
                <a:effectLst/>
                <a:latin typeface="Arial" panose="020B0604020202020204" pitchFamily="34" charset="0"/>
                <a:cs typeface="Arial" panose="020B0604020202020204" pitchFamily="34" charset="0"/>
              </a:rPr>
              <a:t>o</a:t>
            </a:r>
            <a:r>
              <a:rPr lang="en-US" sz="2000" b="0" i="0" dirty="0">
                <a:solidFill>
                  <a:srgbClr val="555555"/>
                </a:solidFill>
                <a:effectLst/>
                <a:latin typeface="Arial" panose="020B0604020202020204" pitchFamily="34" charset="0"/>
                <a:cs typeface="Arial" panose="020B0604020202020204" pitchFamily="34" charset="0"/>
              </a:rPr>
              <a:t>id</a:t>
            </a:r>
            <a:r>
              <a:rPr lang="cs-CZ" sz="2000" b="0" i="0" dirty="0" err="1">
                <a:solidFill>
                  <a:srgbClr val="555555"/>
                </a:solidFill>
                <a:effectLst/>
                <a:latin typeface="Arial" panose="020B0604020202020204" pitchFamily="34" charset="0"/>
                <a:cs typeface="Arial" panose="020B0604020202020204" pitchFamily="34" charset="0"/>
              </a:rPr>
              <a:t>ové</a:t>
            </a:r>
            <a:r>
              <a:rPr lang="en-US" sz="2000" b="0" i="0" dirty="0">
                <a:solidFill>
                  <a:srgbClr val="555555"/>
                </a:solidFill>
                <a:effectLst/>
                <a:latin typeface="Arial" panose="020B0604020202020204" pitchFamily="34" charset="0"/>
                <a:cs typeface="Arial" panose="020B0604020202020204" pitchFamily="34" charset="0"/>
              </a:rPr>
              <a:t> </a:t>
            </a:r>
            <a:r>
              <a:rPr lang="cs-CZ" sz="2000" b="0" i="0" dirty="0">
                <a:solidFill>
                  <a:srgbClr val="555555"/>
                </a:solidFill>
                <a:effectLst/>
                <a:latin typeface="Arial" panose="020B0604020202020204" pitchFamily="34" charset="0"/>
                <a:cs typeface="Arial" panose="020B0604020202020204" pitchFamily="34" charset="0"/>
              </a:rPr>
              <a:t>k</a:t>
            </a:r>
            <a:r>
              <a:rPr lang="en-US" sz="2000" b="0" i="0" dirty="0" err="1">
                <a:solidFill>
                  <a:srgbClr val="555555"/>
                </a:solidFill>
                <a:effectLst/>
                <a:latin typeface="Arial" panose="020B0604020202020204" pitchFamily="34" charset="0"/>
                <a:cs typeface="Arial" panose="020B0604020202020204" pitchFamily="34" charset="0"/>
              </a:rPr>
              <a:t>ontra</a:t>
            </a:r>
            <a:r>
              <a:rPr lang="cs-CZ" sz="2000" b="0" i="0" dirty="0">
                <a:solidFill>
                  <a:srgbClr val="555555"/>
                </a:solidFill>
                <a:effectLst/>
                <a:latin typeface="Arial" panose="020B0604020202020204" pitchFamily="34" charset="0"/>
                <a:cs typeface="Arial" panose="020B0604020202020204" pitchFamily="34" charset="0"/>
              </a:rPr>
              <a:t>k</a:t>
            </a:r>
            <a:r>
              <a:rPr lang="en-US" sz="2000" b="0" i="0" dirty="0">
                <a:solidFill>
                  <a:srgbClr val="555555"/>
                </a:solidFill>
                <a:effectLst/>
                <a:latin typeface="Arial" panose="020B0604020202020204" pitchFamily="34" charset="0"/>
                <a:cs typeface="Arial" panose="020B0604020202020204" pitchFamily="34" charset="0"/>
              </a:rPr>
              <a:t>c</a:t>
            </a:r>
            <a:r>
              <a:rPr lang="cs-CZ" sz="2000" b="0" i="0" dirty="0">
                <a:solidFill>
                  <a:srgbClr val="555555"/>
                </a:solidFill>
                <a:effectLst/>
                <a:latin typeface="Arial" panose="020B0604020202020204" pitchFamily="34" charset="0"/>
                <a:cs typeface="Arial" panose="020B0604020202020204" pitchFamily="34" charset="0"/>
              </a:rPr>
              <a:t>e</a:t>
            </a:r>
            <a:r>
              <a:rPr lang="en-US" sz="2000" b="0" i="0" dirty="0">
                <a:solidFill>
                  <a:srgbClr val="555555"/>
                </a:solidFill>
                <a:effectLst/>
                <a:latin typeface="Arial" panose="020B0604020202020204" pitchFamily="34" charset="0"/>
                <a:cs typeface="Arial" panose="020B0604020202020204" pitchFamily="34" charset="0"/>
              </a:rPr>
              <a:t>. </a:t>
            </a:r>
            <a:r>
              <a:rPr lang="cs-CZ" sz="2000" b="0" i="0" dirty="0">
                <a:solidFill>
                  <a:srgbClr val="555555"/>
                </a:solidFill>
                <a:effectLst/>
                <a:latin typeface="Arial" panose="020B0604020202020204" pitchFamily="34" charset="0"/>
                <a:cs typeface="Arial" panose="020B0604020202020204" pitchFamily="34" charset="0"/>
              </a:rPr>
              <a:t>Důsledkem toho jsou velmi podobné chemické vlastnosti obou prvků (= „chemická dvojčata“)</a:t>
            </a:r>
            <a:r>
              <a:rPr lang="en-US" sz="2000" i="0" dirty="0">
                <a:solidFill>
                  <a:srgbClr val="555555"/>
                </a:solidFill>
                <a:effectLst/>
                <a:latin typeface="Arial" panose="020B0604020202020204" pitchFamily="34" charset="0"/>
                <a:cs typeface="Arial" panose="020B0604020202020204" pitchFamily="34" charset="0"/>
              </a:rPr>
              <a:t>.</a:t>
            </a:r>
            <a:r>
              <a:rPr lang="cs-CZ" sz="2000" i="0" dirty="0">
                <a:solidFill>
                  <a:srgbClr val="555555"/>
                </a:solidFill>
                <a:effectLst/>
                <a:latin typeface="Arial" panose="020B0604020202020204" pitchFamily="34" charset="0"/>
                <a:cs typeface="Arial" panose="020B0604020202020204" pitchFamily="34" charset="0"/>
              </a:rPr>
              <a:t> </a:t>
            </a:r>
            <a:r>
              <a:rPr lang="cs-CZ" sz="2000" b="0" i="0" dirty="0">
                <a:solidFill>
                  <a:srgbClr val="555555"/>
                </a:solidFill>
                <a:effectLst/>
                <a:latin typeface="Arial" panose="020B0604020202020204" pitchFamily="34" charset="0"/>
                <a:cs typeface="Arial" panose="020B0604020202020204" pitchFamily="34" charset="0"/>
              </a:rPr>
              <a:t>Totéž platí pro dvojice</a:t>
            </a:r>
            <a:r>
              <a:rPr lang="en-US" sz="2000" b="0" i="0" dirty="0">
                <a:solidFill>
                  <a:srgbClr val="555555"/>
                </a:solidFill>
                <a:effectLst/>
                <a:latin typeface="Arial" panose="020B0604020202020204" pitchFamily="34" charset="0"/>
                <a:cs typeface="Arial" panose="020B0604020202020204" pitchFamily="34" charset="0"/>
              </a:rPr>
              <a:t> Nb</a:t>
            </a:r>
            <a:r>
              <a:rPr lang="cs-CZ" sz="2000" b="0" i="0" dirty="0">
                <a:solidFill>
                  <a:srgbClr val="555555"/>
                </a:solidFill>
                <a:effectLst/>
                <a:latin typeface="Arial" panose="020B0604020202020204" pitchFamily="34" charset="0"/>
                <a:cs typeface="Arial" panose="020B0604020202020204" pitchFamily="34" charset="0"/>
              </a:rPr>
              <a:t> - Ta, </a:t>
            </a:r>
            <a:r>
              <a:rPr lang="cs-CZ" sz="2000" b="0" i="0" dirty="0" err="1">
                <a:solidFill>
                  <a:srgbClr val="555555"/>
                </a:solidFill>
                <a:effectLst/>
                <a:latin typeface="Arial" panose="020B0604020202020204" pitchFamily="34" charset="0"/>
                <a:cs typeface="Arial" panose="020B0604020202020204" pitchFamily="34" charset="0"/>
              </a:rPr>
              <a:t>Mo</a:t>
            </a:r>
            <a:r>
              <a:rPr lang="cs-CZ" sz="2000" b="0" i="0" dirty="0">
                <a:solidFill>
                  <a:srgbClr val="555555"/>
                </a:solidFill>
                <a:effectLst/>
                <a:latin typeface="Arial" panose="020B0604020202020204" pitchFamily="34" charset="0"/>
                <a:cs typeface="Arial" panose="020B0604020202020204" pitchFamily="34" charset="0"/>
              </a:rPr>
              <a:t> </a:t>
            </a:r>
            <a:r>
              <a:rPr lang="en-US" sz="2000" b="0" i="0" dirty="0">
                <a:solidFill>
                  <a:srgbClr val="555555"/>
                </a:solidFill>
                <a:effectLst/>
                <a:latin typeface="Arial" panose="020B0604020202020204" pitchFamily="34" charset="0"/>
                <a:cs typeface="Arial" panose="020B0604020202020204" pitchFamily="34" charset="0"/>
              </a:rPr>
              <a:t>- W, Ru - </a:t>
            </a:r>
            <a:r>
              <a:rPr lang="en-US" sz="2000" b="0" i="0" dirty="0" err="1">
                <a:solidFill>
                  <a:srgbClr val="555555"/>
                </a:solidFill>
                <a:effectLst/>
                <a:latin typeface="Arial" panose="020B0604020202020204" pitchFamily="34" charset="0"/>
                <a:cs typeface="Arial" panose="020B0604020202020204" pitchFamily="34" charset="0"/>
              </a:rPr>
              <a:t>Os</a:t>
            </a:r>
            <a:r>
              <a:rPr lang="en-US" sz="2000" b="0" i="0" dirty="0">
                <a:solidFill>
                  <a:srgbClr val="555555"/>
                </a:solidFill>
                <a:effectLst/>
                <a:latin typeface="Arial" panose="020B0604020202020204" pitchFamily="34" charset="0"/>
                <a:cs typeface="Arial" panose="020B0604020202020204" pitchFamily="34" charset="0"/>
              </a:rPr>
              <a:t>,</a:t>
            </a:r>
            <a:r>
              <a:rPr lang="cs-CZ" sz="2000" b="0" i="0" dirty="0">
                <a:solidFill>
                  <a:srgbClr val="555555"/>
                </a:solidFill>
                <a:effectLst/>
                <a:latin typeface="Arial" panose="020B0604020202020204" pitchFamily="34" charset="0"/>
                <a:cs typeface="Arial" panose="020B0604020202020204" pitchFamily="34" charset="0"/>
              </a:rPr>
              <a:t> </a:t>
            </a:r>
            <a:r>
              <a:rPr lang="en-US" sz="2000" b="0" i="0" dirty="0">
                <a:solidFill>
                  <a:srgbClr val="555555"/>
                </a:solidFill>
                <a:effectLst/>
                <a:latin typeface="Arial" panose="020B0604020202020204" pitchFamily="34" charset="0"/>
                <a:cs typeface="Arial" panose="020B0604020202020204" pitchFamily="34" charset="0"/>
              </a:rPr>
              <a:t>Rh -</a:t>
            </a:r>
            <a:r>
              <a:rPr lang="cs-CZ" sz="2000" b="0" i="0" dirty="0">
                <a:solidFill>
                  <a:srgbClr val="555555"/>
                </a:solidFill>
                <a:effectLst/>
                <a:latin typeface="Arial" panose="020B0604020202020204" pitchFamily="34" charset="0"/>
                <a:cs typeface="Arial" panose="020B0604020202020204" pitchFamily="34" charset="0"/>
              </a:rPr>
              <a:t> </a:t>
            </a:r>
            <a:r>
              <a:rPr lang="en-US" sz="2000" b="0" i="0" dirty="0" err="1">
                <a:solidFill>
                  <a:srgbClr val="555555"/>
                </a:solidFill>
                <a:effectLst/>
                <a:latin typeface="Arial" panose="020B0604020202020204" pitchFamily="34" charset="0"/>
                <a:cs typeface="Arial" panose="020B0604020202020204" pitchFamily="34" charset="0"/>
              </a:rPr>
              <a:t>Ir</a:t>
            </a:r>
            <a:r>
              <a:rPr lang="en-US" sz="2000" b="0" i="0" dirty="0">
                <a:solidFill>
                  <a:srgbClr val="555555"/>
                </a:solidFill>
                <a:effectLst/>
                <a:latin typeface="Arial" panose="020B0604020202020204" pitchFamily="34" charset="0"/>
                <a:cs typeface="Arial" panose="020B0604020202020204" pitchFamily="34" charset="0"/>
              </a:rPr>
              <a:t>, Pd</a:t>
            </a:r>
            <a:r>
              <a:rPr lang="cs-CZ" sz="2000" b="0" i="0" dirty="0">
                <a:solidFill>
                  <a:srgbClr val="555555"/>
                </a:solidFill>
                <a:effectLst/>
                <a:latin typeface="Arial" panose="020B0604020202020204" pitchFamily="34" charset="0"/>
                <a:cs typeface="Arial" panose="020B0604020202020204" pitchFamily="34" charset="0"/>
              </a:rPr>
              <a:t> </a:t>
            </a:r>
            <a:r>
              <a:rPr lang="en-US" sz="2000" b="0" i="0" dirty="0">
                <a:solidFill>
                  <a:srgbClr val="555555"/>
                </a:solidFill>
                <a:effectLst/>
                <a:latin typeface="Arial" panose="020B0604020202020204" pitchFamily="34" charset="0"/>
                <a:cs typeface="Arial" panose="020B0604020202020204" pitchFamily="34" charset="0"/>
              </a:rPr>
              <a:t>-</a:t>
            </a:r>
            <a:r>
              <a:rPr lang="cs-CZ" sz="2000" b="0" i="0" dirty="0">
                <a:solidFill>
                  <a:srgbClr val="555555"/>
                </a:solidFill>
                <a:effectLst/>
                <a:latin typeface="Arial" panose="020B0604020202020204" pitchFamily="34" charset="0"/>
                <a:cs typeface="Arial" panose="020B0604020202020204" pitchFamily="34" charset="0"/>
              </a:rPr>
              <a:t> </a:t>
            </a:r>
            <a:r>
              <a:rPr lang="en-US" sz="2000" b="0" i="0" dirty="0">
                <a:solidFill>
                  <a:srgbClr val="555555"/>
                </a:solidFill>
                <a:effectLst/>
                <a:latin typeface="Arial" panose="020B0604020202020204" pitchFamily="34" charset="0"/>
                <a:cs typeface="Arial" panose="020B0604020202020204" pitchFamily="34" charset="0"/>
              </a:rPr>
              <a:t>Pt. </a:t>
            </a:r>
          </a:p>
        </p:txBody>
      </p:sp>
      <p:pic>
        <p:nvPicPr>
          <p:cNvPr id="3" name="Obrázek 2">
            <a:extLst>
              <a:ext uri="{FF2B5EF4-FFF2-40B4-BE49-F238E27FC236}">
                <a16:creationId xmlns:a16="http://schemas.microsoft.com/office/drawing/2014/main" id="{7127D9CC-EA56-41E0-9B5E-E1D897E11923}"/>
              </a:ext>
            </a:extLst>
          </p:cNvPr>
          <p:cNvPicPr>
            <a:picLocks noChangeAspect="1"/>
          </p:cNvPicPr>
          <p:nvPr/>
        </p:nvPicPr>
        <p:blipFill>
          <a:blip r:embed="rId2"/>
          <a:stretch>
            <a:fillRect/>
          </a:stretch>
        </p:blipFill>
        <p:spPr>
          <a:xfrm>
            <a:off x="2438400" y="1447800"/>
            <a:ext cx="4826097" cy="1705928"/>
          </a:xfrm>
          <a:prstGeom prst="rect">
            <a:avLst/>
          </a:prstGeom>
        </p:spPr>
      </p:pic>
      <p:pic>
        <p:nvPicPr>
          <p:cNvPr id="6" name="Picture 2">
            <a:extLst>
              <a:ext uri="{FF2B5EF4-FFF2-40B4-BE49-F238E27FC236}">
                <a16:creationId xmlns:a16="http://schemas.microsoft.com/office/drawing/2014/main" id="{22553D4A-E104-409B-8E56-3D85E4641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876800"/>
            <a:ext cx="4494750" cy="1783854"/>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5CFB8581-D6DC-46D4-8CDD-3AC29834B3D0}"/>
              </a:ext>
            </a:extLst>
          </p:cNvPr>
          <p:cNvSpPr txBox="1"/>
          <p:nvPr/>
        </p:nvSpPr>
        <p:spPr>
          <a:xfrm>
            <a:off x="152400" y="3200400"/>
            <a:ext cx="8763000" cy="1631216"/>
          </a:xfrm>
          <a:prstGeom prst="rect">
            <a:avLst/>
          </a:prstGeom>
          <a:noFill/>
        </p:spPr>
        <p:txBody>
          <a:bodyPr wrap="square">
            <a:spAutoFit/>
          </a:bodyPr>
          <a:lstStyle/>
          <a:p>
            <a:pPr algn="just" rtl="0">
              <a:spcBef>
                <a:spcPts val="0"/>
              </a:spcBef>
              <a:spcAft>
                <a:spcPts val="0"/>
              </a:spcAft>
            </a:pPr>
            <a:r>
              <a:rPr lang="cs-CZ" sz="2000" b="0" i="0" dirty="0">
                <a:solidFill>
                  <a:srgbClr val="555555"/>
                </a:solidFill>
                <a:effectLst/>
                <a:latin typeface="arial" panose="020B0604020202020204" pitchFamily="34" charset="0"/>
              </a:rPr>
              <a:t>Rozdíl a</a:t>
            </a:r>
            <a:r>
              <a:rPr lang="en-US" sz="2000" b="0" i="0" dirty="0">
                <a:solidFill>
                  <a:srgbClr val="555555"/>
                </a:solidFill>
                <a:effectLst/>
                <a:latin typeface="arial" panose="020B0604020202020204" pitchFamily="34" charset="0"/>
              </a:rPr>
              <a:t>tom</a:t>
            </a:r>
            <a:r>
              <a:rPr lang="cs-CZ" sz="2000" b="0" i="0" dirty="0" err="1">
                <a:solidFill>
                  <a:srgbClr val="555555"/>
                </a:solidFill>
                <a:effectLst/>
                <a:latin typeface="arial" panose="020B0604020202020204" pitchFamily="34" charset="0"/>
              </a:rPr>
              <a:t>ových</a:t>
            </a:r>
            <a:r>
              <a:rPr lang="cs-CZ" sz="2000" b="0" i="0" dirty="0">
                <a:solidFill>
                  <a:srgbClr val="555555"/>
                </a:solidFill>
                <a:effectLst/>
                <a:latin typeface="arial" panose="020B0604020202020204" pitchFamily="34" charset="0"/>
              </a:rPr>
              <a:t> hmotností</a:t>
            </a:r>
            <a:r>
              <a:rPr lang="en-US" sz="2000" b="0" i="0" dirty="0">
                <a:solidFill>
                  <a:srgbClr val="555555"/>
                </a:solidFill>
                <a:effectLst/>
                <a:latin typeface="arial" panose="020B0604020202020204" pitchFamily="34" charset="0"/>
              </a:rPr>
              <a:t> </a:t>
            </a:r>
            <a:r>
              <a:rPr lang="cs-CZ" sz="2000" b="0" i="0" dirty="0" err="1">
                <a:solidFill>
                  <a:srgbClr val="555555"/>
                </a:solidFill>
                <a:effectLst/>
                <a:latin typeface="arial" panose="020B0604020202020204" pitchFamily="34" charset="0"/>
              </a:rPr>
              <a:t>Zr</a:t>
            </a:r>
            <a:r>
              <a:rPr lang="cs-CZ" sz="2000" b="0" i="0" dirty="0">
                <a:solidFill>
                  <a:srgbClr val="555555"/>
                </a:solidFill>
                <a:effectLst/>
                <a:latin typeface="arial" panose="020B0604020202020204" pitchFamily="34" charset="0"/>
              </a:rPr>
              <a:t> a </a:t>
            </a:r>
            <a:r>
              <a:rPr lang="cs-CZ" sz="2000" b="0" i="0" dirty="0" err="1">
                <a:solidFill>
                  <a:srgbClr val="555555"/>
                </a:solidFill>
                <a:effectLst/>
                <a:latin typeface="arial" panose="020B0604020202020204" pitchFamily="34" charset="0"/>
              </a:rPr>
              <a:t>Hf</a:t>
            </a:r>
            <a:r>
              <a:rPr lang="cs-CZ" sz="2000" b="0" i="0" dirty="0">
                <a:solidFill>
                  <a:srgbClr val="555555"/>
                </a:solidFill>
                <a:effectLst/>
                <a:latin typeface="arial" panose="020B0604020202020204" pitchFamily="34" charset="0"/>
              </a:rPr>
              <a:t> je zhruba dvojnásobný</a:t>
            </a:r>
            <a:r>
              <a:rPr lang="en-US" sz="2000" b="0" i="0" dirty="0">
                <a:solidFill>
                  <a:srgbClr val="555555"/>
                </a:solidFill>
                <a:effectLst/>
                <a:latin typeface="arial" panose="020B0604020202020204" pitchFamily="34" charset="0"/>
              </a:rPr>
              <a:t> (Zr =</a:t>
            </a:r>
            <a:r>
              <a:rPr lang="cs-CZ" sz="2000" b="0" i="0" dirty="0">
                <a:solidFill>
                  <a:srgbClr val="555555"/>
                </a:solidFill>
                <a:effectLst/>
                <a:latin typeface="arial" panose="020B0604020202020204" pitchFamily="34" charset="0"/>
              </a:rPr>
              <a:t> </a:t>
            </a:r>
            <a:r>
              <a:rPr lang="en-US" sz="2000" b="0" i="0" dirty="0">
                <a:solidFill>
                  <a:srgbClr val="555555"/>
                </a:solidFill>
                <a:effectLst/>
                <a:latin typeface="arial" panose="020B0604020202020204" pitchFamily="34" charset="0"/>
              </a:rPr>
              <a:t>91.2</a:t>
            </a:r>
            <a:r>
              <a:rPr lang="cs-CZ" sz="2000" b="0" i="0" dirty="0">
                <a:solidFill>
                  <a:srgbClr val="555555"/>
                </a:solidFill>
                <a:effectLst/>
                <a:latin typeface="arial" panose="020B0604020202020204" pitchFamily="34" charset="0"/>
              </a:rPr>
              <a:t> g.mol</a:t>
            </a:r>
            <a:r>
              <a:rPr lang="cs-CZ" sz="2000" b="0" i="0" baseline="30000" dirty="0">
                <a:solidFill>
                  <a:srgbClr val="555555"/>
                </a:solidFill>
                <a:effectLst/>
                <a:latin typeface="arial" panose="020B0604020202020204" pitchFamily="34" charset="0"/>
              </a:rPr>
              <a:t>-1</a:t>
            </a:r>
            <a:r>
              <a:rPr lang="en-US" sz="2000" b="0" i="0" dirty="0">
                <a:solidFill>
                  <a:srgbClr val="555555"/>
                </a:solidFill>
                <a:effectLst/>
                <a:latin typeface="arial" panose="020B0604020202020204" pitchFamily="34" charset="0"/>
              </a:rPr>
              <a:t> a Hf =</a:t>
            </a:r>
            <a:r>
              <a:rPr lang="cs-CZ" sz="2000" b="0" i="0" dirty="0">
                <a:solidFill>
                  <a:srgbClr val="555555"/>
                </a:solidFill>
                <a:effectLst/>
                <a:latin typeface="arial" panose="020B0604020202020204" pitchFamily="34" charset="0"/>
              </a:rPr>
              <a:t> </a:t>
            </a:r>
            <a:r>
              <a:rPr lang="en-US" sz="2000" b="0" i="0" dirty="0">
                <a:solidFill>
                  <a:srgbClr val="555555"/>
                </a:solidFill>
                <a:effectLst/>
                <a:latin typeface="arial" panose="020B0604020202020204" pitchFamily="34" charset="0"/>
              </a:rPr>
              <a:t>178.5</a:t>
            </a:r>
            <a:r>
              <a:rPr lang="cs-CZ" sz="2000" b="0" i="0" dirty="0">
                <a:solidFill>
                  <a:srgbClr val="555555"/>
                </a:solidFill>
                <a:effectLst/>
                <a:latin typeface="arial" panose="020B0604020202020204" pitchFamily="34" charset="0"/>
              </a:rPr>
              <a:t> g.mol</a:t>
            </a:r>
            <a:r>
              <a:rPr lang="cs-CZ" sz="2000" b="0" i="0" baseline="30000" dirty="0">
                <a:solidFill>
                  <a:srgbClr val="555555"/>
                </a:solidFill>
                <a:effectLst/>
                <a:latin typeface="arial" panose="020B0604020202020204" pitchFamily="34" charset="0"/>
              </a:rPr>
              <a:t>-1</a:t>
            </a:r>
            <a:r>
              <a:rPr lang="en-US" sz="2000" b="0" i="0" dirty="0">
                <a:solidFill>
                  <a:srgbClr val="555555"/>
                </a:solidFill>
                <a:effectLst/>
                <a:latin typeface="arial" panose="020B0604020202020204" pitchFamily="34" charset="0"/>
              </a:rPr>
              <a:t>)</a:t>
            </a:r>
            <a:r>
              <a:rPr lang="cs-CZ" sz="2000" b="0" i="0" dirty="0">
                <a:solidFill>
                  <a:srgbClr val="555555"/>
                </a:solidFill>
                <a:effectLst/>
                <a:latin typeface="arial" panose="020B0604020202020204" pitchFamily="34" charset="0"/>
              </a:rPr>
              <a:t>, zatímco jejich atomový poloměr je v důsledku </a:t>
            </a:r>
            <a:r>
              <a:rPr lang="en-US" sz="2000" b="0" i="0" dirty="0" err="1">
                <a:solidFill>
                  <a:srgbClr val="555555"/>
                </a:solidFill>
                <a:effectLst/>
                <a:latin typeface="arial" panose="020B0604020202020204" pitchFamily="34" charset="0"/>
              </a:rPr>
              <a:t>lanthan</a:t>
            </a:r>
            <a:r>
              <a:rPr lang="cs-CZ" sz="2000" b="0" i="0" dirty="0">
                <a:solidFill>
                  <a:srgbClr val="555555"/>
                </a:solidFill>
                <a:effectLst/>
                <a:latin typeface="arial" panose="020B0604020202020204" pitchFamily="34" charset="0"/>
              </a:rPr>
              <a:t>o</a:t>
            </a:r>
            <a:r>
              <a:rPr lang="en-US" sz="2000" b="0" i="0" dirty="0">
                <a:solidFill>
                  <a:srgbClr val="555555"/>
                </a:solidFill>
                <a:effectLst/>
                <a:latin typeface="arial" panose="020B0604020202020204" pitchFamily="34" charset="0"/>
              </a:rPr>
              <a:t>id</a:t>
            </a:r>
            <a:r>
              <a:rPr lang="cs-CZ" sz="2000" b="0" i="0" dirty="0" err="1">
                <a:solidFill>
                  <a:srgbClr val="555555"/>
                </a:solidFill>
                <a:effectLst/>
                <a:latin typeface="arial" panose="020B0604020202020204" pitchFamily="34" charset="0"/>
              </a:rPr>
              <a:t>ové</a:t>
            </a:r>
            <a:r>
              <a:rPr lang="en-US" sz="2000" b="0" i="0" dirty="0">
                <a:solidFill>
                  <a:srgbClr val="555555"/>
                </a:solidFill>
                <a:effectLst/>
                <a:latin typeface="arial" panose="020B0604020202020204" pitchFamily="34" charset="0"/>
              </a:rPr>
              <a:t> </a:t>
            </a:r>
            <a:r>
              <a:rPr lang="cs-CZ" sz="2000" b="0" i="0" dirty="0">
                <a:solidFill>
                  <a:srgbClr val="555555"/>
                </a:solidFill>
                <a:effectLst/>
                <a:latin typeface="arial" panose="020B0604020202020204" pitchFamily="34" charset="0"/>
              </a:rPr>
              <a:t>k</a:t>
            </a:r>
            <a:r>
              <a:rPr lang="en-US" sz="2000" b="0" i="0" dirty="0" err="1">
                <a:solidFill>
                  <a:srgbClr val="555555"/>
                </a:solidFill>
                <a:effectLst/>
                <a:latin typeface="arial" panose="020B0604020202020204" pitchFamily="34" charset="0"/>
              </a:rPr>
              <a:t>ontra</a:t>
            </a:r>
            <a:r>
              <a:rPr lang="cs-CZ" sz="2000" b="0" i="0" dirty="0">
                <a:solidFill>
                  <a:srgbClr val="555555"/>
                </a:solidFill>
                <a:effectLst/>
                <a:latin typeface="arial" panose="020B0604020202020204" pitchFamily="34" charset="0"/>
              </a:rPr>
              <a:t>k</a:t>
            </a:r>
            <a:r>
              <a:rPr lang="en-US" sz="2000" b="0" i="0" dirty="0">
                <a:solidFill>
                  <a:srgbClr val="555555"/>
                </a:solidFill>
                <a:effectLst/>
                <a:latin typeface="arial" panose="020B0604020202020204" pitchFamily="34" charset="0"/>
              </a:rPr>
              <a:t>c</a:t>
            </a:r>
            <a:r>
              <a:rPr lang="cs-CZ" sz="2000" b="0" i="0" dirty="0">
                <a:solidFill>
                  <a:srgbClr val="555555"/>
                </a:solidFill>
                <a:effectLst/>
                <a:latin typeface="arial" panose="020B0604020202020204" pitchFamily="34" charset="0"/>
              </a:rPr>
              <a:t>e zhruba stejný</a:t>
            </a:r>
            <a:r>
              <a:rPr lang="en-US" sz="2000" b="0" i="0" dirty="0">
                <a:solidFill>
                  <a:srgbClr val="555555"/>
                </a:solidFill>
                <a:effectLst/>
                <a:latin typeface="arial" panose="020B0604020202020204" pitchFamily="34" charset="0"/>
              </a:rPr>
              <a:t>. </a:t>
            </a:r>
            <a:r>
              <a:rPr lang="cs-CZ" sz="2000" b="1" i="0" dirty="0">
                <a:solidFill>
                  <a:srgbClr val="555555"/>
                </a:solidFill>
                <a:effectLst/>
                <a:latin typeface="arial" panose="020B0604020202020204" pitchFamily="34" charset="0"/>
              </a:rPr>
              <a:t>Hustota</a:t>
            </a:r>
            <a:r>
              <a:rPr lang="en-US" sz="2000" b="0" i="0" dirty="0">
                <a:solidFill>
                  <a:srgbClr val="555555"/>
                </a:solidFill>
                <a:effectLst/>
                <a:latin typeface="arial" panose="020B0604020202020204" pitchFamily="34" charset="0"/>
              </a:rPr>
              <a:t> Hf (11.4</a:t>
            </a:r>
            <a:r>
              <a:rPr lang="cs-CZ" sz="2000" b="0" i="0" dirty="0">
                <a:solidFill>
                  <a:srgbClr val="555555"/>
                </a:solidFill>
                <a:effectLst/>
                <a:latin typeface="arial" panose="020B0604020202020204" pitchFamily="34" charset="0"/>
              </a:rPr>
              <a:t> kg.m</a:t>
            </a:r>
            <a:r>
              <a:rPr lang="cs-CZ" sz="2000" b="0" i="0" baseline="30000" dirty="0">
                <a:solidFill>
                  <a:srgbClr val="555555"/>
                </a:solidFill>
                <a:effectLst/>
                <a:latin typeface="arial" panose="020B0604020202020204" pitchFamily="34" charset="0"/>
              </a:rPr>
              <a:t>-3</a:t>
            </a:r>
            <a:r>
              <a:rPr lang="en-US" sz="2000" b="0" i="0" dirty="0">
                <a:solidFill>
                  <a:srgbClr val="555555"/>
                </a:solidFill>
                <a:effectLst/>
                <a:latin typeface="arial" panose="020B0604020202020204" pitchFamily="34" charset="0"/>
              </a:rPr>
              <a:t>) </a:t>
            </a:r>
            <a:r>
              <a:rPr lang="cs-CZ" sz="2000" b="0" i="0" dirty="0">
                <a:solidFill>
                  <a:srgbClr val="555555"/>
                </a:solidFill>
                <a:effectLst/>
                <a:latin typeface="arial" panose="020B0604020202020204" pitchFamily="34" charset="0"/>
              </a:rPr>
              <a:t>je tudíž asi dvojnásobná ve srovnání s </a:t>
            </a:r>
            <a:r>
              <a:rPr lang="en-US" sz="2000" b="0" i="0" dirty="0">
                <a:solidFill>
                  <a:srgbClr val="555555"/>
                </a:solidFill>
                <a:effectLst/>
                <a:latin typeface="arial" panose="020B0604020202020204" pitchFamily="34" charset="0"/>
              </a:rPr>
              <a:t>Zr (6.4</a:t>
            </a:r>
            <a:r>
              <a:rPr lang="cs-CZ" sz="2000" b="0" i="0" dirty="0">
                <a:solidFill>
                  <a:srgbClr val="555555"/>
                </a:solidFill>
                <a:effectLst/>
                <a:latin typeface="arial" panose="020B0604020202020204" pitchFamily="34" charset="0"/>
              </a:rPr>
              <a:t> kg.m</a:t>
            </a:r>
            <a:r>
              <a:rPr lang="cs-CZ" sz="2000" b="0" i="0" baseline="30000" dirty="0">
                <a:solidFill>
                  <a:srgbClr val="555555"/>
                </a:solidFill>
                <a:effectLst/>
                <a:latin typeface="arial" panose="020B0604020202020204" pitchFamily="34" charset="0"/>
              </a:rPr>
              <a:t>-3</a:t>
            </a:r>
            <a:r>
              <a:rPr lang="en-US" sz="2000" b="0" i="0" dirty="0">
                <a:solidFill>
                  <a:srgbClr val="555555"/>
                </a:solidFill>
                <a:effectLst/>
                <a:latin typeface="arial" panose="020B0604020202020204" pitchFamily="34" charset="0"/>
              </a:rPr>
              <a:t>).</a:t>
            </a:r>
            <a:r>
              <a:rPr lang="cs-CZ" sz="2000" b="0" i="0" dirty="0">
                <a:solidFill>
                  <a:srgbClr val="555555"/>
                </a:solidFill>
                <a:effectLst/>
                <a:latin typeface="arial" panose="020B0604020202020204" pitchFamily="34" charset="0"/>
              </a:rPr>
              <a:t> Podobně mají vysokou hustotu i další prvky nacházející se v periodické tabulce za lanthanoidy (Ta, W, … ).</a:t>
            </a:r>
            <a:endParaRPr lang="en-US" sz="2000" b="0" i="0" dirty="0">
              <a:solidFill>
                <a:srgbClr val="555555"/>
              </a:solidFill>
              <a:effectLst/>
              <a:latin typeface="source sans pro" panose="020B0503030403020204" pitchFamily="34" charset="0"/>
            </a:endParaRPr>
          </a:p>
        </p:txBody>
      </p:sp>
      <p:sp>
        <p:nvSpPr>
          <p:cNvPr id="9" name="TextovéPole 8">
            <a:extLst>
              <a:ext uri="{FF2B5EF4-FFF2-40B4-BE49-F238E27FC236}">
                <a16:creationId xmlns:a16="http://schemas.microsoft.com/office/drawing/2014/main" id="{6136BC10-02C3-4096-8E2C-295709C72DCA}"/>
              </a:ext>
            </a:extLst>
          </p:cNvPr>
          <p:cNvSpPr txBox="1"/>
          <p:nvPr/>
        </p:nvSpPr>
        <p:spPr>
          <a:xfrm>
            <a:off x="7239000" y="2057400"/>
            <a:ext cx="1008609" cy="369332"/>
          </a:xfrm>
          <a:prstGeom prst="rect">
            <a:avLst/>
          </a:prstGeom>
          <a:noFill/>
        </p:spPr>
        <p:txBody>
          <a:bodyPr wrap="none" rtlCol="0">
            <a:spAutoFit/>
          </a:bodyPr>
          <a:lstStyle/>
          <a:p>
            <a:r>
              <a:rPr lang="cs-CZ" dirty="0"/>
              <a:t>x</a:t>
            </a:r>
            <a:r>
              <a:rPr lang="cs-CZ" dirty="0">
                <a:solidFill>
                  <a:srgbClr val="0070C0"/>
                </a:solidFill>
              </a:rPr>
              <a:t> </a:t>
            </a:r>
            <a:r>
              <a:rPr lang="cs-CZ" dirty="0"/>
              <a:t>10</a:t>
            </a:r>
            <a:r>
              <a:rPr lang="cs-CZ" baseline="30000" dirty="0"/>
              <a:t>2</a:t>
            </a:r>
            <a:r>
              <a:rPr lang="cs-CZ" dirty="0"/>
              <a:t> </a:t>
            </a:r>
            <a:r>
              <a:rPr lang="cs-CZ" dirty="0" err="1"/>
              <a:t>pm</a:t>
            </a:r>
            <a:endParaRPr lang="cs-CZ" dirty="0"/>
          </a:p>
        </p:txBody>
      </p:sp>
    </p:spTree>
    <p:extLst>
      <p:ext uri="{BB962C8B-B14F-4D97-AF65-F5344CB8AC3E}">
        <p14:creationId xmlns:p14="http://schemas.microsoft.com/office/powerpoint/2010/main" val="1374559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Za teploty od 150°C probíhá reakce thoria s vodní párou za vzniku hydroxidu </a:t>
            </a:r>
            <a:r>
              <a:rPr lang="cs-CZ" sz="2000" dirty="0" err="1">
                <a:latin typeface="Arial" panose="020B0604020202020204" pitchFamily="34" charset="0"/>
                <a:cs typeface="Arial" panose="020B0604020202020204" pitchFamily="34" charset="0"/>
              </a:rPr>
              <a:t>thoričitého</a:t>
            </a:r>
            <a:r>
              <a:rPr lang="cs-CZ" sz="2000" dirty="0">
                <a:latin typeface="Arial" panose="020B0604020202020204" pitchFamily="34" charset="0"/>
                <a:cs typeface="Arial" panose="020B0604020202020204" pitchFamily="34" charset="0"/>
              </a:rPr>
              <a:t> a vývoje vodíku:</a:t>
            </a:r>
          </a:p>
          <a:p>
            <a:pPr algn="ctr"/>
            <a:r>
              <a:rPr lang="cs-CZ" sz="2000" dirty="0" err="1">
                <a:latin typeface="Arial" panose="020B0604020202020204" pitchFamily="34" charset="0"/>
                <a:cs typeface="Arial" panose="020B0604020202020204" pitchFamily="34" charset="0"/>
              </a:rPr>
              <a:t>Th</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a:t>
            </a:r>
            <a:r>
              <a:rPr lang="cs-CZ" sz="2000" dirty="0" err="1">
                <a:latin typeface="Arial" panose="020B0604020202020204" pitchFamily="34" charset="0"/>
                <a:cs typeface="Arial" panose="020B0604020202020204" pitchFamily="34" charset="0"/>
              </a:rPr>
              <a:t>Th</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Ve sloučeninách vystupuje thorium nejčastěji v oxidačním stupni IV, chemické vlastnosti sloučenin čtyřmocného thoria se velmi podobají vlastnostem sloučenin titanu.</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 přírodě se thorium ve formě izotopu </a:t>
            </a:r>
            <a:r>
              <a:rPr lang="cs-CZ" sz="2000" baseline="30000" dirty="0">
                <a:latin typeface="Arial" panose="020B0604020202020204" pitchFamily="34" charset="0"/>
                <a:cs typeface="Arial" panose="020B0604020202020204" pitchFamily="34" charset="0"/>
              </a:rPr>
              <a:t>232</a:t>
            </a:r>
            <a:r>
              <a:rPr lang="cs-CZ" sz="2000" dirty="0">
                <a:latin typeface="Arial" panose="020B0604020202020204" pitchFamily="34" charset="0"/>
                <a:cs typeface="Arial" panose="020B0604020202020204" pitchFamily="34" charset="0"/>
              </a:rPr>
              <a:t>Th, obvykle v doprovodu lanthanoidů, vyskytuje zejména v monazitových horninách.</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Výroba thoria se provádí alkalickým nebo kyselým loužením rudných koncentrátů. </a:t>
            </a:r>
            <a:r>
              <a:rPr lang="cs-CZ" sz="2000" b="1" dirty="0">
                <a:latin typeface="Arial" panose="020B0604020202020204" pitchFamily="34" charset="0"/>
                <a:cs typeface="Arial" panose="020B0604020202020204" pitchFamily="34" charset="0"/>
              </a:rPr>
              <a:t>Alkalický postup </a:t>
            </a:r>
            <a:r>
              <a:rPr lang="cs-CZ" sz="2000" dirty="0">
                <a:latin typeface="Arial" panose="020B0604020202020204" pitchFamily="34" charset="0"/>
                <a:cs typeface="Arial" panose="020B0604020202020204" pitchFamily="34" charset="0"/>
              </a:rPr>
              <a:t>spočívá v působení </a:t>
            </a:r>
            <a:r>
              <a:rPr lang="cs-CZ" sz="2000" dirty="0" err="1">
                <a:latin typeface="Arial" panose="020B0604020202020204" pitchFamily="34" charset="0"/>
                <a:cs typeface="Arial" panose="020B0604020202020204" pitchFamily="34" charset="0"/>
              </a:rPr>
              <a:t>NaOH</a:t>
            </a:r>
            <a:r>
              <a:rPr lang="cs-CZ" sz="2000" dirty="0">
                <a:latin typeface="Arial" panose="020B0604020202020204" pitchFamily="34" charset="0"/>
                <a:cs typeface="Arial" panose="020B0604020202020204" pitchFamily="34" charset="0"/>
              </a:rPr>
              <a:t> při zvýšené teplotě. Vzniklé nerozpustné oxidy thoria a uranu se rozpustí v horké kyselině chlorovodíkové. Oddělení thoria od uranu se provádí kapalinovou extrakcí.</a:t>
            </a:r>
          </a:p>
          <a:p>
            <a:pPr algn="just"/>
            <a:r>
              <a:rPr lang="cs-CZ" sz="2000" dirty="0">
                <a:latin typeface="Arial" panose="020B0604020202020204" pitchFamily="34" charset="0"/>
                <a:cs typeface="Arial" panose="020B0604020202020204" pitchFamily="34" charset="0"/>
              </a:rPr>
              <a:t>  Při </a:t>
            </a:r>
            <a:r>
              <a:rPr lang="cs-CZ" sz="2000" b="1" dirty="0">
                <a:latin typeface="Arial" panose="020B0604020202020204" pitchFamily="34" charset="0"/>
                <a:cs typeface="Arial" panose="020B0604020202020204" pitchFamily="34" charset="0"/>
              </a:rPr>
              <a:t>kyselém postupu </a:t>
            </a:r>
            <a:r>
              <a:rPr lang="cs-CZ" sz="2000" dirty="0">
                <a:latin typeface="Arial" panose="020B0604020202020204" pitchFamily="34" charset="0"/>
                <a:cs typeface="Arial" panose="020B0604020202020204" pitchFamily="34" charset="0"/>
              </a:rPr>
              <a:t>se rudný koncentrát podrobí působení koncentrované kyseliny sírové, vznikne roztok sloučenin thoria znečištěný kovy vzácných zemin. Po převedení na šťavelany se na základě rozdílné rozpustnosti oddělí šťavelan thoria od šťavelanů vzácných zemin.</a:t>
            </a:r>
          </a:p>
          <a:p>
            <a:pPr algn="just"/>
            <a:r>
              <a:rPr lang="cs-CZ" sz="2000" dirty="0">
                <a:latin typeface="Arial" panose="020B0604020202020204" pitchFamily="34" charset="0"/>
                <a:cs typeface="Arial" panose="020B0604020202020204" pitchFamily="34" charset="0"/>
              </a:rPr>
              <a:t>   Výsledným produktem obou postupů je práškové thorium, které se převádí na kompaktní kov slinováním nebo vakuovým přetavováním.</a:t>
            </a:r>
          </a:p>
        </p:txBody>
      </p:sp>
    </p:spTree>
    <p:extLst>
      <p:ext uri="{BB962C8B-B14F-4D97-AF65-F5344CB8AC3E}">
        <p14:creationId xmlns:p14="http://schemas.microsoft.com/office/powerpoint/2010/main" val="1878079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Čisté thorium se připravuje tepelným rozkladem jodidu ThI</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redukcí oxidu </a:t>
            </a:r>
            <a:r>
              <a:rPr lang="cs-CZ" sz="2000" dirty="0" err="1">
                <a:latin typeface="Arial" panose="020B0604020202020204" pitchFamily="34" charset="0"/>
                <a:cs typeface="Arial" panose="020B0604020202020204" pitchFamily="34" charset="0"/>
              </a:rPr>
              <a:t>thoričitého</a:t>
            </a:r>
            <a:r>
              <a:rPr lang="cs-CZ" sz="2000" dirty="0">
                <a:latin typeface="Arial" panose="020B0604020202020204" pitchFamily="34" charset="0"/>
                <a:cs typeface="Arial" panose="020B0604020202020204" pitchFamily="34" charset="0"/>
              </a:rPr>
              <a:t> vápníkem nebo elektrolýzou taveniny podvojného fluoridu ThF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.KF.</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Technické využití nalézá kovové thorium zejména jako součást </a:t>
            </a:r>
            <a:r>
              <a:rPr lang="cs-CZ" sz="2000" b="1" dirty="0">
                <a:latin typeface="Arial" panose="020B0604020202020204" pitchFamily="34" charset="0"/>
                <a:cs typeface="Arial" panose="020B0604020202020204" pitchFamily="34" charset="0"/>
              </a:rPr>
              <a:t>slitin</a:t>
            </a:r>
            <a:r>
              <a:rPr lang="cs-CZ" sz="2000" dirty="0">
                <a:latin typeface="Arial" panose="020B0604020202020204" pitchFamily="34" charset="0"/>
                <a:cs typeface="Arial" panose="020B0604020202020204" pitchFamily="34" charset="0"/>
              </a:rPr>
              <a:t> pro výrobu žhavících drátů do elektrických pecí. Slitina thoria s wolframem se používá k výrobě žhavicích vláken elektronek. Thorium se využívá ve </a:t>
            </a:r>
            <a:r>
              <a:rPr lang="cs-CZ" sz="2000" b="1" dirty="0">
                <a:latin typeface="Arial" panose="020B0604020202020204" pitchFamily="34" charset="0"/>
                <a:cs typeface="Arial" panose="020B0604020202020204" pitchFamily="34" charset="0"/>
              </a:rPr>
              <a:t>sklářství</a:t>
            </a:r>
            <a:r>
              <a:rPr lang="cs-CZ" sz="2000" dirty="0">
                <a:latin typeface="Arial" panose="020B0604020202020204" pitchFamily="34" charset="0"/>
                <a:cs typeface="Arial" panose="020B0604020202020204" pitchFamily="34" charset="0"/>
              </a:rPr>
              <a:t> pro úpravu indexu lomu optických skel. </a:t>
            </a:r>
          </a:p>
          <a:p>
            <a:pPr algn="just"/>
            <a:r>
              <a:rPr lang="cs-CZ" sz="2000" b="1" dirty="0">
                <a:latin typeface="Arial" panose="020B0604020202020204" pitchFamily="34" charset="0"/>
                <a:cs typeface="Arial" panose="020B0604020202020204" pitchFamily="34" charset="0"/>
              </a:rPr>
              <a:t>Dusičnan </a:t>
            </a:r>
            <a:r>
              <a:rPr lang="cs-CZ" sz="2000" b="1" dirty="0" err="1">
                <a:latin typeface="Arial" panose="020B0604020202020204" pitchFamily="34" charset="0"/>
                <a:cs typeface="Arial" panose="020B0604020202020204" pitchFamily="34" charset="0"/>
              </a:rPr>
              <a:t>thoričit</a:t>
            </a:r>
            <a:r>
              <a:rPr lang="cs-CZ" sz="2000" dirty="0" err="1">
                <a:latin typeface="Arial" panose="020B0604020202020204" pitchFamily="34" charset="0"/>
                <a:cs typeface="Arial" panose="020B0604020202020204" pitchFamily="34" charset="0"/>
              </a:rPr>
              <a:t>ý</a:t>
            </a:r>
            <a:r>
              <a:rPr lang="cs-CZ" sz="2000" dirty="0">
                <a:latin typeface="Arial" panose="020B0604020202020204" pitchFamily="34" charset="0"/>
                <a:cs typeface="Arial" panose="020B0604020202020204" pitchFamily="34" charset="0"/>
              </a:rPr>
              <a:t> se využívá na výrobu </a:t>
            </a:r>
            <a:r>
              <a:rPr lang="cs-CZ" sz="2000" dirty="0" err="1">
                <a:latin typeface="Arial" panose="020B0604020202020204" pitchFamily="34" charset="0"/>
                <a:cs typeface="Arial" panose="020B0604020202020204" pitchFamily="34" charset="0"/>
              </a:rPr>
              <a:t>thoriovaných</a:t>
            </a:r>
            <a:r>
              <a:rPr lang="cs-CZ" sz="2000" dirty="0">
                <a:latin typeface="Arial" panose="020B0604020202020204" pitchFamily="34" charset="0"/>
                <a:cs typeface="Arial" panose="020B0604020202020204" pitchFamily="34" charset="0"/>
              </a:rPr>
              <a:t> wolframových elektrod pro obloukové svařování </a:t>
            </a:r>
            <a:r>
              <a:rPr lang="cs-CZ" sz="2000" dirty="0" err="1">
                <a:latin typeface="Arial" panose="020B0604020202020204" pitchFamily="34" charset="0"/>
                <a:cs typeface="Arial" panose="020B0604020202020204" pitchFamily="34" charset="0"/>
              </a:rPr>
              <a:t>težkosvařitelných</a:t>
            </a:r>
            <a:r>
              <a:rPr lang="cs-CZ" sz="2000" dirty="0">
                <a:latin typeface="Arial" panose="020B0604020202020204" pitchFamily="34" charset="0"/>
                <a:cs typeface="Arial" panose="020B0604020202020204" pitchFamily="34" charset="0"/>
              </a:rPr>
              <a:t> nerezových ocelí a slitin niklu stejnosměrným proudem.</a:t>
            </a:r>
          </a:p>
          <a:p>
            <a:pPr algn="just"/>
            <a:r>
              <a:rPr lang="cs-CZ" sz="2000" dirty="0">
                <a:latin typeface="Arial" panose="020B0604020202020204" pitchFamily="34" charset="0"/>
                <a:cs typeface="Arial" panose="020B0604020202020204" pitchFamily="34" charset="0"/>
              </a:rPr>
              <a:t>Ze sloučenin thoria je nejdůležitější </a:t>
            </a:r>
            <a:r>
              <a:rPr lang="cs-CZ" sz="2000" b="1" dirty="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thoričitý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ThO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který se používá jako součást katalyzátoru pro výrobu benzínu Fischer-</a:t>
            </a:r>
            <a:r>
              <a:rPr lang="cs-CZ" sz="2000" dirty="0" err="1">
                <a:latin typeface="Arial" panose="020B0604020202020204" pitchFamily="34" charset="0"/>
                <a:cs typeface="Arial" panose="020B0604020202020204" pitchFamily="34" charset="0"/>
              </a:rPr>
              <a:t>Tropschovou</a:t>
            </a:r>
            <a:r>
              <a:rPr lang="cs-CZ" sz="2000" dirty="0">
                <a:latin typeface="Arial" panose="020B0604020202020204" pitchFamily="34" charset="0"/>
                <a:cs typeface="Arial" panose="020B0604020202020204" pitchFamily="34" charset="0"/>
              </a:rPr>
              <a:t> syntézou a pro oxidaci amoniaku při průmyslové výrobě kyseliny dusičné. Pro svou vysokou teplotu tání (</a:t>
            </a:r>
            <a:r>
              <a:rPr lang="cs-CZ" sz="2000" i="1" dirty="0">
                <a:latin typeface="Arial" panose="020B0604020202020204" pitchFamily="34" charset="0"/>
                <a:cs typeface="Arial" panose="020B0604020202020204" pitchFamily="34" charset="0"/>
              </a:rPr>
              <a:t>3300°C</a:t>
            </a:r>
            <a:r>
              <a:rPr lang="cs-CZ" sz="2000" dirty="0">
                <a:latin typeface="Arial" panose="020B0604020202020204" pitchFamily="34" charset="0"/>
                <a:cs typeface="Arial" panose="020B0604020202020204" pitchFamily="34" charset="0"/>
              </a:rPr>
              <a:t>) se oxid </a:t>
            </a:r>
            <a:r>
              <a:rPr lang="cs-CZ" sz="2000" dirty="0" err="1">
                <a:latin typeface="Arial" panose="020B0604020202020204" pitchFamily="34" charset="0"/>
                <a:cs typeface="Arial" panose="020B0604020202020204" pitchFamily="34" charset="0"/>
              </a:rPr>
              <a:t>thoričitý</a:t>
            </a:r>
            <a:r>
              <a:rPr lang="cs-CZ" sz="2000" dirty="0">
                <a:latin typeface="Arial" panose="020B0604020202020204" pitchFamily="34" charset="0"/>
                <a:cs typeface="Arial" panose="020B0604020202020204" pitchFamily="34" charset="0"/>
              </a:rPr>
              <a:t> také používá k výrobě žáruvzdorné keramiky. V medicíně se oxid </a:t>
            </a:r>
            <a:r>
              <a:rPr lang="cs-CZ" sz="2000" dirty="0" err="1">
                <a:latin typeface="Arial" panose="020B0604020202020204" pitchFamily="34" charset="0"/>
                <a:cs typeface="Arial" panose="020B0604020202020204" pitchFamily="34" charset="0"/>
              </a:rPr>
              <a:t>thoričitý</a:t>
            </a:r>
            <a:r>
              <a:rPr lang="cs-CZ" sz="2000" dirty="0">
                <a:latin typeface="Arial" panose="020B0604020202020204" pitchFamily="34" charset="0"/>
                <a:cs typeface="Arial" panose="020B0604020202020204" pitchFamily="34" charset="0"/>
              </a:rPr>
              <a:t> používá jako kontrastní látka v rentgenologii.</a:t>
            </a:r>
          </a:p>
          <a:p>
            <a:pPr algn="just"/>
            <a:r>
              <a:rPr lang="cs-CZ" sz="2000" dirty="0">
                <a:latin typeface="Arial" panose="020B0604020202020204" pitchFamily="34" charset="0"/>
                <a:cs typeface="Arial" panose="020B0604020202020204" pitchFamily="34" charset="0"/>
              </a:rPr>
              <a:t>Praktické využití thoria má značnou perspektivu v jaderné energetice budoucnosti.</a:t>
            </a:r>
          </a:p>
        </p:txBody>
      </p:sp>
    </p:spTree>
    <p:extLst>
      <p:ext uri="{BB962C8B-B14F-4D97-AF65-F5344CB8AC3E}">
        <p14:creationId xmlns:p14="http://schemas.microsoft.com/office/powerpoint/2010/main" val="1103885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152400"/>
            <a:ext cx="8763000" cy="5139869"/>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Protaktinium</a:t>
            </a:r>
            <a:r>
              <a:rPr lang="cs-CZ"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radioaktivní prvek kovového charakteru. Jeho nestabilnější izotop </a:t>
            </a:r>
            <a:r>
              <a:rPr lang="cs-CZ" sz="2000" baseline="30000" dirty="0">
                <a:latin typeface="Arial" panose="020B0604020202020204" pitchFamily="34" charset="0"/>
                <a:cs typeface="Arial" panose="020B0604020202020204" pitchFamily="34" charset="0"/>
              </a:rPr>
              <a:t>231</a:t>
            </a:r>
            <a:r>
              <a:rPr lang="cs-CZ" sz="2000" dirty="0">
                <a:latin typeface="Arial" panose="020B0604020202020204" pitchFamily="34" charset="0"/>
                <a:cs typeface="Arial" panose="020B0604020202020204" pitchFamily="34" charset="0"/>
              </a:rPr>
              <a:t>Pa má poločas rozpadu 3,2.10</a:t>
            </a:r>
            <a:r>
              <a:rPr lang="cs-CZ" sz="2000" baseline="30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let.</a:t>
            </a:r>
          </a:p>
          <a:p>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Protaktinium se přímo slučuje s halogeny, za vyšších teplot reaguje s vodou za vzniku oxidu Pa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a vývoje vodíku, s vodíkem reaguje za zvýšeného tlaku a teploty a tvoří hydrid PaH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Reakce protaktinia s neoxidujícími kyselinami probíhají za vývoje vodíku:</a:t>
            </a:r>
          </a:p>
          <a:p>
            <a:pPr algn="ctr"/>
            <a:r>
              <a:rPr lang="cs-CZ" sz="2000" dirty="0">
                <a:latin typeface="Arial" panose="020B0604020202020204" pitchFamily="34" charset="0"/>
                <a:cs typeface="Arial" panose="020B0604020202020204" pitchFamily="34" charset="0"/>
              </a:rPr>
              <a:t>Pa + 4HCl → PaCl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r>
              <a:rPr lang="cs-CZ" sz="2000" dirty="0">
                <a:latin typeface="Arial" panose="020B0604020202020204" pitchFamily="34" charset="0"/>
                <a:cs typeface="Arial" panose="020B0604020202020204" pitchFamily="34" charset="0"/>
              </a:rPr>
              <a:t>V přírodě </a:t>
            </a:r>
            <a:r>
              <a:rPr lang="cs-CZ" sz="2000" dirty="0" err="1">
                <a:latin typeface="Arial" panose="020B0604020202020204" pitchFamily="34" charset="0"/>
                <a:cs typeface="Arial" panose="020B0604020202020204" pitchFamily="34" charset="0"/>
              </a:rPr>
              <a:t>protaktinum</a:t>
            </a:r>
            <a:r>
              <a:rPr lang="cs-CZ" sz="2000" dirty="0">
                <a:latin typeface="Arial" panose="020B0604020202020204" pitchFamily="34" charset="0"/>
                <a:cs typeface="Arial" panose="020B0604020202020204" pitchFamily="34" charset="0"/>
              </a:rPr>
              <a:t> vzniká jako produkt radioaktivního rozpadu uranu.</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a:t>
            </a:r>
            <a:r>
              <a:rPr lang="cs-CZ" sz="2000" dirty="0" err="1">
                <a:latin typeface="Arial" panose="020B0604020202020204" pitchFamily="34" charset="0"/>
                <a:cs typeface="Arial" panose="020B0604020202020204" pitchFamily="34" charset="0"/>
              </a:rPr>
              <a:t>říprava</a:t>
            </a:r>
            <a:r>
              <a:rPr lang="cs-CZ" sz="2000" dirty="0">
                <a:latin typeface="Arial" panose="020B0604020202020204" pitchFamily="34" charset="0"/>
                <a:cs typeface="Arial" panose="020B0604020202020204" pitchFamily="34" charset="0"/>
              </a:rPr>
              <a:t> kovového protaktinia </a:t>
            </a:r>
            <a:r>
              <a:rPr lang="en-US" sz="2000" dirty="0" err="1">
                <a:latin typeface="Arial" panose="020B0604020202020204" pitchFamily="34" charset="0"/>
                <a:cs typeface="Arial" panose="020B0604020202020204" pitchFamily="34" charset="0"/>
              </a:rPr>
              <a:t>prob</a:t>
            </a:r>
            <a:r>
              <a:rPr lang="cs-CZ" sz="2000" dirty="0">
                <a:latin typeface="Arial" panose="020B0604020202020204" pitchFamily="34" charset="0"/>
                <a:cs typeface="Arial" panose="020B0604020202020204" pitchFamily="34" charset="0"/>
              </a:rPr>
              <a:t>í</a:t>
            </a:r>
            <a:r>
              <a:rPr lang="en-US" sz="2000" dirty="0">
                <a:latin typeface="Arial" panose="020B0604020202020204" pitchFamily="34" charset="0"/>
                <a:cs typeface="Arial" panose="020B0604020202020204" pitchFamily="34" charset="0"/>
              </a:rPr>
              <a:t>h</a:t>
            </a:r>
            <a:r>
              <a:rPr lang="cs-CZ" sz="2000" dirty="0">
                <a:latin typeface="Arial" panose="020B0604020202020204" pitchFamily="34" charset="0"/>
                <a:cs typeface="Arial" panose="020B0604020202020204" pitchFamily="34" charset="0"/>
              </a:rPr>
              <a:t>á</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redukcí fluoridu </a:t>
            </a:r>
            <a:r>
              <a:rPr lang="cs-CZ" sz="2000" dirty="0" err="1">
                <a:latin typeface="Arial" panose="020B0604020202020204" pitchFamily="34" charset="0"/>
                <a:cs typeface="Arial" panose="020B0604020202020204" pitchFamily="34" charset="0"/>
              </a:rPr>
              <a:t>protaktiničného</a:t>
            </a:r>
            <a:r>
              <a:rPr lang="cs-CZ" sz="2000" dirty="0">
                <a:latin typeface="Arial" panose="020B0604020202020204" pitchFamily="34" charset="0"/>
                <a:cs typeface="Arial" panose="020B0604020202020204" pitchFamily="34" charset="0"/>
              </a:rPr>
              <a:t> parami barya:</a:t>
            </a:r>
          </a:p>
          <a:p>
            <a:pPr algn="ctr"/>
            <a:r>
              <a:rPr lang="cs-CZ" sz="2000" dirty="0">
                <a:latin typeface="Arial" panose="020B0604020202020204" pitchFamily="34" charset="0"/>
                <a:cs typeface="Arial" panose="020B0604020202020204" pitchFamily="34" charset="0"/>
              </a:rPr>
              <a:t>2PaF</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+ 5Ba → 2Pa + 5BaF</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755422"/>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U</a:t>
            </a:r>
            <a:r>
              <a:rPr lang="cs-CZ" sz="2800" b="1" dirty="0">
                <a:latin typeface="Arial" panose="020B0604020202020204" pitchFamily="34" charset="0"/>
                <a:cs typeface="Arial" panose="020B0604020202020204" pitchFamily="34" charset="0"/>
              </a:rPr>
              <a:t>ran</a:t>
            </a:r>
            <a:r>
              <a:rPr lang="cs-CZ"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 stříbřitě bílý, lesklý, tvrdý, tvárný radioaktivní kov, který se dá i za normální teploty dobře kovat a válcovat. Tvoří tři krystalické modifikace, kosočtverečný </a:t>
            </a:r>
            <a:r>
              <a:rPr lang="el-GR" sz="2000" dirty="0">
                <a:latin typeface="Arial" panose="020B0604020202020204" pitchFamily="34" charset="0"/>
                <a:cs typeface="Arial" panose="020B0604020202020204" pitchFamily="34" charset="0"/>
              </a:rPr>
              <a:t>α-</a:t>
            </a:r>
            <a:r>
              <a:rPr lang="cs-CZ" sz="2000" dirty="0">
                <a:latin typeface="Arial" panose="020B0604020202020204" pitchFamily="34" charset="0"/>
                <a:cs typeface="Arial" panose="020B0604020202020204" pitchFamily="34" charset="0"/>
              </a:rPr>
              <a:t>U přechází při teplotě 667°C na čtverečný </a:t>
            </a:r>
            <a:r>
              <a:rPr lang="el-GR" sz="2000" dirty="0">
                <a:latin typeface="Arial" panose="020B0604020202020204" pitchFamily="34" charset="0"/>
                <a:cs typeface="Arial" panose="020B0604020202020204" pitchFamily="34" charset="0"/>
              </a:rPr>
              <a:t>β-</a:t>
            </a:r>
            <a:r>
              <a:rPr lang="cs-CZ" sz="2000" dirty="0">
                <a:latin typeface="Arial" panose="020B0604020202020204" pitchFamily="34" charset="0"/>
                <a:cs typeface="Arial" panose="020B0604020202020204" pitchFamily="34" charset="0"/>
              </a:rPr>
              <a:t>U, při teplotě nad 772°C vzniká krychlový </a:t>
            </a:r>
            <a:r>
              <a:rPr lang="el-GR" sz="2000" dirty="0">
                <a:latin typeface="Arial" panose="020B0604020202020204" pitchFamily="34" charset="0"/>
                <a:cs typeface="Arial" panose="020B0604020202020204" pitchFamily="34" charset="0"/>
              </a:rPr>
              <a:t>γ-</a:t>
            </a:r>
            <a:r>
              <a:rPr lang="cs-CZ" sz="2000" dirty="0">
                <a:latin typeface="Arial" panose="020B0604020202020204" pitchFamily="34" charset="0"/>
                <a:cs typeface="Arial" panose="020B0604020202020204" pitchFamily="34" charset="0"/>
              </a:rPr>
              <a:t>U.</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Za vyšších teplot je uran značně chemicky reaktivní prvek. Ochotně reaguje se sírou, halogeny, fosforem, dusíkem, vodíkem a uhlíkem. S fluorem se uran slučuje na fluorid uraničitý UF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již za normální teploty za vzniku plamene, při mírném zahřátí na vzduchu hoří za silného vývoje jisker na oxid U</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S borem a arsenem se přímo slučuje až při teplotách nad 1000°C.</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Uran se snadno rozpouští ve zředěných minerálních kyselinách za vzniku uraničité soli a vývoje vodíku:</a:t>
            </a:r>
          </a:p>
          <a:p>
            <a:pPr algn="ctr"/>
            <a:r>
              <a:rPr lang="cs-CZ" sz="2000" dirty="0">
                <a:latin typeface="Arial" panose="020B0604020202020204" pitchFamily="34" charset="0"/>
                <a:cs typeface="Arial" panose="020B0604020202020204" pitchFamily="34" charset="0"/>
              </a:rPr>
              <a:t>U + 4HCl → UCl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koncentrované kyselině dusičné se kompaktní uran nerozpouští, ale práškový uran s koncentrovanou i zředěnou kyselinou dusičnou reaguje velmi prudce za tvorby dusičnanu uranylu a vývoje oxidu dusného:</a:t>
            </a:r>
          </a:p>
          <a:p>
            <a:pPr algn="ctr"/>
            <a:r>
              <a:rPr lang="cs-CZ" sz="2000" dirty="0">
                <a:latin typeface="Arial" panose="020B0604020202020204" pitchFamily="34" charset="0"/>
                <a:cs typeface="Arial" panose="020B0604020202020204" pitchFamily="34" charset="0"/>
              </a:rPr>
              <a:t>4U + 14HNO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+ 7H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1103885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4572000"/>
            <a:ext cx="8839200"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Uran snadno reaguje s koncentrovaným roztokem peroxidu vodíku a při teplotách nad 150°C i s vodní párou:</a:t>
            </a:r>
          </a:p>
          <a:p>
            <a:pPr algn="ctr"/>
            <a:r>
              <a:rPr lang="cs-CZ" sz="2000" dirty="0">
                <a:latin typeface="Arial" panose="020B0604020202020204" pitchFamily="34" charset="0"/>
                <a:cs typeface="Arial" panose="020B0604020202020204" pitchFamily="34" charset="0"/>
              </a:rPr>
              <a:t>U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U(OH)</a:t>
            </a:r>
            <a:r>
              <a:rPr lang="cs-CZ" sz="2000" baseline="-25000" dirty="0">
                <a:latin typeface="Arial" panose="020B0604020202020204" pitchFamily="34" charset="0"/>
                <a:cs typeface="Arial" panose="020B0604020202020204" pitchFamily="34" charset="0"/>
              </a:rPr>
              <a:t>4</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U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p>
          <a:p>
            <a:pPr algn="just"/>
            <a:r>
              <a:rPr lang="cs-CZ" sz="2000" dirty="0">
                <a:latin typeface="Arial" panose="020B0604020202020204" pitchFamily="34" charset="0"/>
                <a:cs typeface="Arial" panose="020B0604020202020204" pitchFamily="34" charset="0"/>
              </a:rPr>
              <a:t>Ve sloučeninách vystupuje uran </a:t>
            </a:r>
            <a:r>
              <a:rPr lang="cs-CZ" sz="2000" u="sng" dirty="0">
                <a:latin typeface="Arial" panose="020B0604020202020204" pitchFamily="34" charset="0"/>
                <a:cs typeface="Arial" panose="020B0604020202020204" pitchFamily="34" charset="0"/>
              </a:rPr>
              <a:t>ve všech oxidačních stavech od II až po VI</a:t>
            </a:r>
            <a:r>
              <a:rPr lang="cs-CZ" sz="2000" dirty="0">
                <a:latin typeface="Arial" panose="020B0604020202020204" pitchFamily="34" charset="0"/>
                <a:cs typeface="Arial" panose="020B0604020202020204" pitchFamily="34" charset="0"/>
              </a:rPr>
              <a:t>. Nejstabilnější jsou sloučeniny s </a:t>
            </a:r>
            <a:r>
              <a:rPr lang="cs-CZ" sz="2000" u="sng" dirty="0">
                <a:latin typeface="Arial" panose="020B0604020202020204" pitchFamily="34" charset="0"/>
                <a:cs typeface="Arial" panose="020B0604020202020204" pitchFamily="34" charset="0"/>
              </a:rPr>
              <a:t>oxidačním číslem VI</a:t>
            </a:r>
            <a:r>
              <a:rPr lang="cs-CZ" sz="2000" dirty="0">
                <a:latin typeface="Arial" panose="020B0604020202020204" pitchFamily="34" charset="0"/>
                <a:cs typeface="Arial" panose="020B0604020202020204" pitchFamily="34" charset="0"/>
              </a:rPr>
              <a:t>.</a:t>
            </a:r>
          </a:p>
        </p:txBody>
      </p:sp>
      <p:pic>
        <p:nvPicPr>
          <p:cNvPr id="5" name="Obrázek 4">
            <a:extLst>
              <a:ext uri="{FF2B5EF4-FFF2-40B4-BE49-F238E27FC236}">
                <a16:creationId xmlns:a16="http://schemas.microsoft.com/office/drawing/2014/main" id="{CF0E42AF-2A01-48AA-958F-2113F3CDBC1F}"/>
              </a:ext>
            </a:extLst>
          </p:cNvPr>
          <p:cNvPicPr>
            <a:picLocks noChangeAspect="1"/>
          </p:cNvPicPr>
          <p:nvPr/>
        </p:nvPicPr>
        <p:blipFill>
          <a:blip r:embed="rId2"/>
          <a:stretch>
            <a:fillRect/>
          </a:stretch>
        </p:blipFill>
        <p:spPr>
          <a:xfrm>
            <a:off x="1676400" y="384363"/>
            <a:ext cx="5903343" cy="3803274"/>
          </a:xfrm>
          <a:prstGeom prst="rect">
            <a:avLst/>
          </a:prstGeom>
        </p:spPr>
      </p:pic>
    </p:spTree>
    <p:extLst>
      <p:ext uri="{BB962C8B-B14F-4D97-AF65-F5344CB8AC3E}">
        <p14:creationId xmlns:p14="http://schemas.microsoft.com/office/powerpoint/2010/main" val="1103885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1015663"/>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V </a:t>
            </a:r>
            <a:r>
              <a:rPr lang="cs-CZ" sz="2000" dirty="0">
                <a:latin typeface="Arial" panose="020B0604020202020204" pitchFamily="34" charset="0"/>
                <a:cs typeface="Arial" panose="020B0604020202020204" pitchFamily="34" charset="0"/>
              </a:rPr>
              <a:t>přírodě se uran vyskytuje jako směs 3 radioaktivních izotopů, </a:t>
            </a:r>
            <a:r>
              <a:rPr lang="cs-CZ" sz="2000" baseline="30000" dirty="0">
                <a:latin typeface="Arial" panose="020B0604020202020204" pitchFamily="34" charset="0"/>
                <a:cs typeface="Arial" panose="020B0604020202020204" pitchFamily="34" charset="0"/>
              </a:rPr>
              <a:t>234</a:t>
            </a:r>
            <a:r>
              <a:rPr lang="cs-CZ" sz="2000" dirty="0">
                <a:latin typeface="Arial" panose="020B0604020202020204" pitchFamily="34" charset="0"/>
                <a:cs typeface="Arial" panose="020B0604020202020204" pitchFamily="34" charset="0"/>
              </a:rPr>
              <a:t>U, </a:t>
            </a:r>
            <a:r>
              <a:rPr lang="cs-CZ" sz="2000" baseline="30000" dirty="0">
                <a:latin typeface="Arial" panose="020B0604020202020204" pitchFamily="34" charset="0"/>
                <a:cs typeface="Arial" panose="020B0604020202020204" pitchFamily="34" charset="0"/>
              </a:rPr>
              <a:t>235</a:t>
            </a:r>
            <a:r>
              <a:rPr lang="cs-CZ" sz="2000" dirty="0">
                <a:latin typeface="Arial" panose="020B0604020202020204" pitchFamily="34" charset="0"/>
                <a:cs typeface="Arial" panose="020B0604020202020204" pitchFamily="34" charset="0"/>
              </a:rPr>
              <a:t>U a </a:t>
            </a:r>
            <a:r>
              <a:rPr lang="cs-CZ" sz="2000" baseline="30000" dirty="0">
                <a:latin typeface="Arial" panose="020B0604020202020204" pitchFamily="34" charset="0"/>
                <a:cs typeface="Arial" panose="020B0604020202020204" pitchFamily="34" charset="0"/>
              </a:rPr>
              <a:t>238</a:t>
            </a:r>
            <a:r>
              <a:rPr lang="cs-CZ" sz="2000" dirty="0">
                <a:latin typeface="Arial" panose="020B0604020202020204" pitchFamily="34" charset="0"/>
                <a:cs typeface="Arial" panose="020B0604020202020204" pitchFamily="34" charset="0"/>
              </a:rPr>
              <a:t>U, poslední izotop je nejstabilnější </a:t>
            </a:r>
            <a:r>
              <a:rPr lang="cs-CZ" sz="2000" i="1" dirty="0">
                <a:latin typeface="Arial" panose="020B0604020202020204" pitchFamily="34" charset="0"/>
                <a:cs typeface="Arial" panose="020B0604020202020204" pitchFamily="34" charset="0"/>
              </a:rPr>
              <a:t>(T</a:t>
            </a:r>
            <a:r>
              <a:rPr lang="cs-CZ" sz="2000" i="1" baseline="-25000" dirty="0">
                <a:latin typeface="Arial" panose="020B0604020202020204" pitchFamily="34" charset="0"/>
                <a:cs typeface="Arial" panose="020B0604020202020204" pitchFamily="34" charset="0"/>
              </a:rPr>
              <a:t>1/2</a:t>
            </a:r>
            <a:r>
              <a:rPr lang="cs-CZ" sz="2000" i="1" dirty="0">
                <a:latin typeface="Arial" panose="020B0604020202020204" pitchFamily="34" charset="0"/>
                <a:cs typeface="Arial" panose="020B0604020202020204" pitchFamily="34" charset="0"/>
              </a:rPr>
              <a:t> = 4,51.10</a:t>
            </a:r>
            <a:r>
              <a:rPr lang="cs-CZ" sz="2000" i="1" baseline="30000" dirty="0">
                <a:latin typeface="Arial" panose="020B0604020202020204" pitchFamily="34" charset="0"/>
                <a:cs typeface="Arial" panose="020B0604020202020204" pitchFamily="34" charset="0"/>
              </a:rPr>
              <a:t>9</a:t>
            </a:r>
            <a:r>
              <a:rPr lang="cs-CZ" sz="2000" i="1" dirty="0">
                <a:latin typeface="Arial" panose="020B0604020202020204" pitchFamily="34" charset="0"/>
                <a:cs typeface="Arial" panose="020B0604020202020204" pitchFamily="34" charset="0"/>
              </a:rPr>
              <a:t> let)</a:t>
            </a:r>
            <a:r>
              <a:rPr lang="cs-CZ"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Uran tedy nemá stabilní izotop !!!</a:t>
            </a:r>
            <a:endParaRPr lang="en-US" sz="2000" u="sng" dirty="0">
              <a:latin typeface="Arial" panose="020B0604020202020204" pitchFamily="34" charset="0"/>
              <a:cs typeface="Arial" panose="020B0604020202020204" pitchFamily="34" charset="0"/>
            </a:endParaRPr>
          </a:p>
        </p:txBody>
      </p:sp>
      <p:pic>
        <p:nvPicPr>
          <p:cNvPr id="3" name="Obrázek 2">
            <a:extLst>
              <a:ext uri="{FF2B5EF4-FFF2-40B4-BE49-F238E27FC236}">
                <a16:creationId xmlns:a16="http://schemas.microsoft.com/office/drawing/2014/main" id="{1FF8AF1D-E56F-45B1-8943-9283F2B2B463}"/>
              </a:ext>
            </a:extLst>
          </p:cNvPr>
          <p:cNvPicPr>
            <a:picLocks noChangeAspect="1"/>
          </p:cNvPicPr>
          <p:nvPr/>
        </p:nvPicPr>
        <p:blipFill>
          <a:blip r:embed="rId2"/>
          <a:stretch>
            <a:fillRect/>
          </a:stretch>
        </p:blipFill>
        <p:spPr>
          <a:xfrm>
            <a:off x="2590800" y="3458966"/>
            <a:ext cx="4663915" cy="2995584"/>
          </a:xfrm>
          <a:prstGeom prst="rect">
            <a:avLst/>
          </a:prstGeom>
        </p:spPr>
      </p:pic>
      <p:sp>
        <p:nvSpPr>
          <p:cNvPr id="7" name="TextovéPole 6">
            <a:extLst>
              <a:ext uri="{FF2B5EF4-FFF2-40B4-BE49-F238E27FC236}">
                <a16:creationId xmlns:a16="http://schemas.microsoft.com/office/drawing/2014/main" id="{26C4A455-ACE9-4912-B074-FC41E43F9FE6}"/>
              </a:ext>
            </a:extLst>
          </p:cNvPr>
          <p:cNvSpPr txBox="1"/>
          <p:nvPr/>
        </p:nvSpPr>
        <p:spPr>
          <a:xfrm>
            <a:off x="228600" y="1447800"/>
            <a:ext cx="8686800" cy="1938992"/>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Nejdůležitější uranové rudy jsou </a:t>
            </a:r>
            <a:r>
              <a:rPr lang="cs-CZ" sz="2000" b="1" dirty="0">
                <a:latin typeface="Arial" panose="020B0604020202020204" pitchFamily="34" charset="0"/>
                <a:cs typeface="Arial" panose="020B0604020202020204" pitchFamily="34" charset="0"/>
              </a:rPr>
              <a:t>uraninit</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smolinec</a:t>
            </a:r>
            <a:r>
              <a:rPr lang="cs-CZ" sz="2000" dirty="0">
                <a:latin typeface="Arial" panose="020B0604020202020204" pitchFamily="34" charset="0"/>
                <a:cs typeface="Arial" panose="020B0604020202020204" pitchFamily="34" charset="0"/>
              </a:rPr>
              <a:t>) 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coffinit</a:t>
            </a:r>
            <a:r>
              <a:rPr lang="cs-CZ" sz="2000" dirty="0">
                <a:latin typeface="Arial" panose="020B0604020202020204" pitchFamily="34" charset="0"/>
                <a:cs typeface="Arial" panose="020B0604020202020204" pitchFamily="34" charset="0"/>
              </a:rPr>
              <a:t> USiO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karnotit</a:t>
            </a:r>
            <a:r>
              <a:rPr lang="cs-CZ" sz="2000" dirty="0">
                <a:latin typeface="Arial" panose="020B0604020202020204" pitchFamily="34" charset="0"/>
                <a:cs typeface="Arial" panose="020B0604020202020204" pitchFamily="34" charset="0"/>
              </a:rPr>
              <a:t>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)(VO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err="1">
                <a:latin typeface="Arial" panose="020B0604020202020204" pitchFamily="34" charset="0"/>
                <a:cs typeface="Arial" panose="020B0604020202020204" pitchFamily="34" charset="0"/>
              </a:rPr>
              <a:t>torbernit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Cu</a:t>
            </a:r>
            <a:r>
              <a:rPr lang="cs-CZ" sz="2000" dirty="0">
                <a:latin typeface="Arial" panose="020B0604020202020204" pitchFamily="34" charset="0"/>
                <a:cs typeface="Arial" panose="020B0604020202020204" pitchFamily="34" charset="0"/>
              </a:rPr>
              <a:t>(UO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err="1">
                <a:latin typeface="Arial" panose="020B0604020202020204" pitchFamily="34" charset="0"/>
                <a:cs typeface="Arial" panose="020B0604020202020204" pitchFamily="34" charset="0"/>
              </a:rPr>
              <a:t>brannerit</a:t>
            </a:r>
            <a:r>
              <a:rPr lang="cs-CZ" sz="2000" dirty="0">
                <a:latin typeface="Arial" panose="020B0604020202020204" pitchFamily="34" charset="0"/>
                <a:cs typeface="Arial" panose="020B0604020202020204" pitchFamily="34" charset="0"/>
              </a:rPr>
              <a:t> UTiO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autunit</a:t>
            </a:r>
            <a:r>
              <a:rPr lang="cs-CZ" sz="2000" dirty="0">
                <a:latin typeface="Arial" panose="020B0604020202020204" pitchFamily="34" charset="0"/>
                <a:cs typeface="Arial" panose="020B0604020202020204" pitchFamily="34" charset="0"/>
              </a:rPr>
              <a:t> Ca(UO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10-12H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err="1">
                <a:latin typeface="Arial" panose="020B0604020202020204" pitchFamily="34" charset="0"/>
                <a:cs typeface="Arial" panose="020B0604020202020204" pitchFamily="34" charset="0"/>
              </a:rPr>
              <a:t>davidit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La,Ce</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Y,U,Fe</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Ti,Fe</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20</a:t>
            </a:r>
            <a:r>
              <a:rPr lang="cs-CZ" sz="2000" dirty="0">
                <a:latin typeface="Arial" panose="020B0604020202020204" pitchFamily="34" charset="0"/>
                <a:cs typeface="Arial" panose="020B0604020202020204" pitchFamily="34" charset="0"/>
              </a:rPr>
              <a:t>(O,OH)</a:t>
            </a:r>
            <a:r>
              <a:rPr lang="cs-CZ" sz="2000" baseline="-25000" dirty="0">
                <a:latin typeface="Arial" panose="020B0604020202020204" pitchFamily="34" charset="0"/>
                <a:cs typeface="Arial" panose="020B0604020202020204" pitchFamily="34" charset="0"/>
              </a:rPr>
              <a:t>38</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uranofan</a:t>
            </a:r>
            <a:r>
              <a:rPr lang="cs-CZ" sz="2000" dirty="0">
                <a:latin typeface="Arial" panose="020B0604020202020204" pitchFamily="34" charset="0"/>
                <a:cs typeface="Arial" panose="020B0604020202020204" pitchFamily="34" charset="0"/>
              </a:rPr>
              <a:t> Ca(UO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err="1">
                <a:latin typeface="Arial" panose="020B0604020202020204" pitchFamily="34" charset="0"/>
                <a:cs typeface="Arial" panose="020B0604020202020204" pitchFamily="34" charset="0"/>
              </a:rPr>
              <a:t>ningyoit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U,Ca</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·1-2H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řada dalších minerálů</a:t>
            </a:r>
            <a:r>
              <a:rPr lang="en-US" sz="2000" dirty="0">
                <a:latin typeface="Arial" panose="020B0604020202020204" pitchFamily="34" charset="0"/>
                <a:cs typeface="Arial" panose="020B0604020202020204" pitchFamily="34" charset="0"/>
              </a:rPr>
              <a:t>.</a:t>
            </a:r>
          </a:p>
          <a:p>
            <a:pPr algn="just"/>
            <a:endParaRPr lang="cs-CZ" sz="2000" dirty="0"/>
          </a:p>
        </p:txBody>
      </p:sp>
    </p:spTree>
    <p:extLst>
      <p:ext uri="{BB962C8B-B14F-4D97-AF65-F5344CB8AC3E}">
        <p14:creationId xmlns:p14="http://schemas.microsoft.com/office/powerpoint/2010/main" val="3956314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ow Hot Are Your Rocks? Radioactivity in Uranyl-Activated Fluorescent  Minerals">
            <a:extLst>
              <a:ext uri="{FF2B5EF4-FFF2-40B4-BE49-F238E27FC236}">
                <a16:creationId xmlns:a16="http://schemas.microsoft.com/office/drawing/2014/main" id="{DEA303BF-E723-4118-B8CD-5D510EF8B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06" y="265492"/>
            <a:ext cx="8053387" cy="632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48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Výroba kovového uranu se provádí složitým postupem, který spočívá v loužení koncentrátu uranové rudy kyselinou dusičnou. Uran přejde na rozpustný dusičnan uranylu 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Z roztoku se pomocí kyseliny sírové vysráží olovo, radium, vanad a další příměsi ve formě nerozpustných síranů, které se odfiltrují.</a:t>
            </a:r>
          </a:p>
          <a:p>
            <a:pPr algn="just"/>
            <a:r>
              <a:rPr lang="cs-CZ" sz="2000" dirty="0">
                <a:latin typeface="Arial" panose="020B0604020202020204" pitchFamily="34" charset="0"/>
                <a:cs typeface="Arial" panose="020B0604020202020204" pitchFamily="34" charset="0"/>
              </a:rPr>
              <a:t>   Filtrát se podrobí extrakci éterem, po odpaření rozpouštědla se čistý dusičnan opět rozpustí ve vodě a oxiduje se peroxidem vodíku na hydratovaný oxid uranový UO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který se zahřáním převede na bezvodý oxid UO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Oxid uranový se působením fluorovodíku nebo fluoridu amonného převede na fluorid uraničitý UF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který se posléze redukuje vápníkem na kovový uran.</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Některé technologie využívají redukci oxidu uranového vodíkem nebo hliníkem, s vynecháním mezistupně převodu oxidu uranového na fluorid uraničitý. Pro laboratorní použití se čistý kovový uran připravuje redukcí UF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hořčíkem.</a:t>
            </a:r>
          </a:p>
          <a:p>
            <a:pPr algn="just"/>
            <a:endParaRPr lang="en-US" sz="2000" dirty="0">
              <a:latin typeface="Arial" panose="020B0604020202020204" pitchFamily="34" charset="0"/>
              <a:cs typeface="Arial" panose="020B0604020202020204" pitchFamily="34" charset="0"/>
            </a:endParaRPr>
          </a:p>
          <a:p>
            <a:pPr algn="just"/>
            <a:r>
              <a:rPr lang="cs-CZ" sz="2000" baseline="30000" dirty="0">
                <a:latin typeface="Arial" panose="020B0604020202020204" pitchFamily="34" charset="0"/>
                <a:cs typeface="Arial" panose="020B0604020202020204" pitchFamily="34" charset="0"/>
              </a:rPr>
              <a:t>235</a:t>
            </a:r>
            <a:r>
              <a:rPr lang="cs-CZ" sz="2000" dirty="0">
                <a:latin typeface="Arial" panose="020B0604020202020204" pitchFamily="34" charset="0"/>
                <a:cs typeface="Arial" panose="020B0604020202020204" pitchFamily="34" charset="0"/>
              </a:rPr>
              <a:t>U byl v minulosti důležitou surovinou pro výrobu </a:t>
            </a:r>
            <a:r>
              <a:rPr lang="cs-CZ" sz="2000" u="sng" dirty="0">
                <a:latin typeface="Arial" panose="020B0604020202020204" pitchFamily="34" charset="0"/>
                <a:cs typeface="Arial" panose="020B0604020202020204" pitchFamily="34" charset="0"/>
              </a:rPr>
              <a:t>nukleárních zbraní</a:t>
            </a:r>
            <a:r>
              <a:rPr lang="cs-CZ" sz="2000" dirty="0">
                <a:latin typeface="Arial" panose="020B0604020202020204" pitchFamily="34" charset="0"/>
                <a:cs typeface="Arial" panose="020B0604020202020204" pitchFamily="34" charset="0"/>
              </a:rPr>
              <a:t>. Při vývoji prvních sovětských jaderných bomb sehrála podstatnou úlohu těžba uranu v Jáchymově v Krušných horách.</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91600" cy="6617196"/>
          </a:xfrm>
          <a:prstGeom prst="rect">
            <a:avLst/>
          </a:prstGeom>
        </p:spPr>
        <p:txBody>
          <a:bodyPr wrap="square">
            <a:spAutoFit/>
          </a:bodyPr>
          <a:lstStyle/>
          <a:p>
            <a:pPr algn="ctr"/>
            <a:r>
              <a:rPr lang="cs-CZ" sz="2400" b="1" dirty="0">
                <a:latin typeface="Arial" panose="020B0604020202020204" pitchFamily="34" charset="0"/>
                <a:cs typeface="Arial" panose="020B0604020202020204" pitchFamily="34" charset="0"/>
              </a:rPr>
              <a:t>Obohacený uran</a:t>
            </a:r>
            <a:r>
              <a:rPr lang="cs-CZ"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uran, ve kterém byl </a:t>
            </a:r>
            <a:r>
              <a:rPr lang="cs-CZ" sz="2000" u="sng" dirty="0">
                <a:latin typeface="Arial" panose="020B0604020202020204" pitchFamily="34" charset="0"/>
                <a:cs typeface="Arial" panose="020B0604020202020204" pitchFamily="34" charset="0"/>
              </a:rPr>
              <a:t>zvýšen podíl izotopu </a:t>
            </a:r>
            <a:r>
              <a:rPr lang="cs-CZ" sz="2000" u="sng" baseline="30000" dirty="0">
                <a:latin typeface="Arial" panose="020B0604020202020204" pitchFamily="34" charset="0"/>
                <a:cs typeface="Arial" panose="020B0604020202020204" pitchFamily="34" charset="0"/>
              </a:rPr>
              <a:t>235</a:t>
            </a:r>
            <a:r>
              <a:rPr lang="cs-CZ" sz="2000" u="sng" dirty="0">
                <a:latin typeface="Arial" panose="020B0604020202020204" pitchFamily="34" charset="0"/>
                <a:cs typeface="Arial" panose="020B0604020202020204" pitchFamily="34" charset="0"/>
              </a:rPr>
              <a:t>U </a:t>
            </a:r>
            <a:r>
              <a:rPr lang="cs-CZ" sz="2000" dirty="0">
                <a:latin typeface="Arial" panose="020B0604020202020204" pitchFamily="34" charset="0"/>
                <a:cs typeface="Arial" panose="020B0604020202020204" pitchFamily="34" charset="0"/>
              </a:rPr>
              <a:t>nad jeho přirozený podíl 0</a:t>
            </a:r>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71 %. </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Mírně obohacený uran </a:t>
            </a:r>
            <a:r>
              <a:rPr lang="cs-CZ" sz="2000" dirty="0">
                <a:latin typeface="Arial" panose="020B0604020202020204" pitchFamily="34" charset="0"/>
                <a:cs typeface="Arial" panose="020B0604020202020204" pitchFamily="34" charset="0"/>
              </a:rPr>
              <a:t>s podílem izotopu 235 obvykle 3–5 % se využívá jako palivo ve většině jaderných elektráren</a:t>
            </a:r>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Vysoce obohacený uran </a:t>
            </a:r>
            <a:r>
              <a:rPr lang="cs-CZ" sz="2000" dirty="0">
                <a:latin typeface="Arial" panose="020B0604020202020204" pitchFamily="34" charset="0"/>
                <a:cs typeface="Arial" panose="020B0604020202020204" pitchFamily="34" charset="0"/>
              </a:rPr>
              <a:t>(nad 85 %) má zejména vojenské využití pro konstrukci jaderných zbraní. </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b="1" dirty="0" err="1">
                <a:latin typeface="Arial" panose="020B0604020202020204" pitchFamily="34" charset="0"/>
                <a:cs typeface="Arial" panose="020B0604020202020204" pitchFamily="34" charset="0"/>
              </a:rPr>
              <a:t>Difu</a:t>
            </a:r>
            <a:r>
              <a:rPr lang="cs-CZ" sz="2000" b="1" dirty="0">
                <a:latin typeface="Arial" panose="020B0604020202020204" pitchFamily="34" charset="0"/>
                <a:cs typeface="Arial" panose="020B0604020202020204" pitchFamily="34" charset="0"/>
              </a:rPr>
              <a:t>zní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postup</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využívá rozdílných difuzních koeficientů plynného UF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V případě oddělování </a:t>
            </a:r>
            <a:r>
              <a:rPr lang="cs-CZ" sz="2000" baseline="30000" dirty="0">
                <a:latin typeface="Arial" panose="020B0604020202020204" pitchFamily="34" charset="0"/>
                <a:cs typeface="Arial" panose="020B0604020202020204" pitchFamily="34" charset="0"/>
              </a:rPr>
              <a:t>238</a:t>
            </a:r>
            <a:r>
              <a:rPr lang="cs-CZ" sz="2000" dirty="0">
                <a:latin typeface="Arial" panose="020B0604020202020204" pitchFamily="34" charset="0"/>
                <a:cs typeface="Arial" panose="020B0604020202020204" pitchFamily="34" charset="0"/>
              </a:rPr>
              <a:t>U a </a:t>
            </a:r>
            <a:r>
              <a:rPr lang="cs-CZ" sz="2000" baseline="30000" dirty="0">
                <a:latin typeface="Arial" panose="020B0604020202020204" pitchFamily="34" charset="0"/>
                <a:cs typeface="Arial" panose="020B0604020202020204" pitchFamily="34" charset="0"/>
              </a:rPr>
              <a:t>235</a:t>
            </a:r>
            <a:r>
              <a:rPr lang="cs-CZ" sz="2000" dirty="0">
                <a:latin typeface="Arial" panose="020B0604020202020204" pitchFamily="34" charset="0"/>
                <a:cs typeface="Arial" panose="020B0604020202020204" pitchFamily="34" charset="0"/>
              </a:rPr>
              <a:t>U je rozdíl hmotností velmi malý a pro dosažení vysokého stupně separace je třeba tento postup opakovat až několika tisícinásobně.</a:t>
            </a:r>
          </a:p>
          <a:p>
            <a:pPr algn="just"/>
            <a:endParaRPr lang="cs-CZ" sz="8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Centrifugální separace </a:t>
            </a:r>
            <a:r>
              <a:rPr lang="cs-CZ" sz="2000" dirty="0">
                <a:latin typeface="Arial" panose="020B0604020202020204" pitchFamily="34" charset="0"/>
                <a:cs typeface="Arial" panose="020B0604020202020204" pitchFamily="34" charset="0"/>
              </a:rPr>
              <a:t>je dnes hlavním průmyslovým postupem obohacování uranu. V centrifuze o vysokých otáčkách dochází k dělení molekul podle jejich hmotnosti na základě rozdílného momentu hybnosti pohybujících se molekul plynného UF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Pro výrobu kvalitního štěpného materiálu je stále nezbytné použití kaskád odstředivek v řádu několika stovek až tisíc kusů.</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327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76200"/>
            <a:ext cx="8915400" cy="6032421"/>
          </a:xfrm>
          <a:prstGeom prst="rect">
            <a:avLst/>
          </a:prstGeom>
        </p:spPr>
        <p:txBody>
          <a:bodyPr wrap="square">
            <a:spAutoFit/>
          </a:bodyPr>
          <a:lstStyle/>
          <a:p>
            <a:pPr algn="ctr"/>
            <a:r>
              <a:rPr lang="cs-CZ" sz="2000" b="1" dirty="0">
                <a:latin typeface="Arial" panose="020B0604020202020204" pitchFamily="34" charset="0"/>
                <a:cs typeface="Arial" panose="020B0604020202020204" pitchFamily="34" charset="0"/>
              </a:rPr>
              <a:t>Ochuzený uran</a:t>
            </a:r>
            <a:r>
              <a:rPr lang="cs-CZ" sz="2000"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depleted</a:t>
            </a:r>
            <a:r>
              <a:rPr lang="cs-CZ" sz="2000" i="1" dirty="0">
                <a:latin typeface="Arial" panose="020B0604020202020204" pitchFamily="34" charset="0"/>
                <a:cs typeface="Arial" panose="020B0604020202020204" pitchFamily="34" charset="0"/>
              </a:rPr>
              <a:t> uranium – DU</a:t>
            </a:r>
            <a:r>
              <a:rPr lang="cs-CZ" sz="2000" dirty="0">
                <a:latin typeface="Arial" panose="020B0604020202020204" pitchFamily="34" charset="0"/>
                <a:cs typeface="Arial" panose="020B0604020202020204" pitchFamily="34" charset="0"/>
              </a:rPr>
              <a:t>)</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odpadní produkt v procesu obohacování přírodního uranu, s obsahem radioaktivního izotopu </a:t>
            </a:r>
            <a:r>
              <a:rPr lang="cs-CZ" sz="2000" baseline="30000" dirty="0">
                <a:latin typeface="Arial" panose="020B0604020202020204" pitchFamily="34" charset="0"/>
                <a:cs typeface="Arial" panose="020B0604020202020204" pitchFamily="34" charset="0"/>
              </a:rPr>
              <a:t>235</a:t>
            </a:r>
            <a:r>
              <a:rPr lang="cs-CZ" sz="2000" dirty="0">
                <a:latin typeface="Arial" panose="020B0604020202020204" pitchFamily="34" charset="0"/>
                <a:cs typeface="Arial" panose="020B0604020202020204" pitchFamily="34" charset="0"/>
              </a:rPr>
              <a:t>U v množství 0,23 %. Přídomek „ochuzený“ získal proto, že byl oproti přírodnímu uranu s podílem 0,7 % </a:t>
            </a:r>
            <a:r>
              <a:rPr lang="cs-CZ" sz="2000" baseline="30000" dirty="0">
                <a:latin typeface="Arial" panose="020B0604020202020204" pitchFamily="34" charset="0"/>
                <a:cs typeface="Arial" panose="020B0604020202020204" pitchFamily="34" charset="0"/>
              </a:rPr>
              <a:t>235</a:t>
            </a:r>
            <a:r>
              <a:rPr lang="cs-CZ" sz="2000" dirty="0">
                <a:latin typeface="Arial" panose="020B0604020202020204" pitchFamily="34" charset="0"/>
                <a:cs typeface="Arial" panose="020B0604020202020204" pitchFamily="34" charset="0"/>
              </a:rPr>
              <a:t>U zbaven podstatné části tohoto izotopu ve prospěch obohaceného uranu. </a:t>
            </a:r>
          </a:p>
          <a:p>
            <a:pPr algn="just"/>
            <a:r>
              <a:rPr lang="cs-CZ" sz="2000" dirty="0">
                <a:latin typeface="Arial" panose="020B0604020202020204" pitchFamily="34" charset="0"/>
                <a:cs typeface="Arial" panose="020B0604020202020204" pitchFamily="34" charset="0"/>
              </a:rPr>
              <a:t>    Ochuzený uran má hustotu 19,07 g.cm</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(1,7krát větší hustota než olovo). V práškové formě se ochuzený uran spontánně odpařuje při teplotě 600–700 °C. </a:t>
            </a:r>
          </a:p>
          <a:p>
            <a:pPr algn="just"/>
            <a:r>
              <a:rPr lang="cs-CZ" sz="2000" dirty="0">
                <a:latin typeface="Arial" panose="020B0604020202020204" pitchFamily="34" charset="0"/>
                <a:cs typeface="Arial" panose="020B0604020202020204" pitchFamily="34" charset="0"/>
              </a:rPr>
              <a:t>   Vedle wolframu se ochuzený uran využívá pro </a:t>
            </a:r>
            <a:r>
              <a:rPr lang="cs-CZ" sz="2000" b="1" dirty="0">
                <a:latin typeface="Arial" panose="020B0604020202020204" pitchFamily="34" charset="0"/>
                <a:cs typeface="Arial" panose="020B0604020202020204" pitchFamily="34" charset="0"/>
              </a:rPr>
              <a:t>výrobu protipancéřových projektilů</a:t>
            </a:r>
            <a:r>
              <a:rPr lang="cs-CZ" sz="2000" dirty="0">
                <a:latin typeface="Arial" panose="020B0604020202020204" pitchFamily="34" charset="0"/>
                <a:cs typeface="Arial" panose="020B0604020202020204" pitchFamily="34" charset="0"/>
              </a:rPr>
              <a:t>, v některých amerických tancích (např. M1 </a:t>
            </a:r>
            <a:r>
              <a:rPr lang="cs-CZ" sz="2000" dirty="0" err="1">
                <a:latin typeface="Arial" panose="020B0604020202020204" pitchFamily="34" charset="0"/>
                <a:cs typeface="Arial" panose="020B0604020202020204" pitchFamily="34" charset="0"/>
              </a:rPr>
              <a:t>Abrams</a:t>
            </a:r>
            <a:r>
              <a:rPr lang="cs-CZ" sz="2000" dirty="0">
                <a:latin typeface="Arial" panose="020B0604020202020204" pitchFamily="34" charset="0"/>
                <a:cs typeface="Arial" panose="020B0604020202020204" pitchFamily="34" charset="0"/>
              </a:rPr>
              <a:t>) je používán jako součást pancíře. Na rozdíl od wolframu či jiných jeho alternativ je získávání ochuzeného uranu poměrně levné a tento materiál je dostupný ve velkých množstvích. </a:t>
            </a:r>
          </a:p>
          <a:p>
            <a:pPr algn="just"/>
            <a:endParaRPr lang="cs-CZ" sz="1000" dirty="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Přes poměrně nízkou radioaktivitu </a:t>
            </a:r>
            <a:r>
              <a:rPr lang="cs-CZ" baseline="30000" dirty="0">
                <a:latin typeface="Arial" panose="020B0604020202020204" pitchFamily="34" charset="0"/>
                <a:cs typeface="Arial" panose="020B0604020202020204" pitchFamily="34" charset="0"/>
              </a:rPr>
              <a:t>238</a:t>
            </a:r>
            <a:r>
              <a:rPr lang="cs-CZ" dirty="0">
                <a:latin typeface="Arial" panose="020B0604020202020204" pitchFamily="34" charset="0"/>
                <a:cs typeface="Arial" panose="020B0604020202020204" pitchFamily="34" charset="0"/>
              </a:rPr>
              <a:t>U však přesto dochází k slabému radioaktivnímu zamoření, míra jeho neškodnosti nebo škodlivosti není dosud dořešena. </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DU používá často i na vyvážení v </a:t>
            </a:r>
            <a:r>
              <a:rPr lang="cs-CZ" sz="2000" b="1" dirty="0">
                <a:latin typeface="Arial" panose="020B0604020202020204" pitchFamily="34" charset="0"/>
                <a:cs typeface="Arial" panose="020B0604020202020204" pitchFamily="34" charset="0"/>
              </a:rPr>
              <a:t>leteckém průmyslu </a:t>
            </a:r>
            <a:r>
              <a:rPr lang="cs-CZ" sz="2000" dirty="0">
                <a:latin typeface="Arial" panose="020B0604020202020204" pitchFamily="34" charset="0"/>
                <a:cs typeface="Arial" panose="020B0604020202020204" pitchFamily="34" charset="0"/>
              </a:rPr>
              <a:t>a jako vhodná ochrana před rentgenovým zářením v </a:t>
            </a:r>
            <a:r>
              <a:rPr lang="cs-CZ" sz="2000" b="1" dirty="0">
                <a:latin typeface="Arial" panose="020B0604020202020204" pitchFamily="34" charset="0"/>
                <a:cs typeface="Arial" panose="020B0604020202020204" pitchFamily="34" charset="0"/>
              </a:rPr>
              <a:t>nemocnicích</a:t>
            </a:r>
            <a:r>
              <a:rPr lang="cs-CZ"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nebo</a:t>
            </a:r>
            <a:r>
              <a:rPr lang="cs-CZ" sz="2000" dirty="0">
                <a:latin typeface="Arial" panose="020B0604020202020204" pitchFamily="34" charset="0"/>
                <a:cs typeface="Arial" panose="020B0604020202020204" pitchFamily="34" charset="0"/>
              </a:rPr>
              <a:t> na výrobu kontejnerů k </a:t>
            </a:r>
            <a:r>
              <a:rPr lang="cs-CZ" sz="2000" b="1" dirty="0">
                <a:latin typeface="Arial" panose="020B0604020202020204" pitchFamily="34" charset="0"/>
                <a:cs typeface="Arial" panose="020B0604020202020204" pitchFamily="34" charset="0"/>
              </a:rPr>
              <a:t>transportu radioaktivních zdrojů</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2475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3762" y="76200"/>
            <a:ext cx="8972145" cy="6740307"/>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Lanthan</a:t>
            </a:r>
            <a:r>
              <a:rPr lang="cs-CZ" sz="32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 bílý, měkký a tažný kov. Vyskytuje se ve třech alotropických modifikacích, hexagonální </a:t>
            </a:r>
            <a:r>
              <a:rPr lang="el-GR" sz="2000" dirty="0">
                <a:latin typeface="Arial" panose="020B0604020202020204" pitchFamily="34" charset="0"/>
                <a:cs typeface="Arial" panose="020B0604020202020204" pitchFamily="34" charset="0"/>
              </a:rPr>
              <a:t>α-</a:t>
            </a:r>
            <a:r>
              <a:rPr lang="cs-CZ" sz="2000" dirty="0">
                <a:latin typeface="Arial" panose="020B0604020202020204" pitchFamily="34" charset="0"/>
                <a:cs typeface="Arial" panose="020B0604020202020204" pitchFamily="34" charset="0"/>
              </a:rPr>
              <a:t>La přechází při teplotě 310°C na kubický </a:t>
            </a:r>
            <a:r>
              <a:rPr lang="el-GR" sz="2000" dirty="0">
                <a:latin typeface="Arial" panose="020B0604020202020204" pitchFamily="34" charset="0"/>
                <a:cs typeface="Arial" panose="020B0604020202020204" pitchFamily="34" charset="0"/>
              </a:rPr>
              <a:t>β-</a:t>
            </a:r>
            <a:r>
              <a:rPr lang="cs-CZ" sz="2000" dirty="0">
                <a:latin typeface="Arial" panose="020B0604020202020204" pitchFamily="34" charset="0"/>
                <a:cs typeface="Arial" panose="020B0604020202020204" pitchFamily="34" charset="0"/>
              </a:rPr>
              <a:t>La a při teplotě nad 861°C na </a:t>
            </a:r>
            <a:r>
              <a:rPr lang="el-GR" sz="2000" dirty="0">
                <a:latin typeface="Arial" panose="020B0604020202020204" pitchFamily="34" charset="0"/>
                <a:cs typeface="Arial" panose="020B0604020202020204" pitchFamily="34" charset="0"/>
              </a:rPr>
              <a:t>γ-</a:t>
            </a:r>
            <a:r>
              <a:rPr lang="cs-CZ" sz="2000" dirty="0">
                <a:latin typeface="Arial" panose="020B0604020202020204" pitchFamily="34" charset="0"/>
                <a:cs typeface="Arial" panose="020B0604020202020204" pitchFamily="34" charset="0"/>
              </a:rPr>
              <a:t>La. Lanthan je supravodič I. typu.</a:t>
            </a:r>
          </a:p>
          <a:p>
            <a:pPr algn="just"/>
            <a:r>
              <a:rPr lang="cs-CZ" sz="2000" dirty="0">
                <a:latin typeface="Arial" panose="020B0604020202020204" pitchFamily="34" charset="0"/>
                <a:cs typeface="Arial" panose="020B0604020202020204" pitchFamily="34" charset="0"/>
              </a:rPr>
              <a:t>   Lanthan se na suchém vzduchu pomalu pokrývá modrou vrstvou oxidu La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ve vlhkém prostředí se rychle pokryje vrstvou bílého hydroxidu. Se studenou vodou reaguje kompaktní kovový lanthan velmi pomalu, s horkou vodou reaguje prudce za vzniku oxidu </a:t>
            </a:r>
            <a:r>
              <a:rPr lang="cs-CZ" sz="2000" dirty="0" err="1">
                <a:latin typeface="Arial" panose="020B0604020202020204" pitchFamily="34" charset="0"/>
                <a:cs typeface="Arial" panose="020B0604020202020204" pitchFamily="34" charset="0"/>
              </a:rPr>
              <a:t>lanthanitého</a:t>
            </a:r>
            <a:r>
              <a:rPr lang="cs-CZ" sz="2000" dirty="0">
                <a:latin typeface="Arial" panose="020B0604020202020204" pitchFamily="34" charset="0"/>
                <a:cs typeface="Arial" panose="020B0604020202020204" pitchFamily="34" charset="0"/>
              </a:rPr>
              <a:t> La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vodíku, další reakcí oxidu s vodou vzniká hydroxid </a:t>
            </a:r>
            <a:r>
              <a:rPr lang="cs-CZ" sz="2000" dirty="0" err="1">
                <a:latin typeface="Arial" panose="020B0604020202020204" pitchFamily="34" charset="0"/>
                <a:cs typeface="Arial" panose="020B0604020202020204" pitchFamily="34" charset="0"/>
              </a:rPr>
              <a:t>lathanitý</a:t>
            </a:r>
            <a:r>
              <a:rPr lang="cs-CZ" sz="2000" dirty="0">
                <a:latin typeface="Arial" panose="020B0604020202020204" pitchFamily="34" charset="0"/>
                <a:cs typeface="Arial" panose="020B0604020202020204" pitchFamily="34" charset="0"/>
              </a:rPr>
              <a:t> La(OH)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a:p>
            <a:pPr algn="ctr"/>
            <a:r>
              <a:rPr lang="cs-CZ" sz="2000" dirty="0">
                <a:latin typeface="Arial" panose="020B0604020202020204" pitchFamily="34" charset="0"/>
                <a:cs typeface="Arial" panose="020B0604020202020204" pitchFamily="34" charset="0"/>
              </a:rPr>
              <a:t>2La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La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La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2La(OH)</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Při zahřátí na teplotu 450°C na vzduchu shoří za vzniku oxidu a nitridu:</a:t>
            </a:r>
          </a:p>
          <a:p>
            <a:pPr algn="ctr"/>
            <a:r>
              <a:rPr lang="cs-CZ" sz="2000" dirty="0">
                <a:latin typeface="Arial" panose="020B0604020202020204" pitchFamily="34" charset="0"/>
                <a:cs typeface="Arial" panose="020B0604020202020204" pitchFamily="34" charset="0"/>
              </a:rPr>
              <a:t>4La + 3O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2La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2La + 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2LaN</a:t>
            </a:r>
          </a:p>
          <a:p>
            <a:pPr algn="just"/>
            <a:r>
              <a:rPr lang="cs-CZ" sz="2000" dirty="0">
                <a:latin typeface="Arial" panose="020B0604020202020204" pitchFamily="34" charset="0"/>
                <a:cs typeface="Arial" panose="020B0604020202020204" pitchFamily="34" charset="0"/>
              </a:rPr>
              <a:t>Reakce lanthanu se zředěnými kyselinami probíhají za vývoje vodíku, s kyselinou dusičnou reaguje bez vývoje vodíku:</a:t>
            </a:r>
          </a:p>
          <a:p>
            <a:pPr algn="ctr"/>
            <a:r>
              <a:rPr lang="cs-CZ" sz="2000" dirty="0">
                <a:latin typeface="Arial" panose="020B0604020202020204" pitchFamily="34" charset="0"/>
                <a:cs typeface="Arial" panose="020B0604020202020204" pitchFamily="34" charset="0"/>
              </a:rPr>
              <a:t>2La + 6HCl → 2LaCl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8La + 30HNO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8La(NO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+ 9H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Při teplotě 100°C reaguje s halogeny, se sírou se slučuje až při teplotě nad 600°C.</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552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Obdélník 3"/>
          <p:cNvSpPr/>
          <p:nvPr/>
        </p:nvSpPr>
        <p:spPr>
          <a:xfrm>
            <a:off x="228600" y="228600"/>
            <a:ext cx="8610600" cy="6247864"/>
          </a:xfrm>
          <a:prstGeom prst="rect">
            <a:avLst/>
          </a:prstGeom>
        </p:spPr>
        <p:txBody>
          <a:bodyPr wrap="square">
            <a:spAutoFit/>
          </a:bodyPr>
          <a:lstStyle/>
          <a:p>
            <a:pPr algn="just"/>
            <a:r>
              <a:rPr lang="cs-CZ" sz="2000" b="1" dirty="0" err="1">
                <a:latin typeface="Arial" panose="020B0604020202020204" pitchFamily="34" charset="0"/>
                <a:cs typeface="Arial" panose="020B0604020202020204" pitchFamily="34" charset="0"/>
              </a:rPr>
              <a:t>Hexahydrát</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diurananu</a:t>
            </a:r>
            <a:r>
              <a:rPr lang="cs-CZ" sz="2000" b="1" dirty="0">
                <a:latin typeface="Arial" panose="020B0604020202020204" pitchFamily="34" charset="0"/>
                <a:cs typeface="Arial" panose="020B0604020202020204" pitchFamily="34" charset="0"/>
              </a:rPr>
              <a:t> sodného </a:t>
            </a:r>
            <a:r>
              <a:rPr lang="cs-CZ" sz="2000" dirty="0">
                <a:latin typeface="Arial" panose="020B0604020202020204" pitchFamily="34" charset="0"/>
                <a:cs typeface="Arial" panose="020B0604020202020204" pitchFamily="34" charset="0"/>
              </a:rPr>
              <a:t>(Na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a:t>
            </a:r>
            <a:r>
              <a:rPr lang="cs-CZ" sz="2000" b="1" dirty="0" err="1">
                <a:latin typeface="Arial" panose="020B0604020202020204" pitchFamily="34" charset="0"/>
                <a:cs typeface="Arial" panose="020B0604020202020204" pitchFamily="34" charset="0"/>
              </a:rPr>
              <a:t>hexahydrát</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diurananu</a:t>
            </a:r>
            <a:r>
              <a:rPr lang="cs-CZ" sz="2000" b="1" dirty="0">
                <a:latin typeface="Arial" panose="020B0604020202020204" pitchFamily="34" charset="0"/>
                <a:cs typeface="Arial" panose="020B0604020202020204" pitchFamily="34" charset="0"/>
              </a:rPr>
              <a:t> draselného </a:t>
            </a:r>
            <a:r>
              <a:rPr lang="cs-CZ" sz="2000" dirty="0">
                <a:latin typeface="Arial" panose="020B0604020202020204" pitchFamily="34" charset="0"/>
                <a:cs typeface="Arial" panose="020B0604020202020204" pitchFamily="34" charset="0"/>
              </a:rPr>
              <a:t>(K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se dosud označují jako uranová žluť používající se k barvení skla, glazur a porcelánu (barví na žluto až </a:t>
            </a:r>
            <a:r>
              <a:rPr lang="cs-CZ" sz="2000" dirty="0" err="1">
                <a:latin typeface="Arial" panose="020B0604020202020204" pitchFamily="34" charset="0"/>
                <a:cs typeface="Arial" panose="020B0604020202020204" pitchFamily="34" charset="0"/>
              </a:rPr>
              <a:t>žlutozeleno</a:t>
            </a:r>
            <a:r>
              <a:rPr lang="cs-CZ" sz="2000" dirty="0">
                <a:latin typeface="Arial" panose="020B0604020202020204" pitchFamily="34" charset="0"/>
                <a:cs typeface="Arial" panose="020B0604020202020204" pitchFamily="34" charset="0"/>
              </a:rPr>
              <a:t>, přičemž fluoreskuje).</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 fotografii se sloučenin (solí) uranu (např. 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b="1" dirty="0">
                <a:latin typeface="Arial" panose="020B0604020202020204" pitchFamily="34" charset="0"/>
                <a:cs typeface="Arial" panose="020B0604020202020204" pitchFamily="34" charset="0"/>
              </a:rPr>
              <a:t>dusičnan uranylu</a:t>
            </a:r>
            <a:r>
              <a:rPr lang="cs-CZ" sz="2000" dirty="0">
                <a:latin typeface="Arial" panose="020B0604020202020204" pitchFamily="34" charset="0"/>
                <a:cs typeface="Arial" panose="020B0604020202020204" pitchFamily="34" charset="0"/>
              </a:rPr>
              <a:t>) používá k zesilování negativů, do tónovacích lázní, zesilovač světlotisku. Kvůli chemické toxicitě se dusičnan uranylu používá pro experimentální vyvolání patologického stavu ledvin u pokusných zvířat.</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Octan uranylu </a:t>
            </a:r>
            <a:r>
              <a:rPr lang="cs-CZ" sz="2000" dirty="0">
                <a:latin typeface="Arial" panose="020B0604020202020204" pitchFamily="34" charset="0"/>
                <a:cs typeface="Arial" panose="020B0604020202020204" pitchFamily="34" charset="0"/>
              </a:rPr>
              <a:t>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NaUO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b="1" dirty="0" err="1">
                <a:latin typeface="Arial" panose="020B0604020202020204" pitchFamily="34" charset="0"/>
                <a:cs typeface="Arial" panose="020B0604020202020204" pitchFamily="34" charset="0"/>
              </a:rPr>
              <a:t>diuranan</a:t>
            </a:r>
            <a:r>
              <a:rPr lang="cs-CZ" sz="2000" b="1" dirty="0">
                <a:latin typeface="Arial" panose="020B0604020202020204" pitchFamily="34" charset="0"/>
                <a:cs typeface="Arial" panose="020B0604020202020204" pitchFamily="34" charset="0"/>
              </a:rPr>
              <a:t> amonný </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mají význam v analytické chemii.</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Uran s obsahem karbidu </a:t>
            </a:r>
            <a:r>
              <a:rPr lang="cs-CZ" sz="2000" dirty="0">
                <a:latin typeface="Arial" panose="020B0604020202020204" pitchFamily="34" charset="0"/>
                <a:cs typeface="Arial" panose="020B0604020202020204" pitchFamily="34" charset="0"/>
              </a:rPr>
              <a:t>je vhodným katalyzátorem pro syntézu amoniaku </a:t>
            </a:r>
            <a:r>
              <a:rPr lang="cs-CZ" sz="2000" dirty="0" err="1">
                <a:latin typeface="Arial" panose="020B0604020202020204" pitchFamily="34" charset="0"/>
                <a:cs typeface="Arial" panose="020B0604020202020204" pitchFamily="34" charset="0"/>
              </a:rPr>
              <a:t>Haberovým</a:t>
            </a:r>
            <a:r>
              <a:rPr lang="cs-CZ" sz="2000" dirty="0">
                <a:latin typeface="Arial" panose="020B0604020202020204" pitchFamily="34" charset="0"/>
                <a:cs typeface="Arial" panose="020B0604020202020204" pitchFamily="34" charset="0"/>
              </a:rPr>
              <a:t> způsobem.</a:t>
            </a:r>
          </a:p>
        </p:txBody>
      </p:sp>
      <p:pic>
        <p:nvPicPr>
          <p:cNvPr id="2051" name="Picture 3" descr="https://upload.wikimedia.org/wikipedia/commons/thumb/1/16/Uranium-glass-karafa.jpg/255px-Uranium-glass-karaf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295400"/>
            <a:ext cx="853984" cy="182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079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6555641"/>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N</a:t>
            </a:r>
            <a:r>
              <a:rPr lang="cs-CZ" sz="2800" b="1" dirty="0" err="1">
                <a:latin typeface="Arial" panose="020B0604020202020204" pitchFamily="34" charset="0"/>
                <a:cs typeface="Arial" panose="020B0604020202020204" pitchFamily="34" charset="0"/>
              </a:rPr>
              <a:t>eptunium</a:t>
            </a:r>
            <a:r>
              <a:rPr lang="cs-CZ"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stříbřitě bílý, lesklý, na vzduchu stálý radioaktivní kov, jeho nejstabilnější izotop </a:t>
            </a:r>
            <a:r>
              <a:rPr lang="cs-CZ" sz="2000" baseline="30000" dirty="0">
                <a:latin typeface="Arial" panose="020B0604020202020204" pitchFamily="34" charset="0"/>
                <a:cs typeface="Arial" panose="020B0604020202020204" pitchFamily="34" charset="0"/>
              </a:rPr>
              <a:t>237</a:t>
            </a:r>
            <a:r>
              <a:rPr lang="cs-CZ" sz="2000" dirty="0">
                <a:latin typeface="Arial" panose="020B0604020202020204" pitchFamily="34" charset="0"/>
                <a:cs typeface="Arial" panose="020B0604020202020204" pitchFamily="34" charset="0"/>
              </a:rPr>
              <a:t>Np má poločas rozpadu 2,25.10</a:t>
            </a:r>
            <a:r>
              <a:rPr lang="cs-CZ" sz="2000" baseline="30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let.</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Neptunium se vyskytuje ve třech modifikacích, kosočtverečná modifikace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Np</a:t>
            </a:r>
            <a:r>
              <a:rPr lang="cs-CZ" sz="2000" dirty="0">
                <a:latin typeface="Arial" panose="020B0604020202020204" pitchFamily="34" charset="0"/>
                <a:cs typeface="Arial" panose="020B0604020202020204" pitchFamily="34" charset="0"/>
              </a:rPr>
              <a:t> stabilní za normální teploty, čtverečná modifikace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Np</a:t>
            </a:r>
            <a:r>
              <a:rPr lang="cs-CZ" sz="2000" dirty="0">
                <a:latin typeface="Arial" panose="020B0604020202020204" pitchFamily="34" charset="0"/>
                <a:cs typeface="Arial" panose="020B0604020202020204" pitchFamily="34" charset="0"/>
              </a:rPr>
              <a:t> stabilní v rozmezí teplot 278-550°C a </a:t>
            </a:r>
            <a:r>
              <a:rPr lang="el-GR" sz="2000" dirty="0">
                <a:latin typeface="Arial" panose="020B0604020202020204" pitchFamily="34" charset="0"/>
                <a:cs typeface="Arial" panose="020B0604020202020204" pitchFamily="34" charset="0"/>
              </a:rPr>
              <a:t>γ-</a:t>
            </a:r>
            <a:r>
              <a:rPr lang="cs-CZ" sz="2000" dirty="0" err="1">
                <a:latin typeface="Arial" panose="020B0604020202020204" pitchFamily="34" charset="0"/>
                <a:cs typeface="Arial" panose="020B0604020202020204" pitchFamily="34" charset="0"/>
              </a:rPr>
              <a:t>Np</a:t>
            </a:r>
            <a:r>
              <a:rPr lang="cs-CZ" sz="2000" dirty="0">
                <a:latin typeface="Arial" panose="020B0604020202020204" pitchFamily="34" charset="0"/>
                <a:cs typeface="Arial" panose="020B0604020202020204" pitchFamily="34" charset="0"/>
              </a:rPr>
              <a:t>, která vzniká při teplotě nad 550°C a je stabilní až do teploty tání.</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Kovové neptunium reaguje s horkou vodou za vzniku červeného hydroxidu </a:t>
            </a:r>
            <a:r>
              <a:rPr lang="cs-CZ" sz="2000" dirty="0" err="1">
                <a:latin typeface="Arial" panose="020B0604020202020204" pitchFamily="34" charset="0"/>
                <a:cs typeface="Arial" panose="020B0604020202020204" pitchFamily="34" charset="0"/>
              </a:rPr>
              <a:t>neptunitého</a:t>
            </a:r>
            <a:r>
              <a:rPr lang="cs-CZ" sz="2000" dirty="0">
                <a:latin typeface="Arial" panose="020B0604020202020204" pitchFamily="34" charset="0"/>
                <a:cs typeface="Arial" panose="020B0604020202020204" pitchFamily="34" charset="0"/>
              </a:rPr>
              <a:t> a vývoje vodíku, s horkou vodou nasycenou kyslíkem neptunium tvoří žlutozelený hydroxid </a:t>
            </a:r>
            <a:r>
              <a:rPr lang="cs-CZ" sz="2000" dirty="0" err="1">
                <a:latin typeface="Arial" panose="020B0604020202020204" pitchFamily="34" charset="0"/>
                <a:cs typeface="Arial" panose="020B0604020202020204" pitchFamily="34" charset="0"/>
              </a:rPr>
              <a:t>neptuničitý</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2Np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2Np(OH)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Np</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Np</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Neptunium snadno reaguje se zředěnými minerálními kyselinami:</a:t>
            </a:r>
          </a:p>
          <a:p>
            <a:pPr algn="ctr"/>
            <a:r>
              <a:rPr lang="cs-CZ" sz="2000" dirty="0">
                <a:latin typeface="Arial" panose="020B0604020202020204" pitchFamily="34" charset="0"/>
                <a:cs typeface="Arial" panose="020B0604020202020204" pitchFamily="34" charset="0"/>
              </a:rPr>
              <a:t>2Np + 6HCl → 2NpCl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2Np + 10HNO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2Np(NO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 silně oxidačním prostředí reaguje neptunium za vzniku růžových solí </a:t>
            </a:r>
            <a:r>
              <a:rPr lang="cs-CZ" sz="2000" dirty="0" err="1">
                <a:latin typeface="Arial" panose="020B0604020202020204" pitchFamily="34" charset="0"/>
                <a:cs typeface="Arial" panose="020B0604020202020204" pitchFamily="34" charset="0"/>
              </a:rPr>
              <a:t>neptunylu</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5Np + 28HNO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+ 6KMnO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5NpO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+ 6Mn(NO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+ 14H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+ 6KNO</a:t>
            </a:r>
            <a:r>
              <a:rPr lang="cs-CZ" sz="2000" baseline="-25000" dirty="0">
                <a:latin typeface="Arial" panose="020B0604020202020204" pitchFamily="34" charset="0"/>
                <a:cs typeface="Arial" panose="020B0604020202020204" pitchFamily="34" charset="0"/>
              </a:rPr>
              <a:t>3</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Np</a:t>
            </a:r>
            <a:r>
              <a:rPr lang="cs-CZ" sz="2000" dirty="0">
                <a:latin typeface="Arial" panose="020B0604020202020204" pitchFamily="34" charset="0"/>
                <a:cs typeface="Arial" panose="020B0604020202020204" pitchFamily="34" charset="0"/>
              </a:rPr>
              <a:t> + 2HNO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KBrO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NpO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KBr</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Již za mírně zvýšené teploty reaguje s vodíkem za vzniku hydridů NpH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NpH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763000" cy="132343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Ve sloučeninách vystupuje neptunium nejčastěji v oxidačním stavu VI, jeho chemické vlastnosti jsou velmi podobné vlastnostem sloučenin šestimocného </a:t>
            </a:r>
            <a:r>
              <a:rPr lang="cs-CZ" sz="2000" u="sng" dirty="0">
                <a:latin typeface="Arial" panose="020B0604020202020204" pitchFamily="34" charset="0"/>
                <a:cs typeface="Arial" panose="020B0604020202020204" pitchFamily="34" charset="0"/>
              </a:rPr>
              <a:t>uranu</a:t>
            </a:r>
            <a:r>
              <a:rPr lang="cs-CZ" sz="2000" dirty="0">
                <a:latin typeface="Arial" panose="020B0604020202020204" pitchFamily="34" charset="0"/>
                <a:cs typeface="Arial" panose="020B0604020202020204" pitchFamily="34" charset="0"/>
              </a:rPr>
              <a:t> nebo v oxidačním stavu III, chemické vlastnosti </a:t>
            </a:r>
            <a:r>
              <a:rPr lang="cs-CZ" sz="2000" dirty="0" err="1">
                <a:latin typeface="Arial" panose="020B0604020202020204" pitchFamily="34" charset="0"/>
                <a:cs typeface="Arial" panose="020B0604020202020204" pitchFamily="34" charset="0"/>
              </a:rPr>
              <a:t>neptunitých</a:t>
            </a:r>
            <a:r>
              <a:rPr lang="cs-CZ" sz="2000" dirty="0">
                <a:latin typeface="Arial" panose="020B0604020202020204" pitchFamily="34" charset="0"/>
                <a:cs typeface="Arial" panose="020B0604020202020204" pitchFamily="34" charset="0"/>
              </a:rPr>
              <a:t> sloučenin se nejvíce podobají vlastnostem sloučenin promethia. </a:t>
            </a:r>
          </a:p>
        </p:txBody>
      </p:sp>
      <p:pic>
        <p:nvPicPr>
          <p:cNvPr id="11266" name="Picture 2" descr="93 - Neptunium">
            <a:extLst>
              <a:ext uri="{FF2B5EF4-FFF2-40B4-BE49-F238E27FC236}">
                <a16:creationId xmlns:a16="http://schemas.microsoft.com/office/drawing/2014/main" id="{45A20802-8353-4FC4-8CAC-7046B357F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842819"/>
            <a:ext cx="3479181"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AA9EABF5-0BD4-4A83-96FB-BC2520A5A58A}"/>
              </a:ext>
            </a:extLst>
          </p:cNvPr>
          <p:cNvSpPr txBox="1"/>
          <p:nvPr/>
        </p:nvSpPr>
        <p:spPr>
          <a:xfrm>
            <a:off x="196921" y="4648200"/>
            <a:ext cx="8839200" cy="400110"/>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V přírodě se neptunium nachází jako nepatrná příměs uranových rud.</a:t>
            </a:r>
            <a:endParaRPr lang="en-US" sz="2000" dirty="0">
              <a:latin typeface="Arial" panose="020B060402020202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586C0575-67C9-4297-A18A-CB32C2D9FFDB}"/>
              </a:ext>
            </a:extLst>
          </p:cNvPr>
          <p:cNvSpPr txBox="1"/>
          <p:nvPr/>
        </p:nvSpPr>
        <p:spPr>
          <a:xfrm>
            <a:off x="175517" y="5181600"/>
            <a:ext cx="8650840" cy="1015663"/>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Kovové neptunium se připravuje redukcí fluoridu </a:t>
            </a:r>
            <a:r>
              <a:rPr lang="cs-CZ" sz="2000" dirty="0" err="1">
                <a:latin typeface="Arial" panose="020B0604020202020204" pitchFamily="34" charset="0"/>
                <a:cs typeface="Arial" panose="020B0604020202020204" pitchFamily="34" charset="0"/>
              </a:rPr>
              <a:t>neptunitého</a:t>
            </a:r>
            <a:r>
              <a:rPr lang="cs-CZ" sz="2000" dirty="0">
                <a:latin typeface="Arial" panose="020B0604020202020204" pitchFamily="34" charset="0"/>
                <a:cs typeface="Arial" panose="020B0604020202020204" pitchFamily="34" charset="0"/>
              </a:rPr>
              <a:t> NpF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parami barya nebo lithia při teplotě okolo 1200°C:</a:t>
            </a:r>
          </a:p>
          <a:p>
            <a:pPr algn="ctr"/>
            <a:r>
              <a:rPr lang="cs-CZ" sz="2000" dirty="0">
                <a:latin typeface="Arial" panose="020B0604020202020204" pitchFamily="34" charset="0"/>
                <a:cs typeface="Arial" panose="020B0604020202020204" pitchFamily="34" charset="0"/>
              </a:rPr>
              <a:t>2NpF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+ 3Ba → 2Np + 3BaF</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sp>
        <p:nvSpPr>
          <p:cNvPr id="9" name="TextovéPole 8">
            <a:extLst>
              <a:ext uri="{FF2B5EF4-FFF2-40B4-BE49-F238E27FC236}">
                <a16:creationId xmlns:a16="http://schemas.microsoft.com/office/drawing/2014/main" id="{B084880A-8889-4D81-8A1D-BCD2C21706C8}"/>
              </a:ext>
            </a:extLst>
          </p:cNvPr>
          <p:cNvSpPr txBox="1"/>
          <p:nvPr/>
        </p:nvSpPr>
        <p:spPr>
          <a:xfrm>
            <a:off x="152400" y="1767751"/>
            <a:ext cx="4945628" cy="2246769"/>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Vodné roztoky solí neptunia mají charakteristické zbarvení podle mocenství, Np</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fialová, Np</a:t>
            </a:r>
            <a:r>
              <a:rPr lang="cs-CZ" sz="2000" baseline="30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žlutozelená, Np</a:t>
            </a:r>
            <a:r>
              <a:rPr lang="cs-CZ" sz="2000" baseline="30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v kyselém prostředí zelená, v alkalickém žlutá, Np</a:t>
            </a:r>
            <a:r>
              <a:rPr lang="cs-CZ" sz="2000" baseline="30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růžová, Np</a:t>
            </a:r>
            <a:r>
              <a:rPr lang="cs-CZ" sz="2000" baseline="30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 v kyselém prostředí hnědočervená, v alkalickém zelená.</a:t>
            </a:r>
            <a:endParaRPr lang="cs-CZ" sz="2000" dirty="0"/>
          </a:p>
        </p:txBody>
      </p:sp>
    </p:spTree>
    <p:extLst>
      <p:ext uri="{BB962C8B-B14F-4D97-AF65-F5344CB8AC3E}">
        <p14:creationId xmlns:p14="http://schemas.microsoft.com/office/powerpoint/2010/main" val="1103885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6647974"/>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P</a:t>
            </a:r>
            <a:r>
              <a:rPr lang="cs-CZ" sz="2800" b="1" dirty="0" err="1">
                <a:latin typeface="Arial" panose="020B0604020202020204" pitchFamily="34" charset="0"/>
                <a:cs typeface="Arial" panose="020B0604020202020204" pitchFamily="34" charset="0"/>
              </a:rPr>
              <a:t>lutonium</a:t>
            </a:r>
            <a:r>
              <a:rPr lang="cs-CZ"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tmavošedý, silně elektropozitivní a radioaktivní kov. Nestabilnější izotop plutonia </a:t>
            </a:r>
            <a:r>
              <a:rPr lang="cs-CZ" sz="2000" baseline="30000" dirty="0">
                <a:latin typeface="Arial" panose="020B0604020202020204" pitchFamily="34" charset="0"/>
                <a:cs typeface="Arial" panose="020B0604020202020204" pitchFamily="34" charset="0"/>
              </a:rPr>
              <a:t>242</a:t>
            </a:r>
            <a:r>
              <a:rPr lang="cs-CZ" sz="2000" dirty="0">
                <a:latin typeface="Arial" panose="020B0604020202020204" pitchFamily="34" charset="0"/>
                <a:cs typeface="Arial" panose="020B0604020202020204" pitchFamily="34" charset="0"/>
              </a:rPr>
              <a:t>Pu má poločas rozpadu 3,73.10</a:t>
            </a:r>
            <a:r>
              <a:rPr lang="cs-CZ" sz="2000" baseline="30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let.</a:t>
            </a:r>
          </a:p>
          <a:p>
            <a:r>
              <a:rPr lang="cs-CZ" sz="2000" dirty="0">
                <a:latin typeface="Arial" panose="020B0604020202020204" pitchFamily="34" charset="0"/>
                <a:cs typeface="Arial" panose="020B0604020202020204" pitchFamily="34" charset="0"/>
              </a:rPr>
              <a:t>Plutonium reaguje s horkou vodou za vzniku šedomodrého hydroxidu </a:t>
            </a:r>
            <a:r>
              <a:rPr lang="cs-CZ" sz="2000" dirty="0" err="1">
                <a:latin typeface="Arial" panose="020B0604020202020204" pitchFamily="34" charset="0"/>
                <a:cs typeface="Arial" panose="020B0604020202020204" pitchFamily="34" charset="0"/>
              </a:rPr>
              <a:t>plutonitého</a:t>
            </a:r>
            <a:r>
              <a:rPr lang="cs-CZ" sz="2000" dirty="0">
                <a:latin typeface="Arial" panose="020B0604020202020204" pitchFamily="34" charset="0"/>
                <a:cs typeface="Arial" panose="020B0604020202020204" pitchFamily="34" charset="0"/>
              </a:rPr>
              <a:t>, s horkou vodou nasycenou kyslíkem reaguje za vzniku zeleného hydroxidu </a:t>
            </a:r>
            <a:r>
              <a:rPr lang="cs-CZ" sz="2000" dirty="0" err="1">
                <a:latin typeface="Arial" panose="020B0604020202020204" pitchFamily="34" charset="0"/>
                <a:cs typeface="Arial" panose="020B0604020202020204" pitchFamily="34" charset="0"/>
              </a:rPr>
              <a:t>plutoničitého</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2Pu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2Pu(OH)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Pu</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Pu</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Plutonium reaguje s minerálními kyselinami za vzniku </a:t>
            </a:r>
            <a:r>
              <a:rPr lang="cs-CZ" sz="2000" dirty="0" err="1">
                <a:latin typeface="Arial" panose="020B0604020202020204" pitchFamily="34" charset="0"/>
                <a:cs typeface="Arial" panose="020B0604020202020204" pitchFamily="34" charset="0"/>
              </a:rPr>
              <a:t>plutonité</a:t>
            </a:r>
            <a:r>
              <a:rPr lang="cs-CZ" sz="2000" dirty="0">
                <a:latin typeface="Arial" panose="020B0604020202020204" pitchFamily="34" charset="0"/>
                <a:cs typeface="Arial" panose="020B0604020202020204" pitchFamily="34" charset="0"/>
              </a:rPr>
              <a:t> soli a vývoje vodíku:</a:t>
            </a:r>
          </a:p>
          <a:p>
            <a:pPr algn="ctr"/>
            <a:r>
              <a:rPr lang="cs-CZ" sz="2000" dirty="0">
                <a:latin typeface="Arial" panose="020B0604020202020204" pitchFamily="34" charset="0"/>
                <a:cs typeface="Arial" panose="020B0604020202020204" pitchFamily="34" charset="0"/>
              </a:rPr>
              <a:t>2Pu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Pu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2Pu + 6HCl → 2PuCl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Reakce plutonia s kyselinou dusičnou probíhá za vzniku </a:t>
            </a:r>
            <a:r>
              <a:rPr lang="cs-CZ" sz="2000" dirty="0" err="1">
                <a:latin typeface="Arial" panose="020B0604020202020204" pitchFamily="34" charset="0"/>
                <a:cs typeface="Arial" panose="020B0604020202020204" pitchFamily="34" charset="0"/>
              </a:rPr>
              <a:t>plutoničité</a:t>
            </a:r>
            <a:r>
              <a:rPr lang="cs-CZ" sz="2000" dirty="0">
                <a:latin typeface="Arial" panose="020B0604020202020204" pitchFamily="34" charset="0"/>
                <a:cs typeface="Arial" panose="020B0604020202020204" pitchFamily="34" charset="0"/>
              </a:rPr>
              <a:t> soli a bez vývoje vodíku:</a:t>
            </a:r>
          </a:p>
          <a:p>
            <a:r>
              <a:rPr lang="cs-CZ" sz="2000" dirty="0">
                <a:latin typeface="Arial" panose="020B0604020202020204" pitchFamily="34" charset="0"/>
                <a:cs typeface="Arial" panose="020B0604020202020204" pitchFamily="34" charset="0"/>
              </a:rPr>
              <a:t>         3Pu + 16HNO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3Pu(NO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+ 4NO</a:t>
            </a:r>
          </a:p>
          <a:p>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Chemické vlastnosti trojmocných sloučenin plutonia se </a:t>
            </a:r>
            <a:r>
              <a:rPr lang="cs-CZ" sz="2000" u="sng" dirty="0">
                <a:latin typeface="Arial" panose="020B0604020202020204" pitchFamily="34" charset="0"/>
                <a:cs typeface="Arial" panose="020B0604020202020204" pitchFamily="34" charset="0"/>
              </a:rPr>
              <a:t>nejvíce podobají vlastnostem samaria</a:t>
            </a:r>
            <a:r>
              <a:rPr lang="cs-CZ" sz="2000" dirty="0">
                <a:latin typeface="Arial" panose="020B0604020202020204" pitchFamily="34" charset="0"/>
                <a:cs typeface="Arial" panose="020B0604020202020204" pitchFamily="34" charset="0"/>
              </a:rPr>
              <a:t>. Ostatní chemické vlastnosti plutonia se velmi podobají </a:t>
            </a:r>
            <a:r>
              <a:rPr lang="cs-CZ" sz="2000" u="sng" dirty="0">
                <a:latin typeface="Arial" panose="020B0604020202020204" pitchFamily="34" charset="0"/>
                <a:cs typeface="Arial" panose="020B0604020202020204" pitchFamily="34" charset="0"/>
              </a:rPr>
              <a:t>vlastnostem uranu</a:t>
            </a:r>
            <a:r>
              <a:rPr lang="cs-CZ" sz="2000" dirty="0">
                <a:latin typeface="Arial" panose="020B0604020202020204" pitchFamily="34" charset="0"/>
                <a:cs typeface="Arial" panose="020B0604020202020204" pitchFamily="34" charset="0"/>
              </a:rPr>
              <a:t>. Plutonium i všechny jeho sloučeniny jsou </a:t>
            </a:r>
            <a:r>
              <a:rPr lang="cs-CZ" sz="2000" b="1" dirty="0">
                <a:latin typeface="Arial" panose="020B0604020202020204" pitchFamily="34" charset="0"/>
                <a:cs typeface="Arial" panose="020B0604020202020204" pitchFamily="34" charset="0"/>
              </a:rPr>
              <a:t>prudce jedovaté</a:t>
            </a:r>
            <a:r>
              <a:rPr lang="cs-CZ" sz="2000" dirty="0">
                <a:latin typeface="Arial" panose="020B0604020202020204" pitchFamily="34" charset="0"/>
                <a:cs typeface="Arial" panose="020B0604020202020204" pitchFamily="34" charset="0"/>
              </a:rPr>
              <a:t>. Ve sloučeninách se plutonium vyskytuje </a:t>
            </a:r>
            <a:r>
              <a:rPr lang="cs-CZ" sz="2000" u="sng" dirty="0">
                <a:latin typeface="Arial" panose="020B0604020202020204" pitchFamily="34" charset="0"/>
                <a:cs typeface="Arial" panose="020B0604020202020204" pitchFamily="34" charset="0"/>
              </a:rPr>
              <a:t>v oxidačních stupních +II až +VII, nejstabilnější sloučeniny jsou </a:t>
            </a:r>
            <a:r>
              <a:rPr lang="cs-CZ" sz="2000" u="sng" dirty="0" err="1">
                <a:latin typeface="Arial" panose="020B0604020202020204" pitchFamily="34" charset="0"/>
                <a:cs typeface="Arial" panose="020B0604020202020204" pitchFamily="34" charset="0"/>
              </a:rPr>
              <a:t>plutoničité</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03885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829455"/>
            <a:ext cx="8839200" cy="390876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Plutonium se vyrábí ozařováním jader </a:t>
            </a:r>
            <a:r>
              <a:rPr lang="cs-CZ" sz="2000" baseline="30000" dirty="0">
                <a:latin typeface="Arial" panose="020B0604020202020204" pitchFamily="34" charset="0"/>
                <a:cs typeface="Arial" panose="020B0604020202020204" pitchFamily="34" charset="0"/>
              </a:rPr>
              <a:t>238</a:t>
            </a:r>
            <a:r>
              <a:rPr lang="cs-CZ" sz="2000" dirty="0">
                <a:latin typeface="Arial" panose="020B0604020202020204" pitchFamily="34" charset="0"/>
                <a:cs typeface="Arial" panose="020B0604020202020204" pitchFamily="34" charset="0"/>
              </a:rPr>
              <a:t>U rychlými neutrony v množivých jaderných reaktorech typu FBR </a:t>
            </a:r>
            <a:r>
              <a:rPr lang="cs-CZ" sz="2000" i="1" dirty="0">
                <a:latin typeface="Arial" panose="020B0604020202020204" pitchFamily="34" charset="0"/>
                <a:cs typeface="Arial" panose="020B0604020202020204" pitchFamily="34" charset="0"/>
              </a:rPr>
              <a:t>(Fast </a:t>
            </a:r>
            <a:r>
              <a:rPr lang="cs-CZ" sz="2000" i="1" dirty="0" err="1">
                <a:latin typeface="Arial" panose="020B0604020202020204" pitchFamily="34" charset="0"/>
                <a:cs typeface="Arial" panose="020B0604020202020204" pitchFamily="34" charset="0"/>
              </a:rPr>
              <a:t>Breeder</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Reactor</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podle rovnice:.</a:t>
            </a:r>
          </a:p>
          <a:p>
            <a:pPr algn="ctr"/>
            <a:r>
              <a:rPr lang="cs-CZ" sz="2000" baseline="30000" dirty="0">
                <a:latin typeface="Arial" panose="020B0604020202020204" pitchFamily="34" charset="0"/>
                <a:cs typeface="Arial" panose="020B0604020202020204" pitchFamily="34" charset="0"/>
              </a:rPr>
              <a:t>238</a:t>
            </a:r>
            <a:r>
              <a:rPr lang="cs-CZ" sz="2000" dirty="0">
                <a:latin typeface="Arial" panose="020B0604020202020204" pitchFamily="34" charset="0"/>
                <a:cs typeface="Arial" panose="020B0604020202020204" pitchFamily="34" charset="0"/>
              </a:rPr>
              <a:t>U + </a:t>
            </a:r>
            <a:r>
              <a:rPr lang="cs-CZ" sz="2000" baseline="30000" dirty="0">
                <a:latin typeface="Arial" panose="020B0604020202020204" pitchFamily="34" charset="0"/>
                <a:cs typeface="Arial" panose="020B0604020202020204" pitchFamily="34" charset="0"/>
              </a:rPr>
              <a:t>1</a:t>
            </a:r>
            <a:r>
              <a:rPr lang="cs-CZ" sz="2000" dirty="0">
                <a:latin typeface="Arial" panose="020B0604020202020204" pitchFamily="34" charset="0"/>
                <a:cs typeface="Arial" panose="020B0604020202020204" pitchFamily="34" charset="0"/>
              </a:rPr>
              <a:t>n → </a:t>
            </a:r>
            <a:r>
              <a:rPr lang="cs-CZ" sz="2000" baseline="30000" dirty="0">
                <a:latin typeface="Arial" panose="020B0604020202020204" pitchFamily="34" charset="0"/>
                <a:cs typeface="Arial" panose="020B0604020202020204" pitchFamily="34" charset="0"/>
              </a:rPr>
              <a:t>239</a:t>
            </a:r>
            <a:r>
              <a:rPr lang="cs-CZ" sz="2000" dirty="0">
                <a:latin typeface="Arial" panose="020B0604020202020204" pitchFamily="34" charset="0"/>
                <a:cs typeface="Arial" panose="020B0604020202020204" pitchFamily="34" charset="0"/>
              </a:rPr>
              <a:t>U + </a:t>
            </a:r>
            <a:r>
              <a:rPr lang="el-GR" sz="2000" dirty="0">
                <a:latin typeface="Arial" panose="020B0604020202020204" pitchFamily="34" charset="0"/>
                <a:cs typeface="Arial" panose="020B0604020202020204" pitchFamily="34" charset="0"/>
              </a:rPr>
              <a:t>β → </a:t>
            </a:r>
            <a:r>
              <a:rPr lang="el-GR" sz="2000" baseline="30000" dirty="0">
                <a:latin typeface="Arial" panose="020B0604020202020204" pitchFamily="34" charset="0"/>
                <a:cs typeface="Arial" panose="020B0604020202020204" pitchFamily="34" charset="0"/>
              </a:rPr>
              <a:t>239</a:t>
            </a:r>
            <a:r>
              <a:rPr lang="cs-CZ" sz="2000" dirty="0" err="1">
                <a:latin typeface="Arial" panose="020B0604020202020204" pitchFamily="34" charset="0"/>
                <a:cs typeface="Arial" panose="020B0604020202020204" pitchFamily="34" charset="0"/>
              </a:rPr>
              <a:t>Np</a:t>
            </a:r>
            <a:r>
              <a:rPr lang="cs-CZ" sz="2000" dirty="0">
                <a:latin typeface="Arial" panose="020B0604020202020204" pitchFamily="34" charset="0"/>
                <a:cs typeface="Arial" panose="020B0604020202020204" pitchFamily="34" charset="0"/>
              </a:rPr>
              <a:t> + </a:t>
            </a:r>
            <a:r>
              <a:rPr lang="el-GR" sz="2000" dirty="0">
                <a:latin typeface="Arial" panose="020B0604020202020204" pitchFamily="34" charset="0"/>
                <a:cs typeface="Arial" panose="020B0604020202020204" pitchFamily="34" charset="0"/>
              </a:rPr>
              <a:t>β → </a:t>
            </a:r>
            <a:r>
              <a:rPr lang="el-GR" sz="2000" baseline="30000" dirty="0">
                <a:latin typeface="Arial" panose="020B0604020202020204" pitchFamily="34" charset="0"/>
                <a:cs typeface="Arial" panose="020B0604020202020204" pitchFamily="34" charset="0"/>
              </a:rPr>
              <a:t>239</a:t>
            </a:r>
            <a:r>
              <a:rPr lang="cs-CZ" sz="2000" dirty="0" err="1">
                <a:latin typeface="Arial" panose="020B0604020202020204" pitchFamily="34" charset="0"/>
                <a:cs typeface="Arial" panose="020B0604020202020204" pitchFamily="34" charset="0"/>
              </a:rPr>
              <a:t>Pu</a:t>
            </a:r>
            <a:r>
              <a:rPr lang="cs-CZ" sz="2000" dirty="0">
                <a:latin typeface="Arial" panose="020B0604020202020204" pitchFamily="34" charset="0"/>
                <a:cs typeface="Arial" panose="020B0604020202020204" pitchFamily="34" charset="0"/>
              </a:rPr>
              <a:t> + </a:t>
            </a:r>
            <a:r>
              <a:rPr lang="el-GR" sz="2000" dirty="0">
                <a:latin typeface="Arial" panose="020B0604020202020204" pitchFamily="34" charset="0"/>
                <a:cs typeface="Arial" panose="020B0604020202020204" pitchFamily="34" charset="0"/>
              </a:rPr>
              <a:t>β</a:t>
            </a:r>
          </a:p>
          <a:p>
            <a:pPr algn="just"/>
            <a:r>
              <a:rPr lang="cs-CZ" sz="2000" dirty="0">
                <a:latin typeface="Arial" panose="020B0604020202020204" pitchFamily="34" charset="0"/>
                <a:cs typeface="Arial" panose="020B0604020202020204" pitchFamily="34" charset="0"/>
              </a:rPr>
              <a:t>Jako chladivo se pro rychlý reaktor FBR s uran-plutoniovým palivovým cyklem používá kapalný sodík. Důležitým zdrojem plutonia jsou také vyhořelé uranové palivové články z reaktorů jaderných elektráren. </a:t>
            </a:r>
            <a:endParaRPr lang="en-US" sz="2000" dirty="0">
              <a:latin typeface="Arial" panose="020B0604020202020204" pitchFamily="34" charset="0"/>
              <a:cs typeface="Arial" panose="020B0604020202020204" pitchFamily="34" charset="0"/>
            </a:endParaRP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Nejdůležitější využití nalézá plutonium, ve formě izotopu </a:t>
            </a:r>
            <a:r>
              <a:rPr lang="cs-CZ" sz="2000" baseline="30000" dirty="0">
                <a:latin typeface="Arial" panose="020B0604020202020204" pitchFamily="34" charset="0"/>
                <a:cs typeface="Arial" panose="020B0604020202020204" pitchFamily="34" charset="0"/>
              </a:rPr>
              <a:t>239</a:t>
            </a:r>
            <a:r>
              <a:rPr lang="cs-CZ" sz="2000" dirty="0">
                <a:latin typeface="Arial" panose="020B0604020202020204" pitchFamily="34" charset="0"/>
                <a:cs typeface="Arial" panose="020B0604020202020204" pitchFamily="34" charset="0"/>
              </a:rPr>
              <a:t>Pu, jako základní surovina pro výrobu jaderných zbraní. Izotop </a:t>
            </a:r>
            <a:r>
              <a:rPr lang="cs-CZ" sz="2000" baseline="30000" dirty="0">
                <a:latin typeface="Arial" panose="020B0604020202020204" pitchFamily="34" charset="0"/>
                <a:cs typeface="Arial" panose="020B0604020202020204" pitchFamily="34" charset="0"/>
              </a:rPr>
              <a:t>238</a:t>
            </a:r>
            <a:r>
              <a:rPr lang="cs-CZ" sz="2000" dirty="0">
                <a:latin typeface="Arial" panose="020B0604020202020204" pitchFamily="34" charset="0"/>
                <a:cs typeface="Arial" panose="020B0604020202020204" pitchFamily="34" charset="0"/>
              </a:rPr>
              <a:t>Pu byl použit jako trvanlivý energetický zdroj pro seizmické i další vědecké přístroje rozmístěné na povrchu Měsíce při výpravách projektu Apollo. Pro jaderné využití se plutonium leguje přídavkem </a:t>
            </a:r>
            <a:r>
              <a:rPr lang="en-US"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a jeho povrch se pokrývá ochrannou vrstvou niklu.</a:t>
            </a:r>
          </a:p>
        </p:txBody>
      </p:sp>
      <p:sp>
        <p:nvSpPr>
          <p:cNvPr id="3" name="TextovéPole 2">
            <a:extLst>
              <a:ext uri="{FF2B5EF4-FFF2-40B4-BE49-F238E27FC236}">
                <a16:creationId xmlns:a16="http://schemas.microsoft.com/office/drawing/2014/main" id="{B07587F6-A845-4D49-A732-D00B610661E9}"/>
              </a:ext>
            </a:extLst>
          </p:cNvPr>
          <p:cNvSpPr txBox="1"/>
          <p:nvPr/>
        </p:nvSpPr>
        <p:spPr>
          <a:xfrm>
            <a:off x="152400" y="304800"/>
            <a:ext cx="5334000" cy="2369880"/>
          </a:xfrm>
          <a:prstGeom prst="rect">
            <a:avLst/>
          </a:prstGeom>
          <a:noFill/>
        </p:spPr>
        <p:txBody>
          <a:bodyPr wrap="square">
            <a:spAutoFit/>
          </a:bodyPr>
          <a:lstStyle/>
          <a:p>
            <a:pPr algn="just"/>
            <a:r>
              <a:rPr lang="cs-CZ" sz="2000" dirty="0">
                <a:latin typeface="Arial" panose="020B0604020202020204" pitchFamily="34" charset="0"/>
                <a:cs typeface="Arial" panose="020B0604020202020204" pitchFamily="34" charset="0"/>
              </a:rPr>
              <a:t>Vodné roztoky soli plutonia mají </a:t>
            </a:r>
            <a:r>
              <a:rPr lang="cs-CZ" sz="2000" dirty="0" err="1">
                <a:latin typeface="Arial" panose="020B0604020202020204" pitchFamily="34" charset="0"/>
                <a:cs typeface="Arial" panose="020B0604020202020204" pitchFamily="34" charset="0"/>
              </a:rPr>
              <a:t>chrakteristické</a:t>
            </a:r>
            <a:r>
              <a:rPr lang="cs-CZ" sz="2000" dirty="0">
                <a:latin typeface="Arial" panose="020B0604020202020204" pitchFamily="34" charset="0"/>
                <a:cs typeface="Arial" panose="020B0604020202020204" pitchFamily="34" charset="0"/>
              </a:rPr>
              <a:t> zbarvení podle mocenství, Pu</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modrá, Pu</a:t>
            </a:r>
            <a:r>
              <a:rPr lang="cs-CZ" sz="2000" baseline="30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žlutohnědá, Pu</a:t>
            </a:r>
            <a:r>
              <a:rPr lang="cs-CZ" sz="2000" baseline="30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 růžová, Pu</a:t>
            </a:r>
            <a:r>
              <a:rPr lang="cs-CZ" sz="2000" baseline="30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žlutá, oranžová, Pu</a:t>
            </a:r>
            <a:r>
              <a:rPr lang="cs-CZ" sz="2000" baseline="30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 zelená.</a:t>
            </a:r>
          </a:p>
          <a:p>
            <a:pPr algn="just"/>
            <a:endParaRPr lang="cs-CZ"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plutonium nalézá v nepatrném množství v uranových rudách, ve kterých vzniká přirozeným radioaktivním rozpadem.</a:t>
            </a:r>
          </a:p>
        </p:txBody>
      </p:sp>
      <p:pic>
        <p:nvPicPr>
          <p:cNvPr id="4" name="Picture 2" descr="The Actinoids - Study Material for IIT JEEE | askIITians">
            <a:extLst>
              <a:ext uri="{FF2B5EF4-FFF2-40B4-BE49-F238E27FC236}">
                <a16:creationId xmlns:a16="http://schemas.microsoft.com/office/drawing/2014/main" id="{714E73E8-BD1F-4F12-AC73-A61D8D866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629" y="204623"/>
            <a:ext cx="3092267" cy="242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885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0247" y="76200"/>
            <a:ext cx="8957553" cy="6217087"/>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A</a:t>
            </a:r>
            <a:r>
              <a:rPr lang="cs-CZ" sz="2800" b="1" dirty="0" err="1">
                <a:latin typeface="Arial" panose="020B0604020202020204" pitchFamily="34" charset="0"/>
                <a:cs typeface="Arial" panose="020B0604020202020204" pitchFamily="34" charset="0"/>
              </a:rPr>
              <a:t>mericium</a:t>
            </a:r>
            <a:r>
              <a:rPr lang="cs-CZ" sz="2800" b="1"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stříbřitě bílý, tažný, radioaktivní kov. Nestabilnější izotop americia </a:t>
            </a:r>
            <a:r>
              <a:rPr lang="cs-CZ" sz="2000" baseline="30000" dirty="0">
                <a:latin typeface="Arial" panose="020B0604020202020204" pitchFamily="34" charset="0"/>
                <a:cs typeface="Arial" panose="020B0604020202020204" pitchFamily="34" charset="0"/>
              </a:rPr>
              <a:t>243</a:t>
            </a:r>
            <a:r>
              <a:rPr lang="cs-CZ" sz="2000" dirty="0">
                <a:latin typeface="Arial" panose="020B0604020202020204" pitchFamily="34" charset="0"/>
                <a:cs typeface="Arial" panose="020B0604020202020204" pitchFamily="34" charset="0"/>
              </a:rPr>
              <a:t>Am má poločas rozpadu 7,95.10</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let.</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Americium se při teplotě 200°C přímo slučuje s fluorem na červený fluorid </a:t>
            </a:r>
            <a:r>
              <a:rPr lang="cs-CZ" sz="2000" dirty="0" err="1">
                <a:latin typeface="Arial" panose="020B0604020202020204" pitchFamily="34" charset="0"/>
                <a:cs typeface="Arial" panose="020B0604020202020204" pitchFamily="34" charset="0"/>
              </a:rPr>
              <a:t>americitý</a:t>
            </a:r>
            <a:r>
              <a:rPr lang="cs-CZ" sz="2000" dirty="0">
                <a:latin typeface="Arial" panose="020B0604020202020204" pitchFamily="34" charset="0"/>
                <a:cs typeface="Arial" panose="020B0604020202020204" pitchFamily="34" charset="0"/>
              </a:rPr>
              <a:t> AmF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teplotě nad 400°C vzniká oranžový fluorid </a:t>
            </a:r>
            <a:r>
              <a:rPr lang="cs-CZ" sz="2000" dirty="0" err="1">
                <a:latin typeface="Arial" panose="020B0604020202020204" pitchFamily="34" charset="0"/>
                <a:cs typeface="Arial" panose="020B0604020202020204" pitchFamily="34" charset="0"/>
              </a:rPr>
              <a:t>americičitý</a:t>
            </a:r>
            <a:r>
              <a:rPr lang="cs-CZ" sz="2000" dirty="0">
                <a:latin typeface="Arial" panose="020B0604020202020204" pitchFamily="34" charset="0"/>
                <a:cs typeface="Arial" panose="020B0604020202020204" pitchFamily="34" charset="0"/>
              </a:rPr>
              <a:t> AmF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 dalšími halogeny reaguje nepřímo a tvoří černý chlorid </a:t>
            </a:r>
            <a:r>
              <a:rPr lang="cs-CZ" sz="2000" dirty="0" err="1">
                <a:latin typeface="Arial" panose="020B0604020202020204" pitchFamily="34" charset="0"/>
                <a:cs typeface="Arial" panose="020B0604020202020204" pitchFamily="34" charset="0"/>
              </a:rPr>
              <a:t>americnatý</a:t>
            </a:r>
            <a:r>
              <a:rPr lang="cs-CZ" sz="2000" dirty="0">
                <a:latin typeface="Arial" panose="020B0604020202020204" pitchFamily="34" charset="0"/>
                <a:cs typeface="Arial" panose="020B0604020202020204" pitchFamily="34" charset="0"/>
              </a:rPr>
              <a:t> AmCl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růžový chlorid </a:t>
            </a:r>
            <a:r>
              <a:rPr lang="cs-CZ" sz="2000" dirty="0" err="1">
                <a:latin typeface="Arial" panose="020B0604020202020204" pitchFamily="34" charset="0"/>
                <a:cs typeface="Arial" panose="020B0604020202020204" pitchFamily="34" charset="0"/>
              </a:rPr>
              <a:t>americitý</a:t>
            </a:r>
            <a:r>
              <a:rPr lang="cs-CZ" sz="2000" dirty="0">
                <a:latin typeface="Arial" panose="020B0604020202020204" pitchFamily="34" charset="0"/>
                <a:cs typeface="Arial" panose="020B0604020202020204" pitchFamily="34" charset="0"/>
              </a:rPr>
              <a:t> AmCl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bílý bromid </a:t>
            </a:r>
            <a:r>
              <a:rPr lang="cs-CZ" sz="2000" dirty="0" err="1">
                <a:latin typeface="Arial" panose="020B0604020202020204" pitchFamily="34" charset="0"/>
                <a:cs typeface="Arial" panose="020B0604020202020204" pitchFamily="34" charset="0"/>
              </a:rPr>
              <a:t>americitý</a:t>
            </a:r>
            <a:r>
              <a:rPr lang="cs-CZ" sz="2000" dirty="0">
                <a:latin typeface="Arial" panose="020B0604020202020204" pitchFamily="34" charset="0"/>
                <a:cs typeface="Arial" panose="020B0604020202020204" pitchFamily="34" charset="0"/>
              </a:rPr>
              <a:t> AmBr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černý jodid </a:t>
            </a:r>
            <a:r>
              <a:rPr lang="cs-CZ" sz="2000" dirty="0" err="1">
                <a:latin typeface="Arial" panose="020B0604020202020204" pitchFamily="34" charset="0"/>
                <a:cs typeface="Arial" panose="020B0604020202020204" pitchFamily="34" charset="0"/>
              </a:rPr>
              <a:t>americnatý</a:t>
            </a:r>
            <a:r>
              <a:rPr lang="cs-CZ" sz="2000" dirty="0">
                <a:latin typeface="Arial" panose="020B0604020202020204" pitchFamily="34" charset="0"/>
                <a:cs typeface="Arial" panose="020B0604020202020204" pitchFamily="34" charset="0"/>
              </a:rPr>
              <a:t> AmI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žlutý jodid </a:t>
            </a:r>
            <a:r>
              <a:rPr lang="cs-CZ" sz="2000" dirty="0" err="1">
                <a:latin typeface="Arial" panose="020B0604020202020204" pitchFamily="34" charset="0"/>
                <a:cs typeface="Arial" panose="020B0604020202020204" pitchFamily="34" charset="0"/>
              </a:rPr>
              <a:t>americitý</a:t>
            </a:r>
            <a:r>
              <a:rPr lang="cs-CZ" sz="2000" dirty="0">
                <a:latin typeface="Arial" panose="020B0604020202020204" pitchFamily="34" charset="0"/>
                <a:cs typeface="Arial" panose="020B0604020202020204" pitchFamily="34" charset="0"/>
              </a:rPr>
              <a:t> AmI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Zapáleno na vzduchu hoří za vzniku černého oxidu </a:t>
            </a:r>
            <a:r>
              <a:rPr lang="cs-CZ" sz="2000" dirty="0" err="1">
                <a:latin typeface="Arial" panose="020B0604020202020204" pitchFamily="34" charset="0"/>
                <a:cs typeface="Arial" panose="020B0604020202020204" pitchFamily="34" charset="0"/>
              </a:rPr>
              <a:t>americičitého</a:t>
            </a:r>
            <a:r>
              <a:rPr lang="cs-CZ" sz="2000" dirty="0">
                <a:latin typeface="Arial" panose="020B0604020202020204" pitchFamily="34" charset="0"/>
                <a:cs typeface="Arial" panose="020B0604020202020204" pitchFamily="34" charset="0"/>
              </a:rPr>
              <a:t> AmO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hnědý oxid </a:t>
            </a:r>
            <a:r>
              <a:rPr lang="cs-CZ" sz="2000" dirty="0" err="1">
                <a:latin typeface="Arial" panose="020B0604020202020204" pitchFamily="34" charset="0"/>
                <a:cs typeface="Arial" panose="020B0604020202020204" pitchFamily="34" charset="0"/>
              </a:rPr>
              <a:t>americitý</a:t>
            </a:r>
            <a:r>
              <a:rPr lang="cs-CZ" sz="2000" dirty="0">
                <a:latin typeface="Arial" panose="020B0604020202020204" pitchFamily="34" charset="0"/>
                <a:cs typeface="Arial" panose="020B0604020202020204" pitchFamily="34" charset="0"/>
              </a:rPr>
              <a:t> Am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možné připravit nepřímým způsobem. Se sírou se přímo neslučuje, nepřímým postupem je možné připravit sulfid </a:t>
            </a:r>
            <a:r>
              <a:rPr lang="cs-CZ" sz="2000" dirty="0" err="1">
                <a:latin typeface="Arial" panose="020B0604020202020204" pitchFamily="34" charset="0"/>
                <a:cs typeface="Arial" panose="020B0604020202020204" pitchFamily="34" charset="0"/>
              </a:rPr>
              <a:t>americitý</a:t>
            </a:r>
            <a:r>
              <a:rPr lang="cs-CZ" sz="2000" dirty="0">
                <a:latin typeface="Arial" panose="020B0604020202020204" pitchFamily="34" charset="0"/>
                <a:cs typeface="Arial" panose="020B0604020202020204" pitchFamily="34" charset="0"/>
              </a:rPr>
              <a:t> Am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 horkou vodou reaguje za vzniku nerozpustného červeného hydroxidu </a:t>
            </a:r>
            <a:r>
              <a:rPr lang="cs-CZ" sz="2000" dirty="0" err="1">
                <a:latin typeface="Arial" panose="020B0604020202020204" pitchFamily="34" charset="0"/>
                <a:cs typeface="Arial" panose="020B0604020202020204" pitchFamily="34" charset="0"/>
              </a:rPr>
              <a:t>americitého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Am</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vývoje vodíku:</a:t>
            </a:r>
          </a:p>
          <a:p>
            <a:pPr algn="ctr"/>
            <a:r>
              <a:rPr lang="cs-CZ" sz="2000" dirty="0">
                <a:latin typeface="Arial" panose="020B0604020202020204" pitchFamily="34" charset="0"/>
                <a:cs typeface="Arial" panose="020B0604020202020204" pitchFamily="34" charset="0"/>
              </a:rPr>
              <a:t>2Am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2Am(OH)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S koncentrovaným peroxidem vodíku reaguje za vzniku nerozpustného černého hydroxidu </a:t>
            </a:r>
            <a:r>
              <a:rPr lang="cs-CZ" sz="2000" dirty="0" err="1">
                <a:latin typeface="Arial" panose="020B0604020202020204" pitchFamily="34" charset="0"/>
                <a:cs typeface="Arial" panose="020B0604020202020204" pitchFamily="34" charset="0"/>
              </a:rPr>
              <a:t>americičitého</a:t>
            </a:r>
            <a:r>
              <a:rPr lang="cs-CZ" sz="2000" dirty="0">
                <a:latin typeface="Arial" panose="020B0604020202020204" pitchFamily="34" charset="0"/>
                <a:cs typeface="Arial" panose="020B0604020202020204" pitchFamily="34" charset="0"/>
              </a:rPr>
              <a:t>:</a:t>
            </a:r>
          </a:p>
          <a:p>
            <a:pPr algn="ctr"/>
            <a:r>
              <a:rPr lang="cs-CZ" sz="2000" dirty="0" err="1">
                <a:latin typeface="Arial" panose="020B0604020202020204" pitchFamily="34" charset="0"/>
                <a:cs typeface="Arial" panose="020B0604020202020204" pitchFamily="34" charset="0"/>
              </a:rPr>
              <a:t>Am</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Am</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endParaRPr lang="cs-CZ"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186309"/>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S hydroxidy nereaguje, snadno se rozpouští ve zředěných neoxidujících i oxidujících kyselinách za vzniku </a:t>
            </a:r>
            <a:r>
              <a:rPr lang="cs-CZ" sz="2000" dirty="0" err="1">
                <a:latin typeface="Arial" panose="020B0604020202020204" pitchFamily="34" charset="0"/>
                <a:cs typeface="Arial" panose="020B0604020202020204" pitchFamily="34" charset="0"/>
              </a:rPr>
              <a:t>americité</a:t>
            </a:r>
            <a:r>
              <a:rPr lang="cs-CZ" sz="2000" dirty="0">
                <a:latin typeface="Arial" panose="020B0604020202020204" pitchFamily="34" charset="0"/>
                <a:cs typeface="Arial" panose="020B0604020202020204" pitchFamily="34" charset="0"/>
              </a:rPr>
              <a:t> soli:</a:t>
            </a:r>
          </a:p>
          <a:p>
            <a:pPr algn="ctr"/>
            <a:r>
              <a:rPr lang="cs-CZ" sz="2000" dirty="0">
                <a:latin typeface="Arial" panose="020B0604020202020204" pitchFamily="34" charset="0"/>
                <a:cs typeface="Arial" panose="020B0604020202020204" pitchFamily="34" charset="0"/>
              </a:rPr>
              <a:t>2Am + 6HCl → 2AmCl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8Am + 30HNO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8Am(NO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+ 15H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endParaRPr lang="en-US" sz="20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Reakcí americia se studenou koncentrovanou kyselinou dusičnou vzniká </a:t>
            </a:r>
            <a:r>
              <a:rPr lang="cs-CZ" sz="2000" dirty="0" err="1">
                <a:latin typeface="Arial" panose="020B0604020202020204" pitchFamily="34" charset="0"/>
                <a:cs typeface="Arial" panose="020B0604020202020204" pitchFamily="34" charset="0"/>
              </a:rPr>
              <a:t>americičitá</a:t>
            </a:r>
            <a:r>
              <a:rPr lang="cs-CZ" sz="2000" dirty="0">
                <a:latin typeface="Arial" panose="020B0604020202020204" pitchFamily="34" charset="0"/>
                <a:cs typeface="Arial" panose="020B0604020202020204" pitchFamily="34" charset="0"/>
              </a:rPr>
              <a:t> sůl:</a:t>
            </a:r>
          </a:p>
          <a:p>
            <a:pPr algn="ctr"/>
            <a:r>
              <a:rPr lang="cs-CZ" sz="2000" dirty="0">
                <a:latin typeface="Arial" panose="020B0604020202020204" pitchFamily="34" charset="0"/>
                <a:cs typeface="Arial" panose="020B0604020202020204" pitchFamily="34" charset="0"/>
              </a:rPr>
              <a:t>5Am + 24HNO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5Am(NO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+ 12H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r>
              <a:rPr lang="cs-CZ" sz="2000" dirty="0">
                <a:latin typeface="Arial" panose="020B0604020202020204" pitchFamily="34" charset="0"/>
                <a:cs typeface="Arial" panose="020B0604020202020204" pitchFamily="34" charset="0"/>
              </a:rPr>
              <a:t>Reakcí s kyselinou dusičnou sycenou kyslíkem vznikne dusičnan </a:t>
            </a:r>
            <a:r>
              <a:rPr lang="cs-CZ" sz="2000" dirty="0" err="1">
                <a:latin typeface="Arial" panose="020B0604020202020204" pitchFamily="34" charset="0"/>
                <a:cs typeface="Arial" panose="020B0604020202020204" pitchFamily="34" charset="0"/>
              </a:rPr>
              <a:t>americylu</a:t>
            </a:r>
            <a:r>
              <a:rPr lang="cs-CZ" sz="2000" dirty="0">
                <a:latin typeface="Arial" panose="020B0604020202020204" pitchFamily="34" charset="0"/>
                <a:cs typeface="Arial" panose="020B0604020202020204" pitchFamily="34" charset="0"/>
              </a:rPr>
              <a:t>:</a:t>
            </a:r>
          </a:p>
          <a:p>
            <a:pPr algn="ctr"/>
            <a:r>
              <a:rPr lang="cs-CZ" sz="2000" dirty="0" err="1">
                <a:latin typeface="Arial" panose="020B0604020202020204" pitchFamily="34" charset="0"/>
                <a:cs typeface="Arial" panose="020B0604020202020204" pitchFamily="34" charset="0"/>
              </a:rPr>
              <a:t>Am</a:t>
            </a:r>
            <a:r>
              <a:rPr lang="cs-CZ" sz="2000" dirty="0">
                <a:latin typeface="Arial" panose="020B0604020202020204" pitchFamily="34" charset="0"/>
                <a:cs typeface="Arial" panose="020B0604020202020204" pitchFamily="34" charset="0"/>
              </a:rPr>
              <a:t> + 2HNO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AmO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en-US" sz="8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 sloučeninách se vyskytuje nejčastěji v </a:t>
            </a:r>
            <a:r>
              <a:rPr lang="cs-CZ" sz="2000" b="1" dirty="0">
                <a:latin typeface="Arial" panose="020B0604020202020204" pitchFamily="34" charset="0"/>
                <a:cs typeface="Arial" panose="020B0604020202020204" pitchFamily="34" charset="0"/>
              </a:rPr>
              <a:t>oxidačním stavu III</a:t>
            </a:r>
            <a:r>
              <a:rPr lang="cs-CZ" sz="2000" dirty="0">
                <a:latin typeface="Arial" panose="020B0604020202020204" pitchFamily="34" charset="0"/>
                <a:cs typeface="Arial" panose="020B0604020202020204" pitchFamily="34" charset="0"/>
              </a:rPr>
              <a:t>. Sloučeniny americia v oxidačním stavu II se obvykle připravují redukcí </a:t>
            </a:r>
            <a:r>
              <a:rPr lang="cs-CZ" sz="2000" dirty="0" err="1">
                <a:latin typeface="Arial" panose="020B0604020202020204" pitchFamily="34" charset="0"/>
                <a:cs typeface="Arial" panose="020B0604020202020204" pitchFamily="34" charset="0"/>
              </a:rPr>
              <a:t>americitých</a:t>
            </a:r>
            <a:r>
              <a:rPr lang="cs-CZ" sz="2000" dirty="0">
                <a:latin typeface="Arial" panose="020B0604020202020204" pitchFamily="34" charset="0"/>
                <a:cs typeface="Arial" panose="020B0604020202020204" pitchFamily="34" charset="0"/>
              </a:rPr>
              <a:t> solí pomocí silných redukčních činidel. Chemické vlastnosti sloučenin dvojmocného a trojmocného americia jsou nejvíce podobné vlastnostem obdobných sloučenin europia, vodné roztoky solí americia v oxidačním stavu III mají obvykle červené zbarvení. Sloučeniny americia ve vyšších oxidačních stavech se připravují elektrolytickou oxidací </a:t>
            </a:r>
            <a:r>
              <a:rPr lang="cs-CZ" sz="2000" dirty="0" err="1">
                <a:latin typeface="Arial" panose="020B0604020202020204" pitchFamily="34" charset="0"/>
                <a:cs typeface="Arial" panose="020B0604020202020204" pitchFamily="34" charset="0"/>
              </a:rPr>
              <a:t>americitých</a:t>
            </a:r>
            <a:r>
              <a:rPr lang="cs-CZ" sz="2000" dirty="0">
                <a:latin typeface="Arial" panose="020B0604020202020204" pitchFamily="34" charset="0"/>
                <a:cs typeface="Arial" panose="020B0604020202020204" pitchFamily="34" charset="0"/>
              </a:rPr>
              <a:t> solí, nebo jejich oxidací pomocí kyseliny chloristé. Tyto sloučeniny jsou velmi nestálé a jejich chemické vlastnosti se nejvíce podobají vlastnostem analogických sloučenin uranu a neptunia.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85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91600" cy="317009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Americium se připravuje jadernými reakcemi, v kovové formě byl získáno až v roce 1951 redukcí fluoridu </a:t>
            </a:r>
            <a:r>
              <a:rPr lang="cs-CZ" sz="2000" dirty="0" err="1">
                <a:latin typeface="Arial" panose="020B0604020202020204" pitchFamily="34" charset="0"/>
                <a:cs typeface="Arial" panose="020B0604020202020204" pitchFamily="34" charset="0"/>
              </a:rPr>
              <a:t>americitého</a:t>
            </a:r>
            <a:r>
              <a:rPr lang="cs-CZ" sz="2000" dirty="0">
                <a:latin typeface="Arial" panose="020B0604020202020204" pitchFamily="34" charset="0"/>
                <a:cs typeface="Arial" panose="020B0604020202020204" pitchFamily="34" charset="0"/>
              </a:rPr>
              <a:t> AmF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baryem. Redukce se prováděla ve vysokém vakuu v kelímku zhotoveném z oxidu </a:t>
            </a:r>
            <a:r>
              <a:rPr lang="cs-CZ" sz="2000" dirty="0" err="1">
                <a:latin typeface="Arial" panose="020B0604020202020204" pitchFamily="34" charset="0"/>
                <a:cs typeface="Arial" panose="020B0604020202020204" pitchFamily="34" charset="0"/>
              </a:rPr>
              <a:t>beryllnatého</a:t>
            </a:r>
            <a:r>
              <a:rPr lang="cs-CZ" sz="2000" dirty="0">
                <a:latin typeface="Arial" panose="020B0604020202020204" pitchFamily="34" charset="0"/>
                <a:cs typeface="Arial" panose="020B0604020202020204" pitchFamily="34" charset="0"/>
              </a:rPr>
              <a:t> při teplotě 1100°C:</a:t>
            </a:r>
          </a:p>
          <a:p>
            <a:pPr algn="ctr"/>
            <a:r>
              <a:rPr lang="cs-CZ" sz="2000" dirty="0">
                <a:latin typeface="Arial" panose="020B0604020202020204" pitchFamily="34" charset="0"/>
                <a:cs typeface="Arial" panose="020B0604020202020204" pitchFamily="34" charset="0"/>
              </a:rPr>
              <a:t>2AmF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+ 3Ba → 2Am + 3BaF</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nenalézá</a:t>
            </a:r>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Americium nemá zvláštní praktický význam, pouze izotop </a:t>
            </a:r>
            <a:r>
              <a:rPr lang="cs-CZ" sz="2000" baseline="30000" dirty="0">
                <a:latin typeface="Arial" panose="020B0604020202020204" pitchFamily="34" charset="0"/>
                <a:cs typeface="Arial" panose="020B0604020202020204" pitchFamily="34" charset="0"/>
              </a:rPr>
              <a:t>241</a:t>
            </a:r>
            <a:r>
              <a:rPr lang="cs-CZ" sz="2000" dirty="0">
                <a:latin typeface="Arial" panose="020B0604020202020204" pitchFamily="34" charset="0"/>
                <a:cs typeface="Arial" panose="020B0604020202020204" pitchFamily="34" charset="0"/>
              </a:rPr>
              <a:t>Am nachází využití jako zdroj ionizujícího záření v požárních detektorech kouře.</a:t>
            </a:r>
          </a:p>
        </p:txBody>
      </p:sp>
    </p:spTree>
    <p:extLst>
      <p:ext uri="{BB962C8B-B14F-4D97-AF65-F5344CB8AC3E}">
        <p14:creationId xmlns:p14="http://schemas.microsoft.com/office/powerpoint/2010/main" val="227851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7549" y="76200"/>
            <a:ext cx="8980251" cy="6740307"/>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C</a:t>
            </a:r>
            <a:r>
              <a:rPr lang="cs-CZ" sz="3200" b="1" dirty="0" err="1">
                <a:latin typeface="Arial" panose="020B0604020202020204" pitchFamily="34" charset="0"/>
                <a:cs typeface="Arial" panose="020B0604020202020204" pitchFamily="34" charset="0"/>
              </a:rPr>
              <a:t>urium</a:t>
            </a:r>
            <a:r>
              <a:rPr lang="cs-CZ"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stříbřitě bílý, radioaktivní kov. Nejstabilnější izotop curia </a:t>
            </a:r>
            <a:r>
              <a:rPr lang="cs-CZ" sz="2000" baseline="30000" dirty="0">
                <a:latin typeface="Arial" panose="020B0604020202020204" pitchFamily="34" charset="0"/>
                <a:cs typeface="Arial" panose="020B0604020202020204" pitchFamily="34" charset="0"/>
              </a:rPr>
              <a:t>247</a:t>
            </a:r>
            <a:r>
              <a:rPr lang="cs-CZ" sz="2000" dirty="0">
                <a:latin typeface="Arial" panose="020B0604020202020204" pitchFamily="34" charset="0"/>
                <a:cs typeface="Arial" panose="020B0604020202020204" pitchFamily="34" charset="0"/>
              </a:rPr>
              <a:t>Cm se rozpadá s poločasem rozpadu 15,6 milionů let.</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Na vzduchu curium samovolně reaguje s kyslíkem a povrch kovu se pokrývá tenkou vrstvou nestabilního oxidu </a:t>
            </a:r>
            <a:r>
              <a:rPr lang="cs-CZ" sz="2000" dirty="0" err="1">
                <a:latin typeface="Arial" panose="020B0604020202020204" pitchFamily="34" charset="0"/>
                <a:cs typeface="Arial" panose="020B0604020202020204" pitchFamily="34" charset="0"/>
              </a:rPr>
              <a:t>curnatého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CmO</a:t>
            </a:r>
            <a:r>
              <a:rPr lang="cs-CZ" sz="2000" dirty="0">
                <a:latin typeface="Arial" panose="020B0604020202020204" pitchFamily="34" charset="0"/>
                <a:cs typeface="Arial" panose="020B0604020202020204" pitchFamily="34" charset="0"/>
              </a:rPr>
              <a:t>, oxidace samovolně postupuje přes zelený oxid </a:t>
            </a:r>
            <a:r>
              <a:rPr lang="cs-CZ" sz="2000" dirty="0" err="1">
                <a:latin typeface="Arial" panose="020B0604020202020204" pitchFamily="34" charset="0"/>
                <a:cs typeface="Arial" panose="020B0604020202020204" pitchFamily="34" charset="0"/>
              </a:rPr>
              <a:t>curitý</a:t>
            </a:r>
            <a:r>
              <a:rPr lang="cs-CZ" sz="2000" dirty="0">
                <a:latin typeface="Arial" panose="020B0604020202020204" pitchFamily="34" charset="0"/>
                <a:cs typeface="Arial" panose="020B0604020202020204" pitchFamily="34" charset="0"/>
              </a:rPr>
              <a:t> Cm</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až k černému oxidu </a:t>
            </a:r>
            <a:r>
              <a:rPr lang="cs-CZ" sz="2000" dirty="0" err="1">
                <a:latin typeface="Arial" panose="020B0604020202020204" pitchFamily="34" charset="0"/>
                <a:cs typeface="Arial" panose="020B0604020202020204" pitchFamily="34" charset="0"/>
              </a:rPr>
              <a:t>curičitému</a:t>
            </a:r>
            <a:r>
              <a:rPr lang="cs-CZ" sz="2000" dirty="0">
                <a:latin typeface="Arial" panose="020B0604020202020204" pitchFamily="34" charset="0"/>
                <a:cs typeface="Arial" panose="020B0604020202020204" pitchFamily="34" charset="0"/>
              </a:rPr>
              <a:t> CmO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horkou vodou reaguje za vzniku hydroxidu </a:t>
            </a:r>
            <a:r>
              <a:rPr lang="cs-CZ" sz="2000" dirty="0" err="1">
                <a:latin typeface="Arial" panose="020B0604020202020204" pitchFamily="34" charset="0"/>
                <a:cs typeface="Arial" panose="020B0604020202020204" pitchFamily="34" charset="0"/>
              </a:rPr>
              <a:t>curitého</a:t>
            </a:r>
            <a:r>
              <a:rPr lang="cs-CZ" sz="2000" dirty="0">
                <a:latin typeface="Arial" panose="020B0604020202020204" pitchFamily="34" charset="0"/>
                <a:cs typeface="Arial" panose="020B0604020202020204" pitchFamily="34" charset="0"/>
              </a:rPr>
              <a:t> a vývoje vodíku:</a:t>
            </a:r>
          </a:p>
          <a:p>
            <a:pPr algn="ctr"/>
            <a:r>
              <a:rPr lang="cs-CZ" sz="2000" dirty="0">
                <a:latin typeface="Arial" panose="020B0604020202020204" pitchFamily="34" charset="0"/>
                <a:cs typeface="Arial" panose="020B0604020202020204" pitchFamily="34" charset="0"/>
              </a:rPr>
              <a:t>2Cm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2Cm(OH)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Snadno reaguje se zředěnými neoxidujícími i oxidujícími kyselinami za vzniku </a:t>
            </a:r>
            <a:r>
              <a:rPr lang="cs-CZ" sz="2000" dirty="0" err="1">
                <a:latin typeface="Arial" panose="020B0604020202020204" pitchFamily="34" charset="0"/>
                <a:cs typeface="Arial" panose="020B0604020202020204" pitchFamily="34" charset="0"/>
              </a:rPr>
              <a:t>curitých</a:t>
            </a:r>
            <a:r>
              <a:rPr lang="cs-CZ" sz="2000" dirty="0">
                <a:latin typeface="Arial" panose="020B0604020202020204" pitchFamily="34" charset="0"/>
                <a:cs typeface="Arial" panose="020B0604020202020204" pitchFamily="34" charset="0"/>
              </a:rPr>
              <a:t> solí:</a:t>
            </a:r>
          </a:p>
          <a:p>
            <a:pPr algn="ctr"/>
            <a:r>
              <a:rPr lang="cs-CZ" sz="2000" dirty="0">
                <a:latin typeface="Arial" panose="020B0604020202020204" pitchFamily="34" charset="0"/>
                <a:cs typeface="Arial" panose="020B0604020202020204" pitchFamily="34" charset="0"/>
              </a:rPr>
              <a:t>2Cm + 6HCl → 2CmCl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Cm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Cm(NO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Stabilní sloučeniny tvoří curium pouze v oxidačním stavu III, sloučeniny v </a:t>
            </a:r>
            <a:r>
              <a:rPr lang="cs-CZ" sz="2000" dirty="0" err="1">
                <a:latin typeface="Arial" panose="020B0604020202020204" pitchFamily="34" charset="0"/>
                <a:cs typeface="Arial" panose="020B0604020202020204" pitchFamily="34" charset="0"/>
              </a:rPr>
              <a:t>ox</a:t>
            </a:r>
            <a:r>
              <a:rPr lang="cs-CZ" sz="2000" dirty="0">
                <a:latin typeface="Arial" panose="020B0604020202020204" pitchFamily="34" charset="0"/>
                <a:cs typeface="Arial" panose="020B0604020202020204" pitchFamily="34" charset="0"/>
              </a:rPr>
              <a:t>. stavu IV se samovolně redukují. Vodné roztoky solí trojmocného curia jsou bezbarvé nebo mají charakteristické žlutozelené zbarvení, jejich chemické vlastnosti se velmi podobají vlastnostem sloučenin gadolinia.</a:t>
            </a: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 přírodě se curium nenalézá, připravuje se uměle jadernými reakcemi z plutonia.</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Praktické využití curium nemá.</a:t>
            </a:r>
          </a:p>
        </p:txBody>
      </p:sp>
    </p:spTree>
    <p:extLst>
      <p:ext uri="{BB962C8B-B14F-4D97-AF65-F5344CB8AC3E}">
        <p14:creationId xmlns:p14="http://schemas.microsoft.com/office/powerpoint/2010/main" val="1103885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58847"/>
            <a:ext cx="8991600" cy="6370975"/>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B</a:t>
            </a:r>
            <a:r>
              <a:rPr lang="cs-CZ" sz="2800" b="1" dirty="0" err="1">
                <a:latin typeface="Arial" panose="020B0604020202020204" pitchFamily="34" charset="0"/>
                <a:cs typeface="Arial" panose="020B0604020202020204" pitchFamily="34" charset="0"/>
              </a:rPr>
              <a:t>erkelium</a:t>
            </a:r>
            <a:r>
              <a:rPr lang="cs-CZ"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silně radioaktivní kov. Nejstabilnější izotop berkelia </a:t>
            </a:r>
            <a:r>
              <a:rPr lang="cs-CZ" sz="2000" baseline="30000" dirty="0">
                <a:latin typeface="Arial" panose="020B0604020202020204" pitchFamily="34" charset="0"/>
                <a:cs typeface="Arial" panose="020B0604020202020204" pitchFamily="34" charset="0"/>
              </a:rPr>
              <a:t>247</a:t>
            </a:r>
            <a:r>
              <a:rPr lang="cs-CZ" sz="2000" dirty="0">
                <a:latin typeface="Arial" panose="020B0604020202020204" pitchFamily="34" charset="0"/>
                <a:cs typeface="Arial" panose="020B0604020202020204" pitchFamily="34" charset="0"/>
              </a:rPr>
              <a:t>Bk má poločas rozpadu 1380 let. Zapáleno na vzduchu hoří za vzniku žlutého oxidu </a:t>
            </a:r>
            <a:r>
              <a:rPr lang="cs-CZ" sz="2000" dirty="0" err="1">
                <a:latin typeface="Arial" panose="020B0604020202020204" pitchFamily="34" charset="0"/>
                <a:cs typeface="Arial" panose="020B0604020202020204" pitchFamily="34" charset="0"/>
              </a:rPr>
              <a:t>berkeličitého</a:t>
            </a:r>
            <a:r>
              <a:rPr lang="cs-CZ" sz="2000" dirty="0">
                <a:latin typeface="Arial" panose="020B0604020202020204" pitchFamily="34" charset="0"/>
                <a:cs typeface="Arial" panose="020B0604020202020204" pitchFamily="34" charset="0"/>
              </a:rPr>
              <a:t> BkO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horkou vodou reaguje za vzniku hydroxidu </a:t>
            </a:r>
            <a:r>
              <a:rPr lang="cs-CZ" sz="2000" dirty="0" err="1">
                <a:latin typeface="Arial" panose="020B0604020202020204" pitchFamily="34" charset="0"/>
                <a:cs typeface="Arial" panose="020B0604020202020204" pitchFamily="34" charset="0"/>
              </a:rPr>
              <a:t>berkelitého</a:t>
            </a:r>
            <a:r>
              <a:rPr lang="cs-CZ" sz="2000" dirty="0">
                <a:latin typeface="Arial" panose="020B0604020202020204" pitchFamily="34" charset="0"/>
                <a:cs typeface="Arial" panose="020B0604020202020204" pitchFamily="34" charset="0"/>
              </a:rPr>
              <a:t> a vývoje vodíku:</a:t>
            </a:r>
          </a:p>
          <a:p>
            <a:pPr algn="ctr"/>
            <a:r>
              <a:rPr lang="cs-CZ" sz="2000" dirty="0">
                <a:latin typeface="Arial" panose="020B0604020202020204" pitchFamily="34" charset="0"/>
                <a:cs typeface="Arial" panose="020B0604020202020204" pitchFamily="34" charset="0"/>
              </a:rPr>
              <a:t>2Bk + 6H2O → 2Bk(OH)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Snadno reaguje se zředěnými neoxidujícími i oxidujícími kyselinami za vzniku </a:t>
            </a:r>
            <a:r>
              <a:rPr lang="cs-CZ" sz="2000" dirty="0" err="1">
                <a:latin typeface="Arial" panose="020B0604020202020204" pitchFamily="34" charset="0"/>
                <a:cs typeface="Arial" panose="020B0604020202020204" pitchFamily="34" charset="0"/>
              </a:rPr>
              <a:t>berkelité</a:t>
            </a:r>
            <a:r>
              <a:rPr lang="cs-CZ" sz="2000" dirty="0">
                <a:latin typeface="Arial" panose="020B0604020202020204" pitchFamily="34" charset="0"/>
                <a:cs typeface="Arial" panose="020B0604020202020204" pitchFamily="34" charset="0"/>
              </a:rPr>
              <a:t> soli:</a:t>
            </a:r>
          </a:p>
          <a:p>
            <a:pPr algn="ctr"/>
            <a:r>
              <a:rPr lang="cs-CZ" sz="2000" dirty="0">
                <a:latin typeface="Arial" panose="020B0604020202020204" pitchFamily="34" charset="0"/>
                <a:cs typeface="Arial" panose="020B0604020202020204" pitchFamily="34" charset="0"/>
              </a:rPr>
              <a:t>2Bk + 6HCl → 2BkCl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Bk</a:t>
            </a:r>
            <a:r>
              <a:rPr lang="cs-CZ" sz="2000" dirty="0">
                <a:latin typeface="Arial" panose="020B0604020202020204" pitchFamily="34" charset="0"/>
                <a:cs typeface="Arial" panose="020B0604020202020204" pitchFamily="34" charset="0"/>
              </a:rPr>
              <a:t>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Bk</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r>
              <a:rPr lang="cs-CZ" sz="2000" dirty="0">
                <a:latin typeface="Arial" panose="020B0604020202020204" pitchFamily="34" charset="0"/>
                <a:cs typeface="Arial" panose="020B0604020202020204" pitchFamily="34" charset="0"/>
              </a:rPr>
              <a:t>Ostatní chemické a fyzikální vlastnosti berkelia ani jeho sloučenin nebyly doposud spolehlivě určeny, pravděpodobně se budou podobat vlastnostem sloučenin terbia.</a:t>
            </a:r>
          </a:p>
          <a:p>
            <a:endParaRPr lang="en-US"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 přírodě se berkelium nenalézá, připravuje se uměle jadernými reakcemi. Berkelium bylo poprvé připraveno v urychlovači částic srážkami americia </a:t>
            </a:r>
            <a:r>
              <a:rPr lang="cs-CZ" sz="2000" baseline="30000" dirty="0">
                <a:latin typeface="Arial" panose="020B0604020202020204" pitchFamily="34" charset="0"/>
                <a:cs typeface="Arial" panose="020B0604020202020204" pitchFamily="34" charset="0"/>
              </a:rPr>
              <a:t>241</a:t>
            </a:r>
            <a:r>
              <a:rPr lang="cs-CZ" sz="2000" dirty="0">
                <a:latin typeface="Arial" panose="020B0604020202020204" pitchFamily="34" charset="0"/>
                <a:cs typeface="Arial" panose="020B0604020202020204" pitchFamily="34" charset="0"/>
              </a:rPr>
              <a:t>Am s vysoce energetickými částicemi alfa.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Zvláštní praktické využití berkelium nemá.</a:t>
            </a:r>
          </a:p>
        </p:txBody>
      </p:sp>
    </p:spTree>
    <p:extLst>
      <p:ext uri="{BB962C8B-B14F-4D97-AF65-F5344CB8AC3E}">
        <p14:creationId xmlns:p14="http://schemas.microsoft.com/office/powerpoint/2010/main" val="110388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Od ostatních prvků skupiny III.B se </a:t>
            </a:r>
            <a:r>
              <a:rPr lang="cs-CZ" sz="2000" u="sng" dirty="0">
                <a:latin typeface="Arial" panose="020B0604020202020204" pitchFamily="34" charset="0"/>
                <a:cs typeface="Arial" panose="020B0604020202020204" pitchFamily="34" charset="0"/>
              </a:rPr>
              <a:t>lanthan odlišuje zejména chováním oxidu </a:t>
            </a:r>
            <a:r>
              <a:rPr lang="cs-CZ" sz="2000" u="sng" dirty="0" err="1">
                <a:latin typeface="Arial" panose="020B0604020202020204" pitchFamily="34" charset="0"/>
                <a:cs typeface="Arial" panose="020B0604020202020204" pitchFamily="34" charset="0"/>
              </a:rPr>
              <a:t>lanthanitého</a:t>
            </a:r>
            <a:r>
              <a:rPr lang="cs-CZ" sz="2000" u="sng" dirty="0">
                <a:latin typeface="Arial" panose="020B0604020202020204" pitchFamily="34" charset="0"/>
                <a:cs typeface="Arial" panose="020B0604020202020204" pitchFamily="34" charset="0"/>
              </a:rPr>
              <a:t>, který silně exotermně reaguje s vodou za vzniku hydroxidu. Oxidy ostatních prvků této skupiny s vodou nereagují</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Kromě hliníku tvoří lanthan intermetalické sloučeniny i s jinými kovy, např. Mg</a:t>
            </a:r>
            <a:r>
              <a:rPr lang="cs-CZ" sz="2000" baseline="-25000" dirty="0">
                <a:latin typeface="Arial" panose="020B0604020202020204" pitchFamily="34" charset="0"/>
                <a:cs typeface="Arial" panose="020B0604020202020204" pitchFamily="34" charset="0"/>
              </a:rPr>
              <a:t>9</a:t>
            </a:r>
            <a:r>
              <a:rPr lang="cs-CZ" sz="2000" dirty="0">
                <a:latin typeface="Arial" panose="020B0604020202020204" pitchFamily="34" charset="0"/>
                <a:cs typeface="Arial" panose="020B0604020202020204" pitchFamily="34" charset="0"/>
              </a:rPr>
              <a:t>La, MgLa</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La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Tl, LaCu</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LaZn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LaCd</a:t>
            </a:r>
            <a:r>
              <a:rPr lang="cs-CZ" sz="2000" dirty="0">
                <a:latin typeface="Arial" panose="020B0604020202020204" pitchFamily="34" charset="0"/>
                <a:cs typeface="Arial" panose="020B0604020202020204" pitchFamily="34" charset="0"/>
              </a:rPr>
              <a:t>, LaAu</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řadu dalších. S borem, sírou, křemíkem a selenem tvoří lanthan vedle běžných valenčních sloučenin také sloučeniny </a:t>
            </a:r>
            <a:r>
              <a:rPr lang="cs-CZ" sz="2000" dirty="0" err="1">
                <a:latin typeface="Arial" panose="020B0604020202020204" pitchFamily="34" charset="0"/>
                <a:cs typeface="Arial" panose="020B0604020202020204" pitchFamily="34" charset="0"/>
              </a:rPr>
              <a:t>nestechiometrického</a:t>
            </a:r>
            <a:r>
              <a:rPr lang="cs-CZ" sz="2000" dirty="0">
                <a:latin typeface="Arial" panose="020B0604020202020204" pitchFamily="34" charset="0"/>
                <a:cs typeface="Arial" panose="020B0604020202020204" pitchFamily="34" charset="0"/>
              </a:rPr>
              <a:t> složení - LaB</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LaS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LaSi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LaSe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Lanthan tvoří četné soli, vystupuje v nich vždy v oxidačním čísle III. </a:t>
            </a:r>
            <a:r>
              <a:rPr lang="cs-CZ" sz="2000" u="sng" dirty="0">
                <a:latin typeface="Arial" panose="020B0604020202020204" pitchFamily="34" charset="0"/>
                <a:cs typeface="Arial" panose="020B0604020202020204" pitchFamily="34" charset="0"/>
              </a:rPr>
              <a:t>Chemické vlastnosti </a:t>
            </a:r>
            <a:r>
              <a:rPr lang="cs-CZ" sz="2000" u="sng" dirty="0" err="1">
                <a:latin typeface="Arial" panose="020B0604020202020204" pitchFamily="34" charset="0"/>
                <a:cs typeface="Arial" panose="020B0604020202020204" pitchFamily="34" charset="0"/>
              </a:rPr>
              <a:t>lanthanitých</a:t>
            </a:r>
            <a:r>
              <a:rPr lang="cs-CZ" sz="2000" u="sng" dirty="0">
                <a:latin typeface="Arial" panose="020B0604020202020204" pitchFamily="34" charset="0"/>
                <a:cs typeface="Arial" panose="020B0604020202020204" pitchFamily="34" charset="0"/>
              </a:rPr>
              <a:t> solí se podobají chemickým vlastnostem hlinitých solí</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Lathanité</a:t>
            </a:r>
            <a:r>
              <a:rPr lang="cs-CZ" sz="2000" dirty="0">
                <a:latin typeface="Arial" panose="020B0604020202020204" pitchFamily="34" charset="0"/>
                <a:cs typeface="Arial" panose="020B0604020202020204" pitchFamily="34" charset="0"/>
              </a:rPr>
              <a:t> soli silných kyselin bývají obvykle dobře rozpustné ve vodě, rozpustnost </a:t>
            </a:r>
            <a:r>
              <a:rPr lang="cs-CZ" sz="2000" dirty="0" err="1">
                <a:latin typeface="Arial" panose="020B0604020202020204" pitchFamily="34" charset="0"/>
                <a:cs typeface="Arial" panose="020B0604020202020204" pitchFamily="34" charset="0"/>
              </a:rPr>
              <a:t>lanthanitých</a:t>
            </a:r>
            <a:r>
              <a:rPr lang="cs-CZ" sz="2000" dirty="0">
                <a:latin typeface="Arial" panose="020B0604020202020204" pitchFamily="34" charset="0"/>
                <a:cs typeface="Arial" panose="020B0604020202020204" pitchFamily="34" charset="0"/>
              </a:rPr>
              <a:t> solí slabých kyselin je většinou podstatně nižší. Vodné roztoky solí lanthanu jsou obvykle bezbarvé.</a:t>
            </a:r>
          </a:p>
          <a:p>
            <a:pPr algn="just"/>
            <a:r>
              <a:rPr lang="cs-CZ" sz="2000" dirty="0">
                <a:latin typeface="Arial" panose="020B0604020202020204" pitchFamily="34" charset="0"/>
                <a:cs typeface="Arial" panose="020B0604020202020204" pitchFamily="34" charset="0"/>
              </a:rPr>
              <a:t>   Vytváří také nestabilní komplexní sloučeniny ve kterých obvykle vystupuje s koordinačním číslem 8.</a:t>
            </a:r>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Zásaditý </a:t>
            </a:r>
            <a:r>
              <a:rPr lang="cs-CZ" sz="2000" u="sng" dirty="0">
                <a:latin typeface="Arial" panose="020B0604020202020204" pitchFamily="34" charset="0"/>
                <a:cs typeface="Arial" panose="020B0604020202020204" pitchFamily="34" charset="0"/>
              </a:rPr>
              <a:t>octan </a:t>
            </a:r>
            <a:r>
              <a:rPr lang="cs-CZ" sz="2000" u="sng" dirty="0" err="1">
                <a:latin typeface="Arial" panose="020B0604020202020204" pitchFamily="34" charset="0"/>
                <a:cs typeface="Arial" panose="020B0604020202020204" pitchFamily="34" charset="0"/>
              </a:rPr>
              <a:t>lanthanitý</a:t>
            </a:r>
            <a:r>
              <a:rPr lang="cs-CZ" sz="2000" u="sng"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připravený reakcí kyseliny octové s uhličitanem či hydroxidem </a:t>
            </a:r>
            <a:r>
              <a:rPr lang="cs-CZ" sz="2000" dirty="0" err="1">
                <a:latin typeface="Arial" panose="020B0604020202020204" pitchFamily="34" charset="0"/>
                <a:cs typeface="Arial" panose="020B0604020202020204" pitchFamily="34" charset="0"/>
              </a:rPr>
              <a:t>lanthanitým</a:t>
            </a:r>
            <a:r>
              <a:rPr lang="cs-CZ" sz="2000" dirty="0">
                <a:latin typeface="Arial" panose="020B0604020202020204" pitchFamily="34" charset="0"/>
                <a:cs typeface="Arial" panose="020B0604020202020204" pitchFamily="34" charset="0"/>
              </a:rPr>
              <a:t> barví jod modře, podobně jako škroby.</a:t>
            </a:r>
            <a:endParaRPr lang="en-US" sz="20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lanthan nachází vzácně v monazitovém písku, většinou ve společnosti dalších prvků třetí vedlejší podskupiny skandia a yttria, často doprovázen také thoriem. Mezi známé nerosty s obsahem lanthanu patří např. </a:t>
            </a:r>
            <a:r>
              <a:rPr lang="cs-CZ" sz="2000" b="1" dirty="0" err="1">
                <a:latin typeface="Arial" panose="020B0604020202020204" pitchFamily="34" charset="0"/>
                <a:cs typeface="Arial" panose="020B0604020202020204" pitchFamily="34" charset="0"/>
              </a:rPr>
              <a:t>fluocerit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La,Ce</a:t>
            </a:r>
            <a:r>
              <a:rPr lang="cs-CZ" sz="2000" dirty="0">
                <a:latin typeface="Arial" panose="020B0604020202020204" pitchFamily="34" charset="0"/>
                <a:cs typeface="Arial" panose="020B0604020202020204" pitchFamily="34" charset="0"/>
              </a:rPr>
              <a:t>)F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bastnasit</a:t>
            </a:r>
            <a:r>
              <a:rPr lang="cs-CZ" sz="2000" dirty="0">
                <a:latin typeface="Arial" panose="020B0604020202020204" pitchFamily="34" charset="0"/>
                <a:cs typeface="Arial" panose="020B0604020202020204" pitchFamily="34" charset="0"/>
              </a:rPr>
              <a:t> La(CO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)F, </a:t>
            </a:r>
            <a:r>
              <a:rPr lang="cs-CZ" sz="2000" b="1" dirty="0" err="1">
                <a:latin typeface="Arial" panose="020B0604020202020204" pitchFamily="34" charset="0"/>
                <a:cs typeface="Arial" panose="020B0604020202020204" pitchFamily="34" charset="0"/>
              </a:rPr>
              <a:t>wakefieldit</a:t>
            </a:r>
            <a:r>
              <a:rPr lang="cs-CZ" sz="2000" dirty="0">
                <a:latin typeface="Arial" panose="020B0604020202020204" pitchFamily="34" charset="0"/>
                <a:cs typeface="Arial" panose="020B0604020202020204" pitchFamily="34" charset="0"/>
              </a:rPr>
              <a:t> LaVO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218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52689" cy="6740307"/>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K</a:t>
            </a:r>
            <a:r>
              <a:rPr lang="cs-CZ" sz="3200" b="1" dirty="0" err="1">
                <a:latin typeface="Arial" panose="020B0604020202020204" pitchFamily="34" charset="0"/>
                <a:cs typeface="Arial" panose="020B0604020202020204" pitchFamily="34" charset="0"/>
              </a:rPr>
              <a:t>alifornium</a:t>
            </a:r>
            <a:r>
              <a:rPr lang="cs-CZ"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silně radioaktivní kov. Nejstabilnější izotop kalifornia </a:t>
            </a:r>
            <a:r>
              <a:rPr lang="cs-CZ" sz="2000" baseline="30000" dirty="0">
                <a:latin typeface="Arial" panose="020B0604020202020204" pitchFamily="34" charset="0"/>
                <a:cs typeface="Arial" panose="020B0604020202020204" pitchFamily="34" charset="0"/>
              </a:rPr>
              <a:t>251</a:t>
            </a:r>
            <a:r>
              <a:rPr lang="cs-CZ" sz="2000" dirty="0">
                <a:latin typeface="Arial" panose="020B0604020202020204" pitchFamily="34" charset="0"/>
                <a:cs typeface="Arial" panose="020B0604020202020204" pitchFamily="34" charset="0"/>
              </a:rPr>
              <a:t>Cf má poločas rozpadu 898 let. Kompaktní kovové kalifornium reaguje s horkou vodou, práškové kalifornium s vodou reaguje již za laboratorní teploty za vzniku hydroxidu </a:t>
            </a:r>
            <a:r>
              <a:rPr lang="cs-CZ" sz="2000" dirty="0" err="1">
                <a:latin typeface="Arial" panose="020B0604020202020204" pitchFamily="34" charset="0"/>
                <a:cs typeface="Arial" panose="020B0604020202020204" pitchFamily="34" charset="0"/>
              </a:rPr>
              <a:t>kalifornitého</a:t>
            </a:r>
            <a:r>
              <a:rPr lang="cs-CZ" sz="2000" dirty="0">
                <a:latin typeface="Arial" panose="020B0604020202020204" pitchFamily="34" charset="0"/>
                <a:cs typeface="Arial" panose="020B0604020202020204" pitchFamily="34" charset="0"/>
              </a:rPr>
              <a:t> a vývoje vodíku:</a:t>
            </a:r>
          </a:p>
          <a:p>
            <a:pPr algn="ctr"/>
            <a:r>
              <a:rPr lang="cs-CZ" sz="2000" dirty="0">
                <a:latin typeface="Arial" panose="020B0604020202020204" pitchFamily="34" charset="0"/>
                <a:cs typeface="Arial" panose="020B0604020202020204" pitchFamily="34" charset="0"/>
              </a:rPr>
              <a:t>2Cf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2Cf(OH)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Ochotně reaguje se zředěnými neoxidujícími i oxidujícími kyselinami za vzniku </a:t>
            </a:r>
            <a:r>
              <a:rPr lang="cs-CZ" sz="2000" dirty="0" err="1">
                <a:latin typeface="Arial" panose="020B0604020202020204" pitchFamily="34" charset="0"/>
                <a:cs typeface="Arial" panose="020B0604020202020204" pitchFamily="34" charset="0"/>
              </a:rPr>
              <a:t>kalifornité</a:t>
            </a:r>
            <a:r>
              <a:rPr lang="cs-CZ" sz="2000" dirty="0">
                <a:latin typeface="Arial" panose="020B0604020202020204" pitchFamily="34" charset="0"/>
                <a:cs typeface="Arial" panose="020B0604020202020204" pitchFamily="34" charset="0"/>
              </a:rPr>
              <a:t> soli:</a:t>
            </a:r>
          </a:p>
          <a:p>
            <a:pPr algn="ctr"/>
            <a:r>
              <a:rPr lang="cs-CZ" sz="2000" dirty="0">
                <a:latin typeface="Arial" panose="020B0604020202020204" pitchFamily="34" charset="0"/>
                <a:cs typeface="Arial" panose="020B0604020202020204" pitchFamily="34" charset="0"/>
              </a:rPr>
              <a:t>2Cf + 6HCl → 2CfCl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Cf</a:t>
            </a:r>
            <a:r>
              <a:rPr lang="cs-CZ" sz="2000" dirty="0">
                <a:latin typeface="Arial" panose="020B0604020202020204" pitchFamily="34" charset="0"/>
                <a:cs typeface="Arial" panose="020B0604020202020204" pitchFamily="34" charset="0"/>
              </a:rPr>
              <a:t>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Cf</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Další chemické a fyzikální vlastnosti kalifornia ani jeho sloučenin nebyly doposud spolehlivě určeny. Je ověřena pouze existence stabilních sloučenin kalifornia v oxidačním stavu +III, jejich vlastnosti by se měly podobat vlastnostem sloučenin dysprosia.</a:t>
            </a: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kalifornium nenalézá, připravuje se uměle jadernými reakcemi, např. bombardováním curia </a:t>
            </a:r>
            <a:r>
              <a:rPr lang="cs-CZ" sz="2000" baseline="30000" dirty="0">
                <a:latin typeface="Arial" panose="020B0604020202020204" pitchFamily="34" charset="0"/>
                <a:cs typeface="Arial" panose="020B0604020202020204" pitchFamily="34" charset="0"/>
              </a:rPr>
              <a:t>242</a:t>
            </a:r>
            <a:r>
              <a:rPr lang="cs-CZ" sz="2000" dirty="0">
                <a:latin typeface="Arial" panose="020B0604020202020204" pitchFamily="34" charset="0"/>
                <a:cs typeface="Arial" panose="020B0604020202020204" pitchFamily="34" charset="0"/>
              </a:rPr>
              <a:t>Cm částicemi </a:t>
            </a:r>
            <a:r>
              <a:rPr lang="el-GR" sz="2000" dirty="0">
                <a:latin typeface="Arial" panose="020B0604020202020204" pitchFamily="34" charset="0"/>
                <a:cs typeface="Arial" panose="020B0604020202020204" pitchFamily="34" charset="0"/>
              </a:rPr>
              <a:t>α. </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Praktické využití nalézá kalifornium jako silný zdroj neutronů. Využívá se v jaderném výzkumu, v nedestruktivní defektoskopii a medicíně.</a:t>
            </a:r>
          </a:p>
        </p:txBody>
      </p:sp>
    </p:spTree>
    <p:extLst>
      <p:ext uri="{BB962C8B-B14F-4D97-AF65-F5344CB8AC3E}">
        <p14:creationId xmlns:p14="http://schemas.microsoft.com/office/powerpoint/2010/main" val="110388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29702"/>
            <a:ext cx="89154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Výroba lanthanu se provádí loužením lanthanových rud směsí koncentrované kyseliny sírové a chlorovodíkové při teplotě 120-150°C, po ochlazení se ze rmutu vyloučí </a:t>
            </a:r>
            <a:r>
              <a:rPr lang="cs-CZ" sz="2000" dirty="0" err="1">
                <a:latin typeface="Arial" panose="020B0604020202020204" pitchFamily="34" charset="0"/>
                <a:cs typeface="Arial" panose="020B0604020202020204" pitchFamily="34" charset="0"/>
              </a:rPr>
              <a:t>vetšina</a:t>
            </a:r>
            <a:r>
              <a:rPr lang="cs-CZ" sz="2000" dirty="0">
                <a:latin typeface="Arial" panose="020B0604020202020204" pitchFamily="34" charset="0"/>
                <a:cs typeface="Arial" panose="020B0604020202020204" pitchFamily="34" charset="0"/>
              </a:rPr>
              <a:t> nečistot, po přídavku roztoku </a:t>
            </a:r>
            <a:r>
              <a:rPr lang="cs-CZ" sz="2000" dirty="0" err="1">
                <a:latin typeface="Arial" panose="020B0604020202020204" pitchFamily="34" charset="0"/>
                <a:cs typeface="Arial" panose="020B0604020202020204" pitchFamily="34" charset="0"/>
              </a:rPr>
              <a:t>NaOH</a:t>
            </a:r>
            <a:r>
              <a:rPr lang="cs-CZ" sz="2000" dirty="0">
                <a:latin typeface="Arial" panose="020B0604020202020204" pitchFamily="34" charset="0"/>
                <a:cs typeface="Arial" panose="020B0604020202020204" pitchFamily="34" charset="0"/>
              </a:rPr>
              <a:t> dojde k vyloučeni thoria. Přídavkem kyseliny šťavelové nebo šťavelanu amonného se lanthanoidy vysrážejí jako nerozpustné šťavelany. </a:t>
            </a:r>
          </a:p>
          <a:p>
            <a:pPr algn="just"/>
            <a:r>
              <a:rPr lang="cs-CZ" sz="2000" dirty="0">
                <a:latin typeface="Arial" panose="020B0604020202020204" pitchFamily="34" charset="0"/>
                <a:cs typeface="Arial" panose="020B0604020202020204" pitchFamily="34" charset="0"/>
              </a:rPr>
              <a:t>   Ty se kalcinací převedou na oxidy, po rozpuštění oxidů v kyselině dusičné se jednotlivé kovy separují kapalinovou extrakcí, pomocí iontoměničů, frakční krystalizací nebo selektivním srážením nerozpustných komplexů. Čistý kovový lanthan se vyrábí redukcí fluoridu </a:t>
            </a:r>
            <a:r>
              <a:rPr lang="cs-CZ" sz="2000" dirty="0" err="1">
                <a:latin typeface="Arial" panose="020B0604020202020204" pitchFamily="34" charset="0"/>
                <a:cs typeface="Arial" panose="020B0604020202020204" pitchFamily="34" charset="0"/>
              </a:rPr>
              <a:t>lanthanitého</a:t>
            </a:r>
            <a:r>
              <a:rPr lang="cs-CZ" sz="2000" dirty="0">
                <a:latin typeface="Arial" panose="020B0604020202020204" pitchFamily="34" charset="0"/>
                <a:cs typeface="Arial" panose="020B0604020202020204" pitchFamily="34" charset="0"/>
              </a:rPr>
              <a:t> vápníkem nebo redukcí </a:t>
            </a:r>
            <a:r>
              <a:rPr lang="cs-CZ" sz="2000" dirty="0" err="1">
                <a:latin typeface="Arial" panose="020B0604020202020204" pitchFamily="34" charset="0"/>
                <a:cs typeface="Arial" panose="020B0604020202020204" pitchFamily="34" charset="0"/>
              </a:rPr>
              <a:t>chlorudu</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lanthanitého</a:t>
            </a:r>
            <a:r>
              <a:rPr lang="cs-CZ" sz="2000" dirty="0">
                <a:latin typeface="Arial" panose="020B0604020202020204" pitchFamily="34" charset="0"/>
                <a:cs typeface="Arial" panose="020B0604020202020204" pitchFamily="34" charset="0"/>
              </a:rPr>
              <a:t> lithiem. Redukce probíhá při teplotě okolo 1000°C v atmosféře argonu. Průběh redukce halogenidů lanthanu popisují rovnice:</a:t>
            </a:r>
          </a:p>
          <a:p>
            <a:pPr algn="ctr"/>
            <a:r>
              <a:rPr lang="cs-CZ" sz="2000" dirty="0">
                <a:latin typeface="Arial" panose="020B0604020202020204" pitchFamily="34" charset="0"/>
                <a:cs typeface="Arial" panose="020B0604020202020204" pitchFamily="34" charset="0"/>
              </a:rPr>
              <a:t>2LaF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+ 3Ca → 2La + 3CaF</a:t>
            </a:r>
            <a:r>
              <a:rPr lang="cs-CZ" sz="2000" baseline="-25000" dirty="0">
                <a:latin typeface="Arial" panose="020B0604020202020204" pitchFamily="34" charset="0"/>
                <a:cs typeface="Arial" panose="020B0604020202020204" pitchFamily="34" charset="0"/>
              </a:rPr>
              <a:t>2</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LaCl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+ 3Li → La + 3LiCl</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Výroba lanthanu</a:t>
            </a:r>
            <a:r>
              <a:rPr lang="cs-CZ" sz="2000" dirty="0">
                <a:latin typeface="Arial" panose="020B0604020202020204" pitchFamily="34" charset="0"/>
                <a:cs typeface="Arial" panose="020B0604020202020204" pitchFamily="34" charset="0"/>
              </a:rPr>
              <a:t> je také možná tavnou elektrolýzou směsi bezvodého chloridu </a:t>
            </a:r>
            <a:r>
              <a:rPr lang="cs-CZ" sz="2000" dirty="0" err="1">
                <a:latin typeface="Arial" panose="020B0604020202020204" pitchFamily="34" charset="0"/>
                <a:cs typeface="Arial" panose="020B0604020202020204" pitchFamily="34" charset="0"/>
              </a:rPr>
              <a:t>lanthanitého</a:t>
            </a:r>
            <a:r>
              <a:rPr lang="cs-CZ" sz="2000" dirty="0">
                <a:latin typeface="Arial" panose="020B0604020202020204" pitchFamily="34" charset="0"/>
                <a:cs typeface="Arial" panose="020B0604020202020204" pitchFamily="34" charset="0"/>
              </a:rPr>
              <a:t> a chloridu sodného.</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Významným zdrojem pro průmyslovou výrobu lanthanu a řady dalších lanthanoidů jsou odpadní produkty, které vznikají při výrobě kombinovaných NP a NPK hnojiv rozkladem některých druhů apatitu kyselinou dusičnou.</a:t>
            </a:r>
          </a:p>
        </p:txBody>
      </p:sp>
    </p:spTree>
    <p:extLst>
      <p:ext uri="{BB962C8B-B14F-4D97-AF65-F5344CB8AC3E}">
        <p14:creationId xmlns:p14="http://schemas.microsoft.com/office/powerpoint/2010/main" val="40140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   Z reakční směsi při výrobě hnojiv se fosforečnany lanthanoidů nejprve oddělí frakční krystalizací, následuje vysrážení nerozpustných šťavelanů pomocí kyseliny šťavelové nebo šťavelanem draselným. Šťavelany lanthanoidů se působením hydroxidu draselného převedou na hydroxidy, ty se kalcinují za vzniku oxidů. Směs oxidů lanthanoidů se působením kyseliny dusičné převede na roztok dusičnanů. </a:t>
            </a:r>
          </a:p>
          <a:p>
            <a:pPr algn="just"/>
            <a:r>
              <a:rPr lang="cs-CZ" sz="2000" dirty="0">
                <a:latin typeface="Arial" panose="020B0604020202020204" pitchFamily="34" charset="0"/>
                <a:cs typeface="Arial" panose="020B0604020202020204" pitchFamily="34" charset="0"/>
              </a:rPr>
              <a:t>   Jednotlivé lanthanoidy, s výjimkou europia oddělovaného elektrochemicky, se z roztoku dusičnanů separují pomocí vícestupňové kaskádové kapalinové extrakce působením roztoku dietylesteru kyseliny </a:t>
            </a:r>
            <a:r>
              <a:rPr lang="cs-CZ" sz="2000" dirty="0" err="1">
                <a:latin typeface="Arial" panose="020B0604020202020204" pitchFamily="34" charset="0"/>
                <a:cs typeface="Arial" panose="020B0604020202020204" pitchFamily="34" charset="0"/>
              </a:rPr>
              <a:t>hydrogenfosforečné</a:t>
            </a:r>
            <a:r>
              <a:rPr lang="cs-CZ" sz="2000" dirty="0">
                <a:latin typeface="Arial" panose="020B0604020202020204" pitchFamily="34" charset="0"/>
                <a:cs typeface="Arial" panose="020B0604020202020204" pitchFamily="34" charset="0"/>
              </a:rPr>
              <a:t> (DEHPA) nebo </a:t>
            </a:r>
            <a:r>
              <a:rPr lang="cs-CZ" sz="2000" dirty="0" err="1">
                <a:latin typeface="Arial" panose="020B0604020202020204" pitchFamily="34" charset="0"/>
                <a:cs typeface="Arial" panose="020B0604020202020204" pitchFamily="34" charset="0"/>
              </a:rPr>
              <a:t>tributylesteru</a:t>
            </a:r>
            <a:r>
              <a:rPr lang="cs-CZ" sz="2000" dirty="0">
                <a:latin typeface="Arial" panose="020B0604020202020204" pitchFamily="34" charset="0"/>
                <a:cs typeface="Arial" panose="020B0604020202020204" pitchFamily="34" charset="0"/>
              </a:rPr>
              <a:t> kyseliny fosforečné (TBP) v petroleji nebo v jiných nepolárních organických látkách. Následuje redukce jednotlivých dusičnanů vodíkem na kovy. Výsledným produktem je kovový lanthan a další příbuzné kovy o čistotě až 99,999%.</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Laboratorní příprava čistého lanthanu se provádí elektrolýzou </a:t>
            </a:r>
            <a:r>
              <a:rPr lang="cs-CZ" sz="2000" dirty="0" err="1">
                <a:latin typeface="Arial" panose="020B0604020202020204" pitchFamily="34" charset="0"/>
                <a:cs typeface="Arial" panose="020B0604020202020204" pitchFamily="34" charset="0"/>
              </a:rPr>
              <a:t>ethanolového</a:t>
            </a:r>
            <a:r>
              <a:rPr lang="cs-CZ" sz="2000" dirty="0">
                <a:latin typeface="Arial" panose="020B0604020202020204" pitchFamily="34" charset="0"/>
                <a:cs typeface="Arial" panose="020B0604020202020204" pitchFamily="34" charset="0"/>
              </a:rPr>
              <a:t> roztoku chloridu </a:t>
            </a:r>
            <a:r>
              <a:rPr lang="cs-CZ" sz="2000" dirty="0" err="1">
                <a:latin typeface="Arial" panose="020B0604020202020204" pitchFamily="34" charset="0"/>
                <a:cs typeface="Arial" panose="020B0604020202020204" pitchFamily="34" charset="0"/>
              </a:rPr>
              <a:t>lanthanitého</a:t>
            </a:r>
            <a:r>
              <a:rPr lang="cs-CZ" sz="2000" dirty="0">
                <a:latin typeface="Arial" panose="020B0604020202020204" pitchFamily="34" charset="0"/>
                <a:cs typeface="Arial" panose="020B0604020202020204" pitchFamily="34" charset="0"/>
              </a:rPr>
              <a:t>. Na rtuťové katodě vznikne amalgam, který se podrobí tepelnému rozkladu za vzniku čistého lanthanu.</a:t>
            </a:r>
          </a:p>
          <a:p>
            <a:pPr algn="just"/>
            <a:endParaRPr 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Lanthan se využívá jako legující přísada zejména při výrobě </a:t>
            </a:r>
            <a:r>
              <a:rPr lang="cs-CZ" sz="2000" b="1" dirty="0">
                <a:latin typeface="Arial" panose="020B0604020202020204" pitchFamily="34" charset="0"/>
                <a:cs typeface="Arial" panose="020B0604020202020204" pitchFamily="34" charset="0"/>
              </a:rPr>
              <a:t>slitin</a:t>
            </a:r>
            <a:r>
              <a:rPr lang="cs-CZ" sz="2000" dirty="0">
                <a:latin typeface="Arial" panose="020B0604020202020204" pitchFamily="34" charset="0"/>
                <a:cs typeface="Arial" panose="020B0604020202020204" pitchFamily="34" charset="0"/>
              </a:rPr>
              <a:t> molybdenu, kde jeho přídavek zvyšuje jejich tepelnou odolnost. V metalurgii železa se lanthan s dalšími lanthanoidy využívá jako deoxidační přísada.</a:t>
            </a:r>
          </a:p>
        </p:txBody>
      </p:sp>
    </p:spTree>
    <p:extLst>
      <p:ext uri="{BB962C8B-B14F-4D97-AF65-F5344CB8AC3E}">
        <p14:creationId xmlns:p14="http://schemas.microsoft.com/office/powerpoint/2010/main" val="770194097"/>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3391</TotalTime>
  <Words>9541</Words>
  <Application>Microsoft Office PowerPoint</Application>
  <PresentationFormat>Předvádění na obrazovce (4:3)</PresentationFormat>
  <Paragraphs>473</Paragraphs>
  <Slides>70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70</vt:i4>
      </vt:variant>
    </vt:vector>
  </HeadingPairs>
  <TitlesOfParts>
    <vt:vector size="75" baseType="lpstr">
      <vt:lpstr>Arial</vt:lpstr>
      <vt:lpstr>Arial</vt:lpstr>
      <vt:lpstr>Calibri</vt:lpstr>
      <vt:lpstr>source sans pro</vt:lpstr>
      <vt:lpstr>Motiv systému Office</vt:lpstr>
      <vt:lpstr>Vnitřně přechodné prvky (f-prvky)</vt:lpstr>
      <vt:lpstr>Lanthanoidy</vt:lpstr>
      <vt:lpstr>Lanthanoidy</vt:lpstr>
      <vt:lpstr>Lanthanoidová kontrakce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Lubomir Prokes</dc:creator>
  <cp:lastModifiedBy>Lubomir Prokes</cp:lastModifiedBy>
  <cp:revision>207</cp:revision>
  <dcterms:created xsi:type="dcterms:W3CDTF">2019-04-28T10:42:49Z</dcterms:created>
  <dcterms:modified xsi:type="dcterms:W3CDTF">2022-05-01T10:58:17Z</dcterms:modified>
</cp:coreProperties>
</file>