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32" r:id="rId3"/>
    <p:sldId id="344" r:id="rId4"/>
    <p:sldId id="333" r:id="rId5"/>
    <p:sldId id="336" r:id="rId6"/>
    <p:sldId id="345" r:id="rId7"/>
    <p:sldId id="346" r:id="rId8"/>
    <p:sldId id="347" r:id="rId9"/>
    <p:sldId id="348" r:id="rId10"/>
    <p:sldId id="339" r:id="rId11"/>
    <p:sldId id="334" r:id="rId12"/>
    <p:sldId id="340" r:id="rId13"/>
    <p:sldId id="343" r:id="rId14"/>
    <p:sldId id="342" r:id="rId15"/>
    <p:sldId id="335" r:id="rId16"/>
    <p:sldId id="337" r:id="rId17"/>
    <p:sldId id="338" r:id="rId18"/>
    <p:sldId id="34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17.03.2022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77F1313A-05A5-441E-AA54-ABE3D60A95CC}"/>
              </a:ext>
            </a:extLst>
          </p:cNvPr>
          <p:cNvSpPr txBox="1"/>
          <p:nvPr/>
        </p:nvSpPr>
        <p:spPr>
          <a:xfrm>
            <a:off x="200025" y="289679"/>
            <a:ext cx="8743950" cy="627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cs-CZ" b="1" i="0" dirty="0">
                <a:solidFill>
                  <a:srgbClr val="404040"/>
                </a:solidFill>
                <a:effectLst/>
              </a:rPr>
              <a:t>Kolik cm</a:t>
            </a:r>
            <a:r>
              <a:rPr lang="cs-CZ" b="1" i="0" baseline="30000" dirty="0">
                <a:solidFill>
                  <a:srgbClr val="404040"/>
                </a:solidFill>
                <a:effectLst/>
              </a:rPr>
              <a:t>3</a:t>
            </a:r>
            <a:r>
              <a:rPr lang="cs-CZ" b="1" i="0" dirty="0">
                <a:solidFill>
                  <a:srgbClr val="404040"/>
                </a:solidFill>
                <a:effectLst/>
              </a:rPr>
              <a:t> 10% roztoku amoniaku (</a:t>
            </a:r>
            <a:r>
              <a:rPr lang="el-GR" b="1" i="0" dirty="0">
                <a:solidFill>
                  <a:srgbClr val="404040"/>
                </a:solidFill>
                <a:effectLst/>
              </a:rPr>
              <a:t>ρ =0,9575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g</a:t>
            </a:r>
            <a:r>
              <a:rPr lang="en-US" b="1" i="0" dirty="0">
                <a:solidFill>
                  <a:srgbClr val="404040"/>
                </a:solidFill>
                <a:effectLst/>
              </a:rPr>
              <a:t>.</a:t>
            </a:r>
            <a:r>
              <a:rPr lang="cs-CZ" b="1" i="0" dirty="0">
                <a:solidFill>
                  <a:srgbClr val="404040"/>
                </a:solidFill>
                <a:effectLst/>
              </a:rPr>
              <a:t>cm</a:t>
            </a:r>
            <a:r>
              <a:rPr lang="cs-CZ" b="1" i="0" baseline="30000" dirty="0">
                <a:solidFill>
                  <a:srgbClr val="404040"/>
                </a:solidFill>
                <a:effectLst/>
              </a:rPr>
              <a:t>-3</a:t>
            </a:r>
            <a:r>
              <a:rPr lang="cs-CZ" b="1" i="0" dirty="0">
                <a:solidFill>
                  <a:srgbClr val="404040"/>
                </a:solidFill>
                <a:effectLst/>
              </a:rPr>
              <a:t>) a kolik 20% roztoku</a:t>
            </a:r>
            <a:r>
              <a:rPr lang="en-US" b="1" i="0" dirty="0">
                <a:solidFill>
                  <a:srgbClr val="404040"/>
                </a:solidFill>
                <a:effectLst/>
              </a:rPr>
              <a:t>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H</a:t>
            </a:r>
            <a:r>
              <a:rPr lang="cs-CZ" b="1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1" i="0" dirty="0">
                <a:solidFill>
                  <a:srgbClr val="404040"/>
                </a:solidFill>
                <a:effectLst/>
              </a:rPr>
              <a:t>SO</a:t>
            </a:r>
            <a:r>
              <a:rPr lang="cs-CZ" b="1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en-US" b="1" baseline="-25000" dirty="0">
                <a:solidFill>
                  <a:srgbClr val="404040"/>
                </a:solidFill>
              </a:rPr>
              <a:t>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(</a:t>
            </a:r>
            <a:r>
              <a:rPr lang="el-GR" b="1" i="0" dirty="0">
                <a:solidFill>
                  <a:srgbClr val="404040"/>
                </a:solidFill>
                <a:effectLst/>
              </a:rPr>
              <a:t>ρ = 1,1394 </a:t>
            </a:r>
            <a:r>
              <a:rPr lang="cs-CZ" b="1" i="0" dirty="0">
                <a:solidFill>
                  <a:srgbClr val="404040"/>
                </a:solidFill>
                <a:effectLst/>
              </a:rPr>
              <a:t>g</a:t>
            </a:r>
            <a:r>
              <a:rPr lang="en-US" b="1" i="0" dirty="0">
                <a:solidFill>
                  <a:srgbClr val="404040"/>
                </a:solidFill>
                <a:effectLst/>
              </a:rPr>
              <a:t>.</a:t>
            </a:r>
            <a:r>
              <a:rPr lang="cs-CZ" b="1" i="0" dirty="0">
                <a:solidFill>
                  <a:srgbClr val="404040"/>
                </a:solidFill>
                <a:effectLst/>
              </a:rPr>
              <a:t>cm</a:t>
            </a:r>
            <a:r>
              <a:rPr lang="cs-CZ" b="1" i="0" baseline="30000" dirty="0">
                <a:solidFill>
                  <a:srgbClr val="404040"/>
                </a:solidFill>
                <a:effectLst/>
              </a:rPr>
              <a:t>-3</a:t>
            </a:r>
            <a:r>
              <a:rPr lang="cs-CZ" b="1" i="0" dirty="0">
                <a:solidFill>
                  <a:srgbClr val="404040"/>
                </a:solidFill>
                <a:effectLst/>
              </a:rPr>
              <a:t>) je třeba pro přípravu 55 g síranu amonného?</a:t>
            </a:r>
            <a:endParaRPr lang="en-US" b="1" i="0" dirty="0">
              <a:solidFill>
                <a:srgbClr val="404040"/>
              </a:solidFill>
              <a:effectLst/>
            </a:endParaRPr>
          </a:p>
          <a:p>
            <a:pPr algn="just" fontAlgn="base"/>
            <a:endParaRPr lang="en-US" b="1" i="0" dirty="0">
              <a:solidFill>
                <a:srgbClr val="404040"/>
              </a:solidFill>
              <a:effectLst/>
            </a:endParaRPr>
          </a:p>
          <a:p>
            <a:pPr algn="l" fontAlgn="base"/>
            <a:r>
              <a:rPr lang="cs-CZ" b="0" i="0" dirty="0">
                <a:solidFill>
                  <a:srgbClr val="404040"/>
                </a:solidFill>
                <a:effectLst/>
              </a:rPr>
              <a:t>Napíšeme rovnici reakce a pod ni uvedeme relativní molekulové hmotnosti reaktantů a produktu. Pak sestavíme přímé úměry, s jejichž pomocí vypočítáme, kolik gramů 100% amoniaku a kyseliny sírové by muselo </a:t>
            </a:r>
            <a:r>
              <a:rPr lang="cs-CZ" b="0" i="0" dirty="0" err="1">
                <a:solidFill>
                  <a:srgbClr val="404040"/>
                </a:solidFill>
                <a:effectLst/>
              </a:rPr>
              <a:t>zreagovat</a:t>
            </a:r>
            <a:r>
              <a:rPr lang="cs-CZ" b="0" i="0" dirty="0">
                <a:solidFill>
                  <a:srgbClr val="404040"/>
                </a:solidFill>
                <a:effectLst/>
              </a:rPr>
              <a:t>, aby vzniklo 55 g síranu amonného:</a:t>
            </a:r>
          </a:p>
          <a:p>
            <a:pPr algn="ctr" fontAlgn="base"/>
            <a:r>
              <a:rPr lang="cs-CZ" b="0" i="0" dirty="0">
                <a:solidFill>
                  <a:srgbClr val="404040"/>
                </a:solidFill>
                <a:effectLst/>
              </a:rPr>
              <a:t>2NH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3       </a:t>
            </a:r>
            <a:r>
              <a:rPr lang="cs-CZ" b="0" i="0" dirty="0">
                <a:solidFill>
                  <a:srgbClr val="404040"/>
                </a:solidFill>
                <a:effectLst/>
              </a:rPr>
              <a:t>+         H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</a:rPr>
              <a:t>SO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4     </a:t>
            </a:r>
            <a:r>
              <a:rPr lang="cs-CZ" b="0" i="0" dirty="0">
                <a:solidFill>
                  <a:srgbClr val="404040"/>
                </a:solidFill>
                <a:effectLst/>
              </a:rPr>
              <a:t>→       (NH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cs-CZ" b="0" i="0" dirty="0">
                <a:solidFill>
                  <a:srgbClr val="404040"/>
                </a:solidFill>
                <a:effectLst/>
              </a:rPr>
              <a:t>)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0" i="0" dirty="0">
                <a:solidFill>
                  <a:srgbClr val="404040"/>
                </a:solidFill>
                <a:effectLst/>
              </a:rPr>
              <a:t>SO</a:t>
            </a:r>
            <a:r>
              <a:rPr lang="cs-CZ" b="0" i="0" baseline="-25000" dirty="0">
                <a:solidFill>
                  <a:srgbClr val="404040"/>
                </a:solidFill>
                <a:effectLst/>
              </a:rPr>
              <a:t>4</a:t>
            </a:r>
            <a:br>
              <a:rPr lang="cs-CZ" b="0" i="0" baseline="-25000" dirty="0">
                <a:solidFill>
                  <a:srgbClr val="404040"/>
                </a:solidFill>
                <a:effectLst/>
              </a:rPr>
            </a:br>
            <a:r>
              <a:rPr lang="cs-CZ" b="0" i="0" dirty="0">
                <a:solidFill>
                  <a:srgbClr val="404040"/>
                </a:solidFill>
                <a:effectLst/>
              </a:rPr>
              <a:t>2 17 g ……………98 g……………………132 g</a:t>
            </a:r>
            <a:br>
              <a:rPr lang="cs-CZ" b="0" i="0" dirty="0">
                <a:solidFill>
                  <a:srgbClr val="404040"/>
                </a:solidFill>
                <a:effectLst/>
              </a:rPr>
            </a:br>
            <a:r>
              <a:rPr lang="cs-CZ" b="0" i="0" u="sng" dirty="0">
                <a:solidFill>
                  <a:srgbClr val="404040"/>
                </a:solidFill>
                <a:effectLst/>
              </a:rPr>
              <a:t>x ……………………….y…………………………55 g</a:t>
            </a:r>
            <a:br>
              <a:rPr lang="cs-CZ" b="0" i="0" dirty="0">
                <a:solidFill>
                  <a:srgbClr val="404040"/>
                </a:solidFill>
                <a:effectLst/>
              </a:rPr>
            </a:br>
            <a:r>
              <a:rPr lang="cs-CZ" b="0" i="0" u="sng" dirty="0">
                <a:solidFill>
                  <a:srgbClr val="404040"/>
                </a:solidFill>
                <a:effectLst/>
              </a:rPr>
              <a:t>x = 14,2 g (100% NH</a:t>
            </a:r>
            <a:r>
              <a:rPr lang="cs-CZ" b="0" i="0" u="sng" baseline="-25000" dirty="0">
                <a:solidFill>
                  <a:srgbClr val="404040"/>
                </a:solidFill>
                <a:effectLst/>
              </a:rPr>
              <a:t>3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)</a:t>
            </a:r>
            <a:r>
              <a:rPr lang="cs-CZ" b="0" i="0" dirty="0">
                <a:solidFill>
                  <a:srgbClr val="404040"/>
                </a:solidFill>
                <a:effectLst/>
              </a:rPr>
              <a:t>   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y = 40,8 g (100% H</a:t>
            </a:r>
            <a:r>
              <a:rPr lang="cs-CZ" b="0" i="0" u="sng" baseline="-25000" dirty="0">
                <a:solidFill>
                  <a:srgbClr val="404040"/>
                </a:solidFill>
                <a:effectLst/>
              </a:rPr>
              <a:t>2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SO</a:t>
            </a:r>
            <a:r>
              <a:rPr lang="cs-CZ" b="0" i="0" u="sng" baseline="-25000" dirty="0">
                <a:solidFill>
                  <a:srgbClr val="404040"/>
                </a:solidFill>
                <a:effectLst/>
              </a:rPr>
              <a:t>4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)</a:t>
            </a:r>
            <a:endParaRPr lang="en-US" b="0" i="0" u="sng" dirty="0">
              <a:solidFill>
                <a:srgbClr val="404040"/>
              </a:solidFill>
              <a:effectLst/>
            </a:endParaRPr>
          </a:p>
          <a:p>
            <a:pPr algn="ctr" fontAlgn="base"/>
            <a:endParaRPr lang="en-US" sz="800" b="0" i="0" u="sng" dirty="0">
              <a:solidFill>
                <a:srgbClr val="404040"/>
              </a:solidFill>
              <a:effectLst/>
            </a:endParaRPr>
          </a:p>
          <a:p>
            <a:pPr algn="l" fontAlgn="base"/>
            <a:r>
              <a:rPr lang="cs-CZ" b="0" i="0" dirty="0">
                <a:solidFill>
                  <a:srgbClr val="404040"/>
                </a:solidFill>
                <a:effectLst/>
              </a:rPr>
              <a:t>Pomocí nepřímé úměry vypočítáme hmotnost 10% roztoku amoniaku, ve kterém je obsaženo 14,2 g amoniaku. Stejným způsobem vypočítáme hmotnost 20% roztoku kyseliny sírové:</a:t>
            </a:r>
          </a:p>
          <a:p>
            <a:pPr algn="just" fontAlgn="base"/>
            <a:r>
              <a:rPr lang="en-US" b="0" i="0" dirty="0">
                <a:solidFill>
                  <a:srgbClr val="404040"/>
                </a:solidFill>
                <a:effectLst/>
              </a:rPr>
              <a:t>		</a:t>
            </a:r>
            <a:r>
              <a:rPr lang="cs-CZ" b="0" i="0" dirty="0">
                <a:solidFill>
                  <a:srgbClr val="404040"/>
                </a:solidFill>
                <a:effectLst/>
              </a:rPr>
              <a:t>14,2 g …………100 %         40,8 g ……………100 %</a:t>
            </a:r>
          </a:p>
          <a:p>
            <a:pPr algn="just" fontAlgn="base"/>
            <a:r>
              <a:rPr lang="en-US" b="0" i="0" dirty="0">
                <a:solidFill>
                  <a:srgbClr val="404040"/>
                </a:solidFill>
                <a:effectLst/>
              </a:rPr>
              <a:t>		</a:t>
            </a:r>
            <a:r>
              <a:rPr lang="cs-CZ" b="0" i="0" dirty="0">
                <a:solidFill>
                  <a:srgbClr val="404040"/>
                </a:solidFill>
                <a:effectLst/>
              </a:rPr>
              <a:t>x …………………10 %           y ……………………20 %</a:t>
            </a:r>
          </a:p>
          <a:p>
            <a:pPr algn="just" fontAlgn="base"/>
            <a:r>
              <a:rPr lang="en-US" b="0" i="0" dirty="0">
                <a:solidFill>
                  <a:srgbClr val="404040"/>
                </a:solidFill>
                <a:effectLst/>
              </a:rPr>
              <a:t>			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x = 142 g</a:t>
            </a:r>
            <a:r>
              <a:rPr lang="cs-CZ" b="0" i="0" dirty="0">
                <a:solidFill>
                  <a:srgbClr val="404040"/>
                </a:solidFill>
                <a:effectLst/>
              </a:rPr>
              <a:t>                            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y = 204 g</a:t>
            </a:r>
            <a:endParaRPr lang="cs-CZ" b="0" i="0" dirty="0">
              <a:solidFill>
                <a:srgbClr val="404040"/>
              </a:solidFill>
              <a:effectLst/>
            </a:endParaRPr>
          </a:p>
          <a:p>
            <a:pPr algn="l" fontAlgn="base"/>
            <a:endParaRPr lang="en-US" sz="800" b="0" i="0" dirty="0">
              <a:solidFill>
                <a:srgbClr val="404040"/>
              </a:solidFill>
              <a:effectLst/>
            </a:endParaRPr>
          </a:p>
          <a:p>
            <a:pPr algn="l" fontAlgn="base"/>
            <a:r>
              <a:rPr lang="cs-CZ" b="0" i="0" dirty="0">
                <a:solidFill>
                  <a:srgbClr val="404040"/>
                </a:solidFill>
                <a:effectLst/>
              </a:rPr>
              <a:t>S využitím vztahu V = m/</a:t>
            </a:r>
            <a:r>
              <a:rPr lang="el-GR" b="0" i="0" dirty="0">
                <a:solidFill>
                  <a:srgbClr val="404040"/>
                </a:solidFill>
                <a:effectLst/>
              </a:rPr>
              <a:t>ρ </a:t>
            </a:r>
            <a:r>
              <a:rPr lang="cs-CZ" b="0" i="0" dirty="0">
                <a:solidFill>
                  <a:srgbClr val="404040"/>
                </a:solidFill>
                <a:effectLst/>
              </a:rPr>
              <a:t>přepočteme zjištěné hmotnosti obou roztoků na objem:</a:t>
            </a:r>
          </a:p>
          <a:p>
            <a:pPr algn="just" fontAlgn="base"/>
            <a:r>
              <a:rPr lang="cs-CZ" b="0" i="0" dirty="0">
                <a:solidFill>
                  <a:srgbClr val="404040"/>
                </a:solidFill>
                <a:effectLst/>
              </a:rPr>
              <a:t>Amoniak: V = 142/0,9575 =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148,3 cm</a:t>
            </a:r>
            <a:r>
              <a:rPr lang="cs-CZ" b="0" i="0" u="sng" baseline="30000" dirty="0">
                <a:solidFill>
                  <a:srgbClr val="404040"/>
                </a:solidFill>
                <a:effectLst/>
              </a:rPr>
              <a:t>3</a:t>
            </a:r>
            <a:endParaRPr lang="cs-CZ" b="0" i="0" dirty="0">
              <a:solidFill>
                <a:srgbClr val="404040"/>
              </a:solidFill>
              <a:effectLst/>
            </a:endParaRPr>
          </a:p>
          <a:p>
            <a:pPr algn="just" fontAlgn="base"/>
            <a:r>
              <a:rPr lang="cs-CZ" b="0" i="0" dirty="0">
                <a:solidFill>
                  <a:srgbClr val="404040"/>
                </a:solidFill>
                <a:effectLst/>
              </a:rPr>
              <a:t>Kyselina sírová: V = 204/1,1394 = </a:t>
            </a:r>
            <a:r>
              <a:rPr lang="cs-CZ" b="0" i="0" u="sng" dirty="0">
                <a:solidFill>
                  <a:srgbClr val="404040"/>
                </a:solidFill>
                <a:effectLst/>
              </a:rPr>
              <a:t>179 cm</a:t>
            </a:r>
            <a:r>
              <a:rPr lang="cs-CZ" b="0" i="0" u="sng" baseline="30000" dirty="0">
                <a:solidFill>
                  <a:srgbClr val="404040"/>
                </a:solidFill>
                <a:effectLst/>
              </a:rPr>
              <a:t>3</a:t>
            </a:r>
            <a:endParaRPr lang="cs-CZ" b="0" i="0" dirty="0">
              <a:solidFill>
                <a:srgbClr val="404040"/>
              </a:solidFill>
              <a:effectLst/>
            </a:endParaRPr>
          </a:p>
          <a:p>
            <a:pPr algn="just" fontAlgn="base"/>
            <a:endParaRPr lang="en-US" sz="800" b="1" i="0" dirty="0">
              <a:solidFill>
                <a:srgbClr val="404040"/>
              </a:solidFill>
              <a:effectLst/>
            </a:endParaRPr>
          </a:p>
          <a:p>
            <a:pPr algn="just" fontAlgn="base"/>
            <a:r>
              <a:rPr lang="cs-CZ" b="1" dirty="0">
                <a:solidFill>
                  <a:srgbClr val="404040"/>
                </a:solidFill>
                <a:effectLst/>
              </a:rPr>
              <a:t>Pro přípravu 55 g síranu amonného je třeba použít 148,3 cm</a:t>
            </a:r>
            <a:r>
              <a:rPr lang="cs-CZ" b="1" baseline="30000" dirty="0">
                <a:solidFill>
                  <a:srgbClr val="404040"/>
                </a:solidFill>
                <a:effectLst/>
              </a:rPr>
              <a:t>3</a:t>
            </a:r>
            <a:r>
              <a:rPr lang="cs-CZ" b="1" dirty="0">
                <a:solidFill>
                  <a:srgbClr val="404040"/>
                </a:solidFill>
                <a:effectLst/>
              </a:rPr>
              <a:t> 10% roztoku amoniaku a 179 cm</a:t>
            </a:r>
            <a:r>
              <a:rPr lang="cs-CZ" b="1" baseline="30000" dirty="0">
                <a:solidFill>
                  <a:srgbClr val="404040"/>
                </a:solidFill>
                <a:effectLst/>
              </a:rPr>
              <a:t>3</a:t>
            </a:r>
            <a:r>
              <a:rPr lang="cs-CZ" b="1" dirty="0">
                <a:solidFill>
                  <a:srgbClr val="404040"/>
                </a:solidFill>
                <a:effectLst/>
              </a:rPr>
              <a:t> 20% kyseliny sírové.</a:t>
            </a:r>
          </a:p>
        </p:txBody>
      </p:sp>
    </p:spTree>
    <p:extLst>
      <p:ext uri="{BB962C8B-B14F-4D97-AF65-F5344CB8AC3E}">
        <p14:creationId xmlns:p14="http://schemas.microsoft.com/office/powerpoint/2010/main" val="3242028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AA93D7F-43F8-4114-AC08-3CD414361355}"/>
              </a:ext>
            </a:extLst>
          </p:cNvPr>
          <p:cNvSpPr txBox="1"/>
          <p:nvPr/>
        </p:nvSpPr>
        <p:spPr>
          <a:xfrm>
            <a:off x="152400" y="218212"/>
            <a:ext cx="88201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Z roztoku obsahující 1 g síranu alkalického kovu bylo nadbytkem chloridu barnatého vysráženo 1,3394 g síranu barnatého. Vypočítejte střední </a:t>
            </a:r>
            <a:r>
              <a:rPr lang="cs-CZ" b="1" i="0" dirty="0" err="1">
                <a:solidFill>
                  <a:srgbClr val="000000"/>
                </a:solidFill>
                <a:effectLst/>
                <a:latin typeface="Noto Sans"/>
              </a:rPr>
              <a:t>realativní</a:t>
            </a:r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 atomovou hmotnost kovu.</a:t>
            </a:r>
            <a:r>
              <a:rPr lang="en-US" b="1" i="0" dirty="0">
                <a:solidFill>
                  <a:srgbClr val="000000"/>
                </a:solidFill>
                <a:effectLst/>
                <a:latin typeface="Noto Sans"/>
              </a:rPr>
              <a:t> </a:t>
            </a:r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M(BaSO</a:t>
            </a:r>
            <a:r>
              <a:rPr lang="cs-CZ" b="1" i="0" baseline="-25000" dirty="0">
                <a:solidFill>
                  <a:srgbClr val="000000"/>
                </a:solidFill>
                <a:effectLst/>
                <a:latin typeface="Noto Sans"/>
              </a:rPr>
              <a:t>4</a:t>
            </a:r>
            <a:r>
              <a:rPr lang="cs-CZ" b="1" i="0" dirty="0">
                <a:solidFill>
                  <a:srgbClr val="000000"/>
                </a:solidFill>
                <a:effectLst/>
                <a:latin typeface="Noto Sans"/>
              </a:rPr>
              <a:t>) = 233,40 g⋅mol</a:t>
            </a:r>
            <a:r>
              <a:rPr lang="cs-CZ" b="1" i="0" baseline="30000" dirty="0">
                <a:solidFill>
                  <a:srgbClr val="000000"/>
                </a:solidFill>
                <a:effectLst/>
                <a:latin typeface="Noto Sans"/>
              </a:rPr>
              <a:t>-1</a:t>
            </a:r>
            <a:endParaRPr lang="cs-CZ" b="1" i="0" dirty="0">
              <a:solidFill>
                <a:srgbClr val="000000"/>
              </a:solidFill>
              <a:effectLst/>
              <a:latin typeface="Noto Sans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0772408-8366-4AAF-8900-13BB14E03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" y="1286947"/>
            <a:ext cx="81534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Neznámý kov označíme např. písmenem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m(A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 =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= 1,0000 g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m(BaSO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 =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= 1,3994 g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M(BaSO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 = M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= 233,40 g⋅mol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-1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D6E4AF3-0978-4758-AE04-B216F150F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" y="2563624"/>
            <a:ext cx="882015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Vyjádříme reakci chemickou rovnicí: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+ BaCl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  → BaSO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+ 2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ACl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Z vyčíslené rovnice vyplývá pro poměr reaktantu a produktu: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n(A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</a:t>
            </a:r>
            <a:r>
              <a:rPr lang="en-US" altLang="cs-CZ" dirty="0">
                <a:solidFill>
                  <a:srgbClr val="000000"/>
                </a:solidFill>
                <a:latin typeface="+mn-lt"/>
              </a:rPr>
              <a:t>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n(BaSO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lang="en-US" altLang="cs-CZ" dirty="0">
                <a:solidFill>
                  <a:srgbClr val="000000"/>
                </a:solidFill>
                <a:latin typeface="+mn-lt"/>
              </a:rPr>
              <a:t>/1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Látkové množství vypočítáme ze vzorce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8B0000"/>
                </a:solidFill>
                <a:effectLst/>
                <a:latin typeface="+mn-lt"/>
              </a:rPr>
              <a:t>n=m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8B0000"/>
                </a:solidFill>
                <a:effectLst/>
                <a:latin typeface="+mn-lt"/>
              </a:rPr>
              <a:t>.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8B0000"/>
                </a:solidFill>
                <a:effectLst/>
                <a:latin typeface="+mn-lt"/>
              </a:rPr>
              <a:t>M</a:t>
            </a:r>
            <a:endParaRPr kumimoji="0" lang="en-US" altLang="cs-CZ" b="0" i="0" u="none" strike="noStrike" cap="none" normalizeH="0" baseline="0" dirty="0">
              <a:ln>
                <a:noFill/>
              </a:ln>
              <a:solidFill>
                <a:srgbClr val="8B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8B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Tedy po dosazení do vztahu vyplývající z rovnice a vyjádření molární hmotnosti 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dostaneme: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DCB726F2-8AA3-4A02-8BF9-86BCAB29FCC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85737" y="4555390"/>
            <a:ext cx="8772525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⋅M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1,0000⋅233,40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1,3394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≈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174,26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g⋅mol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−1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Výpočtem jsme zjistili molární hmotnost A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Relativní hmotnost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je číselně rovna molární hmotnosti, relativní hmotnost 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 tedy získáme: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(A)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(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</a:t>
            </a:r>
            <a:r>
              <a:rPr kumimoji="0" lang="cs-CZ" altLang="cs-CZ" b="0" i="0" u="none" strike="noStrike" cap="none" normalizeH="0" baseline="3000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(A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SO</a:t>
            </a:r>
            <a:r>
              <a:rPr kumimoji="0" lang="cs-CZ" altLang="cs-CZ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4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A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r(S)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−(4⋅A</a:t>
            </a:r>
            <a:r>
              <a:rPr kumimoji="0" lang="cs-CZ" altLang="cs-CZ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r(O))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=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(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174,26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32,07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−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(4⋅16,00)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)/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≈</a:t>
            </a:r>
            <a:r>
              <a:rPr kumimoji="0" lang="en-US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6400"/>
                </a:solidFill>
                <a:effectLst/>
                <a:latin typeface="+mn-lt"/>
              </a:rPr>
              <a:t>39,10</a:t>
            </a:r>
            <a:endParaRPr kumimoji="0" lang="en-US" altLang="cs-CZ" b="0" i="0" u="none" strike="noStrike" cap="none" normalizeH="0" baseline="0" dirty="0">
              <a:ln>
                <a:noFill/>
              </a:ln>
              <a:solidFill>
                <a:srgbClr val="00640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Střední relativní atomová hmotnost kovu je 39,10. V tabulkách nalezneme, že se se jedná o draslík.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57476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7D41BBC-CF25-4314-8061-AA7B68172693}"/>
              </a:ext>
            </a:extLst>
          </p:cNvPr>
          <p:cNvSpPr txBox="1"/>
          <p:nvPr/>
        </p:nvSpPr>
        <p:spPr>
          <a:xfrm>
            <a:off x="149087" y="110775"/>
            <a:ext cx="877625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Příklad Kolik kg vápna získáme vypálením 340 kg vápence, který obsahuje 95 % CaCO</a:t>
            </a:r>
            <a:r>
              <a:rPr lang="cs-CZ" sz="2000" b="1" baseline="-25000" dirty="0"/>
              <a:t>3</a:t>
            </a:r>
            <a:r>
              <a:rPr lang="cs-CZ" sz="2000" b="1" dirty="0"/>
              <a:t>?</a:t>
            </a:r>
          </a:p>
          <a:p>
            <a:r>
              <a:rPr lang="cs-CZ" sz="2000" b="1" dirty="0"/>
              <a:t>CaCO</a:t>
            </a:r>
            <a:r>
              <a:rPr lang="cs-CZ" sz="2000" b="1" baseline="-25000" dirty="0"/>
              <a:t>3</a:t>
            </a:r>
            <a:r>
              <a:rPr lang="cs-CZ" sz="2000" b="1" dirty="0"/>
              <a:t> → </a:t>
            </a:r>
            <a:r>
              <a:rPr lang="cs-CZ" sz="2000" b="1" dirty="0" err="1"/>
              <a:t>CaO</a:t>
            </a:r>
            <a:r>
              <a:rPr lang="cs-CZ" sz="2000" b="1" dirty="0"/>
              <a:t> + CO</a:t>
            </a:r>
            <a:r>
              <a:rPr lang="cs-CZ" sz="2000" b="1" baseline="-25000" dirty="0"/>
              <a:t>2</a:t>
            </a:r>
          </a:p>
          <a:p>
            <a:endParaRPr lang="en-US" sz="800" dirty="0"/>
          </a:p>
          <a:p>
            <a:r>
              <a:rPr lang="cs-CZ" sz="2000" dirty="0"/>
              <a:t>340 kg vápence ............100 %</a:t>
            </a:r>
          </a:p>
          <a:p>
            <a:r>
              <a:rPr lang="cs-CZ" sz="2000" dirty="0"/>
              <a:t>x kg CaCO</a:t>
            </a:r>
            <a:r>
              <a:rPr lang="cs-CZ" sz="2000" baseline="-25000" dirty="0"/>
              <a:t>3</a:t>
            </a:r>
            <a:r>
              <a:rPr lang="cs-CZ" sz="2000" dirty="0"/>
              <a:t> .............. 95 %</a:t>
            </a:r>
          </a:p>
          <a:p>
            <a:r>
              <a:rPr lang="cs-CZ" sz="2000" dirty="0"/>
              <a:t>x = 95 * 340 / 100 = 323 kg</a:t>
            </a:r>
            <a:endParaRPr lang="en-US" sz="2000" dirty="0"/>
          </a:p>
          <a:p>
            <a:endParaRPr lang="cs-CZ" sz="800" dirty="0"/>
          </a:p>
          <a:p>
            <a:r>
              <a:rPr lang="cs-CZ" sz="2000" dirty="0"/>
              <a:t>ze 100 kg ............56 kg </a:t>
            </a:r>
            <a:r>
              <a:rPr lang="cs-CZ" sz="2000" dirty="0" err="1"/>
              <a:t>CaO</a:t>
            </a:r>
            <a:endParaRPr lang="cs-CZ" sz="2000" dirty="0"/>
          </a:p>
          <a:p>
            <a:r>
              <a:rPr lang="cs-CZ" sz="2000" dirty="0"/>
              <a:t>z 323 kg ............ x kg</a:t>
            </a:r>
          </a:p>
          <a:p>
            <a:r>
              <a:rPr lang="cs-CZ" sz="2000" dirty="0"/>
              <a:t>x = 56 * 323 / 100 = </a:t>
            </a:r>
            <a:r>
              <a:rPr lang="cs-CZ" sz="2000" u="sng" dirty="0"/>
              <a:t>180 kg vápna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54334BC-40E3-41A9-883C-4E576AEB591F}"/>
              </a:ext>
            </a:extLst>
          </p:cNvPr>
          <p:cNvSpPr txBox="1"/>
          <p:nvPr/>
        </p:nvSpPr>
        <p:spPr>
          <a:xfrm>
            <a:off x="183874" y="3638683"/>
            <a:ext cx="877625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1" dirty="0"/>
              <a:t>Příklad: Kolik g rtuti a kolik dm</a:t>
            </a:r>
            <a:r>
              <a:rPr lang="cs-CZ" sz="2000" b="1" baseline="30000" dirty="0"/>
              <a:t>3</a:t>
            </a:r>
            <a:r>
              <a:rPr lang="cs-CZ" sz="2000" b="1" dirty="0"/>
              <a:t> kyslíku vznikne rozkladem 108 g </a:t>
            </a:r>
            <a:r>
              <a:rPr lang="cs-CZ" sz="2000" b="1" dirty="0" err="1"/>
              <a:t>HgO</a:t>
            </a:r>
            <a:r>
              <a:rPr lang="cs-CZ" sz="2000" b="1" dirty="0"/>
              <a:t>?</a:t>
            </a:r>
          </a:p>
          <a:p>
            <a:r>
              <a:rPr lang="cs-CZ" sz="2000" b="1" dirty="0"/>
              <a:t>2 </a:t>
            </a:r>
            <a:r>
              <a:rPr lang="cs-CZ" sz="2000" b="1" dirty="0" err="1"/>
              <a:t>HgO</a:t>
            </a:r>
            <a:r>
              <a:rPr lang="cs-CZ" sz="2000" b="1" dirty="0"/>
              <a:t> → 2 </a:t>
            </a:r>
            <a:r>
              <a:rPr lang="cs-CZ" sz="2000" b="1" dirty="0" err="1"/>
              <a:t>Hg</a:t>
            </a:r>
            <a:r>
              <a:rPr lang="cs-CZ" sz="2000" b="1" dirty="0"/>
              <a:t> + O</a:t>
            </a:r>
            <a:r>
              <a:rPr lang="cs-CZ" sz="2000" b="1" baseline="-25000" dirty="0"/>
              <a:t>2</a:t>
            </a:r>
            <a:endParaRPr lang="en-US" sz="2000" b="1" baseline="-25000" dirty="0"/>
          </a:p>
          <a:p>
            <a:endParaRPr lang="cs-CZ" sz="800" dirty="0"/>
          </a:p>
          <a:p>
            <a:r>
              <a:rPr lang="cs-CZ" sz="2000" dirty="0"/>
              <a:t>2*217g → 2*201g + 22,4 dm3</a:t>
            </a:r>
          </a:p>
          <a:p>
            <a:r>
              <a:rPr lang="cs-CZ" sz="2000" dirty="0"/>
              <a:t>ze 434 g </a:t>
            </a:r>
            <a:r>
              <a:rPr lang="cs-CZ" sz="2000" dirty="0" err="1"/>
              <a:t>HgO</a:t>
            </a:r>
            <a:r>
              <a:rPr lang="cs-CZ" sz="2000" dirty="0"/>
              <a:t> ........... 402 g </a:t>
            </a:r>
            <a:r>
              <a:rPr lang="cs-CZ" sz="2000" dirty="0" err="1"/>
              <a:t>Hg</a:t>
            </a:r>
            <a:endParaRPr lang="cs-CZ" sz="2000" dirty="0"/>
          </a:p>
          <a:p>
            <a:r>
              <a:rPr lang="cs-CZ" sz="2000" dirty="0"/>
              <a:t>ze 108 g </a:t>
            </a:r>
            <a:r>
              <a:rPr lang="cs-CZ" sz="2000" dirty="0" err="1"/>
              <a:t>HgO</a:t>
            </a:r>
            <a:r>
              <a:rPr lang="cs-CZ" sz="2000" dirty="0"/>
              <a:t> ............ x g</a:t>
            </a:r>
          </a:p>
          <a:p>
            <a:r>
              <a:rPr lang="cs-CZ" sz="2000" dirty="0"/>
              <a:t>x = 402*108/434= 100 g </a:t>
            </a:r>
            <a:r>
              <a:rPr lang="cs-CZ" sz="2000" dirty="0" err="1"/>
              <a:t>Hg</a:t>
            </a:r>
            <a:endParaRPr lang="en-US" sz="2000" dirty="0"/>
          </a:p>
          <a:p>
            <a:endParaRPr lang="cs-CZ" sz="800" dirty="0"/>
          </a:p>
          <a:p>
            <a:r>
              <a:rPr lang="cs-CZ" sz="2000" dirty="0"/>
              <a:t>ze 434 g </a:t>
            </a:r>
            <a:r>
              <a:rPr lang="cs-CZ" sz="2000" dirty="0" err="1"/>
              <a:t>HgO</a:t>
            </a:r>
            <a:r>
              <a:rPr lang="cs-CZ" sz="2000" dirty="0"/>
              <a:t> .......... 22,4 dm</a:t>
            </a:r>
            <a:r>
              <a:rPr lang="cs-CZ" sz="2000" baseline="30000" dirty="0"/>
              <a:t>3</a:t>
            </a:r>
          </a:p>
          <a:p>
            <a:r>
              <a:rPr lang="cs-CZ" sz="2000" dirty="0"/>
              <a:t>ze 108 g </a:t>
            </a:r>
            <a:r>
              <a:rPr lang="cs-CZ" sz="2000" dirty="0" err="1"/>
              <a:t>HgO</a:t>
            </a:r>
            <a:r>
              <a:rPr lang="cs-CZ" sz="2000" dirty="0"/>
              <a:t> .......... x dm</a:t>
            </a:r>
            <a:r>
              <a:rPr lang="cs-CZ" sz="2000" baseline="30000" dirty="0"/>
              <a:t>3</a:t>
            </a:r>
          </a:p>
          <a:p>
            <a:r>
              <a:rPr lang="cs-CZ" sz="2000" dirty="0"/>
              <a:t>x = 108*22,4/434 = 5,6 dm</a:t>
            </a:r>
            <a:r>
              <a:rPr lang="cs-CZ" sz="2000" baseline="30000" dirty="0"/>
              <a:t>3</a:t>
            </a:r>
            <a:r>
              <a:rPr lang="cs-CZ" sz="2000" dirty="0"/>
              <a:t> O</a:t>
            </a:r>
            <a:r>
              <a:rPr lang="cs-CZ" sz="20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47537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F7E0EE2A-4AFA-49C7-BA2A-258108BA53DC}"/>
              </a:ext>
            </a:extLst>
          </p:cNvPr>
          <p:cNvSpPr txBox="1"/>
          <p:nvPr/>
        </p:nvSpPr>
        <p:spPr>
          <a:xfrm>
            <a:off x="157161" y="153945"/>
            <a:ext cx="87106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Vypočítej hmotnost chloridu olovnatého, který vznikne z 10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g dusičnanu olovnatého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.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(Reaguje dusičnan olovnatý s kyselinou chlorovodíkovou, vzniká chlorid olovnatý a kyselina dusičná)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BDBA804-16F7-4D66-B2F6-ACF4E2D5345C}"/>
              </a:ext>
            </a:extLst>
          </p:cNvPr>
          <p:cNvSpPr txBox="1"/>
          <p:nvPr/>
        </p:nvSpPr>
        <p:spPr>
          <a:xfrm>
            <a:off x="109532" y="1632415"/>
            <a:ext cx="871061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Vypočítej hmotnost uhličitanu barnatého, který získáme za normálních podmínek působením 1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dm</a:t>
            </a:r>
            <a:r>
              <a:rPr lang="cs-CZ" sz="20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 CO</a:t>
            </a:r>
            <a:r>
              <a:rPr lang="cs-CZ" sz="2000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 na hydroxid barnatý. (Reaguje hydroxid barnatý s oxidem uhličitým za vzniku uhličitanu barnatého a vody).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6FBC93B-A077-4AA6-A220-B8675F8C6A6F}"/>
              </a:ext>
            </a:extLst>
          </p:cNvPr>
          <p:cNvSpPr txBox="1"/>
          <p:nvPr/>
        </p:nvSpPr>
        <p:spPr>
          <a:xfrm>
            <a:off x="150017" y="3133120"/>
            <a:ext cx="86296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Reakcí vody se sodíkem vzniká hydroxid sodný a vodík. Urči hmotnost vody, která reaguje s 1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g sodíku.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901A680-BDFF-40F3-854F-74146E16F51D}"/>
              </a:ext>
            </a:extLst>
          </p:cNvPr>
          <p:cNvSpPr txBox="1"/>
          <p:nvPr/>
        </p:nvSpPr>
        <p:spPr>
          <a:xfrm>
            <a:off x="276226" y="113849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[8,4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g]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D1E5C6D-19FF-4CEE-97D9-BC4330699677}"/>
              </a:ext>
            </a:extLst>
          </p:cNvPr>
          <p:cNvSpPr txBox="1"/>
          <p:nvPr/>
        </p:nvSpPr>
        <p:spPr>
          <a:xfrm>
            <a:off x="276226" y="258239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[8,8 g]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7849E45-902C-4406-81D8-42BFC74921A2}"/>
              </a:ext>
            </a:extLst>
          </p:cNvPr>
          <p:cNvSpPr txBox="1"/>
          <p:nvPr/>
        </p:nvSpPr>
        <p:spPr>
          <a:xfrm>
            <a:off x="276226" y="379157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[0,78 g]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1B395B8-0588-4871-BAE0-ECAAD48264D2}"/>
              </a:ext>
            </a:extLst>
          </p:cNvPr>
          <p:cNvSpPr txBox="1"/>
          <p:nvPr/>
        </p:nvSpPr>
        <p:spPr>
          <a:xfrm>
            <a:off x="150017" y="4304432"/>
            <a:ext cx="8829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Kolik gramů KClO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je třeba rozložit teplem, aby se za normálních podmínek získalo 98 dm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?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M(KClO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122,6 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F92FB1C-F870-41EE-9758-98D841E7F2B8}"/>
              </a:ext>
            </a:extLst>
          </p:cNvPr>
          <p:cNvSpPr txBox="1"/>
          <p:nvPr/>
        </p:nvSpPr>
        <p:spPr>
          <a:xfrm>
            <a:off x="157161" y="491216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357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,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58 g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]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91AC10B-29D5-405A-A919-5DA3BCBD5F5A}"/>
              </a:ext>
            </a:extLst>
          </p:cNvPr>
          <p:cNvSpPr txBox="1"/>
          <p:nvPr/>
        </p:nvSpPr>
        <p:spPr>
          <a:xfrm>
            <a:off x="150017" y="5412166"/>
            <a:ext cx="86963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Rozpuštěním 36,6 g znečištěného hořčíku ve zředěné 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bylo získáno 353 g MgSO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⋅ 7 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O. Kolik procent nečistot obsahoval hořčík?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M(MgSO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⋅7 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O) = 246,43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M(Mg) = 24,31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0DA6B7B2-47CC-4A5C-961B-4F5961A36242}"/>
              </a:ext>
            </a:extLst>
          </p:cNvPr>
          <p:cNvSpPr txBox="1"/>
          <p:nvPr/>
        </p:nvSpPr>
        <p:spPr>
          <a:xfrm>
            <a:off x="297659" y="634514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00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5 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%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]</a:t>
            </a:r>
            <a:endParaRPr lang="cs-CZ" sz="200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090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E09A9F91-A8F1-4B9C-B304-0310E46D3702}"/>
              </a:ext>
            </a:extLst>
          </p:cNvPr>
          <p:cNvSpPr txBox="1"/>
          <p:nvPr/>
        </p:nvSpPr>
        <p:spPr>
          <a:xfrm>
            <a:off x="157162" y="246341"/>
            <a:ext cx="88296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Vypočítejte objemy 24% 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která má hustotu 1,1704 g⋅cm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a vodného roztoku NH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o koncentraci 3,2 mol⋅dm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jejichž reakcí vznikne 10 g (NH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.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98,07 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, M((NH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132,13 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DE566FA-8284-4A11-9029-CD28F78D0E7D}"/>
              </a:ext>
            </a:extLst>
          </p:cNvPr>
          <p:cNvSpPr txBox="1"/>
          <p:nvPr/>
        </p:nvSpPr>
        <p:spPr>
          <a:xfrm>
            <a:off x="157161" y="2204322"/>
            <a:ext cx="88296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Směs 7,16 g 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NaOH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+ KOH  reaguje s 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HCl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za vzniku 10,08 g směsi chloridů. Jaké je složení směsi hydroxidů? M(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NaOH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= 40,00</a:t>
            </a:r>
            <a:r>
              <a:rPr lang="en-US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M(KOH) =</a:t>
            </a:r>
            <a:r>
              <a:rPr lang="en-US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56,10</a:t>
            </a:r>
            <a:r>
              <a:rPr 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M(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NaCl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= 58,44</a:t>
            </a:r>
            <a:r>
              <a:rPr lang="en-US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M(</a:t>
            </a:r>
            <a:r>
              <a:rPr lang="cs-CZ" sz="200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KCl</a:t>
            </a:r>
            <a:r>
              <a:rPr lang="cs-CZ" sz="200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= 74,55                                                             </a:t>
            </a:r>
            <a:endParaRPr lang="cs-CZ" sz="2000" dirty="0"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AA97A15-4022-448C-92EB-8475B89CC457}"/>
              </a:ext>
            </a:extLst>
          </p:cNvPr>
          <p:cNvSpPr txBox="1"/>
          <p:nvPr/>
        </p:nvSpPr>
        <p:spPr>
          <a:xfrm>
            <a:off x="190498" y="1338204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Objem 24 % 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SO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: V = 26.42 cm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3</a:t>
            </a:r>
            <a:endParaRPr lang="cs-CZ" sz="2000" b="0" i="0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Objem roztoku NH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: V = 47.3 6 cm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3</a:t>
            </a:r>
            <a:endParaRPr lang="cs-CZ" sz="20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99A6470-774E-45A7-9316-BB0067B64D1D}"/>
              </a:ext>
            </a:extLst>
          </p:cNvPr>
          <p:cNvSpPr txBox="1"/>
          <p:nvPr/>
        </p:nvSpPr>
        <p:spPr>
          <a:xfrm>
            <a:off x="190498" y="323790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[</a:t>
            </a:r>
            <a:r>
              <a:rPr lang="cs-CZ" sz="2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2,96 g KOH a 4,2 g </a:t>
            </a:r>
            <a:r>
              <a:rPr lang="cs-CZ" sz="2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NaOH</a:t>
            </a:r>
            <a:r>
              <a:rPr lang="en-US" sz="2000" b="0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]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F21D3A8-0246-4A11-A9F7-FF9075987740}"/>
              </a:ext>
            </a:extLst>
          </p:cNvPr>
          <p:cNvSpPr txBox="1"/>
          <p:nvPr/>
        </p:nvSpPr>
        <p:spPr>
          <a:xfrm>
            <a:off x="157161" y="3808360"/>
            <a:ext cx="8934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Kolik dm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3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 oxidu uhličitého je potřeba za normálních podmínek, aby ztuhla malta, která obsahuje 10 kg Ca(OH)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?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M(Ca(OH)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74,09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4B533DD-5E4A-4565-AD34-548351BC9B2A}"/>
              </a:ext>
            </a:extLst>
          </p:cNvPr>
          <p:cNvSpPr txBox="1"/>
          <p:nvPr/>
        </p:nvSpPr>
        <p:spPr>
          <a:xfrm>
            <a:off x="335756" y="4516246"/>
            <a:ext cx="45767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3024 dm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3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]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7858C75-41D9-4032-A450-FAC531CC40AF}"/>
              </a:ext>
            </a:extLst>
          </p:cNvPr>
          <p:cNvSpPr txBox="1"/>
          <p:nvPr/>
        </p:nvSpPr>
        <p:spPr>
          <a:xfrm>
            <a:off x="104773" y="5058455"/>
            <a:ext cx="89344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Vypočítejte objem vzduchu za normálních podmínek; (</a:t>
            </a:r>
            <a:r>
              <a:rPr lang="el-GR" sz="2000" i="0" dirty="0">
                <a:solidFill>
                  <a:srgbClr val="000000"/>
                </a:solidFill>
                <a:effectLst/>
              </a:rPr>
              <a:t>φ(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0,21) potřebného k oxidaci 140 kg suroviny s obsahem 78 % FeS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.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M(FeS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120,00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05DB248-E489-4F96-94D4-59E84CBA1A25}"/>
              </a:ext>
            </a:extLst>
          </p:cNvPr>
          <p:cNvSpPr txBox="1"/>
          <p:nvPr/>
        </p:nvSpPr>
        <p:spPr>
          <a:xfrm>
            <a:off x="411956" y="5766341"/>
            <a:ext cx="4576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dirty="0">
                <a:solidFill>
                  <a:srgbClr val="000000"/>
                </a:solidFill>
                <a:effectLst/>
                <a:latin typeface="Noto Sans"/>
              </a:rPr>
              <a:t>[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Noto Sans"/>
              </a:rPr>
              <a:t>267 m</a:t>
            </a:r>
            <a:r>
              <a:rPr lang="cs-CZ" sz="1800" b="0" i="0" baseline="30000" dirty="0">
                <a:solidFill>
                  <a:srgbClr val="000000"/>
                </a:solidFill>
                <a:effectLst/>
                <a:latin typeface="Noto Sans"/>
              </a:rPr>
              <a:t>3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Noto Sans"/>
              </a:rPr>
              <a:t>]</a:t>
            </a:r>
            <a:endParaRPr lang="cs-CZ" sz="1800" b="0" i="0" dirty="0">
              <a:solidFill>
                <a:srgbClr val="000000"/>
              </a:solidFill>
              <a:effectLst/>
              <a:latin typeface="Noto Sans"/>
            </a:endParaRPr>
          </a:p>
        </p:txBody>
      </p:sp>
    </p:spTree>
    <p:extLst>
      <p:ext uri="{BB962C8B-B14F-4D97-AF65-F5344CB8AC3E}">
        <p14:creationId xmlns:p14="http://schemas.microsoft.com/office/powerpoint/2010/main" val="269395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CE6BF956-C411-48FC-88E2-C08D62B53B99}"/>
              </a:ext>
            </a:extLst>
          </p:cNvPr>
          <p:cNvSpPr txBox="1"/>
          <p:nvPr/>
        </p:nvSpPr>
        <p:spPr>
          <a:xfrm>
            <a:off x="214312" y="272117"/>
            <a:ext cx="8715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dirty="0">
                <a:solidFill>
                  <a:srgbClr val="000000"/>
                </a:solidFill>
                <a:effectLst/>
              </a:rPr>
              <a:t>Železné hřebíky o celkové hmotnosti 15,99 g byly vloženy do 350 gramů horkého roztoku síranu měďnatého w(CuSO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 = 0,14. Vypočítejte hmotnost nezreagované síranu měďnatého.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</a:t>
            </a:r>
            <a:r>
              <a:rPr lang="cs-CZ" sz="2000" i="0" dirty="0" err="1">
                <a:solidFill>
                  <a:srgbClr val="000000"/>
                </a:solidFill>
                <a:effectLst/>
              </a:rPr>
              <a:t>Cu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63,5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</a:t>
            </a:r>
            <a:r>
              <a:rPr lang="cs-CZ" sz="2000" i="0" dirty="0" err="1">
                <a:solidFill>
                  <a:srgbClr val="000000"/>
                </a:solidFill>
                <a:effectLst/>
              </a:rPr>
              <a:t>Fe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55,8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M(CuSO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160,00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en-US" sz="2000" i="0" dirty="0">
                <a:solidFill>
                  <a:srgbClr val="000000"/>
                </a:solidFill>
                <a:effectLst/>
              </a:rPr>
              <a:t>, 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M(FeSO</a:t>
            </a:r>
            <a:r>
              <a:rPr lang="cs-CZ" sz="2000" i="0" baseline="-25000" dirty="0">
                <a:solidFill>
                  <a:srgbClr val="000000"/>
                </a:solidFill>
                <a:effectLst/>
              </a:rPr>
              <a:t>4</a:t>
            </a:r>
            <a:r>
              <a:rPr lang="cs-CZ" sz="2000" i="0" dirty="0">
                <a:solidFill>
                  <a:srgbClr val="000000"/>
                </a:solidFill>
                <a:effectLst/>
              </a:rPr>
              <a:t>) = 152,00 g⋅mol</a:t>
            </a:r>
            <a:r>
              <a:rPr lang="cs-CZ" sz="2000" i="0" baseline="30000" dirty="0">
                <a:solidFill>
                  <a:srgbClr val="000000"/>
                </a:solidFill>
                <a:effectLst/>
              </a:rPr>
              <a:t>−1</a:t>
            </a:r>
            <a:endParaRPr lang="en-US" sz="2000" i="0" baseline="30000" dirty="0">
              <a:solidFill>
                <a:srgbClr val="000000"/>
              </a:solidFill>
              <a:effectLst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1578210-2EC5-48A7-BE3A-8D90829ED24B}"/>
              </a:ext>
            </a:extLst>
          </p:cNvPr>
          <p:cNvSpPr txBox="1"/>
          <p:nvPr/>
        </p:nvSpPr>
        <p:spPr>
          <a:xfrm>
            <a:off x="214312" y="159555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b="0" i="0" dirty="0">
                <a:solidFill>
                  <a:srgbClr val="00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3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,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15 g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]</a:t>
            </a:r>
            <a:endParaRPr lang="cs-CZ" sz="20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0E73A44-FC5D-4950-8633-A4D3059C4F83}"/>
              </a:ext>
            </a:extLst>
          </p:cNvPr>
          <p:cNvSpPr txBox="1"/>
          <p:nvPr/>
        </p:nvSpPr>
        <p:spPr>
          <a:xfrm>
            <a:off x="204787" y="2125978"/>
            <a:ext cx="87249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Tepelným rozkladem uhličitanu vápenatého vzniká pálené vápno (</a:t>
            </a:r>
            <a:r>
              <a:rPr lang="cs-CZ" sz="2000" dirty="0" err="1"/>
              <a:t>CaO</a:t>
            </a:r>
            <a:r>
              <a:rPr lang="cs-CZ" sz="2000" dirty="0"/>
              <a:t>) a oxid uhličitý. Vypočítejte, kolik gramů těchto sloučenin vznikne z 20 g uhličitanu vápenatého.</a:t>
            </a:r>
            <a:endParaRPr lang="en-US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D1819CB-E684-4D2C-8C2A-BD8A97FFF8AF}"/>
              </a:ext>
            </a:extLst>
          </p:cNvPr>
          <p:cNvSpPr txBox="1"/>
          <p:nvPr/>
        </p:nvSpPr>
        <p:spPr>
          <a:xfrm>
            <a:off x="214312" y="306615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11,2 g </a:t>
            </a:r>
            <a:r>
              <a:rPr lang="cs-CZ" sz="2000" dirty="0" err="1"/>
              <a:t>CaO</a:t>
            </a:r>
            <a:r>
              <a:rPr lang="cs-CZ" sz="2000" dirty="0"/>
              <a:t> a 8,8 g CO</a:t>
            </a:r>
            <a:r>
              <a:rPr lang="cs-CZ" sz="2000" baseline="-25000" dirty="0"/>
              <a:t>2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109E7BF-B167-4D2C-90F0-C365D4F29140}"/>
              </a:ext>
            </a:extLst>
          </p:cNvPr>
          <p:cNvSpPr txBox="1"/>
          <p:nvPr/>
        </p:nvSpPr>
        <p:spPr>
          <a:xfrm>
            <a:off x="109538" y="3640319"/>
            <a:ext cx="88296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Kolik gramů </a:t>
            </a:r>
            <a:r>
              <a:rPr lang="cs-CZ" sz="2000" dirty="0" err="1"/>
              <a:t>HgO</a:t>
            </a:r>
            <a:r>
              <a:rPr lang="cs-CZ" sz="2000" dirty="0"/>
              <a:t> se rozložilo při vzniku 448 cm</a:t>
            </a:r>
            <a:r>
              <a:rPr lang="cs-CZ" sz="2000" baseline="30000" dirty="0"/>
              <a:t>3</a:t>
            </a:r>
            <a:r>
              <a:rPr lang="en-US" sz="2000" baseline="30000" dirty="0"/>
              <a:t> </a:t>
            </a:r>
            <a:r>
              <a:rPr lang="cs-CZ" sz="2000" dirty="0"/>
              <a:t>kyslíku.</a:t>
            </a:r>
            <a:endParaRPr lang="cs-CZ" sz="2000" baseline="-25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D2B19E7-29DB-44CA-9B0E-00C4CC997A6B}"/>
              </a:ext>
            </a:extLst>
          </p:cNvPr>
          <p:cNvSpPr txBox="1"/>
          <p:nvPr/>
        </p:nvSpPr>
        <p:spPr>
          <a:xfrm>
            <a:off x="204787" y="398656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8,66 g </a:t>
            </a:r>
            <a:r>
              <a:rPr lang="cs-CZ" sz="2000" dirty="0" err="1"/>
              <a:t>HgO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6A0735C-EAE7-47E4-BC00-979B9BD81432}"/>
              </a:ext>
            </a:extLst>
          </p:cNvPr>
          <p:cNvSpPr txBox="1"/>
          <p:nvPr/>
        </p:nvSpPr>
        <p:spPr>
          <a:xfrm>
            <a:off x="152399" y="4597744"/>
            <a:ext cx="88296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V</a:t>
            </a:r>
            <a:r>
              <a:rPr lang="cs-CZ" sz="2000" dirty="0" err="1"/>
              <a:t>ypočítejte</a:t>
            </a:r>
            <a:r>
              <a:rPr lang="cs-CZ" sz="2000" dirty="0"/>
              <a:t>, kolik dm</a:t>
            </a:r>
            <a:r>
              <a:rPr lang="cs-CZ" sz="2000" baseline="30000" dirty="0"/>
              <a:t>3</a:t>
            </a:r>
            <a:r>
              <a:rPr lang="cs-CZ" sz="2000" dirty="0"/>
              <a:t> NO vznikne reakcí 10 g mědi</a:t>
            </a:r>
            <a:r>
              <a:rPr lang="en-US" sz="2000" dirty="0"/>
              <a:t> </a:t>
            </a:r>
            <a:r>
              <a:rPr lang="cs-CZ" sz="2000" dirty="0"/>
              <a:t>s kyselinou dusičnou za  standardních podmínek. </a:t>
            </a:r>
            <a:r>
              <a:rPr lang="cs-CZ" sz="2000" dirty="0" err="1"/>
              <a:t>Cu</a:t>
            </a:r>
            <a:r>
              <a:rPr lang="cs-CZ" sz="2000" dirty="0"/>
              <a:t> + HNO</a:t>
            </a:r>
            <a:r>
              <a:rPr lang="cs-CZ" sz="2000" baseline="-25000" dirty="0"/>
              <a:t>3</a:t>
            </a:r>
            <a:r>
              <a:rPr lang="cs-CZ" sz="2000" dirty="0"/>
              <a:t> --→ </a:t>
            </a:r>
            <a:r>
              <a:rPr lang="cs-CZ" sz="2000" dirty="0" err="1"/>
              <a:t>Cu</a:t>
            </a:r>
            <a:r>
              <a:rPr lang="cs-CZ" sz="2000" dirty="0"/>
              <a:t>(NO</a:t>
            </a:r>
            <a:r>
              <a:rPr lang="cs-CZ" sz="2000" baseline="-25000" dirty="0"/>
              <a:t>3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 + NO +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EAFCA40-6F07-4C85-99CA-8DEADDBEA578}"/>
              </a:ext>
            </a:extLst>
          </p:cNvPr>
          <p:cNvSpPr txBox="1"/>
          <p:nvPr/>
        </p:nvSpPr>
        <p:spPr>
          <a:xfrm>
            <a:off x="214312" y="527217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8,35 dm</a:t>
            </a:r>
            <a:r>
              <a:rPr lang="cs-CZ" sz="2000" baseline="30000" dirty="0"/>
              <a:t>3</a:t>
            </a:r>
            <a:r>
              <a:rPr lang="cs-CZ" sz="2000" dirty="0"/>
              <a:t> NO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44D2080-E19F-40B2-BA4B-A13E2E8A0761}"/>
              </a:ext>
            </a:extLst>
          </p:cNvPr>
          <p:cNvSpPr txBox="1"/>
          <p:nvPr/>
        </p:nvSpPr>
        <p:spPr>
          <a:xfrm>
            <a:off x="152399" y="5739143"/>
            <a:ext cx="88058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Kolik g CaCl</a:t>
            </a:r>
            <a:r>
              <a:rPr lang="cs-CZ" sz="2000" baseline="-25000" dirty="0"/>
              <a:t>2</a:t>
            </a:r>
            <a:r>
              <a:rPr lang="cs-CZ" sz="2000" dirty="0"/>
              <a:t> vznikne reakcí 30 g Ca(OH)</a:t>
            </a:r>
            <a:r>
              <a:rPr lang="cs-CZ" sz="2000" baseline="-25000" dirty="0"/>
              <a:t>2</a:t>
            </a:r>
            <a:r>
              <a:rPr lang="cs-CZ" sz="2000" dirty="0"/>
              <a:t> s kyselinou</a:t>
            </a:r>
            <a:r>
              <a:rPr lang="en-US" sz="2000" dirty="0"/>
              <a:t> </a:t>
            </a:r>
            <a:r>
              <a:rPr lang="cs-CZ" sz="2000" dirty="0"/>
              <a:t>chlorovodíkovou, je-li účinnost reakce 98</a:t>
            </a:r>
            <a:r>
              <a:rPr lang="en-US" sz="2000" dirty="0"/>
              <a:t> </a:t>
            </a:r>
            <a:r>
              <a:rPr lang="cs-CZ" sz="2000" dirty="0"/>
              <a:t>%? </a:t>
            </a:r>
            <a:endParaRPr lang="en-US" sz="2000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7FF75626-BAAF-466E-956B-9F0CF2FB2973}"/>
              </a:ext>
            </a:extLst>
          </p:cNvPr>
          <p:cNvSpPr txBox="1"/>
          <p:nvPr/>
        </p:nvSpPr>
        <p:spPr>
          <a:xfrm>
            <a:off x="214312" y="638582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44,06 g CaCl</a:t>
            </a:r>
            <a:r>
              <a:rPr lang="cs-CZ" sz="2000" baseline="-25000" dirty="0"/>
              <a:t>2</a:t>
            </a:r>
            <a:r>
              <a:rPr lang="en-US" sz="2000" dirty="0"/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6784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15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>
            <a:extLst>
              <a:ext uri="{FF2B5EF4-FFF2-40B4-BE49-F238E27FC236}">
                <a16:creationId xmlns:a16="http://schemas.microsoft.com/office/drawing/2014/main" id="{FD014A62-A740-4382-894C-5FA0DBF4DFBF}"/>
              </a:ext>
            </a:extLst>
          </p:cNvPr>
          <p:cNvSpPr txBox="1"/>
          <p:nvPr/>
        </p:nvSpPr>
        <p:spPr>
          <a:xfrm>
            <a:off x="192880" y="256176"/>
            <a:ext cx="87582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Kolik g </a:t>
            </a:r>
            <a:r>
              <a:rPr lang="cs-CZ" sz="2000" dirty="0" err="1"/>
              <a:t>FeS</a:t>
            </a:r>
            <a:r>
              <a:rPr lang="cs-CZ" sz="2000" dirty="0"/>
              <a:t> je potřeba na přípravu 4,5 dm</a:t>
            </a:r>
            <a:r>
              <a:rPr lang="cs-CZ" sz="2000" baseline="30000" dirty="0"/>
              <a:t>3</a:t>
            </a:r>
            <a:r>
              <a:rPr lang="cs-CZ" sz="2000" dirty="0"/>
              <a:t> H</a:t>
            </a:r>
            <a:r>
              <a:rPr lang="cs-CZ" sz="2000" baseline="-25000" dirty="0"/>
              <a:t>2</a:t>
            </a:r>
            <a:r>
              <a:rPr lang="cs-CZ" sz="2000" dirty="0"/>
              <a:t>S,</a:t>
            </a:r>
            <a:r>
              <a:rPr lang="en-US" sz="2000" dirty="0"/>
              <a:t> </a:t>
            </a:r>
            <a:r>
              <a:rPr lang="cs-CZ" sz="2000" dirty="0"/>
              <a:t>je-li účinnost reakce 96</a:t>
            </a:r>
            <a:r>
              <a:rPr lang="en-US" sz="2000" dirty="0"/>
              <a:t> </a:t>
            </a:r>
            <a:r>
              <a:rPr lang="cs-CZ" sz="2000" dirty="0"/>
              <a:t>%?</a:t>
            </a:r>
          </a:p>
          <a:p>
            <a:pPr algn="just"/>
            <a:r>
              <a:rPr lang="cs-CZ" sz="2000" dirty="0" err="1"/>
              <a:t>FeS</a:t>
            </a:r>
            <a:r>
              <a:rPr lang="cs-CZ" sz="2000" dirty="0"/>
              <a:t> + </a:t>
            </a:r>
            <a:r>
              <a:rPr lang="cs-CZ" sz="2000" dirty="0" err="1"/>
              <a:t>HCl</a:t>
            </a:r>
            <a:r>
              <a:rPr lang="cs-CZ" sz="2000" dirty="0"/>
              <a:t> ---→ FeCl</a:t>
            </a:r>
            <a:r>
              <a:rPr lang="cs-CZ" sz="2000" baseline="-25000" dirty="0"/>
              <a:t>2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S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9D4EB-308E-4938-94A3-783DFDA10FA9}"/>
              </a:ext>
            </a:extLst>
          </p:cNvPr>
          <p:cNvSpPr txBox="1"/>
          <p:nvPr/>
        </p:nvSpPr>
        <p:spPr>
          <a:xfrm>
            <a:off x="139303" y="1564226"/>
            <a:ext cx="886539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solidFill>
                  <a:srgbClr val="000000"/>
                </a:solidFill>
              </a:rPr>
              <a:t>Ve vodě bylo rozpuštěno 50 g pentahydrátu síranu měďnatého. Vypočítejte, jaké množství práškového zinku je nutno k roztoku přidat, aby se z něj vyloučila veškerá měď? 													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6C7C5BE-9D4A-4023-848C-4931DB186365}"/>
              </a:ext>
            </a:extLst>
          </p:cNvPr>
          <p:cNvSpPr txBox="1"/>
          <p:nvPr/>
        </p:nvSpPr>
        <p:spPr>
          <a:xfrm>
            <a:off x="192880" y="96406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18,5 g </a:t>
            </a:r>
            <a:r>
              <a:rPr lang="cs-CZ" sz="2000" dirty="0" err="1"/>
              <a:t>FeS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3D93FBD-A84E-4027-A242-CB42AF3EEF4E}"/>
              </a:ext>
            </a:extLst>
          </p:cNvPr>
          <p:cNvSpPr txBox="1"/>
          <p:nvPr/>
        </p:nvSpPr>
        <p:spPr>
          <a:xfrm>
            <a:off x="139303" y="253576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u="none" strike="noStrike" baseline="0" dirty="0">
                <a:solidFill>
                  <a:srgbClr val="000000"/>
                </a:solidFill>
              </a:rPr>
              <a:t>[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13,1 g Zn</a:t>
            </a:r>
            <a:r>
              <a:rPr lang="en-US" sz="2000" i="0" u="none" strike="noStrike" baseline="0" dirty="0">
                <a:solidFill>
                  <a:srgbClr val="000000"/>
                </a:solidFill>
              </a:rPr>
              <a:t>]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 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2752115-D23B-4437-93CA-E3E3DA864899}"/>
              </a:ext>
            </a:extLst>
          </p:cNvPr>
          <p:cNvSpPr txBox="1"/>
          <p:nvPr/>
        </p:nvSpPr>
        <p:spPr>
          <a:xfrm>
            <a:off x="192880" y="3055531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Kolik g vody </a:t>
            </a:r>
            <a:r>
              <a:rPr lang="cs-CZ" sz="2000" dirty="0" err="1"/>
              <a:t>zreaguje</a:t>
            </a:r>
            <a:r>
              <a:rPr lang="cs-CZ" sz="2000" dirty="0"/>
              <a:t> s 80 g sodíku a kolik dm</a:t>
            </a:r>
            <a:r>
              <a:rPr lang="cs-CZ" sz="2000" baseline="30000" dirty="0"/>
              <a:t>3</a:t>
            </a:r>
            <a:r>
              <a:rPr lang="cs-CZ" sz="2000" dirty="0"/>
              <a:t> vodíku se</a:t>
            </a:r>
            <a:r>
              <a:rPr lang="en-US" sz="2000" dirty="0"/>
              <a:t> </a:t>
            </a:r>
            <a:r>
              <a:rPr lang="cs-CZ" sz="2000" dirty="0"/>
              <a:t>reakcí za standardních podmínek uvolní? </a:t>
            </a:r>
            <a:endParaRPr lang="cs-CZ" sz="2000" baseline="-25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E95E399-27AE-4B83-97C9-CE58E451F2AC}"/>
              </a:ext>
            </a:extLst>
          </p:cNvPr>
          <p:cNvSpPr txBox="1"/>
          <p:nvPr/>
        </p:nvSpPr>
        <p:spPr>
          <a:xfrm>
            <a:off x="139303" y="372207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[62,6 g H</a:t>
            </a:r>
            <a:r>
              <a:rPr lang="cs-CZ" sz="2000" baseline="-25000" dirty="0"/>
              <a:t>2</a:t>
            </a:r>
            <a:r>
              <a:rPr lang="cs-CZ" sz="2000" dirty="0"/>
              <a:t>O, 38,98 dm</a:t>
            </a:r>
            <a:r>
              <a:rPr lang="cs-CZ" sz="2000" baseline="30000" dirty="0"/>
              <a:t>3</a:t>
            </a:r>
            <a:r>
              <a:rPr lang="cs-CZ" sz="2000" dirty="0"/>
              <a:t> H</a:t>
            </a:r>
            <a:r>
              <a:rPr lang="cs-CZ" sz="2000" baseline="-25000" dirty="0"/>
              <a:t>2</a:t>
            </a:r>
            <a:r>
              <a:rPr lang="cs-CZ" sz="2000" dirty="0"/>
              <a:t>]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E9C4859-C628-4AD4-B183-64FA2F1487BB}"/>
              </a:ext>
            </a:extLst>
          </p:cNvPr>
          <p:cNvSpPr txBox="1"/>
          <p:nvPr/>
        </p:nvSpPr>
        <p:spPr>
          <a:xfrm>
            <a:off x="139303" y="4311665"/>
            <a:ext cx="86867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Kolik g NH</a:t>
            </a:r>
            <a:r>
              <a:rPr lang="cs-CZ" sz="2000" baseline="-25000" dirty="0"/>
              <a:t>3</a:t>
            </a:r>
            <a:r>
              <a:rPr lang="cs-CZ" sz="2000" dirty="0"/>
              <a:t> vznikne při reakci 200 g (NH</a:t>
            </a:r>
            <a:r>
              <a:rPr lang="cs-CZ" sz="2000" baseline="-25000" dirty="0"/>
              <a:t>4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s </a:t>
            </a:r>
            <a:r>
              <a:rPr lang="cs-CZ" sz="2000" dirty="0" err="1"/>
              <a:t>NaOH</a:t>
            </a:r>
            <a:r>
              <a:rPr lang="cs-CZ" sz="2000" dirty="0"/>
              <a:t>,</a:t>
            </a:r>
            <a:r>
              <a:rPr lang="en-US" sz="2000" dirty="0"/>
              <a:t> </a:t>
            </a:r>
            <a:r>
              <a:rPr lang="cs-CZ" sz="2000" dirty="0"/>
              <a:t>je-li výtěžnost reakce 98</a:t>
            </a:r>
            <a:r>
              <a:rPr lang="en-US" sz="2000" dirty="0"/>
              <a:t> </a:t>
            </a:r>
            <a:r>
              <a:rPr lang="cs-CZ" sz="2000" dirty="0"/>
              <a:t>? </a:t>
            </a:r>
          </a:p>
          <a:p>
            <a:r>
              <a:rPr lang="cs-CZ" sz="2000" dirty="0"/>
              <a:t>(NH</a:t>
            </a:r>
            <a:r>
              <a:rPr lang="cs-CZ" sz="2000" baseline="-25000" dirty="0"/>
              <a:t>4</a:t>
            </a:r>
            <a:r>
              <a:rPr lang="cs-CZ" sz="2000" dirty="0"/>
              <a:t>)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+ </a:t>
            </a:r>
            <a:r>
              <a:rPr lang="cs-CZ" sz="2000" dirty="0" err="1"/>
              <a:t>NaOH</a:t>
            </a:r>
            <a:r>
              <a:rPr lang="cs-CZ" sz="2000" dirty="0"/>
              <a:t> --→ Na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+ NH</a:t>
            </a:r>
            <a:r>
              <a:rPr lang="cs-CZ" sz="2000" baseline="-25000" dirty="0"/>
              <a:t>3</a:t>
            </a:r>
            <a:r>
              <a:rPr lang="cs-CZ" sz="2000" dirty="0"/>
              <a:t> +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  <a:r>
              <a:rPr lang="cs-CZ" sz="1600" dirty="0"/>
              <a:t>														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EBE5C821-C219-4F6D-A744-453C1DA480DA}"/>
              </a:ext>
            </a:extLst>
          </p:cNvPr>
          <p:cNvSpPr txBox="1"/>
          <p:nvPr/>
        </p:nvSpPr>
        <p:spPr>
          <a:xfrm>
            <a:off x="139303" y="498585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[50,48 g NH</a:t>
            </a:r>
            <a:r>
              <a:rPr lang="cs-CZ" sz="2000" baseline="-25000" dirty="0"/>
              <a:t>3</a:t>
            </a:r>
            <a:r>
              <a:rPr lang="cs-CZ" sz="2000" dirty="0"/>
              <a:t>]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2824F3F-B034-415F-8439-1BA994AAB459}"/>
              </a:ext>
            </a:extLst>
          </p:cNvPr>
          <p:cNvSpPr txBox="1"/>
          <p:nvPr/>
        </p:nvSpPr>
        <p:spPr>
          <a:xfrm>
            <a:off x="192880" y="5586161"/>
            <a:ext cx="87725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Vypočítejte, kolik gramů 96% kyseliny sírové je zapotřebí k neutralizaci 16 g hydroxidu draselného. 												</a:t>
            </a:r>
            <a:endParaRPr lang="cs-CZ" sz="20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56621F28-4DAC-41C8-B5A1-1EED760808EA}"/>
              </a:ext>
            </a:extLst>
          </p:cNvPr>
          <p:cNvSpPr txBox="1"/>
          <p:nvPr/>
        </p:nvSpPr>
        <p:spPr>
          <a:xfrm>
            <a:off x="192880" y="619973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/>
              <a:t>[14,55 g]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1846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5" grpId="0"/>
      <p:bldP spid="18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36D13DD6-36E1-493B-912E-9610FE6CA25B}"/>
              </a:ext>
            </a:extLst>
          </p:cNvPr>
          <p:cNvSpPr txBox="1"/>
          <p:nvPr/>
        </p:nvSpPr>
        <p:spPr>
          <a:xfrm>
            <a:off x="133349" y="2895721"/>
            <a:ext cx="868679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K úplné neutralizaci 25 ml kyseliny fosforečné neznámé látkové koncentrace do druhého stupně se spotřebovalo 30,20 ml 0,5005 </a:t>
            </a:r>
            <a:r>
              <a:rPr lang="cs-CZ" sz="2000" i="0" u="none" strike="noStrike" baseline="0" dirty="0" err="1"/>
              <a:t>mol·dm</a:t>
            </a:r>
            <a:r>
              <a:rPr lang="cs-CZ" sz="2000" i="0" u="none" strike="noStrike" baseline="30000" dirty="0"/>
              <a:t>–3</a:t>
            </a:r>
            <a:r>
              <a:rPr lang="cs-CZ" sz="2000" i="0" u="none" strike="noStrike" baseline="0" dirty="0"/>
              <a:t> </a:t>
            </a:r>
            <a:r>
              <a:rPr lang="cs-CZ" sz="2000" i="0" u="none" strike="noStrike" baseline="0" dirty="0" err="1"/>
              <a:t>NaOH</a:t>
            </a:r>
            <a:r>
              <a:rPr lang="cs-CZ" sz="2000" i="0" u="none" strike="noStrike" baseline="0" dirty="0"/>
              <a:t>. Jaká je látková koncentrace kyseliny fosforečné?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5C0B13D-2710-4F8E-9301-01F1DC75CEE0}"/>
              </a:ext>
            </a:extLst>
          </p:cNvPr>
          <p:cNvSpPr txBox="1"/>
          <p:nvPr/>
        </p:nvSpPr>
        <p:spPr>
          <a:xfrm>
            <a:off x="266699" y="156510"/>
            <a:ext cx="86867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Hořením 5 g černého uhlí vzniklo 7,5 dm</a:t>
            </a:r>
            <a:r>
              <a:rPr lang="cs-CZ" sz="2000" i="0" u="none" strike="noStrike" baseline="30000" dirty="0"/>
              <a:t>3</a:t>
            </a:r>
            <a:r>
              <a:rPr lang="cs-CZ" sz="2000" i="0" u="none" strike="noStrike" baseline="0" dirty="0"/>
              <a:t> oxidu uhličitého (za normálních podmínek). Určete hmotnostní procento uhlíku v černém uhlí. </a:t>
            </a:r>
            <a:r>
              <a:rPr lang="en-US" sz="2000" i="1" u="none" strike="noStrike" baseline="0" dirty="0" err="1"/>
              <a:t>Ar</a:t>
            </a:r>
            <a:r>
              <a:rPr lang="en-US" sz="2000" i="0" u="none" strike="noStrike" baseline="0" dirty="0"/>
              <a:t>(C) = 12,011; </a:t>
            </a:r>
            <a:r>
              <a:rPr lang="en-US" sz="2000" i="1" u="none" strike="noStrike" baseline="0" dirty="0" err="1"/>
              <a:t>Mr</a:t>
            </a:r>
            <a:r>
              <a:rPr lang="en-US" sz="2000" i="0" u="none" strike="noStrike" baseline="0" dirty="0"/>
              <a:t>(O</a:t>
            </a:r>
            <a:r>
              <a:rPr lang="en-US" sz="2000" i="0" u="none" strike="noStrike" baseline="-25000" dirty="0"/>
              <a:t>2</a:t>
            </a:r>
            <a:r>
              <a:rPr lang="en-US" sz="2000" i="0" u="none" strike="noStrike" baseline="0" dirty="0"/>
              <a:t>) = 31,998; </a:t>
            </a:r>
            <a:r>
              <a:rPr lang="en-US" sz="2000" i="1" u="none" strike="noStrike" baseline="0" dirty="0" err="1"/>
              <a:t>Mr</a:t>
            </a:r>
            <a:r>
              <a:rPr lang="en-US" sz="2000" i="0" u="none" strike="noStrike" baseline="0" dirty="0"/>
              <a:t>(CO</a:t>
            </a:r>
            <a:r>
              <a:rPr lang="en-US" sz="2000" i="0" u="none" strike="noStrike" baseline="-25000" dirty="0"/>
              <a:t>2</a:t>
            </a:r>
            <a:r>
              <a:rPr lang="en-US" sz="2000" i="0" u="none" strike="noStrike" baseline="0" dirty="0"/>
              <a:t>) = 44,019 </a:t>
            </a:r>
            <a:endParaRPr lang="cs-CZ" sz="2000" i="0" u="none" strike="noStrike" baseline="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06F55D2-0373-4133-A389-09CFC8486028}"/>
              </a:ext>
            </a:extLst>
          </p:cNvPr>
          <p:cNvSpPr txBox="1"/>
          <p:nvPr/>
        </p:nvSpPr>
        <p:spPr>
          <a:xfrm>
            <a:off x="266699" y="1680004"/>
            <a:ext cx="86867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solidFill>
                  <a:srgbClr val="000000"/>
                </a:solidFill>
              </a:rPr>
              <a:t>Uhlí obsahuje 2 % síry. Vypočítejte, kolik m</a:t>
            </a:r>
            <a:r>
              <a:rPr lang="cs-CZ" sz="2000" i="0" u="none" strike="noStrike" baseline="30000" dirty="0">
                <a:solidFill>
                  <a:srgbClr val="000000"/>
                </a:solidFill>
              </a:rPr>
              <a:t>3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 oxidu siřičitého se za normálních podmínek dostane do ovzduší při spálení 1 tuny tohoto uhlí.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B27D775-C0D3-4138-B53F-E46175741F9B}"/>
              </a:ext>
            </a:extLst>
          </p:cNvPr>
          <p:cNvSpPr txBox="1"/>
          <p:nvPr/>
        </p:nvSpPr>
        <p:spPr>
          <a:xfrm>
            <a:off x="266699" y="117217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u="none" strike="noStrike" baseline="0" dirty="0"/>
              <a:t>[80,4 %]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FF0FFF7-E487-440B-B245-F9B0A18C275C}"/>
              </a:ext>
            </a:extLst>
          </p:cNvPr>
          <p:cNvSpPr txBox="1"/>
          <p:nvPr/>
        </p:nvSpPr>
        <p:spPr>
          <a:xfrm>
            <a:off x="266699" y="238789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u="none" strike="noStrike" baseline="0" dirty="0">
                <a:solidFill>
                  <a:srgbClr val="000000"/>
                </a:solidFill>
              </a:rPr>
              <a:t>[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14 m</a:t>
            </a:r>
            <a:r>
              <a:rPr lang="cs-CZ" sz="2000" b="0" i="0" u="none" strike="noStrike" baseline="30000" dirty="0">
                <a:solidFill>
                  <a:srgbClr val="000000"/>
                </a:solidFill>
              </a:rPr>
              <a:t>3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]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7DA89E6-87A7-45AF-82F9-2B004938F727}"/>
              </a:ext>
            </a:extLst>
          </p:cNvPr>
          <p:cNvSpPr txBox="1"/>
          <p:nvPr/>
        </p:nvSpPr>
        <p:spPr>
          <a:xfrm>
            <a:off x="133349" y="391138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u="none" strike="noStrike" baseline="0" dirty="0"/>
              <a:t>[0,3023 </a:t>
            </a:r>
            <a:r>
              <a:rPr lang="cs-CZ" sz="2000" b="0" i="0" u="none" strike="noStrike" baseline="0" dirty="0" err="1"/>
              <a:t>mol·dm</a:t>
            </a:r>
            <a:r>
              <a:rPr lang="cs-CZ" sz="2000" b="0" i="0" u="none" strike="noStrike" baseline="30000" dirty="0"/>
              <a:t>–3</a:t>
            </a:r>
            <a:r>
              <a:rPr lang="cs-CZ" sz="2000" b="0" i="0" u="none" strike="noStrike" baseline="0" dirty="0"/>
              <a:t>]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B111F4C-D2C4-441D-8B74-197A25084638}"/>
              </a:ext>
            </a:extLst>
          </p:cNvPr>
          <p:cNvSpPr txBox="1"/>
          <p:nvPr/>
        </p:nvSpPr>
        <p:spPr>
          <a:xfrm>
            <a:off x="180973" y="4470111"/>
            <a:ext cx="87725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Dichroman </a:t>
            </a:r>
            <a:r>
              <a:rPr lang="cs-CZ" sz="2000" i="0" u="none" strike="noStrike" baseline="0" dirty="0" err="1"/>
              <a:t>draselny</a:t>
            </a:r>
            <a:r>
              <a:rPr lang="cs-CZ" sz="2000" i="0" u="none" strike="noStrike" baseline="0" dirty="0"/>
              <a:t> reaguje s </a:t>
            </a:r>
            <a:r>
              <a:rPr lang="cs-CZ" sz="2000" i="0" u="none" strike="noStrike" baseline="0" dirty="0" err="1"/>
              <a:t>jodovodikem</a:t>
            </a:r>
            <a:r>
              <a:rPr lang="cs-CZ" sz="2000" i="0" u="none" strike="noStrike" baseline="0" dirty="0"/>
              <a:t> a kyselinou sirovou za vzniku jodu, </a:t>
            </a:r>
            <a:r>
              <a:rPr lang="cs-CZ" sz="2000" i="0" u="none" strike="noStrike" baseline="0" dirty="0" err="1"/>
              <a:t>siranu</a:t>
            </a:r>
            <a:r>
              <a:rPr lang="cs-CZ" sz="2000" i="0" u="none" strike="noStrike" baseline="0" dirty="0"/>
              <a:t> </a:t>
            </a:r>
            <a:r>
              <a:rPr lang="cs-CZ" sz="2000" i="0" u="none" strike="noStrike" baseline="0" dirty="0" err="1"/>
              <a:t>chromiteho</a:t>
            </a:r>
            <a:r>
              <a:rPr lang="cs-CZ" sz="2000" i="0" u="none" strike="noStrike" baseline="0" dirty="0"/>
              <a:t>, </a:t>
            </a:r>
            <a:r>
              <a:rPr lang="cs-CZ" sz="2000" i="0" u="none" strike="noStrike" baseline="0" dirty="0" err="1"/>
              <a:t>siranu</a:t>
            </a:r>
            <a:r>
              <a:rPr lang="cs-CZ" sz="2000" i="0" u="none" strike="noStrike" baseline="0" dirty="0"/>
              <a:t> </a:t>
            </a:r>
            <a:r>
              <a:rPr lang="cs-CZ" sz="2000" i="0" u="none" strike="noStrike" baseline="0" dirty="0" err="1"/>
              <a:t>draselneho</a:t>
            </a:r>
            <a:r>
              <a:rPr lang="cs-CZ" sz="2000" i="0" u="none" strike="noStrike" baseline="0" dirty="0"/>
              <a:t> a vody. Kolik ml 15%-</a:t>
            </a:r>
            <a:r>
              <a:rPr lang="cs-CZ" sz="2000" i="0" u="none" strike="noStrike" baseline="0" dirty="0" err="1"/>
              <a:t>niho</a:t>
            </a:r>
            <a:r>
              <a:rPr lang="cs-CZ" sz="2000" i="0" u="none" strike="noStrike" baseline="0" dirty="0"/>
              <a:t> roztoku kyseliny </a:t>
            </a:r>
            <a:r>
              <a:rPr lang="cs-CZ" sz="2000" i="0" u="none" strike="noStrike" baseline="0" dirty="0" err="1"/>
              <a:t>sirove</a:t>
            </a:r>
            <a:r>
              <a:rPr lang="cs-CZ" sz="2000" i="0" u="none" strike="noStrike" baseline="0" dirty="0"/>
              <a:t> je třeba a kolik g jodu vznikne reakci s 2 g dichromanu? Hustota 15%-ni kyseliny </a:t>
            </a:r>
            <a:r>
              <a:rPr lang="cs-CZ" sz="2000" i="0" u="none" strike="noStrike" baseline="0" dirty="0" err="1"/>
              <a:t>sirove</a:t>
            </a:r>
            <a:r>
              <a:rPr lang="cs-CZ" sz="2000" i="0" u="none" strike="noStrike" baseline="0" dirty="0"/>
              <a:t> je r = 1,102 g.cm</a:t>
            </a:r>
            <a:r>
              <a:rPr lang="cs-CZ" sz="2000" i="0" u="none" strike="noStrike" baseline="30000" dirty="0"/>
              <a:t>-3</a:t>
            </a:r>
            <a:r>
              <a:rPr lang="cs-CZ" sz="2000" i="0" u="none" strike="noStrike" baseline="0" dirty="0"/>
              <a:t>. 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9D8F4E2-4027-41C3-B085-134671F78FCC}"/>
              </a:ext>
            </a:extLst>
          </p:cNvPr>
          <p:cNvSpPr txBox="1"/>
          <p:nvPr/>
        </p:nvSpPr>
        <p:spPr>
          <a:xfrm>
            <a:off x="266699" y="585956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/>
              <a:t>[V(15% H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SO</a:t>
            </a:r>
            <a:r>
              <a:rPr lang="cs-CZ" sz="2000" i="0" u="none" strike="noStrike" baseline="-25000" dirty="0"/>
              <a:t>4</a:t>
            </a:r>
            <a:r>
              <a:rPr lang="cs-CZ" sz="2000" i="0" u="none" strike="noStrike" baseline="0" dirty="0"/>
              <a:t>) = 16,1 ml; m(I</a:t>
            </a:r>
            <a:r>
              <a:rPr lang="cs-CZ" sz="2000" i="0" u="none" strike="noStrike" baseline="-25000" dirty="0"/>
              <a:t>2</a:t>
            </a:r>
            <a:r>
              <a:rPr lang="cs-CZ" sz="2000" i="0" u="none" strike="noStrike" baseline="0" dirty="0"/>
              <a:t>) = 5,2 g]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4948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560459E6-582C-4CF2-A0D7-D94B8954829A}"/>
              </a:ext>
            </a:extLst>
          </p:cNvPr>
          <p:cNvSpPr txBox="1"/>
          <p:nvPr/>
        </p:nvSpPr>
        <p:spPr>
          <a:xfrm>
            <a:off x="114298" y="327422"/>
            <a:ext cx="86391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>
                <a:solidFill>
                  <a:srgbClr val="000000"/>
                </a:solidFill>
              </a:rPr>
              <a:t>Kolik kg vápenného hydrátu o obsahu 98 % Ca(OH)</a:t>
            </a:r>
            <a:r>
              <a:rPr lang="cs-CZ" sz="2000" i="0" u="none" strike="noStrike" baseline="-25000" dirty="0">
                <a:solidFill>
                  <a:srgbClr val="000000"/>
                </a:solidFill>
              </a:rPr>
              <a:t>2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 je třeba k neutralizaci 100 kg odpadu s obsahem 25 % H</a:t>
            </a:r>
            <a:r>
              <a:rPr lang="cs-CZ" sz="2000" i="0" u="none" strike="noStrike" baseline="-25000" dirty="0">
                <a:solidFill>
                  <a:srgbClr val="000000"/>
                </a:solidFill>
              </a:rPr>
              <a:t>2</a:t>
            </a:r>
            <a:r>
              <a:rPr lang="cs-CZ" sz="2000" i="0" u="none" strike="noStrike" dirty="0">
                <a:solidFill>
                  <a:srgbClr val="000000"/>
                </a:solidFill>
              </a:rPr>
              <a:t>S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O</a:t>
            </a:r>
            <a:r>
              <a:rPr lang="cs-CZ" sz="2000" i="0" u="none" strike="noStrike" baseline="-25000" dirty="0">
                <a:solidFill>
                  <a:srgbClr val="000000"/>
                </a:solidFill>
              </a:rPr>
              <a:t>4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?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CDFF02E-8193-4A2D-9E77-70A40F5A391A}"/>
              </a:ext>
            </a:extLst>
          </p:cNvPr>
          <p:cNvSpPr txBox="1"/>
          <p:nvPr/>
        </p:nvSpPr>
        <p:spPr>
          <a:xfrm>
            <a:off x="114298" y="1743194"/>
            <a:ext cx="87725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solidFill>
                  <a:srgbClr val="000000"/>
                </a:solidFill>
              </a:rPr>
              <a:t>Kolik gramů pevného </a:t>
            </a:r>
            <a:r>
              <a:rPr lang="cs-CZ" sz="2000" i="0" u="none" strike="noStrike" baseline="0" dirty="0" err="1">
                <a:solidFill>
                  <a:srgbClr val="000000"/>
                </a:solidFill>
              </a:rPr>
              <a:t>NaOH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 je třeba na neutralizaci 50 ml 21% roztoku kyseliny sírové (</a:t>
            </a:r>
            <a:r>
              <a:rPr lang="el-GR" sz="2000" i="0" u="none" strike="noStrike" baseline="0" dirty="0">
                <a:solidFill>
                  <a:srgbClr val="000000"/>
                </a:solidFill>
              </a:rPr>
              <a:t>ρ = 1,47 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g.cm</a:t>
            </a:r>
            <a:r>
              <a:rPr lang="cs-CZ" sz="2000" i="0" u="none" strike="noStrike" baseline="30000" dirty="0">
                <a:solidFill>
                  <a:srgbClr val="000000"/>
                </a:solidFill>
              </a:rPr>
              <a:t>–3</a:t>
            </a:r>
            <a:r>
              <a:rPr lang="cs-CZ" sz="2000" i="0" u="none" strike="noStrike" baseline="0" dirty="0">
                <a:solidFill>
                  <a:srgbClr val="000000"/>
                </a:solidFill>
              </a:rPr>
              <a:t>)?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23B1CED-0FF2-4136-B510-D376A7B29735}"/>
              </a:ext>
            </a:extLst>
          </p:cNvPr>
          <p:cNvSpPr txBox="1"/>
          <p:nvPr/>
        </p:nvSpPr>
        <p:spPr>
          <a:xfrm>
            <a:off x="114298" y="103530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>
                <a:solidFill>
                  <a:srgbClr val="000000"/>
                </a:solidFill>
              </a:rPr>
              <a:t>[19,26 kg] 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8E3E022-8B55-4F5F-9F29-72591A1BC098}"/>
              </a:ext>
            </a:extLst>
          </p:cNvPr>
          <p:cNvSpPr txBox="1"/>
          <p:nvPr/>
        </p:nvSpPr>
        <p:spPr>
          <a:xfrm>
            <a:off x="180975" y="245108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u="none" strike="noStrike" baseline="0" dirty="0">
                <a:solidFill>
                  <a:srgbClr val="000000"/>
                </a:solidFill>
              </a:rPr>
              <a:t>[12,6 g] 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5443012-D004-49D6-B772-86BE72DFEF85}"/>
              </a:ext>
            </a:extLst>
          </p:cNvPr>
          <p:cNvSpPr txBox="1"/>
          <p:nvPr/>
        </p:nvSpPr>
        <p:spPr>
          <a:xfrm>
            <a:off x="180975" y="3158966"/>
            <a:ext cx="86868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Uhličitan vápenatý reagoval s přebytkem kyseliny chlorovodíkové. Jaká byla hmotnost jeho navážky, jestliže se v průběhu reakce uvolnilo 40 dm</a:t>
            </a:r>
            <a:r>
              <a:rPr lang="cs-CZ" sz="2000" i="0" u="none" strike="noStrike" baseline="30000" dirty="0"/>
              <a:t>3</a:t>
            </a:r>
            <a:r>
              <a:rPr lang="cs-CZ" sz="2000" i="0" u="none" strike="noStrike" baseline="0" dirty="0"/>
              <a:t> oxidu uhličitého. Objem je přepočten </a:t>
            </a:r>
            <a:r>
              <a:rPr lang="pl-PL" sz="2000" i="0" u="none" strike="noStrike" baseline="0" dirty="0"/>
              <a:t>na normalni podminky.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AB20F41-340F-4165-894F-01A6D4A5AA73}"/>
              </a:ext>
            </a:extLst>
          </p:cNvPr>
          <p:cNvSpPr txBox="1"/>
          <p:nvPr/>
        </p:nvSpPr>
        <p:spPr>
          <a:xfrm>
            <a:off x="180975" y="417462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2000" i="0" u="none" strike="noStrike" baseline="0" dirty="0"/>
              <a:t>[178,7 g]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3006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7B9DE7D-37D6-4014-A1DF-CE5246B1A3EE}"/>
              </a:ext>
            </a:extLst>
          </p:cNvPr>
          <p:cNvSpPr txBox="1"/>
          <p:nvPr/>
        </p:nvSpPr>
        <p:spPr>
          <a:xfrm>
            <a:off x="200025" y="2444954"/>
            <a:ext cx="87439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Při řešení příkladů z chemických rovnic vycházíme z poměru stechiometrických koeficientů látek zapsaných v chemické rovnici. </a:t>
            </a:r>
            <a:r>
              <a:rPr lang="cs-CZ" sz="2000" b="0" i="0" u="sng" dirty="0">
                <a:effectLst/>
              </a:rPr>
              <a:t>Stechiometrické koeficienty v chemické rovnici vyjadřují poměr látkových množství reagujících látek</a:t>
            </a:r>
            <a:r>
              <a:rPr lang="cs-CZ" sz="2000" b="0" i="0" dirty="0">
                <a:effectLst/>
              </a:rPr>
              <a:t>.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1A55573-998E-436B-B126-08EA1E0DB06E}"/>
              </a:ext>
            </a:extLst>
          </p:cNvPr>
          <p:cNvSpPr txBox="1"/>
          <p:nvPr/>
        </p:nvSpPr>
        <p:spPr>
          <a:xfrm>
            <a:off x="142874" y="1023672"/>
            <a:ext cx="8801101" cy="1181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indent="-609600" algn="just">
              <a:lnSpc>
                <a:spcPct val="80000"/>
              </a:lnSpc>
              <a:buFontTx/>
              <a:buAutoNum type="arabicParenR"/>
            </a:pPr>
            <a:r>
              <a:rPr lang="cs-CZ" altLang="cs-CZ" sz="2000" dirty="0"/>
              <a:t>specifikuje </a:t>
            </a:r>
            <a:r>
              <a:rPr lang="cs-CZ" sz="2000" dirty="0">
                <a:effectLst/>
                <a:ea typeface="Calibri" panose="020F0502020204030204" pitchFamily="34" charset="0"/>
              </a:rPr>
              <a:t>látky, které do reakce vstupují (</a:t>
            </a:r>
            <a:r>
              <a:rPr lang="cs-CZ" altLang="cs-CZ" sz="2000" dirty="0"/>
              <a:t>výchozí látky</a:t>
            </a:r>
            <a:r>
              <a:rPr lang="cs-CZ" sz="2000" dirty="0">
                <a:effectLst/>
                <a:ea typeface="Calibri" panose="020F0502020204030204" pitchFamily="34" charset="0"/>
              </a:rPr>
              <a:t>, reaktanty) a látky reakcí vznikající (produkty).</a:t>
            </a:r>
            <a:endParaRPr lang="en-US" altLang="cs-CZ" sz="2000" dirty="0"/>
          </a:p>
          <a:p>
            <a:pPr algn="just">
              <a:lnSpc>
                <a:spcPct val="80000"/>
              </a:lnSpc>
            </a:pPr>
            <a:endParaRPr lang="en-US" altLang="cs-CZ" sz="800" dirty="0"/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cs-CZ" altLang="cs-CZ" sz="2000" dirty="0"/>
              <a:t>2) </a:t>
            </a:r>
            <a:r>
              <a:rPr lang="en-US" altLang="cs-CZ" sz="2000" dirty="0"/>
              <a:t>	</a:t>
            </a:r>
            <a:r>
              <a:rPr lang="cs-CZ" altLang="cs-CZ" sz="2000" dirty="0"/>
              <a:t>vyjadřuje počet molekul, látková množství či hmotnosti reagujících látek a produktů</a:t>
            </a:r>
            <a:endParaRPr lang="en-US" alt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9C4BA91-5AFE-4A88-BBE2-B5BE261ACA09}"/>
              </a:ext>
            </a:extLst>
          </p:cNvPr>
          <p:cNvSpPr txBox="1"/>
          <p:nvPr/>
        </p:nvSpPr>
        <p:spPr>
          <a:xfrm>
            <a:off x="228600" y="389079"/>
            <a:ext cx="4572000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</a:pPr>
            <a:r>
              <a:rPr lang="cs-CZ" altLang="cs-CZ" sz="2400" b="1" dirty="0"/>
              <a:t>Chemická rovnice</a:t>
            </a:r>
            <a:endParaRPr lang="cs-CZ" altLang="cs-CZ" sz="24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FB778F22-AF1D-46D9-9CA1-BAAE7ED5597C}"/>
              </a:ext>
            </a:extLst>
          </p:cNvPr>
          <p:cNvSpPr txBox="1"/>
          <p:nvPr/>
        </p:nvSpPr>
        <p:spPr>
          <a:xfrm>
            <a:off x="142874" y="3616576"/>
            <a:ext cx="8867775" cy="3042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Při výpočtu postupujeme následovně:</a:t>
            </a:r>
            <a:endParaRPr lang="cs-CZ" dirty="0">
              <a:effectLst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b="1" dirty="0">
                <a:effectLst/>
                <a:ea typeface="Calibri" panose="020F0502020204030204" pitchFamily="34" charset="0"/>
              </a:rPr>
              <a:t>Zapíšeme </a:t>
            </a:r>
            <a:r>
              <a:rPr lang="cs-CZ" dirty="0">
                <a:effectLst/>
                <a:ea typeface="Calibri" panose="020F0502020204030204" pitchFamily="34" charset="0"/>
              </a:rPr>
              <a:t>chemickou rovnicí daný </a:t>
            </a:r>
            <a:r>
              <a:rPr lang="cs-CZ" b="1" dirty="0">
                <a:effectLst/>
                <a:ea typeface="Calibri" panose="020F0502020204030204" pitchFamily="34" charset="0"/>
              </a:rPr>
              <a:t>chemický děj.</a:t>
            </a:r>
            <a:endParaRPr lang="cs-CZ" dirty="0">
              <a:effectLst/>
              <a:ea typeface="Calibri" panose="020F0502020204030204" pitchFamily="34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b="1" dirty="0">
                <a:effectLst/>
                <a:ea typeface="Calibri" panose="020F0502020204030204" pitchFamily="34" charset="0"/>
              </a:rPr>
              <a:t>Vyrovnáme stechiometrické koeficienty</a:t>
            </a:r>
            <a:r>
              <a:rPr lang="cs-CZ" dirty="0">
                <a:effectLst/>
                <a:ea typeface="Calibri" panose="020F0502020204030204" pitchFamily="34" charset="0"/>
              </a:rPr>
              <a:t> v rovnici tak, aby platila rovnost počtu atomů na levé a pravé straně rovnice.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cs-CZ" dirty="0">
                <a:effectLst/>
                <a:ea typeface="Calibri" panose="020F0502020204030204" pitchFamily="34" charset="0"/>
              </a:rPr>
              <a:t>Z rovnice </a:t>
            </a:r>
            <a:r>
              <a:rPr lang="cs-CZ" b="1" dirty="0">
                <a:effectLst/>
                <a:ea typeface="Calibri" panose="020F0502020204030204" pitchFamily="34" charset="0"/>
              </a:rPr>
              <a:t>vyjádříme</a:t>
            </a:r>
            <a:r>
              <a:rPr lang="cs-CZ" dirty="0">
                <a:effectLst/>
                <a:ea typeface="Calibri" panose="020F0502020204030204" pitchFamily="34" charset="0"/>
              </a:rPr>
              <a:t> pomocí přímé úměrnosti </a:t>
            </a:r>
            <a:r>
              <a:rPr lang="cs-CZ" b="1" dirty="0">
                <a:effectLst/>
                <a:ea typeface="Calibri" panose="020F0502020204030204" pitchFamily="34" charset="0"/>
              </a:rPr>
              <a:t>počet molů</a:t>
            </a:r>
            <a:r>
              <a:rPr lang="cs-CZ" dirty="0">
                <a:effectLst/>
                <a:ea typeface="Calibri" panose="020F0502020204030204" pitchFamily="34" charset="0"/>
              </a:rPr>
              <a:t> zadané látky a na druhou stranu počet molů vznikající látky. Toto </a:t>
            </a:r>
            <a:r>
              <a:rPr lang="cs-CZ" b="1" dirty="0">
                <a:effectLst/>
                <a:ea typeface="Calibri" panose="020F0502020204030204" pitchFamily="34" charset="0"/>
              </a:rPr>
              <a:t>množství vyjádříme v gramech</a:t>
            </a:r>
            <a:r>
              <a:rPr lang="cs-CZ" dirty="0">
                <a:effectLst/>
                <a:ea typeface="Calibri" panose="020F0502020204030204" pitchFamily="34" charset="0"/>
              </a:rPr>
              <a:t> a do přímé úměrnosti dopíšeme </a:t>
            </a:r>
            <a:r>
              <a:rPr lang="cs-CZ" b="1" dirty="0">
                <a:effectLst/>
                <a:ea typeface="Calibri" panose="020F0502020204030204" pitchFamily="34" charset="0"/>
              </a:rPr>
              <a:t>množství hledané látky jako x</a:t>
            </a:r>
            <a:r>
              <a:rPr lang="cs-CZ" dirty="0">
                <a:effectLst/>
                <a:ea typeface="Calibri" panose="020F0502020204030204" pitchFamily="34" charset="0"/>
              </a:rPr>
              <a:t>, a množství látky zadané v jednotkách hmotnosti a vypočítáme x.</a:t>
            </a:r>
          </a:p>
        </p:txBody>
      </p:sp>
    </p:spTree>
    <p:extLst>
      <p:ext uri="{BB962C8B-B14F-4D97-AF65-F5344CB8AC3E}">
        <p14:creationId xmlns:p14="http://schemas.microsoft.com/office/powerpoint/2010/main" val="1869639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D1C307E4-AC01-4AB4-A104-1CA8A8FCBF67}"/>
              </a:ext>
            </a:extLst>
          </p:cNvPr>
          <p:cNvSpPr txBox="1"/>
          <p:nvPr/>
        </p:nvSpPr>
        <p:spPr>
          <a:xfrm>
            <a:off x="257175" y="232886"/>
            <a:ext cx="865822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71F2E"/>
                </a:solidFill>
                <a:effectLst/>
              </a:rPr>
              <a:t>Pokud do reakce nevstupují reaktanty v poměru, který odpovídá chemické rovnici, musíme nejprve určit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 </a:t>
            </a:r>
            <a:r>
              <a:rPr lang="en-US" sz="2000" b="1" i="0" dirty="0">
                <a:solidFill>
                  <a:srgbClr val="071F2E"/>
                </a:solidFill>
                <a:effectLst/>
              </a:rPr>
              <a:t>l</a:t>
            </a:r>
            <a:r>
              <a:rPr lang="cs-CZ" sz="2000" b="1" i="0" dirty="0" err="1">
                <a:solidFill>
                  <a:srgbClr val="071F2E"/>
                </a:solidFill>
                <a:effectLst/>
              </a:rPr>
              <a:t>imitní</a:t>
            </a:r>
            <a:r>
              <a:rPr lang="cs-CZ" sz="2000" b="1" i="0" dirty="0">
                <a:solidFill>
                  <a:srgbClr val="071F2E"/>
                </a:solidFill>
                <a:effectLst/>
              </a:rPr>
              <a:t> </a:t>
            </a:r>
            <a:r>
              <a:rPr lang="cs-CZ" sz="2000" b="1" i="0" dirty="0" err="1">
                <a:solidFill>
                  <a:srgbClr val="071F2E"/>
                </a:solidFill>
                <a:effectLst/>
              </a:rPr>
              <a:t>reagent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, </a:t>
            </a:r>
            <a:r>
              <a:rPr lang="en-US" sz="2000" dirty="0">
                <a:solidFill>
                  <a:srgbClr val="071F2E"/>
                </a:solidFill>
              </a:rPr>
              <a:t>=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 </a:t>
            </a:r>
            <a:r>
              <a:rPr lang="cs-CZ" sz="2000" b="0" i="0" dirty="0" err="1">
                <a:solidFill>
                  <a:srgbClr val="071F2E"/>
                </a:solidFill>
                <a:effectLst/>
              </a:rPr>
              <a:t>rea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k</a:t>
            </a:r>
            <a:r>
              <a:rPr lang="cs-CZ" sz="2000" b="0" i="0" dirty="0" err="1">
                <a:solidFill>
                  <a:srgbClr val="071F2E"/>
                </a:solidFill>
                <a:effectLst/>
              </a:rPr>
              <a:t>tant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, 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který bude určovat množství vzniklého produktu.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71F2E"/>
                </a:solidFill>
                <a:effectLst/>
              </a:rPr>
              <a:t>Ostatn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í</a:t>
            </a:r>
            <a:r>
              <a:rPr lang="en-US" sz="2000" b="0" i="0" dirty="0">
                <a:solidFill>
                  <a:srgbClr val="071F2E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071F2E"/>
                </a:solidFill>
                <a:effectLst/>
              </a:rPr>
              <a:t>reaktanty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 jsou vůči limitnímu reagentu </a:t>
            </a:r>
            <a:r>
              <a:rPr lang="cs-CZ" sz="2000" b="1" i="0" dirty="0">
                <a:solidFill>
                  <a:srgbClr val="071F2E"/>
                </a:solidFill>
                <a:effectLst/>
              </a:rPr>
              <a:t>v nadbytku</a:t>
            </a:r>
            <a:r>
              <a:rPr lang="cs-CZ" sz="2000" dirty="0">
                <a:solidFill>
                  <a:srgbClr val="071F2E"/>
                </a:solidFill>
              </a:rPr>
              <a:t> a </a:t>
            </a:r>
            <a:r>
              <a:rPr lang="cs-CZ" sz="2000" b="0" i="0" dirty="0">
                <a:solidFill>
                  <a:srgbClr val="071F2E"/>
                </a:solidFill>
                <a:effectLst/>
              </a:rPr>
              <a:t>po proběhnutí reakce se jejich nezreagovaná část nachází ve výsledné směsi.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1CC4C95-4721-4A04-B13C-1946B8AEBB92}"/>
              </a:ext>
            </a:extLst>
          </p:cNvPr>
          <p:cNvSpPr txBox="1"/>
          <p:nvPr/>
        </p:nvSpPr>
        <p:spPr>
          <a:xfrm>
            <a:off x="167723" y="4918632"/>
            <a:ext cx="87476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Pokud nejsou splněny normální (standardní) podmínky (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T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273,15 K, </a:t>
            </a:r>
            <a:r>
              <a:rPr lang="cs-CZ" sz="2000" b="0" i="1" dirty="0">
                <a:solidFill>
                  <a:srgbClr val="000000"/>
                </a:solidFill>
                <a:effectLst/>
              </a:rPr>
              <a:t>p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101,325 </a:t>
            </a:r>
            <a:r>
              <a:rPr lang="cs-CZ" sz="2000" b="0" i="0" dirty="0" err="1">
                <a:solidFill>
                  <a:srgbClr val="000000"/>
                </a:solidFill>
                <a:effectLst/>
              </a:rPr>
              <a:t>kPa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), pak tento vztah nemůžeme použít a musíme použít 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stavovou rovnici ideálního plynu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57295309-3ACB-46E2-8CB1-D7B1FE0DA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460" y="3181097"/>
            <a:ext cx="825072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Molární objem </a:t>
            </a:r>
            <a:r>
              <a:rPr kumimoji="0" lang="cs-CZ" altLang="cs-CZ" sz="1800" b="1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</a:t>
            </a:r>
            <a:r>
              <a:rPr kumimoji="0" lang="cs-CZ" altLang="cs-CZ" sz="1800" b="1" i="1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                              </a:t>
            </a:r>
            <a:endParaRPr kumimoji="0" lang="cs-CZ" altLang="cs-CZ" sz="1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7FDE92A7-A7FD-4D95-AD2C-D136F1201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013" y="4346291"/>
            <a:ext cx="2398782" cy="437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2DDF8987-FC19-4EC0-8AF9-A147691EA6AE}"/>
              </a:ext>
            </a:extLst>
          </p:cNvPr>
          <p:cNvSpPr txBox="1"/>
          <p:nvPr/>
        </p:nvSpPr>
        <p:spPr>
          <a:xfrm>
            <a:off x="257175" y="3703850"/>
            <a:ext cx="87476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Za normálních podmínek (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273,15 K = 0 °C, </a:t>
            </a:r>
            <a:r>
              <a:rPr kumimoji="0" lang="cs-CZ" altLang="cs-CZ" sz="20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= 101,325 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kPa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) zaujímá 1 mol (ideálního) pl</a:t>
            </a:r>
            <a:r>
              <a:rPr lang="cs-CZ" altLang="cs-CZ" sz="2000" dirty="0">
                <a:solidFill>
                  <a:srgbClr val="000000"/>
                </a:solidFill>
                <a:cs typeface="Arial" panose="020B0604020202020204" pitchFamily="34" charset="0"/>
              </a:rPr>
              <a:t>ynu objem 22,4 dm</a:t>
            </a:r>
            <a:r>
              <a:rPr lang="cs-CZ" altLang="cs-CZ" sz="2000" baseline="30000" dirty="0">
                <a:solidFill>
                  <a:srgbClr val="000000"/>
                </a:solidFill>
                <a:cs typeface="Arial" panose="020B0604020202020204" pitchFamily="34" charset="0"/>
              </a:rPr>
              <a:t>3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4DE3A63-7983-4EBB-86D3-C99B9337808C}"/>
              </a:ext>
            </a:extLst>
          </p:cNvPr>
          <p:cNvSpPr txBox="1"/>
          <p:nvPr/>
        </p:nvSpPr>
        <p:spPr>
          <a:xfrm>
            <a:off x="224460" y="2399255"/>
            <a:ext cx="5262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Výpočty s plynnými reaktanty/produkty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28001D5-6D8F-4DC1-8CA1-C6330C3F7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0772" y="6014897"/>
            <a:ext cx="2481263" cy="45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971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9A01755-5C68-4570-A48B-2009286C4ED2}"/>
              </a:ext>
            </a:extLst>
          </p:cNvPr>
          <p:cNvSpPr txBox="1"/>
          <p:nvPr/>
        </p:nvSpPr>
        <p:spPr>
          <a:xfrm>
            <a:off x="147637" y="105013"/>
            <a:ext cx="8996363" cy="6771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b="1" i="1" dirty="0">
                <a:effectLst/>
                <a:latin typeface="Times New Roman" panose="02020603050405020304" pitchFamily="18" charset="0"/>
              </a:rPr>
              <a:t>Vypočítej</a:t>
            </a:r>
            <a:r>
              <a:rPr lang="en-US" b="1" i="1" dirty="0" err="1">
                <a:effectLst/>
                <a:latin typeface="Times New Roman" panose="02020603050405020304" pitchFamily="18" charset="0"/>
              </a:rPr>
              <a:t>te</a:t>
            </a:r>
            <a:r>
              <a:rPr lang="cs-CZ" b="1" i="1" dirty="0">
                <a:effectLst/>
                <a:latin typeface="Times New Roman" panose="02020603050405020304" pitchFamily="18" charset="0"/>
              </a:rPr>
              <a:t> hmotnost sulfidu měďného, který vznikne reakcí 16 g mědi se sírou</a:t>
            </a:r>
            <a:r>
              <a:rPr lang="cs-CZ" b="0" i="0" dirty="0">
                <a:effectLst/>
                <a:latin typeface="Times New Roman" panose="02020603050405020304" pitchFamily="18" charset="0"/>
              </a:rPr>
              <a:t>.</a:t>
            </a:r>
            <a:br>
              <a:rPr lang="cs-CZ" dirty="0"/>
            </a:br>
            <a:br>
              <a:rPr lang="cs-CZ" dirty="0"/>
            </a:br>
            <a:r>
              <a:rPr lang="cs-CZ" b="1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POSTUP I - s využitím úvahy a trojčlenky:</a:t>
            </a:r>
            <a:endParaRPr lang="en-US" sz="800" b="1" i="0" u="sng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endParaRPr lang="en-US" sz="800" b="0" i="0" u="sng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Sestavíme rovnici reakce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    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+ S --&gt; 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endParaRPr lang="cs-CZ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cs-CZ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Úvaha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ze 2 mol mědi vznikne 1 mol sulfidu měďného</a:t>
            </a:r>
            <a:endParaRPr lang="en-US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endParaRPr lang="cs-CZ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Určíme molární hmotnosti obou látek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= 63,5 g/mol a M(Cu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S) = 159 g/mol</a:t>
            </a:r>
            <a:endParaRPr lang="cs-CZ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endParaRPr lang="en-US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Určíme hmotnosti obou látek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= n(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. M(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m(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 = 2 . 63,5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 127 g</a:t>
            </a:r>
            <a:br>
              <a:rPr lang="cs-CZ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cs-CZ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m( 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S) = n( 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S) . M( 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S)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m( 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S) = 1 . 159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= 159 g</a:t>
            </a:r>
            <a:endParaRPr lang="en-US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endParaRPr lang="cs-CZ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cs-CZ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Úvaha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Ze 127 g mědi vznikne 159 g sulfidu měďného.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br>
              <a:rPr lang="cs-CZ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Kolik gramů sulfidu měďného vznikne z 16 g mědi ?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127 g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.................................. 159 g Cu</a:t>
            </a:r>
            <a:r>
              <a:rPr lang="cs-CZ" b="0" i="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16 g </a:t>
            </a:r>
            <a:r>
              <a:rPr lang="cs-CZ" b="0" i="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Cu</a:t>
            </a:r>
            <a:r>
              <a:rPr lang="cs-CZ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.................................... x g Cu</a:t>
            </a:r>
            <a:r>
              <a:rPr lang="cs-CZ" b="0" i="0" u="sng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</a:t>
            </a:r>
            <a:r>
              <a:rPr lang="cs-CZ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x : 159 = 16 : 127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x . 127 = 159 . 16</a:t>
            </a:r>
            <a:b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cs-CZ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x = 20 g</a:t>
            </a:r>
            <a:br>
              <a:rPr lang="cs-CZ" sz="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cs-CZ" sz="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Reakcí 16 g mědi vznikne 20 g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sulfi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 měďného.</a:t>
            </a:r>
          </a:p>
        </p:txBody>
      </p:sp>
    </p:spTree>
    <p:extLst>
      <p:ext uri="{BB962C8B-B14F-4D97-AF65-F5344CB8AC3E}">
        <p14:creationId xmlns:p14="http://schemas.microsoft.com/office/powerpoint/2010/main" val="95465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18F6F35-24BF-48FB-BA3C-4EE5273ED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202506"/>
            <a:ext cx="9001125" cy="167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i="1" dirty="0">
                <a:effectLst/>
                <a:latin typeface="Times New Roman" panose="02020603050405020304" pitchFamily="18" charset="0"/>
              </a:rPr>
              <a:t>Vypočítej</a:t>
            </a:r>
            <a:r>
              <a:rPr lang="en-US" b="1" i="1" dirty="0" err="1">
                <a:effectLst/>
                <a:latin typeface="Times New Roman" panose="02020603050405020304" pitchFamily="18" charset="0"/>
              </a:rPr>
              <a:t>te</a:t>
            </a:r>
            <a:r>
              <a:rPr lang="cs-CZ" b="1" i="1" dirty="0">
                <a:effectLst/>
                <a:latin typeface="Times New Roman" panose="02020603050405020304" pitchFamily="18" charset="0"/>
              </a:rPr>
              <a:t> hmotnost sulfidu měďného, který vznikne reakcí 16 g mědi se sírou</a:t>
            </a:r>
            <a:r>
              <a:rPr lang="cs-CZ" b="0" i="0" dirty="0">
                <a:effectLst/>
                <a:latin typeface="Times New Roman" panose="02020603050405020304" pitchFamily="18" charset="0"/>
              </a:rPr>
              <a:t>.</a:t>
            </a:r>
            <a:br>
              <a:rPr lang="cs-CZ" dirty="0"/>
            </a:br>
            <a:br>
              <a:rPr lang="cs-CZ" dirty="0"/>
            </a:br>
            <a:r>
              <a:rPr kumimoji="0" lang="cs-CZ" altLang="cs-CZ" sz="1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POSTUP II - s využitím vzorce: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cs-CZ" altLang="cs-CZ" sz="3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6822E71-2566-40E9-A753-DD6D14946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85" y="1382714"/>
            <a:ext cx="2177682" cy="642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F2157B5-2087-4D5B-A1A5-F69AE2E1A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375" y="2315844"/>
            <a:ext cx="725805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Sestavíme rovnici reakce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+ S --&gt; Cu</a:t>
            </a:r>
            <a:r>
              <a:rPr kumimoji="0" lang="cs-CZ" altLang="cs-CZ" sz="1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rčíme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...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 ... Cu</a:t>
            </a:r>
            <a:r>
              <a:rPr kumimoji="0" lang="cs-CZ" altLang="cs-CZ" sz="1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= 2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 = 1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M(A) = 63,5 g/mol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M(B) = 159 g/mol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m(A) = 16 g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m(B) ... ?</a:t>
            </a:r>
            <a:endParaRPr kumimoji="0" lang="en-US" altLang="cs-CZ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cs-CZ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osadíme do vzorce a vypočítáme:</a:t>
            </a:r>
            <a:b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m(B) = 20 g</a:t>
            </a:r>
            <a:br>
              <a:rPr kumimoji="0" lang="cs-CZ" altLang="cs-CZ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Reakcí 16 g mědi vznikne 20 g </a:t>
            </a:r>
            <a:r>
              <a:rPr kumimoji="0" lang="cs-CZ" altLang="cs-CZ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sulfi</a:t>
            </a:r>
            <a:r>
              <a:rPr kumimoji="0" lang="en-US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 měďného.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5EF77689-F3D1-45C0-B660-8B9527B22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38151" y="7776612"/>
            <a:ext cx="103578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3AB0CC88-9677-4BC3-88B7-DA848E3995FE}"/>
              </a:ext>
            </a:extLst>
          </p:cNvPr>
          <p:cNvSpPr txBox="1"/>
          <p:nvPr/>
        </p:nvSpPr>
        <p:spPr>
          <a:xfrm>
            <a:off x="4101527" y="837492"/>
            <a:ext cx="35433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kde: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 ... látka jejíž hmotnost je známá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 ... látka jejíž hmotnost je neznámá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a ... látkové množství látky A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b ... látkové množství látky B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M(A) ... molární hmotnost látky A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... molární hmotnost látky B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m(A) ... hmotnost látky A</a:t>
            </a:r>
            <a:b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m(B) ... hmotnost látky B</a:t>
            </a:r>
            <a:endParaRPr kumimoji="0" lang="cs-CZ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3747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0EC4A82-E9C3-47A9-8F30-B440E68F7AC0}"/>
              </a:ext>
            </a:extLst>
          </p:cNvPr>
          <p:cNvSpPr txBox="1"/>
          <p:nvPr/>
        </p:nvSpPr>
        <p:spPr>
          <a:xfrm>
            <a:off x="246407" y="536931"/>
            <a:ext cx="8678518" cy="4508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Při rozpouštění uhlíku v roztaveném železe vzniká cementit Fe</a:t>
            </a:r>
            <a:r>
              <a:rPr lang="cs-CZ" sz="2000" b="1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C. Určete hmotnost vzniklého cementitu, jestliže se rozpustí 5 g uhlíku. </a:t>
            </a:r>
            <a:r>
              <a:rPr lang="cs-CZ" sz="2000" b="1" i="1" dirty="0">
                <a:effectLst/>
                <a:ea typeface="Calibri" panose="020F0502020204030204" pitchFamily="34" charset="0"/>
              </a:rPr>
              <a:t>M</a:t>
            </a:r>
            <a:r>
              <a:rPr lang="cs-CZ" sz="2000" b="1" i="1" baseline="-25000" dirty="0">
                <a:effectLst/>
                <a:ea typeface="Calibri" panose="020F0502020204030204" pitchFamily="34" charset="0"/>
              </a:rPr>
              <a:t>r 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(Fe</a:t>
            </a:r>
            <a:r>
              <a:rPr lang="cs-CZ" sz="2000" b="1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C) = 55,8.3+12= 179,4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Zapíšeme chemickou rovnici a vyrovnáme koeficienty: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3 </a:t>
            </a:r>
            <a:r>
              <a:rPr lang="cs-CZ" sz="2000" dirty="0" err="1">
                <a:effectLst/>
                <a:ea typeface="Calibri" panose="020F0502020204030204" pitchFamily="34" charset="0"/>
              </a:rPr>
              <a:t>Fe</a:t>
            </a:r>
            <a:r>
              <a:rPr lang="cs-CZ" sz="2000" dirty="0">
                <a:effectLst/>
                <a:ea typeface="Calibri" panose="020F0502020204030204" pitchFamily="34" charset="0"/>
              </a:rPr>
              <a:t>   +   </a:t>
            </a:r>
            <a:r>
              <a:rPr lang="cs-CZ" sz="20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C </a:t>
            </a:r>
            <a:r>
              <a:rPr lang="cs-CZ" sz="2000" dirty="0">
                <a:effectLst/>
                <a:ea typeface="Calibri" panose="020F0502020204030204" pitchFamily="34" charset="0"/>
              </a:rPr>
              <a:t>  =    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Fe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C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Podle rovnice:        1mol C…………1mol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12g C………….179,4g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5g C…………….x 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x = 5.179,5/12 = 74,8g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C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Rozpuštěním 5g uhlíku vznikne 74,8 g cementitu.</a:t>
            </a:r>
          </a:p>
        </p:txBody>
      </p:sp>
    </p:spTree>
    <p:extLst>
      <p:ext uri="{BB962C8B-B14F-4D97-AF65-F5344CB8AC3E}">
        <p14:creationId xmlns:p14="http://schemas.microsoft.com/office/powerpoint/2010/main" val="2282058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DA59439-0878-48CA-94BE-B09B032BE8F1}"/>
              </a:ext>
            </a:extLst>
          </p:cNvPr>
          <p:cNvSpPr txBox="1"/>
          <p:nvPr/>
        </p:nvSpPr>
        <p:spPr>
          <a:xfrm>
            <a:off x="166066" y="140650"/>
            <a:ext cx="8811868" cy="4154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Síra hoří za vzniku oxidu siřičitého. Určete, kolik litrů oxidu siřičitého vznikne shořením 10 g síry.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Chemická rovnice vyjadřující daný chemický děj: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</a:t>
            </a:r>
            <a:r>
              <a:rPr lang="cs-CZ" sz="20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S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</a:rPr>
              <a:t>  +   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   </a:t>
            </a:r>
            <a:r>
              <a:rPr lang="cs-CZ" sz="2000" dirty="0">
                <a:effectLst/>
                <a:ea typeface="Calibri" panose="020F0502020204030204" pitchFamily="34" charset="0"/>
              </a:rPr>
              <a:t> =   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SO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Podle rovnice:          1mol S……………1mol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 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32g S……………  22,4 l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				10g S……………..x l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x = 10.22,4/32 = 7 l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endParaRPr lang="cs-CZ" sz="2000" baseline="-25000" dirty="0">
              <a:ea typeface="Calibri" panose="020F050202020403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Shořením 10g síry vznikne 7 litrů oxidu siřičitého.</a:t>
            </a:r>
          </a:p>
        </p:txBody>
      </p:sp>
    </p:spTree>
    <p:extLst>
      <p:ext uri="{BB962C8B-B14F-4D97-AF65-F5344CB8AC3E}">
        <p14:creationId xmlns:p14="http://schemas.microsoft.com/office/powerpoint/2010/main" val="354976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5C0A31D3-7832-429C-8446-B07F5371BBE0}"/>
              </a:ext>
            </a:extLst>
          </p:cNvPr>
          <p:cNvSpPr txBox="1"/>
          <p:nvPr/>
        </p:nvSpPr>
        <p:spPr>
          <a:xfrm>
            <a:off x="152400" y="205308"/>
            <a:ext cx="8648700" cy="3672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Kolik dm</a:t>
            </a:r>
            <a:r>
              <a:rPr lang="cs-CZ" sz="2000" b="1" baseline="30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 amoniaku vznikne reakcí 15 g vodíku s odpovídajícím množstvím dusíku za normálních podmínek 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Rovnice:                                        </a:t>
            </a:r>
            <a:r>
              <a:rPr lang="cs-CZ" sz="20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3 H</a:t>
            </a:r>
            <a:r>
              <a:rPr lang="cs-CZ" sz="2000" b="1" baseline="-25000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2 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 </a:t>
            </a:r>
            <a:r>
              <a:rPr lang="cs-CZ" sz="2000" dirty="0">
                <a:effectLst/>
                <a:ea typeface="Calibri" panose="020F0502020204030204" pitchFamily="34" charset="0"/>
              </a:rPr>
              <a:t> +  N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   </a:t>
            </a:r>
            <a:r>
              <a:rPr lang="cs-CZ" sz="2000" dirty="0">
                <a:effectLst/>
                <a:ea typeface="Calibri" panose="020F0502020204030204" pitchFamily="34" charset="0"/>
              </a:rPr>
              <a:t>=   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 NH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cs-CZ" sz="2000" b="1" baseline="-25000" dirty="0">
                <a:effectLst/>
                <a:ea typeface="Calibri" panose="020F0502020204030204" pitchFamily="34" charset="0"/>
              </a:rPr>
              <a:t>	                       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Z rovnice vyplývá:           3 moly 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…………..2 moly NH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 6g 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………………44,8 dm</a:t>
            </a:r>
            <a:r>
              <a:rPr lang="cs-CZ" sz="2000" baseline="30000" dirty="0">
                <a:effectLst/>
                <a:ea typeface="Calibri" panose="020F0502020204030204" pitchFamily="34" charset="0"/>
              </a:rPr>
              <a:t>3 </a:t>
            </a:r>
            <a:r>
              <a:rPr lang="cs-CZ" sz="2000" dirty="0">
                <a:effectLst/>
                <a:ea typeface="Calibri" panose="020F0502020204030204" pitchFamily="34" charset="0"/>
              </a:rPr>
              <a:t>NH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   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15g 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………………  x dm</a:t>
            </a:r>
            <a:r>
              <a:rPr lang="cs-CZ" sz="2000" baseline="30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 NH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  x = 15.44,8/6 = 11,2 dm</a:t>
            </a:r>
            <a:r>
              <a:rPr lang="cs-CZ" sz="2000" baseline="30000" dirty="0">
                <a:effectLst/>
                <a:ea typeface="Calibri" panose="020F0502020204030204" pitchFamily="34" charset="0"/>
              </a:rPr>
              <a:t>3 </a:t>
            </a:r>
            <a:r>
              <a:rPr lang="cs-CZ" sz="2000" dirty="0">
                <a:effectLst/>
                <a:ea typeface="Calibri" panose="020F0502020204030204" pitchFamily="34" charset="0"/>
              </a:rPr>
              <a:t>NH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baseline="-25000" dirty="0"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Reakcí 15 g vodíku s dusíkem vznikne 11,2 litrů amoniaku.</a:t>
            </a:r>
          </a:p>
        </p:txBody>
      </p:sp>
    </p:spTree>
    <p:extLst>
      <p:ext uri="{BB962C8B-B14F-4D97-AF65-F5344CB8AC3E}">
        <p14:creationId xmlns:p14="http://schemas.microsoft.com/office/powerpoint/2010/main" val="4127850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B73D9EA-2011-476F-8D31-093A9FE9DC8E}"/>
              </a:ext>
            </a:extLst>
          </p:cNvPr>
          <p:cNvSpPr txBox="1"/>
          <p:nvPr/>
        </p:nvSpPr>
        <p:spPr>
          <a:xfrm>
            <a:off x="266700" y="148062"/>
            <a:ext cx="8610600" cy="3800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Kolik kg oxidu železitého vznikne pražením 100 kg pyritu FeS</a:t>
            </a:r>
            <a:r>
              <a:rPr lang="cs-CZ" sz="2000" b="1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 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Rovnice:                </a:t>
            </a:r>
            <a:r>
              <a:rPr lang="cs-CZ" sz="2000" b="1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4 FeS</a:t>
            </a:r>
            <a:r>
              <a:rPr lang="cs-CZ" sz="2000" b="1" baseline="-25000" dirty="0">
                <a:solidFill>
                  <a:srgbClr val="365F91"/>
                </a:solidFill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   +   11 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 </a:t>
            </a:r>
            <a:r>
              <a:rPr lang="cs-CZ" sz="2000" dirty="0">
                <a:effectLst/>
                <a:ea typeface="Calibri" panose="020F0502020204030204" pitchFamily="34" charset="0"/>
              </a:rPr>
              <a:t> =   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 Fe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2</a:t>
            </a:r>
            <a:r>
              <a:rPr lang="cs-CZ" sz="2000" b="1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O</a:t>
            </a:r>
            <a:r>
              <a:rPr lang="cs-CZ" sz="2000" b="1" baseline="-25000" dirty="0">
                <a:solidFill>
                  <a:srgbClr val="943634"/>
                </a:solidFill>
                <a:effectLst/>
                <a:ea typeface="Calibri" panose="020F0502020204030204" pitchFamily="34" charset="0"/>
              </a:rPr>
              <a:t>3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  </a:t>
            </a:r>
            <a:r>
              <a:rPr lang="cs-CZ" sz="2000" dirty="0">
                <a:effectLst/>
                <a:ea typeface="Calibri" panose="020F0502020204030204" pitchFamily="34" charset="0"/>
              </a:rPr>
              <a:t> +   8 SO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b="1" dirty="0">
                <a:effectLst/>
                <a:ea typeface="Calibri" panose="020F0502020204030204" pitchFamily="34" charset="0"/>
              </a:rPr>
              <a:t>                                                          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i="1" dirty="0">
                <a:effectLst/>
                <a:ea typeface="Calibri" panose="020F0502020204030204" pitchFamily="34" charset="0"/>
              </a:rPr>
              <a:t>M</a:t>
            </a:r>
            <a:r>
              <a:rPr lang="cs-CZ" sz="2000" i="1" baseline="-25000" dirty="0">
                <a:effectLst/>
                <a:ea typeface="Calibri" panose="020F0502020204030204" pitchFamily="34" charset="0"/>
              </a:rPr>
              <a:t>r </a:t>
            </a:r>
            <a:r>
              <a:rPr lang="cs-CZ" sz="2000" dirty="0">
                <a:effectLst/>
                <a:ea typeface="Calibri" panose="020F0502020204030204" pitchFamily="34" charset="0"/>
              </a:rPr>
              <a:t>(FeS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) = 120, </a:t>
            </a:r>
            <a:r>
              <a:rPr lang="cs-CZ" sz="2000" i="1" dirty="0">
                <a:effectLst/>
                <a:ea typeface="Calibri" panose="020F0502020204030204" pitchFamily="34" charset="0"/>
              </a:rPr>
              <a:t>M</a:t>
            </a:r>
            <a:r>
              <a:rPr lang="cs-CZ" sz="2000" i="1" baseline="-25000" dirty="0">
                <a:effectLst/>
                <a:ea typeface="Calibri" panose="020F0502020204030204" pitchFamily="34" charset="0"/>
              </a:rPr>
              <a:t>r </a:t>
            </a:r>
            <a:r>
              <a:rPr lang="cs-CZ" sz="2000" dirty="0">
                <a:effectLst/>
                <a:ea typeface="Calibri" panose="020F0502020204030204" pitchFamily="34" charset="0"/>
              </a:rPr>
              <a:t>(Fe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r>
              <a:rPr lang="cs-CZ" sz="2000" dirty="0">
                <a:effectLst/>
                <a:ea typeface="Calibri" panose="020F0502020204030204" pitchFamily="34" charset="0"/>
              </a:rPr>
              <a:t>) = 160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Z rovnice vyplývá:             4 moly FeS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………………2  moly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480 kg  FeS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......................320  kg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100 kg FeS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………………..x kgFe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dirty="0">
                <a:effectLst/>
                <a:ea typeface="Calibri" panose="020F0502020204030204" pitchFamily="34" charset="0"/>
              </a:rPr>
              <a:t>                                            x = 100.208/480 = 43,3 kg Fe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ea typeface="Calibri" panose="020F0502020204030204" pitchFamily="34" charset="0"/>
              </a:rPr>
              <a:t>O</a:t>
            </a:r>
            <a:r>
              <a:rPr lang="cs-CZ" sz="2000" baseline="-25000" dirty="0">
                <a:effectLst/>
                <a:ea typeface="Calibri" panose="020F0502020204030204" pitchFamily="34" charset="0"/>
              </a:rPr>
              <a:t>3</a:t>
            </a:r>
            <a:endParaRPr lang="cs-CZ" sz="2000" baseline="-25000" dirty="0">
              <a:ea typeface="Calibri" panose="020F050202020403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2000" b="1" dirty="0">
                <a:effectLst/>
                <a:ea typeface="Calibri" panose="020F0502020204030204" pitchFamily="34" charset="0"/>
              </a:rPr>
              <a:t>Pražením 100 kg pyritu vznikne 43,3 kg oxidu železitého.</a:t>
            </a:r>
          </a:p>
        </p:txBody>
      </p:sp>
    </p:spTree>
    <p:extLst>
      <p:ext uri="{BB962C8B-B14F-4D97-AF65-F5344CB8AC3E}">
        <p14:creationId xmlns:p14="http://schemas.microsoft.com/office/powerpoint/2010/main" val="24101604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1679</TotalTime>
  <Words>2646</Words>
  <Application>Microsoft Office PowerPoint</Application>
  <PresentationFormat>Předvádění na obrazovce (4:3)</PresentationFormat>
  <Paragraphs>178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Noto Sans</vt:lpstr>
      <vt:lpstr>Times New Roman</vt:lpstr>
      <vt:lpstr>Motiv Office</vt:lpstr>
      <vt:lpstr>Chemické výpočty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147</cp:revision>
  <dcterms:created xsi:type="dcterms:W3CDTF">2021-03-09T19:08:48Z</dcterms:created>
  <dcterms:modified xsi:type="dcterms:W3CDTF">2022-03-17T06:52:54Z</dcterms:modified>
</cp:coreProperties>
</file>