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349" r:id="rId3"/>
    <p:sldId id="341" r:id="rId4"/>
    <p:sldId id="35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99A4F9E-3D5B-4DE7-BA06-1EBAAB0DD52A}"/>
              </a:ext>
            </a:extLst>
          </p:cNvPr>
          <p:cNvSpPr txBox="1"/>
          <p:nvPr/>
        </p:nvSpPr>
        <p:spPr>
          <a:xfrm>
            <a:off x="219074" y="328910"/>
            <a:ext cx="8772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Vypočítejte, kolik gramů 96% kyseliny sírové je zapotřebí k neutralizaci 16 g hydroxidu draselného.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1B15912-ADC6-44EA-A8B0-777187434CD6}"/>
              </a:ext>
            </a:extLst>
          </p:cNvPr>
          <p:cNvSpPr txBox="1"/>
          <p:nvPr/>
        </p:nvSpPr>
        <p:spPr>
          <a:xfrm>
            <a:off x="185738" y="1632796"/>
            <a:ext cx="87725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solidFill>
                  <a:srgbClr val="000000"/>
                </a:solidFill>
              </a:rPr>
              <a:t>Ve vodě bylo rozpuštěno 50 g pentahydrátu síranu měďnatého. Vypočítejte, jaké množství práškového zinku je nutno k roztoku přidat, aby se z něj vyloučila veškerá měď?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6B5348A-DBB1-4DE1-B0FF-9EEDE8806436}"/>
              </a:ext>
            </a:extLst>
          </p:cNvPr>
          <p:cNvSpPr txBox="1"/>
          <p:nvPr/>
        </p:nvSpPr>
        <p:spPr>
          <a:xfrm>
            <a:off x="252413" y="100280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[14,55 g]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A5D3D49-B6DE-4EEF-8961-E06274370003}"/>
              </a:ext>
            </a:extLst>
          </p:cNvPr>
          <p:cNvSpPr txBox="1"/>
          <p:nvPr/>
        </p:nvSpPr>
        <p:spPr>
          <a:xfrm>
            <a:off x="219074" y="263569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u="none" strike="noStrike" baseline="0" dirty="0">
                <a:solidFill>
                  <a:srgbClr val="00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13,1 g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]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8210A16-EF5E-4ED4-9ED4-594F2FAE6587}"/>
              </a:ext>
            </a:extLst>
          </p:cNvPr>
          <p:cNvSpPr txBox="1"/>
          <p:nvPr/>
        </p:nvSpPr>
        <p:spPr>
          <a:xfrm>
            <a:off x="152399" y="3244459"/>
            <a:ext cx="8839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Uhličitan vápenatý reagoval s přebytkem kyseliny chlorovodíkové. Jaká byla hmotnost jeho navážky, jestliže se v průběhu reakce uvolnilo 40 dm</a:t>
            </a:r>
            <a:r>
              <a:rPr lang="cs-CZ" sz="2000" i="0" u="none" strike="noStrike" baseline="30000" dirty="0"/>
              <a:t>3</a:t>
            </a:r>
            <a:r>
              <a:rPr lang="cs-CZ" sz="2000" i="0" u="none" strike="noStrike" baseline="0" dirty="0"/>
              <a:t> oxidu uhličitého. Objem je přepočten </a:t>
            </a:r>
            <a:r>
              <a:rPr lang="pl-PL" sz="2000" i="0" u="none" strike="noStrike" baseline="0" dirty="0"/>
              <a:t>na normalni podminky.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3A59237-747A-42A4-AFC8-B658B23EA5D3}"/>
              </a:ext>
            </a:extLst>
          </p:cNvPr>
          <p:cNvSpPr txBox="1"/>
          <p:nvPr/>
        </p:nvSpPr>
        <p:spPr>
          <a:xfrm>
            <a:off x="219074" y="426872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i="0" u="none" strike="noStrike" baseline="0" dirty="0"/>
              <a:t>[178,7 g]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4FF1C32-6522-4631-9B11-FC65964E0021}"/>
              </a:ext>
            </a:extLst>
          </p:cNvPr>
          <p:cNvSpPr txBox="1"/>
          <p:nvPr/>
        </p:nvSpPr>
        <p:spPr>
          <a:xfrm>
            <a:off x="152399" y="4756094"/>
            <a:ext cx="8805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objem chloru, který vznikne reakcí 50 g 20% roztoku </a:t>
            </a:r>
            <a:r>
              <a:rPr lang="cs-CZ" sz="2000" dirty="0" err="1"/>
              <a:t>HCl</a:t>
            </a:r>
            <a:r>
              <a:rPr lang="cs-CZ" sz="2000" dirty="0"/>
              <a:t> s 5 g KMnO</a:t>
            </a:r>
            <a:r>
              <a:rPr lang="cs-CZ" sz="2000" baseline="-25000" dirty="0"/>
              <a:t>4</a:t>
            </a:r>
            <a:r>
              <a:rPr lang="cs-CZ" sz="2000" dirty="0"/>
              <a:t> za normálních podmínek.    2 KMnO</a:t>
            </a:r>
            <a:r>
              <a:rPr lang="cs-CZ" sz="2000" baseline="-25000" dirty="0"/>
              <a:t>4</a:t>
            </a:r>
            <a:r>
              <a:rPr lang="cs-CZ" sz="2000" dirty="0"/>
              <a:t> + 16 </a:t>
            </a:r>
            <a:r>
              <a:rPr lang="cs-CZ" sz="2000" dirty="0" err="1"/>
              <a:t>HCl</a:t>
            </a:r>
            <a:r>
              <a:rPr lang="cs-CZ" sz="2000" dirty="0"/>
              <a:t> = 5 Cl</a:t>
            </a:r>
            <a:r>
              <a:rPr lang="cs-CZ" sz="2000" baseline="-25000" dirty="0"/>
              <a:t>2</a:t>
            </a:r>
            <a:r>
              <a:rPr lang="cs-CZ" sz="2000" dirty="0"/>
              <a:t> + 2 MnCl</a:t>
            </a:r>
            <a:r>
              <a:rPr lang="cs-CZ" sz="2000" baseline="-25000" dirty="0"/>
              <a:t>2</a:t>
            </a:r>
            <a:r>
              <a:rPr lang="cs-CZ" sz="2000" dirty="0"/>
              <a:t> + 2 </a:t>
            </a:r>
            <a:r>
              <a:rPr lang="cs-CZ" sz="2000" dirty="0" err="1"/>
              <a:t>KCl</a:t>
            </a:r>
            <a:r>
              <a:rPr lang="cs-CZ" sz="2000" dirty="0"/>
              <a:t> + 8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B415AB4-46FE-4711-A597-E1E9B2579CED}"/>
              </a:ext>
            </a:extLst>
          </p:cNvPr>
          <p:cNvSpPr txBox="1"/>
          <p:nvPr/>
        </p:nvSpPr>
        <p:spPr>
          <a:xfrm>
            <a:off x="185738" y="546398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1,68 l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C409B9C-E2F3-45CD-880C-48D0D83DFD54}"/>
              </a:ext>
            </a:extLst>
          </p:cNvPr>
          <p:cNvSpPr txBox="1"/>
          <p:nvPr/>
        </p:nvSpPr>
        <p:spPr>
          <a:xfrm>
            <a:off x="185738" y="637192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2,7.10</a:t>
            </a:r>
            <a:r>
              <a:rPr lang="cs-CZ" sz="2000" baseline="30000" dirty="0"/>
              <a:t>22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7B55EF1-EEE0-47F4-AACB-309F1BACF560}"/>
              </a:ext>
            </a:extLst>
          </p:cNvPr>
          <p:cNvSpPr txBox="1"/>
          <p:nvPr/>
        </p:nvSpPr>
        <p:spPr>
          <a:xfrm>
            <a:off x="219074" y="5971811"/>
            <a:ext cx="8620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Kolik molekul vodíku vznikne přidáním 2 g sodíku do 500 g vody</a:t>
            </a:r>
            <a:r>
              <a:rPr lang="en-US" sz="2000" dirty="0"/>
              <a:t>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3006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901E7DB-CDCD-4C2C-A91C-7AAE7B423A5E}"/>
              </a:ext>
            </a:extLst>
          </p:cNvPr>
          <p:cNvSpPr txBox="1"/>
          <p:nvPr/>
        </p:nvSpPr>
        <p:spPr>
          <a:xfrm>
            <a:off x="209549" y="213062"/>
            <a:ext cx="8829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Ur</a:t>
            </a:r>
            <a:r>
              <a:rPr lang="cs-CZ" sz="2000" dirty="0"/>
              <a:t>č</a:t>
            </a:r>
            <a:r>
              <a:rPr lang="en-US" sz="2000" dirty="0" err="1"/>
              <a:t>ete</a:t>
            </a:r>
            <a:r>
              <a:rPr lang="en-US" sz="2000" dirty="0"/>
              <a:t> </a:t>
            </a:r>
            <a:r>
              <a:rPr lang="cs-CZ" sz="2000" dirty="0"/>
              <a:t>látkové množství SrSO</a:t>
            </a:r>
            <a:r>
              <a:rPr lang="cs-CZ" sz="2000" baseline="-25000" dirty="0"/>
              <a:t>4</a:t>
            </a:r>
            <a:r>
              <a:rPr lang="cs-CZ" sz="2000" dirty="0"/>
              <a:t>, které vznikne přidáním 50 g 10% (m/m) roztoku K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do 200 ml 0,25 M roztoku SrCl</a:t>
            </a:r>
            <a:r>
              <a:rPr lang="cs-CZ" sz="2000" baseline="-25000" dirty="0"/>
              <a:t>2</a:t>
            </a:r>
            <a:r>
              <a:rPr lang="cs-CZ" sz="2000" dirty="0"/>
              <a:t>.</a:t>
            </a:r>
            <a:endParaRPr lang="en-US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513E35B-2222-497B-AC1C-691810ABD7D4}"/>
              </a:ext>
            </a:extLst>
          </p:cNvPr>
          <p:cNvSpPr txBox="1"/>
          <p:nvPr/>
        </p:nvSpPr>
        <p:spPr>
          <a:xfrm>
            <a:off x="209549" y="92094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0,029 mol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5615DCD-393B-4209-B3BE-080D9A3E48F4}"/>
              </a:ext>
            </a:extLst>
          </p:cNvPr>
          <p:cNvSpPr txBox="1"/>
          <p:nvPr/>
        </p:nvSpPr>
        <p:spPr>
          <a:xfrm>
            <a:off x="204787" y="2751532"/>
            <a:ext cx="872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/>
              <a:t>Za normálních podmínek 2 g vodíku reagovaly s 30 dm</a:t>
            </a:r>
            <a:r>
              <a:rPr lang="cs-CZ" sz="2000" baseline="30000"/>
              <a:t>3</a:t>
            </a:r>
            <a:r>
              <a:rPr lang="cs-CZ" sz="2000"/>
              <a:t> chloru. Jaký byl výsledný objem soustavy po reakci? 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6ED8D26-FEC3-4127-82E7-AB75A08FAECF}"/>
              </a:ext>
            </a:extLst>
          </p:cNvPr>
          <p:cNvSpPr txBox="1"/>
          <p:nvPr/>
        </p:nvSpPr>
        <p:spPr>
          <a:xfrm>
            <a:off x="204787" y="1482297"/>
            <a:ext cx="8858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 dm</a:t>
            </a:r>
            <a:r>
              <a:rPr lang="cs-CZ" sz="2000" baseline="30000" dirty="0"/>
              <a:t>3</a:t>
            </a:r>
            <a:r>
              <a:rPr lang="cs-CZ" sz="2000" dirty="0"/>
              <a:t> dusíku </a:t>
            </a:r>
            <a:r>
              <a:rPr lang="cs-CZ" sz="2000" dirty="0" err="1"/>
              <a:t>zreagovalo</a:t>
            </a:r>
            <a:r>
              <a:rPr lang="cs-CZ" sz="2000" dirty="0"/>
              <a:t> s 40 dm</a:t>
            </a:r>
            <a:r>
              <a:rPr lang="cs-CZ" sz="2000" baseline="30000" dirty="0"/>
              <a:t>3</a:t>
            </a:r>
            <a:r>
              <a:rPr lang="cs-CZ" sz="2000" dirty="0"/>
              <a:t> vodíku za vzniku amoniaku. Jak se po reakci změnil objem soustavy? Objem reaktantů i produktů byl měřen při stejné teplotě.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8A5AE55-2061-403B-9426-CB5F65614098}"/>
              </a:ext>
            </a:extLst>
          </p:cNvPr>
          <p:cNvSpPr txBox="1"/>
          <p:nvPr/>
        </p:nvSpPr>
        <p:spPr>
          <a:xfrm>
            <a:off x="195261" y="4092508"/>
            <a:ext cx="8858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K </a:t>
            </a:r>
            <a:r>
              <a:rPr lang="en-US" sz="2000" dirty="0" err="1"/>
              <a:t>roztoku</a:t>
            </a:r>
            <a:r>
              <a:rPr lang="en-US" sz="2000" dirty="0"/>
              <a:t> </a:t>
            </a:r>
            <a:r>
              <a:rPr lang="en-US" sz="2000" dirty="0" err="1"/>
              <a:t>kyseliny</a:t>
            </a:r>
            <a:r>
              <a:rPr lang="en-US" sz="2000" dirty="0"/>
              <a:t> s</a:t>
            </a:r>
            <a:r>
              <a:rPr lang="cs-CZ" sz="2000" dirty="0"/>
              <a:t>í</a:t>
            </a:r>
            <a:r>
              <a:rPr lang="en-US" sz="2000" dirty="0" err="1"/>
              <a:t>rov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cs-CZ" sz="2000" dirty="0"/>
              <a:t>byl přidán hydroxid  sodný. Vzniklo 3,6 g hydrogensíranu a 2,84 g síranu sodného. Kolik bylo v roztoku kyseliny sírové a kolik bylo přidáno hydroxidu sodného?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53EF7FD-D78A-4578-BD61-C4380456CD49}"/>
              </a:ext>
            </a:extLst>
          </p:cNvPr>
          <p:cNvSpPr txBox="1"/>
          <p:nvPr/>
        </p:nvSpPr>
        <p:spPr>
          <a:xfrm>
            <a:off x="209549" y="5623353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 neutralizaci 200 ml 0,5 M roztoku kyseliny dusičné bylo použito 6,26 g směsi uhličitanů draselného a sodného. Určete složení směsi uhličitanů.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5811DC8-2201-4805-AE3F-7808E4E2E95B}"/>
              </a:ext>
            </a:extLst>
          </p:cNvPr>
          <p:cNvSpPr txBox="1"/>
          <p:nvPr/>
        </p:nvSpPr>
        <p:spPr>
          <a:xfrm>
            <a:off x="304800" y="219018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poklesl o 20 dm</a:t>
            </a:r>
            <a:r>
              <a:rPr lang="cs-CZ" sz="2000" baseline="30000" dirty="0"/>
              <a:t>3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BEBD138-A516-4C14-83A9-C3F8F922B44E}"/>
              </a:ext>
            </a:extLst>
          </p:cNvPr>
          <p:cNvSpPr txBox="1"/>
          <p:nvPr/>
        </p:nvSpPr>
        <p:spPr>
          <a:xfrm>
            <a:off x="381000" y="340226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52,41 l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1AB1364B-2F9B-4356-8B03-41D78EFB0086}"/>
              </a:ext>
            </a:extLst>
          </p:cNvPr>
          <p:cNvSpPr txBox="1"/>
          <p:nvPr/>
        </p:nvSpPr>
        <p:spPr>
          <a:xfrm>
            <a:off x="195261" y="510817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4,9 g kyseliny, 2,8 g hydroxid</a:t>
            </a:r>
            <a:r>
              <a:rPr lang="en-US" sz="2000" dirty="0"/>
              <a:t>u]</a:t>
            </a:r>
            <a:endParaRPr lang="cs-CZ" sz="20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9E6716E-2D3F-454B-A730-29461DB8260C}"/>
              </a:ext>
            </a:extLst>
          </p:cNvPr>
          <p:cNvSpPr txBox="1"/>
          <p:nvPr/>
        </p:nvSpPr>
        <p:spPr>
          <a:xfrm>
            <a:off x="209549" y="633123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4,14 g K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cs-CZ" sz="2000" dirty="0"/>
              <a:t> + 2,12 g Na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1414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24EE2D42-DC07-4808-BB61-F882C6996B21}"/>
              </a:ext>
            </a:extLst>
          </p:cNvPr>
          <p:cNvSpPr txBox="1"/>
          <p:nvPr/>
        </p:nvSpPr>
        <p:spPr>
          <a:xfrm>
            <a:off x="85725" y="171450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 roztoku obsahujícímu 5,88 g kyseliny fosforečné byl přidán roztok 8,4 g hydroxidu draselného a výsledný roztok byl odpařen dosucha. Určete složení odparku.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19EE646-2FD1-4073-8C5E-05BF8DA60166}"/>
              </a:ext>
            </a:extLst>
          </p:cNvPr>
          <p:cNvSpPr txBox="1"/>
          <p:nvPr/>
        </p:nvSpPr>
        <p:spPr>
          <a:xfrm>
            <a:off x="85725" y="879336"/>
            <a:ext cx="7324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6,36 g fosforečnanu a 5,22 g </a:t>
            </a:r>
            <a:r>
              <a:rPr lang="cs-CZ" sz="2000" dirty="0" err="1"/>
              <a:t>hydrogenfosforečnanu</a:t>
            </a:r>
            <a:r>
              <a:rPr lang="cs-CZ" sz="2000" dirty="0"/>
              <a:t> draselného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EE1100A-D81F-488E-87E8-49E6EA5DF94F}"/>
              </a:ext>
            </a:extLst>
          </p:cNvPr>
          <p:cNvSpPr txBox="1"/>
          <p:nvPr/>
        </p:nvSpPr>
        <p:spPr>
          <a:xfrm>
            <a:off x="142875" y="1504950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Ke spálení 20 l směsi propanu a butanu bylo použito 124 l kyslíku. Určete složení směsi.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F6F3CEF-0017-4D30-874D-7291B2599479}"/>
              </a:ext>
            </a:extLst>
          </p:cNvPr>
          <p:cNvSpPr txBox="1"/>
          <p:nvPr/>
        </p:nvSpPr>
        <p:spPr>
          <a:xfrm flipH="1">
            <a:off x="142875" y="2867025"/>
            <a:ext cx="8720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Oxid uhličitý, vzniklý spálením 11,2 l propan-butanové směsi (za normálních podmínek), byl zachycen v roztoku hydroxidu sodného, přičemž vzniklo 95,4 g uhličitanu a 84 g hydrogenuhličitanu sodného. Určete složení </a:t>
            </a:r>
            <a:r>
              <a:rPr lang="en-US" sz="2000" dirty="0" err="1"/>
              <a:t>propan-butanov</a:t>
            </a:r>
            <a:r>
              <a:rPr lang="cs-CZ" sz="2000" dirty="0"/>
              <a:t>é směsi. 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941A548-D369-41A1-94DC-E32CD2F7360C}"/>
              </a:ext>
            </a:extLst>
          </p:cNvPr>
          <p:cNvSpPr txBox="1"/>
          <p:nvPr/>
        </p:nvSpPr>
        <p:spPr>
          <a:xfrm>
            <a:off x="142875" y="225367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[</a:t>
            </a:r>
            <a:r>
              <a:rPr lang="cs-CZ" sz="2000" dirty="0"/>
              <a:t>20% propanu a 80 % butanu</a:t>
            </a:r>
            <a:r>
              <a:rPr lang="en-US" sz="2000" dirty="0"/>
              <a:t>]</a:t>
            </a:r>
            <a:r>
              <a:rPr lang="cs-CZ" sz="2000" dirty="0"/>
              <a:t>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2E5A1D0-F486-4F35-B28A-39B1C6CDEEDA}"/>
              </a:ext>
            </a:extLst>
          </p:cNvPr>
          <p:cNvSpPr txBox="1"/>
          <p:nvPr/>
        </p:nvSpPr>
        <p:spPr>
          <a:xfrm>
            <a:off x="142875" y="420365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[</a:t>
            </a:r>
            <a:r>
              <a:rPr lang="cs-CZ" sz="2000" dirty="0"/>
              <a:t>20% propanu a 80 % butanu</a:t>
            </a:r>
            <a:r>
              <a:rPr lang="en-US" sz="2000" dirty="0"/>
              <a:t>]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682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1807</TotalTime>
  <Words>431</Words>
  <Application>Microsoft Office PowerPoint</Application>
  <PresentationFormat>Předvádění na obrazovce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Chemické výpočty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156</cp:revision>
  <dcterms:created xsi:type="dcterms:W3CDTF">2021-03-09T19:08:48Z</dcterms:created>
  <dcterms:modified xsi:type="dcterms:W3CDTF">2022-03-24T12:51:55Z</dcterms:modified>
</cp:coreProperties>
</file>