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349" r:id="rId3"/>
    <p:sldId id="341" r:id="rId4"/>
    <p:sldId id="35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792" autoAdjust="0"/>
  </p:normalViewPr>
  <p:slideViewPr>
    <p:cSldViewPr snapToGrid="0">
      <p:cViewPr varScale="1">
        <p:scale>
          <a:sx n="67" d="100"/>
          <a:sy n="67" d="100"/>
        </p:scale>
        <p:origin x="128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7302F-4856-47E1-9FCB-641F7082EB29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D219F5-A310-4C38-8732-6D0D2CFA309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4618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3379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1088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19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7855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8431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699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23334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031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2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1540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B24E-4144-45F9-8BD0-BF6805980D92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3109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AB24E-4144-45F9-8BD0-BF6805980D92}" type="datetimeFigureOut">
              <a:rPr lang="cs-CZ" smtClean="0"/>
              <a:t>24.03.2022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80CB4-CA02-4EB1-A35A-2A51D60D281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7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FCA8D8-C868-466D-9082-EB522F6CA9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001712"/>
          </a:xfrm>
        </p:spPr>
        <p:txBody>
          <a:bodyPr/>
          <a:lstStyle/>
          <a:p>
            <a:r>
              <a:rPr lang="cs-CZ" dirty="0"/>
              <a:t>Chemické výpočty</a:t>
            </a:r>
          </a:p>
        </p:txBody>
      </p:sp>
    </p:spTree>
    <p:extLst>
      <p:ext uri="{BB962C8B-B14F-4D97-AF65-F5344CB8AC3E}">
        <p14:creationId xmlns:p14="http://schemas.microsoft.com/office/powerpoint/2010/main" val="1731375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099A4F9E-3D5B-4DE7-BA06-1EBAAB0DD52A}"/>
              </a:ext>
            </a:extLst>
          </p:cNvPr>
          <p:cNvSpPr txBox="1"/>
          <p:nvPr/>
        </p:nvSpPr>
        <p:spPr>
          <a:xfrm>
            <a:off x="219074" y="328910"/>
            <a:ext cx="877252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Vypočítejte, kolik gramů 96% kyseliny sírové je zapotřebí k neutralizaci 16 g hydroxidu draselného. </a:t>
            </a:r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71B15912-ADC6-44EA-A8B0-777187434CD6}"/>
              </a:ext>
            </a:extLst>
          </p:cNvPr>
          <p:cNvSpPr txBox="1"/>
          <p:nvPr/>
        </p:nvSpPr>
        <p:spPr>
          <a:xfrm>
            <a:off x="185738" y="1632796"/>
            <a:ext cx="877252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>
                <a:solidFill>
                  <a:srgbClr val="000000"/>
                </a:solidFill>
              </a:rPr>
              <a:t>Ve vodě bylo rozpuštěno 50 g pentahydrátu síranu měďnatého. Vypočítejte, jaké množství práškového zinku je nutno k roztoku přidat, aby se z něj vyloučila veškerá měď? 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D6B5348A-DBB1-4DE1-B0FF-9EEDE8806436}"/>
              </a:ext>
            </a:extLst>
          </p:cNvPr>
          <p:cNvSpPr txBox="1"/>
          <p:nvPr/>
        </p:nvSpPr>
        <p:spPr>
          <a:xfrm>
            <a:off x="252413" y="100280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000" b="0" u="none" strike="noStrike" baseline="0" dirty="0"/>
              <a:t>[14,55 g]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3A5D3D49-B6DE-4EEF-8961-E06274370003}"/>
              </a:ext>
            </a:extLst>
          </p:cNvPr>
          <p:cNvSpPr txBox="1"/>
          <p:nvPr/>
        </p:nvSpPr>
        <p:spPr>
          <a:xfrm>
            <a:off x="219074" y="2635692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0" u="none" strike="noStrike" baseline="0" dirty="0">
                <a:solidFill>
                  <a:srgbClr val="000000"/>
                </a:solidFill>
              </a:rPr>
              <a:t>[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13,1 g</a:t>
            </a:r>
            <a:r>
              <a:rPr lang="en-US" sz="2000" b="0" i="0" u="none" strike="noStrike" baseline="0" dirty="0">
                <a:solidFill>
                  <a:srgbClr val="000000"/>
                </a:solidFill>
              </a:rPr>
              <a:t>]</a:t>
            </a:r>
            <a:r>
              <a:rPr lang="cs-CZ" sz="2000" b="0" i="0" u="none" strike="noStrike" baseline="0" dirty="0">
                <a:solidFill>
                  <a:srgbClr val="000000"/>
                </a:solidFill>
              </a:rPr>
              <a:t> </a:t>
            </a:r>
            <a:endParaRPr lang="cs-CZ" sz="2000" dirty="0"/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E8210A16-EF5E-4ED4-9ED4-594F2FAE6587}"/>
              </a:ext>
            </a:extLst>
          </p:cNvPr>
          <p:cNvSpPr txBox="1"/>
          <p:nvPr/>
        </p:nvSpPr>
        <p:spPr>
          <a:xfrm>
            <a:off x="152399" y="3244459"/>
            <a:ext cx="88392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cs-CZ" sz="2000" i="0" u="none" strike="noStrike" baseline="0" dirty="0"/>
              <a:t>Uhličitan vápenatý reagoval s přebytkem kyseliny chlorovodíkové. Jaká byla hmotnost jeho navážky, jestliže se v průběhu reakce uvolnilo 40 dm</a:t>
            </a:r>
            <a:r>
              <a:rPr lang="cs-CZ" sz="2000" i="0" u="none" strike="noStrike" baseline="30000" dirty="0"/>
              <a:t>3</a:t>
            </a:r>
            <a:r>
              <a:rPr lang="cs-CZ" sz="2000" i="0" u="none" strike="noStrike" baseline="0" dirty="0"/>
              <a:t> oxidu uhličitého. Objem je přepočten </a:t>
            </a:r>
            <a:r>
              <a:rPr lang="pl-PL" sz="2000" i="0" u="none" strike="noStrike" baseline="0" dirty="0"/>
              <a:t>na normalni podminky. 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33A59237-747A-42A4-AFC8-B658B23EA5D3}"/>
              </a:ext>
            </a:extLst>
          </p:cNvPr>
          <p:cNvSpPr txBox="1"/>
          <p:nvPr/>
        </p:nvSpPr>
        <p:spPr>
          <a:xfrm>
            <a:off x="219074" y="426872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l-PL" sz="2000" i="0" u="none" strike="noStrike" baseline="0" dirty="0"/>
              <a:t>[178,7 g]</a:t>
            </a:r>
            <a:endParaRPr lang="cs-CZ" sz="2000" dirty="0"/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F4FF1C32-6522-4631-9B11-FC65964E0021}"/>
              </a:ext>
            </a:extLst>
          </p:cNvPr>
          <p:cNvSpPr txBox="1"/>
          <p:nvPr/>
        </p:nvSpPr>
        <p:spPr>
          <a:xfrm>
            <a:off x="152399" y="4756094"/>
            <a:ext cx="880586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Určete objem chloru, který vznikne reakcí 50 g 20% roztoku </a:t>
            </a:r>
            <a:r>
              <a:rPr lang="cs-CZ" sz="2000" dirty="0" err="1"/>
              <a:t>HCl</a:t>
            </a:r>
            <a:r>
              <a:rPr lang="cs-CZ" sz="2000" dirty="0"/>
              <a:t> s 5 g KMnO</a:t>
            </a:r>
            <a:r>
              <a:rPr lang="cs-CZ" sz="2000" baseline="-25000" dirty="0"/>
              <a:t>4</a:t>
            </a:r>
            <a:r>
              <a:rPr lang="cs-CZ" sz="2000" dirty="0"/>
              <a:t> za normálních podmínek.    2 KMnO</a:t>
            </a:r>
            <a:r>
              <a:rPr lang="cs-CZ" sz="2000" baseline="-25000" dirty="0"/>
              <a:t>4</a:t>
            </a:r>
            <a:r>
              <a:rPr lang="cs-CZ" sz="2000" dirty="0"/>
              <a:t> + 16 </a:t>
            </a:r>
            <a:r>
              <a:rPr lang="cs-CZ" sz="2000" dirty="0" err="1"/>
              <a:t>HCl</a:t>
            </a:r>
            <a:r>
              <a:rPr lang="cs-CZ" sz="2000" dirty="0"/>
              <a:t> = 5 Cl</a:t>
            </a:r>
            <a:r>
              <a:rPr lang="cs-CZ" sz="2000" baseline="-25000" dirty="0"/>
              <a:t>2</a:t>
            </a:r>
            <a:r>
              <a:rPr lang="cs-CZ" sz="2000" dirty="0"/>
              <a:t> + 2 MnCl</a:t>
            </a:r>
            <a:r>
              <a:rPr lang="cs-CZ" sz="2000" baseline="-25000" dirty="0"/>
              <a:t>2</a:t>
            </a:r>
            <a:r>
              <a:rPr lang="cs-CZ" sz="2000" dirty="0"/>
              <a:t> + 2 </a:t>
            </a:r>
            <a:r>
              <a:rPr lang="cs-CZ" sz="2000" dirty="0" err="1"/>
              <a:t>KCl</a:t>
            </a:r>
            <a:r>
              <a:rPr lang="cs-CZ" sz="2000" dirty="0"/>
              <a:t> + 8 H</a:t>
            </a:r>
            <a:r>
              <a:rPr lang="cs-CZ" sz="2000" baseline="-25000" dirty="0"/>
              <a:t>2</a:t>
            </a:r>
            <a:r>
              <a:rPr lang="cs-CZ" sz="2000" dirty="0"/>
              <a:t>O</a:t>
            </a:r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BB415AB4-46FE-4711-A597-E1E9B2579CED}"/>
              </a:ext>
            </a:extLst>
          </p:cNvPr>
          <p:cNvSpPr txBox="1"/>
          <p:nvPr/>
        </p:nvSpPr>
        <p:spPr>
          <a:xfrm>
            <a:off x="185738" y="546398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1,68 l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AC409B9C-E2F3-45CD-880C-48D0D83DFD54}"/>
              </a:ext>
            </a:extLst>
          </p:cNvPr>
          <p:cNvSpPr txBox="1"/>
          <p:nvPr/>
        </p:nvSpPr>
        <p:spPr>
          <a:xfrm>
            <a:off x="185738" y="637192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2,7.10</a:t>
            </a:r>
            <a:r>
              <a:rPr lang="cs-CZ" sz="2000" baseline="30000" dirty="0"/>
              <a:t>22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19" name="TextovéPole 18">
            <a:extLst>
              <a:ext uri="{FF2B5EF4-FFF2-40B4-BE49-F238E27FC236}">
                <a16:creationId xmlns:a16="http://schemas.microsoft.com/office/drawing/2014/main" id="{27B55EF1-EEE0-47F4-AACB-309F1BACF560}"/>
              </a:ext>
            </a:extLst>
          </p:cNvPr>
          <p:cNvSpPr txBox="1"/>
          <p:nvPr/>
        </p:nvSpPr>
        <p:spPr>
          <a:xfrm>
            <a:off x="219074" y="5971811"/>
            <a:ext cx="86201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Kolik molekul vodíku vznikne přidáním 2 g sodíku do 500 g vody</a:t>
            </a:r>
            <a:r>
              <a:rPr lang="en-US" sz="2000" dirty="0"/>
              <a:t>?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130068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4" grpId="0"/>
      <p:bldP spid="16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C901E7DB-CDCD-4C2C-A91C-7AAE7B423A5E}"/>
              </a:ext>
            </a:extLst>
          </p:cNvPr>
          <p:cNvSpPr txBox="1"/>
          <p:nvPr/>
        </p:nvSpPr>
        <p:spPr>
          <a:xfrm>
            <a:off x="209549" y="213062"/>
            <a:ext cx="88296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Ur</a:t>
            </a:r>
            <a:r>
              <a:rPr lang="cs-CZ" sz="2000" dirty="0"/>
              <a:t>č</a:t>
            </a:r>
            <a:r>
              <a:rPr lang="en-US" sz="2000" dirty="0" err="1"/>
              <a:t>ete</a:t>
            </a:r>
            <a:r>
              <a:rPr lang="en-US" sz="2000" dirty="0"/>
              <a:t> </a:t>
            </a:r>
            <a:r>
              <a:rPr lang="cs-CZ" sz="2000" dirty="0"/>
              <a:t>látkové množství SrSO</a:t>
            </a:r>
            <a:r>
              <a:rPr lang="cs-CZ" sz="2000" baseline="-25000" dirty="0"/>
              <a:t>4</a:t>
            </a:r>
            <a:r>
              <a:rPr lang="cs-CZ" sz="2000" dirty="0"/>
              <a:t>, které vznikne přidáním 50 g 10% (m/m) roztoku K</a:t>
            </a:r>
            <a:r>
              <a:rPr lang="cs-CZ" sz="2000" baseline="-25000" dirty="0"/>
              <a:t>2</a:t>
            </a:r>
            <a:r>
              <a:rPr lang="cs-CZ" sz="2000" dirty="0"/>
              <a:t>SO</a:t>
            </a:r>
            <a:r>
              <a:rPr lang="cs-CZ" sz="2000" baseline="-25000" dirty="0"/>
              <a:t>4</a:t>
            </a:r>
            <a:r>
              <a:rPr lang="cs-CZ" sz="2000" dirty="0"/>
              <a:t> do 200 ml 0,25 M roztoku SrCl</a:t>
            </a:r>
            <a:r>
              <a:rPr lang="cs-CZ" sz="2000" baseline="-25000" dirty="0"/>
              <a:t>2</a:t>
            </a:r>
            <a:r>
              <a:rPr lang="cs-CZ" sz="2000" dirty="0"/>
              <a:t>.</a:t>
            </a:r>
            <a:endParaRPr lang="en-US" sz="2000" dirty="0"/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C513E35B-2222-497B-AC1C-691810ABD7D4}"/>
              </a:ext>
            </a:extLst>
          </p:cNvPr>
          <p:cNvSpPr txBox="1"/>
          <p:nvPr/>
        </p:nvSpPr>
        <p:spPr>
          <a:xfrm>
            <a:off x="209549" y="92094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0,029 mol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5615DCD-393B-4209-B3BE-080D9A3E48F4}"/>
              </a:ext>
            </a:extLst>
          </p:cNvPr>
          <p:cNvSpPr txBox="1"/>
          <p:nvPr/>
        </p:nvSpPr>
        <p:spPr>
          <a:xfrm>
            <a:off x="204787" y="2751532"/>
            <a:ext cx="8724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/>
              <a:t>Za normálních podmínek 2 g vodíku reagovaly s 30 dm</a:t>
            </a:r>
            <a:r>
              <a:rPr lang="cs-CZ" sz="2000" baseline="30000"/>
              <a:t>3</a:t>
            </a:r>
            <a:r>
              <a:rPr lang="cs-CZ" sz="2000"/>
              <a:t> chloru. Jaký byl výsledný objem soustavy po reakci? </a:t>
            </a:r>
            <a:endParaRPr lang="cs-CZ" sz="20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6ED8D26-FEC3-4127-82E7-AB75A08FAECF}"/>
              </a:ext>
            </a:extLst>
          </p:cNvPr>
          <p:cNvSpPr txBox="1"/>
          <p:nvPr/>
        </p:nvSpPr>
        <p:spPr>
          <a:xfrm>
            <a:off x="204787" y="1482297"/>
            <a:ext cx="88582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/>
              <a:t>10 dm</a:t>
            </a:r>
            <a:r>
              <a:rPr lang="cs-CZ" sz="2000" baseline="30000" dirty="0"/>
              <a:t>3</a:t>
            </a:r>
            <a:r>
              <a:rPr lang="cs-CZ" sz="2000" dirty="0"/>
              <a:t> dusíku </a:t>
            </a:r>
            <a:r>
              <a:rPr lang="cs-CZ" sz="2000" dirty="0" err="1"/>
              <a:t>zreagovalo</a:t>
            </a:r>
            <a:r>
              <a:rPr lang="cs-CZ" sz="2000" dirty="0"/>
              <a:t> s 40 dm</a:t>
            </a:r>
            <a:r>
              <a:rPr lang="cs-CZ" sz="2000" baseline="30000" dirty="0"/>
              <a:t>3</a:t>
            </a:r>
            <a:r>
              <a:rPr lang="cs-CZ" sz="2000" dirty="0"/>
              <a:t> vodíku za vzniku amoniaku. Jak se po reakci změnil objem soustavy? Objem reaktantů i produktů byl měřen při stejné teplotě.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E8A5AE55-2061-403B-9426-CB5F65614098}"/>
              </a:ext>
            </a:extLst>
          </p:cNvPr>
          <p:cNvSpPr txBox="1"/>
          <p:nvPr/>
        </p:nvSpPr>
        <p:spPr>
          <a:xfrm>
            <a:off x="195261" y="4092508"/>
            <a:ext cx="88582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dirty="0"/>
              <a:t>K </a:t>
            </a:r>
            <a:r>
              <a:rPr lang="en-US" sz="2000" dirty="0" err="1"/>
              <a:t>roztoku</a:t>
            </a:r>
            <a:r>
              <a:rPr lang="en-US" sz="2000" dirty="0"/>
              <a:t> </a:t>
            </a:r>
            <a:r>
              <a:rPr lang="en-US" sz="2000" dirty="0" err="1"/>
              <a:t>kyseliny</a:t>
            </a:r>
            <a:r>
              <a:rPr lang="en-US" sz="2000" dirty="0"/>
              <a:t> s</a:t>
            </a:r>
            <a:r>
              <a:rPr lang="cs-CZ" sz="2000" dirty="0"/>
              <a:t>í</a:t>
            </a:r>
            <a:r>
              <a:rPr lang="en-US" sz="2000" dirty="0" err="1"/>
              <a:t>rov</a:t>
            </a:r>
            <a:r>
              <a:rPr lang="cs-CZ" sz="2000" dirty="0"/>
              <a:t>é</a:t>
            </a:r>
            <a:r>
              <a:rPr lang="en-US" sz="2000" dirty="0"/>
              <a:t> </a:t>
            </a:r>
            <a:r>
              <a:rPr lang="cs-CZ" sz="2000" dirty="0"/>
              <a:t>byl přidán hydroxid  sodný. Vzniklo 3,6 g hydrogensíranu a 2,84 g síranu sodného. Kolik bylo v roztoku kyseliny sírové a kolik bylo přidáno hydroxidu sodného?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753EF7FD-D78A-4578-BD61-C4380456CD49}"/>
              </a:ext>
            </a:extLst>
          </p:cNvPr>
          <p:cNvSpPr txBox="1"/>
          <p:nvPr/>
        </p:nvSpPr>
        <p:spPr>
          <a:xfrm>
            <a:off x="209549" y="5623353"/>
            <a:ext cx="8791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 neutralizaci 200 ml 0,5 M roztoku kyseliny dusičné bylo použito 6,26 g směsi uhličitanů draselného a sodného. Určete složení směsi uhličitanů.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35811DC8-2201-4805-AE3F-7808E4E2E95B}"/>
              </a:ext>
            </a:extLst>
          </p:cNvPr>
          <p:cNvSpPr txBox="1"/>
          <p:nvPr/>
        </p:nvSpPr>
        <p:spPr>
          <a:xfrm>
            <a:off x="304800" y="2190183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poklesl o 20 dm</a:t>
            </a:r>
            <a:r>
              <a:rPr lang="cs-CZ" sz="2000" baseline="30000" dirty="0"/>
              <a:t>3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16" name="TextovéPole 15">
            <a:extLst>
              <a:ext uri="{FF2B5EF4-FFF2-40B4-BE49-F238E27FC236}">
                <a16:creationId xmlns:a16="http://schemas.microsoft.com/office/drawing/2014/main" id="{7BEBD138-A516-4C14-83A9-C3F8F922B44E}"/>
              </a:ext>
            </a:extLst>
          </p:cNvPr>
          <p:cNvSpPr txBox="1"/>
          <p:nvPr/>
        </p:nvSpPr>
        <p:spPr>
          <a:xfrm>
            <a:off x="381000" y="3402268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52,41 l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18" name="TextovéPole 17">
            <a:extLst>
              <a:ext uri="{FF2B5EF4-FFF2-40B4-BE49-F238E27FC236}">
                <a16:creationId xmlns:a16="http://schemas.microsoft.com/office/drawing/2014/main" id="{1AB1364B-2F9B-4356-8B03-41D78EFB0086}"/>
              </a:ext>
            </a:extLst>
          </p:cNvPr>
          <p:cNvSpPr txBox="1"/>
          <p:nvPr/>
        </p:nvSpPr>
        <p:spPr>
          <a:xfrm>
            <a:off x="195261" y="5108171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4,9 g kyseliny, 2,8 g hydroxid</a:t>
            </a:r>
            <a:r>
              <a:rPr lang="en-US" sz="2000" dirty="0"/>
              <a:t>u]</a:t>
            </a:r>
            <a:endParaRPr lang="cs-CZ" sz="2000" dirty="0"/>
          </a:p>
        </p:txBody>
      </p: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D9E6716E-2D3F-454B-A730-29461DB8260C}"/>
              </a:ext>
            </a:extLst>
          </p:cNvPr>
          <p:cNvSpPr txBox="1"/>
          <p:nvPr/>
        </p:nvSpPr>
        <p:spPr>
          <a:xfrm>
            <a:off x="209549" y="633123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4,14 g K</a:t>
            </a:r>
            <a:r>
              <a:rPr lang="cs-CZ" sz="2000" baseline="-25000" dirty="0"/>
              <a:t>2</a:t>
            </a:r>
            <a:r>
              <a:rPr lang="cs-CZ" sz="2000" dirty="0"/>
              <a:t>CO</a:t>
            </a:r>
            <a:r>
              <a:rPr lang="cs-CZ" sz="2000" baseline="-25000" dirty="0"/>
              <a:t>3</a:t>
            </a:r>
            <a:r>
              <a:rPr lang="cs-CZ" sz="2000" dirty="0"/>
              <a:t> + 2,12 g Na</a:t>
            </a:r>
            <a:r>
              <a:rPr lang="cs-CZ" sz="2000" baseline="-25000" dirty="0"/>
              <a:t>2</a:t>
            </a:r>
            <a:r>
              <a:rPr lang="cs-CZ" sz="2000" dirty="0"/>
              <a:t>CO</a:t>
            </a:r>
            <a:r>
              <a:rPr lang="cs-CZ" sz="2000" baseline="-25000" dirty="0"/>
              <a:t>3</a:t>
            </a:r>
            <a:r>
              <a:rPr lang="en-US" sz="2000" dirty="0"/>
              <a:t>]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14142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6" grpId="0"/>
      <p:bldP spid="18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24EE2D42-DC07-4808-BB61-F882C6996B21}"/>
              </a:ext>
            </a:extLst>
          </p:cNvPr>
          <p:cNvSpPr txBox="1"/>
          <p:nvPr/>
        </p:nvSpPr>
        <p:spPr>
          <a:xfrm>
            <a:off x="85725" y="171450"/>
            <a:ext cx="8791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 roztoku obsahujícímu 5,88 g kyseliny fosforečné byl přidán roztok 8,4 g hydroxidu draselného a výsledný roztok byl odpařen dosucha. Určete složení odparku.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019EE646-2FD1-4073-8C5E-05BF8DA60166}"/>
              </a:ext>
            </a:extLst>
          </p:cNvPr>
          <p:cNvSpPr txBox="1"/>
          <p:nvPr/>
        </p:nvSpPr>
        <p:spPr>
          <a:xfrm>
            <a:off x="85725" y="879336"/>
            <a:ext cx="73247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/>
              <a:t>[</a:t>
            </a:r>
            <a:r>
              <a:rPr lang="cs-CZ" sz="2000" dirty="0"/>
              <a:t>6,36 g fosforečnanu a 5,22 g </a:t>
            </a:r>
            <a:r>
              <a:rPr lang="cs-CZ" sz="2000" dirty="0" err="1"/>
              <a:t>hydrogenfosforečnanu</a:t>
            </a:r>
            <a:r>
              <a:rPr lang="cs-CZ" sz="2000" dirty="0"/>
              <a:t> draselného</a:t>
            </a:r>
            <a:r>
              <a:rPr lang="en-US" sz="2000" dirty="0"/>
              <a:t>]</a:t>
            </a:r>
            <a:endParaRPr lang="cs-CZ" sz="2000" dirty="0"/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EE1100A-D81F-488E-87E8-49E6EA5DF94F}"/>
              </a:ext>
            </a:extLst>
          </p:cNvPr>
          <p:cNvSpPr txBox="1"/>
          <p:nvPr/>
        </p:nvSpPr>
        <p:spPr>
          <a:xfrm>
            <a:off x="142875" y="1504950"/>
            <a:ext cx="87915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Ke spálení 20 l směsi propanu a butanu bylo použito 124 l kyslíku. Určete složení směsi.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0F6F3CEF-0017-4D30-874D-7291B2599479}"/>
              </a:ext>
            </a:extLst>
          </p:cNvPr>
          <p:cNvSpPr txBox="1"/>
          <p:nvPr/>
        </p:nvSpPr>
        <p:spPr>
          <a:xfrm flipH="1">
            <a:off x="142875" y="2867025"/>
            <a:ext cx="872013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cs-CZ" sz="2000" dirty="0"/>
              <a:t>Oxid uhličitý, vzniklý spálením 11,2 l propan-butanové směsi (za normálních podmínek), byl zachycen v roztoku hydroxidu sodného, přičemž vzniklo 95,4 g uhličitanu a 84 g hydrogenuhličitanu sodného. Určete složení </a:t>
            </a:r>
            <a:r>
              <a:rPr lang="en-US" sz="2000" dirty="0" err="1"/>
              <a:t>propan-butanov</a:t>
            </a:r>
            <a:r>
              <a:rPr lang="cs-CZ" sz="2000" dirty="0"/>
              <a:t>é směsi.  </a:t>
            </a:r>
          </a:p>
        </p:txBody>
      </p: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9941A548-D369-41A1-94DC-E32CD2F7360C}"/>
              </a:ext>
            </a:extLst>
          </p:cNvPr>
          <p:cNvSpPr txBox="1"/>
          <p:nvPr/>
        </p:nvSpPr>
        <p:spPr>
          <a:xfrm>
            <a:off x="142875" y="2253674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[</a:t>
            </a:r>
            <a:r>
              <a:rPr lang="cs-CZ" sz="2000" dirty="0"/>
              <a:t>20% propanu a 80 % butanu</a:t>
            </a:r>
            <a:r>
              <a:rPr lang="en-US" sz="2000" dirty="0"/>
              <a:t>]</a:t>
            </a:r>
            <a:r>
              <a:rPr lang="cs-CZ" sz="2000" dirty="0"/>
              <a:t> </a:t>
            </a:r>
          </a:p>
        </p:txBody>
      </p:sp>
      <p:sp>
        <p:nvSpPr>
          <p:cNvPr id="14" name="TextovéPole 13">
            <a:extLst>
              <a:ext uri="{FF2B5EF4-FFF2-40B4-BE49-F238E27FC236}">
                <a16:creationId xmlns:a16="http://schemas.microsoft.com/office/drawing/2014/main" id="{62E5A1D0-F486-4F35-B28A-39B1C6CDEEDA}"/>
              </a:ext>
            </a:extLst>
          </p:cNvPr>
          <p:cNvSpPr txBox="1"/>
          <p:nvPr/>
        </p:nvSpPr>
        <p:spPr>
          <a:xfrm>
            <a:off x="142875" y="4203650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dirty="0"/>
              <a:t>[</a:t>
            </a:r>
            <a:r>
              <a:rPr lang="cs-CZ" sz="2000" dirty="0"/>
              <a:t>20% propanu a 80 % butanu</a:t>
            </a:r>
            <a:r>
              <a:rPr lang="en-US" sz="2000" dirty="0"/>
              <a:t>]</a:t>
            </a:r>
            <a:r>
              <a:rPr 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06829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4" grpId="0"/>
    </p:bld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1807</TotalTime>
  <Words>431</Words>
  <Application>Microsoft Office PowerPoint</Application>
  <PresentationFormat>Předvádění na obrazovce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Motiv Office</vt:lpstr>
      <vt:lpstr>Chemické výpočty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Lubomír Prokeš</dc:creator>
  <cp:lastModifiedBy>Lubomir Prokes</cp:lastModifiedBy>
  <cp:revision>156</cp:revision>
  <dcterms:created xsi:type="dcterms:W3CDTF">2021-03-09T19:08:48Z</dcterms:created>
  <dcterms:modified xsi:type="dcterms:W3CDTF">2022-03-24T12:51:55Z</dcterms:modified>
</cp:coreProperties>
</file>