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9" r:id="rId2"/>
    <p:sldId id="748" r:id="rId3"/>
    <p:sldId id="747" r:id="rId4"/>
    <p:sldId id="546" r:id="rId5"/>
    <p:sldId id="889" r:id="rId6"/>
    <p:sldId id="833" r:id="rId7"/>
    <p:sldId id="917" r:id="rId8"/>
    <p:sldId id="872" r:id="rId9"/>
    <p:sldId id="832" r:id="rId10"/>
    <p:sldId id="83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EBA55-5AFD-4D7B-B8FC-948568F55C1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BB75-1419-432F-9018-5D5FE9B40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38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D142-9672-4486-8588-F58AA3A8330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97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4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62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47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67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2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02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1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0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6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50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A846-99C2-4FC3-A8B4-21DF8A13651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403D-649B-4FA7-A863-2DF7A9C18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60375" y="231775"/>
            <a:ext cx="5856287" cy="806450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+mn-lt"/>
              </a:rPr>
              <a:t>Periodický zákon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387284" y="1544637"/>
            <a:ext cx="6003991" cy="43132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000" b="1" i="1" dirty="0"/>
              <a:t>D. I. Mendělejev  </a:t>
            </a:r>
            <a:r>
              <a:rPr lang="cs-CZ" sz="2000" b="1" dirty="0"/>
              <a:t>(1869)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„Vlastnosti prvků jsou periodickou funkcí jejich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 </a:t>
            </a:r>
            <a:r>
              <a:rPr lang="cs-CZ" sz="2000" u="sng" dirty="0"/>
              <a:t>atomových </a:t>
            </a:r>
            <a:r>
              <a:rPr lang="en-US" sz="2000" u="sng" dirty="0"/>
              <a:t>h</a:t>
            </a:r>
            <a:r>
              <a:rPr lang="cs-CZ" sz="2000" u="sng" dirty="0" err="1"/>
              <a:t>motností</a:t>
            </a:r>
            <a:r>
              <a:rPr lang="cs-CZ" sz="2000" dirty="0"/>
              <a:t>.“</a:t>
            </a:r>
          </a:p>
          <a:p>
            <a:pPr marL="0" lvl="1" indent="0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marL="0" lvl="1" indent="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0" lvl="1" indent="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0" lvl="1" indent="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0" lvl="1" indent="0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marL="0" lvl="1" indent="0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i="1" dirty="0"/>
              <a:t>H. </a:t>
            </a:r>
            <a:r>
              <a:rPr lang="cs-CZ" sz="2000" b="1" i="1" dirty="0" err="1"/>
              <a:t>Moseley</a:t>
            </a:r>
            <a:r>
              <a:rPr lang="cs-CZ" sz="2000" b="1" i="1" dirty="0"/>
              <a:t> </a:t>
            </a:r>
            <a:r>
              <a:rPr lang="cs-CZ" sz="2000" b="1" dirty="0"/>
              <a:t>(1913)</a:t>
            </a:r>
            <a:r>
              <a:rPr lang="en-US" sz="2000" b="1" dirty="0"/>
              <a:t>                                             </a:t>
            </a:r>
            <a:endParaRPr lang="cs-CZ" sz="2000" b="1" dirty="0"/>
          </a:p>
          <a:p>
            <a:pPr marL="0" lvl="1" indent="0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“</a:t>
            </a:r>
            <a:r>
              <a:rPr lang="cs-CZ" sz="2000" dirty="0"/>
              <a:t>Vlastnosti prvků jsou periodickou funkcí jejich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 </a:t>
            </a:r>
            <a:r>
              <a:rPr lang="cs-CZ" sz="2000" u="sng" dirty="0"/>
              <a:t>protonových čísel</a:t>
            </a:r>
            <a:r>
              <a:rPr lang="en-US" sz="2000" dirty="0"/>
              <a:t>”</a:t>
            </a:r>
            <a:r>
              <a:rPr lang="cs-CZ" sz="2000" dirty="0"/>
              <a:t>. </a:t>
            </a:r>
          </a:p>
        </p:txBody>
      </p:sp>
      <p:pic>
        <p:nvPicPr>
          <p:cNvPr id="4" name="Picture 4" descr="VÃ½sledek obrÃ¡zku pro mendele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34" y="322466"/>
            <a:ext cx="2362200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{\sqrt  f}=k_{1}\cdot \left(Z-k_{2}\righ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f=\left(2.47\times 10^{{15}}\right)\times \left(Z-1\right)^{2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6374" name="Picture 6" descr="https://upload.wikimedia.org/wikipedia/en/d/dd/Henry_Mose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59" y="3505200"/>
            <a:ext cx="2068749" cy="30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3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FB4C854-0566-433B-B893-BCFB537A4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218632" cy="35052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CF90BB8-6195-4DF6-9841-5448971EC0C3}"/>
              </a:ext>
            </a:extLst>
          </p:cNvPr>
          <p:cNvSpPr txBox="1"/>
          <p:nvPr/>
        </p:nvSpPr>
        <p:spPr>
          <a:xfrm>
            <a:off x="2362200" y="381000"/>
            <a:ext cx="454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Periodick</a:t>
            </a:r>
            <a:r>
              <a:rPr lang="cs-CZ" sz="2000" b="1" dirty="0"/>
              <a:t>á</a:t>
            </a:r>
            <a:r>
              <a:rPr lang="en-US" sz="2000" b="1" dirty="0"/>
              <a:t> </a:t>
            </a:r>
            <a:r>
              <a:rPr lang="en-US" sz="2000" b="1" dirty="0" err="1"/>
              <a:t>soustava</a:t>
            </a:r>
            <a:r>
              <a:rPr lang="en-US" sz="2000" b="1" dirty="0"/>
              <a:t> </a:t>
            </a:r>
            <a:r>
              <a:rPr lang="en-US" sz="2000" b="1" dirty="0" err="1"/>
              <a:t>prvk</a:t>
            </a:r>
            <a:r>
              <a:rPr lang="cs-CZ" sz="2000" b="1" dirty="0"/>
              <a:t>ů (krátká forma)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07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8A9CD-F4F0-4BA8-89EE-128D9250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57200"/>
            <a:ext cx="7886700" cy="432738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+mn-lt"/>
              </a:rPr>
              <a:t>Mendělejevův periodický systém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4CF8FA-949F-46B8-9677-97BD301922D3}"/>
              </a:ext>
            </a:extLst>
          </p:cNvPr>
          <p:cNvSpPr txBox="1"/>
          <p:nvPr/>
        </p:nvSpPr>
        <p:spPr>
          <a:xfrm>
            <a:off x="190500" y="1205388"/>
            <a:ext cx="876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1. Opravy nesprávně určených atomových hmotností některých prvků (</a:t>
            </a:r>
            <a:r>
              <a:rPr lang="cs-CZ" sz="2000" dirty="0" err="1"/>
              <a:t>Ce</a:t>
            </a:r>
            <a:r>
              <a:rPr lang="cs-CZ" sz="2000" dirty="0"/>
              <a:t>, </a:t>
            </a:r>
            <a:r>
              <a:rPr lang="cs-CZ" sz="2000" dirty="0" err="1"/>
              <a:t>Th</a:t>
            </a:r>
            <a:r>
              <a:rPr lang="cs-CZ" sz="2000" dirty="0"/>
              <a:t> a U).</a:t>
            </a:r>
          </a:p>
          <a:p>
            <a:endParaRPr lang="cs-CZ" sz="800" dirty="0"/>
          </a:p>
          <a:p>
            <a:r>
              <a:rPr lang="cs-CZ" sz="2000" dirty="0"/>
              <a:t>2. Změna pořadí některých prvků (Co – Ni, Te – I).</a:t>
            </a:r>
          </a:p>
          <a:p>
            <a:endParaRPr lang="cs-CZ" sz="800" dirty="0"/>
          </a:p>
          <a:p>
            <a:r>
              <a:rPr lang="cs-CZ" sz="2000" dirty="0"/>
              <a:t>3. Předpovězení nových prvků: </a:t>
            </a:r>
            <a:r>
              <a:rPr lang="cs-CZ" sz="2000" i="1" dirty="0" err="1"/>
              <a:t>Ekabor</a:t>
            </a:r>
            <a:r>
              <a:rPr lang="cs-CZ" sz="2000" dirty="0"/>
              <a:t> (</a:t>
            </a:r>
            <a:r>
              <a:rPr lang="cs-CZ" sz="2000" dirty="0" err="1"/>
              <a:t>Sc</a:t>
            </a:r>
            <a:r>
              <a:rPr lang="cs-CZ" sz="2000" dirty="0"/>
              <a:t>), </a:t>
            </a:r>
            <a:r>
              <a:rPr lang="cs-CZ" sz="2000" i="1" dirty="0" err="1"/>
              <a:t>Ekaaluminium</a:t>
            </a:r>
            <a:r>
              <a:rPr lang="cs-CZ" sz="2000" dirty="0"/>
              <a:t> (</a:t>
            </a:r>
            <a:r>
              <a:rPr lang="cs-CZ" sz="2000" dirty="0" err="1"/>
              <a:t>Ga</a:t>
            </a:r>
            <a:r>
              <a:rPr lang="cs-CZ" sz="2000" dirty="0"/>
              <a:t>) a </a:t>
            </a:r>
            <a:r>
              <a:rPr lang="cs-CZ" sz="2000" i="1" dirty="0" err="1"/>
              <a:t>Ekasilicium</a:t>
            </a:r>
            <a:r>
              <a:rPr lang="cs-CZ" sz="2000" dirty="0"/>
              <a:t> (</a:t>
            </a:r>
            <a:r>
              <a:rPr lang="cs-CZ" sz="2000" dirty="0" err="1"/>
              <a:t>Ge</a:t>
            </a:r>
            <a:r>
              <a:rPr lang="cs-CZ" sz="2000" dirty="0"/>
              <a:t>).</a:t>
            </a:r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B75B5-F234-49A4-ACB4-E9C31B8A0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029200"/>
            <a:ext cx="3829050" cy="16192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853D08-9828-4710-85B6-0BD8608C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666280"/>
            <a:ext cx="3829050" cy="21639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F144DBE-1253-46E6-B3B3-07B1D7AF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3048000"/>
            <a:ext cx="4267200" cy="32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20FD4B1-EE7E-4D9D-BA6E-CDB6CC44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16" y="609600"/>
            <a:ext cx="3711721" cy="5638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D5DE07-EFED-4EE4-AC5D-09CEABA7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71" y="2935732"/>
            <a:ext cx="1905000" cy="4940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DF1ED2-3702-4D02-9693-4F52BECD3446}"/>
              </a:ext>
            </a:extLst>
          </p:cNvPr>
          <p:cNvSpPr txBox="1"/>
          <p:nvPr/>
        </p:nvSpPr>
        <p:spPr>
          <a:xfrm>
            <a:off x="609600" y="457200"/>
            <a:ext cx="278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Moseleyho</a:t>
            </a:r>
            <a:r>
              <a:rPr lang="en-US" sz="2800" b="1" dirty="0"/>
              <a:t> </a:t>
            </a:r>
            <a:r>
              <a:rPr lang="cs-CZ" sz="2800" b="1" dirty="0"/>
              <a:t>zá</a:t>
            </a:r>
            <a:r>
              <a:rPr lang="en-US" sz="2800" b="1" dirty="0" err="1"/>
              <a:t>kon</a:t>
            </a:r>
            <a:endParaRPr lang="en-US" sz="28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EE89FD-69DA-405A-9579-D0E574E36FD8}"/>
              </a:ext>
            </a:extLst>
          </p:cNvPr>
          <p:cNvSpPr txBox="1"/>
          <p:nvPr/>
        </p:nvSpPr>
        <p:spPr>
          <a:xfrm>
            <a:off x="358702" y="1274202"/>
            <a:ext cx="4518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= l</a:t>
            </a:r>
            <a:r>
              <a:rPr lang="cs-CZ" sz="2000" dirty="0" err="1"/>
              <a:t>ineární</a:t>
            </a:r>
            <a:r>
              <a:rPr lang="cs-CZ" sz="2000" dirty="0"/>
              <a:t> vztah mezi druhou odmocninou frekvence spektrálních čar charakteristického rentgenového záření a </a:t>
            </a:r>
            <a:r>
              <a:rPr lang="cs-CZ" sz="2000" u="sng" dirty="0"/>
              <a:t>protonovým číslem prvku </a:t>
            </a:r>
            <a:r>
              <a:rPr lang="cs-CZ" sz="2000" dirty="0"/>
              <a:t>(Z)</a:t>
            </a:r>
            <a:endParaRPr lang="en-US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F92F71-8A65-402D-AD1D-76EE557E1557}"/>
              </a:ext>
            </a:extLst>
          </p:cNvPr>
          <p:cNvSpPr txBox="1"/>
          <p:nvPr/>
        </p:nvSpPr>
        <p:spPr>
          <a:xfrm>
            <a:off x="358702" y="3767916"/>
            <a:ext cx="46704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1. Správné pořadí prvků Co (Ar = 58.933) a Ni (Ar = 58.71) v periodickém systému.</a:t>
            </a:r>
          </a:p>
          <a:p>
            <a:endParaRPr lang="cs-CZ" sz="2000" dirty="0"/>
          </a:p>
          <a:p>
            <a:pPr algn="just"/>
            <a:r>
              <a:rPr lang="en-US" dirty="0" err="1"/>
              <a:t>Podobn</a:t>
            </a:r>
            <a:r>
              <a:rPr lang="cs-CZ" dirty="0"/>
              <a:t>á situace je ještě v případě Ar (Ar = 39.94) a K (Ar = 39.098) nebo </a:t>
            </a:r>
            <a:r>
              <a:rPr lang="cs-CZ" dirty="0" err="1"/>
              <a:t>Th</a:t>
            </a:r>
            <a:r>
              <a:rPr lang="cs-CZ" dirty="0"/>
              <a:t> (Ar = 232.038) a Pa (Ar = 231.036)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DE7DC48-0FEE-412C-B1B8-0BA74AE531FE}"/>
              </a:ext>
            </a:extLst>
          </p:cNvPr>
          <p:cNvSpPr txBox="1"/>
          <p:nvPr/>
        </p:nvSpPr>
        <p:spPr>
          <a:xfrm>
            <a:off x="377752" y="5834296"/>
            <a:ext cx="5184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2. Předpovězeny nové prvky: Z = 43 (</a:t>
            </a:r>
            <a:r>
              <a:rPr lang="cs-CZ" sz="2000" dirty="0" err="1"/>
              <a:t>Tc</a:t>
            </a:r>
            <a:r>
              <a:rPr lang="cs-CZ" sz="2000" dirty="0"/>
              <a:t>), 61 (</a:t>
            </a:r>
            <a:r>
              <a:rPr lang="cs-CZ" sz="2000" dirty="0" err="1"/>
              <a:t>Pm</a:t>
            </a:r>
            <a:r>
              <a:rPr lang="cs-CZ" sz="2000" dirty="0"/>
              <a:t>) a 75 (Re)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279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47A5B31-1CC8-44B7-9FC9-642AED39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7886700" cy="362261"/>
          </a:xfrm>
        </p:spPr>
        <p:txBody>
          <a:bodyPr>
            <a:noAutofit/>
          </a:bodyPr>
          <a:lstStyle/>
          <a:p>
            <a:r>
              <a:rPr lang="cs-CZ" sz="2800" b="1" dirty="0"/>
              <a:t>Atomová hmotnost</a:t>
            </a:r>
            <a:endParaRPr lang="en-US" sz="2800" b="1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CDCFE60-E37A-4812-931F-AA972A17D321}"/>
              </a:ext>
            </a:extLst>
          </p:cNvPr>
          <p:cNvGrpSpPr/>
          <p:nvPr/>
        </p:nvGrpSpPr>
        <p:grpSpPr>
          <a:xfrm>
            <a:off x="304800" y="1143000"/>
            <a:ext cx="8696325" cy="5476875"/>
            <a:chOff x="304800" y="1143000"/>
            <a:chExt cx="8696325" cy="5476875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D5DFB950-258A-4918-A007-891A9B01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143000"/>
              <a:ext cx="8696325" cy="5476875"/>
            </a:xfrm>
            <a:prstGeom prst="rect">
              <a:avLst/>
            </a:prstGeom>
          </p:spPr>
        </p:pic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78C90638-313E-4D59-9ADC-47A119401FC5}"/>
                </a:ext>
              </a:extLst>
            </p:cNvPr>
            <p:cNvSpPr/>
            <p:nvPr/>
          </p:nvSpPr>
          <p:spPr>
            <a:xfrm>
              <a:off x="7358062" y="3733800"/>
              <a:ext cx="1062038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E1DFE648-59E1-446A-AC49-7EEED9E75331}"/>
                </a:ext>
              </a:extLst>
            </p:cNvPr>
            <p:cNvSpPr/>
            <p:nvPr/>
          </p:nvSpPr>
          <p:spPr>
            <a:xfrm>
              <a:off x="4121943" y="3276600"/>
              <a:ext cx="1062038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26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0728"/>
            <a:ext cx="8229600" cy="551272"/>
          </a:xfrm>
        </p:spPr>
        <p:txBody>
          <a:bodyPr>
            <a:normAutofit/>
          </a:bodyPr>
          <a:lstStyle/>
          <a:p>
            <a:r>
              <a:rPr lang="en-GB" altLang="en-US" sz="2800" b="1" dirty="0" err="1">
                <a:latin typeface="+mn-lt"/>
                <a:cs typeface="Arial" panose="020B0604020202020204" pitchFamily="34" charset="0"/>
              </a:rPr>
              <a:t>Periodick</a:t>
            </a:r>
            <a:r>
              <a:rPr lang="cs-CZ" altLang="en-US" sz="2800" b="1" dirty="0">
                <a:latin typeface="+mn-lt"/>
                <a:cs typeface="Arial" panose="020B0604020202020204" pitchFamily="34" charset="0"/>
              </a:rPr>
              <a:t>á soustava prvků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8600" y="830230"/>
            <a:ext cx="8686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P</a:t>
            </a:r>
            <a:r>
              <a:rPr lang="cs-CZ" altLang="en-US" sz="2000" b="1" dirty="0" err="1">
                <a:cs typeface="Arial" panose="020B0604020202020204" pitchFamily="34" charset="0"/>
              </a:rPr>
              <a:t>eriodická</a:t>
            </a:r>
            <a:r>
              <a:rPr lang="cs-CZ" altLang="en-US" sz="2000" b="1" dirty="0">
                <a:cs typeface="Arial" panose="020B0604020202020204" pitchFamily="34" charset="0"/>
              </a:rPr>
              <a:t> soustava (tabulka) prvků</a:t>
            </a:r>
            <a:r>
              <a:rPr lang="en-US" altLang="en-US" sz="2000" b="1" dirty="0">
                <a:cs typeface="Arial" panose="020B0604020202020204" pitchFamily="34" charset="0"/>
              </a:rPr>
              <a:t> = </a:t>
            </a:r>
            <a:r>
              <a:rPr lang="en-US" altLang="en-US" sz="2000" dirty="0">
                <a:cs typeface="Arial" panose="020B0604020202020204" pitchFamily="34" charset="0"/>
              </a:rPr>
              <a:t>g</a:t>
            </a:r>
            <a:r>
              <a:rPr lang="cs-CZ" altLang="en-US" sz="2000" dirty="0" err="1">
                <a:cs typeface="Arial" panose="020B0604020202020204" pitchFamily="34" charset="0"/>
              </a:rPr>
              <a:t>rafické</a:t>
            </a:r>
            <a:r>
              <a:rPr lang="cs-CZ" altLang="en-US" sz="2000" dirty="0">
                <a:cs typeface="Arial" panose="020B0604020202020204" pitchFamily="34" charset="0"/>
              </a:rPr>
              <a:t> vyjádření periodicity prvků</a:t>
            </a:r>
            <a:endParaRPr lang="cs-CZ" altLang="en-US" sz="2000" u="sng" dirty="0">
              <a:cs typeface="Arial" panose="020B0604020202020204" pitchFamily="34" charset="0"/>
            </a:endParaRPr>
          </a:p>
          <a:p>
            <a:pPr algn="just"/>
            <a:r>
              <a:rPr lang="cs-CZ" altLang="en-US" sz="2000" dirty="0">
                <a:cs typeface="Arial" panose="020B0604020202020204" pitchFamily="34" charset="0"/>
              </a:rPr>
              <a:t>nejobvyklejší podoba </a:t>
            </a:r>
            <a:r>
              <a:rPr lang="en-US" altLang="en-US" sz="2000" dirty="0">
                <a:cs typeface="Arial" panose="020B0604020202020204" pitchFamily="34" charset="0"/>
              </a:rPr>
              <a:t>=</a:t>
            </a:r>
            <a:r>
              <a:rPr lang="cs-CZ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i="1" dirty="0">
                <a:cs typeface="Arial" panose="020B0604020202020204" pitchFamily="34" charset="0"/>
              </a:rPr>
              <a:t>dlouhá tabulka</a:t>
            </a:r>
            <a:endParaRPr lang="cs-CZ" altLang="en-US" sz="2000" dirty="0">
              <a:cs typeface="Arial" panose="020B0604020202020204" pitchFamily="34" charset="0"/>
            </a:endParaRPr>
          </a:p>
          <a:p>
            <a:pPr algn="just"/>
            <a:r>
              <a:rPr lang="cs-CZ" altLang="en-US" sz="2000" dirty="0">
                <a:cs typeface="Arial" panose="020B0604020202020204" pitchFamily="34" charset="0"/>
              </a:rPr>
              <a:t>	- rozdělena na 7 period</a:t>
            </a:r>
          </a:p>
          <a:p>
            <a:pPr algn="just"/>
            <a:r>
              <a:rPr lang="cs-CZ" altLang="en-US" sz="2000" dirty="0">
                <a:cs typeface="Arial" panose="020B0604020202020204" pitchFamily="34" charset="0"/>
              </a:rPr>
              <a:t>	- prvek na počátku každé periody se vyznačuje tím, že v jeho atomu bylo zahájeno vytváření nové el. sféry</a:t>
            </a:r>
          </a:p>
          <a:p>
            <a:pPr algn="just"/>
            <a:r>
              <a:rPr lang="cs-CZ" altLang="en-US" sz="2000" dirty="0">
                <a:cs typeface="Arial" panose="020B0604020202020204" pitchFamily="34" charset="0"/>
              </a:rPr>
              <a:t>	- každá perioda ukončena vzácným plynem</a:t>
            </a:r>
          </a:p>
        </p:txBody>
      </p:sp>
      <p:pic>
        <p:nvPicPr>
          <p:cNvPr id="8" name="Picture 2" descr="VÃ½sledek obrÃ¡zku pro atomic mass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766741"/>
            <a:ext cx="6180725" cy="36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4FF65F6-597F-437C-B038-AADF0A08A738}"/>
              </a:ext>
            </a:extLst>
          </p:cNvPr>
          <p:cNvSpPr txBox="1"/>
          <p:nvPr/>
        </p:nvSpPr>
        <p:spPr>
          <a:xfrm>
            <a:off x="2400300" y="644324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/>
              <a:t>https://www.rsc.org/periodic-table/</a:t>
            </a:r>
          </a:p>
        </p:txBody>
      </p:sp>
    </p:spTree>
    <p:extLst>
      <p:ext uri="{BB962C8B-B14F-4D97-AF65-F5344CB8AC3E}">
        <p14:creationId xmlns:p14="http://schemas.microsoft.com/office/powerpoint/2010/main" val="92706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63A34F2A-2631-46CC-B0CD-00B61FA41F1E}"/>
              </a:ext>
            </a:extLst>
          </p:cNvPr>
          <p:cNvSpPr txBox="1"/>
          <p:nvPr/>
        </p:nvSpPr>
        <p:spPr>
          <a:xfrm>
            <a:off x="439783" y="457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Periodick</a:t>
            </a:r>
            <a:r>
              <a:rPr lang="cs-CZ" sz="2000" b="1" dirty="0"/>
              <a:t>á</a:t>
            </a:r>
            <a:r>
              <a:rPr lang="en-US" sz="2000" b="1" dirty="0"/>
              <a:t> </a:t>
            </a:r>
            <a:r>
              <a:rPr lang="en-US" sz="2000" b="1" dirty="0" err="1"/>
              <a:t>soustava</a:t>
            </a:r>
            <a:r>
              <a:rPr lang="en-US" sz="2000" b="1" dirty="0"/>
              <a:t> </a:t>
            </a:r>
            <a:r>
              <a:rPr lang="en-US" sz="2000" b="1" dirty="0" err="1"/>
              <a:t>prvk</a:t>
            </a:r>
            <a:r>
              <a:rPr lang="cs-CZ" sz="2000" b="1" dirty="0"/>
              <a:t>ů (dlouhá forma)</a:t>
            </a:r>
            <a:endParaRPr lang="en-US" sz="2000" b="1" dirty="0"/>
          </a:p>
        </p:txBody>
      </p:sp>
      <p:pic>
        <p:nvPicPr>
          <p:cNvPr id="7" name="Obrázek 6" descr="Obsah obrázku text, kreslení&#10;&#10;Popis byl vytvořen automaticky">
            <a:extLst>
              <a:ext uri="{FF2B5EF4-FFF2-40B4-BE49-F238E27FC236}">
                <a16:creationId xmlns:a16="http://schemas.microsoft.com/office/drawing/2014/main" id="{512552A5-E9FE-4A29-933B-173F3B58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599"/>
            <a:ext cx="3903617" cy="2134791"/>
          </a:xfrm>
          <a:prstGeom prst="rect">
            <a:avLst/>
          </a:prstGeom>
        </p:spPr>
      </p:pic>
      <p:pic>
        <p:nvPicPr>
          <p:cNvPr id="5" name="Obrázek 4" descr="Obsah obrázku počítač&#10;&#10;Popis byl vytvořen automaticky">
            <a:extLst>
              <a:ext uri="{FF2B5EF4-FFF2-40B4-BE49-F238E27FC236}">
                <a16:creationId xmlns:a16="http://schemas.microsoft.com/office/drawing/2014/main" id="{EE826A38-9569-4B01-9D10-050E6EA0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8711"/>
            <a:ext cx="8597681" cy="46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2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5FB73C-C7FC-4D72-BB35-3B2449E22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" y="809625"/>
            <a:ext cx="89279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2981E4D-6795-4F8B-B295-C44E96A0E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6" y="152400"/>
            <a:ext cx="5588000" cy="312420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66E24706-A31F-4F02-93BF-84B21ACC4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07" y="3657600"/>
            <a:ext cx="5470293" cy="3058391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75D3B17F-F1F2-4058-AED2-EF958658EB1D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981200"/>
          <a:ext cx="2971800" cy="4597305"/>
        </p:xfrm>
        <a:graphic>
          <a:graphicData uri="http://schemas.openxmlformats.org/drawingml/2006/table">
            <a:tbl>
              <a:tblPr/>
              <a:tblGrid>
                <a:gridCol w="1273629">
                  <a:extLst>
                    <a:ext uri="{9D8B030D-6E8A-4147-A177-3AD203B41FA5}">
                      <a16:colId xmlns:a16="http://schemas.microsoft.com/office/drawing/2014/main" val="3068838781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38952813"/>
                    </a:ext>
                  </a:extLst>
                </a:gridCol>
              </a:tblGrid>
              <a:tr h="246786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alkalické kovy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>
                          <a:effectLst/>
                        </a:rPr>
                        <a:t>Li, Na, K, Rb, Cs, Fr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272678"/>
                  </a:ext>
                </a:extLst>
              </a:tr>
              <a:tr h="693795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kovy alkalických zemin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Ca, Sr, Ba, Ra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296513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chalkogeny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O, S, Se, Te, Po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471544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halogeny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effectLst/>
                        </a:rPr>
                        <a:t>F, Cl, Br, I, At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951421"/>
                  </a:ext>
                </a:extLst>
              </a:tr>
              <a:tr h="470290"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vzácné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plyny</a:t>
                      </a:r>
                      <a:endParaRPr lang="en-US" sz="1500" dirty="0">
                        <a:effectLst/>
                      </a:endParaRP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</a:rPr>
                        <a:t>He, Ne, </a:t>
                      </a:r>
                      <a:r>
                        <a:rPr lang="en-US" sz="1500" dirty="0" err="1">
                          <a:effectLst/>
                        </a:rPr>
                        <a:t>Ar</a:t>
                      </a:r>
                      <a:r>
                        <a:rPr lang="en-US" sz="1500" dirty="0">
                          <a:effectLst/>
                        </a:rPr>
                        <a:t>, Kr, </a:t>
                      </a:r>
                      <a:r>
                        <a:rPr lang="en-US" sz="1500" dirty="0" err="1">
                          <a:effectLst/>
                        </a:rPr>
                        <a:t>Xe</a:t>
                      </a:r>
                      <a:r>
                        <a:rPr lang="en-US" sz="1500" dirty="0">
                          <a:effectLst/>
                        </a:rPr>
                        <a:t>, Rn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31766"/>
                  </a:ext>
                </a:extLst>
              </a:tr>
              <a:tr h="693795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prvky vzácných zemin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500">
                          <a:effectLst/>
                        </a:rPr>
                        <a:t>Sc, Y, La, Ce až Lu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728745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lanthanoidy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Ce až Lu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116600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aktinoidy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Th až Lr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11084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transurany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Np až Lr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121049"/>
                  </a:ext>
                </a:extLst>
              </a:tr>
              <a:tr h="246786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triáda železa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Fe, Co, Ni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003164"/>
                  </a:ext>
                </a:extLst>
              </a:tr>
              <a:tr h="470290"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lehké kovy platinové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Ru, Rh, Pd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59456"/>
                  </a:ext>
                </a:extLst>
              </a:tr>
              <a:tr h="470290"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těžké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kovy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platinové</a:t>
                      </a:r>
                      <a:endParaRPr lang="en-US" sz="1500" dirty="0">
                        <a:effectLst/>
                      </a:endParaRP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effectLst/>
                        </a:rPr>
                        <a:t>Os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Ir</a:t>
                      </a:r>
                      <a:r>
                        <a:rPr lang="en-US" sz="1500" dirty="0">
                          <a:effectLst/>
                        </a:rPr>
                        <a:t>, Pt</a:t>
                      </a:r>
                    </a:p>
                  </a:txBody>
                  <a:tcPr marL="31042" marR="23282" marT="7761" marB="155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84796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8DAFF507-5B78-42EB-B250-02F39B99B5D1}"/>
              </a:ext>
            </a:extLst>
          </p:cNvPr>
          <p:cNvSpPr txBox="1"/>
          <p:nvPr/>
        </p:nvSpPr>
        <p:spPr>
          <a:xfrm>
            <a:off x="304800" y="609600"/>
            <a:ext cx="2700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Klasifikace prvků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886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B7458C-C5A6-4437-AA64-DB4DF7E0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324825" cy="567275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A6ED5E-30C6-4677-856A-5145B548BF33}"/>
              </a:ext>
            </a:extLst>
          </p:cNvPr>
          <p:cNvSpPr txBox="1"/>
          <p:nvPr/>
        </p:nvSpPr>
        <p:spPr>
          <a:xfrm>
            <a:off x="2362200" y="381000"/>
            <a:ext cx="454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Periodick</a:t>
            </a:r>
            <a:r>
              <a:rPr lang="cs-CZ" sz="2000" b="1" dirty="0"/>
              <a:t>á</a:t>
            </a:r>
            <a:r>
              <a:rPr lang="en-US" sz="2000" b="1" dirty="0"/>
              <a:t> </a:t>
            </a:r>
            <a:r>
              <a:rPr lang="en-US" sz="2000" b="1" dirty="0" err="1"/>
              <a:t>soustava</a:t>
            </a:r>
            <a:r>
              <a:rPr lang="en-US" sz="2000" b="1" dirty="0"/>
              <a:t> </a:t>
            </a:r>
            <a:r>
              <a:rPr lang="en-US" sz="2000" b="1" dirty="0" err="1"/>
              <a:t>prvk</a:t>
            </a:r>
            <a:r>
              <a:rPr lang="cs-CZ" sz="2000" b="1" dirty="0"/>
              <a:t>ů (krátká forma)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9726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395</Words>
  <Application>Microsoft Office PowerPoint</Application>
  <PresentationFormat>Předvádění na obrazovce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Periodický zákon</vt:lpstr>
      <vt:lpstr>Mendělejevův periodický systém</vt:lpstr>
      <vt:lpstr>Prezentace aplikace PowerPoint</vt:lpstr>
      <vt:lpstr>Atomová hmotnost</vt:lpstr>
      <vt:lpstr>Periodická soustava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Periodický zákon</dc:title>
  <dc:creator>Lubomir Prokes</dc:creator>
  <cp:lastModifiedBy>Lubomir Prokes</cp:lastModifiedBy>
  <cp:revision>1</cp:revision>
  <dcterms:created xsi:type="dcterms:W3CDTF">2022-02-14T10:14:07Z</dcterms:created>
  <dcterms:modified xsi:type="dcterms:W3CDTF">2022-02-14T10:34:24Z</dcterms:modified>
</cp:coreProperties>
</file>