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320" r:id="rId4"/>
    <p:sldId id="284" r:id="rId5"/>
    <p:sldId id="902" r:id="rId6"/>
    <p:sldId id="903" r:id="rId7"/>
    <p:sldId id="905" r:id="rId8"/>
    <p:sldId id="901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14A4"/>
    <a:srgbClr val="9B6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660"/>
  </p:normalViewPr>
  <p:slideViewPr>
    <p:cSldViewPr>
      <p:cViewPr varScale="1">
        <p:scale>
          <a:sx n="67" d="100"/>
          <a:sy n="67" d="100"/>
        </p:scale>
        <p:origin x="1208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54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78D7B8-C465-423D-BCD2-6E5050787DEE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CED142-9672-4486-8588-F58AA3A833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6309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E78B-0BE8-407D-9CF5-5537E3586C3C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D97-6156-48A6-A22D-265A8E0CE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345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E78B-0BE8-407D-9CF5-5537E3586C3C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D97-6156-48A6-A22D-265A8E0CE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980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E78B-0BE8-407D-9CF5-5537E3586C3C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D97-6156-48A6-A22D-265A8E0CE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1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E78B-0BE8-407D-9CF5-5537E3586C3C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D97-6156-48A6-A22D-265A8E0CE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352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E78B-0BE8-407D-9CF5-5537E3586C3C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D97-6156-48A6-A22D-265A8E0CE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9089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E78B-0BE8-407D-9CF5-5537E3586C3C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D97-6156-48A6-A22D-265A8E0CE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7173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E78B-0BE8-407D-9CF5-5537E3586C3C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D97-6156-48A6-A22D-265A8E0CE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7669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E78B-0BE8-407D-9CF5-5537E3586C3C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D97-6156-48A6-A22D-265A8E0CE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186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E78B-0BE8-407D-9CF5-5537E3586C3C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D97-6156-48A6-A22D-265A8E0CE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765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E78B-0BE8-407D-9CF5-5537E3586C3C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D97-6156-48A6-A22D-265A8E0CE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6207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DE78B-0BE8-407D-9CF5-5537E3586C3C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D97-6156-48A6-A22D-265A8E0CE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797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DE78B-0BE8-407D-9CF5-5537E3586C3C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34D97-6156-48A6-A22D-265A8E0CEC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548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6345AC-E909-4BA0-AD78-E8D003BE7B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5F91DD9-7EA7-479B-B78A-0CA5ED44B6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664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FB41C2B2-D175-4538-AF8A-128F313E757F}"/>
              </a:ext>
            </a:extLst>
          </p:cNvPr>
          <p:cNvSpPr txBox="1"/>
          <p:nvPr/>
        </p:nvSpPr>
        <p:spPr>
          <a:xfrm>
            <a:off x="223837" y="508338"/>
            <a:ext cx="86963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Nuklid, obsahující 26 protonů a 33 neutronů se v medicíně používá při studiu krevního oběhu. Napište symbol tohoto nuklidu ve tvaru </a:t>
            </a:r>
            <a:r>
              <a:rPr lang="cs-CZ" sz="2000" baseline="30000" dirty="0"/>
              <a:t>A</a:t>
            </a:r>
            <a:r>
              <a:rPr lang="cs-CZ" sz="2000" baseline="-25000" dirty="0"/>
              <a:t>Z</a:t>
            </a:r>
            <a:r>
              <a:rPr lang="cs-CZ" sz="2000" dirty="0"/>
              <a:t>X.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F9CCAA9-69F7-4F3C-AE4A-804B26051CB2}"/>
              </a:ext>
            </a:extLst>
          </p:cNvPr>
          <p:cNvSpPr txBox="1"/>
          <p:nvPr/>
        </p:nvSpPr>
        <p:spPr>
          <a:xfrm>
            <a:off x="223836" y="1314361"/>
            <a:ext cx="87868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Nuklid obsahuje 26 protonů, jeho atomové číslo Z je 26, jedná se o železo, </a:t>
            </a:r>
            <a:r>
              <a:rPr lang="cs-CZ" dirty="0" err="1"/>
              <a:t>Fe</a:t>
            </a:r>
            <a:r>
              <a:rPr lang="cs-CZ" dirty="0"/>
              <a:t>. Nuklid obsahuje celkem 59 nukleonů (26 protonů + 33 neutronů), jeho nukleonové číslo A je 59.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1480B28-779F-40A2-BC3C-23C32AC79269}"/>
              </a:ext>
            </a:extLst>
          </p:cNvPr>
          <p:cNvSpPr txBox="1"/>
          <p:nvPr/>
        </p:nvSpPr>
        <p:spPr>
          <a:xfrm>
            <a:off x="223836" y="2494866"/>
            <a:ext cx="861536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Lékaři mohou zkoumat funkčnost plic pacientů pomocí kryptonu-81. Jaké je atomové a hmotnostní číslo tohoto nuklidu? Kolik protonů a kolik neutronů obsahuje jádro tohoto nuklidu?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5AED4AFF-F28E-4D32-B1D6-D1E9DC2B650A}"/>
              </a:ext>
            </a:extLst>
          </p:cNvPr>
          <p:cNvSpPr txBox="1"/>
          <p:nvPr/>
        </p:nvSpPr>
        <p:spPr>
          <a:xfrm>
            <a:off x="203595" y="3582084"/>
            <a:ext cx="865584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Atomové číslo kryptonu je 36, atom kryptonu tudíž obsahuje 36 protonů. Číslice následující za názvem prvku v krypton-81 označuje hmotnostní číslo nuklidu. Rozdíl mezi hmotnostním číslem (udává počet nukleonů) a atomovým číslem (udává počet protonů) je </a:t>
            </a:r>
          </a:p>
          <a:p>
            <a:r>
              <a:rPr lang="cs-CZ" dirty="0"/>
              <a:t>odpovídá počtu neutronů, krypton-81 má tudíž 45 neutronů (81 - 36).</a:t>
            </a:r>
          </a:p>
        </p:txBody>
      </p:sp>
    </p:spTree>
    <p:extLst>
      <p:ext uri="{BB962C8B-B14F-4D97-AF65-F5344CB8AC3E}">
        <p14:creationId xmlns:p14="http://schemas.microsoft.com/office/powerpoint/2010/main" val="770333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200025" y="1447800"/>
            <a:ext cx="4800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dirty="0">
                <a:cs typeface="Arial" panose="020B0604020202020204" pitchFamily="34" charset="0"/>
              </a:rPr>
              <a:t>Stabilita atomových jader závisí na </a:t>
            </a:r>
            <a:r>
              <a:rPr lang="cs-CZ" sz="2000" u="sng" dirty="0">
                <a:cs typeface="Arial" panose="020B0604020202020204" pitchFamily="34" charset="0"/>
              </a:rPr>
              <a:t>poměru hodnot neutronového (N = A - Z) a protonového čísla (Z)</a:t>
            </a:r>
            <a:r>
              <a:rPr lang="cs-CZ" sz="2000" dirty="0">
                <a:cs typeface="Arial" panose="020B0604020202020204" pitchFamily="34" charset="0"/>
              </a:rPr>
              <a:t>. </a:t>
            </a:r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428625" y="419088"/>
            <a:ext cx="4572000" cy="639762"/>
          </a:xfrm>
        </p:spPr>
        <p:txBody>
          <a:bodyPr>
            <a:noAutofit/>
          </a:bodyPr>
          <a:lstStyle/>
          <a:p>
            <a:r>
              <a:rPr lang="cs-CZ" sz="2400" b="1" dirty="0">
                <a:cs typeface="Arial" panose="020B0604020202020204" pitchFamily="34" charset="0"/>
              </a:rPr>
              <a:t>Poměr hodnot neutronového a protonového čísla</a:t>
            </a:r>
            <a:endParaRPr lang="cs-CZ" sz="2400" b="1" dirty="0"/>
          </a:p>
        </p:txBody>
      </p:sp>
      <p:pic>
        <p:nvPicPr>
          <p:cNvPr id="9" name="Obrázek 8" descr="Obsah obrázku text, mapa&#10;&#10;Popis byl vytvořen automaticky">
            <a:extLst>
              <a:ext uri="{FF2B5EF4-FFF2-40B4-BE49-F238E27FC236}">
                <a16:creationId xmlns:a16="http://schemas.microsoft.com/office/drawing/2014/main" id="{21AD2A48-D5C3-4A18-935E-F56A0F5210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381000"/>
            <a:ext cx="3746568" cy="5579002"/>
          </a:xfrm>
          <a:prstGeom prst="rect">
            <a:avLst/>
          </a:prstGeom>
        </p:spPr>
      </p:pic>
      <p:sp>
        <p:nvSpPr>
          <p:cNvPr id="10" name="Obdélník 9">
            <a:extLst>
              <a:ext uri="{FF2B5EF4-FFF2-40B4-BE49-F238E27FC236}">
                <a16:creationId xmlns:a16="http://schemas.microsoft.com/office/drawing/2014/main" id="{4E26CDCF-CE14-4E93-AB09-F5E3B2B397E9}"/>
              </a:ext>
            </a:extLst>
          </p:cNvPr>
          <p:cNvSpPr/>
          <p:nvPr/>
        </p:nvSpPr>
        <p:spPr>
          <a:xfrm>
            <a:off x="276225" y="2730415"/>
            <a:ext cx="4800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dirty="0" err="1">
                <a:solidFill>
                  <a:srgbClr val="333333"/>
                </a:solidFill>
              </a:rPr>
              <a:t>Prvky</a:t>
            </a:r>
            <a:r>
              <a:rPr lang="en-US" sz="2000" b="1" dirty="0">
                <a:solidFill>
                  <a:srgbClr val="333333"/>
                </a:solidFill>
              </a:rPr>
              <a:t> s</a:t>
            </a:r>
            <a:r>
              <a:rPr lang="cs-CZ" sz="2000" b="1" dirty="0">
                <a:solidFill>
                  <a:srgbClr val="333333"/>
                </a:solidFill>
              </a:rPr>
              <a:t>e</a:t>
            </a:r>
            <a:r>
              <a:rPr lang="en-US" sz="2000" b="1" dirty="0">
                <a:solidFill>
                  <a:srgbClr val="333333"/>
                </a:solidFill>
              </a:rPr>
              <a:t> Z &lt; 20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cs-CZ" sz="2000" dirty="0">
                <a:solidFill>
                  <a:srgbClr val="333333"/>
                </a:solidFill>
              </a:rPr>
              <a:t>jsou lehké, </a:t>
            </a:r>
            <a:r>
              <a:rPr lang="en-US" sz="2000" dirty="0">
                <a:solidFill>
                  <a:srgbClr val="333333"/>
                </a:solidFill>
              </a:rPr>
              <a:t>pom</a:t>
            </a:r>
            <a:r>
              <a:rPr lang="cs-CZ" sz="2000" dirty="0">
                <a:solidFill>
                  <a:srgbClr val="333333"/>
                </a:solidFill>
              </a:rPr>
              <a:t>ě</a:t>
            </a:r>
            <a:r>
              <a:rPr lang="en-US" sz="2000" dirty="0">
                <a:solidFill>
                  <a:srgbClr val="333333"/>
                </a:solidFill>
              </a:rPr>
              <a:t>r po</a:t>
            </a:r>
            <a:r>
              <a:rPr lang="cs-CZ" sz="2000" dirty="0">
                <a:solidFill>
                  <a:srgbClr val="333333"/>
                </a:solidFill>
              </a:rPr>
              <a:t>č</a:t>
            </a:r>
            <a:r>
              <a:rPr lang="en-US" sz="2000" dirty="0" err="1">
                <a:solidFill>
                  <a:srgbClr val="333333"/>
                </a:solidFill>
              </a:rPr>
              <a:t>tu</a:t>
            </a:r>
            <a:r>
              <a:rPr lang="en-US" sz="2000" dirty="0">
                <a:solidFill>
                  <a:srgbClr val="333333"/>
                </a:solidFill>
              </a:rPr>
              <a:t> neutron</a:t>
            </a:r>
            <a:r>
              <a:rPr lang="cs-CZ" sz="2000" dirty="0">
                <a:solidFill>
                  <a:srgbClr val="333333"/>
                </a:solidFill>
              </a:rPr>
              <a:t>ů (N)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ku</a:t>
            </a:r>
            <a:r>
              <a:rPr lang="en-US" sz="2000" dirty="0">
                <a:solidFill>
                  <a:srgbClr val="333333"/>
                </a:solidFill>
              </a:rPr>
              <a:t> po</a:t>
            </a:r>
            <a:r>
              <a:rPr lang="cs-CZ" sz="2000" dirty="0">
                <a:solidFill>
                  <a:srgbClr val="333333"/>
                </a:solidFill>
              </a:rPr>
              <a:t>č</a:t>
            </a:r>
            <a:r>
              <a:rPr lang="en-US" sz="2000" dirty="0" err="1">
                <a:solidFill>
                  <a:srgbClr val="333333"/>
                </a:solidFill>
              </a:rPr>
              <a:t>tu</a:t>
            </a:r>
            <a:r>
              <a:rPr lang="en-US" sz="2000" dirty="0">
                <a:solidFill>
                  <a:srgbClr val="333333"/>
                </a:solidFill>
              </a:rPr>
              <a:t> proton</a:t>
            </a:r>
            <a:r>
              <a:rPr lang="cs-CZ" sz="2000" dirty="0">
                <a:solidFill>
                  <a:srgbClr val="333333"/>
                </a:solidFill>
              </a:rPr>
              <a:t>ů (Z) je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b="1" dirty="0">
                <a:solidFill>
                  <a:srgbClr val="333333"/>
                </a:solidFill>
              </a:rPr>
              <a:t>1:1 </a:t>
            </a:r>
            <a:r>
              <a:rPr lang="en-US" sz="2000" dirty="0">
                <a:solidFill>
                  <a:srgbClr val="333333"/>
                </a:solidFill>
              </a:rPr>
              <a:t>a prefer</a:t>
            </a:r>
            <a:r>
              <a:rPr lang="cs-CZ" sz="2000" dirty="0">
                <a:solidFill>
                  <a:srgbClr val="333333"/>
                </a:solidFill>
              </a:rPr>
              <a:t>ují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cs-CZ" sz="2000" dirty="0">
                <a:solidFill>
                  <a:srgbClr val="333333"/>
                </a:solidFill>
              </a:rPr>
              <a:t>stejný počet</a:t>
            </a:r>
            <a:r>
              <a:rPr lang="en-US" sz="2000" dirty="0">
                <a:solidFill>
                  <a:srgbClr val="333333"/>
                </a:solidFill>
              </a:rPr>
              <a:t> proton</a:t>
            </a:r>
            <a:r>
              <a:rPr lang="cs-CZ" sz="2000" dirty="0">
                <a:solidFill>
                  <a:srgbClr val="333333"/>
                </a:solidFill>
              </a:rPr>
              <a:t>ů</a:t>
            </a:r>
            <a:r>
              <a:rPr lang="en-US" sz="2000" dirty="0">
                <a:solidFill>
                  <a:srgbClr val="333333"/>
                </a:solidFill>
              </a:rPr>
              <a:t> a neutron</a:t>
            </a:r>
            <a:r>
              <a:rPr lang="cs-CZ" sz="2000" dirty="0">
                <a:solidFill>
                  <a:srgbClr val="333333"/>
                </a:solidFill>
              </a:rPr>
              <a:t>ů</a:t>
            </a:r>
            <a:r>
              <a:rPr lang="en-US" sz="2000" dirty="0">
                <a:solidFill>
                  <a:srgbClr val="333333"/>
                </a:solidFill>
              </a:rPr>
              <a:t>.</a:t>
            </a:r>
            <a:endParaRPr lang="cs-CZ" sz="2000" dirty="0">
              <a:solidFill>
                <a:srgbClr val="333333"/>
              </a:solidFill>
            </a:endParaRPr>
          </a:p>
          <a:p>
            <a:pPr algn="just"/>
            <a:endParaRPr lang="cs-CZ" sz="2000" dirty="0">
              <a:solidFill>
                <a:srgbClr val="333333"/>
              </a:solidFill>
            </a:endParaRPr>
          </a:p>
          <a:p>
            <a:pPr algn="just"/>
            <a:r>
              <a:rPr lang="en-US" sz="2000" b="1" dirty="0" err="1">
                <a:solidFill>
                  <a:srgbClr val="333333"/>
                </a:solidFill>
              </a:rPr>
              <a:t>Prvky</a:t>
            </a:r>
            <a:r>
              <a:rPr lang="en-US" sz="2000" b="1" dirty="0">
                <a:solidFill>
                  <a:srgbClr val="333333"/>
                </a:solidFill>
              </a:rPr>
              <a:t> s</a:t>
            </a:r>
            <a:r>
              <a:rPr lang="cs-CZ" sz="2000" b="1" dirty="0">
                <a:solidFill>
                  <a:srgbClr val="333333"/>
                </a:solidFill>
              </a:rPr>
              <a:t>e</a:t>
            </a:r>
            <a:r>
              <a:rPr lang="en-US" sz="2000" b="1" dirty="0">
                <a:solidFill>
                  <a:srgbClr val="333333"/>
                </a:solidFill>
              </a:rPr>
              <a:t> Z </a:t>
            </a:r>
            <a:r>
              <a:rPr lang="cs-CZ" sz="2000" b="1" dirty="0">
                <a:solidFill>
                  <a:srgbClr val="333333"/>
                </a:solidFill>
              </a:rPr>
              <a:t>= </a:t>
            </a:r>
            <a:r>
              <a:rPr lang="en-US" sz="2000" b="1" dirty="0"/>
              <a:t>20 </a:t>
            </a:r>
            <a:r>
              <a:rPr lang="cs-CZ" sz="2000" b="1" dirty="0"/>
              <a:t>-</a:t>
            </a:r>
            <a:r>
              <a:rPr lang="en-US" sz="2000" b="1" dirty="0"/>
              <a:t> 83</a:t>
            </a:r>
            <a:r>
              <a:rPr lang="en-US" sz="2000" dirty="0"/>
              <a:t> </a:t>
            </a:r>
            <a:r>
              <a:rPr lang="cs-CZ" sz="2000" dirty="0"/>
              <a:t>jsou těžké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333333"/>
                </a:solidFill>
              </a:rPr>
              <a:t>pom</a:t>
            </a:r>
            <a:r>
              <a:rPr lang="cs-CZ" sz="2000" dirty="0">
                <a:solidFill>
                  <a:srgbClr val="333333"/>
                </a:solidFill>
              </a:rPr>
              <a:t>ě</a:t>
            </a:r>
            <a:r>
              <a:rPr lang="en-US" sz="2000" dirty="0">
                <a:solidFill>
                  <a:srgbClr val="333333"/>
                </a:solidFill>
              </a:rPr>
              <a:t>r po</a:t>
            </a:r>
            <a:r>
              <a:rPr lang="cs-CZ" sz="2000" dirty="0">
                <a:solidFill>
                  <a:srgbClr val="333333"/>
                </a:solidFill>
              </a:rPr>
              <a:t>č</a:t>
            </a:r>
            <a:r>
              <a:rPr lang="en-US" sz="2000" dirty="0" err="1">
                <a:solidFill>
                  <a:srgbClr val="333333"/>
                </a:solidFill>
              </a:rPr>
              <a:t>tu</a:t>
            </a:r>
            <a:r>
              <a:rPr lang="en-US" sz="2000" dirty="0">
                <a:solidFill>
                  <a:srgbClr val="333333"/>
                </a:solidFill>
              </a:rPr>
              <a:t> neutron</a:t>
            </a:r>
            <a:r>
              <a:rPr lang="cs-CZ" sz="2000" dirty="0">
                <a:solidFill>
                  <a:srgbClr val="333333"/>
                </a:solidFill>
              </a:rPr>
              <a:t>ů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cs-CZ" sz="2000" dirty="0">
                <a:solidFill>
                  <a:srgbClr val="333333"/>
                </a:solidFill>
              </a:rPr>
              <a:t>(N) </a:t>
            </a:r>
            <a:r>
              <a:rPr lang="en-US" sz="2000" dirty="0" err="1">
                <a:solidFill>
                  <a:srgbClr val="333333"/>
                </a:solidFill>
              </a:rPr>
              <a:t>ku</a:t>
            </a:r>
            <a:r>
              <a:rPr lang="en-US" sz="2000" dirty="0">
                <a:solidFill>
                  <a:srgbClr val="333333"/>
                </a:solidFill>
              </a:rPr>
              <a:t> po</a:t>
            </a:r>
            <a:r>
              <a:rPr lang="cs-CZ" sz="2000" dirty="0">
                <a:solidFill>
                  <a:srgbClr val="333333"/>
                </a:solidFill>
              </a:rPr>
              <a:t>č</a:t>
            </a:r>
            <a:r>
              <a:rPr lang="en-US" sz="2000" dirty="0" err="1">
                <a:solidFill>
                  <a:srgbClr val="333333"/>
                </a:solidFill>
              </a:rPr>
              <a:t>tu</a:t>
            </a:r>
            <a:r>
              <a:rPr lang="en-US" sz="2000" dirty="0">
                <a:solidFill>
                  <a:srgbClr val="333333"/>
                </a:solidFill>
              </a:rPr>
              <a:t> proton</a:t>
            </a:r>
            <a:r>
              <a:rPr lang="cs-CZ" sz="2000" dirty="0">
                <a:solidFill>
                  <a:srgbClr val="333333"/>
                </a:solidFill>
              </a:rPr>
              <a:t>ů (Z) je cca  </a:t>
            </a:r>
            <a:r>
              <a:rPr lang="en-US" sz="2000" b="1" dirty="0"/>
              <a:t>1.5:1,</a:t>
            </a:r>
            <a:r>
              <a:rPr lang="en-US" sz="2000" dirty="0"/>
              <a:t> </a:t>
            </a:r>
            <a:r>
              <a:rPr lang="cs-CZ" sz="2000" dirty="0"/>
              <a:t>v důsledku</a:t>
            </a:r>
            <a:r>
              <a:rPr lang="en-US" sz="2000" dirty="0"/>
              <a:t> </a:t>
            </a:r>
            <a:r>
              <a:rPr lang="en-US" sz="2000" dirty="0" err="1"/>
              <a:t>repul</a:t>
            </a:r>
            <a:r>
              <a:rPr lang="cs-CZ" sz="2000" dirty="0" err="1"/>
              <a:t>zí</a:t>
            </a:r>
            <a:r>
              <a:rPr lang="en-US" sz="2000" dirty="0"/>
              <a:t>v</a:t>
            </a:r>
            <a:r>
              <a:rPr lang="cs-CZ" sz="2000" dirty="0" err="1"/>
              <a:t>ních</a:t>
            </a:r>
            <a:r>
              <a:rPr lang="cs-CZ" sz="2000" dirty="0"/>
              <a:t> sil mezi </a:t>
            </a:r>
            <a:r>
              <a:rPr lang="en-US" sz="2000" dirty="0"/>
              <a:t>proton</a:t>
            </a:r>
            <a:r>
              <a:rPr lang="cs-CZ" sz="2000" dirty="0"/>
              <a:t>y</a:t>
            </a:r>
            <a:r>
              <a:rPr lang="en-US" sz="2000" dirty="0"/>
              <a:t>: </a:t>
            </a:r>
            <a:r>
              <a:rPr lang="cs-CZ" sz="2000" dirty="0"/>
              <a:t>čím silnější jsou repulzívní síly</a:t>
            </a:r>
            <a:r>
              <a:rPr lang="en-US" sz="2000" dirty="0"/>
              <a:t>, t</a:t>
            </a:r>
            <a:r>
              <a:rPr lang="cs-CZ" sz="2000" dirty="0" err="1"/>
              <a:t>ím</a:t>
            </a:r>
            <a:r>
              <a:rPr lang="cs-CZ" sz="2000" dirty="0"/>
              <a:t> více </a:t>
            </a:r>
            <a:r>
              <a:rPr lang="en-US" sz="2000" dirty="0"/>
              <a:t>neutron</a:t>
            </a:r>
            <a:r>
              <a:rPr lang="cs-CZ" sz="2000" dirty="0"/>
              <a:t>ů</a:t>
            </a:r>
            <a:r>
              <a:rPr lang="en-US" sz="2000" dirty="0"/>
              <a:t> </a:t>
            </a:r>
            <a:r>
              <a:rPr lang="cs-CZ" sz="2000" dirty="0"/>
              <a:t>je potřeba ke </a:t>
            </a:r>
            <a:r>
              <a:rPr lang="en-US" sz="2000" dirty="0" err="1"/>
              <a:t>stabiliz</a:t>
            </a:r>
            <a:r>
              <a:rPr lang="cs-CZ" sz="2000" dirty="0" err="1"/>
              <a:t>aci</a:t>
            </a:r>
            <a:r>
              <a:rPr lang="cs-CZ" sz="2000" dirty="0"/>
              <a:t> jader.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754765D3-37D8-4ADD-AEF5-ABCAF1A18AAB}"/>
              </a:ext>
            </a:extLst>
          </p:cNvPr>
          <p:cNvSpPr/>
          <p:nvPr/>
        </p:nvSpPr>
        <p:spPr>
          <a:xfrm>
            <a:off x="152400" y="6019800"/>
            <a:ext cx="8686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/>
              <a:t>Výjimky</a:t>
            </a:r>
            <a:r>
              <a:rPr lang="cs-CZ" sz="2000" dirty="0"/>
              <a:t>:  Několik </a:t>
            </a:r>
            <a:r>
              <a:rPr lang="en-US" sz="2000" dirty="0" err="1"/>
              <a:t>radioa</a:t>
            </a:r>
            <a:r>
              <a:rPr lang="cs-CZ" sz="2000" dirty="0"/>
              <a:t>k</a:t>
            </a:r>
            <a:r>
              <a:rPr lang="en-US" sz="2000" dirty="0" err="1"/>
              <a:t>tiv</a:t>
            </a:r>
            <a:r>
              <a:rPr lang="cs-CZ" sz="2000" dirty="0" err="1"/>
              <a:t>ních</a:t>
            </a:r>
            <a:r>
              <a:rPr lang="en-US" sz="2000" dirty="0"/>
              <a:t> nu</a:t>
            </a:r>
            <a:r>
              <a:rPr lang="cs-CZ" sz="2000" dirty="0"/>
              <a:t>k</a:t>
            </a:r>
            <a:r>
              <a:rPr lang="en-US" sz="2000" dirty="0"/>
              <a:t>li</a:t>
            </a:r>
            <a:r>
              <a:rPr lang="cs-CZ" sz="2000" dirty="0" err="1"/>
              <a:t>dů</a:t>
            </a:r>
            <a:r>
              <a:rPr lang="cs-CZ" sz="2000" dirty="0"/>
              <a:t> leží uvnitř pásu stability:</a:t>
            </a:r>
            <a:r>
              <a:rPr lang="en-US" sz="2000" dirty="0"/>
              <a:t> </a:t>
            </a:r>
            <a:r>
              <a:rPr lang="cs-CZ" sz="2000" dirty="0"/>
              <a:t>např.</a:t>
            </a:r>
            <a:r>
              <a:rPr lang="en-US" sz="2000" dirty="0"/>
              <a:t> </a:t>
            </a:r>
            <a:r>
              <a:rPr lang="en-US" sz="2000" baseline="30000" dirty="0"/>
              <a:t>146</a:t>
            </a:r>
            <a:r>
              <a:rPr lang="en-US" sz="2000" dirty="0"/>
              <a:t>Nd a </a:t>
            </a:r>
            <a:r>
              <a:rPr lang="en-US" sz="2000" baseline="30000" dirty="0"/>
              <a:t>148</a:t>
            </a:r>
            <a:r>
              <a:rPr lang="en-US" sz="2000" dirty="0"/>
              <a:t>Nd </a:t>
            </a:r>
            <a:r>
              <a:rPr lang="cs-CZ" sz="2000" dirty="0"/>
              <a:t>jsou</a:t>
            </a:r>
            <a:r>
              <a:rPr lang="en-US" sz="2000" dirty="0"/>
              <a:t> stab</a:t>
            </a:r>
            <a:r>
              <a:rPr lang="cs-CZ" sz="2000" dirty="0"/>
              <a:t>i</a:t>
            </a:r>
            <a:r>
              <a:rPr lang="en-US" sz="2000" dirty="0"/>
              <a:t>l</a:t>
            </a:r>
            <a:r>
              <a:rPr lang="cs-CZ" sz="2000" dirty="0"/>
              <a:t>ní, ale </a:t>
            </a:r>
            <a:r>
              <a:rPr lang="en-US" sz="2000" baseline="30000" dirty="0"/>
              <a:t>147</a:t>
            </a:r>
            <a:r>
              <a:rPr lang="en-US" sz="2000" dirty="0"/>
              <a:t>Nd</a:t>
            </a:r>
            <a:r>
              <a:rPr lang="cs-CZ" sz="2000" dirty="0"/>
              <a:t> ležící mezi nimi je r</a:t>
            </a:r>
            <a:r>
              <a:rPr lang="en-US" sz="2000" dirty="0" err="1"/>
              <a:t>adioa</a:t>
            </a:r>
            <a:r>
              <a:rPr lang="cs-CZ" sz="2000" dirty="0"/>
              <a:t>k</a:t>
            </a:r>
            <a:r>
              <a:rPr lang="en-US" sz="2000" dirty="0" err="1"/>
              <a:t>tiv</a:t>
            </a:r>
            <a:r>
              <a:rPr lang="cs-CZ" sz="2000" dirty="0"/>
              <a:t>ní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7618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514EE0-CF51-4634-A5C4-F561154EA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63975"/>
            <a:ext cx="3505200" cy="401241"/>
          </a:xfrm>
        </p:spPr>
        <p:txBody>
          <a:bodyPr>
            <a:noAutofit/>
          </a:bodyPr>
          <a:lstStyle/>
          <a:p>
            <a:r>
              <a:rPr lang="cs-CZ" sz="2800" b="1" dirty="0"/>
              <a:t>Pravidla posunu</a:t>
            </a:r>
            <a:endParaRPr lang="en-US" sz="2800" b="1" dirty="0"/>
          </a:p>
        </p:txBody>
      </p:sp>
      <p:pic>
        <p:nvPicPr>
          <p:cNvPr id="5" name="Obrázek 4" descr="Obsah obrázku text, hodiny&#10;&#10;Popis byl vytvořen automaticky">
            <a:extLst>
              <a:ext uri="{FF2B5EF4-FFF2-40B4-BE49-F238E27FC236}">
                <a16:creationId xmlns:a16="http://schemas.microsoft.com/office/drawing/2014/main" id="{8E9B9897-92B3-4E43-8790-4142477A25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1762897"/>
            <a:ext cx="1981200" cy="2012569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AF07D280-7598-46C8-82F7-05231C3FF3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4038600"/>
            <a:ext cx="2725841" cy="2750509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2CB81814-7A89-4EA1-BC05-45E008A8DD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7698" y="1954903"/>
            <a:ext cx="4495800" cy="2948193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0B2952A3-4C3A-4874-8AD9-74EC3DC6F70E}"/>
              </a:ext>
            </a:extLst>
          </p:cNvPr>
          <p:cNvSpPr/>
          <p:nvPr/>
        </p:nvSpPr>
        <p:spPr>
          <a:xfrm>
            <a:off x="210997" y="769796"/>
            <a:ext cx="8686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dirty="0">
                <a:solidFill>
                  <a:srgbClr val="333333"/>
                </a:solidFill>
              </a:rPr>
              <a:t>S</a:t>
            </a:r>
            <a:r>
              <a:rPr lang="en-US" sz="2000" dirty="0" err="1">
                <a:solidFill>
                  <a:srgbClr val="333333"/>
                </a:solidFill>
              </a:rPr>
              <a:t>oučet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protonových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čísel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všech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částic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na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levé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straně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rovnice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popisující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libovolný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jaderný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děj</a:t>
            </a:r>
            <a:r>
              <a:rPr lang="en-US" sz="2000" dirty="0">
                <a:solidFill>
                  <a:srgbClr val="333333"/>
                </a:solidFill>
              </a:rPr>
              <a:t> se </a:t>
            </a:r>
            <a:r>
              <a:rPr lang="en-US" sz="2000" dirty="0" err="1">
                <a:solidFill>
                  <a:srgbClr val="333333"/>
                </a:solidFill>
              </a:rPr>
              <a:t>musí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rovnat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součtu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protonových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čísel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všech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částic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na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pravé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straně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této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rovnice</a:t>
            </a:r>
            <a:r>
              <a:rPr lang="en-US" sz="2000" dirty="0">
                <a:solidFill>
                  <a:srgbClr val="333333"/>
                </a:solidFill>
              </a:rPr>
              <a:t>. </a:t>
            </a:r>
            <a:r>
              <a:rPr lang="en-US" sz="2000" dirty="0" err="1">
                <a:solidFill>
                  <a:srgbClr val="333333"/>
                </a:solidFill>
              </a:rPr>
              <a:t>Totéž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platí</a:t>
            </a:r>
            <a:r>
              <a:rPr lang="en-US" sz="2000" dirty="0">
                <a:solidFill>
                  <a:srgbClr val="333333"/>
                </a:solidFill>
              </a:rPr>
              <a:t> pro </a:t>
            </a:r>
            <a:r>
              <a:rPr lang="en-US" sz="2000" dirty="0" err="1">
                <a:solidFill>
                  <a:srgbClr val="333333"/>
                </a:solidFill>
              </a:rPr>
              <a:t>čísla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nukleonová</a:t>
            </a:r>
            <a:r>
              <a:rPr lang="en-US" sz="2000" dirty="0">
                <a:solidFill>
                  <a:srgbClr val="333333"/>
                </a:solidFill>
              </a:rPr>
              <a:t>.</a:t>
            </a:r>
            <a:endParaRPr lang="en-US" sz="2000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28A4841F-63C9-4DE3-81FE-E3FBBEE788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5820" y="5107128"/>
            <a:ext cx="4659557" cy="151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579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0ECEB6FC-5EA8-4F4C-ABF2-196FB13B0F0F}"/>
              </a:ext>
            </a:extLst>
          </p:cNvPr>
          <p:cNvSpPr txBox="1"/>
          <p:nvPr/>
        </p:nvSpPr>
        <p:spPr>
          <a:xfrm>
            <a:off x="228600" y="228600"/>
            <a:ext cx="87344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Nuklid </a:t>
            </a:r>
            <a:r>
              <a:rPr lang="cs-CZ" sz="2000" baseline="30000" dirty="0"/>
              <a:t>210</a:t>
            </a:r>
            <a:r>
              <a:rPr lang="cs-CZ" sz="2000" baseline="-25000" dirty="0"/>
              <a:t>84</a:t>
            </a:r>
            <a:r>
              <a:rPr lang="cs-CZ" sz="2000" dirty="0"/>
              <a:t>Po se používá v radiační terapii. Jaký je způsob jeho sta?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669EF2D-54C2-47A8-BF89-A0955B358015}"/>
              </a:ext>
            </a:extLst>
          </p:cNvPr>
          <p:cNvSpPr txBox="1"/>
          <p:nvPr/>
        </p:nvSpPr>
        <p:spPr>
          <a:xfrm>
            <a:off x="190500" y="1257333"/>
            <a:ext cx="87344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Nuklid </a:t>
            </a:r>
            <a:r>
              <a:rPr lang="cs-CZ" sz="2000" baseline="30000" dirty="0"/>
              <a:t>131</a:t>
            </a:r>
            <a:r>
              <a:rPr lang="cs-CZ" sz="2000" baseline="-25000" dirty="0"/>
              <a:t>53</a:t>
            </a:r>
            <a:r>
              <a:rPr lang="cs-CZ" sz="2000" dirty="0"/>
              <a:t>I se používá ke studiu metabolismu štítné žlázy. Jaký je způsob jeho stabilizace?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37B57CB-55CF-455E-8ED5-04CCB022F939}"/>
              </a:ext>
            </a:extLst>
          </p:cNvPr>
          <p:cNvSpPr txBox="1"/>
          <p:nvPr/>
        </p:nvSpPr>
        <p:spPr>
          <a:xfrm>
            <a:off x="195263" y="2665752"/>
            <a:ext cx="883919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Nuklid </a:t>
            </a:r>
            <a:r>
              <a:rPr lang="cs-CZ" sz="2000" baseline="30000" dirty="0"/>
              <a:t>14</a:t>
            </a:r>
            <a:r>
              <a:rPr lang="cs-CZ" sz="2000" baseline="-25000" dirty="0"/>
              <a:t>6</a:t>
            </a:r>
            <a:r>
              <a:rPr lang="cs-CZ" sz="2000" dirty="0"/>
              <a:t>C se používá k datování archeologických nálezů. Jaký je způsob jeho stabilizace?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07E05EE6-384C-45AC-ABFD-8491679B96C9}"/>
              </a:ext>
            </a:extLst>
          </p:cNvPr>
          <p:cNvSpPr txBox="1"/>
          <p:nvPr/>
        </p:nvSpPr>
        <p:spPr>
          <a:xfrm>
            <a:off x="190500" y="4113646"/>
            <a:ext cx="88106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Nuklid </a:t>
            </a:r>
            <a:r>
              <a:rPr lang="cs-CZ" sz="2000" baseline="30000" dirty="0"/>
              <a:t>40</a:t>
            </a:r>
            <a:r>
              <a:rPr lang="cs-CZ" sz="2000" baseline="-25000" dirty="0"/>
              <a:t>19</a:t>
            </a:r>
            <a:r>
              <a:rPr lang="cs-CZ" sz="2000" dirty="0"/>
              <a:t>K se používá k geologickému datování. Jaký je způsob jeho stabilizace?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80237B5B-6EA1-4039-A1BD-83A894A1E74C}"/>
              </a:ext>
            </a:extLst>
          </p:cNvPr>
          <p:cNvSpPr txBox="1"/>
          <p:nvPr/>
        </p:nvSpPr>
        <p:spPr>
          <a:xfrm>
            <a:off x="190500" y="5253764"/>
            <a:ext cx="890111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Nuklid </a:t>
            </a:r>
            <a:r>
              <a:rPr lang="cs-CZ" sz="2000" baseline="30000" dirty="0"/>
              <a:t>13</a:t>
            </a:r>
            <a:r>
              <a:rPr lang="cs-CZ" sz="2000" baseline="-25000" dirty="0"/>
              <a:t>7</a:t>
            </a:r>
            <a:r>
              <a:rPr lang="cs-CZ" sz="2000" dirty="0"/>
              <a:t>N se používá k zobrazování vnitřních orgánů (mozek, srdce, játra) . Jaký je způsob jeho stabilizace?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A728C0A-F22E-40AE-9A3B-03F99CB9BF7F}"/>
              </a:ext>
            </a:extLst>
          </p:cNvPr>
          <p:cNvSpPr txBox="1"/>
          <p:nvPr/>
        </p:nvSpPr>
        <p:spPr>
          <a:xfrm>
            <a:off x="257175" y="632935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Emise </a:t>
            </a:r>
            <a:r>
              <a:rPr lang="el-GR" dirty="0"/>
              <a:t>α</a:t>
            </a:r>
            <a:r>
              <a:rPr lang="cs-CZ" dirty="0"/>
              <a:t>-záření za vzniku </a:t>
            </a:r>
            <a:r>
              <a:rPr lang="cs-CZ" baseline="30000" dirty="0"/>
              <a:t>206</a:t>
            </a:r>
            <a:r>
              <a:rPr lang="cs-CZ" baseline="-25000" dirty="0"/>
              <a:t>82</a:t>
            </a:r>
            <a:r>
              <a:rPr lang="cs-CZ" dirty="0"/>
              <a:t>Pb.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B7A1C908-0F17-48EF-BD88-D8EDD63787EF}"/>
              </a:ext>
            </a:extLst>
          </p:cNvPr>
          <p:cNvSpPr txBox="1"/>
          <p:nvPr/>
        </p:nvSpPr>
        <p:spPr>
          <a:xfrm>
            <a:off x="219075" y="1957866"/>
            <a:ext cx="46434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Emise </a:t>
            </a:r>
            <a:r>
              <a:rPr lang="el-GR" dirty="0"/>
              <a:t>β</a:t>
            </a:r>
            <a:r>
              <a:rPr lang="cs-CZ" dirty="0"/>
              <a:t>-záření za vzniku </a:t>
            </a:r>
            <a:r>
              <a:rPr lang="cs-CZ" baseline="30000" dirty="0"/>
              <a:t>131</a:t>
            </a:r>
            <a:r>
              <a:rPr lang="cs-CZ" baseline="-25000" dirty="0"/>
              <a:t>54</a:t>
            </a:r>
            <a:r>
              <a:rPr lang="cs-CZ" dirty="0"/>
              <a:t>Xe.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2053B9FD-8039-444F-8E01-5A09A3B80FDA}"/>
              </a:ext>
            </a:extLst>
          </p:cNvPr>
          <p:cNvSpPr txBox="1"/>
          <p:nvPr/>
        </p:nvSpPr>
        <p:spPr>
          <a:xfrm>
            <a:off x="238125" y="3420845"/>
            <a:ext cx="46624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Emise </a:t>
            </a:r>
            <a:r>
              <a:rPr lang="el-GR" dirty="0"/>
              <a:t>β</a:t>
            </a:r>
            <a:r>
              <a:rPr lang="cs-CZ" dirty="0"/>
              <a:t>-záření za vzniku </a:t>
            </a:r>
            <a:r>
              <a:rPr lang="cs-CZ" baseline="30000" dirty="0"/>
              <a:t>14</a:t>
            </a:r>
            <a:r>
              <a:rPr lang="cs-CZ" baseline="-25000" dirty="0"/>
              <a:t>7</a:t>
            </a:r>
            <a:r>
              <a:rPr lang="cs-CZ" dirty="0"/>
              <a:t>N.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C6D15095-B90D-4EBC-99ED-6E7C94AA632A}"/>
              </a:ext>
            </a:extLst>
          </p:cNvPr>
          <p:cNvSpPr txBox="1"/>
          <p:nvPr/>
        </p:nvSpPr>
        <p:spPr>
          <a:xfrm>
            <a:off x="257175" y="4573930"/>
            <a:ext cx="46624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Emise e</a:t>
            </a:r>
            <a:r>
              <a:rPr lang="cs-CZ" baseline="30000" dirty="0"/>
              <a:t>+</a:t>
            </a:r>
            <a:r>
              <a:rPr lang="cs-CZ" dirty="0"/>
              <a:t> za vzniku </a:t>
            </a:r>
            <a:r>
              <a:rPr lang="cs-CZ" baseline="30000" dirty="0"/>
              <a:t>40</a:t>
            </a:r>
            <a:r>
              <a:rPr lang="cs-CZ" baseline="-25000" dirty="0"/>
              <a:t>18</a:t>
            </a:r>
            <a:r>
              <a:rPr lang="cs-CZ" dirty="0"/>
              <a:t>Ar.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8B81D830-5043-48B3-9BD5-29160796A19B}"/>
              </a:ext>
            </a:extLst>
          </p:cNvPr>
          <p:cNvSpPr txBox="1"/>
          <p:nvPr/>
        </p:nvSpPr>
        <p:spPr>
          <a:xfrm>
            <a:off x="276225" y="6087486"/>
            <a:ext cx="46624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Emise e</a:t>
            </a:r>
            <a:r>
              <a:rPr lang="cs-CZ" baseline="30000" dirty="0"/>
              <a:t>+</a:t>
            </a:r>
            <a:r>
              <a:rPr lang="cs-CZ" dirty="0"/>
              <a:t> za vzniku </a:t>
            </a:r>
            <a:r>
              <a:rPr lang="cs-CZ" baseline="30000" dirty="0"/>
              <a:t>13</a:t>
            </a:r>
            <a:r>
              <a:rPr lang="cs-CZ" baseline="-25000" dirty="0"/>
              <a:t>6</a:t>
            </a:r>
            <a:r>
              <a:rPr lang="cs-CZ" dirty="0"/>
              <a:t>C.</a:t>
            </a:r>
          </a:p>
        </p:txBody>
      </p:sp>
    </p:spTree>
    <p:extLst>
      <p:ext uri="{BB962C8B-B14F-4D97-AF65-F5344CB8AC3E}">
        <p14:creationId xmlns:p14="http://schemas.microsoft.com/office/powerpoint/2010/main" val="4262394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FE86052F-AAA2-4C66-9718-B78E7EC52255}"/>
              </a:ext>
            </a:extLst>
          </p:cNvPr>
          <p:cNvSpPr txBox="1"/>
          <p:nvPr/>
        </p:nvSpPr>
        <p:spPr>
          <a:xfrm>
            <a:off x="114299" y="227465"/>
            <a:ext cx="8458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aseline="30000" dirty="0"/>
              <a:t>238</a:t>
            </a:r>
            <a:r>
              <a:rPr lang="cs-CZ" sz="2000" baseline="-25000" dirty="0"/>
              <a:t>92</a:t>
            </a:r>
            <a:r>
              <a:rPr lang="cs-CZ" sz="2000" dirty="0"/>
              <a:t>U se používá při geochemickém datování. Jaký je způsob jeho stabilizace?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7E218C9-F973-4025-8348-D8D441F1DB38}"/>
              </a:ext>
            </a:extLst>
          </p:cNvPr>
          <p:cNvSpPr txBox="1"/>
          <p:nvPr/>
        </p:nvSpPr>
        <p:spPr>
          <a:xfrm>
            <a:off x="214312" y="1305242"/>
            <a:ext cx="8458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aseline="30000" dirty="0"/>
              <a:t>220</a:t>
            </a:r>
            <a:r>
              <a:rPr lang="cs-CZ" sz="2000" baseline="-25000" dirty="0"/>
              <a:t>86</a:t>
            </a:r>
            <a:r>
              <a:rPr lang="cs-CZ" sz="2000" dirty="0"/>
              <a:t>Rn se používá při geochemickém datování. Jaký je způsob jeho stabilizace? 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5F771856-11E5-4CE2-8193-9B5ECDF9E26E}"/>
              </a:ext>
            </a:extLst>
          </p:cNvPr>
          <p:cNvSpPr txBox="1"/>
          <p:nvPr/>
        </p:nvSpPr>
        <p:spPr>
          <a:xfrm>
            <a:off x="300037" y="71336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Emise </a:t>
            </a:r>
            <a:r>
              <a:rPr lang="el-GR" dirty="0"/>
              <a:t>α</a:t>
            </a:r>
            <a:r>
              <a:rPr lang="cs-CZ" dirty="0"/>
              <a:t>-záření za vzniku </a:t>
            </a:r>
            <a:r>
              <a:rPr lang="cs-CZ" baseline="30000" dirty="0"/>
              <a:t>234</a:t>
            </a:r>
            <a:r>
              <a:rPr lang="cs-CZ" baseline="-25000" dirty="0"/>
              <a:t>90</a:t>
            </a:r>
            <a:r>
              <a:rPr lang="cs-CZ" dirty="0"/>
              <a:t>Th.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3CF9D977-1AA8-4A1F-904E-C9AE20597D23}"/>
              </a:ext>
            </a:extLst>
          </p:cNvPr>
          <p:cNvSpPr txBox="1"/>
          <p:nvPr/>
        </p:nvSpPr>
        <p:spPr>
          <a:xfrm>
            <a:off x="300037" y="1759897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/>
              <a:t>Emise </a:t>
            </a:r>
            <a:r>
              <a:rPr lang="el-GR" sz="1800" dirty="0"/>
              <a:t>α</a:t>
            </a:r>
            <a:r>
              <a:rPr lang="cs-CZ" sz="1800" dirty="0"/>
              <a:t>-záření za vzniku </a:t>
            </a:r>
            <a:r>
              <a:rPr lang="cs-CZ" sz="1800" baseline="30000" dirty="0"/>
              <a:t>216</a:t>
            </a:r>
            <a:r>
              <a:rPr lang="cs-CZ" sz="1800" baseline="-25000" dirty="0"/>
              <a:t>84</a:t>
            </a:r>
            <a:r>
              <a:rPr lang="cs-CZ" sz="1800" dirty="0"/>
              <a:t>Po. </a:t>
            </a:r>
            <a:endParaRPr lang="cs-CZ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B091DCCE-D75D-404E-B8C1-9743A13FB653}"/>
              </a:ext>
            </a:extLst>
          </p:cNvPr>
          <p:cNvSpPr txBox="1"/>
          <p:nvPr/>
        </p:nvSpPr>
        <p:spPr>
          <a:xfrm>
            <a:off x="361950" y="539752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Emise </a:t>
            </a:r>
            <a:r>
              <a:rPr lang="el-GR" dirty="0"/>
              <a:t>α</a:t>
            </a:r>
            <a:r>
              <a:rPr lang="cs-CZ" dirty="0"/>
              <a:t>-záření za vzniku </a:t>
            </a:r>
            <a:r>
              <a:rPr lang="cs-CZ" baseline="30000" dirty="0"/>
              <a:t>222</a:t>
            </a:r>
            <a:r>
              <a:rPr lang="cs-CZ" baseline="-25000" dirty="0"/>
              <a:t>86</a:t>
            </a:r>
            <a:r>
              <a:rPr lang="cs-CZ" dirty="0"/>
              <a:t>Rn.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EFD00A7C-7009-4454-997E-CFC9613CF0F0}"/>
              </a:ext>
            </a:extLst>
          </p:cNvPr>
          <p:cNvSpPr txBox="1"/>
          <p:nvPr/>
        </p:nvSpPr>
        <p:spPr>
          <a:xfrm>
            <a:off x="300037" y="2334786"/>
            <a:ext cx="861536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aseline="30000" dirty="0"/>
              <a:t>67</a:t>
            </a:r>
            <a:r>
              <a:rPr lang="cs-CZ" sz="2000" baseline="-25000" dirty="0"/>
              <a:t>31</a:t>
            </a:r>
            <a:r>
              <a:rPr lang="cs-CZ" sz="2000" dirty="0"/>
              <a:t>Ga se používá při hledání tumorů (diagnóza lymfomu a </a:t>
            </a:r>
            <a:r>
              <a:rPr lang="cs-CZ" sz="2000" dirty="0" err="1"/>
              <a:t>Hodgkinovy</a:t>
            </a:r>
            <a:r>
              <a:rPr lang="cs-CZ" sz="2000" dirty="0"/>
              <a:t> choroby). Jaký je způsob jeho stabilizace? 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6D0F5250-078E-41C7-8D87-9731967F9D14}"/>
              </a:ext>
            </a:extLst>
          </p:cNvPr>
          <p:cNvSpPr txBox="1"/>
          <p:nvPr/>
        </p:nvSpPr>
        <p:spPr>
          <a:xfrm>
            <a:off x="371475" y="3115488"/>
            <a:ext cx="55768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Záchyt e</a:t>
            </a:r>
            <a:r>
              <a:rPr lang="cs-CZ" baseline="30000" dirty="0"/>
              <a:t>-</a:t>
            </a:r>
            <a:r>
              <a:rPr lang="cs-CZ" dirty="0"/>
              <a:t> za vzniku </a:t>
            </a:r>
            <a:r>
              <a:rPr lang="cs-CZ" baseline="30000" dirty="0"/>
              <a:t>67</a:t>
            </a:r>
            <a:r>
              <a:rPr lang="cs-CZ" baseline="-25000" dirty="0"/>
              <a:t>30</a:t>
            </a:r>
            <a:r>
              <a:rPr lang="cs-CZ" dirty="0"/>
              <a:t>Zn. 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9D2DCEA6-9666-47C5-BFA5-0D7876F216E0}"/>
              </a:ext>
            </a:extLst>
          </p:cNvPr>
          <p:cNvSpPr txBox="1"/>
          <p:nvPr/>
        </p:nvSpPr>
        <p:spPr>
          <a:xfrm>
            <a:off x="361950" y="3723484"/>
            <a:ext cx="882491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H</a:t>
            </a:r>
            <a:r>
              <a:rPr lang="en-US" sz="2000" dirty="0"/>
              <a:t>-3</a:t>
            </a:r>
            <a:r>
              <a:rPr lang="cs-CZ" sz="2000" dirty="0"/>
              <a:t> se používá k měření obsahu vody v těle a k datování lihovin. Jaký je způsob jeho stabilizace? 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658AF850-B794-4C64-8B10-D55B13A60A6D}"/>
              </a:ext>
            </a:extLst>
          </p:cNvPr>
          <p:cNvSpPr txBox="1"/>
          <p:nvPr/>
        </p:nvSpPr>
        <p:spPr>
          <a:xfrm>
            <a:off x="361950" y="4463006"/>
            <a:ext cx="63579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Emise </a:t>
            </a:r>
            <a:r>
              <a:rPr lang="el-GR" dirty="0"/>
              <a:t>β</a:t>
            </a:r>
            <a:r>
              <a:rPr lang="cs-CZ" dirty="0"/>
              <a:t>-záření za vzniku </a:t>
            </a:r>
            <a:r>
              <a:rPr lang="cs-CZ" baseline="30000" dirty="0"/>
              <a:t>3</a:t>
            </a:r>
            <a:r>
              <a:rPr lang="cs-CZ" baseline="-25000" dirty="0"/>
              <a:t>2</a:t>
            </a:r>
            <a:r>
              <a:rPr lang="cs-CZ" dirty="0"/>
              <a:t>He.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6864A275-4EE3-4AF7-AB5C-2E565F512A25}"/>
              </a:ext>
            </a:extLst>
          </p:cNvPr>
          <p:cNvSpPr txBox="1"/>
          <p:nvPr/>
        </p:nvSpPr>
        <p:spPr>
          <a:xfrm>
            <a:off x="361950" y="4988973"/>
            <a:ext cx="81438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Ra-226 se používá v radiační terapii. Jaký je způsob jeho stabilizace? 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89BB02DE-5296-4CB9-AA5F-B5FD421AF6B0}"/>
              </a:ext>
            </a:extLst>
          </p:cNvPr>
          <p:cNvSpPr txBox="1"/>
          <p:nvPr/>
        </p:nvSpPr>
        <p:spPr>
          <a:xfrm>
            <a:off x="400049" y="5966749"/>
            <a:ext cx="81057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C-11 se používá při PET skenování mozku. Jaký je způsob jeho stabilizace? </a:t>
            </a: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A3203F2F-C1F7-4C1F-8035-AD23A06478F5}"/>
              </a:ext>
            </a:extLst>
          </p:cNvPr>
          <p:cNvSpPr txBox="1"/>
          <p:nvPr/>
        </p:nvSpPr>
        <p:spPr>
          <a:xfrm>
            <a:off x="371475" y="6382082"/>
            <a:ext cx="46339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Emise pozitronu za vzniku </a:t>
            </a:r>
            <a:r>
              <a:rPr lang="cs-CZ" baseline="30000" dirty="0"/>
              <a:t>11</a:t>
            </a:r>
            <a:r>
              <a:rPr lang="cs-CZ" baseline="-25000" dirty="0"/>
              <a:t>3</a:t>
            </a:r>
            <a:r>
              <a:rPr lang="cs-CZ" dirty="0"/>
              <a:t>B. </a:t>
            </a:r>
          </a:p>
        </p:txBody>
      </p:sp>
    </p:spTree>
    <p:extLst>
      <p:ext uri="{BB962C8B-B14F-4D97-AF65-F5344CB8AC3E}">
        <p14:creationId xmlns:p14="http://schemas.microsoft.com/office/powerpoint/2010/main" val="1243894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8" grpId="0"/>
      <p:bldP spid="22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4AC441C-CE5E-4422-89D1-3CDA7B8344EA}"/>
              </a:ext>
            </a:extLst>
          </p:cNvPr>
          <p:cNvSpPr txBox="1"/>
          <p:nvPr/>
        </p:nvSpPr>
        <p:spPr>
          <a:xfrm>
            <a:off x="381000" y="2531626"/>
            <a:ext cx="1066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aseline="30000" dirty="0"/>
              <a:t>75</a:t>
            </a:r>
            <a:r>
              <a:rPr lang="cs-CZ" baseline="-25000" dirty="0"/>
              <a:t>34</a:t>
            </a:r>
            <a:r>
              <a:rPr lang="cs-CZ" dirty="0"/>
              <a:t>Se 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E499C18-0C18-4FF4-8504-1739AF1B32DA}"/>
              </a:ext>
            </a:extLst>
          </p:cNvPr>
          <p:cNvSpPr txBox="1"/>
          <p:nvPr/>
        </p:nvSpPr>
        <p:spPr>
          <a:xfrm>
            <a:off x="381000" y="1992868"/>
            <a:ext cx="7286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aseline="30000" dirty="0"/>
              <a:t>32</a:t>
            </a:r>
            <a:r>
              <a:rPr lang="cs-CZ" baseline="-25000" dirty="0"/>
              <a:t>15</a:t>
            </a:r>
            <a:r>
              <a:rPr lang="cs-CZ" dirty="0"/>
              <a:t>P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60C1BC7-A97F-40E3-9BD5-9132BF6B71C3}"/>
              </a:ext>
            </a:extLst>
          </p:cNvPr>
          <p:cNvSpPr txBox="1"/>
          <p:nvPr/>
        </p:nvSpPr>
        <p:spPr>
          <a:xfrm>
            <a:off x="337183" y="1435150"/>
            <a:ext cx="103441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aseline="30000" dirty="0"/>
              <a:t>189</a:t>
            </a:r>
            <a:r>
              <a:rPr lang="cs-CZ" baseline="-25000" dirty="0"/>
              <a:t>83</a:t>
            </a:r>
            <a:r>
              <a:rPr lang="cs-CZ" dirty="0"/>
              <a:t>Bi 	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F680CCE-8E01-4D2D-B7BF-C5EE08434022}"/>
              </a:ext>
            </a:extLst>
          </p:cNvPr>
          <p:cNvSpPr txBox="1"/>
          <p:nvPr/>
        </p:nvSpPr>
        <p:spPr>
          <a:xfrm>
            <a:off x="346708" y="5322135"/>
            <a:ext cx="838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aseline="30000" dirty="0"/>
              <a:t>51</a:t>
            </a:r>
            <a:r>
              <a:rPr lang="cs-CZ" baseline="-25000" dirty="0"/>
              <a:t>24</a:t>
            </a:r>
            <a:r>
              <a:rPr lang="cs-CZ" dirty="0"/>
              <a:t>Cr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03C33E1D-3D8E-4C93-A848-21614F31E01F}"/>
              </a:ext>
            </a:extLst>
          </p:cNvPr>
          <p:cNvSpPr txBox="1"/>
          <p:nvPr/>
        </p:nvSpPr>
        <p:spPr>
          <a:xfrm flipH="1">
            <a:off x="256220" y="209088"/>
            <a:ext cx="83877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Odhadněte stabilitu nuklidu, případně odhadněte způsob stabilizace.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9AC3EC18-F402-4722-A89F-EB5149CBCA17}"/>
              </a:ext>
            </a:extLst>
          </p:cNvPr>
          <p:cNvSpPr txBox="1"/>
          <p:nvPr/>
        </p:nvSpPr>
        <p:spPr>
          <a:xfrm>
            <a:off x="381000" y="914400"/>
            <a:ext cx="7191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aseline="30000" dirty="0"/>
              <a:t>59</a:t>
            </a:r>
            <a:r>
              <a:rPr lang="cs-CZ" baseline="-25000" dirty="0"/>
              <a:t>26</a:t>
            </a:r>
            <a:r>
              <a:rPr lang="cs-CZ" dirty="0"/>
              <a:t>Fe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26E37322-1F4C-4C7B-98EE-D2FB6FF1FE8E}"/>
              </a:ext>
            </a:extLst>
          </p:cNvPr>
          <p:cNvSpPr txBox="1"/>
          <p:nvPr/>
        </p:nvSpPr>
        <p:spPr>
          <a:xfrm>
            <a:off x="1828800" y="889100"/>
            <a:ext cx="50434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</a:t>
            </a:r>
            <a:r>
              <a:rPr lang="el-GR" dirty="0"/>
              <a:t>β</a:t>
            </a:r>
            <a:r>
              <a:rPr lang="cs-CZ" dirty="0"/>
              <a:t>-záření za vzniku </a:t>
            </a:r>
            <a:r>
              <a:rPr lang="cs-CZ" baseline="30000" dirty="0"/>
              <a:t>59</a:t>
            </a:r>
            <a:r>
              <a:rPr lang="cs-CZ" baseline="-25000" dirty="0"/>
              <a:t>27</a:t>
            </a:r>
            <a:r>
              <a:rPr lang="cs-CZ" dirty="0"/>
              <a:t>Co.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D9C5E531-1B6C-48A9-8874-BCDFF10F5C8E}"/>
              </a:ext>
            </a:extLst>
          </p:cNvPr>
          <p:cNvSpPr txBox="1"/>
          <p:nvPr/>
        </p:nvSpPr>
        <p:spPr>
          <a:xfrm>
            <a:off x="1857375" y="1413243"/>
            <a:ext cx="50434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</a:t>
            </a:r>
            <a:r>
              <a:rPr lang="el-GR" dirty="0"/>
              <a:t>α</a:t>
            </a:r>
            <a:r>
              <a:rPr lang="cs-CZ" dirty="0"/>
              <a:t>-záření za vzniku </a:t>
            </a:r>
            <a:r>
              <a:rPr lang="cs-CZ" baseline="30000" dirty="0"/>
              <a:t>187</a:t>
            </a:r>
            <a:r>
              <a:rPr lang="cs-CZ" baseline="-25000" dirty="0"/>
              <a:t>81</a:t>
            </a:r>
            <a:r>
              <a:rPr lang="cs-CZ" dirty="0"/>
              <a:t>Tl.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51FC94DF-4134-4C57-A504-7C9142D87543}"/>
              </a:ext>
            </a:extLst>
          </p:cNvPr>
          <p:cNvSpPr txBox="1"/>
          <p:nvPr/>
        </p:nvSpPr>
        <p:spPr>
          <a:xfrm>
            <a:off x="1809750" y="2012691"/>
            <a:ext cx="55197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</a:t>
            </a:r>
            <a:r>
              <a:rPr lang="el-GR" dirty="0"/>
              <a:t>β</a:t>
            </a:r>
            <a:r>
              <a:rPr lang="cs-CZ" dirty="0"/>
              <a:t>-záření za vzniku </a:t>
            </a:r>
            <a:r>
              <a:rPr lang="cs-CZ" baseline="30000" dirty="0"/>
              <a:t>32</a:t>
            </a:r>
            <a:r>
              <a:rPr lang="cs-CZ" baseline="-25000" dirty="0"/>
              <a:t>16</a:t>
            </a:r>
            <a:r>
              <a:rPr lang="cs-CZ" dirty="0"/>
              <a:t>S.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AA929243-ECB9-47BC-A1E9-199CF987CCBC}"/>
              </a:ext>
            </a:extLst>
          </p:cNvPr>
          <p:cNvSpPr txBox="1"/>
          <p:nvPr/>
        </p:nvSpPr>
        <p:spPr>
          <a:xfrm>
            <a:off x="1847850" y="2524531"/>
            <a:ext cx="55197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záchyt e</a:t>
            </a:r>
            <a:r>
              <a:rPr lang="cs-CZ" baseline="30000" dirty="0"/>
              <a:t>-</a:t>
            </a:r>
            <a:r>
              <a:rPr lang="cs-CZ" dirty="0"/>
              <a:t> za vzniku </a:t>
            </a:r>
            <a:r>
              <a:rPr lang="cs-CZ" baseline="30000" dirty="0"/>
              <a:t>75</a:t>
            </a:r>
            <a:r>
              <a:rPr lang="cs-CZ" baseline="-25000" dirty="0"/>
              <a:t>33</a:t>
            </a:r>
            <a:r>
              <a:rPr lang="cs-CZ" dirty="0"/>
              <a:t>As.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A5C37CBB-AA43-4FC3-93B5-E8F39346F73F}"/>
              </a:ext>
            </a:extLst>
          </p:cNvPr>
          <p:cNvSpPr txBox="1"/>
          <p:nvPr/>
        </p:nvSpPr>
        <p:spPr>
          <a:xfrm>
            <a:off x="381000" y="3087828"/>
            <a:ext cx="1066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aseline="30000" dirty="0"/>
              <a:t>12</a:t>
            </a:r>
            <a:r>
              <a:rPr lang="cs-CZ" baseline="-25000" dirty="0"/>
              <a:t>6</a:t>
            </a:r>
            <a:r>
              <a:rPr lang="cs-CZ" dirty="0"/>
              <a:t>C  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364ADFFE-E3BF-4E2D-808C-73A1F5A928E5}"/>
              </a:ext>
            </a:extLst>
          </p:cNvPr>
          <p:cNvSpPr txBox="1"/>
          <p:nvPr/>
        </p:nvSpPr>
        <p:spPr>
          <a:xfrm>
            <a:off x="1857375" y="3087828"/>
            <a:ext cx="48672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Stabilní.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D0D973DA-5CE1-4DD4-9210-0F1A3F285FD0}"/>
              </a:ext>
            </a:extLst>
          </p:cNvPr>
          <p:cNvSpPr txBox="1"/>
          <p:nvPr/>
        </p:nvSpPr>
        <p:spPr>
          <a:xfrm>
            <a:off x="299083" y="3587711"/>
            <a:ext cx="7191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aseline="30000" dirty="0"/>
              <a:t>56</a:t>
            </a:r>
            <a:r>
              <a:rPr lang="cs-CZ" baseline="-25000" dirty="0"/>
              <a:t>26</a:t>
            </a:r>
            <a:r>
              <a:rPr lang="cs-CZ" dirty="0"/>
              <a:t>Fe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752F6E02-0450-4FB3-9C7F-7279948B2A3D}"/>
              </a:ext>
            </a:extLst>
          </p:cNvPr>
          <p:cNvSpPr txBox="1"/>
          <p:nvPr/>
        </p:nvSpPr>
        <p:spPr>
          <a:xfrm>
            <a:off x="1847850" y="3603305"/>
            <a:ext cx="48672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Stabilní.</a:t>
            </a: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06C0504F-7004-4384-8264-CF03127EE758}"/>
              </a:ext>
            </a:extLst>
          </p:cNvPr>
          <p:cNvSpPr txBox="1"/>
          <p:nvPr/>
        </p:nvSpPr>
        <p:spPr>
          <a:xfrm>
            <a:off x="337183" y="4266050"/>
            <a:ext cx="111061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aseline="30000" dirty="0"/>
              <a:t>24</a:t>
            </a:r>
            <a:r>
              <a:rPr lang="cs-CZ" baseline="-25000" dirty="0"/>
              <a:t>11</a:t>
            </a:r>
            <a:r>
              <a:rPr lang="cs-CZ" dirty="0"/>
              <a:t>Na</a:t>
            </a:r>
          </a:p>
        </p:txBody>
      </p:sp>
      <p:sp>
        <p:nvSpPr>
          <p:cNvPr id="31" name="TextovéPole 30">
            <a:extLst>
              <a:ext uri="{FF2B5EF4-FFF2-40B4-BE49-F238E27FC236}">
                <a16:creationId xmlns:a16="http://schemas.microsoft.com/office/drawing/2014/main" id="{9BA83C8D-8F5D-41F3-BD71-A562ECC83AA3}"/>
              </a:ext>
            </a:extLst>
          </p:cNvPr>
          <p:cNvSpPr txBox="1"/>
          <p:nvPr/>
        </p:nvSpPr>
        <p:spPr>
          <a:xfrm>
            <a:off x="1762125" y="4232086"/>
            <a:ext cx="70446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</a:t>
            </a:r>
            <a:r>
              <a:rPr lang="el-GR" dirty="0"/>
              <a:t>β</a:t>
            </a:r>
            <a:r>
              <a:rPr lang="cs-CZ" dirty="0"/>
              <a:t>-záření za vzniku </a:t>
            </a:r>
            <a:r>
              <a:rPr lang="en-US" baseline="30000" dirty="0"/>
              <a:t>24</a:t>
            </a:r>
            <a:r>
              <a:rPr lang="cs-CZ" baseline="-25000" dirty="0"/>
              <a:t>12</a:t>
            </a:r>
            <a:r>
              <a:rPr lang="cs-CZ" dirty="0"/>
              <a:t>Mg, detekce krevních sraženin.</a:t>
            </a:r>
          </a:p>
        </p:txBody>
      </p: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27977B49-A19D-44DE-AEF9-CBC0A18E7339}"/>
              </a:ext>
            </a:extLst>
          </p:cNvPr>
          <p:cNvSpPr txBox="1"/>
          <p:nvPr/>
        </p:nvSpPr>
        <p:spPr>
          <a:xfrm>
            <a:off x="419100" y="4844557"/>
            <a:ext cx="838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aseline="30000" dirty="0"/>
              <a:t>15</a:t>
            </a:r>
            <a:r>
              <a:rPr lang="cs-CZ" baseline="-25000" dirty="0"/>
              <a:t>7</a:t>
            </a:r>
            <a:r>
              <a:rPr lang="cs-CZ" dirty="0"/>
              <a:t>O</a:t>
            </a:r>
          </a:p>
        </p:txBody>
      </p:sp>
      <p:sp>
        <p:nvSpPr>
          <p:cNvPr id="35" name="TextovéPole 34">
            <a:extLst>
              <a:ext uri="{FF2B5EF4-FFF2-40B4-BE49-F238E27FC236}">
                <a16:creationId xmlns:a16="http://schemas.microsoft.com/office/drawing/2014/main" id="{7B765144-C55A-4329-90D8-7668A7B86DF6}"/>
              </a:ext>
            </a:extLst>
          </p:cNvPr>
          <p:cNvSpPr txBox="1"/>
          <p:nvPr/>
        </p:nvSpPr>
        <p:spPr>
          <a:xfrm>
            <a:off x="1762125" y="4823713"/>
            <a:ext cx="6553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pozitronu za vzniku </a:t>
            </a:r>
            <a:r>
              <a:rPr lang="cs-CZ" baseline="30000" dirty="0"/>
              <a:t>15</a:t>
            </a:r>
            <a:r>
              <a:rPr lang="cs-CZ" baseline="-25000" dirty="0"/>
              <a:t>7</a:t>
            </a:r>
            <a:r>
              <a:rPr lang="cs-CZ" dirty="0"/>
              <a:t>N, testování funkce plic. </a:t>
            </a:r>
          </a:p>
        </p:txBody>
      </p:sp>
      <p:sp>
        <p:nvSpPr>
          <p:cNvPr id="37" name="TextovéPole 36">
            <a:extLst>
              <a:ext uri="{FF2B5EF4-FFF2-40B4-BE49-F238E27FC236}">
                <a16:creationId xmlns:a16="http://schemas.microsoft.com/office/drawing/2014/main" id="{A13749FC-830A-489E-9F36-0E74A56E01AA}"/>
              </a:ext>
            </a:extLst>
          </p:cNvPr>
          <p:cNvSpPr txBox="1"/>
          <p:nvPr/>
        </p:nvSpPr>
        <p:spPr>
          <a:xfrm>
            <a:off x="1752600" y="5376344"/>
            <a:ext cx="7239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pozitronu za vzniku </a:t>
            </a:r>
            <a:r>
              <a:rPr lang="cs-CZ" baseline="30000" dirty="0"/>
              <a:t>51</a:t>
            </a:r>
            <a:r>
              <a:rPr lang="cs-CZ" baseline="-25000" dirty="0"/>
              <a:t>23</a:t>
            </a:r>
            <a:r>
              <a:rPr lang="cs-CZ" dirty="0"/>
              <a:t>V, diagnostika krevního oběhu a gastrointestinálních poruch. </a:t>
            </a:r>
          </a:p>
        </p:txBody>
      </p:sp>
      <p:sp>
        <p:nvSpPr>
          <p:cNvPr id="38" name="TextovéPole 37">
            <a:extLst>
              <a:ext uri="{FF2B5EF4-FFF2-40B4-BE49-F238E27FC236}">
                <a16:creationId xmlns:a16="http://schemas.microsoft.com/office/drawing/2014/main" id="{6AE0A2AF-2DB2-4F60-8883-FEB8EE1C4A2C}"/>
              </a:ext>
            </a:extLst>
          </p:cNvPr>
          <p:cNvSpPr txBox="1"/>
          <p:nvPr/>
        </p:nvSpPr>
        <p:spPr>
          <a:xfrm>
            <a:off x="381000" y="6188478"/>
            <a:ext cx="838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aseline="30000" dirty="0"/>
              <a:t>282</a:t>
            </a:r>
            <a:r>
              <a:rPr lang="cs-CZ" baseline="-25000" dirty="0"/>
              <a:t>82</a:t>
            </a:r>
            <a:r>
              <a:rPr lang="cs-CZ" dirty="0"/>
              <a:t>Pb</a:t>
            </a:r>
          </a:p>
        </p:txBody>
      </p:sp>
      <p:sp>
        <p:nvSpPr>
          <p:cNvPr id="39" name="TextovéPole 38">
            <a:extLst>
              <a:ext uri="{FF2B5EF4-FFF2-40B4-BE49-F238E27FC236}">
                <a16:creationId xmlns:a16="http://schemas.microsoft.com/office/drawing/2014/main" id="{2824FFB2-595D-4E39-BC76-CD9085E4A320}"/>
              </a:ext>
            </a:extLst>
          </p:cNvPr>
          <p:cNvSpPr txBox="1"/>
          <p:nvPr/>
        </p:nvSpPr>
        <p:spPr>
          <a:xfrm>
            <a:off x="1752600" y="6252864"/>
            <a:ext cx="48672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Stabilní.</a:t>
            </a:r>
          </a:p>
        </p:txBody>
      </p:sp>
    </p:spTree>
    <p:extLst>
      <p:ext uri="{BB962C8B-B14F-4D97-AF65-F5344CB8AC3E}">
        <p14:creationId xmlns:p14="http://schemas.microsoft.com/office/powerpoint/2010/main" val="1877393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20" grpId="0"/>
      <p:bldP spid="22" grpId="0"/>
      <p:bldP spid="25" grpId="0"/>
      <p:bldP spid="27" grpId="0"/>
      <p:bldP spid="31" grpId="0"/>
      <p:bldP spid="35" grpId="0"/>
      <p:bldP spid="37" grpId="0"/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0AA77009-476B-451D-9BC4-44F79102EB36}"/>
              </a:ext>
            </a:extLst>
          </p:cNvPr>
          <p:cNvSpPr txBox="1"/>
          <p:nvPr/>
        </p:nvSpPr>
        <p:spPr>
          <a:xfrm>
            <a:off x="390525" y="842999"/>
            <a:ext cx="8239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Ar</a:t>
            </a:r>
            <a:r>
              <a:rPr lang="en-US" dirty="0"/>
              <a:t>-41</a:t>
            </a: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FD6B332-8675-47D2-A608-4E42844A9131}"/>
              </a:ext>
            </a:extLst>
          </p:cNvPr>
          <p:cNvSpPr txBox="1"/>
          <p:nvPr/>
        </p:nvSpPr>
        <p:spPr>
          <a:xfrm flipH="1">
            <a:off x="256220" y="209088"/>
            <a:ext cx="83877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Odhadněte stabilitu nuklidu, případně odhadněte způsob stabilizace.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383EB64-9533-4FA7-980F-51BD7EEBB1A6}"/>
              </a:ext>
            </a:extLst>
          </p:cNvPr>
          <p:cNvSpPr txBox="1"/>
          <p:nvPr/>
        </p:nvSpPr>
        <p:spPr>
          <a:xfrm>
            <a:off x="1285875" y="819223"/>
            <a:ext cx="7543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</a:t>
            </a:r>
            <a:r>
              <a:rPr lang="el-GR" dirty="0"/>
              <a:t>β</a:t>
            </a:r>
            <a:r>
              <a:rPr lang="cs-CZ" dirty="0"/>
              <a:t>-záření za vzniku </a:t>
            </a:r>
            <a:r>
              <a:rPr lang="cs-CZ" baseline="30000" dirty="0"/>
              <a:t>41</a:t>
            </a:r>
            <a:r>
              <a:rPr lang="cs-CZ" baseline="-25000" dirty="0"/>
              <a:t>19</a:t>
            </a:r>
            <a:r>
              <a:rPr lang="cs-CZ" dirty="0"/>
              <a:t>K, měření toku plynů v kouřovodech. 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48EC3371-B766-4E77-9D00-58D214EBCDE2}"/>
              </a:ext>
            </a:extLst>
          </p:cNvPr>
          <p:cNvSpPr txBox="1"/>
          <p:nvPr/>
        </p:nvSpPr>
        <p:spPr>
          <a:xfrm>
            <a:off x="381000" y="1212331"/>
            <a:ext cx="76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Co-60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ED2B19B5-98AA-4A7F-94EC-FDD744D81299}"/>
              </a:ext>
            </a:extLst>
          </p:cNvPr>
          <p:cNvSpPr txBox="1"/>
          <p:nvPr/>
        </p:nvSpPr>
        <p:spPr>
          <a:xfrm>
            <a:off x="1285874" y="1258497"/>
            <a:ext cx="70199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</a:t>
            </a:r>
            <a:r>
              <a:rPr lang="el-GR" dirty="0"/>
              <a:t>β</a:t>
            </a:r>
            <a:r>
              <a:rPr lang="cs-CZ" dirty="0"/>
              <a:t>-záření za vzniku </a:t>
            </a:r>
            <a:r>
              <a:rPr lang="cs-CZ" baseline="30000" dirty="0"/>
              <a:t>60</a:t>
            </a:r>
            <a:r>
              <a:rPr lang="cs-CZ" baseline="-25000" dirty="0"/>
              <a:t>28</a:t>
            </a:r>
            <a:r>
              <a:rPr lang="cs-CZ" dirty="0"/>
              <a:t>Ni, radioterapie rakoviny.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0BC80C8F-8A64-4544-A4C1-B968F76A9A4B}"/>
              </a:ext>
            </a:extLst>
          </p:cNvPr>
          <p:cNvSpPr txBox="1"/>
          <p:nvPr/>
        </p:nvSpPr>
        <p:spPr>
          <a:xfrm>
            <a:off x="381000" y="4000723"/>
            <a:ext cx="10296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aseline="30000" dirty="0"/>
              <a:t>22</a:t>
            </a:r>
            <a:r>
              <a:rPr lang="cs-CZ" sz="1800" baseline="-25000" dirty="0"/>
              <a:t>11</a:t>
            </a:r>
            <a:r>
              <a:rPr lang="cs-CZ" sz="1800" dirty="0"/>
              <a:t>Na</a:t>
            </a:r>
            <a:endParaRPr lang="cs-CZ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B0614212-5DB9-4BBB-A91A-018D6ECFB2BD}"/>
              </a:ext>
            </a:extLst>
          </p:cNvPr>
          <p:cNvSpPr txBox="1"/>
          <p:nvPr/>
        </p:nvSpPr>
        <p:spPr>
          <a:xfrm>
            <a:off x="1304925" y="3990424"/>
            <a:ext cx="70199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pozitronu/záchyt elektronu.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4D2C80EE-3C52-431A-91CA-D6A5A047F46C}"/>
              </a:ext>
            </a:extLst>
          </p:cNvPr>
          <p:cNvSpPr txBox="1"/>
          <p:nvPr/>
        </p:nvSpPr>
        <p:spPr>
          <a:xfrm>
            <a:off x="381000" y="2796654"/>
            <a:ext cx="47720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aseline="30000" dirty="0"/>
              <a:t>7</a:t>
            </a:r>
            <a:r>
              <a:rPr lang="cs-CZ" sz="1800" baseline="-25000" dirty="0"/>
              <a:t>4</a:t>
            </a:r>
            <a:r>
              <a:rPr lang="cs-CZ" sz="1800" dirty="0"/>
              <a:t>Be</a:t>
            </a:r>
            <a:endParaRPr lang="cs-CZ" dirty="0"/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67E09FBA-38BF-4D94-A9B7-2E90C03F5CED}"/>
              </a:ext>
            </a:extLst>
          </p:cNvPr>
          <p:cNvSpPr txBox="1"/>
          <p:nvPr/>
        </p:nvSpPr>
        <p:spPr>
          <a:xfrm>
            <a:off x="1304925" y="2843579"/>
            <a:ext cx="70199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pozitronu/záchyt elektronu.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66426A2A-7ED3-4E05-9231-D9AC8112013C}"/>
              </a:ext>
            </a:extLst>
          </p:cNvPr>
          <p:cNvSpPr txBox="1"/>
          <p:nvPr/>
        </p:nvSpPr>
        <p:spPr>
          <a:xfrm>
            <a:off x="381000" y="3422151"/>
            <a:ext cx="47720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/>
              <a:t> </a:t>
            </a:r>
            <a:r>
              <a:rPr lang="cs-CZ" sz="1800" baseline="30000" dirty="0"/>
              <a:t>227</a:t>
            </a:r>
            <a:r>
              <a:rPr lang="cs-CZ" sz="1800" baseline="-25000" dirty="0"/>
              <a:t>89</a:t>
            </a:r>
            <a:r>
              <a:rPr lang="cs-CZ" sz="1800" dirty="0"/>
              <a:t>Ac </a:t>
            </a:r>
            <a:endParaRPr lang="cs-CZ" dirty="0"/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41E0E6A1-0E33-4B7E-8B7C-3E5A82C97AB3}"/>
              </a:ext>
            </a:extLst>
          </p:cNvPr>
          <p:cNvSpPr txBox="1"/>
          <p:nvPr/>
        </p:nvSpPr>
        <p:spPr>
          <a:xfrm>
            <a:off x="1285873" y="3392478"/>
            <a:ext cx="70199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</a:t>
            </a:r>
            <a:r>
              <a:rPr lang="el-GR" dirty="0"/>
              <a:t>α</a:t>
            </a:r>
            <a:r>
              <a:rPr lang="cs-CZ" dirty="0"/>
              <a:t>-záření .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1FAFC2EA-C040-4095-9E4C-1D4F7CB7CDDA}"/>
              </a:ext>
            </a:extLst>
          </p:cNvPr>
          <p:cNvSpPr txBox="1"/>
          <p:nvPr/>
        </p:nvSpPr>
        <p:spPr>
          <a:xfrm>
            <a:off x="1304925" y="1739749"/>
            <a:ext cx="7543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Nestabilní, emise </a:t>
            </a:r>
            <a:r>
              <a:rPr lang="el-GR" dirty="0"/>
              <a:t>β</a:t>
            </a:r>
            <a:r>
              <a:rPr lang="cs-CZ" dirty="0"/>
              <a:t>-záření za vzniku </a:t>
            </a:r>
            <a:r>
              <a:rPr lang="cs-CZ" baseline="30000" dirty="0"/>
              <a:t>32</a:t>
            </a:r>
            <a:r>
              <a:rPr lang="cs-CZ" baseline="-25000" dirty="0"/>
              <a:t>1</a:t>
            </a:r>
            <a:r>
              <a:rPr lang="en-US" baseline="-25000" dirty="0"/>
              <a:t>6</a:t>
            </a:r>
            <a:r>
              <a:rPr lang="en-US" dirty="0"/>
              <a:t>S, t</a:t>
            </a:r>
            <a:r>
              <a:rPr lang="cs-CZ" dirty="0" err="1"/>
              <a:t>erapie</a:t>
            </a:r>
            <a:r>
              <a:rPr lang="cs-CZ" dirty="0"/>
              <a:t> a detekce rakoviny. 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CFA06E12-1325-407C-8E8D-77158372F264}"/>
              </a:ext>
            </a:extLst>
          </p:cNvPr>
          <p:cNvSpPr txBox="1"/>
          <p:nvPr/>
        </p:nvSpPr>
        <p:spPr>
          <a:xfrm>
            <a:off x="390525" y="1739749"/>
            <a:ext cx="76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P</a:t>
            </a:r>
            <a:r>
              <a:rPr lang="cs-CZ" dirty="0"/>
              <a:t>-</a:t>
            </a:r>
            <a:r>
              <a:rPr lang="en-US" dirty="0"/>
              <a:t>32</a:t>
            </a:r>
            <a:endParaRPr lang="cs-CZ" dirty="0"/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09091EE2-660A-4637-9E8A-813795F755FC}"/>
              </a:ext>
            </a:extLst>
          </p:cNvPr>
          <p:cNvSpPr txBox="1"/>
          <p:nvPr/>
        </p:nvSpPr>
        <p:spPr>
          <a:xfrm>
            <a:off x="381000" y="2303315"/>
            <a:ext cx="9048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aseline="30000" dirty="0"/>
              <a:t>4</a:t>
            </a:r>
            <a:r>
              <a:rPr lang="en-US" baseline="-25000" dirty="0"/>
              <a:t>2</a:t>
            </a:r>
            <a:r>
              <a:rPr lang="en-US" sz="1800" dirty="0"/>
              <a:t>H</a:t>
            </a:r>
            <a:r>
              <a:rPr lang="cs-CZ" sz="1800" dirty="0"/>
              <a:t>e</a:t>
            </a:r>
            <a:endParaRPr lang="cs-CZ" dirty="0"/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005AAFCA-A9F1-4852-9F37-6560F66F488F}"/>
              </a:ext>
            </a:extLst>
          </p:cNvPr>
          <p:cNvSpPr txBox="1"/>
          <p:nvPr/>
        </p:nvSpPr>
        <p:spPr>
          <a:xfrm>
            <a:off x="1233486" y="231104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Stabilní.</a:t>
            </a:r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478233DB-60C0-4484-B552-933149EAD8A9}"/>
              </a:ext>
            </a:extLst>
          </p:cNvPr>
          <p:cNvSpPr txBox="1"/>
          <p:nvPr/>
        </p:nvSpPr>
        <p:spPr>
          <a:xfrm>
            <a:off x="433387" y="4640473"/>
            <a:ext cx="9048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aseline="30000" dirty="0"/>
              <a:t>2</a:t>
            </a:r>
            <a:r>
              <a:rPr lang="en-US" sz="1800" baseline="30000" dirty="0"/>
              <a:t>4</a:t>
            </a:r>
            <a:r>
              <a:rPr lang="en-US" sz="1800" baseline="-25000" dirty="0"/>
              <a:t>1</a:t>
            </a:r>
            <a:r>
              <a:rPr lang="en-US" baseline="-25000" dirty="0"/>
              <a:t>2</a:t>
            </a:r>
            <a:r>
              <a:rPr lang="en-US" sz="1800" dirty="0"/>
              <a:t>Mg</a:t>
            </a:r>
            <a:endParaRPr lang="cs-CZ" dirty="0"/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51723A45-1ED9-4654-8C44-D47E35394D43}"/>
              </a:ext>
            </a:extLst>
          </p:cNvPr>
          <p:cNvSpPr txBox="1"/>
          <p:nvPr/>
        </p:nvSpPr>
        <p:spPr>
          <a:xfrm>
            <a:off x="1285873" y="464820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Stabilní.</a:t>
            </a:r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0203AC05-EA34-4C7E-B450-0D74E0314A9F}"/>
              </a:ext>
            </a:extLst>
          </p:cNvPr>
          <p:cNvSpPr txBox="1"/>
          <p:nvPr/>
        </p:nvSpPr>
        <p:spPr>
          <a:xfrm>
            <a:off x="485774" y="5298249"/>
            <a:ext cx="9048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aseline="30000" dirty="0"/>
              <a:t>62</a:t>
            </a:r>
            <a:r>
              <a:rPr lang="en-US" baseline="-25000" dirty="0"/>
              <a:t>28</a:t>
            </a:r>
            <a:r>
              <a:rPr lang="en-US" sz="1800" dirty="0"/>
              <a:t>Ni</a:t>
            </a:r>
            <a:endParaRPr lang="cs-CZ" dirty="0"/>
          </a:p>
        </p:txBody>
      </p:sp>
      <p:sp>
        <p:nvSpPr>
          <p:cNvPr id="31" name="TextovéPole 30">
            <a:extLst>
              <a:ext uri="{FF2B5EF4-FFF2-40B4-BE49-F238E27FC236}">
                <a16:creationId xmlns:a16="http://schemas.microsoft.com/office/drawing/2014/main" id="{C9B86959-1793-4336-A48D-1C9F5E28F030}"/>
              </a:ext>
            </a:extLst>
          </p:cNvPr>
          <p:cNvSpPr txBox="1"/>
          <p:nvPr/>
        </p:nvSpPr>
        <p:spPr>
          <a:xfrm>
            <a:off x="1338260" y="530597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Stabilní.</a:t>
            </a:r>
          </a:p>
        </p:txBody>
      </p:sp>
    </p:spTree>
    <p:extLst>
      <p:ext uri="{BB962C8B-B14F-4D97-AF65-F5344CB8AC3E}">
        <p14:creationId xmlns:p14="http://schemas.microsoft.com/office/powerpoint/2010/main" val="280722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5" grpId="0"/>
      <p:bldP spid="18" grpId="0"/>
      <p:bldP spid="21" grpId="0"/>
      <p:bldP spid="23" grpId="0"/>
      <p:bldP spid="27" grpId="0"/>
      <p:bldP spid="29" grpId="0"/>
      <p:bldP spid="31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40860</TotalTime>
  <Words>801</Words>
  <Application>Microsoft Office PowerPoint</Application>
  <PresentationFormat>Předvádění na obrazovce (4:3)</PresentationFormat>
  <Paragraphs>75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Motiv systému Office</vt:lpstr>
      <vt:lpstr>Prezentace aplikace PowerPoint</vt:lpstr>
      <vt:lpstr>Prezentace aplikace PowerPoint</vt:lpstr>
      <vt:lpstr>Poměr hodnot neutronového a protonového čísla</vt:lpstr>
      <vt:lpstr>Pravidla posunu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Lubomir Prokes</dc:creator>
  <cp:lastModifiedBy>Lubomir Prokes</cp:lastModifiedBy>
  <cp:revision>1431</cp:revision>
  <cp:lastPrinted>2021-03-01T15:11:53Z</cp:lastPrinted>
  <dcterms:created xsi:type="dcterms:W3CDTF">2019-02-04T12:50:00Z</dcterms:created>
  <dcterms:modified xsi:type="dcterms:W3CDTF">2022-02-21T10:52:22Z</dcterms:modified>
</cp:coreProperties>
</file>