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64" r:id="rId2"/>
    <p:sldId id="868" r:id="rId3"/>
    <p:sldId id="429" r:id="rId4"/>
    <p:sldId id="1044" r:id="rId5"/>
    <p:sldId id="821" r:id="rId6"/>
    <p:sldId id="257" r:id="rId7"/>
    <p:sldId id="260" r:id="rId8"/>
    <p:sldId id="261" r:id="rId9"/>
    <p:sldId id="259" r:id="rId10"/>
    <p:sldId id="258" r:id="rId11"/>
    <p:sldId id="262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9DE518-E007-4D2F-812C-047658580926}" type="datetimeFigureOut">
              <a:rPr lang="cs-CZ" smtClean="0"/>
              <a:t>28.02.2022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349FE8-EBC3-4335-B215-11508ED038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8427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/>
            <a:fld id="{78E05D35-16BF-408D-8CB5-D72CA087FC2C}" type="slidenum">
              <a:rPr lang="en-GB" altLang="cs-CZ" smtClean="0">
                <a:solidFill>
                  <a:srgbClr val="000000"/>
                </a:solidFill>
                <a:latin typeface="Times New Roman" pitchFamily="18" charset="0"/>
              </a:rPr>
              <a:pPr eaLnBrk="1"/>
              <a:t>5</a:t>
            </a:fld>
            <a:endParaRPr lang="en-GB" altLang="cs-CZ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1"/>
            <a:ext cx="5486976" cy="4037751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5564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DC68E-5E61-4DC3-B958-89DA1092A9FC}" type="datetimeFigureOut">
              <a:rPr lang="cs-CZ" smtClean="0"/>
              <a:t>28.02.2022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ADF51-79EA-45B0-913C-C5FAE2FFE1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0925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DC68E-5E61-4DC3-B958-89DA1092A9FC}" type="datetimeFigureOut">
              <a:rPr lang="cs-CZ" smtClean="0"/>
              <a:t>28.02.2022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ADF51-79EA-45B0-913C-C5FAE2FFE1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6841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DC68E-5E61-4DC3-B958-89DA1092A9FC}" type="datetimeFigureOut">
              <a:rPr lang="cs-CZ" smtClean="0"/>
              <a:t>28.02.2022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ADF51-79EA-45B0-913C-C5FAE2FFE1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5306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DC68E-5E61-4DC3-B958-89DA1092A9FC}" type="datetimeFigureOut">
              <a:rPr lang="cs-CZ" smtClean="0"/>
              <a:t>28.02.2022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ADF51-79EA-45B0-913C-C5FAE2FFE1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8449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DC68E-5E61-4DC3-B958-89DA1092A9FC}" type="datetimeFigureOut">
              <a:rPr lang="cs-CZ" smtClean="0"/>
              <a:t>28.02.2022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ADF51-79EA-45B0-913C-C5FAE2FFE1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340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DC68E-5E61-4DC3-B958-89DA1092A9FC}" type="datetimeFigureOut">
              <a:rPr lang="cs-CZ" smtClean="0"/>
              <a:t>28.02.2022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ADF51-79EA-45B0-913C-C5FAE2FFE1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0714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DC68E-5E61-4DC3-B958-89DA1092A9FC}" type="datetimeFigureOut">
              <a:rPr lang="cs-CZ" smtClean="0"/>
              <a:t>28.02.2022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ADF51-79EA-45B0-913C-C5FAE2FFE1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2060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DC68E-5E61-4DC3-B958-89DA1092A9FC}" type="datetimeFigureOut">
              <a:rPr lang="cs-CZ" smtClean="0"/>
              <a:t>28.02.2022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ADF51-79EA-45B0-913C-C5FAE2FFE1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4029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DC68E-5E61-4DC3-B958-89DA1092A9FC}" type="datetimeFigureOut">
              <a:rPr lang="cs-CZ" smtClean="0"/>
              <a:t>28.02.2022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ADF51-79EA-45B0-913C-C5FAE2FFE1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0189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DC68E-5E61-4DC3-B958-89DA1092A9FC}" type="datetimeFigureOut">
              <a:rPr lang="cs-CZ" smtClean="0"/>
              <a:t>28.02.2022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ADF51-79EA-45B0-913C-C5FAE2FFE1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2089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DC68E-5E61-4DC3-B958-89DA1092A9FC}" type="datetimeFigureOut">
              <a:rPr lang="cs-CZ" smtClean="0"/>
              <a:t>28.02.2022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ADF51-79EA-45B0-913C-C5FAE2FFE1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7021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DC68E-5E61-4DC3-B958-89DA1092A9FC}" type="datetimeFigureOut">
              <a:rPr lang="cs-CZ" smtClean="0"/>
              <a:t>28.02.2022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ADF51-79EA-45B0-913C-C5FAE2FFE1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9617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6AD11DCF-B231-40C6-9E08-8B11680E77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129" y="1728928"/>
            <a:ext cx="4552444" cy="3139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122E1E8-0C68-4F71-9DBB-A5639D0CFA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2650" y="1614750"/>
            <a:ext cx="2599772" cy="3628499"/>
          </a:xfrm>
          <a:prstGeom prst="rect">
            <a:avLst/>
          </a:prstGeom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A716EA9B-4751-4DD9-BAE7-262C3CF7DC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0" y="654584"/>
            <a:ext cx="3048000" cy="563562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en-US" sz="2800" b="1" dirty="0">
                <a:latin typeface="+mn-lt"/>
              </a:rPr>
              <a:t>Výstavbový princip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76466ED6-FF89-492A-9389-50EDCF7629DB}"/>
              </a:ext>
            </a:extLst>
          </p:cNvPr>
          <p:cNvSpPr/>
          <p:nvPr/>
        </p:nvSpPr>
        <p:spPr>
          <a:xfrm>
            <a:off x="1145691" y="5639853"/>
            <a:ext cx="533400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cs-CZ" altLang="en-US" dirty="0">
                <a:latin typeface="Arial" panose="020B0604020202020204" pitchFamily="34" charset="0"/>
                <a:cs typeface="Arial" panose="020B0604020202020204" pitchFamily="34" charset="0"/>
              </a:rPr>
              <a:t>                    výsledné pořadí  AO:</a:t>
            </a:r>
          </a:p>
          <a:p>
            <a:pPr>
              <a:lnSpc>
                <a:spcPct val="80000"/>
              </a:lnSpc>
            </a:pPr>
            <a:endParaRPr lang="cs-CZ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cs-CZ" altLang="en-US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cs-CZ" altLang="en-US" dirty="0">
                <a:latin typeface="Arial" panose="020B0604020202020204" pitchFamily="34" charset="0"/>
                <a:cs typeface="Arial" panose="020B0604020202020204" pitchFamily="34" charset="0"/>
              </a:rPr>
              <a:t>, 2</a:t>
            </a:r>
            <a:r>
              <a:rPr lang="cs-CZ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cs-CZ" altLang="en-US" dirty="0">
                <a:latin typeface="Arial" panose="020B0604020202020204" pitchFamily="34" charset="0"/>
                <a:cs typeface="Arial" panose="020B0604020202020204" pitchFamily="34" charset="0"/>
              </a:rPr>
              <a:t>, 2</a:t>
            </a:r>
            <a:r>
              <a:rPr lang="cs-CZ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 altLang="en-US" dirty="0">
                <a:latin typeface="Arial" panose="020B0604020202020204" pitchFamily="34" charset="0"/>
                <a:cs typeface="Arial" panose="020B0604020202020204" pitchFamily="34" charset="0"/>
              </a:rPr>
              <a:t>, 3</a:t>
            </a:r>
            <a:r>
              <a:rPr lang="cs-CZ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s, </a:t>
            </a:r>
            <a:r>
              <a:rPr lang="cs-CZ" altLang="en-US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 altLang="en-US" dirty="0">
                <a:latin typeface="Arial" panose="020B0604020202020204" pitchFamily="34" charset="0"/>
                <a:cs typeface="Arial" panose="020B0604020202020204" pitchFamily="34" charset="0"/>
              </a:rPr>
              <a:t>, 4</a:t>
            </a:r>
            <a:r>
              <a:rPr lang="cs-CZ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cs-CZ" altLang="en-US" dirty="0">
                <a:latin typeface="Arial" panose="020B0604020202020204" pitchFamily="34" charset="0"/>
                <a:cs typeface="Arial" panose="020B0604020202020204" pitchFamily="34" charset="0"/>
              </a:rPr>
              <a:t>, 3</a:t>
            </a:r>
            <a:r>
              <a:rPr lang="cs-CZ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cs-CZ" altLang="en-US" dirty="0">
                <a:latin typeface="Arial" panose="020B0604020202020204" pitchFamily="34" charset="0"/>
                <a:cs typeface="Arial" panose="020B0604020202020204" pitchFamily="34" charset="0"/>
              </a:rPr>
              <a:t>, 4</a:t>
            </a:r>
            <a:r>
              <a:rPr lang="cs-CZ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 altLang="en-US" dirty="0">
                <a:latin typeface="Arial" panose="020B0604020202020204" pitchFamily="34" charset="0"/>
                <a:cs typeface="Arial" panose="020B0604020202020204" pitchFamily="34" charset="0"/>
              </a:rPr>
              <a:t>, 5</a:t>
            </a:r>
            <a:r>
              <a:rPr lang="cs-CZ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cs-CZ" altLang="en-US" dirty="0">
                <a:latin typeface="Arial" panose="020B0604020202020204" pitchFamily="34" charset="0"/>
                <a:cs typeface="Arial" panose="020B0604020202020204" pitchFamily="34" charset="0"/>
              </a:rPr>
              <a:t>, 4</a:t>
            </a:r>
            <a:r>
              <a:rPr lang="cs-CZ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cs-CZ" altLang="en-US" dirty="0">
                <a:latin typeface="Arial" panose="020B0604020202020204" pitchFamily="34" charset="0"/>
                <a:cs typeface="Arial" panose="020B0604020202020204" pitchFamily="34" charset="0"/>
              </a:rPr>
              <a:t>, 5</a:t>
            </a:r>
            <a:r>
              <a:rPr lang="cs-CZ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 altLang="en-US" dirty="0">
                <a:latin typeface="Arial" panose="020B0604020202020204" pitchFamily="34" charset="0"/>
                <a:cs typeface="Arial" panose="020B0604020202020204" pitchFamily="34" charset="0"/>
              </a:rPr>
              <a:t>, 6</a:t>
            </a:r>
            <a:r>
              <a:rPr lang="cs-CZ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cs-CZ" altLang="en-US" dirty="0">
                <a:latin typeface="Arial" panose="020B0604020202020204" pitchFamily="34" charset="0"/>
                <a:cs typeface="Arial" panose="020B0604020202020204" pitchFamily="34" charset="0"/>
              </a:rPr>
              <a:t>, 4</a:t>
            </a:r>
            <a:r>
              <a:rPr lang="cs-CZ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cs-CZ" altLang="en-US" dirty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41745846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D76BD002-7F75-4CE9-8664-21A7CEE6EAB5}"/>
              </a:ext>
            </a:extLst>
          </p:cNvPr>
          <p:cNvSpPr txBox="1"/>
          <p:nvPr/>
        </p:nvSpPr>
        <p:spPr>
          <a:xfrm>
            <a:off x="225572" y="199592"/>
            <a:ext cx="70225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Které atomy mají zaplněny vnější orbitaly následujícím způsobem: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47C24EB3-BD2D-4EB9-82BE-48559501AD8B}"/>
              </a:ext>
            </a:extLst>
          </p:cNvPr>
          <p:cNvSpPr txBox="1"/>
          <p:nvPr/>
        </p:nvSpPr>
        <p:spPr>
          <a:xfrm>
            <a:off x="381000" y="574149"/>
            <a:ext cx="5357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3p</a:t>
            </a:r>
            <a:r>
              <a:rPr lang="cs-CZ" sz="2000" baseline="30000" dirty="0"/>
              <a:t>5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A6E28F97-40E2-4A88-B3BB-AC4A1CC8831A}"/>
              </a:ext>
            </a:extLst>
          </p:cNvPr>
          <p:cNvSpPr txBox="1"/>
          <p:nvPr/>
        </p:nvSpPr>
        <p:spPr>
          <a:xfrm>
            <a:off x="330529" y="1071816"/>
            <a:ext cx="8531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3d</a:t>
            </a:r>
            <a:r>
              <a:rPr lang="cs-CZ" sz="2000" baseline="30000" dirty="0"/>
              <a:t>2</a:t>
            </a:r>
            <a:r>
              <a:rPr lang="cs-CZ" sz="2000" dirty="0"/>
              <a:t>4s</a:t>
            </a:r>
            <a:r>
              <a:rPr lang="cs-CZ" sz="2000" baseline="30000" dirty="0"/>
              <a:t>2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9146F35B-1050-47C7-940F-334C23B08248}"/>
              </a:ext>
            </a:extLst>
          </p:cNvPr>
          <p:cNvSpPr txBox="1"/>
          <p:nvPr/>
        </p:nvSpPr>
        <p:spPr>
          <a:xfrm>
            <a:off x="330529" y="1599486"/>
            <a:ext cx="8531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3d</a:t>
            </a:r>
            <a:r>
              <a:rPr lang="cs-CZ" sz="2000" baseline="30000" dirty="0"/>
              <a:t>7</a:t>
            </a:r>
            <a:r>
              <a:rPr lang="cs-CZ" sz="2000" dirty="0"/>
              <a:t>4s</a:t>
            </a:r>
            <a:r>
              <a:rPr lang="cs-CZ" sz="2000" baseline="30000" dirty="0"/>
              <a:t>2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DA60FA11-FC20-47BF-ACDD-3B7AAFFDFD65}"/>
              </a:ext>
            </a:extLst>
          </p:cNvPr>
          <p:cNvSpPr txBox="1"/>
          <p:nvPr/>
        </p:nvSpPr>
        <p:spPr>
          <a:xfrm>
            <a:off x="381000" y="2039374"/>
            <a:ext cx="5357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4p</a:t>
            </a:r>
            <a:r>
              <a:rPr lang="cs-CZ" sz="2000" baseline="30000" dirty="0"/>
              <a:t>3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9175DCE-659D-4953-8289-C8CE58997344}"/>
              </a:ext>
            </a:extLst>
          </p:cNvPr>
          <p:cNvSpPr txBox="1"/>
          <p:nvPr/>
        </p:nvSpPr>
        <p:spPr>
          <a:xfrm>
            <a:off x="330529" y="2494625"/>
            <a:ext cx="9396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4d</a:t>
            </a:r>
            <a:r>
              <a:rPr lang="cs-CZ" sz="2000" baseline="30000" dirty="0"/>
              <a:t>10</a:t>
            </a:r>
            <a:r>
              <a:rPr lang="cs-CZ" sz="2000" dirty="0"/>
              <a:t>5s</a:t>
            </a:r>
            <a:r>
              <a:rPr lang="cs-CZ" sz="2000" baseline="30000" dirty="0"/>
              <a:t>2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6799336A-1E97-44CB-918F-4F9CDDA42593}"/>
              </a:ext>
            </a:extLst>
          </p:cNvPr>
          <p:cNvSpPr txBox="1"/>
          <p:nvPr/>
        </p:nvSpPr>
        <p:spPr>
          <a:xfrm>
            <a:off x="2219325" y="663758"/>
            <a:ext cx="3802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Cl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F244C6BB-BCAA-4A88-AEA1-920DB5EEC301}"/>
              </a:ext>
            </a:extLst>
          </p:cNvPr>
          <p:cNvSpPr txBox="1"/>
          <p:nvPr/>
        </p:nvSpPr>
        <p:spPr>
          <a:xfrm>
            <a:off x="2219325" y="1071816"/>
            <a:ext cx="3690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Ti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10B8D5C6-7265-4AF6-84FA-C38FBCF6066B}"/>
              </a:ext>
            </a:extLst>
          </p:cNvPr>
          <p:cNvSpPr txBox="1"/>
          <p:nvPr/>
        </p:nvSpPr>
        <p:spPr>
          <a:xfrm>
            <a:off x="2197881" y="1570058"/>
            <a:ext cx="4555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Co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4FCB2D36-8DC2-45C9-AA4A-049285A02B17}"/>
              </a:ext>
            </a:extLst>
          </p:cNvPr>
          <p:cNvSpPr txBox="1"/>
          <p:nvPr/>
        </p:nvSpPr>
        <p:spPr>
          <a:xfrm>
            <a:off x="2198486" y="2018393"/>
            <a:ext cx="4347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As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822A95D2-267D-40E0-97F4-5CD4341F4296}"/>
              </a:ext>
            </a:extLst>
          </p:cNvPr>
          <p:cNvSpPr txBox="1"/>
          <p:nvPr/>
        </p:nvSpPr>
        <p:spPr>
          <a:xfrm>
            <a:off x="2229140" y="2445208"/>
            <a:ext cx="4555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Cd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8FAFF8EF-6004-4A3B-9F8E-3625C8DB5326}"/>
              </a:ext>
            </a:extLst>
          </p:cNvPr>
          <p:cNvSpPr txBox="1"/>
          <p:nvPr/>
        </p:nvSpPr>
        <p:spPr>
          <a:xfrm>
            <a:off x="162282" y="3144917"/>
            <a:ext cx="76182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Určete ve které periodě a které skupině je prvek s atomovým číslem 74.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30F3DE45-4E5A-4585-BC16-D2FBA4FC22B4}"/>
              </a:ext>
            </a:extLst>
          </p:cNvPr>
          <p:cNvSpPr txBox="1"/>
          <p:nvPr/>
        </p:nvSpPr>
        <p:spPr>
          <a:xfrm>
            <a:off x="571656" y="3575539"/>
            <a:ext cx="36883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W, 6. perioda, VI. vedlejší skupina  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AAD80719-0904-4414-9808-6190A7890EE0}"/>
              </a:ext>
            </a:extLst>
          </p:cNvPr>
          <p:cNvSpPr txBox="1"/>
          <p:nvPr/>
        </p:nvSpPr>
        <p:spPr>
          <a:xfrm>
            <a:off x="162282" y="4292914"/>
            <a:ext cx="8572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Určete ve které periodě a které skupině je prvek s elektronovou konfigurací 1</a:t>
            </a:r>
            <a:r>
              <a:rPr lang="en-US" sz="2000" dirty="0"/>
              <a:t>s</a:t>
            </a:r>
            <a:r>
              <a:rPr lang="en-US" sz="2000" baseline="30000" dirty="0"/>
              <a:t>2</a:t>
            </a:r>
            <a:r>
              <a:rPr lang="cs-CZ" sz="2000" dirty="0"/>
              <a:t>2</a:t>
            </a:r>
            <a:r>
              <a:rPr lang="en-US" sz="2000" dirty="0"/>
              <a:t>s</a:t>
            </a:r>
            <a:r>
              <a:rPr lang="en-US" sz="2000" baseline="30000" dirty="0"/>
              <a:t>2</a:t>
            </a:r>
            <a:r>
              <a:rPr lang="cs-CZ" sz="2000" dirty="0"/>
              <a:t>2</a:t>
            </a:r>
            <a:r>
              <a:rPr lang="en-US" sz="2000" dirty="0"/>
              <a:t>p</a:t>
            </a:r>
            <a:r>
              <a:rPr lang="cs-CZ" sz="2000" baseline="30000" dirty="0"/>
              <a:t>6 </a:t>
            </a:r>
            <a:r>
              <a:rPr lang="cs-CZ" sz="2000" dirty="0"/>
              <a:t>3</a:t>
            </a:r>
            <a:r>
              <a:rPr lang="en-US" sz="2000" dirty="0"/>
              <a:t>s</a:t>
            </a:r>
            <a:r>
              <a:rPr lang="cs-CZ" sz="2000" baseline="30000" dirty="0"/>
              <a:t>2</a:t>
            </a:r>
            <a:r>
              <a:rPr lang="cs-CZ" sz="2000" dirty="0"/>
              <a:t>3</a:t>
            </a:r>
            <a:r>
              <a:rPr lang="en-US" sz="2000" dirty="0"/>
              <a:t>p</a:t>
            </a:r>
            <a:r>
              <a:rPr lang="cs-CZ" sz="2000" baseline="30000" dirty="0"/>
              <a:t>6 </a:t>
            </a:r>
            <a:r>
              <a:rPr lang="cs-CZ" sz="2000" dirty="0"/>
              <a:t>4</a:t>
            </a:r>
            <a:r>
              <a:rPr lang="en-US" sz="2000" dirty="0"/>
              <a:t>s</a:t>
            </a:r>
            <a:r>
              <a:rPr lang="cs-CZ" sz="2000" baseline="30000" dirty="0"/>
              <a:t>2</a:t>
            </a:r>
            <a:r>
              <a:rPr lang="cs-CZ" sz="2000" dirty="0"/>
              <a:t>.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41DA6EC1-0C5C-4EDF-B244-3D3647CDF781}"/>
              </a:ext>
            </a:extLst>
          </p:cNvPr>
          <p:cNvSpPr txBox="1"/>
          <p:nvPr/>
        </p:nvSpPr>
        <p:spPr>
          <a:xfrm>
            <a:off x="593254" y="5039840"/>
            <a:ext cx="36883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Ca, 4. perioda, II. hlavní skupina  </a:t>
            </a: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C420F505-3B18-4A8A-B562-093D4E096E44}"/>
              </a:ext>
            </a:extLst>
          </p:cNvPr>
          <p:cNvSpPr txBox="1"/>
          <p:nvPr/>
        </p:nvSpPr>
        <p:spPr>
          <a:xfrm>
            <a:off x="225572" y="5575965"/>
            <a:ext cx="8572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Určete ve které periodě a které skupině je prvek s elektronovou konfigurací </a:t>
            </a:r>
            <a:r>
              <a:rPr lang="en-US" sz="2000" dirty="0"/>
              <a:t>[</a:t>
            </a:r>
            <a:r>
              <a:rPr lang="cs-CZ" sz="2000" dirty="0" err="1"/>
              <a:t>Kr</a:t>
            </a:r>
            <a:r>
              <a:rPr lang="en-US" sz="2000" dirty="0"/>
              <a:t>]4</a:t>
            </a:r>
            <a:r>
              <a:rPr lang="cs-CZ" sz="2000" dirty="0"/>
              <a:t>d</a:t>
            </a:r>
            <a:r>
              <a:rPr lang="cs-CZ" sz="2000" baseline="30000" dirty="0"/>
              <a:t>10</a:t>
            </a:r>
            <a:r>
              <a:rPr lang="cs-CZ" sz="2000" dirty="0"/>
              <a:t>5</a:t>
            </a:r>
            <a:r>
              <a:rPr lang="en-US" sz="2000" dirty="0"/>
              <a:t>s</a:t>
            </a:r>
            <a:r>
              <a:rPr lang="en-US" sz="2000" baseline="30000" dirty="0"/>
              <a:t>2</a:t>
            </a:r>
            <a:r>
              <a:rPr lang="cs-CZ" sz="2000" dirty="0"/>
              <a:t>5p</a:t>
            </a:r>
            <a:r>
              <a:rPr lang="cs-CZ" sz="2000" baseline="30000" dirty="0"/>
              <a:t>2</a:t>
            </a:r>
            <a:r>
              <a:rPr lang="cs-CZ" sz="2000" dirty="0"/>
              <a:t>.</a:t>
            </a: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A232D5EE-0371-4BBC-A7A5-8059E38C143F}"/>
              </a:ext>
            </a:extLst>
          </p:cNvPr>
          <p:cNvSpPr txBox="1"/>
          <p:nvPr/>
        </p:nvSpPr>
        <p:spPr>
          <a:xfrm>
            <a:off x="648862" y="6283851"/>
            <a:ext cx="36883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/>
              <a:t>Sn</a:t>
            </a:r>
            <a:r>
              <a:rPr lang="cs-CZ" sz="2000" dirty="0"/>
              <a:t>, 5. perioda, IV. hlavní skupina  </a:t>
            </a:r>
          </a:p>
        </p:txBody>
      </p:sp>
    </p:spTree>
    <p:extLst>
      <p:ext uri="{BB962C8B-B14F-4D97-AF65-F5344CB8AC3E}">
        <p14:creationId xmlns:p14="http://schemas.microsoft.com/office/powerpoint/2010/main" val="349327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6" grpId="0"/>
      <p:bldP spid="18" grpId="0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074DBBA3-9E4B-4235-BDA1-EAB2EABAEC3B}"/>
              </a:ext>
            </a:extLst>
          </p:cNvPr>
          <p:cNvSpPr txBox="1"/>
          <p:nvPr/>
        </p:nvSpPr>
        <p:spPr>
          <a:xfrm>
            <a:off x="238543" y="171733"/>
            <a:ext cx="3872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Kolik elektronů obsahují tyto ionty?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1855D12A-ED1D-4744-818C-C3EFA5263C51}"/>
              </a:ext>
            </a:extLst>
          </p:cNvPr>
          <p:cNvSpPr txBox="1"/>
          <p:nvPr/>
        </p:nvSpPr>
        <p:spPr>
          <a:xfrm>
            <a:off x="645539" y="363453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K</a:t>
            </a:r>
            <a:r>
              <a:rPr lang="cs-CZ" baseline="30000" dirty="0"/>
              <a:t>+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7AA5E7A3-1ECD-4313-B8C3-679C6066764E}"/>
              </a:ext>
            </a:extLst>
          </p:cNvPr>
          <p:cNvSpPr txBox="1"/>
          <p:nvPr/>
        </p:nvSpPr>
        <p:spPr>
          <a:xfrm>
            <a:off x="2056239" y="726151"/>
            <a:ext cx="461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18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8573E9B2-CDF2-41CF-8226-84A03989BAEE}"/>
              </a:ext>
            </a:extLst>
          </p:cNvPr>
          <p:cNvSpPr txBox="1"/>
          <p:nvPr/>
        </p:nvSpPr>
        <p:spPr>
          <a:xfrm>
            <a:off x="715269" y="1037908"/>
            <a:ext cx="461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O</a:t>
            </a:r>
            <a:r>
              <a:rPr lang="cs-CZ" baseline="30000" dirty="0"/>
              <a:t>2-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35DE77DA-82A2-4C8D-92C0-E247FCAD9C33}"/>
              </a:ext>
            </a:extLst>
          </p:cNvPr>
          <p:cNvSpPr txBox="1"/>
          <p:nvPr/>
        </p:nvSpPr>
        <p:spPr>
          <a:xfrm>
            <a:off x="2056238" y="1034322"/>
            <a:ext cx="461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10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5C95DE68-B810-4AEF-8B9E-461370055981}"/>
              </a:ext>
            </a:extLst>
          </p:cNvPr>
          <p:cNvSpPr txBox="1"/>
          <p:nvPr/>
        </p:nvSpPr>
        <p:spPr>
          <a:xfrm>
            <a:off x="572602" y="1451829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Mg</a:t>
            </a:r>
            <a:r>
              <a:rPr lang="cs-CZ" baseline="30000" dirty="0"/>
              <a:t>2+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A44BBB94-FCBF-493C-A2E9-B98521FC674D}"/>
              </a:ext>
            </a:extLst>
          </p:cNvPr>
          <p:cNvSpPr txBox="1"/>
          <p:nvPr/>
        </p:nvSpPr>
        <p:spPr>
          <a:xfrm>
            <a:off x="2031612" y="1452931"/>
            <a:ext cx="461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10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E6518E28-BD38-49B9-A7E7-A13CE7C48713}"/>
              </a:ext>
            </a:extLst>
          </p:cNvPr>
          <p:cNvSpPr txBox="1"/>
          <p:nvPr/>
        </p:nvSpPr>
        <p:spPr>
          <a:xfrm>
            <a:off x="238125" y="2353656"/>
            <a:ext cx="56467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Které z částic mají stejnou elektronovou konfiguraci?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4D410C3F-7C6A-452E-89FC-A82A822FF825}"/>
              </a:ext>
            </a:extLst>
          </p:cNvPr>
          <p:cNvSpPr txBox="1"/>
          <p:nvPr/>
        </p:nvSpPr>
        <p:spPr>
          <a:xfrm>
            <a:off x="664775" y="2882351"/>
            <a:ext cx="461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O</a:t>
            </a:r>
            <a:r>
              <a:rPr lang="cs-CZ" baseline="30000" dirty="0"/>
              <a:t>2-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F256E961-2117-47F9-BC4E-E6DC85D35AD2}"/>
              </a:ext>
            </a:extLst>
          </p:cNvPr>
          <p:cNvSpPr txBox="1"/>
          <p:nvPr/>
        </p:nvSpPr>
        <p:spPr>
          <a:xfrm>
            <a:off x="645539" y="3265198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Na</a:t>
            </a:r>
            <a:r>
              <a:rPr lang="cs-CZ" baseline="30000" dirty="0"/>
              <a:t>+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D075913A-F1C4-4F74-BF1F-54D70926FF25}"/>
              </a:ext>
            </a:extLst>
          </p:cNvPr>
          <p:cNvSpPr txBox="1"/>
          <p:nvPr/>
        </p:nvSpPr>
        <p:spPr>
          <a:xfrm>
            <a:off x="715269" y="695753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K</a:t>
            </a:r>
            <a:r>
              <a:rPr lang="cs-CZ" baseline="30000" dirty="0"/>
              <a:t>+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6ABCF781-3695-45E4-A340-767E52E1E25B}"/>
              </a:ext>
            </a:extLst>
          </p:cNvPr>
          <p:cNvSpPr txBox="1"/>
          <p:nvPr/>
        </p:nvSpPr>
        <p:spPr>
          <a:xfrm>
            <a:off x="645539" y="4038715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F</a:t>
            </a:r>
            <a:r>
              <a:rPr lang="cs-CZ" baseline="30000" dirty="0"/>
              <a:t>-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C237EE9B-64B2-46FC-93F6-8A7A8DD46DB5}"/>
              </a:ext>
            </a:extLst>
          </p:cNvPr>
          <p:cNvSpPr txBox="1"/>
          <p:nvPr/>
        </p:nvSpPr>
        <p:spPr>
          <a:xfrm>
            <a:off x="632669" y="4442900"/>
            <a:ext cx="44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Ne</a:t>
            </a:r>
            <a:endParaRPr lang="cs-CZ" baseline="30000" dirty="0"/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1D65F905-9F8B-4459-80F8-768544F211D0}"/>
              </a:ext>
            </a:extLst>
          </p:cNvPr>
          <p:cNvSpPr txBox="1"/>
          <p:nvPr/>
        </p:nvSpPr>
        <p:spPr>
          <a:xfrm flipH="1">
            <a:off x="1674493" y="2905358"/>
            <a:ext cx="2526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10 e</a:t>
            </a:r>
            <a:r>
              <a:rPr lang="cs-CZ" baseline="30000" dirty="0"/>
              <a:t>-</a:t>
            </a:r>
            <a:endParaRPr lang="cs-CZ" dirty="0"/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61B40847-5FCE-49AE-8DB3-485757A02CBF}"/>
              </a:ext>
            </a:extLst>
          </p:cNvPr>
          <p:cNvSpPr txBox="1"/>
          <p:nvPr/>
        </p:nvSpPr>
        <p:spPr>
          <a:xfrm flipH="1">
            <a:off x="1674493" y="3274690"/>
            <a:ext cx="2526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10 e</a:t>
            </a:r>
            <a:r>
              <a:rPr lang="cs-CZ" baseline="30000" dirty="0"/>
              <a:t>-</a:t>
            </a:r>
            <a:endParaRPr lang="cs-CZ" dirty="0"/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D163A969-1FA6-4CB6-BFC3-329D255A0DD7}"/>
              </a:ext>
            </a:extLst>
          </p:cNvPr>
          <p:cNvSpPr txBox="1"/>
          <p:nvPr/>
        </p:nvSpPr>
        <p:spPr>
          <a:xfrm flipH="1">
            <a:off x="1674492" y="4442900"/>
            <a:ext cx="2526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10 e</a:t>
            </a:r>
            <a:r>
              <a:rPr lang="cs-CZ" baseline="30000" dirty="0"/>
              <a:t>-</a:t>
            </a:r>
            <a:endParaRPr lang="cs-CZ" dirty="0"/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B4D8A773-213D-41CA-BE6B-9151082D92B3}"/>
              </a:ext>
            </a:extLst>
          </p:cNvPr>
          <p:cNvSpPr txBox="1"/>
          <p:nvPr/>
        </p:nvSpPr>
        <p:spPr>
          <a:xfrm flipH="1">
            <a:off x="1674492" y="4073568"/>
            <a:ext cx="2526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10 e</a:t>
            </a:r>
            <a:r>
              <a:rPr lang="cs-CZ" baseline="30000" dirty="0"/>
              <a:t>-</a:t>
            </a:r>
            <a:endParaRPr lang="cs-CZ" dirty="0"/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2D018821-94E8-4AD8-BE1A-2C117F8154F8}"/>
              </a:ext>
            </a:extLst>
          </p:cNvPr>
          <p:cNvSpPr txBox="1"/>
          <p:nvPr/>
        </p:nvSpPr>
        <p:spPr>
          <a:xfrm flipH="1">
            <a:off x="1674493" y="3679798"/>
            <a:ext cx="2526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18 e</a:t>
            </a:r>
            <a:r>
              <a:rPr lang="cs-CZ" baseline="30000" dirty="0"/>
              <a:t>-</a:t>
            </a:r>
            <a:endParaRPr lang="cs-CZ" dirty="0"/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9441C93C-BF45-403A-B5EA-5B82EF757B54}"/>
              </a:ext>
            </a:extLst>
          </p:cNvPr>
          <p:cNvSpPr txBox="1"/>
          <p:nvPr/>
        </p:nvSpPr>
        <p:spPr>
          <a:xfrm flipH="1">
            <a:off x="3445165" y="3504181"/>
            <a:ext cx="25260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10 e</a:t>
            </a:r>
            <a:r>
              <a:rPr lang="cs-CZ" sz="2000" baseline="30000" dirty="0"/>
              <a:t>-</a:t>
            </a:r>
            <a:r>
              <a:rPr lang="cs-CZ" sz="2000" dirty="0"/>
              <a:t>, 1s</a:t>
            </a:r>
            <a:r>
              <a:rPr lang="cs-CZ" sz="2000" baseline="30000" dirty="0"/>
              <a:t>2</a:t>
            </a:r>
            <a:r>
              <a:rPr lang="cs-CZ" sz="2000" dirty="0"/>
              <a:t>2s</a:t>
            </a:r>
            <a:r>
              <a:rPr lang="cs-CZ" sz="2000" baseline="30000" dirty="0"/>
              <a:t>2</a:t>
            </a:r>
            <a:r>
              <a:rPr lang="cs-CZ" sz="2000" dirty="0"/>
              <a:t>2p</a:t>
            </a:r>
            <a:r>
              <a:rPr lang="cs-CZ" sz="2000" baseline="30000" dirty="0"/>
              <a:t>6</a:t>
            </a:r>
            <a:r>
              <a:rPr lang="cs-CZ" sz="2000" dirty="0"/>
              <a:t> </a:t>
            </a:r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5607B3A0-31A8-4ACE-9108-B28A5CD8A33E}"/>
              </a:ext>
            </a:extLst>
          </p:cNvPr>
          <p:cNvSpPr txBox="1"/>
          <p:nvPr/>
        </p:nvSpPr>
        <p:spPr>
          <a:xfrm>
            <a:off x="238125" y="5482500"/>
            <a:ext cx="68563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Napište elektronovou konfiguraci atomu prvku, který se nachází </a:t>
            </a:r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222CE962-A1DA-4E48-89F9-C6B5BC3650D0}"/>
              </a:ext>
            </a:extLst>
          </p:cNvPr>
          <p:cNvSpPr txBox="1"/>
          <p:nvPr/>
        </p:nvSpPr>
        <p:spPr>
          <a:xfrm>
            <a:off x="294696" y="6021109"/>
            <a:ext cx="2759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ve 3. periodě, v I.A skupině </a:t>
            </a:r>
          </a:p>
        </p:txBody>
      </p: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7BD6D218-D255-4462-9CCA-29821EDC37C4}"/>
              </a:ext>
            </a:extLst>
          </p:cNvPr>
          <p:cNvSpPr txBox="1"/>
          <p:nvPr/>
        </p:nvSpPr>
        <p:spPr>
          <a:xfrm>
            <a:off x="4127648" y="6060936"/>
            <a:ext cx="1303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Na: </a:t>
            </a:r>
            <a:r>
              <a:rPr lang="en-US" sz="1800" dirty="0"/>
              <a:t>[</a:t>
            </a:r>
            <a:r>
              <a:rPr lang="cs-CZ" sz="1800" dirty="0"/>
              <a:t>Ne</a:t>
            </a:r>
            <a:r>
              <a:rPr lang="en-US" sz="1800" dirty="0"/>
              <a:t>]</a:t>
            </a:r>
            <a:r>
              <a:rPr lang="cs-CZ" sz="1800" dirty="0"/>
              <a:t>3</a:t>
            </a:r>
            <a:r>
              <a:rPr lang="en-US" sz="1800" dirty="0"/>
              <a:t>s</a:t>
            </a:r>
            <a:r>
              <a:rPr lang="cs-CZ" sz="1800" baseline="30000" dirty="0"/>
              <a:t>1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3821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7" grpId="0"/>
      <p:bldP spid="18" grpId="0"/>
      <p:bldP spid="19" grpId="0"/>
      <p:bldP spid="20" grpId="0"/>
      <p:bldP spid="21" grpId="0"/>
      <p:bldP spid="22" grpId="0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AAC3D437-3BEC-43F5-85F7-CC2337E3B327}"/>
              </a:ext>
            </a:extLst>
          </p:cNvPr>
          <p:cNvSpPr txBox="1"/>
          <p:nvPr/>
        </p:nvSpPr>
        <p:spPr>
          <a:xfrm>
            <a:off x="114300" y="396150"/>
            <a:ext cx="68563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Napište elektronovou konfiguraci atomu prvku, který se nachází 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5414D8A0-3E26-44DA-B729-9E14732E3DE8}"/>
              </a:ext>
            </a:extLst>
          </p:cNvPr>
          <p:cNvSpPr txBox="1"/>
          <p:nvPr/>
        </p:nvSpPr>
        <p:spPr>
          <a:xfrm>
            <a:off x="485196" y="906184"/>
            <a:ext cx="2924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ve 2. periodě, v VI.A skupině 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D5729344-E251-4B94-9000-492DB80A755C}"/>
              </a:ext>
            </a:extLst>
          </p:cNvPr>
          <p:cNvSpPr txBox="1"/>
          <p:nvPr/>
        </p:nvSpPr>
        <p:spPr>
          <a:xfrm>
            <a:off x="4242566" y="985420"/>
            <a:ext cx="1529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O: </a:t>
            </a:r>
            <a:r>
              <a:rPr lang="en-US" sz="1800" dirty="0"/>
              <a:t>[</a:t>
            </a:r>
            <a:r>
              <a:rPr lang="cs-CZ" sz="1800" dirty="0"/>
              <a:t>He</a:t>
            </a:r>
            <a:r>
              <a:rPr lang="en-US" sz="1800" dirty="0"/>
              <a:t>]</a:t>
            </a:r>
            <a:r>
              <a:rPr lang="cs-CZ" sz="1800" dirty="0"/>
              <a:t>2</a:t>
            </a:r>
            <a:r>
              <a:rPr lang="en-US" sz="1800" dirty="0"/>
              <a:t>s</a:t>
            </a:r>
            <a:r>
              <a:rPr lang="cs-CZ" sz="1800" baseline="30000" dirty="0"/>
              <a:t>2</a:t>
            </a:r>
            <a:r>
              <a:rPr lang="cs-CZ" sz="1800" dirty="0"/>
              <a:t>2p</a:t>
            </a:r>
            <a:r>
              <a:rPr lang="cs-CZ" sz="1800" baseline="30000" dirty="0"/>
              <a:t>4</a:t>
            </a:r>
            <a:r>
              <a:rPr lang="cs-CZ" dirty="0"/>
              <a:t>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60BB7F6D-EE9E-4FAC-88DE-B154769949F7}"/>
              </a:ext>
            </a:extLst>
          </p:cNvPr>
          <p:cNvSpPr txBox="1"/>
          <p:nvPr/>
        </p:nvSpPr>
        <p:spPr>
          <a:xfrm>
            <a:off x="485196" y="1385440"/>
            <a:ext cx="2924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ve 4. periodě, v III.B skupině 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019437CB-AD84-4949-9966-FCDF9E3257CE}"/>
              </a:ext>
            </a:extLst>
          </p:cNvPr>
          <p:cNvSpPr txBox="1"/>
          <p:nvPr/>
        </p:nvSpPr>
        <p:spPr>
          <a:xfrm>
            <a:off x="485196" y="1864696"/>
            <a:ext cx="2924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ve 3. periodě, v V.A skupině 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D0027E1F-040D-45CD-8FD4-1FAEEA4D4FF6}"/>
              </a:ext>
            </a:extLst>
          </p:cNvPr>
          <p:cNvSpPr txBox="1"/>
          <p:nvPr/>
        </p:nvSpPr>
        <p:spPr>
          <a:xfrm>
            <a:off x="4242566" y="1433927"/>
            <a:ext cx="1513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Sc</a:t>
            </a:r>
            <a:r>
              <a:rPr lang="cs-CZ" dirty="0"/>
              <a:t>: </a:t>
            </a:r>
            <a:r>
              <a:rPr lang="en-US" sz="1800" dirty="0"/>
              <a:t>[</a:t>
            </a:r>
            <a:r>
              <a:rPr lang="cs-CZ" sz="1800" dirty="0"/>
              <a:t>Ar</a:t>
            </a:r>
            <a:r>
              <a:rPr lang="en-US" sz="1800" dirty="0"/>
              <a:t>]</a:t>
            </a:r>
            <a:r>
              <a:rPr lang="cs-CZ" dirty="0"/>
              <a:t>4</a:t>
            </a:r>
            <a:r>
              <a:rPr lang="en-US" sz="1800" dirty="0"/>
              <a:t>s</a:t>
            </a:r>
            <a:r>
              <a:rPr lang="cs-CZ" sz="1800" baseline="30000" dirty="0"/>
              <a:t>2</a:t>
            </a:r>
            <a:r>
              <a:rPr lang="cs-CZ" sz="1800" dirty="0"/>
              <a:t>3d</a:t>
            </a:r>
            <a:r>
              <a:rPr lang="cs-CZ" baseline="30000" dirty="0"/>
              <a:t>1</a:t>
            </a:r>
            <a:r>
              <a:rPr lang="cs-CZ" dirty="0"/>
              <a:t> 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067A7172-6B73-4AAE-9F17-C2DC9D671B09}"/>
              </a:ext>
            </a:extLst>
          </p:cNvPr>
          <p:cNvSpPr txBox="1"/>
          <p:nvPr/>
        </p:nvSpPr>
        <p:spPr>
          <a:xfrm>
            <a:off x="4273022" y="1805461"/>
            <a:ext cx="1529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P: </a:t>
            </a:r>
            <a:r>
              <a:rPr lang="en-US" sz="1800" dirty="0"/>
              <a:t>[</a:t>
            </a:r>
            <a:r>
              <a:rPr lang="cs-CZ" sz="1800" dirty="0"/>
              <a:t>Ne</a:t>
            </a:r>
            <a:r>
              <a:rPr lang="en-US" sz="1800" dirty="0"/>
              <a:t>]</a:t>
            </a:r>
            <a:r>
              <a:rPr lang="cs-CZ" sz="1800" dirty="0"/>
              <a:t>3</a:t>
            </a:r>
            <a:r>
              <a:rPr lang="en-US" sz="1800" dirty="0"/>
              <a:t>s</a:t>
            </a:r>
            <a:r>
              <a:rPr lang="cs-CZ" sz="1800" baseline="30000" dirty="0"/>
              <a:t>2</a:t>
            </a:r>
            <a:r>
              <a:rPr lang="cs-CZ" sz="1800" dirty="0"/>
              <a:t>3p</a:t>
            </a:r>
            <a:r>
              <a:rPr lang="cs-CZ" sz="1800" baseline="30000" dirty="0"/>
              <a:t>3</a:t>
            </a:r>
            <a:r>
              <a:rPr lang="cs-CZ" dirty="0"/>
              <a:t> 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BD3FEF2A-8BB9-44C7-90DB-C12FA9EBD323}"/>
              </a:ext>
            </a:extLst>
          </p:cNvPr>
          <p:cNvSpPr txBox="1"/>
          <p:nvPr/>
        </p:nvSpPr>
        <p:spPr>
          <a:xfrm>
            <a:off x="247650" y="3095625"/>
            <a:ext cx="75394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Ve které skupině a periodě se nachází prvek s elektronovou konfigurací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40B08D8D-3E93-4EBC-88A4-DF17D1074E26}"/>
              </a:ext>
            </a:extLst>
          </p:cNvPr>
          <p:cNvSpPr txBox="1"/>
          <p:nvPr/>
        </p:nvSpPr>
        <p:spPr>
          <a:xfrm>
            <a:off x="561975" y="3544132"/>
            <a:ext cx="17907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dirty="0"/>
              <a:t>1</a:t>
            </a:r>
            <a:r>
              <a:rPr lang="en-US" sz="1800" dirty="0"/>
              <a:t>s</a:t>
            </a:r>
            <a:r>
              <a:rPr lang="en-US" sz="1800" baseline="30000" dirty="0"/>
              <a:t>2</a:t>
            </a:r>
            <a:r>
              <a:rPr lang="cs-CZ" sz="1800" dirty="0"/>
              <a:t>2</a:t>
            </a:r>
            <a:r>
              <a:rPr lang="en-US" sz="1800" dirty="0"/>
              <a:t>s</a:t>
            </a:r>
            <a:r>
              <a:rPr lang="en-US" sz="1800" baseline="30000" dirty="0"/>
              <a:t>2</a:t>
            </a:r>
            <a:r>
              <a:rPr lang="cs-CZ" sz="1800" dirty="0"/>
              <a:t>2</a:t>
            </a:r>
            <a:r>
              <a:rPr lang="en-US" sz="1800" dirty="0"/>
              <a:t>p</a:t>
            </a:r>
            <a:r>
              <a:rPr lang="cs-CZ" sz="1800" baseline="30000" dirty="0"/>
              <a:t>6 </a:t>
            </a:r>
            <a:r>
              <a:rPr lang="cs-CZ" sz="1800" dirty="0"/>
              <a:t>3</a:t>
            </a:r>
            <a:r>
              <a:rPr lang="en-US" sz="1800" dirty="0"/>
              <a:t>s</a:t>
            </a:r>
            <a:r>
              <a:rPr lang="cs-CZ" sz="1800" baseline="30000" dirty="0"/>
              <a:t>2</a:t>
            </a:r>
            <a:r>
              <a:rPr lang="cs-CZ" sz="1800" dirty="0"/>
              <a:t>3</a:t>
            </a:r>
            <a:r>
              <a:rPr lang="en-US" sz="1800" dirty="0"/>
              <a:t>p</a:t>
            </a:r>
            <a:r>
              <a:rPr lang="cs-CZ" sz="1800" baseline="30000" dirty="0"/>
              <a:t>4</a:t>
            </a:r>
            <a:endParaRPr lang="cs-CZ" dirty="0"/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7A2E6663-2AB9-47C7-BD5F-94F5483F4FB2}"/>
              </a:ext>
            </a:extLst>
          </p:cNvPr>
          <p:cNvSpPr txBox="1"/>
          <p:nvPr/>
        </p:nvSpPr>
        <p:spPr>
          <a:xfrm>
            <a:off x="3866572" y="3552346"/>
            <a:ext cx="4363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S, ve 3. periodě, v VI.A skupině 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93793A6F-B253-474F-A265-01EEB4B88588}"/>
              </a:ext>
            </a:extLst>
          </p:cNvPr>
          <p:cNvSpPr txBox="1"/>
          <p:nvPr/>
        </p:nvSpPr>
        <p:spPr>
          <a:xfrm>
            <a:off x="561975" y="4017255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dirty="0"/>
              <a:t>1</a:t>
            </a:r>
            <a:r>
              <a:rPr lang="en-US" sz="1800" dirty="0"/>
              <a:t>s</a:t>
            </a:r>
            <a:r>
              <a:rPr lang="en-US" sz="1800" baseline="30000" dirty="0"/>
              <a:t>2</a:t>
            </a:r>
            <a:r>
              <a:rPr lang="cs-CZ" sz="1800" dirty="0"/>
              <a:t>2</a:t>
            </a:r>
            <a:r>
              <a:rPr lang="en-US" sz="1800" dirty="0"/>
              <a:t>s</a:t>
            </a:r>
            <a:r>
              <a:rPr lang="en-US" sz="1800" baseline="30000" dirty="0"/>
              <a:t>2</a:t>
            </a:r>
            <a:r>
              <a:rPr lang="cs-CZ" sz="1800" dirty="0"/>
              <a:t>2</a:t>
            </a:r>
            <a:r>
              <a:rPr lang="en-US" sz="1800" dirty="0"/>
              <a:t>p</a:t>
            </a:r>
            <a:r>
              <a:rPr lang="cs-CZ" sz="1800" baseline="30000" dirty="0"/>
              <a:t>6 </a:t>
            </a:r>
            <a:r>
              <a:rPr lang="cs-CZ" sz="1800" dirty="0"/>
              <a:t>3</a:t>
            </a:r>
            <a:r>
              <a:rPr lang="en-US" sz="1800" dirty="0"/>
              <a:t>s</a:t>
            </a:r>
            <a:r>
              <a:rPr lang="cs-CZ" sz="1800" baseline="30000" dirty="0"/>
              <a:t>2</a:t>
            </a:r>
            <a:r>
              <a:rPr lang="cs-CZ" sz="1800" dirty="0"/>
              <a:t>3</a:t>
            </a:r>
            <a:r>
              <a:rPr lang="en-US" sz="1800" dirty="0"/>
              <a:t>p</a:t>
            </a:r>
            <a:r>
              <a:rPr lang="cs-CZ" sz="1800" baseline="30000" dirty="0"/>
              <a:t>6 </a:t>
            </a:r>
            <a:r>
              <a:rPr lang="cs-CZ" sz="1800" dirty="0"/>
              <a:t>4</a:t>
            </a:r>
            <a:r>
              <a:rPr lang="en-US" sz="1800" dirty="0"/>
              <a:t>s</a:t>
            </a:r>
            <a:r>
              <a:rPr lang="cs-CZ" sz="1800" baseline="30000" dirty="0"/>
              <a:t>2</a:t>
            </a:r>
            <a:endParaRPr lang="cs-CZ" dirty="0"/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7EBE9B63-FE3D-475F-9A7B-441678EE58E2}"/>
              </a:ext>
            </a:extLst>
          </p:cNvPr>
          <p:cNvSpPr txBox="1"/>
          <p:nvPr/>
        </p:nvSpPr>
        <p:spPr>
          <a:xfrm>
            <a:off x="561975" y="4451598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dirty="0"/>
              <a:t>1</a:t>
            </a:r>
            <a:r>
              <a:rPr lang="en-US" sz="1800" dirty="0"/>
              <a:t>s</a:t>
            </a:r>
            <a:r>
              <a:rPr lang="en-US" sz="1800" baseline="30000" dirty="0"/>
              <a:t>2</a:t>
            </a:r>
            <a:r>
              <a:rPr lang="cs-CZ" sz="1800" dirty="0"/>
              <a:t>2</a:t>
            </a:r>
            <a:r>
              <a:rPr lang="en-US" sz="1800" dirty="0"/>
              <a:t>s</a:t>
            </a:r>
            <a:r>
              <a:rPr lang="en-US" sz="1800" baseline="30000" dirty="0"/>
              <a:t>2</a:t>
            </a:r>
            <a:r>
              <a:rPr lang="cs-CZ" sz="1800" dirty="0"/>
              <a:t>2</a:t>
            </a:r>
            <a:r>
              <a:rPr lang="en-US" sz="1800" dirty="0"/>
              <a:t>p</a:t>
            </a:r>
            <a:r>
              <a:rPr lang="cs-CZ" sz="1800" baseline="30000" dirty="0"/>
              <a:t>3</a:t>
            </a:r>
            <a:endParaRPr lang="cs-CZ" dirty="0"/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2E463DCA-70C7-4B0D-B9F8-53D1589FA73E}"/>
              </a:ext>
            </a:extLst>
          </p:cNvPr>
          <p:cNvSpPr txBox="1"/>
          <p:nvPr/>
        </p:nvSpPr>
        <p:spPr>
          <a:xfrm>
            <a:off x="561975" y="4946512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dirty="0"/>
              <a:t>1</a:t>
            </a:r>
            <a:r>
              <a:rPr lang="en-US" sz="1800" dirty="0"/>
              <a:t>s</a:t>
            </a:r>
            <a:r>
              <a:rPr lang="en-US" sz="1800" baseline="30000" dirty="0"/>
              <a:t>2</a:t>
            </a:r>
            <a:r>
              <a:rPr lang="cs-CZ" sz="1800" dirty="0"/>
              <a:t>2</a:t>
            </a:r>
            <a:r>
              <a:rPr lang="en-US" sz="1800" dirty="0"/>
              <a:t>s</a:t>
            </a:r>
            <a:r>
              <a:rPr lang="en-US" sz="1800" baseline="30000" dirty="0"/>
              <a:t>2</a:t>
            </a:r>
            <a:r>
              <a:rPr lang="cs-CZ" sz="1800" dirty="0"/>
              <a:t>2</a:t>
            </a:r>
            <a:r>
              <a:rPr lang="en-US" sz="1800" dirty="0"/>
              <a:t>p</a:t>
            </a:r>
            <a:r>
              <a:rPr lang="cs-CZ" sz="1800" baseline="30000" dirty="0"/>
              <a:t>6 </a:t>
            </a:r>
            <a:r>
              <a:rPr lang="cs-CZ" sz="1800" dirty="0"/>
              <a:t>3</a:t>
            </a:r>
            <a:r>
              <a:rPr lang="en-US" sz="1800" dirty="0"/>
              <a:t>s</a:t>
            </a:r>
            <a:r>
              <a:rPr lang="cs-CZ" sz="1800" baseline="30000" dirty="0"/>
              <a:t>2</a:t>
            </a:r>
            <a:r>
              <a:rPr lang="cs-CZ" sz="1800" dirty="0"/>
              <a:t>3</a:t>
            </a:r>
            <a:r>
              <a:rPr lang="en-US" sz="1800" dirty="0"/>
              <a:t>p</a:t>
            </a:r>
            <a:r>
              <a:rPr lang="cs-CZ" sz="1800" baseline="30000" dirty="0"/>
              <a:t>6 </a:t>
            </a:r>
            <a:endParaRPr lang="cs-CZ" dirty="0"/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00BEE86E-80D3-47AB-83C6-C15CF6C01EF2}"/>
              </a:ext>
            </a:extLst>
          </p:cNvPr>
          <p:cNvSpPr txBox="1"/>
          <p:nvPr/>
        </p:nvSpPr>
        <p:spPr>
          <a:xfrm>
            <a:off x="561975" y="5472560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dirty="0"/>
              <a:t>1</a:t>
            </a:r>
            <a:r>
              <a:rPr lang="en-US" sz="1800" dirty="0"/>
              <a:t>s</a:t>
            </a:r>
            <a:r>
              <a:rPr lang="en-US" sz="1800" baseline="30000" dirty="0"/>
              <a:t>2</a:t>
            </a:r>
            <a:r>
              <a:rPr lang="cs-CZ" sz="1800" dirty="0"/>
              <a:t>2</a:t>
            </a:r>
            <a:r>
              <a:rPr lang="en-US" sz="1800" dirty="0"/>
              <a:t>s</a:t>
            </a:r>
            <a:r>
              <a:rPr lang="en-US" sz="1800" baseline="30000" dirty="0"/>
              <a:t>2</a:t>
            </a:r>
            <a:r>
              <a:rPr lang="cs-CZ" sz="1800" dirty="0"/>
              <a:t>2</a:t>
            </a:r>
            <a:r>
              <a:rPr lang="en-US" sz="1800" dirty="0"/>
              <a:t>p</a:t>
            </a:r>
            <a:r>
              <a:rPr lang="cs-CZ" sz="1800" baseline="30000" dirty="0"/>
              <a:t>6 </a:t>
            </a:r>
            <a:r>
              <a:rPr lang="cs-CZ" sz="1800" dirty="0"/>
              <a:t>3</a:t>
            </a:r>
            <a:r>
              <a:rPr lang="en-US" sz="1800" dirty="0"/>
              <a:t>s</a:t>
            </a:r>
            <a:r>
              <a:rPr lang="cs-CZ" sz="1800" baseline="30000" dirty="0"/>
              <a:t>2</a:t>
            </a:r>
            <a:r>
              <a:rPr lang="cs-CZ" sz="1800" dirty="0"/>
              <a:t>3</a:t>
            </a:r>
            <a:r>
              <a:rPr lang="en-US" sz="1800" dirty="0"/>
              <a:t>p</a:t>
            </a:r>
            <a:r>
              <a:rPr lang="cs-CZ" sz="1800" baseline="30000" dirty="0"/>
              <a:t>6 </a:t>
            </a:r>
            <a:r>
              <a:rPr lang="cs-CZ" sz="1800" dirty="0"/>
              <a:t>4</a:t>
            </a:r>
            <a:r>
              <a:rPr lang="en-US" sz="1800" dirty="0"/>
              <a:t>s</a:t>
            </a:r>
            <a:r>
              <a:rPr lang="cs-CZ" sz="1800" baseline="30000" dirty="0"/>
              <a:t>2</a:t>
            </a:r>
            <a:r>
              <a:rPr lang="cs-CZ" sz="1800" dirty="0"/>
              <a:t>3d</a:t>
            </a:r>
            <a:r>
              <a:rPr lang="cs-CZ" sz="1800" baseline="30000" dirty="0"/>
              <a:t>5</a:t>
            </a:r>
            <a:endParaRPr lang="cs-CZ" baseline="30000" dirty="0"/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6DD8A60E-0DCF-42FD-9BD8-149ED9A37340}"/>
              </a:ext>
            </a:extLst>
          </p:cNvPr>
          <p:cNvSpPr txBox="1"/>
          <p:nvPr/>
        </p:nvSpPr>
        <p:spPr>
          <a:xfrm>
            <a:off x="3866572" y="4025655"/>
            <a:ext cx="3889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Ca, ve 4. periodě, v II.A skupině </a:t>
            </a:r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6B409629-96A6-4F86-900B-46E8FAB0130C}"/>
              </a:ext>
            </a:extLst>
          </p:cNvPr>
          <p:cNvSpPr txBox="1"/>
          <p:nvPr/>
        </p:nvSpPr>
        <p:spPr>
          <a:xfrm>
            <a:off x="3922087" y="4451598"/>
            <a:ext cx="324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N, ve 2. periodě, v V.A skupině </a:t>
            </a:r>
          </a:p>
        </p:txBody>
      </p: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CA192049-0236-46FC-8867-6BE384C8442D}"/>
              </a:ext>
            </a:extLst>
          </p:cNvPr>
          <p:cNvSpPr txBox="1"/>
          <p:nvPr/>
        </p:nvSpPr>
        <p:spPr>
          <a:xfrm>
            <a:off x="3907011" y="4929159"/>
            <a:ext cx="3423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Ar, ve 3. periodě, v VI.A skupině </a:t>
            </a:r>
          </a:p>
        </p:txBody>
      </p:sp>
      <p:sp>
        <p:nvSpPr>
          <p:cNvPr id="26" name="TextovéPole 25">
            <a:extLst>
              <a:ext uri="{FF2B5EF4-FFF2-40B4-BE49-F238E27FC236}">
                <a16:creationId xmlns:a16="http://schemas.microsoft.com/office/drawing/2014/main" id="{E9213CD5-FF6B-4E6B-89F4-FCBB179E6F5A}"/>
              </a:ext>
            </a:extLst>
          </p:cNvPr>
          <p:cNvSpPr txBox="1"/>
          <p:nvPr/>
        </p:nvSpPr>
        <p:spPr>
          <a:xfrm>
            <a:off x="3907011" y="5424073"/>
            <a:ext cx="3889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Mn</a:t>
            </a:r>
            <a:r>
              <a:rPr lang="cs-CZ" dirty="0"/>
              <a:t>, ve 4. periodě, v VII.B skupině </a:t>
            </a:r>
          </a:p>
        </p:txBody>
      </p:sp>
    </p:spTree>
    <p:extLst>
      <p:ext uri="{BB962C8B-B14F-4D97-AF65-F5344CB8AC3E}">
        <p14:creationId xmlns:p14="http://schemas.microsoft.com/office/powerpoint/2010/main" val="246863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4" grpId="0"/>
      <p:bldP spid="23" grpId="0"/>
      <p:bldP spid="24" grpId="0"/>
      <p:bldP spid="25" grpId="0"/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obrazovka, počítač&#10;&#10;Popis byl vytvořen automaticky">
            <a:extLst>
              <a:ext uri="{FF2B5EF4-FFF2-40B4-BE49-F238E27FC236}">
                <a16:creationId xmlns:a16="http://schemas.microsoft.com/office/drawing/2014/main" id="{44A6B59A-E90F-4119-9C60-CDA7F00133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319" y="990600"/>
            <a:ext cx="8668941" cy="2311718"/>
          </a:xfrm>
          <a:prstGeom prst="rect">
            <a:avLst/>
          </a:prstGeom>
        </p:spPr>
      </p:pic>
      <p:pic>
        <p:nvPicPr>
          <p:cNvPr id="6" name="Picture 4" descr="Fig. 19">
            <a:extLst>
              <a:ext uri="{FF2B5EF4-FFF2-40B4-BE49-F238E27FC236}">
                <a16:creationId xmlns:a16="http://schemas.microsoft.com/office/drawing/2014/main" id="{53011172-4BF1-4A43-9F50-6B36D1D961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369" y="4114800"/>
            <a:ext cx="8718201" cy="2203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7036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VÃ½sledek obrÃ¡zku pro configuration periodic ta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0"/>
            <a:ext cx="8792306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7420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13CD8E29-4688-4CCD-8CEB-4E1258A29F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56" y="190009"/>
            <a:ext cx="8896088" cy="6477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942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2752725" y="142875"/>
            <a:ext cx="4806719" cy="719355"/>
          </a:xfrm>
        </p:spPr>
        <p:txBody>
          <a:bodyPr tIns="35203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altLang="cs-CZ" sz="2000" b="1" dirty="0">
                <a:latin typeface="+mn-lt"/>
              </a:rPr>
              <a:t>Po</a:t>
            </a:r>
            <a:r>
              <a:rPr lang="cs-CZ" altLang="cs-CZ" sz="2000" b="1" dirty="0">
                <a:latin typeface="+mn-lt"/>
              </a:rPr>
              <a:t>č</a:t>
            </a:r>
            <a:r>
              <a:rPr lang="en-GB" altLang="cs-CZ" sz="2000" b="1" dirty="0">
                <a:latin typeface="+mn-lt"/>
              </a:rPr>
              <a:t>et </a:t>
            </a:r>
            <a:r>
              <a:rPr lang="en-GB" altLang="cs-CZ" sz="2000" b="1" dirty="0" err="1">
                <a:latin typeface="+mn-lt"/>
              </a:rPr>
              <a:t>ele</a:t>
            </a:r>
            <a:r>
              <a:rPr lang="cs-CZ" altLang="cs-CZ" sz="2000" b="1" dirty="0">
                <a:latin typeface="+mn-lt"/>
              </a:rPr>
              <a:t>k</a:t>
            </a:r>
            <a:r>
              <a:rPr lang="en-GB" altLang="cs-CZ" sz="2000" b="1" dirty="0" err="1">
                <a:latin typeface="+mn-lt"/>
              </a:rPr>
              <a:t>tron</a:t>
            </a:r>
            <a:r>
              <a:rPr lang="cs-CZ" altLang="cs-CZ" sz="2000" b="1" dirty="0">
                <a:latin typeface="+mn-lt"/>
              </a:rPr>
              <a:t>ů</a:t>
            </a:r>
            <a:r>
              <a:rPr lang="en-GB" altLang="cs-CZ" sz="2000" b="1" dirty="0">
                <a:latin typeface="+mn-lt"/>
              </a:rPr>
              <a:t> </a:t>
            </a:r>
            <a:r>
              <a:rPr lang="en-GB" altLang="cs-CZ" sz="2000" b="1" dirty="0" err="1">
                <a:latin typeface="+mn-lt"/>
              </a:rPr>
              <a:t>ve</a:t>
            </a:r>
            <a:r>
              <a:rPr lang="en-GB" altLang="cs-CZ" sz="2000" b="1" dirty="0">
                <a:latin typeface="+mn-lt"/>
              </a:rPr>
              <a:t> </a:t>
            </a:r>
            <a:r>
              <a:rPr lang="en-GB" altLang="cs-CZ" sz="2000" b="1" dirty="0" err="1">
                <a:latin typeface="+mn-lt"/>
              </a:rPr>
              <a:t>valen</a:t>
            </a:r>
            <a:r>
              <a:rPr lang="cs-CZ" altLang="cs-CZ" sz="2000" b="1" dirty="0">
                <a:latin typeface="+mn-lt"/>
              </a:rPr>
              <a:t>ční</a:t>
            </a:r>
            <a:r>
              <a:rPr lang="en-GB" altLang="cs-CZ" sz="2000" b="1" dirty="0">
                <a:latin typeface="+mn-lt"/>
              </a:rPr>
              <a:t> sf</a:t>
            </a:r>
            <a:r>
              <a:rPr lang="cs-CZ" altLang="cs-CZ" sz="2000" b="1" dirty="0" err="1">
                <a:latin typeface="+mn-lt"/>
              </a:rPr>
              <a:t>éř</a:t>
            </a:r>
            <a:r>
              <a:rPr lang="en-GB" altLang="cs-CZ" sz="2000" b="1" dirty="0">
                <a:latin typeface="+mn-lt"/>
              </a:rPr>
              <a:t>e</a:t>
            </a:r>
          </a:p>
        </p:txBody>
      </p:sp>
      <p:pic>
        <p:nvPicPr>
          <p:cNvPr id="1126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6" y="964134"/>
            <a:ext cx="8058150" cy="5750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9861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6765E8B0-F3A4-42B0-AC4F-650871A43AD5}"/>
              </a:ext>
            </a:extLst>
          </p:cNvPr>
          <p:cNvSpPr txBox="1"/>
          <p:nvPr/>
        </p:nvSpPr>
        <p:spPr>
          <a:xfrm>
            <a:off x="285511" y="2522153"/>
            <a:ext cx="48631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Odvoďte elektronovou konfiguraci atomu Ca</a:t>
            </a:r>
            <a:r>
              <a:rPr lang="en-US" sz="2000" dirty="0"/>
              <a:t>.</a:t>
            </a:r>
            <a:endParaRPr lang="cs-CZ" sz="20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B0F9CBEB-0FA0-4310-A98F-EE0F9EF671AC}"/>
              </a:ext>
            </a:extLst>
          </p:cNvPr>
          <p:cNvSpPr txBox="1"/>
          <p:nvPr/>
        </p:nvSpPr>
        <p:spPr>
          <a:xfrm>
            <a:off x="285511" y="2930100"/>
            <a:ext cx="18213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aseline="-25000" dirty="0"/>
              <a:t>20</a:t>
            </a:r>
            <a:r>
              <a:rPr lang="en-US" sz="2000" dirty="0"/>
              <a:t>C</a:t>
            </a:r>
            <a:r>
              <a:rPr lang="cs-CZ" sz="2000" dirty="0"/>
              <a:t>a</a:t>
            </a:r>
            <a:r>
              <a:rPr lang="en-US" sz="2000" dirty="0"/>
              <a:t>: 	[</a:t>
            </a:r>
            <a:r>
              <a:rPr lang="en-US" sz="2000" dirty="0" err="1"/>
              <a:t>Ar</a:t>
            </a:r>
            <a:r>
              <a:rPr lang="en-US" sz="2000" dirty="0"/>
              <a:t>]4s</a:t>
            </a:r>
            <a:r>
              <a:rPr lang="cs-CZ" sz="2000" baseline="30000" dirty="0"/>
              <a:t>2</a:t>
            </a:r>
            <a:endParaRPr lang="en-US" sz="2000" baseline="30000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DC42342D-ABD2-41A4-A50D-AD04B6E1BE19}"/>
              </a:ext>
            </a:extLst>
          </p:cNvPr>
          <p:cNvSpPr txBox="1"/>
          <p:nvPr/>
        </p:nvSpPr>
        <p:spPr>
          <a:xfrm>
            <a:off x="263513" y="1335115"/>
            <a:ext cx="48535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Odvoďte elektronovou konfiguraci atomu Cl</a:t>
            </a:r>
            <a:r>
              <a:rPr lang="en-US" sz="2000" dirty="0"/>
              <a:t>.</a:t>
            </a:r>
            <a:endParaRPr lang="cs-CZ" sz="2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261F4FEF-8C0A-4418-9DE9-C821439EB36A}"/>
              </a:ext>
            </a:extLst>
          </p:cNvPr>
          <p:cNvSpPr txBox="1"/>
          <p:nvPr/>
        </p:nvSpPr>
        <p:spPr>
          <a:xfrm>
            <a:off x="366462" y="1796490"/>
            <a:ext cx="22268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aseline="-25000" dirty="0"/>
              <a:t>17</a:t>
            </a:r>
            <a:r>
              <a:rPr lang="cs-CZ" sz="2000" dirty="0"/>
              <a:t>Cl</a:t>
            </a:r>
            <a:r>
              <a:rPr lang="en-US" sz="2000" dirty="0"/>
              <a:t>: 	[</a:t>
            </a:r>
            <a:r>
              <a:rPr lang="cs-CZ" sz="2000" dirty="0"/>
              <a:t>Ne</a:t>
            </a:r>
            <a:r>
              <a:rPr lang="en-US" sz="2000" dirty="0"/>
              <a:t>]</a:t>
            </a:r>
            <a:r>
              <a:rPr lang="cs-CZ" sz="2000" dirty="0"/>
              <a:t>3</a:t>
            </a:r>
            <a:r>
              <a:rPr lang="en-US" sz="2000" dirty="0"/>
              <a:t>s</a:t>
            </a:r>
            <a:r>
              <a:rPr lang="en-US" sz="2000" baseline="30000" dirty="0"/>
              <a:t>2</a:t>
            </a:r>
            <a:r>
              <a:rPr lang="en-US" sz="2000" dirty="0"/>
              <a:t>3p</a:t>
            </a:r>
            <a:r>
              <a:rPr lang="cs-CZ" sz="2000" baseline="30000" dirty="0"/>
              <a:t>5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D3A1988A-6F72-4C9D-AB4A-7FE76DB18C5F}"/>
              </a:ext>
            </a:extLst>
          </p:cNvPr>
          <p:cNvSpPr txBox="1"/>
          <p:nvPr/>
        </p:nvSpPr>
        <p:spPr>
          <a:xfrm>
            <a:off x="199430" y="218480"/>
            <a:ext cx="47878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Odvoďte elektronovou konfiguraci atomu C</a:t>
            </a:r>
            <a:r>
              <a:rPr lang="en-US" sz="2000" dirty="0"/>
              <a:t>.</a:t>
            </a:r>
            <a:endParaRPr lang="cs-CZ" sz="2000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C8DB8A62-5152-4F1C-92B9-D42E75E8469C}"/>
              </a:ext>
            </a:extLst>
          </p:cNvPr>
          <p:cNvSpPr txBox="1"/>
          <p:nvPr/>
        </p:nvSpPr>
        <p:spPr>
          <a:xfrm>
            <a:off x="263513" y="692452"/>
            <a:ext cx="17604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aseline="-25000" dirty="0"/>
              <a:t>6</a:t>
            </a:r>
            <a:r>
              <a:rPr lang="cs-CZ" sz="2000" dirty="0"/>
              <a:t>C</a:t>
            </a:r>
            <a:r>
              <a:rPr lang="en-US" sz="2000" dirty="0"/>
              <a:t>: 	[</a:t>
            </a:r>
            <a:r>
              <a:rPr lang="cs-CZ" sz="2000" dirty="0"/>
              <a:t>He</a:t>
            </a:r>
            <a:r>
              <a:rPr lang="en-US" sz="2000" dirty="0"/>
              <a:t>]</a:t>
            </a:r>
            <a:r>
              <a:rPr lang="cs-CZ" sz="2000" dirty="0"/>
              <a:t>2</a:t>
            </a:r>
            <a:r>
              <a:rPr lang="en-US" sz="2000" dirty="0"/>
              <a:t>s</a:t>
            </a:r>
            <a:r>
              <a:rPr lang="en-US" sz="2000" baseline="30000" dirty="0"/>
              <a:t>2</a:t>
            </a:r>
            <a:r>
              <a:rPr lang="cs-CZ" sz="2000" dirty="0"/>
              <a:t>2p</a:t>
            </a:r>
            <a:r>
              <a:rPr lang="en-US" sz="2000" baseline="30000" dirty="0"/>
              <a:t>2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1E0CB2AE-E42E-48FB-8FCE-007E436DB42F}"/>
              </a:ext>
            </a:extLst>
          </p:cNvPr>
          <p:cNvSpPr txBox="1"/>
          <p:nvPr/>
        </p:nvSpPr>
        <p:spPr>
          <a:xfrm>
            <a:off x="285511" y="3598972"/>
            <a:ext cx="49577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Odvoďte elektronovou konfiguraci atomu </a:t>
            </a:r>
            <a:r>
              <a:rPr lang="cs-CZ" sz="2000" dirty="0" err="1"/>
              <a:t>Mn</a:t>
            </a:r>
            <a:r>
              <a:rPr lang="en-US" sz="2000" dirty="0"/>
              <a:t>.</a:t>
            </a:r>
            <a:endParaRPr lang="cs-CZ" sz="2000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47948F79-BB6F-4B82-8122-F21D7D9A584F}"/>
              </a:ext>
            </a:extLst>
          </p:cNvPr>
          <p:cNvSpPr txBox="1"/>
          <p:nvPr/>
        </p:nvSpPr>
        <p:spPr>
          <a:xfrm>
            <a:off x="302050" y="4067789"/>
            <a:ext cx="21723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aseline="-25000" dirty="0"/>
              <a:t>25</a:t>
            </a:r>
            <a:r>
              <a:rPr lang="cs-CZ" sz="2000" dirty="0"/>
              <a:t>Mn</a:t>
            </a:r>
            <a:r>
              <a:rPr lang="en-US" sz="2000" dirty="0"/>
              <a:t>: 	[</a:t>
            </a:r>
            <a:r>
              <a:rPr lang="cs-CZ" sz="2000" dirty="0"/>
              <a:t>Ar</a:t>
            </a:r>
            <a:r>
              <a:rPr lang="en-US" sz="2000" dirty="0"/>
              <a:t>]4s</a:t>
            </a:r>
            <a:r>
              <a:rPr lang="en-US" sz="2000" baseline="30000" dirty="0"/>
              <a:t>2</a:t>
            </a:r>
            <a:r>
              <a:rPr lang="cs-CZ" sz="2000" dirty="0"/>
              <a:t>3</a:t>
            </a:r>
            <a:r>
              <a:rPr lang="en-US" sz="2000" dirty="0"/>
              <a:t>d</a:t>
            </a:r>
            <a:r>
              <a:rPr lang="cs-CZ" sz="2000" baseline="30000" dirty="0"/>
              <a:t>5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4E822652-528B-40B3-ABDD-3C074DF2008C}"/>
              </a:ext>
            </a:extLst>
          </p:cNvPr>
          <p:cNvSpPr txBox="1"/>
          <p:nvPr/>
        </p:nvSpPr>
        <p:spPr>
          <a:xfrm>
            <a:off x="302050" y="4786040"/>
            <a:ext cx="49577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Odvoďte elektronovou konfiguraci atomu Na</a:t>
            </a:r>
            <a:r>
              <a:rPr lang="en-US" sz="2000" dirty="0"/>
              <a:t>.</a:t>
            </a:r>
            <a:endParaRPr lang="cs-CZ" sz="2000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8A207900-465C-4AC2-9558-83510C035E0A}"/>
              </a:ext>
            </a:extLst>
          </p:cNvPr>
          <p:cNvSpPr txBox="1"/>
          <p:nvPr/>
        </p:nvSpPr>
        <p:spPr>
          <a:xfrm>
            <a:off x="366462" y="5158849"/>
            <a:ext cx="18758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aseline="-25000" dirty="0"/>
              <a:t>11</a:t>
            </a:r>
            <a:r>
              <a:rPr lang="cs-CZ" sz="2000" dirty="0"/>
              <a:t>Na</a:t>
            </a:r>
            <a:r>
              <a:rPr lang="en-US" sz="2000" dirty="0"/>
              <a:t>: 	[</a:t>
            </a:r>
            <a:r>
              <a:rPr lang="cs-CZ" sz="2000" dirty="0"/>
              <a:t>Ne</a:t>
            </a:r>
            <a:r>
              <a:rPr lang="en-US" sz="2000" dirty="0"/>
              <a:t>]</a:t>
            </a:r>
            <a:r>
              <a:rPr lang="cs-CZ" sz="2000" dirty="0"/>
              <a:t>3</a:t>
            </a:r>
            <a:r>
              <a:rPr lang="en-US" sz="2000" dirty="0"/>
              <a:t>s</a:t>
            </a:r>
            <a:r>
              <a:rPr lang="cs-CZ" sz="2000" baseline="30000" dirty="0"/>
              <a:t>1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E5094541-6AA7-4E9A-9DF9-90C101611D61}"/>
              </a:ext>
            </a:extLst>
          </p:cNvPr>
          <p:cNvSpPr txBox="1"/>
          <p:nvPr/>
        </p:nvSpPr>
        <p:spPr>
          <a:xfrm>
            <a:off x="263513" y="5731713"/>
            <a:ext cx="47038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Odvoďte elektronovou konfiguraci atomu P</a:t>
            </a:r>
            <a:r>
              <a:rPr lang="en-US" sz="2000" dirty="0"/>
              <a:t>.</a:t>
            </a:r>
            <a:endParaRPr lang="cs-CZ" sz="2000" dirty="0"/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764274E6-433C-409D-A693-19EC029037EE}"/>
              </a:ext>
            </a:extLst>
          </p:cNvPr>
          <p:cNvSpPr txBox="1"/>
          <p:nvPr/>
        </p:nvSpPr>
        <p:spPr>
          <a:xfrm>
            <a:off x="450327" y="6211429"/>
            <a:ext cx="17652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aseline="-25000" dirty="0"/>
              <a:t>15</a:t>
            </a:r>
            <a:r>
              <a:rPr lang="cs-CZ" sz="2000" dirty="0"/>
              <a:t>P</a:t>
            </a:r>
            <a:r>
              <a:rPr lang="en-US" sz="2000" dirty="0"/>
              <a:t>: 	[</a:t>
            </a:r>
            <a:r>
              <a:rPr lang="cs-CZ" sz="2000" dirty="0"/>
              <a:t>Ne</a:t>
            </a:r>
            <a:r>
              <a:rPr lang="en-US" sz="2000" dirty="0"/>
              <a:t>]</a:t>
            </a:r>
            <a:r>
              <a:rPr lang="cs-CZ" sz="2000" dirty="0"/>
              <a:t>3</a:t>
            </a:r>
            <a:r>
              <a:rPr lang="en-US" sz="2000" dirty="0"/>
              <a:t>s</a:t>
            </a:r>
            <a:r>
              <a:rPr lang="cs-CZ" sz="2000" baseline="30000" dirty="0"/>
              <a:t>2</a:t>
            </a:r>
            <a:r>
              <a:rPr lang="en-US" sz="2000" dirty="0"/>
              <a:t>3p</a:t>
            </a:r>
            <a:r>
              <a:rPr lang="cs-CZ" sz="2000" baseline="300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060007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3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6765E8B0-F3A4-42B0-AC4F-650871A43AD5}"/>
              </a:ext>
            </a:extLst>
          </p:cNvPr>
          <p:cNvSpPr txBox="1"/>
          <p:nvPr/>
        </p:nvSpPr>
        <p:spPr>
          <a:xfrm>
            <a:off x="259272" y="4031531"/>
            <a:ext cx="48037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Odvoďte elektronovou konfiguraci atomu </a:t>
            </a:r>
            <a:r>
              <a:rPr lang="cs-CZ" sz="2000" dirty="0" err="1"/>
              <a:t>Cr</a:t>
            </a:r>
            <a:r>
              <a:rPr lang="en-US" sz="2000" dirty="0"/>
              <a:t>.</a:t>
            </a:r>
            <a:endParaRPr lang="cs-CZ" sz="20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B0F9CBEB-0FA0-4310-A98F-EE0F9EF671AC}"/>
              </a:ext>
            </a:extLst>
          </p:cNvPr>
          <p:cNvSpPr txBox="1"/>
          <p:nvPr/>
        </p:nvSpPr>
        <p:spPr>
          <a:xfrm>
            <a:off x="340587" y="4551253"/>
            <a:ext cx="6341159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aseline="-25000" dirty="0"/>
              <a:t>24</a:t>
            </a:r>
            <a:r>
              <a:rPr lang="en-US" sz="2000" dirty="0"/>
              <a:t>Cr: 	[</a:t>
            </a:r>
            <a:r>
              <a:rPr lang="en-US" sz="2000" dirty="0" err="1"/>
              <a:t>Ar</a:t>
            </a:r>
            <a:r>
              <a:rPr lang="en-US" sz="2000" dirty="0"/>
              <a:t>]4s</a:t>
            </a:r>
            <a:r>
              <a:rPr lang="en-US" sz="2000" baseline="30000" dirty="0"/>
              <a:t>1</a:t>
            </a:r>
            <a:r>
              <a:rPr lang="en-US" sz="2000" dirty="0"/>
              <a:t>3d</a:t>
            </a:r>
            <a:r>
              <a:rPr lang="en-US" sz="2000" baseline="30000" dirty="0"/>
              <a:t>5</a:t>
            </a:r>
          </a:p>
          <a:p>
            <a:endParaRPr lang="en-US" sz="800" dirty="0"/>
          </a:p>
          <a:p>
            <a:r>
              <a:rPr lang="en-US" dirty="0"/>
              <a:t>V</a:t>
            </a:r>
            <a:r>
              <a:rPr lang="cs-CZ" dirty="0"/>
              <a:t>ý</a:t>
            </a:r>
            <a:r>
              <a:rPr lang="en-US" dirty="0" err="1"/>
              <a:t>jimka</a:t>
            </a:r>
            <a:r>
              <a:rPr lang="cs-CZ" dirty="0"/>
              <a:t> z výstavbového principu, 3d orbital je z poloviny zaplněný.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DC42342D-ABD2-41A4-A50D-AD04B6E1BE19}"/>
              </a:ext>
            </a:extLst>
          </p:cNvPr>
          <p:cNvSpPr txBox="1"/>
          <p:nvPr/>
        </p:nvSpPr>
        <p:spPr>
          <a:xfrm>
            <a:off x="226409" y="2876379"/>
            <a:ext cx="48535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Odvoďte elektronovou konfiguraci atomu </a:t>
            </a:r>
            <a:r>
              <a:rPr lang="en-US" sz="2000" dirty="0"/>
              <a:t>As.</a:t>
            </a:r>
            <a:endParaRPr lang="cs-CZ" sz="2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261F4FEF-8C0A-4418-9DE9-C821439EB36A}"/>
              </a:ext>
            </a:extLst>
          </p:cNvPr>
          <p:cNvSpPr txBox="1"/>
          <p:nvPr/>
        </p:nvSpPr>
        <p:spPr>
          <a:xfrm>
            <a:off x="340587" y="3290695"/>
            <a:ext cx="26100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aseline="-25000" dirty="0"/>
              <a:t>33</a:t>
            </a:r>
            <a:r>
              <a:rPr lang="en-US" sz="2000" dirty="0"/>
              <a:t>As: 	[</a:t>
            </a:r>
            <a:r>
              <a:rPr lang="en-US" sz="2000" dirty="0" err="1"/>
              <a:t>Ar</a:t>
            </a:r>
            <a:r>
              <a:rPr lang="en-US" sz="2000" dirty="0"/>
              <a:t>]4s</a:t>
            </a:r>
            <a:r>
              <a:rPr lang="en-US" sz="2000" baseline="30000" dirty="0"/>
              <a:t>2</a:t>
            </a:r>
            <a:r>
              <a:rPr lang="en-US" sz="2000" dirty="0"/>
              <a:t>3d</a:t>
            </a:r>
            <a:r>
              <a:rPr lang="en-US" sz="2000" baseline="30000" dirty="0"/>
              <a:t>10</a:t>
            </a:r>
            <a:r>
              <a:rPr lang="en-US" sz="2000" dirty="0"/>
              <a:t>4p</a:t>
            </a:r>
            <a:r>
              <a:rPr lang="en-US" sz="2000" baseline="30000" dirty="0"/>
              <a:t>3</a:t>
            </a:r>
            <a:endParaRPr lang="cs-CZ" sz="2000" baseline="30000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D3A1988A-6F72-4C9D-AB4A-7FE76DB18C5F}"/>
              </a:ext>
            </a:extLst>
          </p:cNvPr>
          <p:cNvSpPr txBox="1"/>
          <p:nvPr/>
        </p:nvSpPr>
        <p:spPr>
          <a:xfrm>
            <a:off x="259272" y="1311644"/>
            <a:ext cx="47878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Odvoďte elektronovou konfiguraci atomu </a:t>
            </a:r>
            <a:r>
              <a:rPr lang="en-US" sz="2000" dirty="0" err="1"/>
              <a:t>Ti</a:t>
            </a:r>
            <a:r>
              <a:rPr lang="en-US" sz="2000" dirty="0"/>
              <a:t>.</a:t>
            </a:r>
            <a:endParaRPr lang="cs-CZ" sz="2000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C8DB8A62-5152-4F1C-92B9-D42E75E8469C}"/>
              </a:ext>
            </a:extLst>
          </p:cNvPr>
          <p:cNvSpPr txBox="1"/>
          <p:nvPr/>
        </p:nvSpPr>
        <p:spPr>
          <a:xfrm>
            <a:off x="340587" y="1813759"/>
            <a:ext cx="5999848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aseline="-25000" dirty="0"/>
              <a:t>22</a:t>
            </a:r>
            <a:r>
              <a:rPr lang="en-US" sz="2000" dirty="0" err="1"/>
              <a:t>Ti</a:t>
            </a:r>
            <a:r>
              <a:rPr lang="en-US" sz="2000" dirty="0"/>
              <a:t>: 	[</a:t>
            </a:r>
            <a:r>
              <a:rPr lang="en-US" sz="2000" dirty="0" err="1"/>
              <a:t>Ar</a:t>
            </a:r>
            <a:r>
              <a:rPr lang="en-US" sz="2000" dirty="0"/>
              <a:t>]4s</a:t>
            </a:r>
            <a:r>
              <a:rPr lang="en-US" sz="2000" baseline="30000" dirty="0"/>
              <a:t>2</a:t>
            </a:r>
            <a:r>
              <a:rPr lang="en-US" sz="2000" dirty="0"/>
              <a:t>3d</a:t>
            </a:r>
            <a:r>
              <a:rPr lang="en-US" sz="2000" baseline="30000" dirty="0"/>
              <a:t>2</a:t>
            </a:r>
          </a:p>
          <a:p>
            <a:endParaRPr lang="en-US" sz="800" dirty="0"/>
          </a:p>
          <a:p>
            <a:r>
              <a:rPr lang="en-US" dirty="0"/>
              <a:t>Od </a:t>
            </a:r>
            <a:r>
              <a:rPr lang="en-US" dirty="0" err="1"/>
              <a:t>atomu</a:t>
            </a:r>
            <a:r>
              <a:rPr lang="en-US" dirty="0"/>
              <a:t> Ca (Z = 20) je </a:t>
            </a:r>
            <a:r>
              <a:rPr lang="en-US" dirty="0" err="1"/>
              <a:t>energie</a:t>
            </a:r>
            <a:r>
              <a:rPr lang="en-US" dirty="0"/>
              <a:t> v </a:t>
            </a:r>
            <a:r>
              <a:rPr lang="en-US" dirty="0" err="1"/>
              <a:t>orbitalech</a:t>
            </a:r>
            <a:r>
              <a:rPr lang="cs-CZ" dirty="0"/>
              <a:t> 3d vyšší než v 4s. </a:t>
            </a:r>
            <a:endParaRPr lang="en-US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1E0CB2AE-E42E-48FB-8FCE-007E436DB42F}"/>
              </a:ext>
            </a:extLst>
          </p:cNvPr>
          <p:cNvSpPr txBox="1"/>
          <p:nvPr/>
        </p:nvSpPr>
        <p:spPr>
          <a:xfrm>
            <a:off x="203743" y="5706405"/>
            <a:ext cx="47686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Odvoďte elektronovou konfiguraci atomu W</a:t>
            </a:r>
            <a:r>
              <a:rPr lang="en-US" sz="2000" dirty="0"/>
              <a:t>.</a:t>
            </a:r>
            <a:endParaRPr lang="cs-CZ" sz="2000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47948F79-BB6F-4B82-8122-F21D7D9A584F}"/>
              </a:ext>
            </a:extLst>
          </p:cNvPr>
          <p:cNvSpPr txBox="1"/>
          <p:nvPr/>
        </p:nvSpPr>
        <p:spPr>
          <a:xfrm>
            <a:off x="340587" y="6214886"/>
            <a:ext cx="25714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aseline="-25000" dirty="0"/>
              <a:t>74</a:t>
            </a:r>
            <a:r>
              <a:rPr lang="cs-CZ" sz="2000" dirty="0"/>
              <a:t>W</a:t>
            </a:r>
            <a:r>
              <a:rPr lang="en-US" sz="2000" dirty="0"/>
              <a:t>: 	[</a:t>
            </a:r>
            <a:r>
              <a:rPr lang="cs-CZ" sz="2000" dirty="0" err="1"/>
              <a:t>Xe</a:t>
            </a:r>
            <a:r>
              <a:rPr lang="en-US" sz="2000" dirty="0"/>
              <a:t>]4</a:t>
            </a:r>
            <a:r>
              <a:rPr lang="cs-CZ" sz="2000" dirty="0"/>
              <a:t>f</a:t>
            </a:r>
            <a:r>
              <a:rPr lang="cs-CZ" sz="2000" baseline="30000" dirty="0"/>
              <a:t>14</a:t>
            </a:r>
            <a:r>
              <a:rPr lang="cs-CZ" sz="2000" dirty="0"/>
              <a:t>6</a:t>
            </a:r>
            <a:r>
              <a:rPr lang="en-US" sz="2000" dirty="0"/>
              <a:t>s</a:t>
            </a:r>
            <a:r>
              <a:rPr lang="en-US" sz="2000" baseline="30000" dirty="0"/>
              <a:t>2</a:t>
            </a:r>
            <a:r>
              <a:rPr lang="cs-CZ" sz="2000" dirty="0"/>
              <a:t>5</a:t>
            </a:r>
            <a:r>
              <a:rPr lang="en-US" sz="2000" dirty="0"/>
              <a:t>d</a:t>
            </a:r>
            <a:r>
              <a:rPr lang="cs-CZ" sz="2000" baseline="30000" dirty="0"/>
              <a:t>4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2DD0D57D-1C4C-4A50-B4F5-6A65B9EA13D4}"/>
              </a:ext>
            </a:extLst>
          </p:cNvPr>
          <p:cNvSpPr txBox="1"/>
          <p:nvPr/>
        </p:nvSpPr>
        <p:spPr>
          <a:xfrm>
            <a:off x="302050" y="584945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aseline="-25000" dirty="0"/>
              <a:t>38</a:t>
            </a:r>
            <a:r>
              <a:rPr lang="cs-CZ" sz="2000" dirty="0"/>
              <a:t>Sr</a:t>
            </a:r>
            <a:r>
              <a:rPr lang="en-US" sz="2000" dirty="0"/>
              <a:t>: 	[</a:t>
            </a:r>
            <a:r>
              <a:rPr lang="cs-CZ" sz="2000" dirty="0"/>
              <a:t>K</a:t>
            </a:r>
            <a:r>
              <a:rPr lang="en-US" sz="2000" dirty="0"/>
              <a:t>r]</a:t>
            </a:r>
            <a:r>
              <a:rPr lang="cs-CZ" sz="2000" dirty="0"/>
              <a:t>5</a:t>
            </a:r>
            <a:r>
              <a:rPr lang="en-US" sz="2000" dirty="0"/>
              <a:t>s</a:t>
            </a:r>
            <a:r>
              <a:rPr lang="en-US" sz="2000" baseline="30000" dirty="0"/>
              <a:t>2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29DDCB4E-AA55-4A98-A0FE-65654D013A83}"/>
              </a:ext>
            </a:extLst>
          </p:cNvPr>
          <p:cNvSpPr txBox="1"/>
          <p:nvPr/>
        </p:nvSpPr>
        <p:spPr>
          <a:xfrm>
            <a:off x="175501" y="210509"/>
            <a:ext cx="47861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Odvoďte elektronovou konfiguraci atomu </a:t>
            </a:r>
            <a:r>
              <a:rPr lang="cs-CZ" sz="2000" dirty="0" err="1"/>
              <a:t>Sr</a:t>
            </a:r>
            <a:r>
              <a:rPr lang="en-US" sz="2000" dirty="0"/>
              <a:t>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014918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3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86663440-82DA-4FF9-8ADA-C9CACA68B7DA}"/>
              </a:ext>
            </a:extLst>
          </p:cNvPr>
          <p:cNvSpPr txBox="1"/>
          <p:nvPr/>
        </p:nvSpPr>
        <p:spPr>
          <a:xfrm>
            <a:off x="261394" y="1453042"/>
            <a:ext cx="50667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Kterému prvku patří konfigurace 1</a:t>
            </a:r>
            <a:r>
              <a:rPr lang="en-US" sz="2000" dirty="0"/>
              <a:t>s</a:t>
            </a:r>
            <a:r>
              <a:rPr lang="en-US" sz="2000" baseline="30000" dirty="0"/>
              <a:t>2</a:t>
            </a:r>
            <a:r>
              <a:rPr lang="cs-CZ" sz="2000" dirty="0"/>
              <a:t>2</a:t>
            </a:r>
            <a:r>
              <a:rPr lang="en-US" sz="2000" dirty="0"/>
              <a:t>s</a:t>
            </a:r>
            <a:r>
              <a:rPr lang="en-US" sz="2000" baseline="30000" dirty="0"/>
              <a:t>2</a:t>
            </a:r>
            <a:r>
              <a:rPr lang="cs-CZ" sz="2000" dirty="0"/>
              <a:t>2</a:t>
            </a:r>
            <a:r>
              <a:rPr lang="en-US" sz="2000" dirty="0"/>
              <a:t>p</a:t>
            </a:r>
            <a:r>
              <a:rPr lang="cs-CZ" sz="2000" baseline="30000" dirty="0"/>
              <a:t>6 </a:t>
            </a:r>
            <a:r>
              <a:rPr lang="cs-CZ" sz="2000" dirty="0"/>
              <a:t>3</a:t>
            </a:r>
            <a:r>
              <a:rPr lang="en-US" sz="2000" dirty="0"/>
              <a:t>s</a:t>
            </a:r>
            <a:r>
              <a:rPr lang="cs-CZ" sz="2000" baseline="30000" dirty="0"/>
              <a:t>1</a:t>
            </a:r>
            <a:r>
              <a:rPr lang="cs-CZ" sz="2000" dirty="0"/>
              <a:t>?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D3854231-189A-454A-9FA2-24AA81A26375}"/>
              </a:ext>
            </a:extLst>
          </p:cNvPr>
          <p:cNvSpPr txBox="1"/>
          <p:nvPr/>
        </p:nvSpPr>
        <p:spPr>
          <a:xfrm>
            <a:off x="261394" y="1853152"/>
            <a:ext cx="6463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aseline="-25000" dirty="0"/>
              <a:t>11</a:t>
            </a:r>
            <a:r>
              <a:rPr lang="cs-CZ" sz="2000" dirty="0"/>
              <a:t>Na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EE29EE16-F9C4-451E-AD74-F93381924EC2}"/>
              </a:ext>
            </a:extLst>
          </p:cNvPr>
          <p:cNvSpPr txBox="1"/>
          <p:nvPr/>
        </p:nvSpPr>
        <p:spPr>
          <a:xfrm>
            <a:off x="175501" y="210509"/>
            <a:ext cx="47861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Odvoďte elektronovou konfiguraci atomu Br</a:t>
            </a:r>
            <a:r>
              <a:rPr lang="en-US" sz="2000" dirty="0"/>
              <a:t>.</a:t>
            </a:r>
            <a:endParaRPr lang="cs-CZ" sz="2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25F26C0-DBF7-4A52-9C90-E08D1780B202}"/>
              </a:ext>
            </a:extLst>
          </p:cNvPr>
          <p:cNvSpPr txBox="1"/>
          <p:nvPr/>
        </p:nvSpPr>
        <p:spPr>
          <a:xfrm>
            <a:off x="261394" y="692861"/>
            <a:ext cx="21723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aseline="-25000" dirty="0"/>
              <a:t>35</a:t>
            </a:r>
            <a:r>
              <a:rPr lang="cs-CZ" sz="2000" dirty="0"/>
              <a:t>Br</a:t>
            </a:r>
            <a:r>
              <a:rPr lang="en-US" sz="2000" dirty="0"/>
              <a:t>: 	[</a:t>
            </a:r>
            <a:r>
              <a:rPr lang="cs-CZ" sz="2000" dirty="0"/>
              <a:t>Ar</a:t>
            </a:r>
            <a:r>
              <a:rPr lang="en-US" sz="2000" dirty="0"/>
              <a:t>]</a:t>
            </a:r>
            <a:r>
              <a:rPr lang="cs-CZ" sz="2000" dirty="0"/>
              <a:t>4</a:t>
            </a:r>
            <a:r>
              <a:rPr lang="en-US" sz="2000" dirty="0"/>
              <a:t>s</a:t>
            </a:r>
            <a:r>
              <a:rPr lang="en-US" sz="2000" baseline="30000" dirty="0"/>
              <a:t>2</a:t>
            </a:r>
            <a:r>
              <a:rPr lang="cs-CZ" sz="2000" dirty="0"/>
              <a:t>4</a:t>
            </a:r>
            <a:r>
              <a:rPr lang="en-US" sz="2000" dirty="0"/>
              <a:t>p</a:t>
            </a:r>
            <a:r>
              <a:rPr lang="cs-CZ" sz="2000" baseline="30000" dirty="0"/>
              <a:t>5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80223B49-0D36-44D9-8C1D-F15915681DE6}"/>
              </a:ext>
            </a:extLst>
          </p:cNvPr>
          <p:cNvSpPr txBox="1"/>
          <p:nvPr/>
        </p:nvSpPr>
        <p:spPr>
          <a:xfrm>
            <a:off x="261394" y="2579956"/>
            <a:ext cx="47861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Odvoďte elektronovou konfiguraci atomu S</a:t>
            </a:r>
            <a:r>
              <a:rPr lang="en-US" sz="2000" dirty="0"/>
              <a:t>.</a:t>
            </a:r>
            <a:endParaRPr lang="cs-CZ" sz="2000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9101C5BA-F2C4-4910-B380-2C0ED970084E}"/>
              </a:ext>
            </a:extLst>
          </p:cNvPr>
          <p:cNvSpPr txBox="1"/>
          <p:nvPr/>
        </p:nvSpPr>
        <p:spPr>
          <a:xfrm>
            <a:off x="261394" y="3028890"/>
            <a:ext cx="17652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aseline="-25000" dirty="0"/>
              <a:t>16</a:t>
            </a:r>
            <a:r>
              <a:rPr lang="cs-CZ" sz="2000" dirty="0"/>
              <a:t>S</a:t>
            </a:r>
            <a:r>
              <a:rPr lang="en-US" sz="2000" dirty="0"/>
              <a:t>: 	[</a:t>
            </a:r>
            <a:r>
              <a:rPr lang="cs-CZ" sz="2000" dirty="0"/>
              <a:t>Ne</a:t>
            </a:r>
            <a:r>
              <a:rPr lang="en-US" sz="2000" dirty="0"/>
              <a:t>]</a:t>
            </a:r>
            <a:r>
              <a:rPr lang="cs-CZ" sz="2000" dirty="0"/>
              <a:t>3</a:t>
            </a:r>
            <a:r>
              <a:rPr lang="en-US" sz="2000" dirty="0"/>
              <a:t>s</a:t>
            </a:r>
            <a:r>
              <a:rPr lang="en-US" sz="2000" baseline="30000" dirty="0"/>
              <a:t>2</a:t>
            </a:r>
            <a:r>
              <a:rPr lang="en-US" sz="2000" dirty="0"/>
              <a:t>3p</a:t>
            </a:r>
            <a:r>
              <a:rPr lang="cs-CZ" sz="2000" baseline="30000" dirty="0"/>
              <a:t>4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EAA58012-A6AD-47D8-AF62-CDFA9AF4794D}"/>
              </a:ext>
            </a:extLst>
          </p:cNvPr>
          <p:cNvSpPr txBox="1"/>
          <p:nvPr/>
        </p:nvSpPr>
        <p:spPr>
          <a:xfrm>
            <a:off x="175501" y="3717414"/>
            <a:ext cx="49025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Odvoďte elektronovou konfiguraci iontu Ca</a:t>
            </a:r>
            <a:r>
              <a:rPr lang="cs-CZ" sz="2000" baseline="30000" dirty="0"/>
              <a:t>2+</a:t>
            </a:r>
            <a:r>
              <a:rPr lang="en-US" sz="2000" dirty="0"/>
              <a:t>.</a:t>
            </a:r>
            <a:endParaRPr lang="cs-CZ" sz="2000" dirty="0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B5701264-4F86-4D2C-AF66-52D4F63C9F12}"/>
              </a:ext>
            </a:extLst>
          </p:cNvPr>
          <p:cNvSpPr txBox="1"/>
          <p:nvPr/>
        </p:nvSpPr>
        <p:spPr>
          <a:xfrm>
            <a:off x="328069" y="4205883"/>
            <a:ext cx="2576346" cy="9130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aseline="-25000" dirty="0"/>
              <a:t>20</a:t>
            </a:r>
            <a:r>
              <a:rPr lang="en-US" sz="2000" dirty="0"/>
              <a:t>C</a:t>
            </a:r>
            <a:r>
              <a:rPr lang="cs-CZ" sz="2000" dirty="0"/>
              <a:t>a</a:t>
            </a:r>
            <a:r>
              <a:rPr lang="en-US" sz="2000" dirty="0"/>
              <a:t>: 	[</a:t>
            </a:r>
            <a:r>
              <a:rPr lang="en-US" sz="2000" dirty="0" err="1"/>
              <a:t>Ar</a:t>
            </a:r>
            <a:r>
              <a:rPr lang="en-US" sz="2000" dirty="0"/>
              <a:t>]4s</a:t>
            </a:r>
            <a:r>
              <a:rPr lang="cs-CZ" sz="2000" baseline="30000" dirty="0"/>
              <a:t>2</a:t>
            </a:r>
          </a:p>
          <a:p>
            <a:r>
              <a:rPr lang="cs-CZ" sz="2000" baseline="-25000" dirty="0"/>
              <a:t>20</a:t>
            </a:r>
            <a:r>
              <a:rPr lang="en-US" sz="2000" dirty="0"/>
              <a:t>C</a:t>
            </a:r>
            <a:r>
              <a:rPr lang="cs-CZ" sz="2000" dirty="0"/>
              <a:t>a</a:t>
            </a:r>
            <a:r>
              <a:rPr lang="cs-CZ" sz="2000" baseline="30000" dirty="0"/>
              <a:t>2+</a:t>
            </a:r>
            <a:r>
              <a:rPr lang="en-US" sz="2000" dirty="0"/>
              <a:t>: 	[</a:t>
            </a:r>
            <a:r>
              <a:rPr lang="en-US" sz="2000" dirty="0" err="1"/>
              <a:t>Ar</a:t>
            </a:r>
            <a:r>
              <a:rPr lang="en-US" sz="2000" dirty="0"/>
              <a:t>]4s</a:t>
            </a:r>
            <a:r>
              <a:rPr lang="cs-CZ" sz="2000" baseline="30000" dirty="0"/>
              <a:t>0   </a:t>
            </a:r>
            <a:r>
              <a:rPr lang="cs-CZ" sz="2000" dirty="0"/>
              <a:t>=  </a:t>
            </a:r>
            <a:r>
              <a:rPr lang="en-US" sz="2000" dirty="0"/>
              <a:t>[</a:t>
            </a:r>
            <a:r>
              <a:rPr lang="en-US" sz="2000" dirty="0" err="1"/>
              <a:t>Ar</a:t>
            </a:r>
            <a:r>
              <a:rPr lang="en-US" sz="2000" dirty="0"/>
              <a:t>]</a:t>
            </a:r>
            <a:endParaRPr lang="cs-CZ" sz="2000" baseline="30000" dirty="0"/>
          </a:p>
          <a:p>
            <a:endParaRPr lang="cs-CZ" sz="2000" baseline="30000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1BC15F2D-0A1E-4188-9E1A-CDA26A18267A}"/>
              </a:ext>
            </a:extLst>
          </p:cNvPr>
          <p:cNvSpPr txBox="1"/>
          <p:nvPr/>
        </p:nvSpPr>
        <p:spPr>
          <a:xfrm>
            <a:off x="203172" y="5293262"/>
            <a:ext cx="49025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Odvoďte elektronovou konfiguraci iontu O</a:t>
            </a:r>
            <a:r>
              <a:rPr lang="cs-CZ" sz="2000" baseline="30000" dirty="0"/>
              <a:t>2-</a:t>
            </a:r>
            <a:r>
              <a:rPr lang="en-US" sz="2000" dirty="0"/>
              <a:t>.</a:t>
            </a:r>
            <a:endParaRPr lang="cs-CZ" sz="2000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461636AA-5DBD-4FDA-B428-7CEB8EEEB6A7}"/>
              </a:ext>
            </a:extLst>
          </p:cNvPr>
          <p:cNvSpPr txBox="1"/>
          <p:nvPr/>
        </p:nvSpPr>
        <p:spPr>
          <a:xfrm>
            <a:off x="475512" y="5693372"/>
            <a:ext cx="4572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O:   </a:t>
            </a:r>
            <a:r>
              <a:rPr lang="en-US" sz="2000" dirty="0"/>
              <a:t>[</a:t>
            </a:r>
            <a:r>
              <a:rPr lang="cs-CZ" sz="2000" dirty="0"/>
              <a:t>He</a:t>
            </a:r>
            <a:r>
              <a:rPr lang="en-US" sz="2000" dirty="0"/>
              <a:t>]</a:t>
            </a:r>
            <a:r>
              <a:rPr lang="cs-CZ" sz="2000" dirty="0"/>
              <a:t>2</a:t>
            </a:r>
            <a:r>
              <a:rPr lang="en-US" sz="2000" dirty="0"/>
              <a:t>s</a:t>
            </a:r>
            <a:r>
              <a:rPr lang="en-US" sz="2000" baseline="30000" dirty="0"/>
              <a:t>2</a:t>
            </a:r>
            <a:r>
              <a:rPr lang="cs-CZ" sz="2000" dirty="0"/>
              <a:t>2p</a:t>
            </a:r>
            <a:r>
              <a:rPr lang="cs-CZ" sz="2000" baseline="30000" dirty="0"/>
              <a:t>4</a:t>
            </a:r>
          </a:p>
          <a:p>
            <a:r>
              <a:rPr lang="cs-CZ" sz="2000" dirty="0"/>
              <a:t>O</a:t>
            </a:r>
            <a:r>
              <a:rPr lang="cs-CZ" sz="2000" baseline="30000" dirty="0"/>
              <a:t>2-</a:t>
            </a:r>
            <a:r>
              <a:rPr lang="cs-CZ" sz="2000" dirty="0"/>
              <a:t>:  </a:t>
            </a:r>
            <a:r>
              <a:rPr lang="en-US" sz="2000" dirty="0"/>
              <a:t>[</a:t>
            </a:r>
            <a:r>
              <a:rPr lang="cs-CZ" sz="2000" dirty="0"/>
              <a:t>He</a:t>
            </a:r>
            <a:r>
              <a:rPr lang="en-US" sz="2000" dirty="0"/>
              <a:t>]</a:t>
            </a:r>
            <a:r>
              <a:rPr lang="cs-CZ" sz="2000" dirty="0"/>
              <a:t>2</a:t>
            </a:r>
            <a:r>
              <a:rPr lang="en-US" sz="2000" dirty="0"/>
              <a:t>s</a:t>
            </a:r>
            <a:r>
              <a:rPr lang="en-US" sz="2000" baseline="30000" dirty="0"/>
              <a:t>2</a:t>
            </a:r>
            <a:r>
              <a:rPr lang="cs-CZ" sz="2000" dirty="0"/>
              <a:t>2p</a:t>
            </a:r>
            <a:r>
              <a:rPr lang="cs-CZ" sz="2000" baseline="30000" dirty="0"/>
              <a:t>6</a:t>
            </a:r>
            <a:r>
              <a:rPr lang="cs-CZ" sz="2000" dirty="0"/>
              <a:t>  = </a:t>
            </a:r>
            <a:r>
              <a:rPr lang="en-US" sz="2000" dirty="0"/>
              <a:t>[</a:t>
            </a:r>
            <a:r>
              <a:rPr lang="cs-CZ" sz="2000" dirty="0"/>
              <a:t>Ne</a:t>
            </a:r>
            <a:r>
              <a:rPr lang="en-US" sz="2000" dirty="0"/>
              <a:t>]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109891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2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ovéPole 9">
            <a:extLst>
              <a:ext uri="{FF2B5EF4-FFF2-40B4-BE49-F238E27FC236}">
                <a16:creationId xmlns:a16="http://schemas.microsoft.com/office/drawing/2014/main" id="{1E0CB2AE-E42E-48FB-8FCE-007E436DB42F}"/>
              </a:ext>
            </a:extLst>
          </p:cNvPr>
          <p:cNvSpPr txBox="1"/>
          <p:nvPr/>
        </p:nvSpPr>
        <p:spPr>
          <a:xfrm>
            <a:off x="175499" y="2776408"/>
            <a:ext cx="49538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Odvoďte elektronovou konfiguraci iontu Ni</a:t>
            </a:r>
            <a:r>
              <a:rPr lang="cs-CZ" sz="2000" baseline="30000" dirty="0"/>
              <a:t>2+</a:t>
            </a:r>
            <a:r>
              <a:rPr lang="en-US" sz="2000" dirty="0"/>
              <a:t>.</a:t>
            </a:r>
            <a:endParaRPr lang="cs-CZ" sz="2000" dirty="0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127ACD79-0FDD-48ED-81CC-AF69B61D943C}"/>
              </a:ext>
            </a:extLst>
          </p:cNvPr>
          <p:cNvSpPr txBox="1"/>
          <p:nvPr/>
        </p:nvSpPr>
        <p:spPr>
          <a:xfrm>
            <a:off x="445146" y="3176518"/>
            <a:ext cx="4572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Ni</a:t>
            </a:r>
            <a:r>
              <a:rPr lang="en-US" sz="2000" dirty="0"/>
              <a:t>: 	[</a:t>
            </a:r>
            <a:r>
              <a:rPr lang="en-US" sz="2000" dirty="0" err="1"/>
              <a:t>Ar</a:t>
            </a:r>
            <a:r>
              <a:rPr lang="en-US" sz="2000" dirty="0"/>
              <a:t>] 3d</a:t>
            </a:r>
            <a:r>
              <a:rPr lang="cs-CZ" sz="2000" baseline="30000" dirty="0"/>
              <a:t>10</a:t>
            </a:r>
            <a:r>
              <a:rPr lang="en-US" sz="2000" dirty="0"/>
              <a:t>4s</a:t>
            </a:r>
            <a:r>
              <a:rPr lang="cs-CZ" sz="2000" baseline="30000" dirty="0"/>
              <a:t>0</a:t>
            </a:r>
            <a:endParaRPr lang="cs-CZ" sz="2000" dirty="0"/>
          </a:p>
          <a:p>
            <a:r>
              <a:rPr lang="cs-CZ" sz="2000" dirty="0"/>
              <a:t>Ni</a:t>
            </a:r>
            <a:r>
              <a:rPr lang="cs-CZ" sz="2000" baseline="30000" dirty="0"/>
              <a:t>2+</a:t>
            </a:r>
            <a:r>
              <a:rPr lang="en-US" sz="2000" dirty="0"/>
              <a:t>: [</a:t>
            </a:r>
            <a:r>
              <a:rPr lang="en-US" sz="2000" dirty="0" err="1"/>
              <a:t>Ar</a:t>
            </a:r>
            <a:r>
              <a:rPr lang="en-US" sz="2000" dirty="0"/>
              <a:t>] 3d</a:t>
            </a:r>
            <a:r>
              <a:rPr lang="cs-CZ" sz="2000" baseline="30000" dirty="0"/>
              <a:t>8</a:t>
            </a:r>
            <a:r>
              <a:rPr lang="en-US" sz="2000" dirty="0"/>
              <a:t>4s</a:t>
            </a:r>
            <a:r>
              <a:rPr lang="cs-CZ" sz="2000" baseline="30000" dirty="0"/>
              <a:t>0</a:t>
            </a:r>
            <a:endParaRPr lang="cs-CZ" sz="2000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CD81A6EF-7460-4BC1-A708-A69D3298531E}"/>
              </a:ext>
            </a:extLst>
          </p:cNvPr>
          <p:cNvSpPr txBox="1"/>
          <p:nvPr/>
        </p:nvSpPr>
        <p:spPr>
          <a:xfrm>
            <a:off x="145043" y="5290407"/>
            <a:ext cx="83740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Odvoďte elektronovou konfiguraci iontu 3+ a 5+ prvku s atomovým číslem 33</a:t>
            </a:r>
            <a:r>
              <a:rPr lang="en-US" sz="2000" dirty="0"/>
              <a:t>.</a:t>
            </a:r>
            <a:endParaRPr lang="cs-CZ" sz="2000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43885A5F-7C1E-4623-ABFF-6667213B9802}"/>
              </a:ext>
            </a:extLst>
          </p:cNvPr>
          <p:cNvSpPr txBox="1"/>
          <p:nvPr/>
        </p:nvSpPr>
        <p:spPr>
          <a:xfrm>
            <a:off x="175500" y="4064883"/>
            <a:ext cx="49538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Odvoďte elektronovou konfiguraci iontu Cu</a:t>
            </a:r>
            <a:r>
              <a:rPr lang="cs-CZ" sz="2000" baseline="30000" dirty="0"/>
              <a:t>2+</a:t>
            </a:r>
            <a:r>
              <a:rPr lang="en-US" sz="2000" dirty="0"/>
              <a:t>.</a:t>
            </a:r>
            <a:endParaRPr lang="cs-CZ" sz="2000" dirty="0"/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9A33B38D-4D06-47CC-AE88-4605CB944178}"/>
              </a:ext>
            </a:extLst>
          </p:cNvPr>
          <p:cNvSpPr txBox="1"/>
          <p:nvPr/>
        </p:nvSpPr>
        <p:spPr>
          <a:xfrm>
            <a:off x="486891" y="4411811"/>
            <a:ext cx="4572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 err="1"/>
              <a:t>Cu</a:t>
            </a:r>
            <a:r>
              <a:rPr lang="en-US" sz="2000" dirty="0"/>
              <a:t>: 	[</a:t>
            </a:r>
            <a:r>
              <a:rPr lang="en-US" sz="2000" dirty="0" err="1"/>
              <a:t>Ar</a:t>
            </a:r>
            <a:r>
              <a:rPr lang="en-US" sz="2000" dirty="0"/>
              <a:t>] 3d</a:t>
            </a:r>
            <a:r>
              <a:rPr lang="cs-CZ" sz="2000" baseline="30000" dirty="0"/>
              <a:t>10</a:t>
            </a:r>
            <a:r>
              <a:rPr lang="en-US" sz="2000" dirty="0"/>
              <a:t>4s</a:t>
            </a:r>
            <a:r>
              <a:rPr lang="cs-CZ" sz="2000" baseline="30000" dirty="0"/>
              <a:t>1</a:t>
            </a:r>
            <a:endParaRPr lang="cs-CZ" sz="2000" dirty="0"/>
          </a:p>
          <a:p>
            <a:r>
              <a:rPr lang="cs-CZ" sz="2000" dirty="0"/>
              <a:t>Cu</a:t>
            </a:r>
            <a:r>
              <a:rPr lang="cs-CZ" sz="2000" baseline="30000" dirty="0"/>
              <a:t>2+</a:t>
            </a:r>
            <a:r>
              <a:rPr lang="en-US" sz="2000" dirty="0"/>
              <a:t>: [</a:t>
            </a:r>
            <a:r>
              <a:rPr lang="en-US" sz="2000" dirty="0" err="1"/>
              <a:t>Ar</a:t>
            </a:r>
            <a:r>
              <a:rPr lang="en-US" sz="2000" dirty="0"/>
              <a:t>] 3d</a:t>
            </a:r>
            <a:r>
              <a:rPr lang="cs-CZ" sz="2000" baseline="30000" dirty="0"/>
              <a:t>9</a:t>
            </a:r>
            <a:r>
              <a:rPr lang="en-US" sz="2000" dirty="0"/>
              <a:t>4s</a:t>
            </a:r>
            <a:r>
              <a:rPr lang="cs-CZ" sz="2000" baseline="30000" dirty="0"/>
              <a:t>0</a:t>
            </a:r>
            <a:endParaRPr lang="cs-CZ" sz="2000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316D6435-F922-4E13-8177-0112FDE86D2E}"/>
              </a:ext>
            </a:extLst>
          </p:cNvPr>
          <p:cNvSpPr txBox="1"/>
          <p:nvPr/>
        </p:nvSpPr>
        <p:spPr>
          <a:xfrm>
            <a:off x="486891" y="5631828"/>
            <a:ext cx="261001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As: 	</a:t>
            </a:r>
            <a:r>
              <a:rPr lang="cs-CZ" sz="2000" dirty="0"/>
              <a:t>	</a:t>
            </a:r>
            <a:r>
              <a:rPr lang="en-US" sz="2000" dirty="0"/>
              <a:t>[</a:t>
            </a:r>
            <a:r>
              <a:rPr lang="en-US" sz="2000" dirty="0" err="1"/>
              <a:t>Ar</a:t>
            </a:r>
            <a:r>
              <a:rPr lang="en-US" sz="2000" dirty="0"/>
              <a:t>]4s</a:t>
            </a:r>
            <a:r>
              <a:rPr lang="en-US" sz="2000" baseline="30000" dirty="0"/>
              <a:t>2</a:t>
            </a:r>
            <a:r>
              <a:rPr lang="en-US" sz="2000" dirty="0"/>
              <a:t>3d</a:t>
            </a:r>
            <a:r>
              <a:rPr lang="en-US" sz="2000" baseline="30000" dirty="0"/>
              <a:t>10</a:t>
            </a:r>
            <a:r>
              <a:rPr lang="en-US" sz="2000" dirty="0"/>
              <a:t>4p</a:t>
            </a:r>
            <a:r>
              <a:rPr lang="en-US" sz="2000" baseline="30000" dirty="0"/>
              <a:t>3</a:t>
            </a:r>
            <a:endParaRPr lang="cs-CZ" sz="2000" baseline="30000" dirty="0"/>
          </a:p>
          <a:p>
            <a:r>
              <a:rPr lang="en-US" sz="2000" dirty="0"/>
              <a:t>As</a:t>
            </a:r>
            <a:r>
              <a:rPr lang="cs-CZ" sz="2000" baseline="30000" dirty="0"/>
              <a:t>3+</a:t>
            </a:r>
            <a:r>
              <a:rPr lang="en-US" sz="2000" dirty="0"/>
              <a:t>: 	[</a:t>
            </a:r>
            <a:r>
              <a:rPr lang="en-US" sz="2000" dirty="0" err="1"/>
              <a:t>Ar</a:t>
            </a:r>
            <a:r>
              <a:rPr lang="en-US" sz="2000" dirty="0"/>
              <a:t>]4s</a:t>
            </a:r>
            <a:r>
              <a:rPr lang="en-US" sz="2000" baseline="30000" dirty="0"/>
              <a:t>2</a:t>
            </a:r>
            <a:r>
              <a:rPr lang="en-US" sz="2000" dirty="0"/>
              <a:t>3d</a:t>
            </a:r>
            <a:r>
              <a:rPr lang="en-US" sz="2000" baseline="30000" dirty="0"/>
              <a:t>10</a:t>
            </a:r>
            <a:r>
              <a:rPr lang="en-US" sz="2000" dirty="0"/>
              <a:t>4p</a:t>
            </a:r>
            <a:r>
              <a:rPr lang="cs-CZ" sz="2000" baseline="30000" dirty="0"/>
              <a:t>0</a:t>
            </a:r>
          </a:p>
          <a:p>
            <a:r>
              <a:rPr lang="en-US" sz="2000" dirty="0"/>
              <a:t>As</a:t>
            </a:r>
            <a:r>
              <a:rPr lang="cs-CZ" sz="2000" baseline="30000" dirty="0"/>
              <a:t>5+</a:t>
            </a:r>
            <a:r>
              <a:rPr lang="en-US" sz="2000" dirty="0"/>
              <a:t>: 	[</a:t>
            </a:r>
            <a:r>
              <a:rPr lang="en-US" sz="2000" dirty="0" err="1"/>
              <a:t>Ar</a:t>
            </a:r>
            <a:r>
              <a:rPr lang="en-US" sz="2000" dirty="0"/>
              <a:t>]4s</a:t>
            </a:r>
            <a:r>
              <a:rPr lang="en-US" sz="2000" baseline="30000" dirty="0"/>
              <a:t>2</a:t>
            </a:r>
            <a:r>
              <a:rPr lang="en-US" sz="2000" dirty="0"/>
              <a:t>3d</a:t>
            </a:r>
            <a:r>
              <a:rPr lang="cs-CZ" sz="2000" baseline="30000" dirty="0"/>
              <a:t>8</a:t>
            </a:r>
            <a:r>
              <a:rPr lang="en-US" sz="2000" dirty="0"/>
              <a:t>4p</a:t>
            </a:r>
            <a:r>
              <a:rPr lang="cs-CZ" sz="2000" baseline="30000" dirty="0"/>
              <a:t>0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14C0A8FE-B1DC-4D29-9A42-25F4084E4A63}"/>
              </a:ext>
            </a:extLst>
          </p:cNvPr>
          <p:cNvSpPr txBox="1"/>
          <p:nvPr/>
        </p:nvSpPr>
        <p:spPr>
          <a:xfrm>
            <a:off x="238989" y="1514419"/>
            <a:ext cx="4984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Odvoďte elektronovou konfiguraci iontu Zn</a:t>
            </a:r>
            <a:r>
              <a:rPr lang="cs-CZ" sz="2000" baseline="30000" dirty="0"/>
              <a:t>2+</a:t>
            </a:r>
            <a:r>
              <a:rPr lang="en-US" sz="2000" dirty="0"/>
              <a:t>.</a:t>
            </a:r>
            <a:endParaRPr lang="cs-CZ" sz="2000" dirty="0"/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5870B14B-9329-4A3F-8C9D-12711D90F779}"/>
              </a:ext>
            </a:extLst>
          </p:cNvPr>
          <p:cNvSpPr txBox="1"/>
          <p:nvPr/>
        </p:nvSpPr>
        <p:spPr>
          <a:xfrm>
            <a:off x="486891" y="1879657"/>
            <a:ext cx="20617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Zn</a:t>
            </a:r>
            <a:r>
              <a:rPr lang="en-US" sz="2000" dirty="0"/>
              <a:t>: 	</a:t>
            </a:r>
            <a:r>
              <a:rPr lang="cs-CZ" sz="2000" dirty="0"/>
              <a:t>   </a:t>
            </a:r>
            <a:r>
              <a:rPr lang="en-US" sz="2000" dirty="0"/>
              <a:t>[</a:t>
            </a:r>
            <a:r>
              <a:rPr lang="cs-CZ" sz="2000" dirty="0"/>
              <a:t>Ar</a:t>
            </a:r>
            <a:r>
              <a:rPr lang="en-US" sz="2000" dirty="0"/>
              <a:t>] 3d</a:t>
            </a:r>
            <a:r>
              <a:rPr lang="cs-CZ" sz="2000" baseline="30000" dirty="0"/>
              <a:t>10</a:t>
            </a:r>
            <a:r>
              <a:rPr lang="en-US" sz="2000" dirty="0"/>
              <a:t>4s</a:t>
            </a:r>
            <a:r>
              <a:rPr lang="cs-CZ" sz="2000" baseline="30000" dirty="0"/>
              <a:t>2</a:t>
            </a:r>
          </a:p>
          <a:p>
            <a:r>
              <a:rPr lang="cs-CZ" sz="2000" dirty="0"/>
              <a:t>Zn</a:t>
            </a:r>
            <a:r>
              <a:rPr lang="cs-CZ" sz="2000" baseline="30000" dirty="0"/>
              <a:t>2+</a:t>
            </a:r>
            <a:r>
              <a:rPr lang="en-US" sz="2000" dirty="0"/>
              <a:t>: </a:t>
            </a:r>
            <a:r>
              <a:rPr lang="cs-CZ" sz="2000" dirty="0"/>
              <a:t>  </a:t>
            </a:r>
            <a:r>
              <a:rPr lang="en-US" sz="2000" dirty="0"/>
              <a:t>[</a:t>
            </a:r>
            <a:r>
              <a:rPr lang="cs-CZ" sz="2000" dirty="0"/>
              <a:t>Ar</a:t>
            </a:r>
            <a:r>
              <a:rPr lang="en-US" sz="2000" dirty="0"/>
              <a:t>] 3d</a:t>
            </a:r>
            <a:r>
              <a:rPr lang="cs-CZ" sz="2000" baseline="30000" dirty="0"/>
              <a:t>10</a:t>
            </a:r>
            <a:r>
              <a:rPr lang="en-US" sz="2000" dirty="0"/>
              <a:t>4s</a:t>
            </a:r>
            <a:r>
              <a:rPr lang="cs-CZ" sz="2000" baseline="30000" dirty="0"/>
              <a:t>0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9666B5F0-6342-40B7-9E2C-290B5E4EEFB2}"/>
              </a:ext>
            </a:extLst>
          </p:cNvPr>
          <p:cNvSpPr txBox="1"/>
          <p:nvPr/>
        </p:nvSpPr>
        <p:spPr>
          <a:xfrm>
            <a:off x="145043" y="111187"/>
            <a:ext cx="48721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Odvoďte elektronovou konfiguraci iontu Br</a:t>
            </a:r>
            <a:r>
              <a:rPr lang="cs-CZ" sz="2000" baseline="30000" dirty="0"/>
              <a:t>-</a:t>
            </a:r>
            <a:r>
              <a:rPr lang="en-US" sz="2000" dirty="0"/>
              <a:t>.</a:t>
            </a:r>
            <a:endParaRPr lang="cs-CZ" sz="2000" dirty="0"/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8C287EAD-C6BA-47C6-9B95-8B99D09FA5B8}"/>
              </a:ext>
            </a:extLst>
          </p:cNvPr>
          <p:cNvSpPr txBox="1"/>
          <p:nvPr/>
        </p:nvSpPr>
        <p:spPr>
          <a:xfrm>
            <a:off x="445146" y="601536"/>
            <a:ext cx="4572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Br</a:t>
            </a:r>
            <a:r>
              <a:rPr lang="en-US" sz="2000" dirty="0"/>
              <a:t>: 	[</a:t>
            </a:r>
            <a:r>
              <a:rPr lang="cs-CZ" sz="2000" dirty="0"/>
              <a:t>Ar</a:t>
            </a:r>
            <a:r>
              <a:rPr lang="en-US" sz="2000" dirty="0"/>
              <a:t>]</a:t>
            </a:r>
            <a:r>
              <a:rPr lang="cs-CZ" sz="2000" dirty="0"/>
              <a:t>4</a:t>
            </a:r>
            <a:r>
              <a:rPr lang="en-US" sz="2000" dirty="0"/>
              <a:t>s</a:t>
            </a:r>
            <a:r>
              <a:rPr lang="en-US" sz="2000" baseline="30000" dirty="0"/>
              <a:t>2</a:t>
            </a:r>
            <a:r>
              <a:rPr lang="cs-CZ" sz="2000" dirty="0"/>
              <a:t>4</a:t>
            </a:r>
            <a:r>
              <a:rPr lang="en-US" sz="2000" dirty="0"/>
              <a:t>p</a:t>
            </a:r>
            <a:r>
              <a:rPr lang="cs-CZ" sz="2000" baseline="30000" dirty="0"/>
              <a:t>5</a:t>
            </a:r>
          </a:p>
          <a:p>
            <a:r>
              <a:rPr lang="cs-CZ" sz="2000" dirty="0"/>
              <a:t>Br</a:t>
            </a:r>
            <a:r>
              <a:rPr lang="cs-CZ" sz="2000" baseline="30000" dirty="0"/>
              <a:t>-</a:t>
            </a:r>
            <a:r>
              <a:rPr lang="en-US" sz="2000" dirty="0"/>
              <a:t>: 	[</a:t>
            </a:r>
            <a:r>
              <a:rPr lang="cs-CZ" sz="2000" dirty="0"/>
              <a:t>Ar</a:t>
            </a:r>
            <a:r>
              <a:rPr lang="en-US" sz="2000" dirty="0"/>
              <a:t>]</a:t>
            </a:r>
            <a:r>
              <a:rPr lang="cs-CZ" sz="2000" dirty="0"/>
              <a:t>4</a:t>
            </a:r>
            <a:r>
              <a:rPr lang="en-US" sz="2000" dirty="0"/>
              <a:t>s</a:t>
            </a:r>
            <a:r>
              <a:rPr lang="en-US" sz="2000" baseline="30000" dirty="0"/>
              <a:t>2</a:t>
            </a:r>
            <a:r>
              <a:rPr lang="cs-CZ" sz="2000" dirty="0"/>
              <a:t>4</a:t>
            </a:r>
            <a:r>
              <a:rPr lang="en-US" sz="2000" dirty="0"/>
              <a:t>p</a:t>
            </a:r>
            <a:r>
              <a:rPr lang="cs-CZ" sz="2000" baseline="30000" dirty="0"/>
              <a:t>6   </a:t>
            </a:r>
            <a:r>
              <a:rPr lang="cs-CZ" sz="2000" dirty="0"/>
              <a:t>= </a:t>
            </a:r>
            <a:r>
              <a:rPr lang="en-US" sz="2000" dirty="0"/>
              <a:t>[</a:t>
            </a:r>
            <a:r>
              <a:rPr lang="cs-CZ" sz="2000" dirty="0" err="1"/>
              <a:t>Kr</a:t>
            </a:r>
            <a:r>
              <a:rPr lang="en-US" sz="2000" dirty="0"/>
              <a:t>]</a:t>
            </a:r>
            <a:r>
              <a:rPr lang="cs-CZ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00809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  <p:bldP spid="17" grpId="0"/>
      <p:bldP spid="19" grpId="0"/>
    </p:bld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1367</TotalTime>
  <Words>890</Words>
  <Application>Microsoft Office PowerPoint</Application>
  <PresentationFormat>Předvádění na obrazovce (4:3)</PresentationFormat>
  <Paragraphs>117</Paragraphs>
  <Slides>12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Motiv Office</vt:lpstr>
      <vt:lpstr>Výstavbový princip</vt:lpstr>
      <vt:lpstr>Prezentace aplikace PowerPoint</vt:lpstr>
      <vt:lpstr>Prezentace aplikace PowerPoint</vt:lpstr>
      <vt:lpstr>Prezentace aplikace PowerPoint</vt:lpstr>
      <vt:lpstr>Počet elektronů ve valenční sféře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Lubomir Prokes</dc:creator>
  <cp:lastModifiedBy>Lubomir Prokes</cp:lastModifiedBy>
  <cp:revision>12</cp:revision>
  <dcterms:created xsi:type="dcterms:W3CDTF">2022-02-26T18:01:16Z</dcterms:created>
  <dcterms:modified xsi:type="dcterms:W3CDTF">2022-02-28T15:58:18Z</dcterms:modified>
</cp:coreProperties>
</file>