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8"/>
  </p:notesMasterIdLst>
  <p:sldIdLst>
    <p:sldId id="738" r:id="rId2"/>
    <p:sldId id="739" r:id="rId3"/>
    <p:sldId id="736" r:id="rId4"/>
    <p:sldId id="728" r:id="rId5"/>
    <p:sldId id="735" r:id="rId6"/>
    <p:sldId id="733" r:id="rId7"/>
    <p:sldId id="475" r:id="rId8"/>
    <p:sldId id="731" r:id="rId9"/>
    <p:sldId id="471" r:id="rId10"/>
    <p:sldId id="734" r:id="rId11"/>
    <p:sldId id="732" r:id="rId12"/>
    <p:sldId id="436" r:id="rId13"/>
    <p:sldId id="730" r:id="rId14"/>
    <p:sldId id="737" r:id="rId15"/>
    <p:sldId id="383" r:id="rId16"/>
    <p:sldId id="38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332A6-CAEC-4E2D-ABB3-B1DDED9AA83B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8962A-C7FB-4D30-B7A2-69B9AC28D8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05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18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59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05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36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9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17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4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17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45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99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03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909AF-4C23-451E-B59E-A43DD1B26D84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26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4.jpe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38.gif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DBC52BA-3A1F-41B5-8B55-7F8C89895724}"/>
              </a:ext>
            </a:extLst>
          </p:cNvPr>
          <p:cNvSpPr txBox="1"/>
          <p:nvPr/>
        </p:nvSpPr>
        <p:spPr>
          <a:xfrm>
            <a:off x="300516" y="156922"/>
            <a:ext cx="87895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4495E"/>
                </a:solidFill>
              </a:rPr>
              <a:t>Se</a:t>
            </a:r>
            <a:r>
              <a:rPr lang="cs-CZ" sz="2000" dirty="0">
                <a:solidFill>
                  <a:srgbClr val="34495E"/>
                </a:solidFill>
              </a:rPr>
              <a:t>řaďte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následující molekuly sestupně podle velikosti vazebného úhlu.</a:t>
            </a:r>
          </a:p>
          <a:p>
            <a:pPr marL="400050" indent="-400050">
              <a:buAutoNum type="roman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SF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6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O, NH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CH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 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400050" indent="-400050">
              <a:buAutoNum type="roman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NH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CH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BF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BeCl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endParaRPr lang="cs-CZ" sz="2000" dirty="0">
              <a:solidFill>
                <a:srgbClr val="34495E"/>
              </a:solidFill>
            </a:endParaRPr>
          </a:p>
          <a:p>
            <a:r>
              <a:rPr lang="en-US" sz="2000" i="0" dirty="0">
                <a:solidFill>
                  <a:srgbClr val="34495E"/>
                </a:solidFill>
                <a:effectLst/>
              </a:rPr>
              <a:t>(iii) BeH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O, AlCl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AD8AD7E-1FEE-42D7-B6A7-F4837AD66F73}"/>
              </a:ext>
            </a:extLst>
          </p:cNvPr>
          <p:cNvSpPr txBox="1"/>
          <p:nvPr/>
        </p:nvSpPr>
        <p:spPr>
          <a:xfrm>
            <a:off x="233736" y="2063716"/>
            <a:ext cx="86765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4495E"/>
                </a:solidFill>
                <a:effectLst/>
              </a:rPr>
              <a:t>(</a:t>
            </a:r>
            <a:r>
              <a:rPr lang="cs-CZ" sz="2000" b="0" i="0" dirty="0" err="1">
                <a:solidFill>
                  <a:srgbClr val="34495E"/>
                </a:solidFill>
                <a:effectLst/>
              </a:rPr>
              <a:t>ii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) BeCl</a:t>
            </a:r>
            <a:r>
              <a:rPr lang="cs-CZ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  &gt; BF3 (120º)  &gt; CH</a:t>
            </a:r>
            <a:r>
              <a:rPr lang="cs-CZ" sz="2000" b="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 (109.5º)  &gt; NH</a:t>
            </a:r>
            <a:r>
              <a:rPr lang="cs-CZ" sz="2000" b="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 (107º) </a:t>
            </a:r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443CF8C-03A5-4F66-8D46-9F211CECE9F9}"/>
              </a:ext>
            </a:extLst>
          </p:cNvPr>
          <p:cNvSpPr txBox="1"/>
          <p:nvPr/>
        </p:nvSpPr>
        <p:spPr>
          <a:xfrm>
            <a:off x="256854" y="1663606"/>
            <a:ext cx="8822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4495E"/>
                </a:solidFill>
                <a:effectLst/>
              </a:rPr>
              <a:t>(i) CH</a:t>
            </a:r>
            <a:r>
              <a:rPr lang="cs-CZ" sz="2000" b="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 (109.5º) &gt; NH</a:t>
            </a:r>
            <a:r>
              <a:rPr lang="cs-CZ" sz="2000" b="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 (107º) &gt; H</a:t>
            </a:r>
            <a:r>
              <a:rPr lang="cs-CZ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O (104.5º) &gt; SF</a:t>
            </a:r>
            <a:r>
              <a:rPr lang="cs-CZ" sz="2000" b="0" i="0" baseline="-25000" dirty="0">
                <a:solidFill>
                  <a:srgbClr val="34495E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 (90º)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FA690CF-9FD9-482C-8F9D-83808145D045}"/>
              </a:ext>
            </a:extLst>
          </p:cNvPr>
          <p:cNvSpPr txBox="1"/>
          <p:nvPr/>
        </p:nvSpPr>
        <p:spPr>
          <a:xfrm>
            <a:off x="233736" y="2463826"/>
            <a:ext cx="86765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4495E"/>
                </a:solidFill>
                <a:effectLst/>
              </a:rPr>
              <a:t>(</a:t>
            </a:r>
            <a:r>
              <a:rPr lang="cs-CZ" sz="2000" b="0" i="0" dirty="0" err="1">
                <a:solidFill>
                  <a:srgbClr val="34495E"/>
                </a:solidFill>
                <a:effectLst/>
              </a:rPr>
              <a:t>iii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) BeH</a:t>
            </a:r>
            <a:r>
              <a:rPr lang="cs-CZ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 (108º)  &gt; AlCl</a:t>
            </a:r>
            <a:r>
              <a:rPr lang="cs-CZ" sz="2000" b="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 (120º) v &gt; H</a:t>
            </a:r>
            <a:r>
              <a:rPr lang="cs-CZ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O (104.5º) &gt; H</a:t>
            </a:r>
            <a:r>
              <a:rPr lang="cs-CZ" sz="2000" b="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S (100º) (S je méně </a:t>
            </a:r>
            <a:r>
              <a:rPr lang="cs-CZ" sz="2000" b="0" i="0" dirty="0" err="1">
                <a:solidFill>
                  <a:srgbClr val="34495E"/>
                </a:solidFill>
                <a:effectLst/>
              </a:rPr>
              <a:t>electronegativní</a:t>
            </a:r>
            <a:r>
              <a:rPr lang="cs-CZ" sz="2000" b="0" i="0" dirty="0">
                <a:solidFill>
                  <a:srgbClr val="34495E"/>
                </a:solidFill>
                <a:effectLst/>
              </a:rPr>
              <a:t> a atom S je větší než atom O)</a:t>
            </a:r>
            <a:endParaRPr lang="cs-CZ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FCA2D78-3F90-4DC8-BD81-ECC0A26D462D}"/>
              </a:ext>
            </a:extLst>
          </p:cNvPr>
          <p:cNvSpPr txBox="1"/>
          <p:nvPr/>
        </p:nvSpPr>
        <p:spPr>
          <a:xfrm>
            <a:off x="344182" y="4589431"/>
            <a:ext cx="8517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NO</a:t>
            </a:r>
            <a:r>
              <a:rPr lang="en-US" b="0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b="0" i="0" baseline="30000" dirty="0">
                <a:solidFill>
                  <a:srgbClr val="34495E"/>
                </a:solidFill>
                <a:effectLst/>
                <a:latin typeface="ubuntu"/>
              </a:rPr>
              <a:t>+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(180º) &gt; NO</a:t>
            </a:r>
            <a:r>
              <a:rPr lang="en-US" b="0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(132º) &gt; NO</a:t>
            </a:r>
            <a:r>
              <a:rPr lang="en-US" b="0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b="0" i="0" baseline="30000" dirty="0">
                <a:solidFill>
                  <a:srgbClr val="34495E"/>
                </a:solidFill>
                <a:effectLst/>
                <a:latin typeface="ubuntu"/>
              </a:rPr>
              <a:t>−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 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(115º)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D446BE5-3751-483A-8E19-B9F02671AE64}"/>
              </a:ext>
            </a:extLst>
          </p:cNvPr>
          <p:cNvSpPr txBox="1"/>
          <p:nvPr/>
        </p:nvSpPr>
        <p:spPr>
          <a:xfrm>
            <a:off x="295381" y="3724817"/>
            <a:ext cx="861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34495E"/>
                </a:solidFill>
                <a:effectLst/>
              </a:rPr>
              <a:t>Se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řaďte následující molekuly sestupně podle velikosti vazebného úhlu: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NO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NO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+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NO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-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.</a:t>
            </a:r>
            <a:endParaRPr lang="cs-CZ" sz="20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719B8C9-AC68-4A7F-8C38-BB3D5921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09" y="5064274"/>
            <a:ext cx="1846185" cy="110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EFCA7890-A90A-4A41-A821-8A21204CD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33" y="5194394"/>
            <a:ext cx="1923247" cy="10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389BC51A-ADAE-4696-BEBB-82C0AC881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1" y="5424789"/>
            <a:ext cx="15430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5F781DF-1058-48AF-9B72-4C0D42973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1" y="495210"/>
            <a:ext cx="7582328" cy="57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5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1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Picture 9" descr="Dipoles and Electrostatic Surfaces XeF4, ClF3 and CCl3Br ...">
            <a:extLst>
              <a:ext uri="{FF2B5EF4-FFF2-40B4-BE49-F238E27FC236}">
                <a16:creationId xmlns:a16="http://schemas.microsoft.com/office/drawing/2014/main" id="{189338B9-BF31-4482-A1D3-9C486622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53" y="2196662"/>
            <a:ext cx="4804472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.2 Polar Covalent Bonds: Dipole Moments - Chemistry ...">
            <a:extLst>
              <a:ext uri="{FF2B5EF4-FFF2-40B4-BE49-F238E27FC236}">
                <a16:creationId xmlns:a16="http://schemas.microsoft.com/office/drawing/2014/main" id="{461616AD-1ADE-45DA-A956-C7E88814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2737"/>
            <a:ext cx="8049106" cy="165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9969E16-DCF9-469B-B3E2-E1B0CE407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985" y="4325938"/>
            <a:ext cx="5895975" cy="2219325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E2DB07AE-CD1E-41EC-A653-B035DD30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51453"/>
            <a:ext cx="3841072" cy="126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22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y is a molecular dipole moment zero in symmetrical ...">
            <a:extLst>
              <a:ext uri="{FF2B5EF4-FFF2-40B4-BE49-F238E27FC236}">
                <a16:creationId xmlns:a16="http://schemas.microsoft.com/office/drawing/2014/main" id="{A0DA92B7-FFE6-4376-A553-C98A68EB6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33" y="379674"/>
            <a:ext cx="5271292" cy="39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9BF98B72-7BB5-4FCB-9C23-6D83177D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32" y="4847108"/>
            <a:ext cx="6266895" cy="174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64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ipole Moment and Symmetry Affect Boiling Point and ...">
            <a:extLst>
              <a:ext uri="{FF2B5EF4-FFF2-40B4-BE49-F238E27FC236}">
                <a16:creationId xmlns:a16="http://schemas.microsoft.com/office/drawing/2014/main" id="{AE8D5D3B-1CB2-4BAF-B2D7-CABE3816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79" y="662227"/>
            <a:ext cx="6266805" cy="55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54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03469721-62B8-4E3A-8198-E3F0B2A962B5}"/>
              </a:ext>
            </a:extLst>
          </p:cNvPr>
          <p:cNvSpPr txBox="1"/>
          <p:nvPr/>
        </p:nvSpPr>
        <p:spPr>
          <a:xfrm>
            <a:off x="375007" y="332307"/>
            <a:ext cx="87689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Proč jsou molekuly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CO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BF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CCl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PF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5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6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nepolární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?</a:t>
            </a:r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5B755BF-041D-4BCA-8582-7CE60C68025D}"/>
              </a:ext>
            </a:extLst>
          </p:cNvPr>
          <p:cNvSpPr txBox="1"/>
          <p:nvPr/>
        </p:nvSpPr>
        <p:spPr>
          <a:xfrm>
            <a:off x="277350" y="2814053"/>
            <a:ext cx="52706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34495E"/>
                </a:solidFill>
                <a:effectLst/>
              </a:rPr>
              <a:t>NH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je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pol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á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r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ní,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ale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BF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je ne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pol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á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r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ní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.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Proč?</a:t>
            </a:r>
            <a:endParaRPr lang="cs-CZ" sz="2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B8F91E0-8D07-427E-A2FE-5A4DC92C7B6D}"/>
              </a:ext>
            </a:extLst>
          </p:cNvPr>
          <p:cNvSpPr txBox="1"/>
          <p:nvPr/>
        </p:nvSpPr>
        <p:spPr>
          <a:xfrm>
            <a:off x="215756" y="4056603"/>
            <a:ext cx="44281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Která z těchto molekul je polární ?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 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SiF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XeF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 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BF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 </a:t>
            </a:r>
            <a:endParaRPr lang="cs-CZ" sz="2000" i="0" dirty="0">
              <a:solidFill>
                <a:srgbClr val="34495E"/>
              </a:solidFill>
              <a:effectLst/>
            </a:endParaRPr>
          </a:p>
          <a:p>
            <a:pPr marL="342900" indent="-342900">
              <a:buAutoNum type="alpha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SF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endParaRPr lang="cs-CZ" sz="2000" baseline="-25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5ECDB73-7A1C-46DC-8F09-8195E8B8C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73" y="1249359"/>
            <a:ext cx="1276350" cy="523875"/>
          </a:xfrm>
          <a:prstGeom prst="rect">
            <a:avLst/>
          </a:prstGeom>
        </p:spPr>
      </p:pic>
      <p:pic>
        <p:nvPicPr>
          <p:cNvPr id="2050" name="Picture 2" descr="Wiring Diagram: 26 Lewis Diagram For Bf3">
            <a:extLst>
              <a:ext uri="{FF2B5EF4-FFF2-40B4-BE49-F238E27FC236}">
                <a16:creationId xmlns:a16="http://schemas.microsoft.com/office/drawing/2014/main" id="{F851A8FA-E980-4D9C-B175-33A78B9C9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32" y="983340"/>
            <a:ext cx="1192414" cy="10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hat is the structure of SF6? - Quora">
            <a:extLst>
              <a:ext uri="{FF2B5EF4-FFF2-40B4-BE49-F238E27FC236}">
                <a16:creationId xmlns:a16="http://schemas.microsoft.com/office/drawing/2014/main" id="{6E9636A6-7AE3-43E2-BCB0-8C9D54CD4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54" y="894189"/>
            <a:ext cx="1110737" cy="11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masa - Quora">
            <a:extLst>
              <a:ext uri="{FF2B5EF4-FFF2-40B4-BE49-F238E27FC236}">
                <a16:creationId xmlns:a16="http://schemas.microsoft.com/office/drawing/2014/main" id="{1D1EA84C-27C2-4EE8-A4A1-36B54363C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54" y="691656"/>
            <a:ext cx="1742271" cy="17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75EF985-1310-45D9-8C07-655D028E4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740" y="884508"/>
            <a:ext cx="1458520" cy="1470378"/>
          </a:xfrm>
          <a:prstGeom prst="rect">
            <a:avLst/>
          </a:prstGeom>
        </p:spPr>
      </p:pic>
      <p:pic>
        <p:nvPicPr>
          <p:cNvPr id="19" name="Picture 2" descr="Wiring Diagram: 26 Lewis Diagram For Bf3">
            <a:extLst>
              <a:ext uri="{FF2B5EF4-FFF2-40B4-BE49-F238E27FC236}">
                <a16:creationId xmlns:a16="http://schemas.microsoft.com/office/drawing/2014/main" id="{0EDB47F4-A23E-47B3-8CB1-03FCF388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00" y="2882201"/>
            <a:ext cx="1344973" cy="12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s NH3 polar or nonpolar? - Quora">
            <a:extLst>
              <a:ext uri="{FF2B5EF4-FFF2-40B4-BE49-F238E27FC236}">
                <a16:creationId xmlns:a16="http://schemas.microsoft.com/office/drawing/2014/main" id="{98291524-73C0-4C33-8F72-BC3625E8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28" y="3115767"/>
            <a:ext cx="1172203" cy="9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Wiring Diagram: 26 Lewis Diagram For Bf3">
            <a:extLst>
              <a:ext uri="{FF2B5EF4-FFF2-40B4-BE49-F238E27FC236}">
                <a16:creationId xmlns:a16="http://schemas.microsoft.com/office/drawing/2014/main" id="{55287A39-93F7-44D8-8271-D486C6A3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50" y="5200285"/>
            <a:ext cx="1344973" cy="12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olved: (a) Predict the structure of SF4 using the VSEPR ...">
            <a:extLst>
              <a:ext uri="{FF2B5EF4-FFF2-40B4-BE49-F238E27FC236}">
                <a16:creationId xmlns:a16="http://schemas.microsoft.com/office/drawing/2014/main" id="{8166C66A-847B-4E23-B5B6-657E9C02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23" y="4788497"/>
            <a:ext cx="1570517" cy="16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What is the structure of XeF4? - Quora">
            <a:extLst>
              <a:ext uri="{FF2B5EF4-FFF2-40B4-BE49-F238E27FC236}">
                <a16:creationId xmlns:a16="http://schemas.microsoft.com/office/drawing/2014/main" id="{ADBB25EF-933F-4495-80DB-AD04285CB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86" y="4841646"/>
            <a:ext cx="1959870" cy="18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A10938F-0882-401F-BC7C-FD1314C109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8900" y="5130788"/>
            <a:ext cx="1434046" cy="12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3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AAE0F1F-A725-40F7-851F-887C9C3EDEF7}"/>
              </a:ext>
            </a:extLst>
          </p:cNvPr>
          <p:cNvSpPr txBox="1"/>
          <p:nvPr/>
        </p:nvSpPr>
        <p:spPr>
          <a:xfrm>
            <a:off x="309507" y="3296240"/>
            <a:ext cx="7736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Která z molekul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CO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BeCl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ICl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i="0" baseline="30000" dirty="0">
                <a:solidFill>
                  <a:srgbClr val="34495E"/>
                </a:solidFill>
                <a:effectLst/>
              </a:rPr>
              <a:t>-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a SF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6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má nulový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dip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ó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l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ový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moment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A18258C-BB23-4B69-B0D5-62026B8CA4A9}"/>
              </a:ext>
            </a:extLst>
          </p:cNvPr>
          <p:cNvSpPr txBox="1"/>
          <p:nvPr/>
        </p:nvSpPr>
        <p:spPr>
          <a:xfrm>
            <a:off x="309507" y="364046"/>
            <a:ext cx="8689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Která z molekul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BF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, NH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O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má nulový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dip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ó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l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ový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moment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?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DFA03CB-EFDD-45AA-B690-F60ADC1F6255}"/>
              </a:ext>
            </a:extLst>
          </p:cNvPr>
          <p:cNvSpPr txBox="1"/>
          <p:nvPr/>
        </p:nvSpPr>
        <p:spPr>
          <a:xfrm>
            <a:off x="125854" y="5775506"/>
            <a:ext cx="8689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Proč má molekula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BeH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nulový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dip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ó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l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, přestože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je vazba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Be-H pol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á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r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ní ?</a:t>
            </a:r>
            <a:endParaRPr lang="cs-CZ" sz="2000" dirty="0"/>
          </a:p>
        </p:txBody>
      </p:sp>
      <p:pic>
        <p:nvPicPr>
          <p:cNvPr id="10" name="Picture 2" descr="Wiring Diagram: 26 Lewis Diagram For Bf3">
            <a:extLst>
              <a:ext uri="{FF2B5EF4-FFF2-40B4-BE49-F238E27FC236}">
                <a16:creationId xmlns:a16="http://schemas.microsoft.com/office/drawing/2014/main" id="{9C9BA531-C0DE-4193-938D-0D4A23C7E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98" y="1288641"/>
            <a:ext cx="1018404" cy="93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s NH3 polar or nonpolar? - Quora">
            <a:extLst>
              <a:ext uri="{FF2B5EF4-FFF2-40B4-BE49-F238E27FC236}">
                <a16:creationId xmlns:a16="http://schemas.microsoft.com/office/drawing/2014/main" id="{20868355-E253-4C7F-9543-399B312B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88" y="1354483"/>
            <a:ext cx="1172203" cy="9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ffect of loan electron pairs in shaping H2O molecule | Lluvia">
            <a:extLst>
              <a:ext uri="{FF2B5EF4-FFF2-40B4-BE49-F238E27FC236}">
                <a16:creationId xmlns:a16="http://schemas.microsoft.com/office/drawing/2014/main" id="{677C20A1-BC43-496D-905E-846345C52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5" y="1082494"/>
            <a:ext cx="1329795" cy="134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00F7495-372C-45CE-B457-5F6DA9D7E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929" y="4145928"/>
            <a:ext cx="1276350" cy="50130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82BEF8E-A370-445C-A81A-697BEE6BD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29" y="4134644"/>
            <a:ext cx="1276350" cy="523875"/>
          </a:xfrm>
          <a:prstGeom prst="rect">
            <a:avLst/>
          </a:prstGeom>
        </p:spPr>
      </p:pic>
      <p:pic>
        <p:nvPicPr>
          <p:cNvPr id="18" name="Picture 10" descr="What is the structure of SF6? - Quora">
            <a:extLst>
              <a:ext uri="{FF2B5EF4-FFF2-40B4-BE49-F238E27FC236}">
                <a16:creationId xmlns:a16="http://schemas.microsoft.com/office/drawing/2014/main" id="{64B237C0-5C4D-474A-BEDF-BD9698F7A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55" y="3875936"/>
            <a:ext cx="1240338" cy="131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ich is true about the ion icl4 -? which is true about ...">
            <a:extLst>
              <a:ext uri="{FF2B5EF4-FFF2-40B4-BE49-F238E27FC236}">
                <a16:creationId xmlns:a16="http://schemas.microsoft.com/office/drawing/2014/main" id="{AE0D9D91-4AFF-4E1E-AC18-0CA0C8243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29" y="3849622"/>
            <a:ext cx="1955060" cy="131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lecular Geometry | CK-12 Foundation">
            <a:extLst>
              <a:ext uri="{FF2B5EF4-FFF2-40B4-BE49-F238E27FC236}">
                <a16:creationId xmlns:a16="http://schemas.microsoft.com/office/drawing/2014/main" id="{D4437782-204F-42F9-BD8C-E185E9A9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21" y="6387344"/>
            <a:ext cx="1386799" cy="21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44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8A0BDC9-9C54-4540-928B-E2C9269A979F}"/>
              </a:ext>
            </a:extLst>
          </p:cNvPr>
          <p:cNvSpPr txBox="1"/>
          <p:nvPr/>
        </p:nvSpPr>
        <p:spPr>
          <a:xfrm>
            <a:off x="272264" y="289679"/>
            <a:ext cx="87587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i="0" dirty="0">
                <a:solidFill>
                  <a:srgbClr val="34495E"/>
                </a:solidFill>
                <a:effectLst/>
              </a:rPr>
              <a:t>Molekula H</a:t>
            </a:r>
            <a:r>
              <a:rPr lang="cs-CZ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O má nenulový dipólový moment a molekula BeF</a:t>
            </a:r>
            <a:r>
              <a:rPr lang="cs-CZ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 má nulový dipólový moment protože  </a:t>
            </a:r>
          </a:p>
          <a:p>
            <a:pPr marL="342900" indent="-342900">
              <a:buAutoNum type="alpha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m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olekula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H</a:t>
            </a:r>
            <a:r>
              <a:rPr lang="cs-CZ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O má lineární tvar, zatímco molekula BeF</a:t>
            </a:r>
            <a:r>
              <a:rPr lang="cs-CZ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 je lomená.</a:t>
            </a:r>
          </a:p>
          <a:p>
            <a:pPr marL="342900" indent="-342900">
              <a:buAutoNum type="alphaLcParenBoth"/>
            </a:pPr>
            <a:r>
              <a:rPr lang="en-US" sz="2000" i="0" dirty="0">
                <a:solidFill>
                  <a:srgbClr val="34495E"/>
                </a:solidFill>
                <a:effectLst/>
              </a:rPr>
              <a:t>m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olekula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BeF2 má lineární tvar, zatímco molekula H</a:t>
            </a:r>
            <a:r>
              <a:rPr lang="cs-CZ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O je lomená.</a:t>
            </a:r>
          </a:p>
          <a:p>
            <a:pPr marL="342900" indent="-342900">
              <a:buAutoNum type="alphaLcParenBoth"/>
            </a:pPr>
            <a:r>
              <a:rPr lang="cs-CZ" sz="2000" i="0" dirty="0">
                <a:solidFill>
                  <a:srgbClr val="34495E"/>
                </a:solidFill>
                <a:effectLst/>
              </a:rPr>
              <a:t>fluor má vyšší elektronegativitu než kyslík.  </a:t>
            </a:r>
          </a:p>
          <a:p>
            <a:pPr marL="342900" indent="-342900">
              <a:buAutoNum type="alphaLcParenBoth"/>
            </a:pPr>
            <a:r>
              <a:rPr lang="cs-CZ" sz="2000" i="0" dirty="0">
                <a:solidFill>
                  <a:srgbClr val="34495E"/>
                </a:solidFill>
                <a:effectLst/>
              </a:rPr>
              <a:t>beryllium má vyšší elektronegativitu než kyslík.  </a:t>
            </a: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E49528-A5B7-41C4-AB71-C4030452C834}"/>
              </a:ext>
            </a:extLst>
          </p:cNvPr>
          <p:cNvSpPr txBox="1"/>
          <p:nvPr/>
        </p:nvSpPr>
        <p:spPr>
          <a:xfrm>
            <a:off x="272264" y="4454787"/>
            <a:ext cx="86046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34495E"/>
                </a:solidFill>
                <a:effectLst/>
              </a:rPr>
              <a:t>Dip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ó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l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ový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moment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 molekuly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CO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je nulový, zatímco u molekuly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SO</a:t>
            </a:r>
            <a:r>
              <a:rPr lang="en-US" sz="2000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 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je 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dip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ó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l</a:t>
            </a:r>
            <a:r>
              <a:rPr lang="cs-CZ" sz="2000" i="0" dirty="0" err="1">
                <a:solidFill>
                  <a:srgbClr val="34495E"/>
                </a:solidFill>
                <a:effectLst/>
              </a:rPr>
              <a:t>ový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 moment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nenulový</a:t>
            </a:r>
            <a:r>
              <a:rPr lang="en-US" sz="2000" i="0" dirty="0">
                <a:solidFill>
                  <a:srgbClr val="34495E"/>
                </a:solidFill>
                <a:effectLst/>
              </a:rPr>
              <a:t>. </a:t>
            </a:r>
            <a:r>
              <a:rPr lang="cs-CZ" sz="2000" i="0" dirty="0">
                <a:solidFill>
                  <a:srgbClr val="34495E"/>
                </a:solidFill>
                <a:effectLst/>
              </a:rPr>
              <a:t>Proč?</a:t>
            </a: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9A4BF0-BCC2-4A5C-AE9C-7CB49B8E7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227" y="5293813"/>
            <a:ext cx="1276350" cy="5238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2F66FC-2D85-4367-BA1A-2BADBC467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662" y="2589563"/>
            <a:ext cx="1668426" cy="655299"/>
          </a:xfrm>
          <a:prstGeom prst="rect">
            <a:avLst/>
          </a:prstGeom>
        </p:spPr>
      </p:pic>
      <p:pic>
        <p:nvPicPr>
          <p:cNvPr id="1030" name="Picture 6" descr="Effect of loan electron pairs in shaping H2O molecule | Lluvia">
            <a:extLst>
              <a:ext uri="{FF2B5EF4-FFF2-40B4-BE49-F238E27FC236}">
                <a16:creationId xmlns:a16="http://schemas.microsoft.com/office/drawing/2014/main" id="{A0AD3042-CEB2-4889-9FC5-9263AE6D9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91" y="1975093"/>
            <a:ext cx="1854645" cy="18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the electronic geometry of SO2? - Quora">
            <a:extLst>
              <a:ext uri="{FF2B5EF4-FFF2-40B4-BE49-F238E27FC236}">
                <a16:creationId xmlns:a16="http://schemas.microsoft.com/office/drawing/2014/main" id="{7EB497DF-E00A-4D76-A10D-E9966A1ED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78" y="5172472"/>
            <a:ext cx="1746190" cy="129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6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2990477-3B53-4B35-A399-52119549EBBD}"/>
              </a:ext>
            </a:extLst>
          </p:cNvPr>
          <p:cNvSpPr txBox="1"/>
          <p:nvPr/>
        </p:nvSpPr>
        <p:spPr>
          <a:xfrm flipH="1">
            <a:off x="333396" y="390418"/>
            <a:ext cx="817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Vysvětlete změny vazebných úhlů X-C-X v molekulách H</a:t>
            </a:r>
            <a:r>
              <a:rPr lang="cs-CZ" sz="2000" baseline="-25000" dirty="0"/>
              <a:t>2</a:t>
            </a:r>
            <a:r>
              <a:rPr lang="cs-CZ" sz="2000" dirty="0"/>
              <a:t>CO, F</a:t>
            </a:r>
            <a:r>
              <a:rPr lang="cs-CZ" sz="2000" baseline="-25000" dirty="0"/>
              <a:t>2</a:t>
            </a:r>
            <a:r>
              <a:rPr lang="cs-CZ" sz="2000" dirty="0"/>
              <a:t>CO a Cl</a:t>
            </a:r>
            <a:r>
              <a:rPr lang="cs-CZ" sz="2000" baseline="-25000" dirty="0"/>
              <a:t>2</a:t>
            </a:r>
            <a:r>
              <a:rPr lang="cs-CZ" sz="2000" dirty="0"/>
              <a:t>CO.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5E7271A-B207-49B7-AAA7-A79BFC772078}"/>
              </a:ext>
            </a:extLst>
          </p:cNvPr>
          <p:cNvSpPr txBox="1"/>
          <p:nvPr/>
        </p:nvSpPr>
        <p:spPr>
          <a:xfrm>
            <a:off x="416104" y="99686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H</a:t>
            </a:r>
            <a:r>
              <a:rPr lang="cs-CZ" sz="2000" baseline="-25000" dirty="0"/>
              <a:t>2</a:t>
            </a:r>
            <a:r>
              <a:rPr lang="cs-CZ" sz="2000" dirty="0"/>
              <a:t>CO </a:t>
            </a:r>
            <a:r>
              <a:rPr lang="en-US" sz="2000" dirty="0"/>
              <a:t>(116</a:t>
            </a:r>
            <a:r>
              <a:rPr lang="cs-CZ" sz="2000" dirty="0"/>
              <a:t>°</a:t>
            </a:r>
            <a:r>
              <a:rPr lang="en-US" sz="2000" dirty="0"/>
              <a:t>) &gt; </a:t>
            </a:r>
            <a:r>
              <a:rPr lang="cs-CZ" sz="2000" dirty="0"/>
              <a:t>Cl</a:t>
            </a:r>
            <a:r>
              <a:rPr lang="cs-CZ" sz="2000" baseline="-25000" dirty="0"/>
              <a:t>2</a:t>
            </a:r>
            <a:r>
              <a:rPr lang="cs-CZ" sz="2000" dirty="0"/>
              <a:t>CO</a:t>
            </a:r>
            <a:r>
              <a:rPr lang="en-US" sz="2000" dirty="0"/>
              <a:t> (111</a:t>
            </a:r>
            <a:r>
              <a:rPr lang="cs-CZ" sz="2000" dirty="0"/>
              <a:t>°</a:t>
            </a:r>
            <a:r>
              <a:rPr lang="en-US" sz="2000" dirty="0"/>
              <a:t>) &gt; </a:t>
            </a:r>
            <a:r>
              <a:rPr lang="cs-CZ" sz="2000" dirty="0"/>
              <a:t>F</a:t>
            </a:r>
            <a:r>
              <a:rPr lang="cs-CZ" sz="2000" baseline="-25000" dirty="0"/>
              <a:t>2</a:t>
            </a:r>
            <a:r>
              <a:rPr lang="cs-CZ" sz="2000" dirty="0"/>
              <a:t>CO</a:t>
            </a:r>
            <a:r>
              <a:rPr lang="en-US" sz="2000" dirty="0"/>
              <a:t> (108</a:t>
            </a:r>
            <a:r>
              <a:rPr lang="cs-CZ" sz="2000" dirty="0"/>
              <a:t>°</a:t>
            </a:r>
            <a:r>
              <a:rPr lang="en-US" sz="2000" dirty="0"/>
              <a:t>)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5C69319-7615-4CB0-96E4-6BDB998FAFBF}"/>
              </a:ext>
            </a:extLst>
          </p:cNvPr>
          <p:cNvSpPr txBox="1"/>
          <p:nvPr/>
        </p:nvSpPr>
        <p:spPr>
          <a:xfrm>
            <a:off x="333396" y="1966356"/>
            <a:ext cx="5585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Diskutujte hodnoty vazebných úhlů v BrF</a:t>
            </a:r>
            <a:r>
              <a:rPr lang="cs-CZ" sz="2000" baseline="-25000" dirty="0"/>
              <a:t>5</a:t>
            </a:r>
            <a:r>
              <a:rPr lang="cs-CZ" sz="2000" dirty="0"/>
              <a:t>, SF</a:t>
            </a:r>
            <a:r>
              <a:rPr lang="cs-CZ" sz="2000" baseline="-25000" dirty="0"/>
              <a:t>4</a:t>
            </a:r>
            <a:r>
              <a:rPr lang="cs-CZ" sz="2000" dirty="0"/>
              <a:t> a ClF</a:t>
            </a:r>
            <a:r>
              <a:rPr lang="cs-CZ" sz="2000" baseline="-25000" dirty="0"/>
              <a:t>3</a:t>
            </a:r>
          </a:p>
        </p:txBody>
      </p:sp>
      <p:pic>
        <p:nvPicPr>
          <p:cNvPr id="1028" name="Picture 4" descr="Is BrF5 polar? - Quora">
            <a:extLst>
              <a:ext uri="{FF2B5EF4-FFF2-40B4-BE49-F238E27FC236}">
                <a16:creationId xmlns:a16="http://schemas.microsoft.com/office/drawing/2014/main" id="{BC99DDA5-3843-4267-8FFB-9BFF3F389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77" y="2619721"/>
            <a:ext cx="1666775" cy="145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emTeam: Five Electron Domains">
            <a:extLst>
              <a:ext uri="{FF2B5EF4-FFF2-40B4-BE49-F238E27FC236}">
                <a16:creationId xmlns:a16="http://schemas.microsoft.com/office/drawing/2014/main" id="{B582C216-D927-424E-AF48-AA22254C3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26" y="2682560"/>
            <a:ext cx="1406062" cy="14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y is the ClF3 bond unequal? - Quora">
            <a:extLst>
              <a:ext uri="{FF2B5EF4-FFF2-40B4-BE49-F238E27FC236}">
                <a16:creationId xmlns:a16="http://schemas.microsoft.com/office/drawing/2014/main" id="{60DC346B-F7D8-45DA-B0AB-24B27C1F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51" y="2372114"/>
            <a:ext cx="2009690" cy="20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s NF3 polar or nonpolar? - Quora">
            <a:extLst>
              <a:ext uri="{FF2B5EF4-FFF2-40B4-BE49-F238E27FC236}">
                <a16:creationId xmlns:a16="http://schemas.microsoft.com/office/drawing/2014/main" id="{D910A9B7-64D6-4ABB-BD5B-DC8DE5BE6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13" y="5375375"/>
            <a:ext cx="2190119" cy="13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s PF3 Polar or Nonpolar? - Techiescientist">
            <a:extLst>
              <a:ext uri="{FF2B5EF4-FFF2-40B4-BE49-F238E27FC236}">
                <a16:creationId xmlns:a16="http://schemas.microsoft.com/office/drawing/2014/main" id="{3BD59A05-AEBF-4600-99B4-254ECF895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85" y="5263759"/>
            <a:ext cx="2009690" cy="140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3F64A962-D355-4000-9A6A-04B3EAD84693}"/>
              </a:ext>
            </a:extLst>
          </p:cNvPr>
          <p:cNvSpPr txBox="1"/>
          <p:nvPr/>
        </p:nvSpPr>
        <p:spPr>
          <a:xfrm>
            <a:off x="333396" y="4671758"/>
            <a:ext cx="5075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Diskutujte hodnoty vazebných úhlů v NF</a:t>
            </a:r>
            <a:r>
              <a:rPr lang="cs-CZ" sz="2000" baseline="-25000" dirty="0"/>
              <a:t>3</a:t>
            </a:r>
            <a:r>
              <a:rPr lang="cs-CZ" sz="2000" dirty="0"/>
              <a:t> a PF</a:t>
            </a:r>
            <a:r>
              <a:rPr lang="cs-CZ" sz="2000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116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FEC8316-2B51-48C5-8272-8083DE1B6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62" y="976817"/>
            <a:ext cx="7403577" cy="49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01221"/>
            <a:ext cx="8077200" cy="715962"/>
          </a:xfrm>
        </p:spPr>
        <p:txBody>
          <a:bodyPr>
            <a:normAutofit/>
          </a:bodyPr>
          <a:lstStyle/>
          <a:p>
            <a:r>
              <a:rPr lang="cs-CZ" sz="3200" b="1" dirty="0"/>
              <a:t>Polarita molekuly, dipólový moment</a:t>
            </a:r>
          </a:p>
        </p:txBody>
      </p:sp>
      <p:sp>
        <p:nvSpPr>
          <p:cNvPr id="3" name="AutoShape 4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1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19740" y="990600"/>
            <a:ext cx="8752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err="1">
                <a:cs typeface="Arial" panose="020B0604020202020204" pitchFamily="34" charset="0"/>
              </a:rPr>
              <a:t>Dipolový</a:t>
            </a:r>
            <a:r>
              <a:rPr lang="cs-CZ" sz="2000" b="1" dirty="0">
                <a:cs typeface="Arial" panose="020B0604020202020204" pitchFamily="34" charset="0"/>
              </a:rPr>
              <a:t> moment molekuly</a:t>
            </a:r>
            <a:r>
              <a:rPr lang="cs-CZ" sz="2000" dirty="0">
                <a:cs typeface="Arial" panose="020B0604020202020204" pitchFamily="34" charset="0"/>
              </a:rPr>
              <a:t> =  vektorový součet všech vazebných </a:t>
            </a:r>
            <a:r>
              <a:rPr lang="cs-CZ" sz="2000" dirty="0" err="1">
                <a:cs typeface="Arial" panose="020B0604020202020204" pitchFamily="34" charset="0"/>
              </a:rPr>
              <a:t>dipolů</a:t>
            </a:r>
            <a:r>
              <a:rPr lang="cs-CZ" sz="2000" dirty="0">
                <a:cs typeface="Arial" panose="020B0604020202020204" pitchFamily="34" charset="0"/>
              </a:rPr>
              <a:t>.  Může být nulový, i v případě nenulových vazebných </a:t>
            </a:r>
            <a:r>
              <a:rPr lang="cs-CZ" sz="2000" dirty="0" err="1">
                <a:cs typeface="Arial" panose="020B0604020202020204" pitchFamily="34" charset="0"/>
              </a:rPr>
              <a:t>dipolů</a:t>
            </a:r>
            <a:r>
              <a:rPr lang="cs-CZ" sz="2000" dirty="0">
                <a:cs typeface="Arial" panose="020B0604020202020204" pitchFamily="34" charset="0"/>
              </a:rPr>
              <a:t> které se navzájem kompenzují (např. SF</a:t>
            </a:r>
            <a:r>
              <a:rPr lang="cs-CZ" sz="2000" baseline="-25000" dirty="0">
                <a:cs typeface="Arial" panose="020B0604020202020204" pitchFamily="34" charset="0"/>
              </a:rPr>
              <a:t>6</a:t>
            </a:r>
            <a:r>
              <a:rPr lang="cs-CZ" sz="2000" dirty="0">
                <a:cs typeface="Arial" panose="020B0604020202020204" pitchFamily="34" charset="0"/>
              </a:rPr>
              <a:t>, SiF</a:t>
            </a:r>
            <a:r>
              <a:rPr lang="cs-CZ" sz="2000" baseline="-25000" dirty="0">
                <a:cs typeface="Arial" panose="020B0604020202020204" pitchFamily="34" charset="0"/>
              </a:rPr>
              <a:t>4</a:t>
            </a:r>
            <a:r>
              <a:rPr lang="cs-CZ" sz="2000" dirty="0">
                <a:cs typeface="Arial" panose="020B0604020202020204" pitchFamily="34" charset="0"/>
              </a:rPr>
              <a:t>, CF</a:t>
            </a:r>
            <a:r>
              <a:rPr lang="cs-CZ" sz="2000" baseline="-25000" dirty="0">
                <a:cs typeface="Arial" panose="020B0604020202020204" pitchFamily="34" charset="0"/>
              </a:rPr>
              <a:t>4</a:t>
            </a:r>
            <a:r>
              <a:rPr lang="cs-CZ" sz="2000" dirty="0">
                <a:cs typeface="Arial" panose="020B0604020202020204" pitchFamily="34" charset="0"/>
              </a:rPr>
              <a:t>, …) </a:t>
            </a:r>
          </a:p>
        </p:txBody>
      </p:sp>
      <p:pic>
        <p:nvPicPr>
          <p:cNvPr id="3074" name="Picture 2" descr="Plastic Testing Leader-Elastomers-Composites-Polymer ...">
            <a:extLst>
              <a:ext uri="{FF2B5EF4-FFF2-40B4-BE49-F238E27FC236}">
                <a16:creationId xmlns:a16="http://schemas.microsoft.com/office/drawing/2014/main" id="{E4FB2C5C-82E8-45E3-B397-B8FA1EF20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3" y="3968167"/>
            <a:ext cx="2727414" cy="27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A4A3CBF-C0AD-4F8C-9755-12CECF27E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278" y="4480531"/>
            <a:ext cx="2927444" cy="1994321"/>
          </a:xfrm>
          <a:prstGeom prst="rect">
            <a:avLst/>
          </a:prstGeom>
        </p:spPr>
      </p:pic>
      <p:pic>
        <p:nvPicPr>
          <p:cNvPr id="3076" name="Picture 4" descr="How to find out if a molecule will have a permanent dipole ...">
            <a:extLst>
              <a:ext uri="{FF2B5EF4-FFF2-40B4-BE49-F238E27FC236}">
                <a16:creationId xmlns:a16="http://schemas.microsoft.com/office/drawing/2014/main" id="{F0131511-5FE0-4497-9070-D3D67AD4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7502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933FB51-8FEA-4924-8B3B-16B1A8EBF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283" y="2308686"/>
            <a:ext cx="2617034" cy="1287747"/>
          </a:xfrm>
          <a:prstGeom prst="rect">
            <a:avLst/>
          </a:prstGeom>
        </p:spPr>
      </p:pic>
      <p:pic>
        <p:nvPicPr>
          <p:cNvPr id="17" name="Picture 2" descr="Dipole Moments | Chemical Bonding and Molecular Structure ...">
            <a:extLst>
              <a:ext uri="{FF2B5EF4-FFF2-40B4-BE49-F238E27FC236}">
                <a16:creationId xmlns:a16="http://schemas.microsoft.com/office/drawing/2014/main" id="{1CE30C48-3D25-43B8-A6A9-7FF530B17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83" y="2404316"/>
            <a:ext cx="2105253" cy="109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8DD83BC-92F3-48F8-9713-07462B9E5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013" y="4088623"/>
            <a:ext cx="23717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8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AABCFB5-6DE8-4475-95FF-8A5EF6B10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23837"/>
            <a:ext cx="80200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9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C439EFC-6A5B-4538-A6BE-ECBE2E14F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323850"/>
            <a:ext cx="84391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3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8FE7C2E-D709-4A8D-8BF0-3CB009DDC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51" y="159999"/>
            <a:ext cx="6911298" cy="653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6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9ACCBDA-EC74-4979-96A9-AFC28CC86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1" y="441789"/>
            <a:ext cx="8787478" cy="619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3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CC7255CB-A743-4FBE-819A-A14D7A30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86" y="0"/>
            <a:ext cx="5344229" cy="67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756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9521</TotalTime>
  <Words>404</Words>
  <Application>Microsoft Office PowerPoint</Application>
  <PresentationFormat>Předvádění na obrazovce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ubuntu</vt:lpstr>
      <vt:lpstr>Motiv Office</vt:lpstr>
      <vt:lpstr>Prezentace aplikace PowerPoint</vt:lpstr>
      <vt:lpstr>Prezentace aplikace PowerPoint</vt:lpstr>
      <vt:lpstr>Prezentace aplikace PowerPoint</vt:lpstr>
      <vt:lpstr>Polarita molekuly, dipólový moment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Lubomír Prokeš</dc:creator>
  <cp:lastModifiedBy>Lubomir Prokes</cp:lastModifiedBy>
  <cp:revision>447</cp:revision>
  <dcterms:created xsi:type="dcterms:W3CDTF">2021-03-07T11:25:22Z</dcterms:created>
  <dcterms:modified xsi:type="dcterms:W3CDTF">2022-03-21T10:44:53Z</dcterms:modified>
</cp:coreProperties>
</file>