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1" r:id="rId2"/>
    <p:sldId id="274" r:id="rId3"/>
    <p:sldId id="277" r:id="rId4"/>
    <p:sldId id="275" r:id="rId5"/>
    <p:sldId id="276" r:id="rId6"/>
    <p:sldId id="278" r:id="rId7"/>
    <p:sldId id="279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18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9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05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6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1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17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4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17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45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999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0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909AF-4C23-451E-B59E-A43DD1B26D84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8C98A-6CEA-442E-8BCD-422812F44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6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EB438-46F4-4AD9-B3A1-282F7D02F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23" y="2440506"/>
            <a:ext cx="7886700" cy="1325563"/>
          </a:xfrm>
        </p:spPr>
        <p:txBody>
          <a:bodyPr/>
          <a:lstStyle/>
          <a:p>
            <a:r>
              <a:rPr lang="cs-CZ" b="1" dirty="0"/>
              <a:t>Vyčíslování chemických rovnic</a:t>
            </a:r>
          </a:p>
        </p:txBody>
      </p:sp>
    </p:spTree>
    <p:extLst>
      <p:ext uri="{BB962C8B-B14F-4D97-AF65-F5344CB8AC3E}">
        <p14:creationId xmlns:p14="http://schemas.microsoft.com/office/powerpoint/2010/main" val="3235057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68526BDD-65DC-492B-9EE5-6494DDF27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5" y="1083757"/>
            <a:ext cx="6267932" cy="292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DD4EF7E6-4DCA-424A-8B45-470BAC436412}"/>
              </a:ext>
            </a:extLst>
          </p:cNvPr>
          <p:cNvSpPr txBox="1"/>
          <p:nvPr/>
        </p:nvSpPr>
        <p:spPr>
          <a:xfrm>
            <a:off x="6906802" y="3531413"/>
            <a:ext cx="2121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h) 2,1,1,1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C70651C-CCE8-48C7-A44C-6775317E3B05}"/>
              </a:ext>
            </a:extLst>
          </p:cNvPr>
          <p:cNvSpPr txBox="1"/>
          <p:nvPr/>
        </p:nvSpPr>
        <p:spPr>
          <a:xfrm>
            <a:off x="200345" y="149301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r>
              <a:rPr lang="cs-CZ" sz="2000" b="1" dirty="0"/>
              <a:t>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DD09A78-CEA7-43B5-8808-6DFCEDAA60F4}"/>
              </a:ext>
            </a:extLst>
          </p:cNvPr>
          <p:cNvSpPr txBox="1"/>
          <p:nvPr/>
        </p:nvSpPr>
        <p:spPr>
          <a:xfrm>
            <a:off x="6950467" y="930513"/>
            <a:ext cx="1453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1,3,3,2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B404DE9-2435-420D-B543-BB7839C4F099}"/>
              </a:ext>
            </a:extLst>
          </p:cNvPr>
          <p:cNvSpPr txBox="1"/>
          <p:nvPr/>
        </p:nvSpPr>
        <p:spPr>
          <a:xfrm>
            <a:off x="6960739" y="1307488"/>
            <a:ext cx="1453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1,6,2,3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DB3F095-0445-4664-95CA-FB17D091DA84}"/>
              </a:ext>
            </a:extLst>
          </p:cNvPr>
          <p:cNvSpPr txBox="1"/>
          <p:nvPr/>
        </p:nvSpPr>
        <p:spPr>
          <a:xfrm>
            <a:off x="6906802" y="1692107"/>
            <a:ext cx="18551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c) 2,2,5,1,2,14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1F8E3ED-E7B6-454C-AD94-06FF22D3EF4D}"/>
              </a:ext>
            </a:extLst>
          </p:cNvPr>
          <p:cNvSpPr txBox="1"/>
          <p:nvPr/>
        </p:nvSpPr>
        <p:spPr>
          <a:xfrm>
            <a:off x="6858000" y="2098237"/>
            <a:ext cx="20856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d) 1,1,1,1,1,1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FBE44AF-7786-4360-9898-027D2EE77AE6}"/>
              </a:ext>
            </a:extLst>
          </p:cNvPr>
          <p:cNvSpPr txBox="1"/>
          <p:nvPr/>
        </p:nvSpPr>
        <p:spPr>
          <a:xfrm>
            <a:off x="6906802" y="2445493"/>
            <a:ext cx="19880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e) 3,2,1,6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EBA8D30-2FF2-45AD-95E0-A26E806BD202}"/>
              </a:ext>
            </a:extLst>
          </p:cNvPr>
          <p:cNvSpPr txBox="1"/>
          <p:nvPr/>
        </p:nvSpPr>
        <p:spPr>
          <a:xfrm>
            <a:off x="6906802" y="2819805"/>
            <a:ext cx="1638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f) 1,6,2,3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F7E801F-25F5-4C84-9253-A74940574A5C}"/>
              </a:ext>
            </a:extLst>
          </p:cNvPr>
          <p:cNvSpPr txBox="1"/>
          <p:nvPr/>
        </p:nvSpPr>
        <p:spPr>
          <a:xfrm>
            <a:off x="6950467" y="3162081"/>
            <a:ext cx="14332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g) 2,1,1,2</a:t>
            </a:r>
          </a:p>
        </p:txBody>
      </p:sp>
    </p:spTree>
    <p:extLst>
      <p:ext uri="{BB962C8B-B14F-4D97-AF65-F5344CB8AC3E}">
        <p14:creationId xmlns:p14="http://schemas.microsoft.com/office/powerpoint/2010/main" val="102071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0ABEA7A-02E8-4A79-86AF-173E5955B68D}"/>
              </a:ext>
            </a:extLst>
          </p:cNvPr>
          <p:cNvSpPr txBox="1"/>
          <p:nvPr/>
        </p:nvSpPr>
        <p:spPr>
          <a:xfrm>
            <a:off x="184935" y="220597"/>
            <a:ext cx="8188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1" i="0" dirty="0">
                <a:effectLst/>
              </a:rPr>
              <a:t>Rovnice beze změny oxidačního čísla (neredoxní rovnice)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6D35C13-AE0B-41EF-B247-7C5D9C403049}"/>
              </a:ext>
            </a:extLst>
          </p:cNvPr>
          <p:cNvSpPr txBox="1"/>
          <p:nvPr/>
        </p:nvSpPr>
        <p:spPr>
          <a:xfrm>
            <a:off x="231167" y="856802"/>
            <a:ext cx="87844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Neredoxn</a:t>
            </a:r>
            <a:r>
              <a:rPr lang="cs-CZ" sz="2000" dirty="0">
                <a:solidFill>
                  <a:srgbClr val="4F4F4F"/>
                </a:solidFill>
              </a:rPr>
              <a:t>í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rovnice jsou rovnice chemických reakcí, při kterých nedochází ke změně oxidačního čísla žádného z atomů. Na zjišťování stechiometrických koeficientů v rovnicích neredoxních reakcí neexistuje žádný jednoduchý a zároveň univerzální algoritmus. 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3531BB1-9F10-4136-B6AB-2B1714F40DCD}"/>
              </a:ext>
            </a:extLst>
          </p:cNvPr>
          <p:cNvSpPr txBox="1"/>
          <p:nvPr/>
        </p:nvSpPr>
        <p:spPr>
          <a:xfrm>
            <a:off x="184935" y="2297753"/>
            <a:ext cx="8784403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Na začátku najdeme v chemické rovnici látku (reaktant nebo produkt), jejíž vzorec má největší stechiometrické indexy (resp. obsahuje největší počet atomů). Stechiometrický koeficient této látky budeme považovat za jednotkový.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Potom přidáme koeficienty před látky, které obsahují stejné atomy jako látka s přiděleným jednotkovým koeficientem (podle bilance počtu atomů, případně podle bilance nábojových čísel).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Postupně přidáváme koeficienty před látky, které ještě nemají přirazené koeficienty na základe počtu atomů v látkách, které už koeficienty mají (opět pomocí bilance počtu atomů, případně podle bilance nábojových čísel).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Jako předposlední zjišťujeme počty atomů vodíku a podle potřeby doplníme stechiometrické koeficienty.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8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Jako poslední zjistíme počty atomů kyslíku na obou stranách rovnice. Tento krok obvykle slouží ke kontrole již získaných koeficientů.</a:t>
            </a:r>
          </a:p>
        </p:txBody>
      </p:sp>
    </p:spTree>
    <p:extLst>
      <p:ext uri="{BB962C8B-B14F-4D97-AF65-F5344CB8AC3E}">
        <p14:creationId xmlns:p14="http://schemas.microsoft.com/office/powerpoint/2010/main" val="3029923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717527C2-C5F6-4DD2-92FE-5D8C1AEDE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473" y="660841"/>
            <a:ext cx="2951508" cy="74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2F1974B-AA3E-41AF-B525-EC2B64C2A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21" y="1555723"/>
            <a:ext cx="8779267" cy="12438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610" tIns="158700" rIns="0" bIns="15870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a) Na levé straně rovnice  se Cl a H vyskytují dvakrát. Podle zákona zachování počtu atomů se musí stejný počet atomů nacházet i na pravé straně, proto napíšeme před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HCl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 číslo 2. Výsledná rovnice: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                          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C631D8D3-D22B-4D48-BCF3-9E213C66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8" y="2777076"/>
            <a:ext cx="2008083" cy="60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>
            <a:extLst>
              <a:ext uri="{FF2B5EF4-FFF2-40B4-BE49-F238E27FC236}">
                <a16:creationId xmlns:a16="http://schemas.microsoft.com/office/drawing/2014/main" id="{B9B5E6EE-B1F0-4F19-AEAC-13AEC1FF2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428" y="4353693"/>
            <a:ext cx="2713868" cy="49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F2ED658-2703-4EE5-97F0-1215B907B27D}"/>
              </a:ext>
            </a:extLst>
          </p:cNvPr>
          <p:cNvSpPr txBox="1"/>
          <p:nvPr/>
        </p:nvSpPr>
        <p:spPr>
          <a:xfrm>
            <a:off x="210621" y="75491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te stechiometrické koeficienty rovnic: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380A4A0-5568-4A78-BD08-8C5BBBBC380D}"/>
              </a:ext>
            </a:extLst>
          </p:cNvPr>
          <p:cNvSpPr txBox="1"/>
          <p:nvPr/>
        </p:nvSpPr>
        <p:spPr>
          <a:xfrm>
            <a:off x="210621" y="3429000"/>
            <a:ext cx="86867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b) Na pravé straně rovnice se Cl nachází dvakrát, ale na levé straně jen jedenkrát. Proto napíšeme před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HCl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 číslo 2. Počet ostatních prvků je stejný na obou stranách.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650892A-07FF-48CB-B546-3005713CEC19}"/>
              </a:ext>
            </a:extLst>
          </p:cNvPr>
          <p:cNvSpPr txBox="1"/>
          <p:nvPr/>
        </p:nvSpPr>
        <p:spPr>
          <a:xfrm>
            <a:off x="328772" y="240138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67197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2DE5BC1-FD21-4B6D-B759-B65CA9091B69}"/>
              </a:ext>
            </a:extLst>
          </p:cNvPr>
          <p:cNvSpPr txBox="1"/>
          <p:nvPr/>
        </p:nvSpPr>
        <p:spPr>
          <a:xfrm>
            <a:off x="181082" y="570592"/>
            <a:ext cx="88383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te stechiometrické koeficienty rovnic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e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0EE83F0-2AFB-4517-A09C-0942FACA5F50}"/>
              </a:ext>
            </a:extLst>
          </p:cNvPr>
          <p:cNvSpPr txBox="1"/>
          <p:nvPr/>
        </p:nvSpPr>
        <p:spPr>
          <a:xfrm>
            <a:off x="181082" y="1586255"/>
            <a:ext cx="88383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Oxidační čísla všech atomů se nemění, rovnice není redoxní. 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Nejprve vyhledáme molekulu, v jejímž vzorci jsou nejvyšší hodnoty stechiometrických indexů (tj. obsahuje největší počet atomů). V tomto případě je to P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10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Na pravé straně rovnice jsou 4 atomy P, proto před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bude koeficient 4: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F7C47EC-5F6F-42C4-BAA2-58051C4B8202}"/>
              </a:ext>
            </a:extLst>
          </p:cNvPr>
          <p:cNvSpPr txBox="1"/>
          <p:nvPr/>
        </p:nvSpPr>
        <p:spPr>
          <a:xfrm>
            <a:off x="183650" y="3107234"/>
            <a:ext cx="86636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10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→ 4H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A46298C-8CA6-4B67-83BE-D6D09A3E525C}"/>
              </a:ext>
            </a:extLst>
          </p:cNvPr>
          <p:cNvSpPr txBox="1"/>
          <p:nvPr/>
        </p:nvSpPr>
        <p:spPr>
          <a:xfrm>
            <a:off x="138701" y="3845898"/>
            <a:ext cx="87535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Jedinou látkou, která nemá určený stechiometrický koeficient, je voda. Pokud je na pravé straně 12 atomů H a na levé straně se H nachází jen v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O, před molekulou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bude koeficient 6, čím získáme na obou stranách rovnice stejný počet atomů H: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05F86B9-CDBA-4318-8EF5-DFEF3E1400F3}"/>
              </a:ext>
            </a:extLst>
          </p:cNvPr>
          <p:cNvSpPr txBox="1"/>
          <p:nvPr/>
        </p:nvSpPr>
        <p:spPr>
          <a:xfrm>
            <a:off x="251717" y="5169337"/>
            <a:ext cx="86688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10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+ 6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→ 4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ABCC008-7FD3-4194-98B0-E2D7D0E1A98B}"/>
              </a:ext>
            </a:extLst>
          </p:cNvPr>
          <p:cNvSpPr txBox="1"/>
          <p:nvPr/>
        </p:nvSpPr>
        <p:spPr>
          <a:xfrm>
            <a:off x="181082" y="5784890"/>
            <a:ext cx="87535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dirty="0">
                <a:solidFill>
                  <a:srgbClr val="4F4F4F"/>
                </a:solidFill>
                <a:effectLst/>
              </a:rPr>
              <a:t>Správnost stechiometrických koeficientů ověříme spočítáním atomů O na obou stranách rovnice</a:t>
            </a:r>
            <a:r>
              <a:rPr lang="cs-CZ" sz="2000" b="0" i="1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dirty="0">
                <a:solidFill>
                  <a:srgbClr val="4F4F4F"/>
                </a:solidFill>
                <a:effectLst/>
              </a:rPr>
              <a:t>(16 = 16).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7B035AD-FCCA-4263-941A-C06AB71138AF}"/>
              </a:ext>
            </a:extLst>
          </p:cNvPr>
          <p:cNvSpPr txBox="1"/>
          <p:nvPr/>
        </p:nvSpPr>
        <p:spPr>
          <a:xfrm>
            <a:off x="3477802" y="103225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10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→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23224B4-811C-42E2-84C5-5B4651E8792E}"/>
              </a:ext>
            </a:extLst>
          </p:cNvPr>
          <p:cNvSpPr txBox="1"/>
          <p:nvPr/>
        </p:nvSpPr>
        <p:spPr>
          <a:xfrm>
            <a:off x="251717" y="165169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60352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8AA3BBF-904E-48E8-ACC1-F00BE3412EF0}"/>
              </a:ext>
            </a:extLst>
          </p:cNvPr>
          <p:cNvSpPr txBox="1"/>
          <p:nvPr/>
        </p:nvSpPr>
        <p:spPr>
          <a:xfrm>
            <a:off x="105309" y="561018"/>
            <a:ext cx="89333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Z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j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ist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ě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te stechiometrické koeficienty v t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ét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 rovnici: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310F8BD-3E3D-46D5-BC6D-A5F982FECE6F}"/>
              </a:ext>
            </a:extLst>
          </p:cNvPr>
          <p:cNvSpPr txBox="1"/>
          <p:nvPr/>
        </p:nvSpPr>
        <p:spPr>
          <a:xfrm>
            <a:off x="105309" y="1466348"/>
            <a:ext cx="893338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Oxidační čísla všech atomů se nemění, rovnice není redoxní. 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Nejprve vyhledáme molekulu, v jejímž vzorci jsou nejvyšší hodnoty stechiometrických indexů (tj. obsahuje největší počet atomů). V tomto případě je to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• 12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O. Předpokládejme, že jeho stechiometrický koeficient má hodnotu 1. Na pravé straně rovnice tak bude jeden atom K. Na její levé straně jsou však v reaktantu K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vázané 2 atomy K. Podobná situace je i u atomů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Proto musíme svůj předpoklad změnit – předpokládejme nyní, že stechiometrický koeficient produktu bude 2. Potom na levé straně rovnice budou 2 atomy K a 2 atomy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, takže K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Cr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budou mít koeficient 1 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6582897-5FCD-4A6A-93DA-370712EF6750}"/>
              </a:ext>
            </a:extLst>
          </p:cNvPr>
          <p:cNvSpPr txBox="1"/>
          <p:nvPr/>
        </p:nvSpPr>
        <p:spPr>
          <a:xfrm>
            <a:off x="179794" y="4935953"/>
            <a:ext cx="878440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pravé straně jsou 4 atomy S (resp. 4 anionty 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2–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), na levé straně obsahují S dva reaktanty: K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Jelikož je již před K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koeficient 1 a tato látka obsahuje jeden atom S, před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dáme koeficient 3: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242807B-4EF8-4CA2-9119-6CE0B9A5ADA1}"/>
              </a:ext>
            </a:extLst>
          </p:cNvPr>
          <p:cNvSpPr txBox="1"/>
          <p:nvPr/>
        </p:nvSpPr>
        <p:spPr>
          <a:xfrm>
            <a:off x="1839071" y="4395030"/>
            <a:ext cx="6601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Cr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→ 2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KCr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• 12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5CC3F12-CDAA-4BF3-99F0-61B7D5045ABC}"/>
              </a:ext>
            </a:extLst>
          </p:cNvPr>
          <p:cNvSpPr txBox="1"/>
          <p:nvPr/>
        </p:nvSpPr>
        <p:spPr>
          <a:xfrm>
            <a:off x="1839071" y="6043950"/>
            <a:ext cx="6950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Cr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+ 3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→ 2 </a:t>
            </a:r>
            <a:r>
              <a:rPr lang="cs-CZ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KCr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(SO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• 12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DC20183-9089-4432-9D68-1A89270D2024}"/>
              </a:ext>
            </a:extLst>
          </p:cNvPr>
          <p:cNvSpPr txBox="1"/>
          <p:nvPr/>
        </p:nvSpPr>
        <p:spPr>
          <a:xfrm>
            <a:off x="1893011" y="1004682"/>
            <a:ext cx="53579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+ Cr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 → KCr(SO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•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12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182272E-E2E2-4AA4-B96D-C0C32E0CCEB9}"/>
              </a:ext>
            </a:extLst>
          </p:cNvPr>
          <p:cNvSpPr txBox="1"/>
          <p:nvPr/>
        </p:nvSpPr>
        <p:spPr>
          <a:xfrm>
            <a:off x="179794" y="160908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9434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A47814C-5A14-4A9E-9E39-0058FDCD60D3}"/>
              </a:ext>
            </a:extLst>
          </p:cNvPr>
          <p:cNvSpPr txBox="1"/>
          <p:nvPr/>
        </p:nvSpPr>
        <p:spPr>
          <a:xfrm>
            <a:off x="92468" y="2573610"/>
            <a:ext cx="873303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dirty="0">
                <a:solidFill>
                  <a:srgbClr val="4F4F4F"/>
                </a:solidFill>
                <a:effectLst/>
              </a:rPr>
              <a:t>Správnost stechiometrických koeficientů ověříme spočítáním atomů O na obou stranách rovnice (40 = 40). Jelikož získané stechiometrické koeficienty (1, 1, 3, 21 = 2) už kromě čísla 1 nemají žádného společného dělitele, vyčíslování rovnice je ukončeno.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DB3ADA7-656A-480C-8565-5EA792C8EE28}"/>
              </a:ext>
            </a:extLst>
          </p:cNvPr>
          <p:cNvSpPr txBox="1"/>
          <p:nvPr/>
        </p:nvSpPr>
        <p:spPr>
          <a:xfrm>
            <a:off x="1482045" y="2016931"/>
            <a:ext cx="64470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Cr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+ 3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SO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+ 21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→ 2 </a:t>
            </a:r>
            <a:r>
              <a:rPr lang="cs-CZ" b="1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KCr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(SO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4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 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• 12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240797B-B0C9-43D2-8619-9EAD19AA7FE4}"/>
              </a:ext>
            </a:extLst>
          </p:cNvPr>
          <p:cNvSpPr txBox="1"/>
          <p:nvPr/>
        </p:nvSpPr>
        <p:spPr>
          <a:xfrm>
            <a:off x="130993" y="198369"/>
            <a:ext cx="888201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Zůstal jediný reaktant –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O. Na pravé straně je 2 • 12 • 2 = 48 atomů H. Na levé straně obsahují H dva reaktanty –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a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O. Jelikož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už má již koeficient přidělený, z rozdílu mezi požadovaným počtem atomů H a počtem atomů H vázaných v 3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(6) lze zjistit, kolik atomů H musí přinášet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O: 48 – 6 = 42. Tolik atomů H obsahuje 21 molekul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O, proto před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dáme koeficient 21.</a:t>
            </a:r>
          </a:p>
        </p:txBody>
      </p:sp>
    </p:spTree>
    <p:extLst>
      <p:ext uri="{BB962C8B-B14F-4D97-AF65-F5344CB8AC3E}">
        <p14:creationId xmlns:p14="http://schemas.microsoft.com/office/powerpoint/2010/main" val="3819344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923C08D-B571-4577-9F52-C54AA6D2A2C8}"/>
              </a:ext>
            </a:extLst>
          </p:cNvPr>
          <p:cNvSpPr txBox="1"/>
          <p:nvPr/>
        </p:nvSpPr>
        <p:spPr>
          <a:xfrm>
            <a:off x="177230" y="163885"/>
            <a:ext cx="876899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te stechiometrické koeficienty rovnic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e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:</a:t>
            </a:r>
          </a:p>
          <a:p>
            <a:pPr algn="ctr"/>
            <a:r>
              <a:rPr lang="pt-BR" sz="2000" b="0" i="0" dirty="0">
                <a:solidFill>
                  <a:srgbClr val="4F4F4F"/>
                </a:solidFill>
                <a:effectLst/>
              </a:rPr>
              <a:t>V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5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+ HF + KOH + H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+ → K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[V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(O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]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•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HF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•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H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 + H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O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7549125-E6E6-445F-A0E1-E1230E93B73B}"/>
              </a:ext>
            </a:extLst>
          </p:cNvPr>
          <p:cNvSpPr txBox="1"/>
          <p:nvPr/>
        </p:nvSpPr>
        <p:spPr>
          <a:xfrm>
            <a:off x="154110" y="971948"/>
            <a:ext cx="885632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</a:rPr>
              <a:t>Oxidační čísla všech atomů se nemění, rovnice není redoxní. </a:t>
            </a:r>
          </a:p>
          <a:p>
            <a:pPr algn="just"/>
            <a:r>
              <a:rPr lang="cs-CZ" b="0" i="0" dirty="0">
                <a:solidFill>
                  <a:srgbClr val="4F4F4F"/>
                </a:solidFill>
                <a:effectLst/>
              </a:rPr>
              <a:t>Nejprve vyhledáme molekulu, v jejímž vzorci jsou nejvyšší hodnoty stechiometrických indexů (tj. obsahuje největší počet atomů). V tomto případě je to K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[V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(O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F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] • HF • 2 H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O. Předpokládejme, že její stechiometrický koeficient je 1. Vzhledem k této skutečnosti přiřadíme stechiometrické koeficienty i reaktantům. V produktu jsou 2 atomy V, proto před V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5</a:t>
            </a:r>
            <a:r>
              <a:rPr lang="cs-CZ" b="0" i="0" dirty="0">
                <a:solidFill>
                  <a:srgbClr val="4F4F4F"/>
                </a:solidFill>
                <a:effectLst/>
              </a:rPr>
              <a:t> nebude žádný koeficient (t. j. bude tam koeficient 1). Zároveň máme na pravé straně 3 atomy K a 4 atomy F, proto bude před KOH koeficient 3 a před HF koeficient 4: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352CB5-4AFB-4256-AF79-4F75C5A848A5}"/>
              </a:ext>
            </a:extLst>
          </p:cNvPr>
          <p:cNvSpPr txBox="1"/>
          <p:nvPr/>
        </p:nvSpPr>
        <p:spPr>
          <a:xfrm>
            <a:off x="197777" y="3598846"/>
            <a:ext cx="87484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</a:rPr>
              <a:t>Na pravé straně jsou 3 </a:t>
            </a:r>
            <a:r>
              <a:rPr lang="cs-CZ" b="0" i="0" dirty="0" err="1">
                <a:solidFill>
                  <a:srgbClr val="4F4F4F"/>
                </a:solidFill>
                <a:effectLst/>
              </a:rPr>
              <a:t>peroxidoligandy</a:t>
            </a:r>
            <a:r>
              <a:rPr lang="cs-CZ" b="0" i="0" dirty="0">
                <a:solidFill>
                  <a:srgbClr val="4F4F4F"/>
                </a:solidFill>
                <a:effectLst/>
              </a:rPr>
              <a:t> (t. j. (O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</a:rPr>
              <a:t>), proto bude před H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 koeficient 3.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2B252AD-9ACF-4797-A0FC-36B146A9DA3E}"/>
              </a:ext>
            </a:extLst>
          </p:cNvPr>
          <p:cNvSpPr txBox="1"/>
          <p:nvPr/>
        </p:nvSpPr>
        <p:spPr>
          <a:xfrm>
            <a:off x="698643" y="3127322"/>
            <a:ext cx="7492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+ 4 HF + 3 KOH +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K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[V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(O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 • HF • 2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+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929CA5F-5F9F-466B-B168-DDC34CF46994}"/>
              </a:ext>
            </a:extLst>
          </p:cNvPr>
          <p:cNvSpPr txBox="1"/>
          <p:nvPr/>
        </p:nvSpPr>
        <p:spPr>
          <a:xfrm>
            <a:off x="208050" y="4491151"/>
            <a:ext cx="87484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4F4F4F"/>
                </a:solidFill>
                <a:effectLst/>
              </a:rPr>
              <a:t>Stechiometrický koeficient pro H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O získáme spočtením atomů H v reaktantech (4 + 3 + 6 = 13) a od získaného součtu odečteme počet atomů H v prvním produktu (5). Výsledek (13 – 5 = 8) představuje počet atomů H vázaných v H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O . Před H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O tedy bude koeficient 4.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77A97FB-CACF-49A6-94B5-081A7D0BBD24}"/>
              </a:ext>
            </a:extLst>
          </p:cNvPr>
          <p:cNvSpPr txBox="1"/>
          <p:nvPr/>
        </p:nvSpPr>
        <p:spPr>
          <a:xfrm>
            <a:off x="698644" y="4121819"/>
            <a:ext cx="7492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+ 4 HF + 3 KOH + 3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K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[V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(O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 • HF • 2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+ H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DE8089A7-4429-465A-A008-F48E68EA9287}"/>
              </a:ext>
            </a:extLst>
          </p:cNvPr>
          <p:cNvSpPr txBox="1"/>
          <p:nvPr/>
        </p:nvSpPr>
        <p:spPr>
          <a:xfrm>
            <a:off x="367300" y="5453281"/>
            <a:ext cx="8517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5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+ 4 HF + 3 KOH + 3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→ K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[V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(O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)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3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] • HF • 2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 + 4 H</a:t>
            </a:r>
            <a:r>
              <a:rPr lang="cs-CZ" b="1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1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endParaRPr lang="cs-CZ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372394B-6D5A-4A0D-9A59-CD89D9D7AC66}"/>
              </a:ext>
            </a:extLst>
          </p:cNvPr>
          <p:cNvSpPr txBox="1"/>
          <p:nvPr/>
        </p:nvSpPr>
        <p:spPr>
          <a:xfrm>
            <a:off x="87328" y="5861413"/>
            <a:ext cx="89898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dirty="0">
                <a:solidFill>
                  <a:srgbClr val="4F4F4F"/>
                </a:solidFill>
                <a:effectLst/>
              </a:rPr>
              <a:t>Správnost stechiometrických koeficientů ověříme spočítáním atomů O na obou stranách rovnice (14 = 14). Jelikož získané stechiometrické koeficienty (1, 4, 3, 3 = 1, 4) už nemají kromě čísla 1 žádného společného dělitele, vyčíslovaní rovnice je ukončeno.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127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CD5F896-210C-4579-AA22-4CF9DC4BBD9A}"/>
              </a:ext>
            </a:extLst>
          </p:cNvPr>
          <p:cNvSpPr txBox="1"/>
          <p:nvPr/>
        </p:nvSpPr>
        <p:spPr>
          <a:xfrm>
            <a:off x="333910" y="549411"/>
            <a:ext cx="88100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 err="1">
                <a:solidFill>
                  <a:srgbClr val="4F4F4F"/>
                </a:solidFill>
                <a:effectLst/>
              </a:rPr>
              <a:t>Urče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te stechiometrické koeficienty v rovnici: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61E1786-64F7-4491-B8D7-6BE6F8B46152}"/>
              </a:ext>
            </a:extLst>
          </p:cNvPr>
          <p:cNvSpPr txBox="1"/>
          <p:nvPr/>
        </p:nvSpPr>
        <p:spPr>
          <a:xfrm>
            <a:off x="128426" y="1475218"/>
            <a:ext cx="888200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Oxidační čísla všech atomů se nemění, rovnice není redoxní. </a:t>
            </a:r>
          </a:p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Nejprve vyhledáme molekulu, v jejímž vzorci jsou nejvyšší hodnoty stechiometrických indexů (tj. obsahuje největší počet atomů). V tomto případě to je Ca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(jeden z produktů). Předpokládejme, že její stechiometrický koeficient má hodnotu 1 a vzhledem k této skutečnosti přiřadíme stechiometrické koeficienty i reaktantům. Na pravé straně rovnice máme </a:t>
            </a:r>
            <a:r>
              <a:rPr lang="cs-CZ" sz="2000" dirty="0">
                <a:solidFill>
                  <a:srgbClr val="4F4F4F"/>
                </a:solidFill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atomy Ca a 2 atomy P, proto před CaCO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dáme koeficient 3 a před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koeficient 2: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BF4B734-D140-42CF-A659-EA0A78C0B71D}"/>
              </a:ext>
            </a:extLst>
          </p:cNvPr>
          <p:cNvSpPr txBox="1"/>
          <p:nvPr/>
        </p:nvSpPr>
        <p:spPr>
          <a:xfrm>
            <a:off x="200345" y="4161019"/>
            <a:ext cx="881009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Zbývajícím produktům dáme stechiometrické koeficienty na základě počtu atomů C (pro CO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a vodíku (pro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O). Na levé straně jsou 3 atomy C, proto na pravé straně bude před CO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koeficient 3. Na levé straně rovnice je 6 atomů H, proto před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 dáme koeficient 3. Správnost koeficientů ověříme spočtením atomů O na obou stranách rovnice (17 = 17). Jelikož získané stechiometrické koeficienty (2, 3 = 1, 3, 3) nemají kromě čísla 1 žádného společného dělitele, vyčíslování chemické rovnice je ukončeno.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08094D3-BF9C-4CE0-908B-1BAA684D077D}"/>
              </a:ext>
            </a:extLst>
          </p:cNvPr>
          <p:cNvSpPr txBox="1"/>
          <p:nvPr/>
        </p:nvSpPr>
        <p:spPr>
          <a:xfrm>
            <a:off x="2319390" y="3754821"/>
            <a:ext cx="49752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2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+ 3 CaCO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→ Ca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CO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O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B86864D-C341-4B49-A01D-CB0810B3A9AF}"/>
              </a:ext>
            </a:extLst>
          </p:cNvPr>
          <p:cNvSpPr txBox="1"/>
          <p:nvPr/>
        </p:nvSpPr>
        <p:spPr>
          <a:xfrm>
            <a:off x="2319390" y="6213821"/>
            <a:ext cx="51113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i="0" dirty="0">
                <a:solidFill>
                  <a:srgbClr val="4F4F4F"/>
                </a:solidFill>
                <a:effectLst/>
              </a:rPr>
              <a:t>2 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PO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+ 3 CaCO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→ Ca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(PO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)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+ 3 CO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 + 3 H</a:t>
            </a:r>
            <a:r>
              <a:rPr lang="cs-CZ" sz="2000" b="1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sz="2000" b="1" i="0" dirty="0">
                <a:solidFill>
                  <a:srgbClr val="4F4F4F"/>
                </a:solidFill>
                <a:effectLst/>
              </a:rPr>
              <a:t>O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B8045E4-4361-4D52-A9EE-9E14447440B6}"/>
              </a:ext>
            </a:extLst>
          </p:cNvPr>
          <p:cNvSpPr txBox="1"/>
          <p:nvPr/>
        </p:nvSpPr>
        <p:spPr>
          <a:xfrm>
            <a:off x="200345" y="149301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endParaRPr lang="cs-CZ" sz="2000" b="1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E1BE43A-8058-415E-8188-54BB4D7CDED9}"/>
              </a:ext>
            </a:extLst>
          </p:cNvPr>
          <p:cNvSpPr txBox="1"/>
          <p:nvPr/>
        </p:nvSpPr>
        <p:spPr>
          <a:xfrm>
            <a:off x="2452955" y="10041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0" i="0" dirty="0">
                <a:solidFill>
                  <a:srgbClr val="4F4F4F"/>
                </a:solidFill>
                <a:effectLst/>
              </a:rPr>
              <a:t>H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PO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 + CaCO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 → Ca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3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(PO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4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)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 + CO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 + H</a:t>
            </a:r>
            <a:r>
              <a:rPr lang="it-IT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it-IT" sz="2000" b="0" i="0" dirty="0">
                <a:solidFill>
                  <a:srgbClr val="4F4F4F"/>
                </a:solidFill>
                <a:effectLst/>
              </a:rPr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6271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87AE2F64-9C8F-46A9-8323-8E085B994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33" y="549411"/>
            <a:ext cx="5243956" cy="309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D7395F3-8FC4-47C2-A52D-3FC8B7009816}"/>
              </a:ext>
            </a:extLst>
          </p:cNvPr>
          <p:cNvSpPr txBox="1"/>
          <p:nvPr/>
        </p:nvSpPr>
        <p:spPr>
          <a:xfrm>
            <a:off x="6105417" y="3170933"/>
            <a:ext cx="1751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i) 1,1,1,1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81065430-9B5D-4341-9DD6-729AC3539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33" y="3809039"/>
            <a:ext cx="5979558" cy="286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A900FD0F-ACD6-4CB8-954E-ED7D2E321A32}"/>
              </a:ext>
            </a:extLst>
          </p:cNvPr>
          <p:cNvSpPr txBox="1"/>
          <p:nvPr/>
        </p:nvSpPr>
        <p:spPr>
          <a:xfrm>
            <a:off x="6238983" y="6257814"/>
            <a:ext cx="1659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h) 1,3,1,3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CAEBCBF-84F1-40F5-B816-D1D6C81514BB}"/>
              </a:ext>
            </a:extLst>
          </p:cNvPr>
          <p:cNvSpPr txBox="1"/>
          <p:nvPr/>
        </p:nvSpPr>
        <p:spPr>
          <a:xfrm>
            <a:off x="200345" y="149301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</a:t>
            </a:r>
            <a:r>
              <a:rPr lang="cs-CZ" sz="2000" b="1" dirty="0"/>
              <a:t>ří</a:t>
            </a:r>
            <a:r>
              <a:rPr lang="en-US" sz="2000" b="1" dirty="0" err="1"/>
              <a:t>klad</a:t>
            </a:r>
            <a:r>
              <a:rPr lang="cs-CZ" sz="2000" b="1" dirty="0"/>
              <a:t>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D82B604-FDD2-4C06-BE4E-66DFBFCE4A8F}"/>
              </a:ext>
            </a:extLst>
          </p:cNvPr>
          <p:cNvSpPr txBox="1"/>
          <p:nvPr/>
        </p:nvSpPr>
        <p:spPr>
          <a:xfrm>
            <a:off x="6074596" y="549411"/>
            <a:ext cx="11584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1,1,1,1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6683BFC-B58A-459B-8C35-F1BA48907562}"/>
              </a:ext>
            </a:extLst>
          </p:cNvPr>
          <p:cNvSpPr txBox="1"/>
          <p:nvPr/>
        </p:nvSpPr>
        <p:spPr>
          <a:xfrm>
            <a:off x="6074596" y="872577"/>
            <a:ext cx="11584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1,3,2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30414-EBB6-4582-A201-80F84D894E04}"/>
              </a:ext>
            </a:extLst>
          </p:cNvPr>
          <p:cNvSpPr txBox="1"/>
          <p:nvPr/>
        </p:nvSpPr>
        <p:spPr>
          <a:xfrm>
            <a:off x="6074595" y="1188145"/>
            <a:ext cx="13227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c) 2,3,1,6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DB94002-15B7-4F2F-986E-AED861AD4B8D}"/>
              </a:ext>
            </a:extLst>
          </p:cNvPr>
          <p:cNvSpPr txBox="1"/>
          <p:nvPr/>
        </p:nvSpPr>
        <p:spPr>
          <a:xfrm>
            <a:off x="6074595" y="1470687"/>
            <a:ext cx="15462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d) 1,6,2,3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D20DF09-4062-4A34-8433-21229D524BF4}"/>
              </a:ext>
            </a:extLst>
          </p:cNvPr>
          <p:cNvSpPr txBox="1"/>
          <p:nvPr/>
        </p:nvSpPr>
        <p:spPr>
          <a:xfrm>
            <a:off x="6074595" y="1794553"/>
            <a:ext cx="15041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e) 2,1,1,1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DE7C8B9-ED1F-4925-9511-E13F52A3D7D7}"/>
              </a:ext>
            </a:extLst>
          </p:cNvPr>
          <p:cNvSpPr txBox="1"/>
          <p:nvPr/>
        </p:nvSpPr>
        <p:spPr>
          <a:xfrm>
            <a:off x="6074595" y="2139989"/>
            <a:ext cx="14152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f) 1,2,1,2,2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753D9BA0-FC4D-4E77-B3D6-FD1CFCEBB00C}"/>
              </a:ext>
            </a:extLst>
          </p:cNvPr>
          <p:cNvSpPr txBox="1"/>
          <p:nvPr/>
        </p:nvSpPr>
        <p:spPr>
          <a:xfrm>
            <a:off x="6074595" y="2432659"/>
            <a:ext cx="13227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g) 1,1,1,1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79494E99-4F1F-47AC-90DA-FCF55FFEB863}"/>
              </a:ext>
            </a:extLst>
          </p:cNvPr>
          <p:cNvSpPr txBox="1"/>
          <p:nvPr/>
        </p:nvSpPr>
        <p:spPr>
          <a:xfrm>
            <a:off x="6074595" y="2818051"/>
            <a:ext cx="13227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h) 1,1,1,1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52DF8997-2677-404E-9A58-3616E2A77799}"/>
              </a:ext>
            </a:extLst>
          </p:cNvPr>
          <p:cNvSpPr txBox="1"/>
          <p:nvPr/>
        </p:nvSpPr>
        <p:spPr>
          <a:xfrm>
            <a:off x="6074595" y="3848995"/>
            <a:ext cx="13227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4,1,4,2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081849EE-8B38-4D05-89E2-AFD5EF6EEAFF}"/>
              </a:ext>
            </a:extLst>
          </p:cNvPr>
          <p:cNvSpPr txBox="1"/>
          <p:nvPr/>
        </p:nvSpPr>
        <p:spPr>
          <a:xfrm>
            <a:off x="6105417" y="4161814"/>
            <a:ext cx="1158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b) 1,3,2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A3CCB78-8FEE-41BD-A2A9-E95F214B04C7}"/>
              </a:ext>
            </a:extLst>
          </p:cNvPr>
          <p:cNvSpPr txBox="1"/>
          <p:nvPr/>
        </p:nvSpPr>
        <p:spPr>
          <a:xfrm>
            <a:off x="6142661" y="4501847"/>
            <a:ext cx="1158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c) 1,6,2,3</a:t>
            </a: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9F791312-DB93-4A72-951B-AB492E594738}"/>
              </a:ext>
            </a:extLst>
          </p:cNvPr>
          <p:cNvSpPr txBox="1"/>
          <p:nvPr/>
        </p:nvSpPr>
        <p:spPr>
          <a:xfrm>
            <a:off x="6174767" y="4848226"/>
            <a:ext cx="17517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d) 1,1,1,1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9FB79F9A-5FE0-4163-B7A7-C89303681E9E}"/>
              </a:ext>
            </a:extLst>
          </p:cNvPr>
          <p:cNvSpPr txBox="1"/>
          <p:nvPr/>
        </p:nvSpPr>
        <p:spPr>
          <a:xfrm>
            <a:off x="6140089" y="5214951"/>
            <a:ext cx="12573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e) 1,4,1,2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F729BAB2-A7FF-459B-8270-BB7EFCAF8C32}"/>
              </a:ext>
            </a:extLst>
          </p:cNvPr>
          <p:cNvSpPr txBox="1"/>
          <p:nvPr/>
        </p:nvSpPr>
        <p:spPr>
          <a:xfrm>
            <a:off x="6205591" y="5578965"/>
            <a:ext cx="14152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f) 2,1,1,1,1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AC42FEFF-B17A-42EB-B4CE-34A2995B65AD}"/>
              </a:ext>
            </a:extLst>
          </p:cNvPr>
          <p:cNvSpPr txBox="1"/>
          <p:nvPr/>
        </p:nvSpPr>
        <p:spPr>
          <a:xfrm>
            <a:off x="6195314" y="5922729"/>
            <a:ext cx="1383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g) 1,2,2,1</a:t>
            </a:r>
          </a:p>
        </p:txBody>
      </p:sp>
    </p:spTree>
    <p:extLst>
      <p:ext uri="{BB962C8B-B14F-4D97-AF65-F5344CB8AC3E}">
        <p14:creationId xmlns:p14="http://schemas.microsoft.com/office/powerpoint/2010/main" val="27751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30" grpId="0"/>
      <p:bldP spid="32" grpId="0"/>
      <p:bldP spid="34" grpId="0"/>
      <p:bldP spid="36" grpId="0"/>
      <p:bldP spid="38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2090</TotalTime>
  <Words>1453</Words>
  <Application>Microsoft Office PowerPoint</Application>
  <PresentationFormat>Předvádění na obrazovce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Motiv Office</vt:lpstr>
      <vt:lpstr>Vyčíslování chemických rovnic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97</cp:revision>
  <cp:lastPrinted>2021-03-29T18:57:10Z</cp:lastPrinted>
  <dcterms:created xsi:type="dcterms:W3CDTF">2021-03-07T11:25:22Z</dcterms:created>
  <dcterms:modified xsi:type="dcterms:W3CDTF">2022-03-21T10:09:55Z</dcterms:modified>
</cp:coreProperties>
</file>