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299" r:id="rId3"/>
    <p:sldId id="271" r:id="rId4"/>
    <p:sldId id="272" r:id="rId5"/>
    <p:sldId id="284" r:id="rId6"/>
    <p:sldId id="285" r:id="rId7"/>
    <p:sldId id="287" r:id="rId8"/>
    <p:sldId id="288" r:id="rId9"/>
    <p:sldId id="289" r:id="rId10"/>
    <p:sldId id="290" r:id="rId11"/>
    <p:sldId id="293" r:id="rId12"/>
    <p:sldId id="294" r:id="rId13"/>
    <p:sldId id="295" r:id="rId14"/>
    <p:sldId id="330" r:id="rId15"/>
    <p:sldId id="296" r:id="rId16"/>
    <p:sldId id="297" r:id="rId17"/>
    <p:sldId id="298" r:id="rId18"/>
    <p:sldId id="302" r:id="rId19"/>
    <p:sldId id="286" r:id="rId20"/>
    <p:sldId id="331" r:id="rId21"/>
    <p:sldId id="33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8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9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05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6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17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9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09AF-4C23-451E-B59E-A43DD1B26D84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6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EB438-46F4-4AD9-B3A1-282F7D02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23" y="2440506"/>
            <a:ext cx="7886700" cy="1325563"/>
          </a:xfrm>
        </p:spPr>
        <p:txBody>
          <a:bodyPr/>
          <a:lstStyle/>
          <a:p>
            <a:r>
              <a:rPr lang="cs-CZ" b="1" dirty="0"/>
              <a:t>Vyčíslování chemických rovnic</a:t>
            </a:r>
          </a:p>
        </p:txBody>
      </p:sp>
    </p:spTree>
    <p:extLst>
      <p:ext uri="{BB962C8B-B14F-4D97-AF65-F5344CB8AC3E}">
        <p14:creationId xmlns:p14="http://schemas.microsoft.com/office/powerpoint/2010/main" val="266265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C59115D-3CAE-4679-9312-D90641BB2164}"/>
              </a:ext>
            </a:extLst>
          </p:cNvPr>
          <p:cNvSpPr txBox="1"/>
          <p:nvPr/>
        </p:nvSpPr>
        <p:spPr>
          <a:xfrm>
            <a:off x="128423" y="1642297"/>
            <a:ext cx="888714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 pravé straně rovnice jsou potřebné 4 atomy P už zabezpečeny stechiometrickým indexem 4 ve vzorci P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takže tato látka bude mít koeficient 1:</a:t>
            </a:r>
          </a:p>
          <a:p>
            <a:pPr algn="l"/>
            <a:endParaRPr lang="cs-CZ" sz="800" b="0" i="0" dirty="0">
              <a:solidFill>
                <a:srgbClr val="4F4F4F"/>
              </a:solidFill>
              <a:effectLst/>
            </a:endParaRP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2Ca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 → P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CaSiO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CO</a:t>
            </a:r>
          </a:p>
          <a:p>
            <a:pPr algn="ctr"/>
            <a:endParaRPr lang="cs-CZ" sz="8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 obou stranách rovnice by mělo být 10 atomů C. Proto před C dáme koeficient 10 a stejně i před vzorec CO:</a:t>
            </a:r>
          </a:p>
          <a:p>
            <a:pPr algn="l"/>
            <a:endParaRPr lang="cs-CZ" sz="800" b="0" i="0" dirty="0">
              <a:solidFill>
                <a:srgbClr val="4F4F4F"/>
              </a:solidFill>
              <a:effectLst/>
            </a:endParaRP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2Ca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+ 10C → P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CaSiO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+ 10CO</a:t>
            </a:r>
          </a:p>
          <a:p>
            <a:pPr algn="ctr"/>
            <a:endParaRPr lang="cs-CZ" sz="8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Ještě chybí koeficienty před 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CaSiO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 levé straně rovnice je 6 atomů Ca, proto před CaSiO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dáme koeficient 6. To ale znamená, že i na levé straně rovnice musí být 6 atomů Si, proto před 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dáme koeficient 6.</a:t>
            </a:r>
            <a:endParaRPr lang="cs-CZ" sz="800" b="0" i="0" dirty="0">
              <a:solidFill>
                <a:srgbClr val="4F4F4F"/>
              </a:solidFill>
              <a:effectLst/>
            </a:endParaRPr>
          </a:p>
          <a:p>
            <a:pPr algn="ctr"/>
            <a:r>
              <a:rPr lang="cs-CZ" sz="2000" b="1" i="0" dirty="0">
                <a:solidFill>
                  <a:srgbClr val="4F4F4F"/>
                </a:solidFill>
                <a:effectLst/>
              </a:rPr>
              <a:t>2 Ca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+ 6 SiO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+ 10C → P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+ 6 CaSiO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+ 10 CO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endParaRPr lang="cs-CZ" sz="800" b="0" i="1" dirty="0">
              <a:solidFill>
                <a:srgbClr val="4F4F4F"/>
              </a:solidFill>
              <a:effectLst/>
            </a:endParaRPr>
          </a:p>
          <a:p>
            <a:r>
              <a:rPr lang="cs-CZ" sz="2000" b="0" dirty="0">
                <a:solidFill>
                  <a:srgbClr val="4F4F4F"/>
                </a:solidFill>
                <a:effectLst/>
              </a:rPr>
              <a:t>Řešení ověříme spočítáním atomů O na obou stranách rovnice (28 = 28). Jelikož získané stechiometrické koeficienty (2, 6, 10 = 1, 6, 10) už kromě čísla 1 nemají žádného společného dělitele, vyčíslování rovnice je ukončeno.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DCA337F-8BF2-42AB-AB01-6008F07D8ADF}"/>
              </a:ext>
            </a:extLst>
          </p:cNvPr>
          <p:cNvSpPr txBox="1"/>
          <p:nvPr/>
        </p:nvSpPr>
        <p:spPr>
          <a:xfrm>
            <a:off x="274831" y="160526"/>
            <a:ext cx="85943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Na pravé straně rovnice jsou podle SRR 2 atomy P s oxidačním číslem 0. Ten je však tvořen 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čtyřatomovými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 molekulami, takže stechiometrický koeficient by měl zlomkovou hodnotu. Proto SRR vynásobíme číslem 2: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FC07071-07BE-4F46-AB59-2ACC2C515F3A}"/>
              </a:ext>
            </a:extLst>
          </p:cNvPr>
          <p:cNvSpPr txBox="1"/>
          <p:nvPr/>
        </p:nvSpPr>
        <p:spPr>
          <a:xfrm>
            <a:off x="2285997" y="11761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10 C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+ 4 P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10 C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+ 4 P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0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52715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EF89F98-3C58-45D0-AFD2-AB5EC052B71B}"/>
              </a:ext>
            </a:extLst>
          </p:cNvPr>
          <p:cNvSpPr txBox="1"/>
          <p:nvPr/>
        </p:nvSpPr>
        <p:spPr>
          <a:xfrm>
            <a:off x="200345" y="627432"/>
            <a:ext cx="87587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te stechiometrické koeficienty v rovnici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BCB3DAA-B17F-4577-891E-56AD07A35BE0}"/>
              </a:ext>
            </a:extLst>
          </p:cNvPr>
          <p:cNvSpPr txBox="1"/>
          <p:nvPr/>
        </p:nvSpPr>
        <p:spPr>
          <a:xfrm>
            <a:off x="200345" y="1691941"/>
            <a:ext cx="875871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 err="1">
                <a:solidFill>
                  <a:srgbClr val="4F4F4F"/>
                </a:solidFill>
                <a:effectLst/>
              </a:rPr>
              <a:t>Vypočítame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oxidační čísla všech atomů. Zjistíme, že se mění oxidační čísla atomů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a N: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Napíšeme parciální chemické rovnice oxidace a redukce: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Cu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2e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(oxidace)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(redukce)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Obě parciální chemické rovnice sečteme: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Cu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2e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u="sng" dirty="0">
                <a:solidFill>
                  <a:srgbClr val="4F4F4F"/>
                </a:solidFill>
                <a:effectLst/>
              </a:rPr>
              <a:t>	2N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+ 2e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2N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                                          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Cu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2e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+2N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a po úpravě získáme SRR: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Cu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+2N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obou stranách rovnice by měl být jeden atom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koeficient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a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bude 1. Na pravé straně rovnice by měly být 2 atomy N s oxidačním číslem IV, proto před 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dáme koeficient 2:</a:t>
            </a:r>
          </a:p>
          <a:p>
            <a:pPr algn="just"/>
            <a:endParaRPr lang="cs-CZ" sz="2000" dirty="0">
              <a:solidFill>
                <a:srgbClr val="4F4F4F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7E041D-DDB5-4C33-92CC-4737B9B5210F}"/>
              </a:ext>
            </a:extLst>
          </p:cNvPr>
          <p:cNvSpPr txBox="1"/>
          <p:nvPr/>
        </p:nvSpPr>
        <p:spPr>
          <a:xfrm>
            <a:off x="1618179" y="489066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Cu + HNO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pt-BR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Cu(NO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pt-BR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pt-BR" sz="18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+ 2NO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O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0C483A4-64B4-44F8-9CBA-376E2811F144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798CAD-139B-42BE-B242-95727F568DE3}"/>
              </a:ext>
            </a:extLst>
          </p:cNvPr>
          <p:cNvSpPr txBox="1"/>
          <p:nvPr/>
        </p:nvSpPr>
        <p:spPr>
          <a:xfrm>
            <a:off x="4844265" y="1027542"/>
            <a:ext cx="4099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+ HNO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41765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64EB3CF1-9BD0-4711-B579-8A0B41B9635C}"/>
              </a:ext>
            </a:extLst>
          </p:cNvPr>
          <p:cNvSpPr txBox="1"/>
          <p:nvPr/>
        </p:nvSpPr>
        <p:spPr>
          <a:xfrm>
            <a:off x="169523" y="2215263"/>
            <a:ext cx="880495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dirty="0">
                <a:solidFill>
                  <a:srgbClr val="4F4F4F"/>
                </a:solidFill>
                <a:effectLst/>
              </a:rPr>
              <a:t>Tento koeficient tudíž musí zohlednit redoxní i neredoxní proces. Před </a:t>
            </a:r>
            <a:r>
              <a:rPr lang="cs-CZ" sz="2000" b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(NO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 už máme koeficient 1, z toho vyplývá, že jsou v něm vázané 2 atomy N s oxidačním číslem V. Tudíž před HNO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 dáme koeficient 4: dva atomy dusíku </a:t>
            </a:r>
            <a:r>
              <a:rPr lang="cs-CZ" sz="2000" b="0" dirty="0" err="1">
                <a:solidFill>
                  <a:srgbClr val="4F4F4F"/>
                </a:solidFill>
                <a:effectLst/>
              </a:rPr>
              <a:t>sa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 zúčastnily na redoxním procesu, dva nezměnily oxidační číslo:</a:t>
            </a:r>
          </a:p>
          <a:p>
            <a:pPr algn="just"/>
            <a:endParaRPr lang="cs-CZ" sz="800" b="0" dirty="0">
              <a:solidFill>
                <a:srgbClr val="4F4F4F"/>
              </a:solidFill>
              <a:effectLst/>
            </a:endParaRPr>
          </a:p>
          <a:p>
            <a:pPr algn="ctr"/>
            <a:r>
              <a:rPr lang="cs-CZ" sz="2000" b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 + 4HNO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(NO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 + 2NO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O</a:t>
            </a:r>
          </a:p>
          <a:p>
            <a:pPr algn="just"/>
            <a:endParaRPr lang="cs-CZ" sz="800" b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dirty="0">
                <a:solidFill>
                  <a:srgbClr val="4F4F4F"/>
                </a:solidFill>
                <a:effectLst/>
              </a:rPr>
              <a:t>Bez stechiometrického koeficientu zůstává voda. Na levé straně rovnice máme 4 atomy H, proto před H</a:t>
            </a:r>
            <a:r>
              <a:rPr lang="cs-CZ" sz="2000" b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O dáme koeficient 2:</a:t>
            </a:r>
          </a:p>
          <a:p>
            <a:pPr algn="just"/>
            <a:endParaRPr lang="cs-CZ" sz="800" b="0" dirty="0">
              <a:solidFill>
                <a:srgbClr val="4F4F4F"/>
              </a:solidFill>
              <a:effectLst/>
            </a:endParaRPr>
          </a:p>
          <a:p>
            <a:pPr algn="ctr"/>
            <a:r>
              <a:rPr lang="cs-CZ" sz="2000" b="1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 + 4HNO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1" dirty="0" err="1">
                <a:solidFill>
                  <a:srgbClr val="4F4F4F"/>
                </a:solidFill>
                <a:effectLst/>
              </a:rPr>
              <a:t>Cu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(NO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 + 2NO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 + 2H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O</a:t>
            </a:r>
          </a:p>
          <a:p>
            <a:pPr algn="just"/>
            <a:endParaRPr lang="cs-CZ" sz="800" b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dirty="0" err="1">
                <a:solidFill>
                  <a:srgbClr val="4F4F4F"/>
                </a:solidFill>
                <a:effectLst/>
              </a:rPr>
              <a:t>Spočítaním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 atomů kyslíku na obou stranách rovnice (12 = 12) ověříme koeficienty rovnice. Jelikož získané stechiometrické koeficienty (1, 4 = 1, 2, 2) už kromě čísla 1 nemají žádného společného dělitele, vyčíslování rovnice je ukončeno.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E859D5-8E24-4DFA-9B84-041BEF055A50}"/>
              </a:ext>
            </a:extLst>
          </p:cNvPr>
          <p:cNvSpPr txBox="1"/>
          <p:nvPr/>
        </p:nvSpPr>
        <p:spPr>
          <a:xfrm>
            <a:off x="246579" y="310108"/>
            <a:ext cx="872789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Na levé straně rovnice by měly být 2 atomy N s oxidačním číslem V, ale před HNO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nelze dát koeficient 2, protože ne všechny atomy N se účastnily redoxního procesu. Na pravé straně rovnice máme i atomy N s nezměněným oxidačním číslem – v 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Cu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(NO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. Proto před HNO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musíme dát stechiometrický koeficient, který bude větší než ten, který vyplynul z řešení parciálních chemických reakcí. 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761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5147A82-8860-4BF3-98FE-992B61D6BE05}"/>
              </a:ext>
            </a:extLst>
          </p:cNvPr>
          <p:cNvSpPr txBox="1"/>
          <p:nvPr/>
        </p:nvSpPr>
        <p:spPr>
          <a:xfrm>
            <a:off x="279971" y="549411"/>
            <a:ext cx="86559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te stechiometrické koeficienty v rovnici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								KMnO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→ 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MnBr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C8916E7-067C-493D-AD86-73027B49618B}"/>
              </a:ext>
            </a:extLst>
          </p:cNvPr>
          <p:cNvSpPr txBox="1"/>
          <p:nvPr/>
        </p:nvSpPr>
        <p:spPr>
          <a:xfrm>
            <a:off x="100174" y="1490007"/>
            <a:ext cx="883577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Vypočítáme oxidační čísla všech atomů, mění se oxidační čísla atomů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a Br:</a:t>
            </a:r>
          </a:p>
          <a:p>
            <a:pPr algn="ctr"/>
            <a:r>
              <a:rPr lang="cs-CZ" sz="2000" b="0" i="0" dirty="0" err="1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VII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 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Napíšeme parciální chemické rovnice oxidace a redukce: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(oxidace)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VII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+ 5e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(redukce)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První parciální chemickou rovnici vynásobíme pěti a obě rovnice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sčítame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5e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u="sng" dirty="0">
                <a:solidFill>
                  <a:srgbClr val="4F4F4F"/>
                </a:solidFill>
                <a:effectLst/>
              </a:rPr>
              <a:t>	</a:t>
            </a:r>
            <a:r>
              <a:rPr lang="cs-CZ" sz="2000" b="0" i="0" u="sng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u="sng" baseline="30000" dirty="0" err="1">
                <a:solidFill>
                  <a:srgbClr val="4F4F4F"/>
                </a:solidFill>
                <a:effectLst/>
              </a:rPr>
              <a:t>VII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+ 5e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</a:t>
            </a:r>
            <a:r>
              <a:rPr lang="cs-CZ" sz="2000" b="0" i="0" u="sng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u="sng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                                                      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5e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VII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+ 5e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5Br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a po úpravě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získame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SRR: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VII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 pravé straně rovnice máme mít podle SRR 5 atomů Br s oxidačním číslem 0. Ten je však tvořen dvouatomovými molekulami, takže stechiometrický koeficient by měl zlomkovou hodnotu. Proto SRR vynásobíme číslem 2: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FAE08A-1BD0-4DEF-898B-1E4F6B4EF411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95D8651-482B-4187-B730-8C43977C3A42}"/>
              </a:ext>
            </a:extLst>
          </p:cNvPr>
          <p:cNvSpPr txBox="1"/>
          <p:nvPr/>
        </p:nvSpPr>
        <p:spPr>
          <a:xfrm>
            <a:off x="200345" y="6123923"/>
            <a:ext cx="86739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10Br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+ 2Mn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VII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10Br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+ 2Mn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II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028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4F72703-017D-45C2-9638-E13544293655}"/>
              </a:ext>
            </a:extLst>
          </p:cNvPr>
          <p:cNvSpPr txBox="1"/>
          <p:nvPr/>
        </p:nvSpPr>
        <p:spPr>
          <a:xfrm>
            <a:off x="210620" y="314236"/>
            <a:ext cx="87895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Získané číselné hodnoty vyjadřují počty atomů, které musí být na levé a pravé straně rovnice. Na obou stranách rovnice mají být 2 atomy 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Mn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, koeficient před KMnO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a MnBr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bude 2: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4E110D8-9BF7-42C5-9815-E90CA62A28D1}"/>
              </a:ext>
            </a:extLst>
          </p:cNvPr>
          <p:cNvSpPr txBox="1"/>
          <p:nvPr/>
        </p:nvSpPr>
        <p:spPr>
          <a:xfrm>
            <a:off x="66782" y="1786517"/>
            <a:ext cx="901043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Zároveň na levé straně má být 10 atomů Br s oxidačním číslem –I, ale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nemůžeme dát koeficient 10. Na pravé straně rovnice se totiž vyskytují i atomy Br s nezměněným oxidačním číslem –I.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Koeficient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tak musí být větší než 10. Na pravé straně rovnice máme mít 10 atomů Br s oxidačním číslem 0, proto před 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dáme koeficient 5: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2KMnO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+ 2MnBr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levé straně rovnice máme dva atomy K, proto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dáme koeficient 2: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2KMnO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+ 2MnBr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+ 2KBr 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Jelikož na pravé straně rovnice už máme koeficienty před všemi látkami obsahujícími Br, zjistíme, že na pravé straně je 16 atomů Br, proto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dáme koeficient 16: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2KMnO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+ 16HBr → 5Br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+ 2MnBr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+ 2KBr 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Koeficient 16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KBr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zároveň znamená, že 10 atomů Br se zúčastnilo redoxní reakce a zbylých 6 zůstalo nezměněných. Na levé straně rovnice je rovněž 16 atomů H, proto na pravé straně rovnice dáme před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koeficient 8: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687DA27-49C8-4745-A002-EAB459328654}"/>
              </a:ext>
            </a:extLst>
          </p:cNvPr>
          <p:cNvSpPr txBox="1"/>
          <p:nvPr/>
        </p:nvSpPr>
        <p:spPr>
          <a:xfrm>
            <a:off x="2270588" y="1329899"/>
            <a:ext cx="51113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2KMnO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HBr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+ 2MnBr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KBr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 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O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3479FE5-AE4D-4DE2-A5B8-F7CF66FD88D6}"/>
              </a:ext>
            </a:extLst>
          </p:cNvPr>
          <p:cNvSpPr txBox="1"/>
          <p:nvPr/>
        </p:nvSpPr>
        <p:spPr>
          <a:xfrm>
            <a:off x="1815957" y="6244230"/>
            <a:ext cx="62389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000" b="1" dirty="0">
                <a:solidFill>
                  <a:srgbClr val="4F4F4F"/>
                </a:solidFill>
                <a:effectLst/>
              </a:rPr>
              <a:t>2KMnO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 + 16HBr → 5Br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 + 2MnBr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 + 2KBr + 8H</a:t>
            </a:r>
            <a:r>
              <a:rPr lang="cs-CZ" sz="2000" b="1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dirty="0">
                <a:solidFill>
                  <a:srgbClr val="4F4F4F"/>
                </a:solidFill>
                <a:effectLst/>
              </a:rPr>
              <a:t>O</a:t>
            </a:r>
            <a:endParaRPr lang="cs-CZ" sz="2000" b="0" dirty="0">
              <a:solidFill>
                <a:srgbClr val="4F4F4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4593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FC4A0FFD-64E9-4DAF-9841-100AB79F5D4A}"/>
              </a:ext>
            </a:extLst>
          </p:cNvPr>
          <p:cNvSpPr txBox="1"/>
          <p:nvPr/>
        </p:nvSpPr>
        <p:spPr>
          <a:xfrm>
            <a:off x="169524" y="387927"/>
            <a:ext cx="880495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dirty="0">
                <a:solidFill>
                  <a:srgbClr val="4F4F4F"/>
                </a:solidFill>
                <a:effectLst/>
              </a:rPr>
              <a:t>Řešení ověříme spočítáním atomů O na obou stranách rovnice (8 = 8). Protože získané stechiometrické koeficienty (2, 16 = 5, 2, 2, 8) už kromě čísla 1 nemají žádný společný dělitel, vyčíslování rovnice je ukončeno.</a:t>
            </a:r>
          </a:p>
        </p:txBody>
      </p:sp>
    </p:spTree>
    <p:extLst>
      <p:ext uri="{BB962C8B-B14F-4D97-AF65-F5344CB8AC3E}">
        <p14:creationId xmlns:p14="http://schemas.microsoft.com/office/powerpoint/2010/main" val="2088484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6F57FFB-694E-4578-92D8-0F3139F0292C}"/>
              </a:ext>
            </a:extLst>
          </p:cNvPr>
          <p:cNvSpPr txBox="1"/>
          <p:nvPr/>
        </p:nvSpPr>
        <p:spPr>
          <a:xfrm>
            <a:off x="184936" y="549411"/>
            <a:ext cx="87587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te stechiometrické koeficienty v rovnici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									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NO 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→ NaNO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6DEE206-10C4-4B77-AAF4-D899C7E8A9EF}"/>
              </a:ext>
            </a:extLst>
          </p:cNvPr>
          <p:cNvSpPr txBox="1"/>
          <p:nvPr/>
        </p:nvSpPr>
        <p:spPr>
          <a:xfrm>
            <a:off x="113016" y="1384164"/>
            <a:ext cx="891539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Vypočítáme oxidační čísla všech atomů, zjistíme, že se mění jen oxidační číslo atomů N; jeho symboly podtrhneme:</a:t>
            </a:r>
          </a:p>
          <a:p>
            <a:pPr algn="ctr"/>
            <a:r>
              <a:rPr lang="cs-CZ" sz="2000" b="0" i="0" u="sng" dirty="0">
                <a:solidFill>
                  <a:srgbClr val="4F4F4F"/>
                </a:solidFill>
                <a:effectLst/>
              </a:rPr>
              <a:t>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 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Na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Na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u="sng" dirty="0" err="1">
                <a:solidFill>
                  <a:srgbClr val="4F4F4F"/>
                </a:solidFill>
                <a:effectLst/>
              </a:rPr>
              <a:t>N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Jde o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symproporcionační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rovnici. Napíšeme parciální chemické rovnice oxidace a redukce: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(oxid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ace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redukc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Protože je počet přijatých a odevzdaných elektronů stejný, rovnice sčítáme: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u="sng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+ 1e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N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                                              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a po úpravě získáme SRR: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2N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Ze SRR vyplývá, že na pravé straně rovnice máme mít 2 atomy N s oxidačním číslem III a na levé straně po jednom atomu N s oxidačním číslem II, resp. IV. Do redoxní rovnice doplníme stechiometrické koeficienty: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NO 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2NaNO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D59D61-5155-49E2-99DF-2C657C860154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30639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2342317-20CF-4C0E-847C-8087FD698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09219"/>
              </p:ext>
            </p:extLst>
          </p:nvPr>
        </p:nvGraphicFramePr>
        <p:xfrm>
          <a:off x="207409" y="398832"/>
          <a:ext cx="8741381" cy="1645920"/>
        </p:xfrm>
        <a:graphic>
          <a:graphicData uri="http://schemas.openxmlformats.org/drawingml/2006/table">
            <a:tbl>
              <a:tblPr/>
              <a:tblGrid>
                <a:gridCol w="8741381">
                  <a:extLst>
                    <a:ext uri="{9D8B030D-6E8A-4147-A177-3AD203B41FA5}">
                      <a16:colId xmlns:a16="http://schemas.microsoft.com/office/drawing/2014/main" val="12957110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</a:rPr>
                        <a:t>Na pravé straně rovnice máme 2 atomy Na, proto před </a:t>
                      </a:r>
                      <a:r>
                        <a:rPr lang="cs-CZ" sz="2000" dirty="0" err="1">
                          <a:solidFill>
                            <a:srgbClr val="4F4F4F"/>
                          </a:solidFill>
                          <a:effectLst/>
                        </a:rPr>
                        <a:t>NaOH</a:t>
                      </a:r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</a:rPr>
                        <a:t> dáme koeficient 2:</a:t>
                      </a:r>
                    </a:p>
                    <a:p>
                      <a:pPr algn="ctr"/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</a:rPr>
                        <a:t>NO</a:t>
                      </a:r>
                      <a:r>
                        <a:rPr lang="cs-CZ" sz="2000" baseline="-25000" dirty="0">
                          <a:solidFill>
                            <a:srgbClr val="4F4F4F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</a:rPr>
                        <a:t> + NO + 2NaOH → 2NaNO</a:t>
                      </a:r>
                      <a:r>
                        <a:rPr lang="cs-CZ" sz="2000" baseline="-25000" dirty="0">
                          <a:solidFill>
                            <a:srgbClr val="4F4F4F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</a:rPr>
                        <a:t> + H</a:t>
                      </a:r>
                      <a:r>
                        <a:rPr lang="cs-CZ" sz="2000" baseline="-25000" dirty="0">
                          <a:solidFill>
                            <a:srgbClr val="4F4F4F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</a:rPr>
                        <a:t>O</a:t>
                      </a:r>
                      <a:endParaRPr lang="en-US" sz="2000" dirty="0">
                        <a:solidFill>
                          <a:srgbClr val="4F4F4F"/>
                        </a:solidFill>
                        <a:effectLst/>
                      </a:endParaRPr>
                    </a:p>
                    <a:p>
                      <a:pPr algn="ctr"/>
                      <a:endParaRPr lang="cs-CZ" sz="800" dirty="0">
                        <a:solidFill>
                          <a:srgbClr val="4F4F4F"/>
                        </a:solidFill>
                        <a:effectLst/>
                      </a:endParaRPr>
                    </a:p>
                    <a:p>
                      <a:pPr algn="l"/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Jedinou látkou bez stechiometrického koeficientu je voda. Na levé straně máme 2 atomy H, proto před H</a:t>
                      </a:r>
                      <a:r>
                        <a:rPr lang="cs-CZ" sz="2000" baseline="-25000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O musí byť koeficient 1:</a:t>
                      </a:r>
                    </a:p>
                    <a:p>
                      <a:pPr algn="ctr"/>
                      <a:r>
                        <a:rPr lang="cs-CZ" sz="2000" b="1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NO</a:t>
                      </a:r>
                      <a:r>
                        <a:rPr lang="cs-CZ" sz="2000" b="1" baseline="-25000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b="1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 + NO + 2NaOH → 2NaNO</a:t>
                      </a:r>
                      <a:r>
                        <a:rPr lang="cs-CZ" sz="2000" b="1" baseline="-25000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b="1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 + H</a:t>
                      </a:r>
                      <a:r>
                        <a:rPr lang="cs-CZ" sz="2000" b="1" baseline="-25000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b="1" dirty="0">
                          <a:solidFill>
                            <a:srgbClr val="4F4F4F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cs-CZ" sz="2000" dirty="0">
                        <a:solidFill>
                          <a:srgbClr val="4F4F4F"/>
                        </a:solidFill>
                        <a:effectLst/>
                        <a:latin typeface="+mn-lt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3388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A310786-3B24-4F65-9CFB-2C90698CA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95" y="2317795"/>
            <a:ext cx="8866595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cs typeface="Segoe UI" panose="020B0502040204020203" pitchFamily="34" charset="0"/>
              </a:rPr>
              <a:t>Řešení </a:t>
            </a:r>
            <a:r>
              <a:rPr kumimoji="0" lang="cs-CZ" altLang="cs-CZ" sz="2000" b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cs typeface="Segoe UI" panose="020B0502040204020203" pitchFamily="34" charset="0"/>
              </a:rPr>
              <a:t>ješte</a:t>
            </a:r>
            <a:r>
              <a:rPr kumimoji="0" lang="cs-CZ" altLang="cs-CZ" sz="2000" b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cs typeface="Segoe UI" panose="020B0502040204020203" pitchFamily="34" charset="0"/>
              </a:rPr>
              <a:t> ověříme spočítáním atomů O na obou stranách rovnice (5 = 5). Protože získané stechiometrické koeficienty (1, 1, 2 = 2, 1) už kromě čísla 1 nemají žádného společného dělitele, je vyčíslování rovnice je ukončeno.</a:t>
            </a:r>
            <a:endParaRPr kumimoji="0" lang="en-US" altLang="cs-CZ" sz="2000" b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4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69F276E-3109-499A-B201-2DC75AC4A138}"/>
              </a:ext>
            </a:extLst>
          </p:cNvPr>
          <p:cNvSpPr txBox="1"/>
          <p:nvPr/>
        </p:nvSpPr>
        <p:spPr>
          <a:xfrm>
            <a:off x="727241" y="194869"/>
            <a:ext cx="7267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Vyčíslete rovnici      </a:t>
            </a:r>
            <a:r>
              <a:rPr lang="en-US" sz="2000" dirty="0"/>
              <a:t>Ag</a:t>
            </a:r>
            <a:r>
              <a:rPr lang="en-US" sz="2000" b="1" baseline="-25000" dirty="0"/>
              <a:t>3</a:t>
            </a:r>
            <a:r>
              <a:rPr lang="en-US" sz="2000" dirty="0"/>
              <a:t>AsO</a:t>
            </a:r>
            <a:r>
              <a:rPr lang="en-US" sz="2000" baseline="-25000" dirty="0"/>
              <a:t>4</a:t>
            </a:r>
            <a:r>
              <a:rPr lang="en-US" sz="2000" dirty="0"/>
              <a:t> + Zn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→ Ag + AsH</a:t>
            </a:r>
            <a:r>
              <a:rPr lang="en-US" sz="2000" baseline="-25000" dirty="0"/>
              <a:t>3</a:t>
            </a:r>
            <a:r>
              <a:rPr lang="en-US" sz="2000" dirty="0"/>
              <a:t> + ZnSO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730EFD-A65F-427F-ACAC-46CF85DE6854}"/>
              </a:ext>
            </a:extLst>
          </p:cNvPr>
          <p:cNvSpPr txBox="1"/>
          <p:nvPr/>
        </p:nvSpPr>
        <p:spPr>
          <a:xfrm>
            <a:off x="1163614" y="953243"/>
            <a:ext cx="59708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Ag</a:t>
            </a:r>
            <a:r>
              <a:rPr lang="en-US" sz="2000" b="1" baseline="-25000" dirty="0"/>
              <a:t>3</a:t>
            </a:r>
            <a:r>
              <a:rPr lang="en-US" sz="2000" baseline="30000" dirty="0"/>
              <a:t>III</a:t>
            </a:r>
            <a:r>
              <a:rPr lang="en-US" sz="2000" dirty="0"/>
              <a:t>As</a:t>
            </a:r>
            <a:r>
              <a:rPr lang="en-US" sz="2000" baseline="30000" dirty="0"/>
              <a:t>V</a:t>
            </a:r>
            <a:r>
              <a:rPr lang="en-US" sz="2000" dirty="0"/>
              <a:t>O</a:t>
            </a:r>
            <a:r>
              <a:rPr lang="en-US" sz="2000" baseline="-25000" dirty="0"/>
              <a:t>4</a:t>
            </a:r>
            <a:r>
              <a:rPr lang="en-US" sz="2000" dirty="0"/>
              <a:t> + Zn</a:t>
            </a:r>
            <a:r>
              <a:rPr lang="en-US" sz="2000" baseline="30000" dirty="0"/>
              <a:t>0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→ Ag</a:t>
            </a:r>
            <a:r>
              <a:rPr lang="en-US" sz="2000" baseline="30000" dirty="0"/>
              <a:t>0</a:t>
            </a:r>
            <a:r>
              <a:rPr lang="en-US" sz="2000" dirty="0"/>
              <a:t> + As</a:t>
            </a:r>
            <a:r>
              <a:rPr lang="en-US" sz="2000" baseline="30000" dirty="0"/>
              <a:t>-III</a:t>
            </a:r>
            <a:r>
              <a:rPr lang="en-US" sz="2000" dirty="0"/>
              <a:t>H</a:t>
            </a:r>
            <a:r>
              <a:rPr lang="en-US" sz="2000" baseline="-25000" dirty="0"/>
              <a:t>3</a:t>
            </a:r>
            <a:r>
              <a:rPr lang="en-US" sz="2000" dirty="0"/>
              <a:t> + Zn</a:t>
            </a:r>
            <a:r>
              <a:rPr lang="en-US" sz="2000" baseline="30000" dirty="0"/>
              <a:t>II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</a:p>
          <a:p>
            <a:endParaRPr lang="en-US" sz="2000" dirty="0"/>
          </a:p>
          <a:p>
            <a:pPr algn="l"/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Zn</a:t>
            </a:r>
            <a:r>
              <a:rPr lang="en-US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– </a:t>
            </a:r>
            <a:r>
              <a:rPr lang="en-US" sz="2000" dirty="0">
                <a:solidFill>
                  <a:srgbClr val="4F4F4F"/>
                </a:solidFill>
                <a:latin typeface="Calibri" panose="020F0502020204030204" pitchFamily="34" charset="0"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Zn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 (oxid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ace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As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8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As</a:t>
            </a:r>
            <a:r>
              <a:rPr lang="en-US" sz="2000" baseline="30000" dirty="0">
                <a:solidFill>
                  <a:srgbClr val="4F4F4F"/>
                </a:solidFill>
                <a:latin typeface="Calibri" panose="020F0502020204030204" pitchFamily="34" charset="0"/>
              </a:rPr>
              <a:t>-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redukc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3Ag</a:t>
            </a:r>
            <a:r>
              <a:rPr lang="en-US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3Ag</a:t>
            </a:r>
            <a:r>
              <a:rPr lang="en-US" sz="2000" baseline="30000" dirty="0">
                <a:solidFill>
                  <a:srgbClr val="4F4F4F"/>
                </a:solidFill>
                <a:latin typeface="Calibri" panose="020F0502020204030204" pitchFamily="34" charset="0"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redukc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  <a:latin typeface="Calibri" panose="020F0502020204030204" pitchFamily="34" charset="0"/>
            </a:endParaRPr>
          </a:p>
          <a:p>
            <a:pPr algn="l"/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11 Zn</a:t>
            </a:r>
            <a:r>
              <a:rPr lang="en-US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– </a:t>
            </a:r>
            <a:r>
              <a:rPr lang="en-US" sz="2000" dirty="0">
                <a:solidFill>
                  <a:srgbClr val="4F4F4F"/>
                </a:solidFill>
                <a:latin typeface="Calibri" panose="020F0502020204030204" pitchFamily="34" charset="0"/>
              </a:rPr>
              <a:t>22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</a:t>
            </a:r>
            <a:r>
              <a:rPr lang="en-US" sz="2000" dirty="0">
                <a:solidFill>
                  <a:srgbClr val="4F4F4F"/>
                </a:solidFill>
                <a:latin typeface="Calibri" panose="020F0502020204030204" pitchFamily="34" charset="0"/>
              </a:rPr>
              <a:t>11 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Zn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 (oxid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ace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 As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16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2 As</a:t>
            </a:r>
            <a:r>
              <a:rPr lang="en-US" sz="2000" baseline="30000" dirty="0">
                <a:solidFill>
                  <a:srgbClr val="4F4F4F"/>
                </a:solidFill>
                <a:latin typeface="Calibri" panose="020F0502020204030204" pitchFamily="34" charset="0"/>
              </a:rPr>
              <a:t>-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redukc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	6 </a:t>
            </a:r>
            <a:r>
              <a:rPr lang="en-US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Ag</a:t>
            </a:r>
            <a:r>
              <a:rPr lang="en-US" sz="2000" b="0" i="0" baseline="3000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+ 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6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→ 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6 Ag</a:t>
            </a:r>
            <a:r>
              <a:rPr lang="en-US" sz="2000" baseline="30000" dirty="0">
                <a:solidFill>
                  <a:srgbClr val="4F4F4F"/>
                </a:solidFill>
                <a:latin typeface="Calibri" panose="020F0502020204030204" pitchFamily="34" charset="0"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redukc</a:t>
            </a:r>
            <a:r>
              <a:rPr lang="en-US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F6B1F624-E800-4B49-BDC9-3F17E31F22D0}"/>
              </a:ext>
            </a:extLst>
          </p:cNvPr>
          <p:cNvSpPr/>
          <p:nvPr/>
        </p:nvSpPr>
        <p:spPr>
          <a:xfrm>
            <a:off x="4626002" y="2043358"/>
            <a:ext cx="102741" cy="47261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0730BFB-A931-4782-ABB5-C8EBE49C3F0C}"/>
              </a:ext>
            </a:extLst>
          </p:cNvPr>
          <p:cNvSpPr txBox="1"/>
          <p:nvPr/>
        </p:nvSpPr>
        <p:spPr>
          <a:xfrm>
            <a:off x="5073623" y="1573236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</a:t>
            </a:r>
            <a:r>
              <a:rPr lang="cs-CZ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18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6FAEC43-3632-4E4F-BAF7-A21C53201CA7}"/>
              </a:ext>
            </a:extLst>
          </p:cNvPr>
          <p:cNvSpPr txBox="1"/>
          <p:nvPr/>
        </p:nvSpPr>
        <p:spPr>
          <a:xfrm>
            <a:off x="5073623" y="2130835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 </a:t>
            </a:r>
            <a:r>
              <a:rPr lang="cs-CZ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18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C434644-7E61-4B20-9255-41EE4B4C1A67}"/>
              </a:ext>
            </a:extLst>
          </p:cNvPr>
          <p:cNvCxnSpPr>
            <a:cxnSpLocks/>
          </p:cNvCxnSpPr>
          <p:nvPr/>
        </p:nvCxnSpPr>
        <p:spPr>
          <a:xfrm>
            <a:off x="5660643" y="1731587"/>
            <a:ext cx="832526" cy="565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28ECA327-D4B8-4630-8030-20502315B3AD}"/>
              </a:ext>
            </a:extLst>
          </p:cNvPr>
          <p:cNvCxnSpPr/>
          <p:nvPr/>
        </p:nvCxnSpPr>
        <p:spPr>
          <a:xfrm flipV="1">
            <a:off x="5784252" y="1813780"/>
            <a:ext cx="708917" cy="482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50B0F41-CB36-4740-8B01-87CED650C1E7}"/>
              </a:ext>
            </a:extLst>
          </p:cNvPr>
          <p:cNvSpPr txBox="1"/>
          <p:nvPr/>
        </p:nvSpPr>
        <p:spPr>
          <a:xfrm>
            <a:off x="6715775" y="15469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11</a:t>
            </a:r>
            <a:endParaRPr lang="cs-CZ" u="sng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3F4383F-9C97-4443-BB9D-8DB73D09AC84}"/>
              </a:ext>
            </a:extLst>
          </p:cNvPr>
          <p:cNvSpPr txBox="1"/>
          <p:nvPr/>
        </p:nvSpPr>
        <p:spPr>
          <a:xfrm>
            <a:off x="6716467" y="2214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2</a:t>
            </a:r>
            <a:endParaRPr lang="cs-CZ" u="sng" dirty="0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E969311E-A5AE-4C6B-ABD9-0C0F336FB7AA}"/>
              </a:ext>
            </a:extLst>
          </p:cNvPr>
          <p:cNvSpPr/>
          <p:nvPr/>
        </p:nvSpPr>
        <p:spPr>
          <a:xfrm>
            <a:off x="2373332" y="3106180"/>
            <a:ext cx="606174" cy="77313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70B2656D-89C3-4845-B8BC-8ABBF0A8669F}"/>
              </a:ext>
            </a:extLst>
          </p:cNvPr>
          <p:cNvCxnSpPr>
            <a:cxnSpLocks/>
          </p:cNvCxnSpPr>
          <p:nvPr/>
        </p:nvCxnSpPr>
        <p:spPr>
          <a:xfrm>
            <a:off x="2979506" y="3465541"/>
            <a:ext cx="236758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599A7C5-B4A5-4F4F-A45C-9CC106975A05}"/>
              </a:ext>
            </a:extLst>
          </p:cNvPr>
          <p:cNvSpPr txBox="1"/>
          <p:nvPr/>
        </p:nvSpPr>
        <p:spPr>
          <a:xfrm>
            <a:off x="5392365" y="3293440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 </a:t>
            </a:r>
            <a:r>
              <a:rPr lang="cs-CZ" sz="18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cs-CZ" sz="1800" b="0" i="0" baseline="3000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–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52DE9ED3-929E-4B3A-A668-E379308E0012}"/>
              </a:ext>
            </a:extLst>
          </p:cNvPr>
          <p:cNvSpPr txBox="1"/>
          <p:nvPr/>
        </p:nvSpPr>
        <p:spPr>
          <a:xfrm>
            <a:off x="674732" y="4073154"/>
            <a:ext cx="81080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2 Ag</a:t>
            </a:r>
            <a:r>
              <a:rPr lang="en-US" sz="2000" baseline="-25000" dirty="0"/>
              <a:t>3</a:t>
            </a:r>
            <a:r>
              <a:rPr lang="en-US" sz="2000" dirty="0"/>
              <a:t>AsO</a:t>
            </a:r>
            <a:r>
              <a:rPr lang="en-US" sz="2000" baseline="-25000" dirty="0"/>
              <a:t>4</a:t>
            </a:r>
            <a:r>
              <a:rPr lang="en-US" sz="2000" dirty="0"/>
              <a:t> + 11 Zn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→ 6 Ag + 2 AsH</a:t>
            </a:r>
            <a:r>
              <a:rPr lang="en-US" sz="2000" baseline="-25000" dirty="0"/>
              <a:t>3</a:t>
            </a:r>
            <a:r>
              <a:rPr lang="en-US" sz="2000" dirty="0"/>
              <a:t> + 11 ZnSO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88879C8-5C47-4C69-9158-EB2BB2524384}"/>
              </a:ext>
            </a:extLst>
          </p:cNvPr>
          <p:cNvSpPr txBox="1"/>
          <p:nvPr/>
        </p:nvSpPr>
        <p:spPr>
          <a:xfrm>
            <a:off x="674732" y="4854119"/>
            <a:ext cx="81080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2 Ag</a:t>
            </a:r>
            <a:r>
              <a:rPr lang="en-US" sz="2000" baseline="-25000" dirty="0"/>
              <a:t>3</a:t>
            </a:r>
            <a:r>
              <a:rPr lang="en-US" sz="2000" dirty="0"/>
              <a:t>AsO</a:t>
            </a:r>
            <a:r>
              <a:rPr lang="en-US" sz="2000" baseline="-25000" dirty="0"/>
              <a:t>4</a:t>
            </a:r>
            <a:r>
              <a:rPr lang="en-US" sz="2000" dirty="0"/>
              <a:t> + 11 Zn + </a:t>
            </a:r>
            <a:r>
              <a:rPr lang="en-US" sz="2000" dirty="0">
                <a:solidFill>
                  <a:srgbClr val="0070C0"/>
                </a:solidFill>
              </a:rPr>
              <a:t>11 H</a:t>
            </a:r>
            <a:r>
              <a:rPr lang="en-US" sz="2000" baseline="-25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SO</a:t>
            </a:r>
            <a:r>
              <a:rPr lang="en-US" sz="2000" baseline="-25000" dirty="0">
                <a:solidFill>
                  <a:srgbClr val="0070C0"/>
                </a:solidFill>
              </a:rPr>
              <a:t>4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→ 6 Ag + 2 AsH</a:t>
            </a:r>
            <a:r>
              <a:rPr lang="en-US" sz="2000" baseline="-25000" dirty="0"/>
              <a:t>3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70C0"/>
                </a:solidFill>
              </a:rPr>
              <a:t>11 </a:t>
            </a:r>
            <a:r>
              <a:rPr lang="en-US" sz="2000" dirty="0"/>
              <a:t>Zn</a:t>
            </a:r>
            <a:r>
              <a:rPr lang="en-US" sz="2000" dirty="0">
                <a:solidFill>
                  <a:srgbClr val="0070C0"/>
                </a:solidFill>
              </a:rPr>
              <a:t>SO</a:t>
            </a:r>
            <a:r>
              <a:rPr lang="en-US" sz="2000" baseline="-25000" dirty="0">
                <a:solidFill>
                  <a:srgbClr val="0070C0"/>
                </a:solidFill>
              </a:rPr>
              <a:t>4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+ </a:t>
            </a:r>
            <a:r>
              <a:rPr lang="en-US" sz="2000" dirty="0">
                <a:solidFill>
                  <a:srgbClr val="0070C0"/>
                </a:solidFill>
              </a:rPr>
              <a:t>8 H</a:t>
            </a:r>
            <a:r>
              <a:rPr lang="en-US" sz="2000" baseline="-25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O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70CA236-5D28-445E-8022-AA240A3FE7C5}"/>
              </a:ext>
            </a:extLst>
          </p:cNvPr>
          <p:cNvSpPr txBox="1"/>
          <p:nvPr/>
        </p:nvSpPr>
        <p:spPr>
          <a:xfrm>
            <a:off x="3648233" y="5232672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 x 4 O = 8 O 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8898DC8-F8A9-4FF0-A687-B1BEC70FD6EE}"/>
              </a:ext>
            </a:extLst>
          </p:cNvPr>
          <p:cNvSpPr txBox="1"/>
          <p:nvPr/>
        </p:nvSpPr>
        <p:spPr>
          <a:xfrm>
            <a:off x="623361" y="6171703"/>
            <a:ext cx="810802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2 Ag</a:t>
            </a:r>
            <a:r>
              <a:rPr lang="en-US" sz="2000" b="1" baseline="-25000" dirty="0"/>
              <a:t>3</a:t>
            </a:r>
            <a:r>
              <a:rPr lang="en-US" sz="2000" b="1" dirty="0"/>
              <a:t>AsO</a:t>
            </a:r>
            <a:r>
              <a:rPr lang="en-US" sz="2000" b="1" baseline="-25000" dirty="0"/>
              <a:t>4</a:t>
            </a:r>
            <a:r>
              <a:rPr lang="en-US" sz="2000" b="1" dirty="0"/>
              <a:t> + 11 Zn + 11 H</a:t>
            </a:r>
            <a:r>
              <a:rPr lang="en-US" sz="2000" b="1" baseline="-25000" dirty="0"/>
              <a:t>2</a:t>
            </a:r>
            <a:r>
              <a:rPr lang="en-US" sz="2000" b="1" dirty="0"/>
              <a:t>SO</a:t>
            </a:r>
            <a:r>
              <a:rPr lang="en-US" sz="2000" b="1" baseline="-25000" dirty="0"/>
              <a:t>4</a:t>
            </a:r>
            <a:r>
              <a:rPr lang="en-US" sz="2000" b="1" dirty="0"/>
              <a:t> → 6 Ag + 2 AsH</a:t>
            </a:r>
            <a:r>
              <a:rPr lang="en-US" sz="2000" b="1" baseline="-25000" dirty="0"/>
              <a:t>3</a:t>
            </a:r>
            <a:r>
              <a:rPr lang="en-US" sz="2000" b="1" dirty="0"/>
              <a:t> + 11 ZnSO</a:t>
            </a:r>
            <a:r>
              <a:rPr lang="en-US" sz="2000" b="1" baseline="-25000" dirty="0"/>
              <a:t>4</a:t>
            </a:r>
            <a:r>
              <a:rPr lang="en-US" sz="2000" b="1" dirty="0"/>
              <a:t> + 8 H</a:t>
            </a:r>
            <a:r>
              <a:rPr lang="en-US" sz="2000" b="1" baseline="-25000" dirty="0"/>
              <a:t>2</a:t>
            </a:r>
            <a:r>
              <a:rPr lang="en-US" sz="2000" b="1" dirty="0"/>
              <a:t>O</a:t>
            </a:r>
            <a:endParaRPr lang="cs-CZ" sz="2000" b="1" dirty="0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D273A2A-C17B-4DD0-8391-B01EC179DDDE}"/>
              </a:ext>
            </a:extLst>
          </p:cNvPr>
          <p:cNvSpPr txBox="1"/>
          <p:nvPr/>
        </p:nvSpPr>
        <p:spPr>
          <a:xfrm>
            <a:off x="3451587" y="45050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22 H = 6 H + 2 x 8 H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7D4289F-CA2E-4537-9B04-4BEC0DBBB13A}"/>
              </a:ext>
            </a:extLst>
          </p:cNvPr>
          <p:cNvSpPr txBox="1"/>
          <p:nvPr/>
        </p:nvSpPr>
        <p:spPr>
          <a:xfrm>
            <a:off x="674732" y="5568392"/>
            <a:ext cx="81080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2</a:t>
            </a:r>
            <a:r>
              <a:rPr lang="en-US" sz="2000" dirty="0"/>
              <a:t> Ag</a:t>
            </a:r>
            <a:r>
              <a:rPr lang="en-US" sz="2000" baseline="-25000" dirty="0"/>
              <a:t>3</a:t>
            </a:r>
            <a:r>
              <a:rPr lang="en-US" sz="2000" dirty="0"/>
              <a:t>As</a:t>
            </a:r>
            <a:r>
              <a:rPr lang="en-US" sz="2000" dirty="0">
                <a:solidFill>
                  <a:srgbClr val="00B050"/>
                </a:solidFill>
              </a:rPr>
              <a:t>O</a:t>
            </a:r>
            <a:r>
              <a:rPr lang="en-US" sz="2000" baseline="-25000" dirty="0">
                <a:solidFill>
                  <a:srgbClr val="00B050"/>
                </a:solidFill>
              </a:rPr>
              <a:t>4</a:t>
            </a:r>
            <a:r>
              <a:rPr lang="en-US" sz="2000" dirty="0"/>
              <a:t> + 11 Zn + 11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→ 6 Ag + 2 AsH</a:t>
            </a:r>
            <a:r>
              <a:rPr lang="en-US" sz="2000" baseline="-25000" dirty="0"/>
              <a:t>3</a:t>
            </a:r>
            <a:r>
              <a:rPr lang="en-US" sz="2000" dirty="0"/>
              <a:t> + 11 ZnSO</a:t>
            </a:r>
            <a:r>
              <a:rPr lang="en-US" sz="2000" baseline="-25000" dirty="0"/>
              <a:t>4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B050"/>
                </a:solidFill>
              </a:rPr>
              <a:t>8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>
                <a:solidFill>
                  <a:srgbClr val="00B050"/>
                </a:solidFill>
              </a:rPr>
              <a:t>O</a:t>
            </a:r>
            <a:endParaRPr lang="cs-CZ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4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7B290F13-E9C0-4B36-9B9C-5CF8EFD1B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84" y="713925"/>
            <a:ext cx="8877629" cy="543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DD78642-E2EA-4439-8347-F6A7FE0F075D}"/>
              </a:ext>
            </a:extLst>
          </p:cNvPr>
          <p:cNvSpPr txBox="1"/>
          <p:nvPr/>
        </p:nvSpPr>
        <p:spPr>
          <a:xfrm>
            <a:off x="7155948" y="4990810"/>
            <a:ext cx="13407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i) 3,6,1,5,3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EB1D4D-481B-409C-B142-C5966A082EB4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0336652-D53A-480D-9A24-300993512730}"/>
              </a:ext>
            </a:extLst>
          </p:cNvPr>
          <p:cNvSpPr txBox="1"/>
          <p:nvPr/>
        </p:nvSpPr>
        <p:spPr>
          <a:xfrm>
            <a:off x="6935053" y="414121"/>
            <a:ext cx="1751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a) 3,4,3,4,2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877CDAB-2101-4928-B47A-C82D20902EBE}"/>
              </a:ext>
            </a:extLst>
          </p:cNvPr>
          <p:cNvSpPr txBox="1"/>
          <p:nvPr/>
        </p:nvSpPr>
        <p:spPr>
          <a:xfrm>
            <a:off x="6928541" y="775386"/>
            <a:ext cx="13407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b) 5,2,5,1,6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C0D103A-2DB2-4CC0-A70C-66A30B1F29CB}"/>
              </a:ext>
            </a:extLst>
          </p:cNvPr>
          <p:cNvSpPr txBox="1"/>
          <p:nvPr/>
        </p:nvSpPr>
        <p:spPr>
          <a:xfrm>
            <a:off x="6928541" y="1138281"/>
            <a:ext cx="19880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c) 2,11,11,6,2,11,8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8E99EC4-3F5B-486C-927E-FE05AFFCA838}"/>
              </a:ext>
            </a:extLst>
          </p:cNvPr>
          <p:cNvSpPr txBox="1"/>
          <p:nvPr/>
        </p:nvSpPr>
        <p:spPr>
          <a:xfrm>
            <a:off x="6928541" y="1497859"/>
            <a:ext cx="22154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d) 1,1,2,1,2,2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B0644A8-F21C-429D-8A36-500AD077A425}"/>
              </a:ext>
            </a:extLst>
          </p:cNvPr>
          <p:cNvSpPr txBox="1"/>
          <p:nvPr/>
        </p:nvSpPr>
        <p:spPr>
          <a:xfrm>
            <a:off x="6935053" y="1871866"/>
            <a:ext cx="1561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e) 4,11,2,8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ECC4EB2-B04A-4812-A9F5-3BE938348727}"/>
              </a:ext>
            </a:extLst>
          </p:cNvPr>
          <p:cNvSpPr txBox="1"/>
          <p:nvPr/>
        </p:nvSpPr>
        <p:spPr>
          <a:xfrm>
            <a:off x="7006976" y="2281793"/>
            <a:ext cx="1561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f) 3,10,2,1,18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90E85A7-59C0-44B3-B2D7-433784C5BF66}"/>
              </a:ext>
            </a:extLst>
          </p:cNvPr>
          <p:cNvSpPr txBox="1"/>
          <p:nvPr/>
        </p:nvSpPr>
        <p:spPr>
          <a:xfrm>
            <a:off x="7027524" y="2635019"/>
            <a:ext cx="14692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dirty="0">
                <a:solidFill>
                  <a:srgbClr val="4F4F4F"/>
                </a:solidFill>
                <a:effectLst/>
              </a:rPr>
              <a:t>g) 5,1,6,3,3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6B040E4-4EF6-41F4-8F87-34D25B2524A3}"/>
              </a:ext>
            </a:extLst>
          </p:cNvPr>
          <p:cNvSpPr txBox="1"/>
          <p:nvPr/>
        </p:nvSpPr>
        <p:spPr>
          <a:xfrm>
            <a:off x="7109717" y="3668984"/>
            <a:ext cx="1500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</a:rPr>
              <a:t>h) 1,1,1,2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6FF5C19-E1DC-42B1-93D3-BE6BB710DEB5}"/>
              </a:ext>
            </a:extLst>
          </p:cNvPr>
          <p:cNvSpPr txBox="1"/>
          <p:nvPr/>
        </p:nvSpPr>
        <p:spPr>
          <a:xfrm flipH="1">
            <a:off x="200345" y="6243823"/>
            <a:ext cx="3970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KNO</a:t>
            </a:r>
            <a:r>
              <a:rPr lang="en-US" sz="2000" baseline="-25000" dirty="0"/>
              <a:t>3</a:t>
            </a:r>
            <a:r>
              <a:rPr lang="en-US" sz="2000" dirty="0"/>
              <a:t> + S +C = K</a:t>
            </a:r>
            <a:r>
              <a:rPr lang="en-US" sz="2000" baseline="-25000" dirty="0"/>
              <a:t>2</a:t>
            </a:r>
            <a:r>
              <a:rPr lang="en-US" sz="2000" dirty="0"/>
              <a:t>S + N</a:t>
            </a:r>
            <a:r>
              <a:rPr lang="en-US" sz="2000" baseline="-25000" dirty="0"/>
              <a:t>2</a:t>
            </a:r>
            <a:r>
              <a:rPr lang="en-US" sz="2000" dirty="0"/>
              <a:t> + CO</a:t>
            </a:r>
            <a:r>
              <a:rPr lang="en-US" sz="2000" baseline="-25000" dirty="0"/>
              <a:t>2</a:t>
            </a:r>
            <a:endParaRPr lang="cs-CZ" sz="2000" baseline="-25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CA7FC6B-6799-4A8A-AACB-F3DEB8554AA2}"/>
              </a:ext>
            </a:extLst>
          </p:cNvPr>
          <p:cNvSpPr txBox="1"/>
          <p:nvPr/>
        </p:nvSpPr>
        <p:spPr>
          <a:xfrm>
            <a:off x="7233007" y="6339367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2, 1, 3, 1, 1, 3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83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Oxidační číslo</a:t>
            </a:r>
            <a:r>
              <a:rPr lang="cs-CZ" altLang="cs-CZ" sz="2800" dirty="0"/>
              <a:t>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43662" y="838200"/>
            <a:ext cx="864076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dirty="0"/>
              <a:t>Oxidační číslo prvku ve sloučenině je výslednému náboji (skutečnému nebo myšlenému), který by daný atom získal při úplné polarizaci všech svých vazeb. Jde o formální pojem, často neodpovídá skutečné elektronové konfiguraci v molekule. píše se římskou číslicí, vpravo nahoře od značky prvku.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42374" y="5106034"/>
            <a:ext cx="844333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dirty="0"/>
              <a:t>!! Součet oxidačních čísel všech atomů v </a:t>
            </a:r>
            <a:r>
              <a:rPr lang="cs-CZ" altLang="cs-CZ" u="sng" dirty="0"/>
              <a:t>elektroneutrální molekule</a:t>
            </a:r>
            <a:r>
              <a:rPr lang="cs-CZ" altLang="cs-CZ" dirty="0"/>
              <a:t> je roven </a:t>
            </a:r>
            <a:r>
              <a:rPr lang="cs-CZ" altLang="cs-CZ" u="sng" dirty="0"/>
              <a:t>nule</a:t>
            </a:r>
            <a:r>
              <a:rPr lang="cs-CZ" altLang="cs-CZ" dirty="0"/>
              <a:t>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!! Součet oxidačních čísel všech atomů v </a:t>
            </a:r>
            <a:r>
              <a:rPr lang="cs-CZ" altLang="cs-CZ" u="sng" dirty="0"/>
              <a:t>iontu</a:t>
            </a:r>
            <a:r>
              <a:rPr lang="cs-CZ" altLang="cs-CZ" dirty="0"/>
              <a:t> je roven jeho </a:t>
            </a:r>
            <a:r>
              <a:rPr lang="cs-CZ" altLang="cs-CZ" u="sng" dirty="0"/>
              <a:t>náboji</a:t>
            </a:r>
            <a:r>
              <a:rPr lang="cs-CZ" altLang="cs-CZ" dirty="0"/>
              <a:t>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Volný atom má oxidační číslo nula.</a:t>
            </a:r>
          </a:p>
        </p:txBody>
      </p:sp>
      <p:pic>
        <p:nvPicPr>
          <p:cNvPr id="7" name="Picture 4" descr="SouvisejÃ­cÃ­ obrÃ¡zek">
            <a:extLst>
              <a:ext uri="{FF2B5EF4-FFF2-40B4-BE49-F238E27FC236}">
                <a16:creationId xmlns:a16="http://schemas.microsoft.com/office/drawing/2014/main" id="{37719EFF-57F9-4DCC-81AB-E7996DDE5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2148138"/>
            <a:ext cx="5867400" cy="283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604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E2F7853-F8BD-4175-BDC0-101EE2E4996C}"/>
              </a:ext>
            </a:extLst>
          </p:cNvPr>
          <p:cNvSpPr txBox="1"/>
          <p:nvPr/>
        </p:nvSpPr>
        <p:spPr>
          <a:xfrm>
            <a:off x="164386" y="1910993"/>
            <a:ext cx="6667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FeSO</a:t>
            </a:r>
            <a:r>
              <a:rPr lang="en-US" sz="2000" baseline="-25000" dirty="0"/>
              <a:t>4</a:t>
            </a:r>
            <a:r>
              <a:rPr lang="en-US" sz="2000" dirty="0"/>
              <a:t> + K</a:t>
            </a:r>
            <a:r>
              <a:rPr lang="en-US" sz="2000" baseline="-25000" dirty="0"/>
              <a:t>2</a:t>
            </a:r>
            <a:r>
              <a:rPr lang="en-US" sz="2000" dirty="0"/>
              <a:t>Cr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-25000" dirty="0"/>
              <a:t>7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= Fe</a:t>
            </a:r>
            <a:r>
              <a:rPr lang="en-US" sz="2000" baseline="-25000" dirty="0"/>
              <a:t>2</a:t>
            </a:r>
            <a:r>
              <a:rPr lang="en-US" sz="2000" dirty="0"/>
              <a:t>(SO</a:t>
            </a:r>
            <a:r>
              <a:rPr lang="en-US" sz="2000" baseline="-25000" dirty="0"/>
              <a:t>4</a:t>
            </a:r>
            <a:r>
              <a:rPr lang="en-US" sz="2000" dirty="0"/>
              <a:t>)</a:t>
            </a:r>
            <a:r>
              <a:rPr lang="en-US" sz="2000" baseline="-25000" dirty="0"/>
              <a:t>3</a:t>
            </a:r>
            <a:r>
              <a:rPr lang="en-US" sz="2000" dirty="0"/>
              <a:t> + K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+ Cr</a:t>
            </a:r>
            <a:r>
              <a:rPr lang="en-US" sz="2000" baseline="-25000" dirty="0"/>
              <a:t>2</a:t>
            </a:r>
            <a:r>
              <a:rPr lang="en-US" sz="2000" dirty="0"/>
              <a:t>(SO</a:t>
            </a:r>
            <a:r>
              <a:rPr lang="en-US" sz="2000" baseline="-25000" dirty="0"/>
              <a:t>4</a:t>
            </a:r>
            <a:r>
              <a:rPr lang="en-US" sz="2000" dirty="0"/>
              <a:t>)</a:t>
            </a:r>
            <a:r>
              <a:rPr lang="en-US" sz="2000" baseline="-25000" dirty="0"/>
              <a:t>3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1F9814C-EE99-400C-A686-B39B22314214}"/>
              </a:ext>
            </a:extLst>
          </p:cNvPr>
          <p:cNvSpPr txBox="1"/>
          <p:nvPr/>
        </p:nvSpPr>
        <p:spPr>
          <a:xfrm>
            <a:off x="7271073" y="1880127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6, 1, 7, 3, 1, 1, 7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856A2D-182A-4131-B60C-11E8B3112153}"/>
              </a:ext>
            </a:extLst>
          </p:cNvPr>
          <p:cNvSpPr txBox="1"/>
          <p:nvPr/>
        </p:nvSpPr>
        <p:spPr>
          <a:xfrm>
            <a:off x="164386" y="2476072"/>
            <a:ext cx="5686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-25000" dirty="0"/>
              <a:t>2</a:t>
            </a:r>
            <a:r>
              <a:rPr lang="en-US" sz="2000" dirty="0"/>
              <a:t> + KMnO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= MnSO</a:t>
            </a:r>
            <a:r>
              <a:rPr lang="en-US" sz="2000" baseline="-25000" dirty="0"/>
              <a:t>4</a:t>
            </a:r>
            <a:r>
              <a:rPr lang="en-US" sz="2000" dirty="0"/>
              <a:t> + O</a:t>
            </a:r>
            <a:r>
              <a:rPr lang="en-US" sz="2000" baseline="-25000" dirty="0"/>
              <a:t>2</a:t>
            </a:r>
            <a:r>
              <a:rPr lang="en-US" sz="2000" dirty="0"/>
              <a:t> + K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043CF7-EB7C-4563-BA81-BB2071F157F7}"/>
              </a:ext>
            </a:extLst>
          </p:cNvPr>
          <p:cNvSpPr txBox="1"/>
          <p:nvPr/>
        </p:nvSpPr>
        <p:spPr>
          <a:xfrm>
            <a:off x="7271073" y="2491461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5, 2, 3, 2, 5, 1, 8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E12FC1E-D67A-4F45-B445-BD0EFE162C64}"/>
              </a:ext>
            </a:extLst>
          </p:cNvPr>
          <p:cNvSpPr txBox="1"/>
          <p:nvPr/>
        </p:nvSpPr>
        <p:spPr>
          <a:xfrm>
            <a:off x="164386" y="3041151"/>
            <a:ext cx="583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SeO</a:t>
            </a:r>
            <a:r>
              <a:rPr lang="en-US" sz="2000" baseline="-25000" dirty="0"/>
              <a:t>3</a:t>
            </a:r>
            <a:r>
              <a:rPr lang="en-US" sz="2000" dirty="0"/>
              <a:t> + KMnO</a:t>
            </a:r>
            <a:r>
              <a:rPr lang="en-US" sz="2000" baseline="-25000" dirty="0"/>
              <a:t>4</a:t>
            </a:r>
            <a:r>
              <a:rPr lang="en-US" sz="2000" dirty="0"/>
              <a:t> = H</a:t>
            </a:r>
            <a:r>
              <a:rPr lang="en-US" sz="2000" baseline="-25000" dirty="0"/>
              <a:t>2</a:t>
            </a:r>
            <a:r>
              <a:rPr lang="en-US" sz="2000" dirty="0"/>
              <a:t>SeO</a:t>
            </a:r>
            <a:r>
              <a:rPr lang="en-US" sz="2000" baseline="-25000" dirty="0"/>
              <a:t>4</a:t>
            </a:r>
            <a:r>
              <a:rPr lang="en-US" sz="2000" dirty="0"/>
              <a:t> + K</a:t>
            </a:r>
            <a:r>
              <a:rPr lang="en-US" sz="2000" baseline="-25000" dirty="0"/>
              <a:t>2</a:t>
            </a:r>
            <a:r>
              <a:rPr lang="en-US" sz="2000" dirty="0"/>
              <a:t>SeO</a:t>
            </a:r>
            <a:r>
              <a:rPr lang="en-US" sz="2000" baseline="-25000" dirty="0"/>
              <a:t>3</a:t>
            </a:r>
            <a:r>
              <a:rPr lang="en-US" sz="2000" dirty="0"/>
              <a:t> + MnSeO</a:t>
            </a:r>
            <a:r>
              <a:rPr lang="en-US" sz="2000" baseline="-25000" dirty="0"/>
              <a:t>3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FC90198-1536-4206-BC10-F1674AA34D85}"/>
              </a:ext>
            </a:extLst>
          </p:cNvPr>
          <p:cNvSpPr txBox="1"/>
          <p:nvPr/>
        </p:nvSpPr>
        <p:spPr>
          <a:xfrm>
            <a:off x="7271073" y="3056272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8, 2, 5, 1, 2, 3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2D56F16-0E5A-4376-A8D6-17D8EB3CFC7F}"/>
              </a:ext>
            </a:extLst>
          </p:cNvPr>
          <p:cNvSpPr txBox="1"/>
          <p:nvPr/>
        </p:nvSpPr>
        <p:spPr>
          <a:xfrm>
            <a:off x="164386" y="3595957"/>
            <a:ext cx="4134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NaClO</a:t>
            </a:r>
            <a:r>
              <a:rPr lang="en-US" sz="2000" baseline="-25000" dirty="0"/>
              <a:t>3</a:t>
            </a:r>
            <a:r>
              <a:rPr lang="en-US" sz="2000" dirty="0"/>
              <a:t> + HCl = ClO</a:t>
            </a:r>
            <a:r>
              <a:rPr lang="en-US" sz="2000" baseline="-25000" dirty="0"/>
              <a:t>2</a:t>
            </a:r>
            <a:r>
              <a:rPr lang="en-US" sz="2000" dirty="0"/>
              <a:t> + Cl</a:t>
            </a:r>
            <a:r>
              <a:rPr lang="en-US" sz="2000" baseline="-25000" dirty="0"/>
              <a:t>2</a:t>
            </a:r>
            <a:r>
              <a:rPr lang="en-US" sz="2000" dirty="0"/>
              <a:t> + NaCl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0037416-90FC-4D59-BD56-13E2B800CEE1}"/>
              </a:ext>
            </a:extLst>
          </p:cNvPr>
          <p:cNvSpPr txBox="1"/>
          <p:nvPr/>
        </p:nvSpPr>
        <p:spPr>
          <a:xfrm>
            <a:off x="7271073" y="3549434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2, 4, 2, 1, 2, 2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3E6C22D-34DA-4308-B889-33864177A87C}"/>
              </a:ext>
            </a:extLst>
          </p:cNvPr>
          <p:cNvSpPr txBox="1"/>
          <p:nvPr/>
        </p:nvSpPr>
        <p:spPr>
          <a:xfrm>
            <a:off x="164386" y="1356187"/>
            <a:ext cx="3961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Na</a:t>
            </a:r>
            <a:r>
              <a:rPr lang="en-US" sz="2000" baseline="-25000" dirty="0"/>
              <a:t>2</a:t>
            </a:r>
            <a:r>
              <a:rPr lang="en-US" sz="2000" dirty="0"/>
              <a:t>S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-25000" dirty="0"/>
              <a:t>3</a:t>
            </a:r>
            <a:r>
              <a:rPr lang="en-US" sz="2000" dirty="0"/>
              <a:t> + Cl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 = NaHSO</a:t>
            </a:r>
            <a:r>
              <a:rPr lang="en-US" sz="2000" baseline="-25000" dirty="0"/>
              <a:t>4</a:t>
            </a:r>
            <a:r>
              <a:rPr lang="en-US" sz="2000" dirty="0"/>
              <a:t> + HCl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A7FA319-B952-4283-851F-73A755E7CBCF}"/>
              </a:ext>
            </a:extLst>
          </p:cNvPr>
          <p:cNvSpPr txBox="1"/>
          <p:nvPr/>
        </p:nvSpPr>
        <p:spPr>
          <a:xfrm flipH="1">
            <a:off x="7271073" y="1386965"/>
            <a:ext cx="1539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1, 4, 5, 2, 8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2E23B56-DC01-4FC6-8E89-2E323244302F}"/>
              </a:ext>
            </a:extLst>
          </p:cNvPr>
          <p:cNvSpPr txBox="1"/>
          <p:nvPr/>
        </p:nvSpPr>
        <p:spPr>
          <a:xfrm>
            <a:off x="164386" y="257336"/>
            <a:ext cx="3100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SeO</a:t>
            </a:r>
            <a:r>
              <a:rPr lang="en-US" sz="2000" baseline="-25000" dirty="0"/>
              <a:t>3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S = Se + S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2420B8D-2427-4A8C-B7CF-10F6AEF5FDE0}"/>
              </a:ext>
            </a:extLst>
          </p:cNvPr>
          <p:cNvSpPr txBox="1"/>
          <p:nvPr/>
        </p:nvSpPr>
        <p:spPr>
          <a:xfrm>
            <a:off x="7271073" y="328992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1, 2, 1, 3, 2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FFE8C82-5940-4AB6-AF82-1B5F6235C46D}"/>
              </a:ext>
            </a:extLst>
          </p:cNvPr>
          <p:cNvSpPr txBox="1"/>
          <p:nvPr/>
        </p:nvSpPr>
        <p:spPr>
          <a:xfrm>
            <a:off x="164386" y="801381"/>
            <a:ext cx="2934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</a:t>
            </a:r>
            <a:r>
              <a:rPr lang="en-US" sz="2000" baseline="-25000" dirty="0"/>
              <a:t>6</a:t>
            </a:r>
            <a:r>
              <a:rPr lang="en-US" sz="2000" dirty="0"/>
              <a:t>TeO</a:t>
            </a:r>
            <a:r>
              <a:rPr lang="en-US" sz="2000" baseline="-25000" dirty="0"/>
              <a:t>6</a:t>
            </a:r>
            <a:r>
              <a:rPr lang="en-US" sz="2000" dirty="0"/>
              <a:t> + SO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en-US" sz="2000" dirty="0" err="1"/>
              <a:t>Te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</a:t>
            </a:r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19BA775-FA39-4645-9D4F-DDDC408EDAF9}"/>
              </a:ext>
            </a:extLst>
          </p:cNvPr>
          <p:cNvSpPr txBox="1"/>
          <p:nvPr/>
        </p:nvSpPr>
        <p:spPr>
          <a:xfrm>
            <a:off x="7271073" y="857978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1, 3, 1, 3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6371484-8F1A-4940-A3DF-D819B1F0DD54}"/>
              </a:ext>
            </a:extLst>
          </p:cNvPr>
          <p:cNvSpPr txBox="1"/>
          <p:nvPr/>
        </p:nvSpPr>
        <p:spPr>
          <a:xfrm>
            <a:off x="217774" y="4150763"/>
            <a:ext cx="4972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Au + </a:t>
            </a:r>
            <a:r>
              <a:rPr lang="en-US" sz="2000" dirty="0" err="1"/>
              <a:t>NaCN</a:t>
            </a:r>
            <a:r>
              <a:rPr lang="en-US" sz="2000" dirty="0"/>
              <a:t> + O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 = Na[Au(CN)</a:t>
            </a:r>
            <a:r>
              <a:rPr lang="en-US" sz="2000" baseline="-25000" dirty="0"/>
              <a:t>2</a:t>
            </a:r>
            <a:r>
              <a:rPr lang="en-US" sz="2000" dirty="0"/>
              <a:t>] + NaOH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5E13C60-0CB7-486E-BCC9-D8EE96F14A70}"/>
              </a:ext>
            </a:extLst>
          </p:cNvPr>
          <p:cNvSpPr txBox="1"/>
          <p:nvPr/>
        </p:nvSpPr>
        <p:spPr>
          <a:xfrm>
            <a:off x="7256891" y="404259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4, 8, 1, 2, 4, 4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DE8C9B4-44D4-46B7-9442-DE836FFDB383}"/>
              </a:ext>
            </a:extLst>
          </p:cNvPr>
          <p:cNvSpPr txBox="1"/>
          <p:nvPr/>
        </p:nvSpPr>
        <p:spPr>
          <a:xfrm flipH="1">
            <a:off x="236305" y="4705569"/>
            <a:ext cx="4855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Ca(OH)</a:t>
            </a:r>
            <a:r>
              <a:rPr lang="en-US" sz="2000" baseline="-25000" dirty="0"/>
              <a:t>2</a:t>
            </a:r>
            <a:r>
              <a:rPr lang="en-US" sz="2000" dirty="0"/>
              <a:t> + Cl</a:t>
            </a:r>
            <a:r>
              <a:rPr lang="en-US" sz="2000" baseline="-25000" dirty="0"/>
              <a:t>2</a:t>
            </a:r>
            <a:r>
              <a:rPr lang="en-US" sz="2000" dirty="0"/>
              <a:t> = Ca(ClO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  <a:r>
              <a:rPr lang="en-US" sz="2000" baseline="-25000" dirty="0"/>
              <a:t>2</a:t>
            </a:r>
            <a:r>
              <a:rPr lang="en-US" sz="2000" dirty="0"/>
              <a:t> + CaCl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E796D6C1-8570-4135-955A-5FE73BD191C3}"/>
              </a:ext>
            </a:extLst>
          </p:cNvPr>
          <p:cNvSpPr txBox="1"/>
          <p:nvPr/>
        </p:nvSpPr>
        <p:spPr>
          <a:xfrm>
            <a:off x="7459038" y="4736684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6, 6, 1, 5, 6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8F7CD35-1CDB-490D-9E39-2D0EF1815A3B}"/>
              </a:ext>
            </a:extLst>
          </p:cNvPr>
          <p:cNvSpPr txBox="1"/>
          <p:nvPr/>
        </p:nvSpPr>
        <p:spPr>
          <a:xfrm>
            <a:off x="217774" y="5260375"/>
            <a:ext cx="4718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Cr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-25000" dirty="0"/>
              <a:t>3</a:t>
            </a:r>
            <a:r>
              <a:rPr lang="en-US" sz="2000" dirty="0"/>
              <a:t> + KNO</a:t>
            </a:r>
            <a:r>
              <a:rPr lang="en-US" sz="2000" baseline="-25000" dirty="0"/>
              <a:t>3</a:t>
            </a:r>
            <a:r>
              <a:rPr lang="en-US" sz="2000" dirty="0"/>
              <a:t> + KOH = K</a:t>
            </a:r>
            <a:r>
              <a:rPr lang="en-US" sz="2000" baseline="-25000" dirty="0"/>
              <a:t>2</a:t>
            </a:r>
            <a:r>
              <a:rPr lang="en-US" sz="2000" dirty="0"/>
              <a:t>CrO</a:t>
            </a:r>
            <a:r>
              <a:rPr lang="en-US" sz="2000" baseline="-25000" dirty="0"/>
              <a:t>4 </a:t>
            </a:r>
            <a:r>
              <a:rPr lang="en-US" sz="2000" dirty="0"/>
              <a:t>+ KNO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A8E01DCD-53F8-4CDD-A3B3-E698591DDAC7}"/>
              </a:ext>
            </a:extLst>
          </p:cNvPr>
          <p:cNvSpPr txBox="1"/>
          <p:nvPr/>
        </p:nvSpPr>
        <p:spPr>
          <a:xfrm>
            <a:off x="7370787" y="5218741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1, 3, 4, 2, 3, 2</a:t>
            </a:r>
            <a:endParaRPr lang="cs-CZ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0F369C9-5043-4546-BA1B-12D68B2C573D}"/>
              </a:ext>
            </a:extLst>
          </p:cNvPr>
          <p:cNvSpPr txBox="1"/>
          <p:nvPr/>
        </p:nvSpPr>
        <p:spPr>
          <a:xfrm>
            <a:off x="291023" y="5763818"/>
            <a:ext cx="4007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 + NaOH + H</a:t>
            </a:r>
            <a:r>
              <a:rPr lang="en-US" sz="2000" baseline="-25000" dirty="0"/>
              <a:t>2</a:t>
            </a:r>
            <a:r>
              <a:rPr lang="en-US" sz="2000" dirty="0"/>
              <a:t>O = Na[Al(OH)</a:t>
            </a:r>
            <a:r>
              <a:rPr lang="en-US" sz="2000" baseline="-25000" dirty="0"/>
              <a:t>4</a:t>
            </a:r>
            <a:r>
              <a:rPr lang="en-US" sz="2000" dirty="0"/>
              <a:t>] + H</a:t>
            </a:r>
            <a:r>
              <a:rPr lang="en-US" sz="2000" baseline="-25000" dirty="0"/>
              <a:t>2</a:t>
            </a:r>
            <a:endParaRPr lang="cs-CZ" sz="2000" baseline="-25000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349837B7-93DF-49A2-B78D-A4B4BAEABEC3}"/>
              </a:ext>
            </a:extLst>
          </p:cNvPr>
          <p:cNvSpPr txBox="1"/>
          <p:nvPr/>
        </p:nvSpPr>
        <p:spPr>
          <a:xfrm>
            <a:off x="7459038" y="5743139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2, 2, 6, 2, 3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12E73047-E6E8-4DB6-A31D-CCC076D63F55}"/>
              </a:ext>
            </a:extLst>
          </p:cNvPr>
          <p:cNvSpPr txBox="1"/>
          <p:nvPr/>
        </p:nvSpPr>
        <p:spPr>
          <a:xfrm>
            <a:off x="263771" y="6308367"/>
            <a:ext cx="3762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baseline="-25000" dirty="0"/>
              <a:t>4</a:t>
            </a:r>
            <a:r>
              <a:rPr lang="en-US" sz="2000" dirty="0"/>
              <a:t> + NaOH + H</a:t>
            </a:r>
            <a:r>
              <a:rPr lang="en-US" sz="2000" baseline="-25000" dirty="0"/>
              <a:t>2</a:t>
            </a:r>
            <a:r>
              <a:rPr lang="en-US" sz="2000" dirty="0"/>
              <a:t>O = NaH</a:t>
            </a:r>
            <a:r>
              <a:rPr lang="en-US" sz="2000" baseline="-25000" dirty="0"/>
              <a:t>2</a:t>
            </a:r>
            <a:r>
              <a:rPr lang="en-US" sz="2000" dirty="0"/>
              <a:t>PO</a:t>
            </a:r>
            <a:r>
              <a:rPr lang="en-US" sz="2000" baseline="-25000" dirty="0"/>
              <a:t>2</a:t>
            </a:r>
            <a:r>
              <a:rPr lang="en-US" sz="2000" dirty="0"/>
              <a:t> + PH</a:t>
            </a:r>
            <a:r>
              <a:rPr lang="en-US" sz="2000" baseline="-25000" dirty="0"/>
              <a:t>3</a:t>
            </a:r>
            <a:endParaRPr lang="cs-CZ" sz="2000" baseline="-25000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4072EC1-AF9B-427D-A08F-CB4A1370394F}"/>
              </a:ext>
            </a:extLst>
          </p:cNvPr>
          <p:cNvSpPr txBox="1"/>
          <p:nvPr/>
        </p:nvSpPr>
        <p:spPr>
          <a:xfrm>
            <a:off x="7486750" y="6323756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1, 3, 3, 3, 1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53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2" grpId="0"/>
      <p:bldP spid="14" grpId="0"/>
      <p:bldP spid="16" grpId="0"/>
      <p:bldP spid="18" grpId="0"/>
      <p:bldP spid="8" grpId="0"/>
      <p:bldP spid="20" grpId="0"/>
      <p:bldP spid="22" grpId="0"/>
      <p:bldP spid="24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0A88C0B-4C98-498E-BAB2-7943A9274590}"/>
              </a:ext>
            </a:extLst>
          </p:cNvPr>
          <p:cNvSpPr txBox="1"/>
          <p:nvPr/>
        </p:nvSpPr>
        <p:spPr>
          <a:xfrm>
            <a:off x="308279" y="313384"/>
            <a:ext cx="5071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MnO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C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= MnSO</a:t>
            </a:r>
            <a:r>
              <a:rPr lang="en-US" sz="2000" baseline="-25000" dirty="0"/>
              <a:t>4</a:t>
            </a:r>
            <a:r>
              <a:rPr lang="en-US" sz="2000" dirty="0"/>
              <a:t> + CO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DE75467-61BB-4B49-8828-472B3D4E7418}"/>
              </a:ext>
            </a:extLst>
          </p:cNvPr>
          <p:cNvSpPr txBox="1"/>
          <p:nvPr/>
        </p:nvSpPr>
        <p:spPr>
          <a:xfrm>
            <a:off x="6873410" y="328773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1, 1, 1, 1, 2, 2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E2BBA65-C9C0-4E1D-9691-A816288D84AA}"/>
              </a:ext>
            </a:extLst>
          </p:cNvPr>
          <p:cNvSpPr txBox="1"/>
          <p:nvPr/>
        </p:nvSpPr>
        <p:spPr>
          <a:xfrm>
            <a:off x="236360" y="863029"/>
            <a:ext cx="4312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Pb</a:t>
            </a:r>
            <a:r>
              <a:rPr lang="en-US" sz="2000" baseline="-25000" dirty="0"/>
              <a:t>3</a:t>
            </a:r>
            <a:r>
              <a:rPr lang="en-US" sz="2000" dirty="0"/>
              <a:t>O</a:t>
            </a:r>
            <a:r>
              <a:rPr lang="en-US" sz="2000" baseline="-25000" dirty="0"/>
              <a:t>4</a:t>
            </a:r>
            <a:r>
              <a:rPr lang="en-US" sz="2000" dirty="0"/>
              <a:t> + HNO</a:t>
            </a:r>
            <a:r>
              <a:rPr lang="en-US" sz="2000" baseline="-25000" dirty="0"/>
              <a:t>3</a:t>
            </a:r>
            <a:r>
              <a:rPr lang="en-US" sz="2000" dirty="0"/>
              <a:t> = Pb(NO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  <a:r>
              <a:rPr lang="en-US" sz="2000" baseline="-25000" dirty="0"/>
              <a:t>2</a:t>
            </a:r>
            <a:r>
              <a:rPr lang="en-US" sz="2000" dirty="0"/>
              <a:t> + PbO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88B084C-A3A7-49B0-9C99-8768D59D8BAF}"/>
              </a:ext>
            </a:extLst>
          </p:cNvPr>
          <p:cNvSpPr txBox="1"/>
          <p:nvPr/>
        </p:nvSpPr>
        <p:spPr>
          <a:xfrm flipH="1">
            <a:off x="6873412" y="863029"/>
            <a:ext cx="1439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1, 4, 2, 1, 2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D1B0F32-7878-435C-B771-13C008662C73}"/>
              </a:ext>
            </a:extLst>
          </p:cNvPr>
          <p:cNvSpPr txBox="1"/>
          <p:nvPr/>
        </p:nvSpPr>
        <p:spPr>
          <a:xfrm>
            <a:off x="236360" y="1366507"/>
            <a:ext cx="4374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SnCl</a:t>
            </a:r>
            <a:r>
              <a:rPr lang="en-US" sz="2000" baseline="-25000" dirty="0"/>
              <a:t>2</a:t>
            </a:r>
            <a:r>
              <a:rPr lang="en-US" sz="2000" dirty="0"/>
              <a:t> + AuCl</a:t>
            </a:r>
            <a:r>
              <a:rPr lang="en-US" sz="2000" baseline="-25000" dirty="0"/>
              <a:t>3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 = SnO</a:t>
            </a:r>
            <a:r>
              <a:rPr lang="en-US" sz="2000" baseline="-25000" dirty="0"/>
              <a:t>2</a:t>
            </a:r>
            <a:r>
              <a:rPr lang="en-US" sz="2000" dirty="0"/>
              <a:t> + Au + HCl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D82DDFE-3B7E-49A1-8D50-4FF5E633A1AD}"/>
              </a:ext>
            </a:extLst>
          </p:cNvPr>
          <p:cNvSpPr txBox="1"/>
          <p:nvPr/>
        </p:nvSpPr>
        <p:spPr>
          <a:xfrm>
            <a:off x="6814901" y="1397285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3, 2, 6, 3, 3, 12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09259A4-D38A-4F12-8D42-8020ACEE09B1}"/>
              </a:ext>
            </a:extLst>
          </p:cNvPr>
          <p:cNvSpPr txBox="1"/>
          <p:nvPr/>
        </p:nvSpPr>
        <p:spPr>
          <a:xfrm>
            <a:off x="236360" y="1916152"/>
            <a:ext cx="3320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 + HNO</a:t>
            </a:r>
            <a:r>
              <a:rPr lang="en-US" sz="2000" baseline="-25000" dirty="0"/>
              <a:t>3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 = H</a:t>
            </a:r>
            <a:r>
              <a:rPr lang="en-US" sz="2000" baseline="-25000" dirty="0"/>
              <a:t>3</a:t>
            </a:r>
            <a:r>
              <a:rPr lang="en-US" sz="2000" dirty="0"/>
              <a:t>PO</a:t>
            </a:r>
            <a:r>
              <a:rPr lang="en-US" sz="2000" baseline="-25000" dirty="0"/>
              <a:t>4</a:t>
            </a:r>
            <a:r>
              <a:rPr lang="en-US" sz="2000" dirty="0"/>
              <a:t> + NO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894BC57-B0B6-424F-A151-59E09AC8AB3E}"/>
              </a:ext>
            </a:extLst>
          </p:cNvPr>
          <p:cNvSpPr txBox="1"/>
          <p:nvPr/>
        </p:nvSpPr>
        <p:spPr>
          <a:xfrm>
            <a:off x="6873410" y="1916152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3, 5, 2, 3, 5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B5E47A-520A-4021-BAF4-27E46AF4E796}"/>
              </a:ext>
            </a:extLst>
          </p:cNvPr>
          <p:cNvSpPr txBox="1"/>
          <p:nvPr/>
        </p:nvSpPr>
        <p:spPr>
          <a:xfrm>
            <a:off x="236360" y="2465797"/>
            <a:ext cx="6332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MnSO</a:t>
            </a:r>
            <a:r>
              <a:rPr lang="en-US" sz="2000" baseline="-25000" dirty="0"/>
              <a:t>4</a:t>
            </a:r>
            <a:r>
              <a:rPr lang="en-US" sz="2000" dirty="0"/>
              <a:t> + PbO</a:t>
            </a:r>
            <a:r>
              <a:rPr lang="en-US" sz="2000" baseline="-25000" dirty="0"/>
              <a:t>2</a:t>
            </a:r>
            <a:r>
              <a:rPr lang="en-US" sz="2000" dirty="0"/>
              <a:t> + HNO</a:t>
            </a:r>
            <a:r>
              <a:rPr lang="en-US" sz="2000" baseline="-25000" dirty="0"/>
              <a:t>3</a:t>
            </a:r>
            <a:r>
              <a:rPr lang="en-US" sz="2000" dirty="0"/>
              <a:t> = HMnO</a:t>
            </a:r>
            <a:r>
              <a:rPr lang="en-US" sz="2000" baseline="-25000" dirty="0"/>
              <a:t>4</a:t>
            </a:r>
            <a:r>
              <a:rPr lang="en-US" sz="2000" dirty="0"/>
              <a:t> + PbSO</a:t>
            </a:r>
            <a:r>
              <a:rPr lang="en-US" sz="2000" baseline="-25000" dirty="0"/>
              <a:t>4</a:t>
            </a:r>
            <a:r>
              <a:rPr lang="en-US" sz="2000" dirty="0"/>
              <a:t> + Pb(NO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  <a:r>
              <a:rPr lang="en-US" sz="2000" baseline="-25000" dirty="0"/>
              <a:t>2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CE2C247-7A72-4F01-95E2-D01B93BCABBE}"/>
              </a:ext>
            </a:extLst>
          </p:cNvPr>
          <p:cNvSpPr txBox="1"/>
          <p:nvPr/>
        </p:nvSpPr>
        <p:spPr>
          <a:xfrm>
            <a:off x="6895393" y="2542517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2, 5, 6, 2, 2, 3, 2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4C85954-5DA4-4C3B-A5A4-02AC43D356E4}"/>
              </a:ext>
            </a:extLst>
          </p:cNvPr>
          <p:cNvSpPr txBox="1"/>
          <p:nvPr/>
        </p:nvSpPr>
        <p:spPr>
          <a:xfrm flipH="1">
            <a:off x="236360" y="3015442"/>
            <a:ext cx="6041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NaNO</a:t>
            </a:r>
            <a:r>
              <a:rPr lang="en-US" sz="2000" baseline="-25000" dirty="0"/>
              <a:t>2</a:t>
            </a:r>
            <a:r>
              <a:rPr lang="en-US" sz="2000" dirty="0"/>
              <a:t> + KI +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= NO + I</a:t>
            </a:r>
            <a:r>
              <a:rPr lang="en-US" sz="2000" baseline="-25000" dirty="0"/>
              <a:t>2</a:t>
            </a:r>
            <a:r>
              <a:rPr lang="en-US" sz="2000" dirty="0"/>
              <a:t> + K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+ Na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8B47AC9-27C3-4E20-A5A1-F5858810DBBA}"/>
              </a:ext>
            </a:extLst>
          </p:cNvPr>
          <p:cNvSpPr txBox="1"/>
          <p:nvPr/>
        </p:nvSpPr>
        <p:spPr>
          <a:xfrm>
            <a:off x="6667766" y="3122626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2, 2, 2, 2, 1, 1, 1, 2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90C9AAC-F1DC-49F7-BB06-947D7B1A254D}"/>
              </a:ext>
            </a:extLst>
          </p:cNvPr>
          <p:cNvSpPr txBox="1"/>
          <p:nvPr/>
        </p:nvSpPr>
        <p:spPr>
          <a:xfrm flipH="1">
            <a:off x="236360" y="3565087"/>
            <a:ext cx="4428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</a:t>
            </a:r>
            <a:r>
              <a:rPr lang="en-US" sz="2000" baseline="-25000" dirty="0"/>
              <a:t>4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+ HCl + Cu = As + </a:t>
            </a:r>
            <a:r>
              <a:rPr lang="en-US" sz="2000" dirty="0" err="1"/>
              <a:t>CuCl</a:t>
            </a:r>
            <a:r>
              <a:rPr lang="en-US" sz="2000" dirty="0"/>
              <a:t> 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E8399D6-01EE-4BBE-BCB4-9B324FB9FB36}"/>
              </a:ext>
            </a:extLst>
          </p:cNvPr>
          <p:cNvSpPr txBox="1"/>
          <p:nvPr/>
        </p:nvSpPr>
        <p:spPr>
          <a:xfrm>
            <a:off x="6719863" y="3585704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1, 12, 12, 4, 12, 6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11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 tepl164">
            <a:extLst>
              <a:ext uri="{FF2B5EF4-FFF2-40B4-BE49-F238E27FC236}">
                <a16:creationId xmlns:a16="http://schemas.microsoft.com/office/drawing/2014/main" id="{A34E874E-2839-454A-87F6-40B2C5FAD9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0011" y="537292"/>
            <a:ext cx="6103978" cy="59918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75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e the source image">
            <a:extLst>
              <a:ext uri="{FF2B5EF4-FFF2-40B4-BE49-F238E27FC236}">
                <a16:creationId xmlns:a16="http://schemas.microsoft.com/office/drawing/2014/main" id="{CED33A14-8D59-4834-94AD-B31482DB0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417" y="271515"/>
            <a:ext cx="3539163" cy="214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See the source image">
            <a:extLst>
              <a:ext uri="{FF2B5EF4-FFF2-40B4-BE49-F238E27FC236}">
                <a16:creationId xmlns:a16="http://schemas.microsoft.com/office/drawing/2014/main" id="{EB321360-BE62-43EB-BECF-4109A3C54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2642599"/>
            <a:ext cx="6353175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99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37C4D32-0928-4EEA-8339-BF172F0BC236}"/>
              </a:ext>
            </a:extLst>
          </p:cNvPr>
          <p:cNvSpPr txBox="1"/>
          <p:nvPr/>
        </p:nvSpPr>
        <p:spPr>
          <a:xfrm>
            <a:off x="241442" y="329041"/>
            <a:ext cx="49881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i="0" dirty="0">
                <a:effectLst/>
              </a:rPr>
              <a:t>Oxidačně-redukční (redoxní) rovnice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791F15-8C9E-4798-BAF5-D5700751DBFE}"/>
              </a:ext>
            </a:extLst>
          </p:cNvPr>
          <p:cNvSpPr txBox="1"/>
          <p:nvPr/>
        </p:nvSpPr>
        <p:spPr>
          <a:xfrm>
            <a:off x="166955" y="1998699"/>
            <a:ext cx="881009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/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Zjistíme oxidační čísla všech atomů v rovnici.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Napíšeme parciální chemické rovnice pro oxidaci a redukci.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Matematicky je upravíme tak, aby bylo zachované pravidlo bilance počtu elektronů.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Obě parciální chemické rovnice sečteme a upravíme, přičemž získáme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z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krácenou redoxní rovnici (SRR).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Získané počty atomů zohledníme v chemické rovnici pomocí stechiometrických koeficientů.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 základě bilance počtu atomů přiřadíme stechiometrické koeficienty látkám obsahujícím atomy, které nezměnily oxidační číslo.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Pokud máme iontovou redoxní rovnici, na zjištění stechiometrických koeficientů využijeme bilanci nábojových čísel.</a:t>
            </a:r>
          </a:p>
        </p:txBody>
      </p:sp>
      <p:pic>
        <p:nvPicPr>
          <p:cNvPr id="1026" name="Picture 2" descr="EduMission: Chemistry Form 5: Chapter 3 - Redox Reaction">
            <a:extLst>
              <a:ext uri="{FF2B5EF4-FFF2-40B4-BE49-F238E27FC236}">
                <a16:creationId xmlns:a16="http://schemas.microsoft.com/office/drawing/2014/main" id="{3697D1CE-494B-4E62-AD61-879E647F7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254" y="246847"/>
            <a:ext cx="3159303" cy="236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7DDC774-F2FA-404D-912B-9190B6FC5800}"/>
              </a:ext>
            </a:extLst>
          </p:cNvPr>
          <p:cNvSpPr txBox="1"/>
          <p:nvPr/>
        </p:nvSpPr>
        <p:spPr>
          <a:xfrm>
            <a:off x="241443" y="1075369"/>
            <a:ext cx="50908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Při řešení redoxních rovnic dodržujeme obecná pravidla na výpočet stechiometrických koeficientů používáme následující postup:</a:t>
            </a:r>
          </a:p>
        </p:txBody>
      </p:sp>
    </p:spTree>
    <p:extLst>
      <p:ext uri="{BB962C8B-B14F-4D97-AF65-F5344CB8AC3E}">
        <p14:creationId xmlns:p14="http://schemas.microsoft.com/office/powerpoint/2010/main" val="31454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878D759-BAB8-452F-B9BA-75B700B97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" y="490817"/>
            <a:ext cx="3477113" cy="235413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EF30A7B-6A34-4619-9A88-3FA719085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8426" y="3429000"/>
            <a:ext cx="4859738" cy="337660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F646E9E3-EC10-453F-A928-23CAC61B2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952" y="327417"/>
            <a:ext cx="3791329" cy="268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3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3174922-91A5-4DA7-B6A5-043D8DA1A451}"/>
              </a:ext>
            </a:extLst>
          </p:cNvPr>
          <p:cNvSpPr txBox="1"/>
          <p:nvPr/>
        </p:nvSpPr>
        <p:spPr>
          <a:xfrm>
            <a:off x="154112" y="544503"/>
            <a:ext cx="81782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te stechiometrické koeficienty v rovnici: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9238150-FDE3-46D7-A7FB-327ABFF71D53}"/>
              </a:ext>
            </a:extLst>
          </p:cNvPr>
          <p:cNvSpPr txBox="1"/>
          <p:nvPr/>
        </p:nvSpPr>
        <p:spPr>
          <a:xfrm>
            <a:off x="154112" y="1305341"/>
            <a:ext cx="883577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Vypočítáme oxidační čísla všech atomů. Zjistíme, že se mění oxidační čísla atomů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a  H: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Napíšeme parciální chemické rovnice oxidace a redukce: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3e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(oxidace)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(redukce)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Jelikož počet přijatých a odevzdaných elektronů musí být stejný, druhou parciální chemickou rovnici vynásobíme třemi, aby se počet přijatých a odevzdaných elektronů rovnal: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3e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3H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3H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Obě parciální chemické rovnice sečteme a upravíme: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3e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u="sng" dirty="0">
                <a:solidFill>
                  <a:srgbClr val="4F4F4F"/>
                </a:solidFill>
                <a:effectLst/>
              </a:rPr>
              <a:t>	3H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+ 3e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3H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                                             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3e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Po úpravě: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316929-23A8-4E58-A4BE-197B4BA1F0C4}"/>
              </a:ext>
            </a:extLst>
          </p:cNvPr>
          <p:cNvSpPr txBox="1"/>
          <p:nvPr/>
        </p:nvSpPr>
        <p:spPr>
          <a:xfrm>
            <a:off x="2748337" y="92492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Cr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541DB99-5425-4888-B547-F9C1CAB97AB4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2475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C07AB97-5190-4E2D-8CAB-E386D75F0750}"/>
              </a:ext>
            </a:extLst>
          </p:cNvPr>
          <p:cNvSpPr txBox="1"/>
          <p:nvPr/>
        </p:nvSpPr>
        <p:spPr>
          <a:xfrm>
            <a:off x="184935" y="1895150"/>
            <a:ext cx="877413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Jestliže na levé straně rovnice jsou 3 atomy H, před vzorec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bychom museli dát zlomek. Stejný problém je s H i na pravé straně rovnice. Proto SRR vynásobíme dvěma: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	2Cr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+ 6H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2Cr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+ 6H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levé straně rovnice jsou 2 atomy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proto před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bude koeficient 2. Na pravé straně rovnice mají být rovněž 2 atomy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ale ty jsou již zabezpečené stechiometrickým indexem 2 ve vzorci Cr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takže tato látka bude mít koeficient 1:</a:t>
            </a:r>
          </a:p>
          <a:p>
            <a:pPr algn="just"/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ctr"/>
            <a:r>
              <a:rPr lang="cs-CZ" sz="2000" b="1" i="0" dirty="0">
                <a:solidFill>
                  <a:srgbClr val="4F4F4F"/>
                </a:solidFill>
                <a:effectLst/>
              </a:rPr>
              <a:t>2Cr + 3 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→ Cr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(SO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+ 3 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5538680-0E21-4156-9DB7-CD1DC2A23AFD}"/>
              </a:ext>
            </a:extLst>
          </p:cNvPr>
          <p:cNvSpPr txBox="1"/>
          <p:nvPr/>
        </p:nvSpPr>
        <p:spPr>
          <a:xfrm>
            <a:off x="184935" y="330812"/>
            <a:ext cx="855837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Tato chemická rovnice je </a:t>
            </a:r>
            <a:r>
              <a:rPr lang="cs-CZ" sz="2000" dirty="0">
                <a:solidFill>
                  <a:srgbClr val="4F4F4F"/>
                </a:solidFill>
                <a:latin typeface="Calibri" panose="020F0502020204030204" pitchFamily="34" charset="0"/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Calibri" panose="020F0502020204030204" pitchFamily="34" charset="0"/>
              </a:rPr>
              <a:t>krácenou formou původní redoxní rovnice a vyjadřuje podstatu redoxního chemického děje (SRR). Číselné hodnoty, které jsme dostali, nejsou stechiometrické koeficienty, ale vyjadřují počty atomů, které musí být na levé a pravé straně rovnice. 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4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2A15ECB-1B8C-40C1-B936-02EB5FC950BF}"/>
              </a:ext>
            </a:extLst>
          </p:cNvPr>
          <p:cNvSpPr txBox="1"/>
          <p:nvPr/>
        </p:nvSpPr>
        <p:spPr>
          <a:xfrm>
            <a:off x="1371600" y="149301"/>
            <a:ext cx="51216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te stechiometrické koeficienty v rovnici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4F90771-C255-4A59-851C-D175E165EA7A}"/>
              </a:ext>
            </a:extLst>
          </p:cNvPr>
          <p:cNvSpPr txBox="1"/>
          <p:nvPr/>
        </p:nvSpPr>
        <p:spPr>
          <a:xfrm>
            <a:off x="156680" y="1076388"/>
            <a:ext cx="89179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 err="1">
                <a:solidFill>
                  <a:srgbClr val="4F4F4F"/>
                </a:solidFill>
                <a:effectLst/>
              </a:rPr>
              <a:t>Vypočítame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oxidační čísla všech atomů. Zjistíme, že se mění oxidační čísla atomů P a C: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Ca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Si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Ca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Si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</a:rPr>
              <a:t>IV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Napíšeme parciální chemické rovnice oxidace a redukce: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2e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(oxidace)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+ 5e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(redukce)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Jelikož počet přijatých a odevzdaných elektronů musí byť stejný, první parciální chemickou rovnici vynásobíme 5, druhou parciální chemickou rovnici vynásobíme 2: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10e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2P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+ 10e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2P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Počet přijatých a odevzdaných elektronů je stejný. Aby se počet přijatých a odevzdaných elektronů rovnal, obě parciální chemické rovnice sečteme a dostaneme SRR: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10e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u="sng" dirty="0">
                <a:solidFill>
                  <a:srgbClr val="4F4F4F"/>
                </a:solidFill>
                <a:effectLst/>
              </a:rPr>
              <a:t>	2P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+ 10e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2P</a:t>
            </a:r>
            <a:r>
              <a:rPr lang="cs-CZ" sz="2000" b="0" i="0" u="sng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                                                           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– 10e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+ 10e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po úpravě: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V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5C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II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+ 2P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0E7AFA-9869-4AFB-AD70-184BFAE680CD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C01EC29-96FB-40B3-8535-F4073D121653}"/>
              </a:ext>
            </a:extLst>
          </p:cNvPr>
          <p:cNvSpPr txBox="1"/>
          <p:nvPr/>
        </p:nvSpPr>
        <p:spPr>
          <a:xfrm>
            <a:off x="3149029" y="54941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Ca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 → P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CaSiO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41343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2544</TotalTime>
  <Words>2858</Words>
  <Application>Microsoft Office PowerPoint</Application>
  <PresentationFormat>Předvádění na obrazovce (4:3)</PresentationFormat>
  <Paragraphs>229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Segoe UI</vt:lpstr>
      <vt:lpstr>Motiv Office</vt:lpstr>
      <vt:lpstr>Vyčíslování chemických rovnic</vt:lpstr>
      <vt:lpstr>Oxidační číslo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112</cp:revision>
  <cp:lastPrinted>2021-03-29T18:57:10Z</cp:lastPrinted>
  <dcterms:created xsi:type="dcterms:W3CDTF">2021-03-07T11:25:22Z</dcterms:created>
  <dcterms:modified xsi:type="dcterms:W3CDTF">2022-03-28T09:16:23Z</dcterms:modified>
</cp:coreProperties>
</file>