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256" r:id="rId3"/>
    <p:sldId id="303" r:id="rId4"/>
    <p:sldId id="304" r:id="rId5"/>
    <p:sldId id="291" r:id="rId6"/>
    <p:sldId id="292" r:id="rId7"/>
    <p:sldId id="330" r:id="rId8"/>
    <p:sldId id="309" r:id="rId9"/>
    <p:sldId id="311" r:id="rId10"/>
    <p:sldId id="312" r:id="rId11"/>
    <p:sldId id="305" r:id="rId12"/>
    <p:sldId id="273" r:id="rId13"/>
    <p:sldId id="306" r:id="rId14"/>
    <p:sldId id="331" r:id="rId15"/>
    <p:sldId id="280" r:id="rId16"/>
    <p:sldId id="314" r:id="rId17"/>
    <p:sldId id="315" r:id="rId18"/>
    <p:sldId id="316" r:id="rId19"/>
    <p:sldId id="317" r:id="rId20"/>
    <p:sldId id="318" r:id="rId21"/>
    <p:sldId id="313" r:id="rId22"/>
    <p:sldId id="336" r:id="rId23"/>
    <p:sldId id="335" r:id="rId24"/>
    <p:sldId id="270" r:id="rId25"/>
    <p:sldId id="327" r:id="rId26"/>
    <p:sldId id="307" r:id="rId27"/>
    <p:sldId id="324" r:id="rId28"/>
    <p:sldId id="334" r:id="rId29"/>
    <p:sldId id="325" r:id="rId30"/>
    <p:sldId id="326" r:id="rId31"/>
    <p:sldId id="323" r:id="rId32"/>
    <p:sldId id="333" r:id="rId33"/>
    <p:sldId id="329" r:id="rId34"/>
    <p:sldId id="319" r:id="rId35"/>
    <p:sldId id="321" r:id="rId36"/>
    <p:sldId id="322" r:id="rId37"/>
    <p:sldId id="320" r:id="rId38"/>
    <p:sldId id="32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8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9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05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6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17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9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09AF-4C23-451E-B59E-A43DD1B26D84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6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EB438-46F4-4AD9-B3A1-282F7D02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23" y="2440506"/>
            <a:ext cx="7886700" cy="1325563"/>
          </a:xfrm>
        </p:spPr>
        <p:txBody>
          <a:bodyPr/>
          <a:lstStyle/>
          <a:p>
            <a:r>
              <a:rPr lang="cs-CZ" b="1" dirty="0"/>
              <a:t>Vyčíslování chemických rovnic</a:t>
            </a:r>
          </a:p>
        </p:txBody>
      </p:sp>
    </p:spTree>
    <p:extLst>
      <p:ext uri="{BB962C8B-B14F-4D97-AF65-F5344CB8AC3E}">
        <p14:creationId xmlns:p14="http://schemas.microsoft.com/office/powerpoint/2010/main" val="266265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DD36F2F-C218-4281-952B-203649C53C85}"/>
              </a:ext>
            </a:extLst>
          </p:cNvPr>
          <p:cNvSpPr txBox="1"/>
          <p:nvPr/>
        </p:nvSpPr>
        <p:spPr>
          <a:xfrm>
            <a:off x="251716" y="202833"/>
            <a:ext cx="874844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sz="2000" b="0" i="0" dirty="0">
                <a:solidFill>
                  <a:srgbClr val="0070C0"/>
                </a:solidFill>
                <a:effectLst/>
              </a:rPr>
              <a:t>Sulfid sodný ve vodném roztoku reaguje s chloridem zinečnatým za vzniku sraženiny. Vytvořte pro tuto reakci úplnou iontovou rovnici.</a:t>
            </a:r>
          </a:p>
          <a:p>
            <a:pPr algn="l" fontAlgn="base"/>
            <a:endParaRPr lang="cs-CZ" sz="2000" b="0" i="0" dirty="0">
              <a:solidFill>
                <a:srgbClr val="333333"/>
              </a:solidFill>
              <a:effectLst/>
            </a:endParaRPr>
          </a:p>
          <a:p>
            <a:pPr algn="l" fontAlgn="base"/>
            <a:r>
              <a:rPr lang="cs-CZ" sz="2000" b="0" i="0" dirty="0">
                <a:effectLst/>
              </a:rPr>
              <a:t>Sulfid sodný a chlorid zinečnatý jsou soli. Interakce těchto solí vysráží sulfid zinečnatý:</a:t>
            </a:r>
          </a:p>
          <a:p>
            <a:pPr algn="ctr" fontAlgn="base"/>
            <a:r>
              <a:rPr lang="cs-CZ" sz="2000" b="0" i="0" dirty="0">
                <a:effectLst/>
              </a:rPr>
              <a:t>Na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S + ZnCl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= </a:t>
            </a:r>
            <a:r>
              <a:rPr lang="cs-CZ" sz="2000" b="0" i="0" dirty="0" err="1">
                <a:effectLst/>
              </a:rPr>
              <a:t>ZnS</a:t>
            </a:r>
            <a:r>
              <a:rPr lang="cs-CZ" sz="2000" b="0" i="0" dirty="0">
                <a:effectLst/>
              </a:rPr>
              <a:t>↓ + 2NaCl.</a:t>
            </a:r>
          </a:p>
          <a:p>
            <a:pPr algn="l" fontAlgn="base"/>
            <a:r>
              <a:rPr lang="cs-CZ" sz="2000" b="0" i="0" dirty="0">
                <a:effectLst/>
              </a:rPr>
              <a:t>Iontová rovnice je</a:t>
            </a:r>
          </a:p>
          <a:p>
            <a:pPr algn="ctr" fontAlgn="base"/>
            <a:r>
              <a:rPr lang="cs-CZ" sz="2000" b="0" i="0" dirty="0">
                <a:effectLst/>
              </a:rPr>
              <a:t>2 Na</a:t>
            </a:r>
            <a:r>
              <a:rPr lang="cs-CZ" sz="2000" b="0" i="0" baseline="30000" dirty="0">
                <a:effectLst/>
              </a:rPr>
              <a:t>+</a:t>
            </a:r>
            <a:r>
              <a:rPr lang="cs-CZ" sz="2000" b="0" i="0" dirty="0">
                <a:effectLst/>
              </a:rPr>
              <a:t> + S</a:t>
            </a:r>
            <a:r>
              <a:rPr lang="cs-CZ" sz="2000" b="0" i="0" baseline="30000" dirty="0">
                <a:effectLst/>
              </a:rPr>
              <a:t>2-</a:t>
            </a:r>
            <a:r>
              <a:rPr lang="cs-CZ" sz="2000" b="0" i="0" dirty="0">
                <a:effectLst/>
              </a:rPr>
              <a:t> + Zn</a:t>
            </a:r>
            <a:r>
              <a:rPr lang="cs-CZ" sz="2000" b="0" i="0" baseline="30000" dirty="0">
                <a:effectLst/>
              </a:rPr>
              <a:t>2+ </a:t>
            </a:r>
            <a:r>
              <a:rPr lang="cs-CZ" sz="2000" b="0" i="0" dirty="0">
                <a:effectLst/>
              </a:rPr>
              <a:t>+ 2 Cl</a:t>
            </a:r>
            <a:r>
              <a:rPr lang="cs-CZ" sz="2000" b="0" i="0" baseline="30000" dirty="0">
                <a:effectLst/>
              </a:rPr>
              <a:t>-</a:t>
            </a:r>
            <a:r>
              <a:rPr lang="cs-CZ" sz="2000" b="0" i="0" dirty="0">
                <a:effectLst/>
              </a:rPr>
              <a:t> = </a:t>
            </a:r>
            <a:r>
              <a:rPr lang="cs-CZ" sz="2000" b="0" i="0" dirty="0" err="1">
                <a:effectLst/>
              </a:rPr>
              <a:t>ZnS</a:t>
            </a:r>
            <a:r>
              <a:rPr lang="cs-CZ" sz="2000" b="0" i="0" dirty="0">
                <a:effectLst/>
              </a:rPr>
              <a:t> ↓ + 2 Na</a:t>
            </a:r>
            <a:r>
              <a:rPr lang="cs-CZ" sz="2000" b="0" i="0" baseline="30000" dirty="0">
                <a:effectLst/>
              </a:rPr>
              <a:t>+</a:t>
            </a:r>
            <a:r>
              <a:rPr lang="cs-CZ" sz="2000" b="0" i="0" dirty="0">
                <a:effectLst/>
              </a:rPr>
              <a:t> + 2 Cl</a:t>
            </a:r>
            <a:r>
              <a:rPr lang="cs-CZ" sz="2000" b="0" i="0" baseline="30000" dirty="0">
                <a:effectLst/>
              </a:rPr>
              <a:t>-</a:t>
            </a:r>
            <a:endParaRPr lang="cs-CZ" sz="20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7658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9390513-3528-4725-9726-EE479D91ED3A}"/>
              </a:ext>
            </a:extLst>
          </p:cNvPr>
          <p:cNvSpPr txBox="1"/>
          <p:nvPr/>
        </p:nvSpPr>
        <p:spPr>
          <a:xfrm>
            <a:off x="148975" y="151179"/>
            <a:ext cx="884605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effectLst/>
              </a:rPr>
              <a:t>Příklad 4 - vytvoření slabého elektrolytu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    Reakci hydroxidu sodného s kyselinou chlorovodíkovou můžeme zapsat buď rovnici:</a:t>
            </a:r>
            <a:br>
              <a:rPr lang="cs-CZ" sz="2000" dirty="0"/>
            </a:br>
            <a:r>
              <a:rPr lang="cs-CZ" sz="2000" b="0" i="0" dirty="0" err="1">
                <a:solidFill>
                  <a:srgbClr val="000000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+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HCl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=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NaCl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nebo iontově: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OH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+ 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zkrácená iontová reakce:</a:t>
            </a:r>
            <a:br>
              <a:rPr lang="cs-CZ" sz="2000" dirty="0"/>
            </a:br>
            <a:r>
              <a:rPr lang="cs-CZ" sz="2000" b="1" i="0" dirty="0">
                <a:solidFill>
                  <a:srgbClr val="000000"/>
                </a:solidFill>
                <a:effectLst/>
              </a:rPr>
              <a:t>OH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 H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=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 - slabý elektrolyt</a:t>
            </a:r>
            <a:br>
              <a:rPr lang="cs-CZ" sz="2000" dirty="0"/>
            </a:br>
            <a:endParaRPr lang="en-US" sz="2000" dirty="0"/>
          </a:p>
          <a:p>
            <a:br>
              <a:rPr lang="cs-CZ" sz="2000" dirty="0"/>
            </a:br>
            <a:r>
              <a:rPr lang="cs-CZ" sz="2000" b="1" i="1" dirty="0">
                <a:solidFill>
                  <a:srgbClr val="000000"/>
                </a:solidFill>
                <a:effectLst/>
              </a:rPr>
              <a:t>Příklad 5 - vytvoření plynné látky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    Reakci sulfidu draselného s kyselinou chlorovodíkovou můžeme zapsat buď rovnicí: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K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 + 2HCl = 2KCl +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nebo iontově: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2K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2K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zkrácená iontová reakce:</a:t>
            </a:r>
            <a:br>
              <a:rPr lang="cs-CZ" sz="2000" dirty="0"/>
            </a:br>
            <a:r>
              <a:rPr lang="cs-CZ" sz="2000" b="1" i="0" dirty="0">
                <a:solidFill>
                  <a:srgbClr val="000000"/>
                </a:solidFill>
                <a:effectLst/>
              </a:rPr>
              <a:t>S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+ 2H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=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S - plynná látka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4032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7A53901-46F4-49BA-9EEF-863BA6789452}"/>
              </a:ext>
            </a:extLst>
          </p:cNvPr>
          <p:cNvSpPr txBox="1"/>
          <p:nvPr/>
        </p:nvSpPr>
        <p:spPr>
          <a:xfrm>
            <a:off x="192960" y="79012"/>
            <a:ext cx="86148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0070C0"/>
                </a:solidFill>
                <a:effectLst/>
              </a:rPr>
              <a:t>Zapište rovnici v iontovém tvaru:</a:t>
            </a:r>
            <a:endParaRPr lang="cs-CZ" sz="2000" dirty="0">
              <a:solidFill>
                <a:srgbClr val="0070C0"/>
              </a:solidFill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DD79F0A-314E-482B-A732-9919D0650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435" y="59811"/>
            <a:ext cx="4142458" cy="54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D24760E-E655-4975-9259-49CB1C602AD2}"/>
              </a:ext>
            </a:extLst>
          </p:cNvPr>
          <p:cNvSpPr txBox="1"/>
          <p:nvPr/>
        </p:nvSpPr>
        <p:spPr>
          <a:xfrm>
            <a:off x="220250" y="597387"/>
            <a:ext cx="86868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Jako ionty můžeme zapsat jen vzorce silných kyselin a zásad a solí dobře rozpustných ve vodě. Ostatní látky se nerozpisují:</a:t>
            </a:r>
            <a:endParaRPr lang="cs-CZ" sz="2000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D529B1A8-3117-4433-B555-670A2CE74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974" y="1364580"/>
            <a:ext cx="5278027" cy="1946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6BF88D2E-AB7E-49A2-9E1E-FF14F1FB8503}"/>
              </a:ext>
            </a:extLst>
          </p:cNvPr>
          <p:cNvSpPr txBox="1"/>
          <p:nvPr/>
        </p:nvSpPr>
        <p:spPr>
          <a:xfrm>
            <a:off x="184290" y="3528557"/>
            <a:ext cx="87587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70C0"/>
                </a:solidFill>
                <a:effectLst/>
              </a:rPr>
              <a:t>Sestavte iontovou rovnici reakce hydroxidu sodného s kyselinou sírovou.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92E5553-8EE0-4FEB-8728-2D87ABB5AE82}"/>
              </a:ext>
            </a:extLst>
          </p:cNvPr>
          <p:cNvSpPr txBox="1"/>
          <p:nvPr/>
        </p:nvSpPr>
        <p:spPr>
          <a:xfrm>
            <a:off x="331981" y="3913984"/>
            <a:ext cx="857507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Nejprve si napíšeme úplnou chemickou rovnici a vyčíslíme ji: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+ 2NaOH → Na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 Oba reaktanty jsou v roztoku úplně disociované, jedná se totiž o silnou kyselinu a silnou zásadu. Vznikající síran sodný je ve vodě dobře rozpustný. Vodu považujeme za slabý elektrolyt, proto ji v iontové rovnici nerozpisujeme: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2H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+ 2Na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+ 2OH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2Na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Tuto neutralizační reakci můžeme zapsat </a:t>
            </a:r>
            <a:r>
              <a:rPr lang="cs-CZ" sz="2000" dirty="0">
                <a:solidFill>
                  <a:srgbClr val="4F4F4F"/>
                </a:solidFill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kráceným obecným zápisem každé neutralizace:</a:t>
            </a:r>
          </a:p>
          <a:p>
            <a:pPr algn="ctr"/>
            <a:r>
              <a:rPr lang="cs-CZ" sz="2000" b="1" i="0" dirty="0">
                <a:solidFill>
                  <a:srgbClr val="4F4F4F"/>
                </a:solidFill>
                <a:effectLst/>
              </a:rPr>
              <a:t>H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OH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→ 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701458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6B2CCC0-03C8-498E-90E3-FC14EB21DE01}"/>
              </a:ext>
            </a:extLst>
          </p:cNvPr>
          <p:cNvSpPr txBox="1"/>
          <p:nvPr/>
        </p:nvSpPr>
        <p:spPr>
          <a:xfrm>
            <a:off x="128427" y="172414"/>
            <a:ext cx="888714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effectLst/>
              </a:rPr>
              <a:t>Příklad 6</a:t>
            </a:r>
            <a:br>
              <a:rPr lang="cs-CZ" sz="2000" dirty="0"/>
            </a:b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rovnice:</a:t>
            </a:r>
            <a:br>
              <a:rPr lang="cs-CZ" sz="2000" dirty="0"/>
            </a:br>
            <a:r>
              <a:rPr lang="cs-CZ" sz="2000" b="0" i="0" dirty="0" err="1">
                <a:solidFill>
                  <a:srgbClr val="000000"/>
                </a:solidFill>
                <a:effectLst/>
              </a:rPr>
              <a:t>NaCl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+ KNO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NaNO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KCl</a:t>
            </a:r>
            <a:br>
              <a:rPr lang="cs-CZ" sz="2000" dirty="0"/>
            </a:b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iontově: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K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K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br>
              <a:rPr lang="cs-CZ" sz="2000" dirty="0"/>
            </a:br>
            <a:br>
              <a:rPr lang="cs-CZ" sz="2000" dirty="0"/>
            </a:br>
            <a:r>
              <a:rPr lang="cs-CZ" sz="2000" b="1" i="0" dirty="0" err="1">
                <a:solidFill>
                  <a:srgbClr val="000000"/>
                </a:solidFill>
                <a:effectLst/>
              </a:rPr>
              <a:t>NaCl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 + KNO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= NEREAGUJÍ, protože nebyla splněna žádná z výše uvedených podmínek.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Máme směs roztoku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NaCl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a KNO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(přesněji směs iontů 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K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).</a:t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8334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13B08137-5871-4BB6-A454-D790F0F56E5D}"/>
              </a:ext>
            </a:extLst>
          </p:cNvPr>
          <p:cNvSpPr txBox="1"/>
          <p:nvPr/>
        </p:nvSpPr>
        <p:spPr>
          <a:xfrm>
            <a:off x="179797" y="283010"/>
            <a:ext cx="87587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70C0"/>
                </a:solidFill>
                <a:effectLst/>
              </a:rPr>
              <a:t>Sestavte iontovou rovnici reakce hydroxidu sodného s kyselinou sírovou.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EB0DFE8-7184-41C4-851E-9A9FD4B54F96}"/>
              </a:ext>
            </a:extLst>
          </p:cNvPr>
          <p:cNvSpPr txBox="1"/>
          <p:nvPr/>
        </p:nvSpPr>
        <p:spPr>
          <a:xfrm>
            <a:off x="192640" y="799541"/>
            <a:ext cx="875871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Nejprve si napíšeme úplnou chemickou rovnici a vyčíslíme ji: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+ 2NaOH → Na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 Oba reaktanty jsou v roztoku úplně disociované, jedná se totiž o silnou kyselinu a silnou zásadu. Vznikající síran sodný je ve vodě dobře rozpustný. Vodu považujeme za slabý elektrolyt, proto ji v iontové rovnici nerozpisujeme: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2H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+ 2Na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+ 2OH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2Na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Tuto neutralizační reakci můžeme zapsat </a:t>
            </a:r>
            <a:r>
              <a:rPr lang="cs-CZ" sz="2000" dirty="0">
                <a:solidFill>
                  <a:srgbClr val="4F4F4F"/>
                </a:solidFill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kráceným obecným zápisem každé neutralizace: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OH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227CF85-C289-43CB-A9DB-19CFCEC362F3}"/>
              </a:ext>
            </a:extLst>
          </p:cNvPr>
          <p:cNvSpPr txBox="1"/>
          <p:nvPr/>
        </p:nvSpPr>
        <p:spPr>
          <a:xfrm>
            <a:off x="123290" y="3760095"/>
            <a:ext cx="889742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0" i="0" dirty="0">
                <a:solidFill>
                  <a:srgbClr val="0070C0"/>
                </a:solidFill>
                <a:effectLst/>
              </a:rPr>
              <a:t>Napište kompletní iontovou rovnici pro reakci oxidu uhličitého s vodným roztokem </a:t>
            </a:r>
            <a:r>
              <a:rPr lang="cs-CZ" sz="2000" b="0" i="0" dirty="0" err="1">
                <a:solidFill>
                  <a:srgbClr val="0070C0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.</a:t>
            </a:r>
          </a:p>
          <a:p>
            <a:pPr algn="l" fontAlgn="base"/>
            <a:endParaRPr lang="cs-CZ" sz="800" b="0" i="0" dirty="0">
              <a:solidFill>
                <a:srgbClr val="333333"/>
              </a:solidFill>
              <a:effectLst/>
            </a:endParaRP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Oxid uhličitý je typický oxid kyseliny,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je báze. Při interakci oxidů kyselin s vodnými roztoky alkálií se tvoří sůl a voda. Sestavujeme rovnici molekulární reakce:</a:t>
            </a:r>
          </a:p>
          <a:p>
            <a:pPr algn="ctr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+ 2NaOH = Na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O.</a:t>
            </a:r>
          </a:p>
          <a:p>
            <a:pPr algn="just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- oxid, plynná sloučenina, píšeme v molekulární formě.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je silná báze (alkálie), píšeme ve formě iontů. Na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je rozpustná sůl, píšeme ve formě iontů. Voda je slabý elektrolyt, prakticky nedisociuje, ponecháváme ji v molekulární formě. </a:t>
            </a:r>
          </a:p>
          <a:p>
            <a:pPr algn="ctr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Na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OH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Na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35913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DE1A44E-A393-4E9D-845C-8545C0FDF585}"/>
              </a:ext>
            </a:extLst>
          </p:cNvPr>
          <p:cNvSpPr txBox="1"/>
          <p:nvPr/>
        </p:nvSpPr>
        <p:spPr>
          <a:xfrm>
            <a:off x="82192" y="81236"/>
            <a:ext cx="87895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0070C0"/>
                </a:solidFill>
                <a:effectLst/>
              </a:rPr>
              <a:t>Zjistěte stechiometrické koeficienty v </a:t>
            </a:r>
            <a:r>
              <a:rPr lang="cs-CZ" sz="2000" b="0" i="0" dirty="0" err="1">
                <a:solidFill>
                  <a:srgbClr val="0070C0"/>
                </a:solidFill>
                <a:effectLst/>
              </a:rPr>
              <a:t>nasledující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 chemické rovnici:</a:t>
            </a:r>
          </a:p>
          <a:p>
            <a:pPr algn="ctr"/>
            <a:r>
              <a:rPr lang="cs-CZ" sz="2000" b="0" i="0" dirty="0">
                <a:solidFill>
                  <a:srgbClr val="0070C0"/>
                </a:solidFill>
                <a:effectLst/>
              </a:rPr>
              <a:t>				[SnCl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0070C0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 + H2O → [Sn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0070C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0070C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 + Cl</a:t>
            </a:r>
            <a:r>
              <a:rPr lang="cs-CZ" sz="2000" b="0" i="0" baseline="30000" dirty="0">
                <a:solidFill>
                  <a:srgbClr val="0070C0"/>
                </a:solidFill>
                <a:effectLst/>
              </a:rPr>
              <a:t>–</a:t>
            </a:r>
            <a:endParaRPr lang="cs-CZ" sz="2000" b="0" i="0" dirty="0">
              <a:solidFill>
                <a:srgbClr val="0070C0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E6B2277-4E44-47E3-B305-BE8512657F6E}"/>
              </a:ext>
            </a:extLst>
          </p:cNvPr>
          <p:cNvSpPr txBox="1"/>
          <p:nvPr/>
        </p:nvSpPr>
        <p:spPr>
          <a:xfrm>
            <a:off x="82192" y="879241"/>
            <a:ext cx="888457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V chemické rovnici se oxidační čísla všech atomů nemění, takže není redoxní. Najdeme látku, s největšími stechiometrickými indexy a budeme předpokládat, že její stechiometrický koeficient bude 1 = produkt [Sn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Na pravé straně rovnice máme 3 atomy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Sn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proto na levou stranu rovnice dáme před [SnCl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koeficient 3: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3[SnCl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→ [Sn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 levé straně tak máme 9 atomů Cl, proto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pred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dáme koeficient 9: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3[SnCl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→ [Sn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+ 9Cl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Zůstal ještě neznámý koeficient pro vodu a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oxoniový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kation. Ide o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iónovú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rovnicu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</a:p>
          <a:p>
            <a:pPr algn="l"/>
            <a:endParaRPr lang="cs-CZ" sz="2000" dirty="0">
              <a:solidFill>
                <a:srgbClr val="4F4F4F"/>
              </a:solidFill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Využijeme </a:t>
            </a:r>
            <a:r>
              <a:rPr lang="cs-CZ" sz="2000" b="0" i="0" u="sng" dirty="0">
                <a:solidFill>
                  <a:srgbClr val="4F4F4F"/>
                </a:solidFill>
                <a:effectLst/>
              </a:rPr>
              <a:t>pravidlo bilance nábojů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 Na levé straně rovnice je součet nábojových čísel: 3 x(–1) + 0 = –3. Na pravé straně rovnice je součet nábojových čísel (kromě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): 1 · 2 + 9 · (–1) = –7. Z toho vyplývá, že koeficient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musí být 4, aby byl na obou stranách rovnice stejný součet nábojových čísel (–3):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3[SnCl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→ [Sn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+ 4H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+ 9Cl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–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Na pravé straně máme 4 + 4 · 3 = 16 atomů H, z čehož vyplývá, že na levé straně rovnice musí mít voda koeficient 8:</a:t>
            </a:r>
          </a:p>
          <a:p>
            <a:pPr algn="ctr"/>
            <a:r>
              <a:rPr lang="cs-CZ" sz="2000" b="1" i="0" dirty="0">
                <a:solidFill>
                  <a:srgbClr val="4F4F4F"/>
                </a:solidFill>
                <a:effectLst/>
              </a:rPr>
              <a:t>3[SnCl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–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+ 8H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O → [Sn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(OH)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+ 4H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+ 9Cl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–</a:t>
            </a:r>
            <a:endParaRPr lang="cs-CZ" sz="2000" b="0" i="0" dirty="0">
              <a:solidFill>
                <a:srgbClr val="4F4F4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5315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DAFB1FA-BB09-451F-A07A-A6B0E65B6BF4}"/>
              </a:ext>
            </a:extLst>
          </p:cNvPr>
          <p:cNvSpPr txBox="1"/>
          <p:nvPr/>
        </p:nvSpPr>
        <p:spPr>
          <a:xfrm>
            <a:off x="187502" y="1499670"/>
            <a:ext cx="87689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0070C0"/>
                </a:solidFill>
                <a:effectLst/>
              </a:rPr>
              <a:t>Dihydrogenvanadičnan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 se ve vhodném prostředí mění na </a:t>
            </a:r>
            <a:r>
              <a:rPr lang="cs-CZ" sz="2000" b="0" i="0" dirty="0" err="1">
                <a:solidFill>
                  <a:srgbClr val="0070C0"/>
                </a:solidFill>
                <a:effectLst/>
              </a:rPr>
              <a:t>hydrogentrivanadičnan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0973DFD-4916-4629-A653-B053100B191B}"/>
              </a:ext>
            </a:extLst>
          </p:cNvPr>
          <p:cNvSpPr txBox="1"/>
          <p:nvPr/>
        </p:nvSpPr>
        <p:spPr>
          <a:xfrm>
            <a:off x="3274887" y="1942914"/>
            <a:ext cx="25942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000" b="1" i="0" dirty="0">
                <a:effectLst/>
              </a:rPr>
              <a:t>H</a:t>
            </a:r>
            <a:r>
              <a:rPr lang="cs-CZ" sz="2000" b="1" i="0" baseline="-25000" dirty="0">
                <a:effectLst/>
              </a:rPr>
              <a:t>2</a:t>
            </a:r>
            <a:r>
              <a:rPr lang="cs-CZ" sz="2000" b="1" i="0" dirty="0">
                <a:effectLst/>
              </a:rPr>
              <a:t>VO</a:t>
            </a:r>
            <a:r>
              <a:rPr lang="cs-CZ" sz="2000" b="1" i="0" baseline="-25000" dirty="0">
                <a:effectLst/>
              </a:rPr>
              <a:t>4</a:t>
            </a:r>
            <a:r>
              <a:rPr lang="cs-CZ" sz="2000" b="1" i="0" baseline="30000" dirty="0">
                <a:effectLst/>
              </a:rPr>
              <a:t>-</a:t>
            </a:r>
            <a:r>
              <a:rPr lang="cs-CZ" sz="2000" b="1" i="0" dirty="0">
                <a:effectLst/>
              </a:rPr>
              <a:t> --› HV</a:t>
            </a:r>
            <a:r>
              <a:rPr lang="cs-CZ" sz="2000" b="1" i="0" baseline="-25000" dirty="0">
                <a:effectLst/>
              </a:rPr>
              <a:t>3</a:t>
            </a:r>
            <a:r>
              <a:rPr lang="cs-CZ" sz="2000" b="1" i="0" dirty="0">
                <a:effectLst/>
              </a:rPr>
              <a:t>O</a:t>
            </a:r>
            <a:r>
              <a:rPr lang="cs-CZ" sz="2000" b="1" i="0" baseline="-25000" dirty="0">
                <a:effectLst/>
              </a:rPr>
              <a:t>9</a:t>
            </a:r>
            <a:r>
              <a:rPr lang="cs-CZ" sz="2000" b="1" i="0" baseline="30000" dirty="0">
                <a:effectLst/>
              </a:rPr>
              <a:t>2-</a:t>
            </a:r>
            <a:endParaRPr lang="cs-CZ" sz="2000" b="1" i="0" dirty="0"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026DC8-232F-4829-8AA7-5F048D1FAF81}"/>
              </a:ext>
            </a:extLst>
          </p:cNvPr>
          <p:cNvSpPr txBox="1"/>
          <p:nvPr/>
        </p:nvSpPr>
        <p:spPr>
          <a:xfrm>
            <a:off x="237587" y="2429292"/>
            <a:ext cx="87689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1. Vyrovnáme na obou stranách počty centrálních atomů</a:t>
            </a:r>
          </a:p>
          <a:p>
            <a:pPr algn="ctr"/>
            <a:r>
              <a:rPr lang="cs-CZ" sz="2000" b="1" i="0" dirty="0">
                <a:solidFill>
                  <a:srgbClr val="000000"/>
                </a:solidFill>
                <a:effectLst/>
              </a:rPr>
              <a:t>3 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VO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--› HV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9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baseline="30000" dirty="0">
                <a:effectLst/>
              </a:rPr>
              <a:t>-</a:t>
            </a:r>
            <a:endParaRPr lang="cs-CZ" sz="20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23D082C-4DEC-42D8-9BDB-A252D0DC9854}"/>
              </a:ext>
            </a:extLst>
          </p:cNvPr>
          <p:cNvSpPr txBox="1"/>
          <p:nvPr/>
        </p:nvSpPr>
        <p:spPr>
          <a:xfrm>
            <a:off x="315927" y="3183826"/>
            <a:ext cx="851214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2. porovnáme na obou stranách náboje, v případě, že se nerovnají, doplníme prostředí, buď kyselé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nebo zásadité OH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tak, aby se vyrovnaly náboje.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nebo OH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se vyrovnává buď na straně reaktantů nebo produktů. Pozor: nelze vyrovnávat na obou stranách zároveň, to znamená, nemůže být na jedné straně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a na druhé OH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přestože by to čistě matematicky vycházelo. </a:t>
            </a:r>
          </a:p>
          <a:p>
            <a:pPr algn="ctr"/>
            <a:r>
              <a:rPr lang="cs-CZ" sz="2000" b="1" i="0" dirty="0">
                <a:solidFill>
                  <a:srgbClr val="000000"/>
                </a:solidFill>
                <a:effectLst/>
              </a:rPr>
              <a:t>3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VO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 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--› HV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9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baseline="30000" dirty="0">
                <a:effectLst/>
              </a:rPr>
              <a:t>-</a:t>
            </a:r>
            <a:endParaRPr lang="cs-CZ" sz="2000" b="1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B1DCE95-ED48-4813-8C81-D4F3985FBC71}"/>
              </a:ext>
            </a:extLst>
          </p:cNvPr>
          <p:cNvSpPr txBox="1"/>
          <p:nvPr/>
        </p:nvSpPr>
        <p:spPr>
          <a:xfrm>
            <a:off x="187502" y="5122818"/>
            <a:ext cx="87689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3. porovnáme na obou stranách vodíky, případě, že nerovnají, doplníme za pomoci vody, kterou podtrhneme</a:t>
            </a:r>
          </a:p>
          <a:p>
            <a:pPr algn="ctr"/>
            <a:r>
              <a:rPr lang="cs-CZ" sz="2000" b="1" i="0" dirty="0">
                <a:solidFill>
                  <a:srgbClr val="000000"/>
                </a:solidFill>
                <a:effectLst/>
              </a:rPr>
              <a:t>3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VO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 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--› HV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9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baseline="30000" dirty="0">
                <a:effectLst/>
              </a:rPr>
              <a:t>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+ 4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100EFBD-31BB-4C07-AF00-AF0D4E06ECE8}"/>
              </a:ext>
            </a:extLst>
          </p:cNvPr>
          <p:cNvSpPr txBox="1"/>
          <p:nvPr/>
        </p:nvSpPr>
        <p:spPr>
          <a:xfrm>
            <a:off x="154113" y="6246684"/>
            <a:ext cx="880238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4. Zkontrolujeme počet atomů kyslíku.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1E29EB6-997F-43C6-A448-BB7B32C0EA23}"/>
              </a:ext>
            </a:extLst>
          </p:cNvPr>
          <p:cNvSpPr txBox="1"/>
          <p:nvPr/>
        </p:nvSpPr>
        <p:spPr>
          <a:xfrm>
            <a:off x="154113" y="279719"/>
            <a:ext cx="87689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1" dirty="0">
                <a:solidFill>
                  <a:srgbClr val="4F4F4F"/>
                </a:solidFill>
                <a:effectLst/>
              </a:rPr>
              <a:t>Správnost stechiometrických koeficientů ověříme spočítáním atomů O na obou stranách rovnice (8 = 8). Protož získané stechiometrické koeficienty (3, 8 = 1, 4, 9) už kromě čísla 1 nemají jiného společného dělitele, vyčíslování rovnice je skončeno.</a:t>
            </a:r>
            <a:endParaRPr lang="cs-CZ" sz="2000" b="0" i="0" dirty="0">
              <a:solidFill>
                <a:srgbClr val="4F4F4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7852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925D3D4-3326-4478-AFBD-4C8D5F209065}"/>
              </a:ext>
            </a:extLst>
          </p:cNvPr>
          <p:cNvSpPr txBox="1"/>
          <p:nvPr/>
        </p:nvSpPr>
        <p:spPr>
          <a:xfrm>
            <a:off x="179796" y="293284"/>
            <a:ext cx="85737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Zapište následující srážecí rovnice v iontovém tvaru: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553DB7A-C9E7-4F35-A71F-CE2CF7064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7" y="684628"/>
            <a:ext cx="5495132" cy="161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CF9BC88-8776-431A-B53A-7A6EDC31755F}"/>
              </a:ext>
            </a:extLst>
          </p:cNvPr>
          <p:cNvSpPr txBox="1"/>
          <p:nvPr/>
        </p:nvSpPr>
        <p:spPr>
          <a:xfrm>
            <a:off x="282539" y="2922743"/>
            <a:ext cx="8861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Zapište následující rovnice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komplexotvorných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reakcí v iontovém tvaru: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C878D02-8E48-47B8-AFCF-1363B0500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39" y="3429000"/>
            <a:ext cx="4647293" cy="137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98E786CE-F8A4-4422-B8A6-3FEE5D0FD5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305" y="784797"/>
            <a:ext cx="2924175" cy="29527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8E3821-35C0-479C-9F3B-9A644E050E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5305" y="1233052"/>
            <a:ext cx="2724150" cy="29527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A8A1E194-7EDC-4F39-ADA7-FEE339B5F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3953" y="1681307"/>
            <a:ext cx="2390775" cy="26670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BC7CEAC-EC5E-48BE-BBAF-014D840185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8179" y="2121240"/>
            <a:ext cx="2438400" cy="276225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544A98CE-BB44-4C64-96CD-E87B47FA2F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89153" y="3512553"/>
            <a:ext cx="2295525" cy="30480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81E0B5DA-D0B8-4737-B68C-3A5C67C5A1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59055" y="3935336"/>
            <a:ext cx="3400425" cy="304800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1C68D851-E09D-4E77-AB4C-9714A669A5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44780" y="4412353"/>
            <a:ext cx="3114675" cy="295275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F79473A-0D24-446C-9E6E-F3B8C7AE6FD9}"/>
              </a:ext>
            </a:extLst>
          </p:cNvPr>
          <p:cNvSpPr txBox="1"/>
          <p:nvPr/>
        </p:nvSpPr>
        <p:spPr>
          <a:xfrm>
            <a:off x="3914015" y="3522078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+ 2 NO</a:t>
            </a:r>
            <a:r>
              <a:rPr lang="cs-CZ" b="1" baseline="-25000" dirty="0"/>
              <a:t>3</a:t>
            </a:r>
            <a:r>
              <a:rPr lang="cs-CZ" b="1" baseline="30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6367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15B7C2A-5DDF-4452-A71F-3F894947D0AC}"/>
              </a:ext>
            </a:extLst>
          </p:cNvPr>
          <p:cNvSpPr txBox="1"/>
          <p:nvPr/>
        </p:nvSpPr>
        <p:spPr>
          <a:xfrm>
            <a:off x="517132" y="426707"/>
            <a:ext cx="8655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Vyčíslete následující iontové rovnice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7455B5D-81B7-42F1-AAFC-AB42D2AEF59F}"/>
              </a:ext>
            </a:extLst>
          </p:cNvPr>
          <p:cNvSpPr txBox="1"/>
          <p:nvPr/>
        </p:nvSpPr>
        <p:spPr>
          <a:xfrm>
            <a:off x="6238983" y="3681612"/>
            <a:ext cx="1895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g) 1,1,2,1,1,1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F0AE11B-F3DC-4B2A-8060-014395FEBA42}"/>
              </a:ext>
            </a:extLst>
          </p:cNvPr>
          <p:cNvSpPr txBox="1"/>
          <p:nvPr/>
        </p:nvSpPr>
        <p:spPr>
          <a:xfrm>
            <a:off x="6217578" y="1005212"/>
            <a:ext cx="1734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1,2,1,6,4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C055B61-E363-43D6-B419-904187EBFBA1}"/>
              </a:ext>
            </a:extLst>
          </p:cNvPr>
          <p:cNvSpPr txBox="1"/>
          <p:nvPr/>
        </p:nvSpPr>
        <p:spPr>
          <a:xfrm>
            <a:off x="6238983" y="1432059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1,1,2,1,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1,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7A26086-0ABB-4A05-9E3E-275524F1D8AF}"/>
              </a:ext>
            </a:extLst>
          </p:cNvPr>
          <p:cNvSpPr txBox="1"/>
          <p:nvPr/>
        </p:nvSpPr>
        <p:spPr>
          <a:xfrm>
            <a:off x="6238983" y="1923958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c) 2,1,4,1,1,2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9EF4FB1-164C-4C53-BA86-EB64CB30D63C}"/>
              </a:ext>
            </a:extLst>
          </p:cNvPr>
          <p:cNvSpPr txBox="1"/>
          <p:nvPr/>
        </p:nvSpPr>
        <p:spPr>
          <a:xfrm>
            <a:off x="6238983" y="2396902"/>
            <a:ext cx="1846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d) 1,1,1,1,2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E531CBD-A227-4ABB-87E0-D43E7132B728}"/>
              </a:ext>
            </a:extLst>
          </p:cNvPr>
          <p:cNvSpPr txBox="1"/>
          <p:nvPr/>
        </p:nvSpPr>
        <p:spPr>
          <a:xfrm>
            <a:off x="6217578" y="2766234"/>
            <a:ext cx="20240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e) 2,1,4,1,1,2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C82A5117-AAAA-4D07-9AA6-A5E173155061}"/>
              </a:ext>
            </a:extLst>
          </p:cNvPr>
          <p:cNvSpPr txBox="1"/>
          <p:nvPr/>
        </p:nvSpPr>
        <p:spPr>
          <a:xfrm>
            <a:off x="6238983" y="3227706"/>
            <a:ext cx="17132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f) 3,2,1,2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603387CA-E551-4D53-8E1E-70B044EECA8E}"/>
              </a:ext>
            </a:extLst>
          </p:cNvPr>
          <p:cNvGrpSpPr/>
          <p:nvPr/>
        </p:nvGrpSpPr>
        <p:grpSpPr>
          <a:xfrm>
            <a:off x="429159" y="1005212"/>
            <a:ext cx="4985322" cy="2529865"/>
            <a:chOff x="429159" y="1005212"/>
            <a:chExt cx="4985322" cy="2529865"/>
          </a:xfrm>
        </p:grpSpPr>
        <p:pic>
          <p:nvPicPr>
            <p:cNvPr id="7170" name="Picture 2">
              <a:extLst>
                <a:ext uri="{FF2B5EF4-FFF2-40B4-BE49-F238E27FC236}">
                  <a16:creationId xmlns:a16="http://schemas.microsoft.com/office/drawing/2014/main" id="{B6A8A517-0092-497E-A386-61164B6E17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159" y="1005212"/>
              <a:ext cx="4985322" cy="2529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7670AA0B-7A5B-405F-88E2-834237D1BEFF}"/>
                </a:ext>
              </a:extLst>
            </p:cNvPr>
            <p:cNvSpPr txBox="1"/>
            <p:nvPr/>
          </p:nvSpPr>
          <p:spPr>
            <a:xfrm>
              <a:off x="4962525" y="28865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863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4" grpId="0"/>
      <p:bldP spid="16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7E8F9A6-26F9-4108-8C60-C408134409DE}"/>
              </a:ext>
            </a:extLst>
          </p:cNvPr>
          <p:cNvSpPr txBox="1"/>
          <p:nvPr/>
        </p:nvSpPr>
        <p:spPr>
          <a:xfrm>
            <a:off x="220894" y="252591"/>
            <a:ext cx="8768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Vyčíslete následující iontové reakce :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C264FB2-0F77-42FA-8BF1-75395FED42EF}"/>
              </a:ext>
            </a:extLst>
          </p:cNvPr>
          <p:cNvSpPr txBox="1"/>
          <p:nvPr/>
        </p:nvSpPr>
        <p:spPr>
          <a:xfrm>
            <a:off x="154114" y="621923"/>
            <a:ext cx="5527496" cy="3364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→ PH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OH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endParaRPr lang="pt-BR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Au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3+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Cl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[AuCl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endParaRPr lang="pt-BR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As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OH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AsO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AsS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[Cu(H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O)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6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2+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Cl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[CuCl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+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V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9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CrCl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OH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CrO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Cl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HPO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MoO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+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[P(Mo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10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</a:p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[Al(H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O)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(OH)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+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CO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2-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[Al(H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O)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(OH)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 + HCO</a:t>
            </a:r>
            <a:r>
              <a:rPr lang="pt-BR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pt-BR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</a:t>
            </a:r>
            <a:endParaRPr lang="pt-BR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303972C-098E-40D7-A039-E3042B9D9ABF}"/>
              </a:ext>
            </a:extLst>
          </p:cNvPr>
          <p:cNvSpPr txBox="1"/>
          <p:nvPr/>
        </p:nvSpPr>
        <p:spPr>
          <a:xfrm>
            <a:off x="3801437" y="6067920"/>
            <a:ext cx="5188449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b="0" i="0" dirty="0">
                <a:solidFill>
                  <a:srgbClr val="4F4F4F"/>
                </a:solidFill>
                <a:effectLst/>
              </a:rPr>
              <a:t>[Al(H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</a:rPr>
              <a:t>O)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b="0" i="0" dirty="0">
                <a:solidFill>
                  <a:srgbClr val="4F4F4F"/>
                </a:solidFill>
                <a:effectLst/>
              </a:rPr>
              <a:t>(OH)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</a:rPr>
              <a:t>]</a:t>
            </a:r>
            <a:r>
              <a:rPr lang="pt-BR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pt-BR" b="0" i="0" dirty="0">
                <a:solidFill>
                  <a:srgbClr val="4F4F4F"/>
                </a:solidFill>
                <a:effectLst/>
              </a:rPr>
              <a:t> + CO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pt-BR" b="0" i="0" dirty="0">
                <a:solidFill>
                  <a:srgbClr val="4F4F4F"/>
                </a:solidFill>
                <a:effectLst/>
              </a:rPr>
              <a:t> → [Al(H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b="0" i="0" dirty="0">
                <a:solidFill>
                  <a:srgbClr val="4F4F4F"/>
                </a:solidFill>
                <a:effectLst/>
              </a:rPr>
              <a:t>O)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</a:rPr>
              <a:t>(OH)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b="0" i="0" dirty="0">
                <a:solidFill>
                  <a:srgbClr val="4F4F4F"/>
                </a:solidFill>
                <a:effectLst/>
              </a:rPr>
              <a:t>] + HCO</a:t>
            </a:r>
            <a:r>
              <a:rPr lang="pt-BR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b="0" i="0" baseline="30000" dirty="0">
                <a:solidFill>
                  <a:srgbClr val="4F4F4F"/>
                </a:solidFill>
                <a:effectLst/>
              </a:rPr>
              <a:t>-</a:t>
            </a:r>
            <a:endParaRPr lang="pt-BR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C8074C3-51EC-4C01-A73B-992FDE83B1F1}"/>
              </a:ext>
            </a:extLst>
          </p:cNvPr>
          <p:cNvSpPr txBox="1"/>
          <p:nvPr/>
        </p:nvSpPr>
        <p:spPr>
          <a:xfrm>
            <a:off x="5506948" y="452410"/>
            <a:ext cx="2840805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P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3-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+ 3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 → PH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+ 3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OH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endParaRPr lang="pt-BR" sz="18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7F910EB-04EF-453A-B98B-6CCD5CD65A78}"/>
              </a:ext>
            </a:extLst>
          </p:cNvPr>
          <p:cNvSpPr txBox="1"/>
          <p:nvPr/>
        </p:nvSpPr>
        <p:spPr>
          <a:xfrm>
            <a:off x="5506948" y="967920"/>
            <a:ext cx="2455524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Au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3+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+ 4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Cl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→ [AuCl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]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endParaRPr lang="pt-BR" sz="18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CE63A6E-2F2A-4E2C-A7DA-6761F26A674F}"/>
              </a:ext>
            </a:extLst>
          </p:cNvPr>
          <p:cNvSpPr txBox="1"/>
          <p:nvPr/>
        </p:nvSpPr>
        <p:spPr>
          <a:xfrm>
            <a:off x="4936733" y="1546352"/>
            <a:ext cx="4053153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2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As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S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+ 4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OH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→ AsO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+ 3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AsS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+ 2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AF53191-F2C1-4C71-95A8-98409D6A1B10}"/>
              </a:ext>
            </a:extLst>
          </p:cNvPr>
          <p:cNvSpPr txBox="1"/>
          <p:nvPr/>
        </p:nvSpPr>
        <p:spPr>
          <a:xfrm>
            <a:off x="5113963" y="2201438"/>
            <a:ext cx="3857946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[Cu(H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O)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6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]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+ 4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Cl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→ [CuCl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]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+ 6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0CEC503-5CCB-4A1B-8EDB-C1680767C47A}"/>
              </a:ext>
            </a:extLst>
          </p:cNvPr>
          <p:cNvSpPr txBox="1"/>
          <p:nvPr/>
        </p:nvSpPr>
        <p:spPr>
          <a:xfrm>
            <a:off x="5697021" y="4189724"/>
            <a:ext cx="3231222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3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VO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3-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+ 6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→ V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9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3-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+ 3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4C3A5C73-9573-4D10-BEAD-45B5EBB77EB5}"/>
              </a:ext>
            </a:extLst>
          </p:cNvPr>
          <p:cNvSpPr txBox="1"/>
          <p:nvPr/>
        </p:nvSpPr>
        <p:spPr>
          <a:xfrm>
            <a:off x="4798032" y="4860450"/>
            <a:ext cx="3873356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CrCl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+ 4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OH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→ CrO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+ 2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Cl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+ 2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4804D98-1732-470B-84FE-D7BA909BDC5A}"/>
              </a:ext>
            </a:extLst>
          </p:cNvPr>
          <p:cNvSpPr txBox="1"/>
          <p:nvPr/>
        </p:nvSpPr>
        <p:spPr>
          <a:xfrm>
            <a:off x="3575410" y="5412834"/>
            <a:ext cx="5342561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dirty="0">
                <a:solidFill>
                  <a:srgbClr val="4F4F4F"/>
                </a:solidFill>
                <a:effectLst/>
              </a:rPr>
              <a:t>HPO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+ 12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MoO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+ 23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→ [P(Mo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10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)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]</a:t>
            </a:r>
            <a:r>
              <a:rPr lang="pt-BR" sz="1800" b="0" i="0" baseline="30000" dirty="0">
                <a:solidFill>
                  <a:srgbClr val="4F4F4F"/>
                </a:solidFill>
                <a:effectLst/>
              </a:rPr>
              <a:t>3-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 + 12</a:t>
            </a:r>
            <a:r>
              <a:rPr lang="cs-CZ" sz="18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97843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7676"/>
            <a:ext cx="7772400" cy="624048"/>
          </a:xfrm>
        </p:spPr>
        <p:txBody>
          <a:bodyPr>
            <a:normAutofit/>
          </a:bodyPr>
          <a:lstStyle/>
          <a:p>
            <a:r>
              <a:rPr lang="cs-CZ" sz="3200" b="1" dirty="0"/>
              <a:t>Iontové rovnice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ABA3334-11E3-4E69-AC28-F559F13BE45B}"/>
              </a:ext>
            </a:extLst>
          </p:cNvPr>
          <p:cNvSpPr txBox="1"/>
          <p:nvPr/>
        </p:nvSpPr>
        <p:spPr>
          <a:xfrm>
            <a:off x="197777" y="1161651"/>
            <a:ext cx="8748445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Jsou chemické rovnice, jimiž zapisujeme reakce iontů ve vodných roztocích kyselin, hydroxidů a solí.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effectLst/>
              </a:rPr>
              <a:t>Jako celé molekuly zapisujeme</a:t>
            </a:r>
            <a:endParaRPr lang="cs-CZ" sz="2000" dirty="0">
              <a:solidFill>
                <a:srgbClr val="000000"/>
              </a:solidFill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cs-CZ" sz="2000" b="1" i="0" u="none" strike="noStrike" kern="1200" dirty="0">
                <a:solidFill>
                  <a:srgbClr val="000000"/>
                </a:solidFill>
                <a:effectLst/>
              </a:rPr>
              <a:t>a)</a:t>
            </a:r>
            <a:r>
              <a:rPr lang="cs-CZ" sz="2000" b="0" i="0" u="none" strike="noStrike" kern="1200" dirty="0">
                <a:solidFill>
                  <a:srgbClr val="000000"/>
                </a:solidFill>
                <a:effectLst/>
              </a:rPr>
              <a:t> nerozpustné látky (PbI</a:t>
            </a:r>
            <a:r>
              <a:rPr lang="cs-CZ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u="none" strike="noStrike" kern="1200" dirty="0">
                <a:solidFill>
                  <a:srgbClr val="000000"/>
                </a:solidFill>
                <a:effectLst/>
              </a:rPr>
              <a:t>, CaCO</a:t>
            </a:r>
            <a:r>
              <a:rPr lang="cs-CZ" sz="2000" b="0" i="0" u="none" strike="noStrike" kern="120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u="none" strike="noStrike" kern="120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b="0" i="0" u="none" strike="noStrike" kern="1200" dirty="0" err="1">
                <a:solidFill>
                  <a:srgbClr val="000000"/>
                </a:solidFill>
                <a:effectLst/>
              </a:rPr>
              <a:t>AgBr</a:t>
            </a:r>
            <a:r>
              <a:rPr lang="cs-CZ" sz="2000" b="0" i="0" u="none" strike="noStrike" kern="1200" dirty="0">
                <a:solidFill>
                  <a:srgbClr val="000000"/>
                </a:solidFill>
                <a:effectLst/>
              </a:rPr>
              <a:t>, Ag</a:t>
            </a:r>
            <a:r>
              <a:rPr lang="cs-CZ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u="none" strike="noStrike" kern="1200" dirty="0">
                <a:solidFill>
                  <a:srgbClr val="000000"/>
                </a:solidFill>
                <a:effectLst/>
              </a:rPr>
              <a:t>S, ...)</a:t>
            </a:r>
            <a:endParaRPr lang="cs-CZ" sz="2000" b="0" i="0" u="none" strike="noStrike" dirty="0">
              <a:effectLst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i="0" u="none" strike="noStrike" kern="1200" dirty="0">
                <a:solidFill>
                  <a:srgbClr val="000000"/>
                </a:solidFill>
                <a:effectLst/>
              </a:rPr>
              <a:t>	</a:t>
            </a:r>
            <a:r>
              <a:rPr lang="pt-BR" sz="2000" b="1" i="0" u="none" strike="noStrike" kern="1200" dirty="0">
                <a:solidFill>
                  <a:srgbClr val="000000"/>
                </a:solidFill>
                <a:effectLst/>
              </a:rPr>
              <a:t>b)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 slabé elektrolyty (H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O, 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CO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, 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S, HCN, CH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COOH, NH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OH, ...)</a:t>
            </a:r>
            <a:endParaRPr lang="cs-CZ" sz="2000" b="0" i="0" u="none" strike="noStrike" dirty="0">
              <a:effectLst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i="0" u="none" strike="noStrike" kern="1200" dirty="0">
                <a:solidFill>
                  <a:srgbClr val="000000"/>
                </a:solidFill>
                <a:effectLst/>
              </a:rPr>
              <a:t>	</a:t>
            </a:r>
            <a:r>
              <a:rPr lang="pt-BR" sz="2000" b="1" i="0" u="none" strike="noStrike" kern="1200" dirty="0">
                <a:solidFill>
                  <a:srgbClr val="000000"/>
                </a:solidFill>
                <a:effectLst/>
              </a:rPr>
              <a:t>c)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 plynné látky (H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S, CO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, SO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, SO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, NO, NO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, HCN, NH</a:t>
            </a:r>
            <a:r>
              <a:rPr lang="pt-BR" sz="2000" b="0" i="0" u="none" strike="noStrike" kern="120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pt-BR" sz="2000" b="0" i="0" u="none" strike="noStrike" kern="1200" dirty="0">
                <a:solidFill>
                  <a:srgbClr val="000000"/>
                </a:solidFill>
                <a:effectLst/>
              </a:rPr>
              <a:t>, ...)</a:t>
            </a:r>
            <a:endParaRPr lang="cs-CZ" sz="2000" b="0" i="0" u="none" strike="noStrike" dirty="0">
              <a:effectLst/>
            </a:endParaRPr>
          </a:p>
          <a:p>
            <a:pPr algn="just"/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5F2C75F-4D5E-4958-9224-B8A89E7CFB1B}"/>
              </a:ext>
            </a:extLst>
          </p:cNvPr>
          <p:cNvSpPr txBox="1"/>
          <p:nvPr/>
        </p:nvSpPr>
        <p:spPr>
          <a:xfrm>
            <a:off x="323634" y="4387907"/>
            <a:ext cx="864056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Aby se tyto reakce mohly uskutečnit, musí být splněna aspoň jedna podmínka z níže uvedených:</a:t>
            </a:r>
          </a:p>
          <a:p>
            <a:endParaRPr lang="cs-CZ" sz="800" dirty="0"/>
          </a:p>
          <a:p>
            <a:r>
              <a:rPr lang="cs-CZ" sz="2000" dirty="0"/>
              <a:t>1. Tvoří (rozpouští) se nerozpustná látka</a:t>
            </a:r>
          </a:p>
          <a:p>
            <a:r>
              <a:rPr lang="cs-CZ" sz="2000" dirty="0"/>
              <a:t>2. Tvoří se slabý elektrolyt</a:t>
            </a:r>
          </a:p>
          <a:p>
            <a:r>
              <a:rPr lang="cs-CZ" sz="2000" dirty="0"/>
              <a:t>3. Tvoří se plynná látka</a:t>
            </a:r>
          </a:p>
          <a:p>
            <a:r>
              <a:rPr lang="cs-CZ" sz="2000" dirty="0"/>
              <a:t>4. Mění se oxidační číslo atomu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16E5743-2EAD-41B7-96EA-28C0E4B9137D}"/>
              </a:ext>
            </a:extLst>
          </p:cNvPr>
          <p:cNvSpPr txBox="1"/>
          <p:nvPr/>
        </p:nvSpPr>
        <p:spPr>
          <a:xfrm>
            <a:off x="190071" y="316753"/>
            <a:ext cx="876385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04040"/>
                </a:solidFill>
                <a:effectLst/>
              </a:rPr>
              <a:t>Al + </a:t>
            </a:r>
            <a:r>
              <a:rPr lang="cs-CZ" sz="2000" b="0" i="0" dirty="0" err="1">
                <a:solidFill>
                  <a:srgbClr val="404040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O = Na[Al(OH)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] + H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br>
              <a:rPr lang="cs-CZ" sz="800" dirty="0"/>
            </a:br>
            <a:endParaRPr lang="cs-CZ" sz="800" dirty="0"/>
          </a:p>
          <a:p>
            <a:r>
              <a:rPr lang="cs-CZ" sz="2000" b="0" i="0" dirty="0">
                <a:solidFill>
                  <a:srgbClr val="404040"/>
                </a:solidFill>
                <a:effectLst/>
              </a:rPr>
              <a:t>H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= H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O + O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br>
              <a:rPr lang="cs-CZ" sz="800" dirty="0"/>
            </a:br>
            <a:endParaRPr lang="cs-CZ" sz="800" dirty="0"/>
          </a:p>
          <a:p>
            <a:r>
              <a:rPr lang="cs-CZ" sz="2000" b="0" i="0" dirty="0">
                <a:solidFill>
                  <a:srgbClr val="404040"/>
                </a:solidFill>
                <a:effectLst/>
              </a:rPr>
              <a:t>KMnO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+ </a:t>
            </a:r>
            <a:r>
              <a:rPr lang="cs-CZ" sz="2000" b="0" i="0" dirty="0" err="1">
                <a:solidFill>
                  <a:srgbClr val="404040"/>
                </a:solidFill>
                <a:effectLst/>
              </a:rPr>
              <a:t>HCl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= Cl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+ MnCl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+ </a:t>
            </a:r>
            <a:r>
              <a:rPr lang="cs-CZ" sz="2000" b="0" i="0" dirty="0" err="1">
                <a:solidFill>
                  <a:srgbClr val="404040"/>
                </a:solidFill>
                <a:effectLst/>
              </a:rPr>
              <a:t>KCl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04040"/>
                </a:solidFill>
                <a:effectLst/>
              </a:rPr>
              <a:t>O</a:t>
            </a:r>
            <a:br>
              <a:rPr lang="cs-CZ" sz="800" dirty="0"/>
            </a:b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ABD7D82-5EC4-4A89-B983-4284388DE73E}"/>
              </a:ext>
            </a:extLst>
          </p:cNvPr>
          <p:cNvSpPr txBox="1"/>
          <p:nvPr/>
        </p:nvSpPr>
        <p:spPr>
          <a:xfrm>
            <a:off x="4425593" y="5896509"/>
            <a:ext cx="44281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FeS + 7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O</a:t>
            </a:r>
            <a:r>
              <a:rPr lang="pt-BR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b="0" i="0" dirty="0">
                <a:solidFill>
                  <a:srgbClr val="404040"/>
                </a:solidFill>
                <a:effectLst/>
              </a:rPr>
              <a:t> = 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Fe</a:t>
            </a:r>
            <a:r>
              <a:rPr lang="pt-BR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b="0" i="0" dirty="0">
                <a:solidFill>
                  <a:srgbClr val="404040"/>
                </a:solidFill>
                <a:effectLst/>
              </a:rPr>
              <a:t>O</a:t>
            </a:r>
            <a:r>
              <a:rPr lang="pt-BR" b="0" i="0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pt-BR" b="0" i="0" dirty="0">
                <a:solidFill>
                  <a:srgbClr val="404040"/>
                </a:solidFill>
                <a:effectLst/>
              </a:rPr>
              <a:t> + 4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SO</a:t>
            </a:r>
            <a:r>
              <a:rPr lang="pt-BR" b="0" i="0" baseline="-25000" dirty="0">
                <a:solidFill>
                  <a:srgbClr val="404040"/>
                </a:solidFill>
                <a:effectLst/>
              </a:rPr>
              <a:t>2</a:t>
            </a:r>
            <a:br>
              <a:rPr lang="pt-BR" dirty="0"/>
            </a:br>
            <a:r>
              <a:rPr lang="pt-BR" b="0" i="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ZnS + 3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O</a:t>
            </a:r>
            <a:r>
              <a:rPr lang="pt-BR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b="0" i="0" dirty="0">
                <a:solidFill>
                  <a:srgbClr val="404040"/>
                </a:solidFill>
                <a:effectLst/>
              </a:rPr>
              <a:t> = 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ZnO + 2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b="0" i="0" dirty="0">
                <a:solidFill>
                  <a:srgbClr val="404040"/>
                </a:solidFill>
                <a:effectLst/>
              </a:rPr>
              <a:t>SO</a:t>
            </a:r>
            <a:r>
              <a:rPr lang="pt-BR" b="0" i="0" baseline="-25000" dirty="0">
                <a:solidFill>
                  <a:srgbClr val="404040"/>
                </a:solidFill>
                <a:effectLst/>
              </a:rPr>
              <a:t>2</a:t>
            </a:r>
            <a:endParaRPr lang="cs-CZ" baseline="-25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04D77F-F981-45BA-9633-E45FCFAEBF3F}"/>
              </a:ext>
            </a:extLst>
          </p:cNvPr>
          <p:cNvSpPr txBox="1"/>
          <p:nvPr/>
        </p:nvSpPr>
        <p:spPr>
          <a:xfrm>
            <a:off x="4661899" y="326743"/>
            <a:ext cx="4351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solidFill>
                  <a:srgbClr val="404040"/>
                </a:solidFill>
                <a:effectLst/>
              </a:rPr>
              <a:t>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Al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NaOH + 6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 =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Na[Al(OH)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] + 3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4A43294-4B84-44DC-A472-5AA8BEC57051}"/>
              </a:ext>
            </a:extLst>
          </p:cNvPr>
          <p:cNvSpPr txBox="1"/>
          <p:nvPr/>
        </p:nvSpPr>
        <p:spPr>
          <a:xfrm>
            <a:off x="5481262" y="893834"/>
            <a:ext cx="3025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solidFill>
                  <a:srgbClr val="404040"/>
                </a:solidFill>
                <a:effectLst/>
              </a:rPr>
              <a:t>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= O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18CF79B-DE62-431A-A35A-51D78940B134}"/>
              </a:ext>
            </a:extLst>
          </p:cNvPr>
          <p:cNvSpPr txBox="1"/>
          <p:nvPr/>
        </p:nvSpPr>
        <p:spPr>
          <a:xfrm>
            <a:off x="4207269" y="1655581"/>
            <a:ext cx="48648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solidFill>
                  <a:srgbClr val="404040"/>
                </a:solidFill>
                <a:effectLst/>
              </a:rPr>
              <a:t>Mn</a:t>
            </a:r>
            <a:r>
              <a:rPr lang="cs-CZ" sz="1800" b="0" i="0" baseline="30000" dirty="0">
                <a:solidFill>
                  <a:srgbClr val="404040"/>
                </a:solidFill>
                <a:effectLst/>
              </a:rPr>
              <a:t>V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II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+ 5e = Mn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II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; 2Cl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= Cl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+ 2e</a:t>
            </a:r>
            <a:br>
              <a:rPr lang="pt-BR" sz="1800" dirty="0"/>
            </a:br>
            <a:r>
              <a:rPr lang="pt-BR" sz="1800" b="0" i="0" dirty="0">
                <a:solidFill>
                  <a:srgbClr val="404040"/>
                </a:solidFill>
                <a:effectLst/>
              </a:rPr>
              <a:t>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KMnO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+ 16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HCl =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KCl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MnCl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+ 5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Cl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+ 8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865682B-392D-44F9-A023-EA989493D736}"/>
              </a:ext>
            </a:extLst>
          </p:cNvPr>
          <p:cNvSpPr txBox="1"/>
          <p:nvPr/>
        </p:nvSpPr>
        <p:spPr>
          <a:xfrm>
            <a:off x="4207269" y="2845116"/>
            <a:ext cx="440761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solidFill>
                  <a:srgbClr val="404040"/>
                </a:solidFill>
                <a:effectLst/>
              </a:rPr>
              <a:t>Zn = Zn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2+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+ 2e; S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VI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+ 2e = S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IV</a:t>
            </a:r>
            <a:br>
              <a:rPr lang="pt-BR" sz="1800" dirty="0"/>
            </a:br>
            <a:r>
              <a:rPr lang="pt-BR" sz="1800" b="0" i="0" dirty="0">
                <a:solidFill>
                  <a:srgbClr val="404040"/>
                </a:solidFill>
                <a:effectLst/>
              </a:rPr>
              <a:t>Zn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SO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= ZnSO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SO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+ 2H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O; kadmium bude reagovat stejně.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80FE35E-9628-4842-822E-883309554BD5}"/>
              </a:ext>
            </a:extLst>
          </p:cNvPr>
          <p:cNvSpPr txBox="1"/>
          <p:nvPr/>
        </p:nvSpPr>
        <p:spPr>
          <a:xfrm>
            <a:off x="190071" y="5301107"/>
            <a:ext cx="8689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04040"/>
                </a:solidFill>
                <a:effectLst/>
              </a:rPr>
              <a:t>Napište rovnice chemických reakcí, které probíhají při pražení sulfidu železnatého a při pražení sulfidu zinečnatého.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D40D4A2-8316-4DCF-9901-D4434E15963A}"/>
              </a:ext>
            </a:extLst>
          </p:cNvPr>
          <p:cNvSpPr txBox="1"/>
          <p:nvPr/>
        </p:nvSpPr>
        <p:spPr>
          <a:xfrm>
            <a:off x="190071" y="2417595"/>
            <a:ext cx="82424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04040"/>
                </a:solidFill>
                <a:effectLst/>
              </a:rPr>
              <a:t>Napište rovnici reakce zinku a kadmia s koncentrovanou kyselinou sírovou za tepla.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ABD9897-F32B-456B-A7BB-115B707EFCC7}"/>
              </a:ext>
            </a:extLst>
          </p:cNvPr>
          <p:cNvSpPr txBox="1"/>
          <p:nvPr/>
        </p:nvSpPr>
        <p:spPr>
          <a:xfrm>
            <a:off x="227315" y="3929472"/>
            <a:ext cx="8689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04040"/>
                </a:solidFill>
                <a:effectLst/>
              </a:rPr>
              <a:t>Napište obecné (iontové) rovnice reakcí a) zinku, b) hliníku s vodným roztokem hydroxidu alkalického kovu.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A90CE89-2FA8-427A-AE2E-04B9245FCB42}"/>
              </a:ext>
            </a:extLst>
          </p:cNvPr>
          <p:cNvSpPr txBox="1"/>
          <p:nvPr/>
        </p:nvSpPr>
        <p:spPr>
          <a:xfrm>
            <a:off x="4207269" y="447487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dirty="0">
                <a:solidFill>
                  <a:srgbClr val="404040"/>
                </a:solidFill>
                <a:effectLst/>
              </a:rPr>
              <a:t>Zn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OH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 = [Zn(OH)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]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2-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br>
              <a:rPr lang="pt-BR" sz="1800" dirty="0"/>
            </a:br>
            <a:r>
              <a:rPr lang="pt-BR" sz="1800" b="0" i="0" dirty="0">
                <a:solidFill>
                  <a:srgbClr val="404040"/>
                </a:solidFill>
                <a:effectLst/>
              </a:rPr>
              <a:t>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Al + 2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OH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+ 6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O = 2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[Al(OH)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]</a:t>
            </a:r>
            <a:r>
              <a:rPr lang="pt-BR" sz="1800" b="0" i="0" baseline="30000" dirty="0">
                <a:solidFill>
                  <a:srgbClr val="404040"/>
                </a:solidFill>
                <a:effectLst/>
              </a:rPr>
              <a:t>-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 + 3</a:t>
            </a:r>
            <a:r>
              <a:rPr lang="cs-CZ" sz="1800" b="0" i="0" dirty="0">
                <a:solidFill>
                  <a:srgbClr val="404040"/>
                </a:solidFill>
                <a:effectLst/>
              </a:rPr>
              <a:t> </a:t>
            </a:r>
            <a:r>
              <a:rPr lang="pt-BR" sz="1800" b="0" i="0" dirty="0">
                <a:solidFill>
                  <a:srgbClr val="404040"/>
                </a:solidFill>
                <a:effectLst/>
              </a:rPr>
              <a:t>H</a:t>
            </a:r>
            <a:r>
              <a:rPr lang="pt-BR" sz="1800" b="0" i="0" baseline="-25000" dirty="0">
                <a:solidFill>
                  <a:srgbClr val="404040"/>
                </a:solidFill>
                <a:effectLst/>
              </a:rPr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51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  <p:bldP spid="11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91697DF-0B39-4684-805C-7EFB745F4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60" y="173583"/>
            <a:ext cx="8676525" cy="22505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Dokončete rovnice pro následující reakce: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KOH + H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SO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4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=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H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3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PO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4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+ Na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O =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Ba (OH)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+ CO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=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NaOH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+ CuBr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=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K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S +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Hg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(NO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3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)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=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Zn + FeCl</a:t>
            </a:r>
            <a:r>
              <a:rPr kumimoji="0" lang="cs-CZ" altLang="cs-CZ" sz="2000" b="0" i="0" u="none" strike="noStrike" cap="none" normalizeH="0" baseline="-2500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 =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E08E76-2E87-4D07-BCA9-FD0BE0612DA6}"/>
              </a:ext>
            </a:extLst>
          </p:cNvPr>
          <p:cNvSpPr txBox="1"/>
          <p:nvPr/>
        </p:nvSpPr>
        <p:spPr>
          <a:xfrm>
            <a:off x="319461" y="4882264"/>
            <a:ext cx="86765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Složte molekulární a úplné iontové rovnice následujících reakcí: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HNO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MgO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Ca(NO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Na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CoBr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Ca(OH)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C57A4AE-6C7E-4689-9AE3-F262F73A7D98}"/>
              </a:ext>
            </a:extLst>
          </p:cNvPr>
          <p:cNvSpPr txBox="1"/>
          <p:nvPr/>
        </p:nvSpPr>
        <p:spPr>
          <a:xfrm>
            <a:off x="319460" y="2683720"/>
            <a:ext cx="6858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Napište molekulární rovnice reakcí (ve vodném roztoku) mezi: </a:t>
            </a:r>
            <a:endParaRPr kumimoji="0" lang="en-US" altLang="cs-CZ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uhličitanem sodným a kyselinou dusičnou, </a:t>
            </a:r>
            <a:endParaRPr kumimoji="0" lang="en-US" altLang="cs-CZ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chloridem nikelnatým a hydroxidem sodným, </a:t>
            </a:r>
            <a:endParaRPr kumimoji="0" lang="en-US" altLang="cs-CZ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kyselinou fosforečnou a hydroxidem vápenatým, </a:t>
            </a:r>
            <a:endParaRPr kumimoji="0" lang="en-US" altLang="cs-CZ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dusičnanem stříbrným a chloridem draselným, </a:t>
            </a:r>
            <a:endParaRPr kumimoji="0" lang="en-US" altLang="cs-CZ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oxidem fosforečným (V) a hydroxidu draselného.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5196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94C8B21-8B6D-4573-981C-3BB7AE112220}"/>
              </a:ext>
            </a:extLst>
          </p:cNvPr>
          <p:cNvSpPr txBox="1"/>
          <p:nvPr/>
        </p:nvSpPr>
        <p:spPr>
          <a:xfrm>
            <a:off x="136132" y="258614"/>
            <a:ext cx="887173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Napište kompletní iontové rovnice popisující interakci: </a:t>
            </a:r>
            <a:endParaRPr lang="en-US" sz="2000" b="0" i="0" dirty="0">
              <a:solidFill>
                <a:srgbClr val="333333"/>
              </a:solidFill>
              <a:effectLst/>
            </a:endParaRPr>
          </a:p>
          <a:p>
            <a:pPr marL="457200" indent="-457200" algn="just">
              <a:buAutoNum type="alphaLcParenR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oxidu dus</a:t>
            </a:r>
            <a:r>
              <a:rPr lang="en-US" sz="2000" b="0" i="0" dirty="0" err="1">
                <a:solidFill>
                  <a:srgbClr val="333333"/>
                </a:solidFill>
                <a:effectLst/>
              </a:rPr>
              <a:t>i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čného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(V) s vodným roztokem hydroxidu barnatého, </a:t>
            </a:r>
            <a:endParaRPr lang="en-US" sz="2000" b="0" i="0" dirty="0">
              <a:solidFill>
                <a:srgbClr val="333333"/>
              </a:solidFill>
              <a:effectLst/>
            </a:endParaRPr>
          </a:p>
          <a:p>
            <a:pPr marL="457200" indent="-457200" algn="just">
              <a:buAutoNum type="alphaLcParenR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roztoku hydroxidu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cesného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s kyselinou jodovodíkovou, </a:t>
            </a:r>
            <a:endParaRPr lang="en-US" sz="2000" b="0" i="0" dirty="0">
              <a:solidFill>
                <a:srgbClr val="333333"/>
              </a:solidFill>
              <a:effectLst/>
            </a:endParaRPr>
          </a:p>
          <a:p>
            <a:pPr marL="457200" indent="-457200" algn="just">
              <a:buAutoNum type="alphaLcParenR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vodných roztoků síranu měďnatého a sulfidu draselného, ​​</a:t>
            </a:r>
            <a:endParaRPr lang="en-US" sz="2000" b="0" i="0" dirty="0">
              <a:solidFill>
                <a:srgbClr val="333333"/>
              </a:solidFill>
              <a:effectLst/>
            </a:endParaRPr>
          </a:p>
          <a:p>
            <a:pPr marL="457200" indent="-457200" algn="just">
              <a:buAutoNum type="alphaLcParenR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hydroxidu vápenatého a vodného roztoku dusičnanu železa (III).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64033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7F261-E90D-4929-86BD-6887BA64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249" y="2103437"/>
            <a:ext cx="5864617" cy="1325563"/>
          </a:xfrm>
        </p:spPr>
        <p:txBody>
          <a:bodyPr/>
          <a:lstStyle/>
          <a:p>
            <a:r>
              <a:rPr lang="cs-CZ" dirty="0"/>
              <a:t>Srážecí reakce</a:t>
            </a:r>
          </a:p>
        </p:txBody>
      </p:sp>
    </p:spTree>
    <p:extLst>
      <p:ext uri="{BB962C8B-B14F-4D97-AF65-F5344CB8AC3E}">
        <p14:creationId xmlns:p14="http://schemas.microsoft.com/office/powerpoint/2010/main" val="1712305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lubility Rules Chart, Notebook Size, Pad of 30">
            <a:extLst>
              <a:ext uri="{FF2B5EF4-FFF2-40B4-BE49-F238E27FC236}">
                <a16:creationId xmlns:a16="http://schemas.microsoft.com/office/drawing/2014/main" id="{B76EC8C7-FA7D-4790-A532-6FBADCDDB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31" y="692649"/>
            <a:ext cx="8691937" cy="579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900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lubility Chemistry Gallery">
            <a:extLst>
              <a:ext uri="{FF2B5EF4-FFF2-40B4-BE49-F238E27FC236}">
                <a16:creationId xmlns:a16="http://schemas.microsoft.com/office/drawing/2014/main" id="{CFA1F85A-E3D8-445F-BF58-B54FFC8FB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6" y="1277072"/>
            <a:ext cx="8525928" cy="430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648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7802836-92B5-426A-8163-5DB32ADF50BC}"/>
              </a:ext>
            </a:extLst>
          </p:cNvPr>
          <p:cNvSpPr txBox="1"/>
          <p:nvPr/>
        </p:nvSpPr>
        <p:spPr>
          <a:xfrm>
            <a:off x="410966" y="2465798"/>
            <a:ext cx="7774885" cy="40729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Sestavte rovnice podle nichž probíhají přeměny</a:t>
            </a:r>
          </a:p>
          <a:p>
            <a:endParaRPr lang="cs-CZ" sz="800" dirty="0"/>
          </a:p>
          <a:p>
            <a:r>
              <a:rPr lang="cs-CZ" sz="2000" dirty="0"/>
              <a:t>								</a:t>
            </a:r>
            <a:r>
              <a:rPr lang="cs-CZ" sz="2000" dirty="0" err="1"/>
              <a:t>BaO</a:t>
            </a:r>
            <a:r>
              <a:rPr lang="cs-CZ" sz="2000" dirty="0"/>
              <a:t> → BaCl</a:t>
            </a:r>
            <a:r>
              <a:rPr lang="cs-CZ" sz="2000" baseline="-25000" dirty="0"/>
              <a:t>2</a:t>
            </a:r>
            <a:r>
              <a:rPr lang="cs-CZ" sz="2000" dirty="0"/>
              <a:t> → Ba(NO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→ BaSO</a:t>
            </a:r>
            <a:r>
              <a:rPr lang="cs-CZ" sz="2000" baseline="-25000" dirty="0"/>
              <a:t>4</a:t>
            </a:r>
          </a:p>
          <a:p>
            <a:endParaRPr lang="cs-CZ" sz="2000" baseline="-25000" dirty="0"/>
          </a:p>
          <a:p>
            <a:r>
              <a:rPr lang="cs-CZ" sz="2000" dirty="0"/>
              <a:t>								MgSO</a:t>
            </a:r>
            <a:r>
              <a:rPr lang="cs-CZ" sz="2000" baseline="-25000" dirty="0"/>
              <a:t>4</a:t>
            </a:r>
            <a:r>
              <a:rPr lang="cs-CZ" sz="2000" dirty="0"/>
              <a:t> → Mg(OH)</a:t>
            </a:r>
            <a:r>
              <a:rPr lang="cs-CZ" sz="2000" baseline="-25000" dirty="0"/>
              <a:t>2</a:t>
            </a:r>
            <a:r>
              <a:rPr lang="cs-CZ" sz="2000" dirty="0"/>
              <a:t> → </a:t>
            </a:r>
            <a:r>
              <a:rPr lang="cs-CZ" sz="2000" dirty="0" err="1"/>
              <a:t>MgO</a:t>
            </a:r>
            <a:r>
              <a:rPr lang="cs-CZ" sz="2000" dirty="0"/>
              <a:t> → MgSO</a:t>
            </a:r>
            <a:r>
              <a:rPr lang="cs-CZ" sz="2000" baseline="-25000" dirty="0"/>
              <a:t>4</a:t>
            </a:r>
            <a:endParaRPr lang="cs-CZ" sz="2000" dirty="0"/>
          </a:p>
          <a:p>
            <a:endParaRPr lang="cs-CZ" sz="2000" baseline="-25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Lze připravit roztok, který zároveň obsahuje </a:t>
            </a:r>
          </a:p>
          <a:p>
            <a:r>
              <a:rPr lang="cs-CZ" sz="2000" dirty="0"/>
              <a:t>											Ba(OH)</a:t>
            </a:r>
            <a:r>
              <a:rPr lang="cs-CZ" sz="2000" baseline="-25000" dirty="0"/>
              <a:t>2</a:t>
            </a:r>
            <a:r>
              <a:rPr lang="cs-CZ" sz="2000" dirty="0"/>
              <a:t> a </a:t>
            </a:r>
            <a:r>
              <a:rPr lang="cs-CZ" sz="2000" dirty="0" err="1"/>
              <a:t>HCl</a:t>
            </a:r>
            <a:endParaRPr lang="cs-CZ" sz="2000" dirty="0"/>
          </a:p>
          <a:p>
            <a:endParaRPr lang="cs-CZ" sz="800" dirty="0"/>
          </a:p>
          <a:p>
            <a:r>
              <a:rPr lang="cs-CZ" sz="2000" dirty="0"/>
              <a:t>											CaCl</a:t>
            </a:r>
            <a:r>
              <a:rPr lang="cs-CZ" sz="2000" baseline="-25000" dirty="0"/>
              <a:t>2</a:t>
            </a:r>
            <a:r>
              <a:rPr lang="cs-CZ" sz="2000" dirty="0"/>
              <a:t> a 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endParaRPr lang="cs-CZ" sz="2000" dirty="0"/>
          </a:p>
          <a:p>
            <a:endParaRPr lang="cs-CZ" sz="800" dirty="0"/>
          </a:p>
          <a:p>
            <a:r>
              <a:rPr lang="cs-CZ" sz="2000" dirty="0"/>
              <a:t>											</a:t>
            </a:r>
            <a:r>
              <a:rPr lang="cs-CZ" sz="2000" dirty="0" err="1"/>
              <a:t>KCl</a:t>
            </a:r>
            <a:r>
              <a:rPr lang="cs-CZ" sz="2000" dirty="0"/>
              <a:t> a NaNO</a:t>
            </a:r>
            <a:r>
              <a:rPr lang="cs-CZ" sz="2000" baseline="-25000" dirty="0"/>
              <a:t>3</a:t>
            </a:r>
          </a:p>
          <a:p>
            <a:endParaRPr lang="cs-CZ" sz="800" dirty="0"/>
          </a:p>
          <a:p>
            <a:r>
              <a:rPr lang="cs-CZ" sz="2000" dirty="0"/>
              <a:t>											</a:t>
            </a:r>
            <a:r>
              <a:rPr lang="cs-CZ" sz="2000" dirty="0" err="1"/>
              <a:t>NaCl</a:t>
            </a:r>
            <a:r>
              <a:rPr lang="cs-CZ" sz="2000" dirty="0"/>
              <a:t> a AgNO</a:t>
            </a:r>
            <a:r>
              <a:rPr lang="cs-CZ" sz="2000" baseline="-25000" dirty="0"/>
              <a:t>3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9E4CA8-0E3D-4A1B-B69A-1A1833A9D092}"/>
              </a:ext>
            </a:extLst>
          </p:cNvPr>
          <p:cNvSpPr txBox="1"/>
          <p:nvPr/>
        </p:nvSpPr>
        <p:spPr>
          <a:xfrm>
            <a:off x="328773" y="503435"/>
            <a:ext cx="4923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Kterými reakcemi lze získat CuCl</a:t>
            </a:r>
            <a:r>
              <a:rPr lang="cs-CZ" sz="2000" baseline="-25000" dirty="0"/>
              <a:t>2</a:t>
            </a:r>
            <a:r>
              <a:rPr lang="cs-CZ" sz="2000" dirty="0"/>
              <a:t> z </a:t>
            </a:r>
            <a:r>
              <a:rPr lang="cs-CZ" sz="2000" dirty="0" err="1"/>
              <a:t>Cu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1D26B6-500F-42B0-BD35-38E6954B005B}"/>
              </a:ext>
            </a:extLst>
          </p:cNvPr>
          <p:cNvSpPr txBox="1"/>
          <p:nvPr/>
        </p:nvSpPr>
        <p:spPr>
          <a:xfrm>
            <a:off x="328773" y="1408537"/>
            <a:ext cx="8423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soli K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, BaCl</a:t>
            </a:r>
            <a:r>
              <a:rPr lang="cs-CZ" sz="2000" baseline="-25000" dirty="0"/>
              <a:t>2</a:t>
            </a:r>
            <a:r>
              <a:rPr lang="cs-CZ" sz="2000" dirty="0"/>
              <a:t>, </a:t>
            </a:r>
            <a:r>
              <a:rPr lang="cs-CZ" sz="2000" dirty="0" err="1"/>
              <a:t>NaCl</a:t>
            </a:r>
            <a:r>
              <a:rPr lang="cs-CZ" sz="2000" dirty="0"/>
              <a:t>, K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lze použít k přípravě chloridu draselného?</a:t>
            </a:r>
          </a:p>
        </p:txBody>
      </p:sp>
    </p:spTree>
    <p:extLst>
      <p:ext uri="{BB962C8B-B14F-4D97-AF65-F5344CB8AC3E}">
        <p14:creationId xmlns:p14="http://schemas.microsoft.com/office/powerpoint/2010/main" val="611761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D947F1A-4068-4AF3-94B5-A35F03318A3F}"/>
              </a:ext>
            </a:extLst>
          </p:cNvPr>
          <p:cNvSpPr txBox="1"/>
          <p:nvPr/>
        </p:nvSpPr>
        <p:spPr>
          <a:xfrm>
            <a:off x="382158" y="526075"/>
            <a:ext cx="8484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Sestavte rovnice, podle nichž probíhají tyto přeměny</a:t>
            </a:r>
          </a:p>
          <a:p>
            <a:endParaRPr lang="cs-CZ" sz="800" dirty="0"/>
          </a:p>
          <a:p>
            <a:r>
              <a:rPr lang="cs-CZ" sz="2000" dirty="0" err="1"/>
              <a:t>BaO</a:t>
            </a:r>
            <a:r>
              <a:rPr lang="cs-CZ" sz="2000" dirty="0"/>
              <a:t> → BaCl</a:t>
            </a:r>
            <a:r>
              <a:rPr lang="cs-CZ" sz="2000" baseline="-25000" dirty="0"/>
              <a:t>2</a:t>
            </a:r>
            <a:r>
              <a:rPr lang="cs-CZ" sz="2000" dirty="0"/>
              <a:t> → Ba(NO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→ BaSO</a:t>
            </a:r>
            <a:r>
              <a:rPr lang="cs-CZ" sz="2000" baseline="-25000" dirty="0"/>
              <a:t>4</a:t>
            </a:r>
          </a:p>
          <a:p>
            <a:endParaRPr lang="cs-CZ" sz="2000" dirty="0"/>
          </a:p>
          <a:p>
            <a:r>
              <a:rPr lang="cs-CZ" sz="2000" dirty="0"/>
              <a:t>MgSO</a:t>
            </a:r>
            <a:r>
              <a:rPr lang="cs-CZ" sz="2000" baseline="-25000" dirty="0"/>
              <a:t>4</a:t>
            </a:r>
            <a:r>
              <a:rPr lang="cs-CZ" sz="2000" dirty="0"/>
              <a:t> → Mg(OH)</a:t>
            </a:r>
            <a:r>
              <a:rPr lang="cs-CZ" sz="2000" baseline="-25000" dirty="0"/>
              <a:t>2</a:t>
            </a:r>
            <a:r>
              <a:rPr lang="cs-CZ" sz="2000" dirty="0"/>
              <a:t> → </a:t>
            </a:r>
            <a:r>
              <a:rPr lang="cs-CZ" sz="2000" dirty="0" err="1"/>
              <a:t>MgO</a:t>
            </a:r>
            <a:r>
              <a:rPr lang="cs-CZ" sz="2000" dirty="0"/>
              <a:t> → MgSO</a:t>
            </a:r>
            <a:r>
              <a:rPr lang="cs-CZ" sz="2000" baseline="-25000" dirty="0"/>
              <a:t>4</a:t>
            </a:r>
          </a:p>
          <a:p>
            <a:endParaRPr lang="cs-CZ" sz="2000" dirty="0"/>
          </a:p>
          <a:p>
            <a:r>
              <a:rPr lang="cs-CZ" sz="2000" dirty="0" err="1"/>
              <a:t>Fe</a:t>
            </a:r>
            <a:r>
              <a:rPr lang="cs-CZ" sz="2000" dirty="0"/>
              <a:t>(OH)</a:t>
            </a:r>
            <a:r>
              <a:rPr lang="cs-CZ" sz="2000" baseline="-25000" dirty="0"/>
              <a:t>3</a:t>
            </a:r>
            <a:r>
              <a:rPr lang="cs-CZ" sz="2000" dirty="0"/>
              <a:t> → FeCl</a:t>
            </a:r>
            <a:r>
              <a:rPr lang="cs-CZ" sz="2000" baseline="-25000" dirty="0"/>
              <a:t>3</a:t>
            </a:r>
            <a:r>
              <a:rPr lang="cs-CZ" sz="2000" dirty="0"/>
              <a:t> → </a:t>
            </a:r>
            <a:r>
              <a:rPr lang="cs-CZ" sz="2000" dirty="0" err="1"/>
              <a:t>Fe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3</a:t>
            </a:r>
            <a:r>
              <a:rPr lang="cs-CZ" sz="2000" dirty="0"/>
              <a:t> → Fe</a:t>
            </a:r>
            <a:r>
              <a:rPr lang="cs-CZ" sz="2000" baseline="-25000" dirty="0"/>
              <a:t>2</a:t>
            </a:r>
            <a:r>
              <a:rPr lang="cs-CZ" sz="2000" dirty="0"/>
              <a:t>(SO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3</a:t>
            </a:r>
            <a:r>
              <a:rPr lang="cs-CZ" sz="2000" dirty="0"/>
              <a:t> →</a:t>
            </a:r>
            <a:r>
              <a:rPr lang="cs-CZ" sz="2000" dirty="0" err="1"/>
              <a:t>Fe</a:t>
            </a:r>
            <a:r>
              <a:rPr lang="cs-CZ" sz="2000" dirty="0"/>
              <a:t>(OH)</a:t>
            </a:r>
            <a:r>
              <a:rPr lang="cs-CZ" sz="2000" baseline="-25000" dirty="0"/>
              <a:t>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EC1271-E9A6-45A2-8855-C94EC0D6E8AF}"/>
              </a:ext>
            </a:extLst>
          </p:cNvPr>
          <p:cNvSpPr txBox="1"/>
          <p:nvPr/>
        </p:nvSpPr>
        <p:spPr>
          <a:xfrm>
            <a:off x="382158" y="3253131"/>
            <a:ext cx="388689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Lze tyto </a:t>
            </a:r>
            <a:r>
              <a:rPr lang="cs-CZ" sz="2000" dirty="0" err="1"/>
              <a:t>rakce</a:t>
            </a:r>
            <a:r>
              <a:rPr lang="cs-CZ" sz="2000" dirty="0"/>
              <a:t> uskutečnit v roztoku?</a:t>
            </a:r>
          </a:p>
          <a:p>
            <a:endParaRPr lang="cs-CZ" sz="800" dirty="0"/>
          </a:p>
          <a:p>
            <a:r>
              <a:rPr lang="cs-CZ" sz="2000" dirty="0"/>
              <a:t>CuSO</a:t>
            </a:r>
            <a:r>
              <a:rPr lang="cs-CZ" sz="2000" baseline="-25000" dirty="0"/>
              <a:t>4</a:t>
            </a:r>
            <a:r>
              <a:rPr lang="cs-CZ" sz="2000" dirty="0"/>
              <a:t> + BaCl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FeS</a:t>
            </a:r>
            <a:r>
              <a:rPr lang="cs-CZ" sz="2000" dirty="0"/>
              <a:t> + K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34821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27942-E98D-41C8-B862-7DBBB440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103437"/>
            <a:ext cx="6450244" cy="1325563"/>
          </a:xfrm>
        </p:spPr>
        <p:txBody>
          <a:bodyPr/>
          <a:lstStyle/>
          <a:p>
            <a:r>
              <a:rPr lang="cs-CZ" dirty="0"/>
              <a:t>Neutralizační reakce</a:t>
            </a:r>
          </a:p>
        </p:txBody>
      </p:sp>
    </p:spTree>
    <p:extLst>
      <p:ext uri="{BB962C8B-B14F-4D97-AF65-F5344CB8AC3E}">
        <p14:creationId xmlns:p14="http://schemas.microsoft.com/office/powerpoint/2010/main" val="4216114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2ECDF7F-1768-4DD5-9641-10271EF1E780}"/>
              </a:ext>
            </a:extLst>
          </p:cNvPr>
          <p:cNvSpPr txBox="1"/>
          <p:nvPr/>
        </p:nvSpPr>
        <p:spPr>
          <a:xfrm>
            <a:off x="328774" y="230317"/>
            <a:ext cx="4860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Metody přípravy kyselin, zásad a solí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B210463-DA55-45EC-9FBB-1D3EEBD38B40}"/>
              </a:ext>
            </a:extLst>
          </p:cNvPr>
          <p:cNvSpPr txBox="1"/>
          <p:nvPr/>
        </p:nvSpPr>
        <p:spPr>
          <a:xfrm>
            <a:off x="328774" y="832207"/>
            <a:ext cx="542084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i="1" dirty="0"/>
              <a:t>Příprava kyselin:</a:t>
            </a:r>
          </a:p>
          <a:p>
            <a:endParaRPr lang="cs-CZ" sz="2000" dirty="0"/>
          </a:p>
          <a:p>
            <a:r>
              <a:rPr lang="cs-CZ" sz="2000" dirty="0"/>
              <a:t>Přímým sloučením kyselinotvorných oxidů s vodou</a:t>
            </a:r>
          </a:p>
          <a:p>
            <a:endParaRPr lang="cs-CZ" sz="800" dirty="0"/>
          </a:p>
          <a:p>
            <a:r>
              <a:rPr lang="cs-CZ" sz="2000" dirty="0"/>
              <a:t>SO</a:t>
            </a:r>
            <a:r>
              <a:rPr lang="cs-CZ" sz="2000" baseline="-25000" dirty="0"/>
              <a:t>3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 =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  <a:p>
            <a:endParaRPr lang="cs-CZ" sz="2000" dirty="0"/>
          </a:p>
          <a:p>
            <a:r>
              <a:rPr lang="cs-CZ" sz="2000" dirty="0"/>
              <a:t>Reakcí kyseliny ze solí</a:t>
            </a:r>
          </a:p>
          <a:p>
            <a:endParaRPr lang="cs-CZ" sz="800" dirty="0"/>
          </a:p>
          <a:p>
            <a:r>
              <a:rPr lang="cs-CZ" sz="2000" dirty="0"/>
              <a:t>2 NaNO</a:t>
            </a:r>
            <a:r>
              <a:rPr lang="cs-CZ" sz="2000" baseline="-25000" dirty="0"/>
              <a:t>3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=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+ 2 HNO</a:t>
            </a:r>
            <a:r>
              <a:rPr lang="cs-CZ" sz="2000" baseline="-25000" dirty="0"/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59BED39-691F-48F9-9594-F61909E9B391}"/>
              </a:ext>
            </a:extLst>
          </p:cNvPr>
          <p:cNvSpPr txBox="1"/>
          <p:nvPr/>
        </p:nvSpPr>
        <p:spPr>
          <a:xfrm>
            <a:off x="339140" y="3655913"/>
            <a:ext cx="846571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/>
              <a:t>Příprava zásad (bází):</a:t>
            </a:r>
          </a:p>
          <a:p>
            <a:endParaRPr lang="cs-CZ" sz="2000" dirty="0"/>
          </a:p>
          <a:p>
            <a:r>
              <a:rPr lang="cs-CZ" sz="2000" dirty="0"/>
              <a:t>Působením vody na alkalické kovy a kovy alkalických zemin, nebo jejich oxidy</a:t>
            </a:r>
          </a:p>
          <a:p>
            <a:endParaRPr lang="cs-CZ" sz="800" dirty="0"/>
          </a:p>
          <a:p>
            <a:r>
              <a:rPr lang="cs-CZ" sz="2000" dirty="0"/>
              <a:t>2 Na + H</a:t>
            </a:r>
            <a:r>
              <a:rPr lang="cs-CZ" sz="2000" baseline="-25000" dirty="0"/>
              <a:t>2</a:t>
            </a:r>
            <a:r>
              <a:rPr lang="cs-CZ" sz="2000" dirty="0"/>
              <a:t>O = 2 </a:t>
            </a:r>
            <a:r>
              <a:rPr lang="cs-CZ" sz="2000" dirty="0" err="1"/>
              <a:t>NaOH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</a:p>
          <a:p>
            <a:r>
              <a:rPr lang="cs-CZ" sz="2000" dirty="0" err="1"/>
              <a:t>CaO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 = Ca(OH)</a:t>
            </a:r>
            <a:r>
              <a:rPr lang="cs-CZ" sz="2000" baseline="-25000" dirty="0"/>
              <a:t>2</a:t>
            </a:r>
          </a:p>
          <a:p>
            <a:endParaRPr lang="cs-CZ" sz="2000" dirty="0"/>
          </a:p>
          <a:p>
            <a:r>
              <a:rPr lang="cs-CZ" sz="2000" dirty="0"/>
              <a:t>Nerozpustné báze se získají působením hydroxidů na soli příslušných kovů:</a:t>
            </a:r>
          </a:p>
          <a:p>
            <a:endParaRPr lang="cs-CZ" sz="800" dirty="0"/>
          </a:p>
          <a:p>
            <a:r>
              <a:rPr lang="cs-CZ" sz="2000" dirty="0"/>
              <a:t>CuSO</a:t>
            </a:r>
            <a:r>
              <a:rPr lang="cs-CZ" sz="2000" baseline="-25000" dirty="0"/>
              <a:t>4</a:t>
            </a:r>
            <a:r>
              <a:rPr lang="cs-CZ" sz="2000" dirty="0"/>
              <a:t> + 2 </a:t>
            </a:r>
            <a:r>
              <a:rPr lang="cs-CZ" sz="2000" dirty="0" err="1"/>
              <a:t>NaOH</a:t>
            </a:r>
            <a:r>
              <a:rPr lang="cs-CZ" sz="2000" dirty="0"/>
              <a:t> = </a:t>
            </a:r>
            <a:r>
              <a:rPr lang="cs-CZ" sz="2000" dirty="0" err="1"/>
              <a:t>Cu</a:t>
            </a:r>
            <a:r>
              <a:rPr lang="cs-CZ" sz="2000" dirty="0"/>
              <a:t>(OH)</a:t>
            </a:r>
            <a:r>
              <a:rPr lang="cs-CZ" sz="2000" baseline="-25000" dirty="0"/>
              <a:t>2</a:t>
            </a:r>
            <a:r>
              <a:rPr lang="cs-CZ" sz="2000" dirty="0"/>
              <a:t> +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5959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2BD04AB-C99D-4EC1-BF64-45AD41FD17C5}"/>
              </a:ext>
            </a:extLst>
          </p:cNvPr>
          <p:cNvSpPr txBox="1"/>
          <p:nvPr/>
        </p:nvSpPr>
        <p:spPr>
          <a:xfrm>
            <a:off x="200346" y="549947"/>
            <a:ext cx="874330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Při zapisování „obyčejných“ (molekulárních) rovnic nezohledňujeme, že do reakce vstupují ionty:</a:t>
            </a:r>
          </a:p>
          <a:p>
            <a:pPr algn="ctr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HCI +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NaCl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</a:t>
            </a: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Ve vodném roztoku ovšem prakticky neexistují žádné molekuly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HCl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ale pouze ionty 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a Cl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</a:t>
            </a:r>
            <a:r>
              <a:rPr lang="cs-CZ" sz="2000" dirty="0">
                <a:solidFill>
                  <a:srgbClr val="333333"/>
                </a:solidFill>
              </a:rPr>
              <a:t>a podobně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je tomu s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NaOH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 Správnější je proto iontový zápis:</a:t>
            </a:r>
          </a:p>
          <a:p>
            <a:pPr algn="ctr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Cl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Na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OH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Na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Cl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</a:t>
            </a: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Toto je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kompletní (úplná) iontová rovnice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 </a:t>
            </a: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Levá i pravá strana kompletní iontové rovnice obsahují stejné částice - Na+ a Cl-, které se během reakce nemění. Jejich odstraněním dostaneme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krátkou iontovou rovnici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:</a:t>
            </a:r>
          </a:p>
          <a:p>
            <a:pPr algn="ctr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OH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5B9E105-EEB8-485C-8855-D7A4A761D7F7}"/>
              </a:ext>
            </a:extLst>
          </p:cNvPr>
          <p:cNvSpPr txBox="1"/>
          <p:nvPr/>
        </p:nvSpPr>
        <p:spPr>
          <a:xfrm>
            <a:off x="200346" y="4525152"/>
            <a:ext cx="865084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1" i="0" dirty="0">
                <a:solidFill>
                  <a:srgbClr val="282828"/>
                </a:solidFill>
                <a:effectLst/>
              </a:rPr>
              <a:t>Algoritmus pro psaní iontových rovnic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Sestavujeme rovnici molekulární reakce.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Všechny částice disociující se v roztoku do značné míry se zaznamenávají ve formě iontů, látky, které nejsou náchylné k disociaci, zůstávají „ve formě molekul“.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Odstraňujeme částice, které nejsou zapojeny do procesu.</a:t>
            </a:r>
          </a:p>
          <a:p>
            <a:pPr algn="l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Zkontrolujeme koeficienty a dostaneme konečnou odpověď - krátkou iontovou rovnici.</a:t>
            </a:r>
          </a:p>
        </p:txBody>
      </p:sp>
    </p:spTree>
    <p:extLst>
      <p:ext uri="{BB962C8B-B14F-4D97-AF65-F5344CB8AC3E}">
        <p14:creationId xmlns:p14="http://schemas.microsoft.com/office/powerpoint/2010/main" val="4271713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8EC71D7-827A-40A7-96BA-D1CF1641BBBB}"/>
              </a:ext>
            </a:extLst>
          </p:cNvPr>
          <p:cNvSpPr txBox="1"/>
          <p:nvPr/>
        </p:nvSpPr>
        <p:spPr>
          <a:xfrm>
            <a:off x="292814" y="151179"/>
            <a:ext cx="871762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/>
              <a:t>Příprava solí:</a:t>
            </a:r>
          </a:p>
          <a:p>
            <a:endParaRPr lang="cs-CZ" sz="2000" dirty="0"/>
          </a:p>
          <a:p>
            <a:r>
              <a:rPr lang="cs-CZ" sz="2000" dirty="0"/>
              <a:t>Reakcí kyseliny s hydroxidy, zásadotvornými a amfoterními oxidy (neutralizací):</a:t>
            </a:r>
          </a:p>
          <a:p>
            <a:endParaRPr lang="cs-CZ" sz="800" dirty="0"/>
          </a:p>
          <a:p>
            <a:r>
              <a:rPr lang="cs-CZ" sz="2000" dirty="0" err="1"/>
              <a:t>HCl</a:t>
            </a:r>
            <a:r>
              <a:rPr lang="cs-CZ" sz="2000" dirty="0"/>
              <a:t> + </a:t>
            </a:r>
            <a:r>
              <a:rPr lang="cs-CZ" sz="2000" dirty="0" err="1"/>
              <a:t>NaOH</a:t>
            </a:r>
            <a:r>
              <a:rPr lang="cs-CZ" sz="2000" dirty="0"/>
              <a:t> = </a:t>
            </a:r>
            <a:r>
              <a:rPr lang="cs-CZ" sz="2000" dirty="0" err="1"/>
              <a:t>NaCl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  <a:p>
            <a:r>
              <a:rPr lang="cs-CZ" sz="2000" dirty="0" err="1"/>
              <a:t>CuO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= CUSO</a:t>
            </a:r>
            <a:r>
              <a:rPr lang="cs-CZ" sz="2000" baseline="-25000" dirty="0"/>
              <a:t>4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  <a:p>
            <a:r>
              <a:rPr lang="cs-CZ" sz="2000" dirty="0" err="1"/>
              <a:t>ZnO</a:t>
            </a:r>
            <a:r>
              <a:rPr lang="cs-CZ" sz="2000" dirty="0"/>
              <a:t> + 2 </a:t>
            </a:r>
            <a:r>
              <a:rPr lang="cs-CZ" sz="2000" dirty="0" err="1"/>
              <a:t>HCl</a:t>
            </a:r>
            <a:r>
              <a:rPr lang="cs-CZ" sz="2000" dirty="0"/>
              <a:t> = ZnCl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  <a:p>
            <a:endParaRPr lang="cs-CZ" sz="2000" dirty="0"/>
          </a:p>
          <a:p>
            <a:r>
              <a:rPr lang="cs-CZ" sz="2000" dirty="0"/>
              <a:t>Působením kyseliny na sůl</a:t>
            </a:r>
          </a:p>
          <a:p>
            <a:endParaRPr lang="cs-CZ" sz="800" dirty="0"/>
          </a:p>
          <a:p>
            <a:r>
              <a:rPr lang="cs-CZ" sz="2000" dirty="0"/>
              <a:t>2 NaNO</a:t>
            </a:r>
            <a:r>
              <a:rPr lang="cs-CZ" sz="2000" baseline="-25000" dirty="0"/>
              <a:t>3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=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+ 2 HNO</a:t>
            </a:r>
            <a:r>
              <a:rPr lang="cs-CZ" sz="2000" baseline="-25000" dirty="0"/>
              <a:t>3</a:t>
            </a:r>
          </a:p>
          <a:p>
            <a:endParaRPr lang="cs-CZ" sz="2000" dirty="0"/>
          </a:p>
          <a:p>
            <a:r>
              <a:rPr lang="cs-CZ" sz="2000" dirty="0"/>
              <a:t>Působením hydroxidu na rozpustnou sůl kovu, který tvoří nerozpustnou zásadu</a:t>
            </a:r>
          </a:p>
          <a:p>
            <a:endParaRPr lang="cs-CZ" sz="800" dirty="0"/>
          </a:p>
          <a:p>
            <a:r>
              <a:rPr lang="cs-CZ" sz="2000" dirty="0"/>
              <a:t>CuSO</a:t>
            </a:r>
            <a:r>
              <a:rPr lang="cs-CZ" sz="2000" baseline="-25000" dirty="0"/>
              <a:t>4</a:t>
            </a:r>
            <a:r>
              <a:rPr lang="cs-CZ" sz="2000" dirty="0"/>
              <a:t> + 2 </a:t>
            </a:r>
            <a:r>
              <a:rPr lang="cs-CZ" sz="2000" dirty="0" err="1"/>
              <a:t>NaOH</a:t>
            </a:r>
            <a:r>
              <a:rPr lang="cs-CZ" sz="2000" dirty="0"/>
              <a:t> = </a:t>
            </a:r>
            <a:r>
              <a:rPr lang="cs-CZ" sz="2000" dirty="0" err="1"/>
              <a:t>Cu</a:t>
            </a:r>
            <a:r>
              <a:rPr lang="cs-CZ" sz="2000" dirty="0"/>
              <a:t>(OH)</a:t>
            </a:r>
            <a:r>
              <a:rPr lang="cs-CZ" sz="2000" baseline="-25000" dirty="0"/>
              <a:t>2</a:t>
            </a:r>
            <a:r>
              <a:rPr lang="cs-CZ" sz="2000" dirty="0"/>
              <a:t> +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  <a:p>
            <a:endParaRPr lang="cs-CZ" sz="2000" dirty="0"/>
          </a:p>
          <a:p>
            <a:r>
              <a:rPr lang="cs-CZ" sz="2000" dirty="0"/>
              <a:t>Reakcí dvou rozpustných solí, přičemž jeden z reakčních produktů musí být nerozpustný nebo při zahřívání snadno těká – čímž ho lze oddělit.</a:t>
            </a:r>
          </a:p>
          <a:p>
            <a:endParaRPr lang="cs-CZ" sz="800" dirty="0"/>
          </a:p>
          <a:p>
            <a:r>
              <a:rPr lang="cs-CZ" sz="2000" dirty="0" err="1"/>
              <a:t>NaCl</a:t>
            </a:r>
            <a:r>
              <a:rPr lang="cs-CZ" sz="2000" dirty="0"/>
              <a:t> + AgNO</a:t>
            </a:r>
            <a:r>
              <a:rPr lang="cs-CZ" sz="2000" baseline="-25000" dirty="0"/>
              <a:t>3</a:t>
            </a:r>
            <a:r>
              <a:rPr lang="cs-CZ" sz="2000" dirty="0"/>
              <a:t> = </a:t>
            </a:r>
            <a:r>
              <a:rPr lang="cs-CZ" sz="2000" dirty="0" err="1"/>
              <a:t>AgCl</a:t>
            </a:r>
            <a:r>
              <a:rPr lang="cs-CZ" sz="2000" dirty="0"/>
              <a:t> + NaNO</a:t>
            </a:r>
            <a:r>
              <a:rPr lang="cs-CZ" sz="2000" baseline="-25000" dirty="0"/>
              <a:t>3</a:t>
            </a:r>
          </a:p>
          <a:p>
            <a:endParaRPr lang="cs-CZ" sz="2000" dirty="0"/>
          </a:p>
          <a:p>
            <a:r>
              <a:rPr lang="cs-CZ" sz="2000" dirty="0"/>
              <a:t>Působením kyselin na neušlechtilé kovy</a:t>
            </a:r>
          </a:p>
          <a:p>
            <a:endParaRPr lang="cs-CZ" sz="800" dirty="0"/>
          </a:p>
          <a:p>
            <a:r>
              <a:rPr lang="cs-CZ" sz="2000" dirty="0"/>
              <a:t>Zn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= ZnSO</a:t>
            </a:r>
            <a:r>
              <a:rPr lang="cs-CZ" sz="2000" baseline="-25000" dirty="0"/>
              <a:t>4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56436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4B8ED2A-3121-4B2D-B60F-6D91A2F6821F}"/>
              </a:ext>
            </a:extLst>
          </p:cNvPr>
          <p:cNvSpPr txBox="1"/>
          <p:nvPr/>
        </p:nvSpPr>
        <p:spPr>
          <a:xfrm>
            <a:off x="308224" y="421240"/>
            <a:ext cx="3646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z dvojic látek spolu reagují?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B8629FD-FA02-4FD0-BF51-6BBD709E69AE}"/>
              </a:ext>
            </a:extLst>
          </p:cNvPr>
          <p:cNvSpPr txBox="1"/>
          <p:nvPr/>
        </p:nvSpPr>
        <p:spPr>
          <a:xfrm>
            <a:off x="4972693" y="159995"/>
            <a:ext cx="19239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</a:t>
            </a:r>
            <a:r>
              <a:rPr lang="cs-CZ" sz="2000" baseline="-25000" dirty="0"/>
              <a:t>2</a:t>
            </a:r>
            <a:r>
              <a:rPr lang="en-US" sz="2000" dirty="0"/>
              <a:t>O</a:t>
            </a:r>
            <a:r>
              <a:rPr lang="cs-CZ" sz="2000" baseline="-25000" dirty="0"/>
              <a:t>5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</a:t>
            </a:r>
          </a:p>
          <a:p>
            <a:r>
              <a:rPr lang="cs-CZ" sz="2000" dirty="0"/>
              <a:t>SO</a:t>
            </a:r>
            <a:r>
              <a:rPr lang="cs-CZ" sz="2000" baseline="-25000" dirty="0"/>
              <a:t>2</a:t>
            </a:r>
            <a:r>
              <a:rPr lang="cs-CZ" sz="2000" dirty="0"/>
              <a:t> + Ca(OH)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Ni(OH)</a:t>
            </a:r>
            <a:r>
              <a:rPr lang="cs-CZ" sz="2000" baseline="-25000" dirty="0"/>
              <a:t>2</a:t>
            </a:r>
            <a:r>
              <a:rPr lang="cs-CZ" sz="2000" dirty="0"/>
              <a:t> + KOH</a:t>
            </a:r>
          </a:p>
          <a:p>
            <a:r>
              <a:rPr lang="cs-CZ" sz="2000" dirty="0"/>
              <a:t>BaCl</a:t>
            </a:r>
            <a:r>
              <a:rPr lang="cs-CZ" sz="2000" baseline="-25000" dirty="0"/>
              <a:t>2</a:t>
            </a:r>
            <a:r>
              <a:rPr lang="cs-CZ" sz="2000" dirty="0"/>
              <a:t> + 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</a:p>
          <a:p>
            <a:r>
              <a:rPr lang="cs-CZ" sz="2000" dirty="0"/>
              <a:t>P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5</a:t>
            </a:r>
            <a:r>
              <a:rPr lang="cs-CZ" sz="2000" dirty="0"/>
              <a:t> + </a:t>
            </a:r>
            <a:r>
              <a:rPr lang="cs-CZ" sz="2000" dirty="0" err="1"/>
              <a:t>NaOH</a:t>
            </a:r>
            <a:endParaRPr lang="cs-CZ" sz="2000" dirty="0"/>
          </a:p>
          <a:p>
            <a:r>
              <a:rPr lang="cs-CZ" sz="2000" dirty="0"/>
              <a:t>Mg(OH)</a:t>
            </a:r>
            <a:r>
              <a:rPr lang="cs-CZ" sz="2000" baseline="-25000" dirty="0"/>
              <a:t>2</a:t>
            </a:r>
            <a:r>
              <a:rPr lang="cs-CZ" sz="2000" dirty="0"/>
              <a:t> + HNO</a:t>
            </a:r>
            <a:r>
              <a:rPr lang="cs-CZ" sz="2000" baseline="-25000" dirty="0"/>
              <a:t>3</a:t>
            </a:r>
          </a:p>
          <a:p>
            <a:r>
              <a:rPr lang="cs-CZ" sz="2000" dirty="0" err="1"/>
              <a:t>NaOH</a:t>
            </a:r>
            <a:r>
              <a:rPr lang="cs-CZ" sz="2000" dirty="0"/>
              <a:t> + FeCl</a:t>
            </a:r>
            <a:r>
              <a:rPr lang="cs-CZ" sz="2000" baseline="-25000" dirty="0"/>
              <a:t>3</a:t>
            </a:r>
          </a:p>
          <a:p>
            <a:r>
              <a:rPr lang="cs-CZ" sz="2000" dirty="0"/>
              <a:t>CO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93BDFD8-62B8-46CF-9BA6-5229A07E760B}"/>
              </a:ext>
            </a:extLst>
          </p:cNvPr>
          <p:cNvSpPr txBox="1"/>
          <p:nvPr/>
        </p:nvSpPr>
        <p:spPr>
          <a:xfrm>
            <a:off x="308224" y="3574317"/>
            <a:ext cx="8771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Ze kterou z látek HNO</a:t>
            </a:r>
            <a:r>
              <a:rPr lang="cs-CZ" sz="2000" baseline="-25000" dirty="0"/>
              <a:t>3</a:t>
            </a:r>
            <a:r>
              <a:rPr lang="cs-CZ" sz="2000" dirty="0"/>
              <a:t>, </a:t>
            </a:r>
            <a:r>
              <a:rPr lang="cs-CZ" sz="2000" dirty="0" err="1"/>
              <a:t>CaO</a:t>
            </a:r>
            <a:r>
              <a:rPr lang="cs-CZ" sz="2000" dirty="0"/>
              <a:t>, CO</a:t>
            </a:r>
            <a:r>
              <a:rPr lang="cs-CZ" sz="2000" baseline="-25000" dirty="0"/>
              <a:t>2</a:t>
            </a:r>
            <a:r>
              <a:rPr lang="cs-CZ" sz="2000" dirty="0"/>
              <a:t>, CuSO</a:t>
            </a:r>
            <a:r>
              <a:rPr lang="cs-CZ" sz="2000" baseline="-25000" dirty="0"/>
              <a:t>4</a:t>
            </a:r>
            <a:r>
              <a:rPr lang="cs-CZ" sz="2000" dirty="0"/>
              <a:t>, Cd(OH)</a:t>
            </a:r>
            <a:r>
              <a:rPr lang="cs-CZ" sz="2000" baseline="-25000" dirty="0"/>
              <a:t>2</a:t>
            </a:r>
            <a:r>
              <a:rPr lang="cs-CZ" sz="2000" dirty="0"/>
              <a:t>, P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5</a:t>
            </a:r>
            <a:r>
              <a:rPr lang="cs-CZ" sz="2000" dirty="0"/>
              <a:t> reaguje hydroxid sodný?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B8CD397-6B1A-4685-8AD7-740B9BA41D4D}"/>
              </a:ext>
            </a:extLst>
          </p:cNvPr>
          <p:cNvSpPr txBox="1"/>
          <p:nvPr/>
        </p:nvSpPr>
        <p:spPr>
          <a:xfrm>
            <a:off x="308224" y="2714540"/>
            <a:ext cx="8454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Ze kterou z látek N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5</a:t>
            </a:r>
            <a:r>
              <a:rPr lang="cs-CZ" sz="2000" dirty="0"/>
              <a:t>, Zn(OH)</a:t>
            </a:r>
            <a:r>
              <a:rPr lang="cs-CZ" sz="2000" baseline="-25000" dirty="0"/>
              <a:t>2</a:t>
            </a:r>
            <a:r>
              <a:rPr lang="cs-CZ" sz="2000" dirty="0"/>
              <a:t>, </a:t>
            </a:r>
            <a:r>
              <a:rPr lang="cs-CZ" sz="2000" dirty="0" err="1"/>
              <a:t>CaO</a:t>
            </a:r>
            <a:r>
              <a:rPr lang="cs-CZ" sz="2000" dirty="0"/>
              <a:t>, AgNO</a:t>
            </a:r>
            <a:r>
              <a:rPr lang="cs-CZ" sz="2000" baseline="-25000" dirty="0"/>
              <a:t>3</a:t>
            </a:r>
            <a:r>
              <a:rPr lang="cs-CZ" sz="2000" dirty="0"/>
              <a:t>, H</a:t>
            </a:r>
            <a:r>
              <a:rPr lang="cs-CZ" sz="2000" baseline="-25000" dirty="0"/>
              <a:t>3</a:t>
            </a:r>
            <a:r>
              <a:rPr lang="cs-CZ" sz="2000" dirty="0"/>
              <a:t>PO</a:t>
            </a:r>
            <a:r>
              <a:rPr lang="cs-CZ" sz="2000" baseline="-25000" dirty="0"/>
              <a:t>4</a:t>
            </a:r>
            <a:r>
              <a:rPr lang="cs-CZ" sz="2000" dirty="0"/>
              <a:t>,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reaguje kyselina chlorovodíková?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CF40EF3-513F-4AC9-93F6-410B36D06BBD}"/>
              </a:ext>
            </a:extLst>
          </p:cNvPr>
          <p:cNvSpPr txBox="1"/>
          <p:nvPr/>
        </p:nvSpPr>
        <p:spPr>
          <a:xfrm>
            <a:off x="308224" y="4126318"/>
            <a:ext cx="8558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Sestavte rovnice neutralizačních reakcí, při nichž vznikají Ni(NO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, NaHCO</a:t>
            </a:r>
            <a:r>
              <a:rPr lang="cs-CZ" sz="2000" baseline="-25000" dirty="0"/>
              <a:t>3</a:t>
            </a:r>
            <a:r>
              <a:rPr lang="cs-CZ" sz="2000" dirty="0"/>
              <a:t>, Na</a:t>
            </a:r>
            <a:r>
              <a:rPr lang="cs-CZ" sz="2000" baseline="-25000" dirty="0"/>
              <a:t>2</a:t>
            </a:r>
            <a:r>
              <a:rPr lang="cs-CZ" sz="2000" dirty="0"/>
              <a:t>HPO</a:t>
            </a:r>
            <a:r>
              <a:rPr lang="cs-CZ" sz="2000" baseline="-25000" dirty="0"/>
              <a:t>4</a:t>
            </a:r>
            <a:r>
              <a:rPr lang="cs-CZ" sz="2000" dirty="0"/>
              <a:t>, K</a:t>
            </a:r>
            <a:r>
              <a:rPr lang="cs-CZ" sz="2000" baseline="-25000" dirty="0"/>
              <a:t>2</a:t>
            </a:r>
            <a:r>
              <a:rPr lang="cs-CZ" sz="2000" dirty="0"/>
              <a:t>S, Fe</a:t>
            </a:r>
            <a:r>
              <a:rPr lang="cs-CZ" sz="2000" baseline="-25000" dirty="0"/>
              <a:t>2</a:t>
            </a:r>
            <a:r>
              <a:rPr lang="cs-CZ" sz="2000" dirty="0"/>
              <a:t>(SO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3</a:t>
            </a:r>
            <a:r>
              <a:rPr lang="cs-CZ" sz="2000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BC3776-CA30-44E2-B058-AB4B399D3537}"/>
              </a:ext>
            </a:extLst>
          </p:cNvPr>
          <p:cNvSpPr txBox="1"/>
          <p:nvPr/>
        </p:nvSpPr>
        <p:spPr>
          <a:xfrm flipH="1">
            <a:off x="292813" y="4915142"/>
            <a:ext cx="8558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 se získá hydroxid železitý z chloridu železitého FeCl</a:t>
            </a:r>
            <a:r>
              <a:rPr lang="cs-CZ" sz="2000" baseline="-25000" dirty="0"/>
              <a:t>3</a:t>
            </a:r>
            <a:r>
              <a:rPr lang="cs-CZ" sz="2000" dirty="0"/>
              <a:t>, kyselina </a:t>
            </a:r>
            <a:r>
              <a:rPr lang="cs-CZ" sz="2000" dirty="0" err="1"/>
              <a:t>orthofosforečná</a:t>
            </a:r>
            <a:r>
              <a:rPr lang="cs-CZ" sz="2000" dirty="0"/>
              <a:t> z Ca</a:t>
            </a:r>
            <a:r>
              <a:rPr lang="cs-CZ" sz="2000" baseline="-25000" dirty="0"/>
              <a:t>3</a:t>
            </a:r>
            <a:r>
              <a:rPr lang="cs-CZ" sz="2000" dirty="0"/>
              <a:t>(PO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, chlorid měďnatý z oxidu měďnatého?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A859179-4320-4565-9D0A-6CE053ED67D6}"/>
              </a:ext>
            </a:extLst>
          </p:cNvPr>
          <p:cNvSpPr txBox="1"/>
          <p:nvPr/>
        </p:nvSpPr>
        <p:spPr>
          <a:xfrm>
            <a:off x="308223" y="5665933"/>
            <a:ext cx="85429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 se připraví oxid nikelnatý </a:t>
            </a:r>
            <a:r>
              <a:rPr lang="cs-CZ" sz="2000" dirty="0" err="1"/>
              <a:t>NiO</a:t>
            </a:r>
            <a:r>
              <a:rPr lang="cs-CZ" sz="2000" dirty="0"/>
              <a:t> a chlorid nikelnatý NiCl</a:t>
            </a:r>
            <a:r>
              <a:rPr lang="cs-CZ" sz="2000" baseline="-25000" dirty="0"/>
              <a:t>2</a:t>
            </a:r>
            <a:r>
              <a:rPr lang="cs-CZ" sz="2000" dirty="0"/>
              <a:t> ze síranu nikelnatého NiSO</a:t>
            </a:r>
            <a:r>
              <a:rPr lang="cs-CZ" sz="2000" baseline="-25000" dirty="0"/>
              <a:t>4</a:t>
            </a:r>
            <a:r>
              <a:rPr lang="cs-CZ" sz="2000" dirty="0"/>
              <a:t>? NiCl</a:t>
            </a:r>
            <a:r>
              <a:rPr lang="cs-CZ" sz="2000" baseline="-25000" dirty="0"/>
              <a:t>2</a:t>
            </a:r>
            <a:r>
              <a:rPr lang="cs-CZ" sz="2000" dirty="0"/>
              <a:t> a NiSO</a:t>
            </a:r>
            <a:r>
              <a:rPr lang="cs-CZ" sz="2000" baseline="-25000" dirty="0"/>
              <a:t>4</a:t>
            </a:r>
            <a:r>
              <a:rPr lang="cs-CZ" sz="2000" dirty="0"/>
              <a:t> jsou ve vodě rozpustné. </a:t>
            </a:r>
          </a:p>
        </p:txBody>
      </p:sp>
    </p:spTree>
    <p:extLst>
      <p:ext uri="{BB962C8B-B14F-4D97-AF65-F5344CB8AC3E}">
        <p14:creationId xmlns:p14="http://schemas.microsoft.com/office/powerpoint/2010/main" val="2991383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2B6E2-1BA2-4042-9CD9-5ADED277B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942" y="2103437"/>
            <a:ext cx="5679683" cy="1325563"/>
          </a:xfrm>
        </p:spPr>
        <p:txBody>
          <a:bodyPr/>
          <a:lstStyle/>
          <a:p>
            <a:r>
              <a:rPr lang="cs-CZ" dirty="0"/>
              <a:t>Redoxní reakce</a:t>
            </a:r>
          </a:p>
        </p:txBody>
      </p:sp>
    </p:spTree>
    <p:extLst>
      <p:ext uri="{BB962C8B-B14F-4D97-AF65-F5344CB8AC3E}">
        <p14:creationId xmlns:p14="http://schemas.microsoft.com/office/powerpoint/2010/main" val="2220283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VÃ½sledek obrÃ¡zku pro redox potential table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sp>
        <p:nvSpPr>
          <p:cNvPr id="5" name="AutoShape 4" descr="VÃ½sledek obrÃ¡zku pro redox potential table"/>
          <p:cNvSpPr>
            <a:spLocks noChangeAspect="1" noChangeArrowheads="1"/>
          </p:cNvSpPr>
          <p:nvPr/>
        </p:nvSpPr>
        <p:spPr bwMode="auto">
          <a:xfrm>
            <a:off x="1373981" y="863204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sp>
        <p:nvSpPr>
          <p:cNvPr id="6" name="AutoShape 6" descr="VÃ½sledek obrÃ¡zku pro redox potential table"/>
          <p:cNvSpPr>
            <a:spLocks noChangeAspect="1" noChangeArrowheads="1"/>
          </p:cNvSpPr>
          <p:nvPr/>
        </p:nvSpPr>
        <p:spPr bwMode="auto">
          <a:xfrm>
            <a:off x="1488281" y="977504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350"/>
          </a:p>
        </p:txBody>
      </p:sp>
      <p:pic>
        <p:nvPicPr>
          <p:cNvPr id="1566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6" y="2715698"/>
            <a:ext cx="4800600" cy="3793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176212" y="1261082"/>
            <a:ext cx="87915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>
                <a:cs typeface="Arial" panose="020B0604020202020204" pitchFamily="34" charset="0"/>
              </a:rPr>
              <a:t>Redoxní potenciál </a:t>
            </a:r>
            <a:r>
              <a:rPr lang="cs-CZ" sz="2000" dirty="0">
                <a:cs typeface="Arial" panose="020B0604020202020204" pitchFamily="34" charset="0"/>
              </a:rPr>
              <a:t>(oxidačně-redukční potenciál, </a:t>
            </a:r>
            <a:r>
              <a:rPr lang="cs-CZ" sz="2000" dirty="0" err="1">
                <a:cs typeface="Arial" panose="020B0604020202020204" pitchFamily="34" charset="0"/>
              </a:rPr>
              <a:t>redox</a:t>
            </a:r>
            <a:r>
              <a:rPr lang="cs-CZ" sz="2000" dirty="0">
                <a:cs typeface="Arial" panose="020B0604020202020204" pitchFamily="34" charset="0"/>
              </a:rPr>
              <a:t> potenciál) = míra schopnosti redoxního systému převést jednoho z reakčních partnerů do oxidovaného stavu. Vyjadřuje redukční stav systému v milivoltech (napětí mezi standardní vodíkovou elektrodou a příslušným oxidačně-redukčním přechodem)</a:t>
            </a:r>
          </a:p>
        </p:txBody>
      </p:sp>
      <p:sp>
        <p:nvSpPr>
          <p:cNvPr id="9" name="Obdélník 8"/>
          <p:cNvSpPr/>
          <p:nvPr/>
        </p:nvSpPr>
        <p:spPr>
          <a:xfrm>
            <a:off x="200024" y="2734748"/>
            <a:ext cx="37433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Čím více má činidlo E&gt;0, tím větším je </a:t>
            </a:r>
            <a:r>
              <a:rPr lang="cs-CZ" sz="2000" b="1" dirty="0"/>
              <a:t>oxidačním činidlem </a:t>
            </a:r>
            <a:r>
              <a:rPr lang="cs-CZ" sz="2000" dirty="0"/>
              <a:t>(akceptorem elektronů), čím více má činidlo E&lt;0, tím je silnějším </a:t>
            </a:r>
            <a:r>
              <a:rPr lang="cs-CZ" sz="2000" b="1" dirty="0"/>
              <a:t>redukčním činidlem </a:t>
            </a:r>
            <a:r>
              <a:rPr lang="cs-CZ" sz="2000" dirty="0"/>
              <a:t>(donorem elektronů). </a:t>
            </a:r>
          </a:p>
          <a:p>
            <a:pPr algn="just"/>
            <a:r>
              <a:rPr lang="cs-CZ" sz="2000" dirty="0"/>
              <a:t>Čím má kov zápornější hodnotu redoxního potenciálu, tím má větší schopnost uvolňovat elektrony.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B58C767-9512-4932-A3FB-FC987ADCAF14}"/>
              </a:ext>
            </a:extLst>
          </p:cNvPr>
          <p:cNvSpPr txBox="1"/>
          <p:nvPr/>
        </p:nvSpPr>
        <p:spPr>
          <a:xfrm flipH="1">
            <a:off x="200024" y="260807"/>
            <a:ext cx="8660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Oxidace</a:t>
            </a:r>
            <a:r>
              <a:rPr lang="en-US" sz="2000" dirty="0"/>
              <a:t> = </a:t>
            </a:r>
            <a:r>
              <a:rPr lang="en-US" sz="2000" dirty="0" err="1"/>
              <a:t>reaktant</a:t>
            </a:r>
            <a:r>
              <a:rPr lang="en-US" sz="2000" dirty="0"/>
              <a:t> </a:t>
            </a:r>
            <a:r>
              <a:rPr lang="en-US" sz="2000" dirty="0" err="1"/>
              <a:t>odev</a:t>
            </a:r>
            <a:r>
              <a:rPr lang="cs-CZ" sz="2000" dirty="0"/>
              <a:t>zdává elektron, roste jeho oxidační číslo.</a:t>
            </a:r>
          </a:p>
          <a:p>
            <a:endParaRPr lang="cs-CZ" sz="800" dirty="0"/>
          </a:p>
          <a:p>
            <a:r>
              <a:rPr lang="cs-CZ" sz="2000" b="1" dirty="0"/>
              <a:t>Redukce</a:t>
            </a:r>
            <a:r>
              <a:rPr lang="cs-CZ" sz="2000" dirty="0"/>
              <a:t> = </a:t>
            </a:r>
            <a:r>
              <a:rPr lang="en-US" sz="2000" dirty="0" err="1"/>
              <a:t>reaktant</a:t>
            </a:r>
            <a:r>
              <a:rPr lang="en-US" sz="2000" dirty="0"/>
              <a:t> </a:t>
            </a:r>
            <a:r>
              <a:rPr lang="cs-CZ" sz="2000" dirty="0"/>
              <a:t>přijímá elektron, klesá jeho oxidační číslo. </a:t>
            </a:r>
          </a:p>
        </p:txBody>
      </p:sp>
    </p:spTree>
    <p:extLst>
      <p:ext uri="{BB962C8B-B14F-4D97-AF65-F5344CB8AC3E}">
        <p14:creationId xmlns:p14="http://schemas.microsoft.com/office/powerpoint/2010/main" val="412681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F85F2E4-E64E-4568-AB03-E5E67E3630B6}"/>
              </a:ext>
            </a:extLst>
          </p:cNvPr>
          <p:cNvSpPr txBox="1"/>
          <p:nvPr/>
        </p:nvSpPr>
        <p:spPr>
          <a:xfrm>
            <a:off x="282539" y="380144"/>
            <a:ext cx="8578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Ur</a:t>
            </a:r>
            <a:r>
              <a:rPr lang="cs-CZ" sz="2000" i="1" dirty="0"/>
              <a:t>č</a:t>
            </a:r>
            <a:r>
              <a:rPr lang="en-US" sz="2000" i="1" dirty="0" err="1"/>
              <a:t>ete</a:t>
            </a:r>
            <a:r>
              <a:rPr lang="en-US" sz="2000" i="1" dirty="0"/>
              <a:t>,</a:t>
            </a:r>
            <a:r>
              <a:rPr lang="cs-CZ" sz="2000" i="1" dirty="0"/>
              <a:t> kterým směrem bude probíhat reakce vyjádřená rovnicí</a:t>
            </a:r>
          </a:p>
          <a:p>
            <a:endParaRPr lang="cs-CZ" sz="800" dirty="0"/>
          </a:p>
          <a:p>
            <a:pPr algn="ctr"/>
            <a:r>
              <a:rPr lang="cs-CZ" sz="2000" dirty="0"/>
              <a:t>FeCl</a:t>
            </a:r>
            <a:r>
              <a:rPr lang="cs-CZ" sz="2000" baseline="-25000" dirty="0"/>
              <a:t>3</a:t>
            </a:r>
            <a:r>
              <a:rPr lang="cs-CZ" sz="2000" dirty="0"/>
              <a:t> + SnCl</a:t>
            </a:r>
            <a:r>
              <a:rPr lang="cs-CZ" sz="2000" baseline="-25000" dirty="0"/>
              <a:t>2</a:t>
            </a:r>
            <a:r>
              <a:rPr lang="cs-CZ" sz="2000" dirty="0"/>
              <a:t> = FeCl</a:t>
            </a:r>
            <a:r>
              <a:rPr lang="cs-CZ" sz="2000" baseline="-25000" dirty="0"/>
              <a:t>2</a:t>
            </a:r>
            <a:r>
              <a:rPr lang="cs-CZ" sz="2000" dirty="0"/>
              <a:t> + SnCl</a:t>
            </a:r>
            <a:r>
              <a:rPr lang="cs-CZ" sz="2000" baseline="-25000" dirty="0"/>
              <a:t>4</a:t>
            </a:r>
            <a:r>
              <a:rPr lang="en-US" sz="2000" dirty="0"/>
              <a:t>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8D2E657-A707-4E47-A305-5D87871BC120}"/>
              </a:ext>
            </a:extLst>
          </p:cNvPr>
          <p:cNvSpPr txBox="1"/>
          <p:nvPr/>
        </p:nvSpPr>
        <p:spPr>
          <a:xfrm>
            <a:off x="143837" y="1397285"/>
            <a:ext cx="87484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Směr reakce zjistíme porovnáním standardních potenciálů daných soustav:</a:t>
            </a:r>
          </a:p>
          <a:p>
            <a:pPr algn="just"/>
            <a:r>
              <a:rPr lang="cs-CZ" sz="2000" dirty="0"/>
              <a:t>	Fe</a:t>
            </a:r>
            <a:r>
              <a:rPr lang="cs-CZ" sz="2000" baseline="30000" dirty="0"/>
              <a:t>3+</a:t>
            </a:r>
            <a:r>
              <a:rPr lang="cs-CZ" sz="2000" dirty="0"/>
              <a:t>/Fe</a:t>
            </a:r>
            <a:r>
              <a:rPr lang="cs-CZ" sz="2000" baseline="30000" dirty="0"/>
              <a:t>2+</a:t>
            </a:r>
            <a:r>
              <a:rPr lang="cs-CZ" sz="2000" dirty="0"/>
              <a:t>	0,77 V</a:t>
            </a:r>
          </a:p>
          <a:p>
            <a:pPr algn="just"/>
            <a:r>
              <a:rPr lang="cs-CZ" sz="2000" dirty="0"/>
              <a:t>	Sn</a:t>
            </a:r>
            <a:r>
              <a:rPr lang="cs-CZ" sz="2000" baseline="30000" dirty="0"/>
              <a:t>4+</a:t>
            </a:r>
            <a:r>
              <a:rPr lang="cs-CZ" sz="2000" dirty="0"/>
              <a:t>/Sn</a:t>
            </a:r>
            <a:r>
              <a:rPr lang="cs-CZ" sz="2000" baseline="30000" dirty="0"/>
              <a:t>2+</a:t>
            </a:r>
            <a:r>
              <a:rPr lang="cs-CZ" sz="2000" dirty="0"/>
              <a:t>	0,15 V</a:t>
            </a:r>
          </a:p>
          <a:p>
            <a:pPr algn="just"/>
            <a:r>
              <a:rPr lang="cs-CZ" sz="2000" dirty="0"/>
              <a:t>Elektrony vždy přecházejí ze soustavy s nižším potenciálem do soustavy s vyšším potenciálem a naopak. Má-li soustava Fe</a:t>
            </a:r>
            <a:r>
              <a:rPr lang="cs-CZ" sz="2000" baseline="30000" dirty="0"/>
              <a:t>3+</a:t>
            </a:r>
            <a:r>
              <a:rPr lang="cs-CZ" sz="2000" dirty="0"/>
              <a:t>/Fe</a:t>
            </a:r>
            <a:r>
              <a:rPr lang="cs-CZ" sz="2000" baseline="30000" dirty="0"/>
              <a:t>2+ </a:t>
            </a:r>
            <a:r>
              <a:rPr lang="cs-CZ" sz="2000" dirty="0"/>
              <a:t>vyšší potenciál, Fe</a:t>
            </a:r>
            <a:r>
              <a:rPr lang="cs-CZ" sz="2000" baseline="30000" dirty="0"/>
              <a:t>3+</a:t>
            </a:r>
            <a:r>
              <a:rPr lang="cs-CZ" sz="2000" dirty="0"/>
              <a:t> oxiduje Sn</a:t>
            </a:r>
            <a:r>
              <a:rPr lang="cs-CZ" sz="2000" baseline="30000" dirty="0"/>
              <a:t>2+</a:t>
            </a:r>
            <a:r>
              <a:rPr lang="cs-CZ" sz="2000" dirty="0"/>
              <a:t>  na Sn</a:t>
            </a:r>
            <a:r>
              <a:rPr lang="cs-CZ" sz="2000" baseline="30000" dirty="0"/>
              <a:t>4+</a:t>
            </a:r>
            <a:r>
              <a:rPr lang="cs-CZ" sz="2000" dirty="0"/>
              <a:t>. Naopak Sn</a:t>
            </a:r>
            <a:r>
              <a:rPr lang="cs-CZ" sz="2000" baseline="30000" dirty="0"/>
              <a:t>4+</a:t>
            </a:r>
            <a:r>
              <a:rPr lang="cs-CZ" sz="2000" dirty="0"/>
              <a:t> nedokáže oxidovat Fe</a:t>
            </a:r>
            <a:r>
              <a:rPr lang="cs-CZ" sz="2000" baseline="30000" dirty="0"/>
              <a:t>2+</a:t>
            </a:r>
            <a:r>
              <a:rPr lang="cs-CZ" sz="2000" dirty="0"/>
              <a:t> na Fe</a:t>
            </a:r>
            <a:r>
              <a:rPr lang="cs-CZ" sz="2000" baseline="30000" dirty="0"/>
              <a:t>3+</a:t>
            </a:r>
            <a:r>
              <a:rPr lang="cs-CZ" sz="2000" dirty="0"/>
              <a:t>.</a:t>
            </a:r>
          </a:p>
          <a:p>
            <a:pPr algn="just"/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69414F5-3E6D-42BD-94EB-A3CD30627560}"/>
              </a:ext>
            </a:extLst>
          </p:cNvPr>
          <p:cNvSpPr txBox="1"/>
          <p:nvPr/>
        </p:nvSpPr>
        <p:spPr>
          <a:xfrm>
            <a:off x="143837" y="4055021"/>
            <a:ext cx="8856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Niklové destičky jsou ponořeny do roztoku MgSO</a:t>
            </a:r>
            <a:r>
              <a:rPr lang="cs-CZ" sz="2000" baseline="-25000" dirty="0"/>
              <a:t>4</a:t>
            </a:r>
            <a:r>
              <a:rPr lang="cs-CZ" sz="2000" dirty="0"/>
              <a:t>, CuSO</a:t>
            </a:r>
            <a:r>
              <a:rPr lang="cs-CZ" sz="2000" baseline="-25000" dirty="0"/>
              <a:t>4</a:t>
            </a:r>
            <a:r>
              <a:rPr lang="cs-CZ" sz="2000" dirty="0"/>
              <a:t> a AuCl</a:t>
            </a:r>
            <a:r>
              <a:rPr lang="cs-CZ" sz="2000" baseline="-25000" dirty="0"/>
              <a:t>3</a:t>
            </a:r>
            <a:r>
              <a:rPr lang="cs-CZ" sz="2000" dirty="0"/>
              <a:t>. S kterými solemi bude nikl reagovat?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C6F453-50FD-4CF5-B547-0296B445646B}"/>
              </a:ext>
            </a:extLst>
          </p:cNvPr>
          <p:cNvSpPr txBox="1"/>
          <p:nvPr/>
        </p:nvSpPr>
        <p:spPr>
          <a:xfrm>
            <a:off x="197776" y="4927293"/>
            <a:ext cx="83195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Porovnáme standardní potenciály daných soustav:</a:t>
            </a:r>
          </a:p>
          <a:p>
            <a:pPr algn="just"/>
            <a:r>
              <a:rPr lang="cs-CZ" sz="2000" dirty="0"/>
              <a:t>	Au</a:t>
            </a:r>
            <a:r>
              <a:rPr lang="cs-CZ" sz="2000" baseline="30000" dirty="0"/>
              <a:t>3+</a:t>
            </a:r>
            <a:r>
              <a:rPr lang="cs-CZ" sz="2000" dirty="0"/>
              <a:t>/Au		1,42 V</a:t>
            </a:r>
          </a:p>
          <a:p>
            <a:pPr algn="just"/>
            <a:r>
              <a:rPr lang="cs-CZ" sz="2000" dirty="0"/>
              <a:t>	Cu</a:t>
            </a:r>
            <a:r>
              <a:rPr lang="cs-CZ" sz="2000" baseline="30000" dirty="0"/>
              <a:t>2+</a:t>
            </a:r>
            <a:r>
              <a:rPr lang="cs-CZ" sz="2000" dirty="0"/>
              <a:t>/</a:t>
            </a:r>
            <a:r>
              <a:rPr lang="cs-CZ" sz="2000" dirty="0" err="1"/>
              <a:t>Cu</a:t>
            </a:r>
            <a:r>
              <a:rPr lang="cs-CZ" sz="2000" dirty="0"/>
              <a:t>		0,34 V</a:t>
            </a:r>
          </a:p>
          <a:p>
            <a:pPr algn="just"/>
            <a:r>
              <a:rPr lang="cs-CZ" sz="2000" dirty="0"/>
              <a:t>	Mg</a:t>
            </a:r>
            <a:r>
              <a:rPr lang="cs-CZ" sz="2000" baseline="30000" dirty="0"/>
              <a:t>2+</a:t>
            </a:r>
            <a:r>
              <a:rPr lang="cs-CZ" sz="2000" dirty="0"/>
              <a:t>/Mg	-2,38 V</a:t>
            </a:r>
          </a:p>
          <a:p>
            <a:pPr algn="just"/>
            <a:r>
              <a:rPr lang="cs-CZ" sz="2000" dirty="0"/>
              <a:t>	Ni</a:t>
            </a:r>
            <a:r>
              <a:rPr lang="cs-CZ" sz="2000" baseline="30000" dirty="0"/>
              <a:t>2+</a:t>
            </a:r>
            <a:r>
              <a:rPr lang="cs-CZ" sz="2000" dirty="0"/>
              <a:t>/Ni		-0,23 V</a:t>
            </a:r>
          </a:p>
        </p:txBody>
      </p:sp>
    </p:spTree>
    <p:extLst>
      <p:ext uri="{BB962C8B-B14F-4D97-AF65-F5344CB8AC3E}">
        <p14:creationId xmlns:p14="http://schemas.microsoft.com/office/powerpoint/2010/main" val="1132207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1BF2B95-30B5-4A9E-A858-780A351B7442}"/>
              </a:ext>
            </a:extLst>
          </p:cNvPr>
          <p:cNvSpPr txBox="1"/>
          <p:nvPr/>
        </p:nvSpPr>
        <p:spPr>
          <a:xfrm>
            <a:off x="201124" y="281280"/>
            <a:ext cx="856862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Nikl bude redukovat Au</a:t>
            </a:r>
            <a:r>
              <a:rPr lang="cs-CZ" sz="2000" baseline="30000" dirty="0"/>
              <a:t>3+</a:t>
            </a:r>
            <a:r>
              <a:rPr lang="cs-CZ" sz="2000" dirty="0"/>
              <a:t> na Au, Cu</a:t>
            </a:r>
            <a:r>
              <a:rPr lang="cs-CZ" sz="2000" baseline="30000" dirty="0"/>
              <a:t>2+</a:t>
            </a:r>
            <a:r>
              <a:rPr lang="cs-CZ" sz="2000" dirty="0"/>
              <a:t> na </a:t>
            </a:r>
            <a:r>
              <a:rPr lang="cs-CZ" sz="2000" dirty="0" err="1"/>
              <a:t>Cu</a:t>
            </a:r>
            <a:r>
              <a:rPr lang="cs-CZ" sz="2000" dirty="0"/>
              <a:t>, Mg z roztoku vyredukovat nedokáže.</a:t>
            </a:r>
          </a:p>
          <a:p>
            <a:endParaRPr lang="cs-CZ" sz="800" dirty="0"/>
          </a:p>
          <a:p>
            <a:r>
              <a:rPr lang="cs-CZ" sz="2000" dirty="0"/>
              <a:t>2 Au</a:t>
            </a:r>
            <a:r>
              <a:rPr lang="cs-CZ" sz="2000" baseline="30000" dirty="0"/>
              <a:t>3+</a:t>
            </a:r>
            <a:r>
              <a:rPr lang="cs-CZ" sz="2000" dirty="0"/>
              <a:t> + 3 Ni = 2 Au + 3 Ni</a:t>
            </a:r>
            <a:r>
              <a:rPr lang="cs-CZ" sz="2000" baseline="30000" dirty="0"/>
              <a:t>2+</a:t>
            </a:r>
          </a:p>
          <a:p>
            <a:r>
              <a:rPr lang="cs-CZ" sz="2000" dirty="0"/>
              <a:t>Cu</a:t>
            </a:r>
            <a:r>
              <a:rPr lang="cs-CZ" sz="2000" baseline="30000" dirty="0"/>
              <a:t>2+</a:t>
            </a:r>
            <a:r>
              <a:rPr lang="cs-CZ" sz="2000" dirty="0"/>
              <a:t> + Ni = </a:t>
            </a:r>
            <a:r>
              <a:rPr lang="cs-CZ" sz="2000" dirty="0" err="1"/>
              <a:t>Cu</a:t>
            </a:r>
            <a:r>
              <a:rPr lang="cs-CZ" sz="2000" dirty="0"/>
              <a:t> + Ni</a:t>
            </a:r>
            <a:r>
              <a:rPr lang="cs-CZ" sz="2000" baseline="30000" dirty="0"/>
              <a:t>2+</a:t>
            </a:r>
            <a:r>
              <a:rPr lang="cs-CZ" sz="2000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BD5ED56-AF27-4CBE-81FF-DCA791F86CA2}"/>
              </a:ext>
            </a:extLst>
          </p:cNvPr>
          <p:cNvSpPr txBox="1"/>
          <p:nvPr/>
        </p:nvSpPr>
        <p:spPr>
          <a:xfrm>
            <a:off x="201124" y="2136237"/>
            <a:ext cx="4573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/>
              <a:t>Které z dvojic látek spolu budou reagovat?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C043E20-6111-4710-BCAD-4940986E567A}"/>
              </a:ext>
            </a:extLst>
          </p:cNvPr>
          <p:cNvSpPr txBox="1"/>
          <p:nvPr/>
        </p:nvSpPr>
        <p:spPr>
          <a:xfrm>
            <a:off x="236305" y="2593347"/>
            <a:ext cx="14414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Fe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endParaRPr lang="cs-CZ" sz="2000" dirty="0"/>
          </a:p>
          <a:p>
            <a:r>
              <a:rPr lang="cs-CZ" sz="2000" dirty="0" err="1"/>
              <a:t>Cu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endParaRPr lang="cs-CZ" sz="2000" dirty="0"/>
          </a:p>
          <a:p>
            <a:r>
              <a:rPr lang="cs-CZ" sz="2000" dirty="0"/>
              <a:t>Zn + MgSO</a:t>
            </a:r>
            <a:r>
              <a:rPr lang="cs-CZ" sz="2000" baseline="-25000" dirty="0"/>
              <a:t>4</a:t>
            </a:r>
          </a:p>
          <a:p>
            <a:r>
              <a:rPr lang="cs-CZ" sz="2000" dirty="0"/>
              <a:t>Mg + NiCl</a:t>
            </a:r>
            <a:r>
              <a:rPr lang="cs-CZ" sz="2000" baseline="-25000" dirty="0"/>
              <a:t>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7CCD04-9BBB-4F98-B775-A3D1E0E878E5}"/>
              </a:ext>
            </a:extLst>
          </p:cNvPr>
          <p:cNvSpPr txBox="1"/>
          <p:nvPr/>
        </p:nvSpPr>
        <p:spPr>
          <a:xfrm>
            <a:off x="201124" y="4030786"/>
            <a:ext cx="87417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První dvě reakce vyjadřují rozpouštění kovů v kyselině. Vodík se bude uvolňovat pouze tehdy, budou-li kovy působit redukčně na vodíkové ionty v roztoku. To je možné pouze tehdy, jestliže jejich standardní potenciály budou menší než standardní potenciál soustavy 2H+/H</a:t>
            </a:r>
            <a:r>
              <a:rPr lang="cs-CZ" sz="2000" baseline="-25000" dirty="0"/>
              <a:t>2</a:t>
            </a:r>
            <a:r>
              <a:rPr lang="cs-CZ" sz="2000" dirty="0"/>
              <a:t>, tedy pokud jejich standardní potenciály budou záporné.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E5CCF38-E589-42C7-8DDD-8281FAAF8620}"/>
              </a:ext>
            </a:extLst>
          </p:cNvPr>
          <p:cNvSpPr txBox="1"/>
          <p:nvPr/>
        </p:nvSpPr>
        <p:spPr>
          <a:xfrm>
            <a:off x="237608" y="5607932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dirty="0"/>
              <a:t>Fe</a:t>
            </a:r>
            <a:r>
              <a:rPr lang="cs-CZ" sz="1800" baseline="30000" dirty="0"/>
              <a:t>2+</a:t>
            </a:r>
            <a:r>
              <a:rPr lang="cs-CZ" sz="1800" dirty="0"/>
              <a:t>/</a:t>
            </a:r>
            <a:r>
              <a:rPr lang="cs-CZ" sz="1800" dirty="0" err="1"/>
              <a:t>Fe</a:t>
            </a:r>
            <a:r>
              <a:rPr lang="cs-CZ" sz="1800" dirty="0"/>
              <a:t>		-0,441 V</a:t>
            </a:r>
          </a:p>
          <a:p>
            <a:pPr algn="just"/>
            <a:r>
              <a:rPr lang="cs-CZ" sz="1800" dirty="0"/>
              <a:t>Cu</a:t>
            </a:r>
            <a:r>
              <a:rPr lang="cs-CZ" sz="1800" baseline="30000" dirty="0"/>
              <a:t>2+</a:t>
            </a:r>
            <a:r>
              <a:rPr lang="cs-CZ" sz="1800" dirty="0"/>
              <a:t>/</a:t>
            </a:r>
            <a:r>
              <a:rPr lang="cs-CZ" sz="1800" dirty="0" err="1"/>
              <a:t>Cu</a:t>
            </a:r>
            <a:r>
              <a:rPr lang="cs-CZ" sz="1800" dirty="0"/>
              <a:t>		0,34 V</a:t>
            </a:r>
          </a:p>
          <a:p>
            <a:pPr algn="just"/>
            <a:r>
              <a:rPr lang="cs-CZ" sz="1800" dirty="0"/>
              <a:t>2 H</a:t>
            </a:r>
            <a:r>
              <a:rPr lang="cs-CZ" sz="1800" baseline="30000" dirty="0"/>
              <a:t>+</a:t>
            </a:r>
            <a:r>
              <a:rPr lang="cs-CZ" sz="1800" dirty="0"/>
              <a:t>/H</a:t>
            </a:r>
            <a:r>
              <a:rPr lang="cs-CZ" sz="1800" baseline="-25000" dirty="0"/>
              <a:t>2</a:t>
            </a:r>
            <a:r>
              <a:rPr lang="cs-CZ" sz="1800" dirty="0"/>
              <a:t>		0 V</a:t>
            </a:r>
          </a:p>
        </p:txBody>
      </p:sp>
    </p:spTree>
    <p:extLst>
      <p:ext uri="{BB962C8B-B14F-4D97-AF65-F5344CB8AC3E}">
        <p14:creationId xmlns:p14="http://schemas.microsoft.com/office/powerpoint/2010/main" val="31122282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E82BDAD-2547-44BD-871B-CC70E19A46D4}"/>
              </a:ext>
            </a:extLst>
          </p:cNvPr>
          <p:cNvSpPr txBox="1"/>
          <p:nvPr/>
        </p:nvSpPr>
        <p:spPr>
          <a:xfrm>
            <a:off x="287677" y="267128"/>
            <a:ext cx="754123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Smysl má tudíž pouze reakce</a:t>
            </a:r>
          </a:p>
          <a:p>
            <a:endParaRPr lang="cs-CZ" sz="800" dirty="0"/>
          </a:p>
          <a:p>
            <a:r>
              <a:rPr lang="cs-CZ" sz="2000" dirty="0"/>
              <a:t>	</a:t>
            </a:r>
            <a:r>
              <a:rPr lang="cs-CZ" sz="2000" dirty="0" err="1"/>
              <a:t>Fe</a:t>
            </a:r>
            <a:r>
              <a:rPr lang="cs-CZ" sz="2000" dirty="0"/>
              <a:t> + 2 H</a:t>
            </a:r>
            <a:r>
              <a:rPr lang="cs-CZ" sz="2000" baseline="30000" dirty="0"/>
              <a:t>+</a:t>
            </a:r>
            <a:r>
              <a:rPr lang="cs-CZ" sz="2000" dirty="0"/>
              <a:t> = Fe</a:t>
            </a:r>
            <a:r>
              <a:rPr lang="cs-CZ" sz="2000" baseline="30000" dirty="0"/>
              <a:t>2+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</a:p>
          <a:p>
            <a:endParaRPr lang="cs-CZ" sz="800" dirty="0"/>
          </a:p>
          <a:p>
            <a:r>
              <a:rPr lang="cs-CZ" sz="2000" dirty="0" err="1"/>
              <a:t>Cu</a:t>
            </a:r>
            <a:r>
              <a:rPr lang="cs-CZ" sz="2000" dirty="0"/>
              <a:t> s </a:t>
            </a:r>
            <a:r>
              <a:rPr lang="cs-CZ" sz="2000" dirty="0" err="1"/>
              <a:t>HCl</a:t>
            </a:r>
            <a:r>
              <a:rPr lang="cs-CZ" sz="2000" dirty="0"/>
              <a:t> nereaguje, protože </a:t>
            </a:r>
            <a:r>
              <a:rPr lang="cs-CZ" sz="2000" dirty="0" err="1"/>
              <a:t>HCl</a:t>
            </a:r>
            <a:r>
              <a:rPr lang="cs-CZ" sz="2000" dirty="0"/>
              <a:t> na samotnou měď nepůsobí oxidačně.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50351F2-B784-4878-9DDA-DDCB6264FC75}"/>
              </a:ext>
            </a:extLst>
          </p:cNvPr>
          <p:cNvSpPr txBox="1"/>
          <p:nvPr/>
        </p:nvSpPr>
        <p:spPr>
          <a:xfrm>
            <a:off x="287677" y="2075380"/>
            <a:ext cx="2931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Pro zbylé dvě dvojice látek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D7C104-6C9D-40C0-A565-4D5BB4AD029B}"/>
              </a:ext>
            </a:extLst>
          </p:cNvPr>
          <p:cNvSpPr txBox="1"/>
          <p:nvPr/>
        </p:nvSpPr>
        <p:spPr>
          <a:xfrm>
            <a:off x="287677" y="2505670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	Zn</a:t>
            </a:r>
            <a:r>
              <a:rPr lang="cs-CZ" sz="2000" baseline="30000" dirty="0"/>
              <a:t>2+</a:t>
            </a:r>
            <a:r>
              <a:rPr lang="cs-CZ" sz="2000" dirty="0"/>
              <a:t>/Zn		-0,763 V</a:t>
            </a:r>
          </a:p>
          <a:p>
            <a:pPr algn="just"/>
            <a:r>
              <a:rPr lang="cs-CZ" sz="2000" dirty="0"/>
              <a:t>	Mg</a:t>
            </a:r>
            <a:r>
              <a:rPr lang="cs-CZ" sz="2000" baseline="30000" dirty="0"/>
              <a:t>2+</a:t>
            </a:r>
            <a:r>
              <a:rPr lang="cs-CZ" sz="2000" dirty="0"/>
              <a:t>/Mg	-2,38 V</a:t>
            </a:r>
          </a:p>
          <a:p>
            <a:pPr algn="just"/>
            <a:r>
              <a:rPr lang="cs-CZ" sz="2000" dirty="0"/>
              <a:t>	Ni</a:t>
            </a:r>
            <a:r>
              <a:rPr lang="cs-CZ" sz="2000" baseline="30000" dirty="0"/>
              <a:t>2+</a:t>
            </a:r>
            <a:r>
              <a:rPr lang="cs-CZ" sz="2000" dirty="0"/>
              <a:t>/Ni		-0,23 V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6EC8858-175B-43CC-868C-0BA3691E0AF2}"/>
              </a:ext>
            </a:extLst>
          </p:cNvPr>
          <p:cNvSpPr txBox="1"/>
          <p:nvPr/>
        </p:nvSpPr>
        <p:spPr>
          <a:xfrm>
            <a:off x="143838" y="3873357"/>
            <a:ext cx="88563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Kov s nižším standardním potenciálem působí redukčně na kov s vyšším potenciálem. Proto Mg vyredukuje Ni z jeho roztoku: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	Mg + Ni</a:t>
            </a:r>
            <a:r>
              <a:rPr lang="cs-CZ" sz="2000" baseline="30000" dirty="0"/>
              <a:t>2+</a:t>
            </a:r>
            <a:r>
              <a:rPr lang="cs-CZ" sz="2000" dirty="0"/>
              <a:t> = Mg</a:t>
            </a:r>
            <a:r>
              <a:rPr lang="cs-CZ" sz="2000" baseline="30000" dirty="0"/>
              <a:t>2+</a:t>
            </a:r>
            <a:r>
              <a:rPr lang="cs-CZ" sz="2000" dirty="0"/>
              <a:t> + Ni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Zinek však Mg vyredukovat z jeho roztoku nedokáže.</a:t>
            </a:r>
          </a:p>
        </p:txBody>
      </p:sp>
    </p:spTree>
    <p:extLst>
      <p:ext uri="{BB962C8B-B14F-4D97-AF65-F5344CB8AC3E}">
        <p14:creationId xmlns:p14="http://schemas.microsoft.com/office/powerpoint/2010/main" val="31507814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8A4ECF4-A35D-450C-BEDD-C681C3C2D637}"/>
              </a:ext>
            </a:extLst>
          </p:cNvPr>
          <p:cNvSpPr txBox="1"/>
          <p:nvPr/>
        </p:nvSpPr>
        <p:spPr>
          <a:xfrm>
            <a:off x="71919" y="195209"/>
            <a:ext cx="8928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Niklové destičky jsou ponořeny do roztoku </a:t>
            </a:r>
            <a:r>
              <a:rPr lang="cs-CZ" sz="2000" dirty="0" err="1"/>
              <a:t>NaCl</a:t>
            </a:r>
            <a:r>
              <a:rPr lang="cs-CZ" sz="2000" dirty="0"/>
              <a:t>, ZnCl</a:t>
            </a:r>
            <a:r>
              <a:rPr lang="cs-CZ" sz="2000" baseline="-25000" dirty="0"/>
              <a:t>2</a:t>
            </a:r>
            <a:r>
              <a:rPr lang="cs-CZ" sz="2000" dirty="0"/>
              <a:t>, AgNO</a:t>
            </a:r>
            <a:r>
              <a:rPr lang="cs-CZ" sz="2000" baseline="-25000" dirty="0"/>
              <a:t>3</a:t>
            </a:r>
            <a:r>
              <a:rPr lang="cs-CZ" sz="2000" dirty="0"/>
              <a:t> a </a:t>
            </a:r>
            <a:r>
              <a:rPr lang="cs-CZ" sz="2000" dirty="0" err="1"/>
              <a:t>Pb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. S kterými solemi bude nikl reagovat?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C203FE3-23A1-42CE-9470-E72B199C5336}"/>
              </a:ext>
            </a:extLst>
          </p:cNvPr>
          <p:cNvSpPr txBox="1"/>
          <p:nvPr/>
        </p:nvSpPr>
        <p:spPr>
          <a:xfrm>
            <a:off x="133564" y="1556421"/>
            <a:ext cx="8876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 šesti zkumavkách jsou roztoky </a:t>
            </a:r>
            <a:r>
              <a:rPr lang="cs-CZ" sz="2000" dirty="0" err="1"/>
              <a:t>KBr</a:t>
            </a:r>
            <a:r>
              <a:rPr lang="cs-CZ" sz="2000" dirty="0"/>
              <a:t>,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, </a:t>
            </a:r>
            <a:r>
              <a:rPr lang="cs-CZ" sz="2000" dirty="0" err="1"/>
              <a:t>HCl</a:t>
            </a:r>
            <a:r>
              <a:rPr lang="cs-CZ" sz="2000" dirty="0"/>
              <a:t>, MgSO</a:t>
            </a:r>
            <a:r>
              <a:rPr lang="cs-CZ" sz="2000" baseline="-25000" dirty="0"/>
              <a:t>4</a:t>
            </a:r>
            <a:r>
              <a:rPr lang="cs-CZ" sz="2000" dirty="0"/>
              <a:t>, HgCl</a:t>
            </a:r>
            <a:r>
              <a:rPr lang="cs-CZ" sz="2000" baseline="-25000" dirty="0"/>
              <a:t>2</a:t>
            </a:r>
            <a:r>
              <a:rPr lang="cs-CZ" sz="2000" dirty="0"/>
              <a:t>, CuSO</a:t>
            </a:r>
            <a:r>
              <a:rPr lang="cs-CZ" sz="2000" baseline="-25000" dirty="0"/>
              <a:t>4</a:t>
            </a:r>
            <a:r>
              <a:rPr lang="cs-CZ" sz="2000" dirty="0"/>
              <a:t>, Al</a:t>
            </a:r>
            <a:r>
              <a:rPr lang="cs-CZ" sz="2000" baseline="-25000" dirty="0"/>
              <a:t>2</a:t>
            </a:r>
            <a:r>
              <a:rPr lang="cs-CZ" sz="2000" dirty="0"/>
              <a:t>(SO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3</a:t>
            </a:r>
            <a:r>
              <a:rPr lang="cs-CZ" sz="2000" dirty="0"/>
              <a:t>, AgNO</a:t>
            </a:r>
            <a:r>
              <a:rPr lang="cs-CZ" sz="2000" baseline="-25000" dirty="0"/>
              <a:t>3</a:t>
            </a:r>
            <a:r>
              <a:rPr lang="cs-CZ" sz="2000" dirty="0"/>
              <a:t> a SnCl</a:t>
            </a:r>
            <a:r>
              <a:rPr lang="cs-CZ" sz="2000" baseline="-25000" dirty="0"/>
              <a:t>2</a:t>
            </a:r>
            <a:r>
              <a:rPr lang="cs-CZ" sz="2000" dirty="0"/>
              <a:t>. Do každé zkumavky byl vhozen kousek zinku. Ve kterých zkumavkách dojde k reakci?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0C29637-CC94-42EF-A39F-35C8DD20972D}"/>
              </a:ext>
            </a:extLst>
          </p:cNvPr>
          <p:cNvSpPr txBox="1"/>
          <p:nvPr/>
        </p:nvSpPr>
        <p:spPr>
          <a:xfrm>
            <a:off x="97604" y="3429000"/>
            <a:ext cx="4573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z dvojic látek spolu budou reagovat?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177AFA-F1FB-4FFF-95C3-C087817D5FD8}"/>
              </a:ext>
            </a:extLst>
          </p:cNvPr>
          <p:cNvSpPr txBox="1"/>
          <p:nvPr/>
        </p:nvSpPr>
        <p:spPr>
          <a:xfrm>
            <a:off x="297950" y="3979037"/>
            <a:ext cx="16337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Fe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endParaRPr lang="cs-CZ" sz="2000" dirty="0"/>
          </a:p>
          <a:p>
            <a:r>
              <a:rPr lang="cs-CZ" sz="2000" dirty="0" err="1"/>
              <a:t>Ag</a:t>
            </a:r>
            <a:r>
              <a:rPr lang="cs-CZ" sz="2000" dirty="0"/>
              <a:t> + </a:t>
            </a:r>
            <a:r>
              <a:rPr lang="cs-CZ" sz="2000" dirty="0" err="1"/>
              <a:t>Cu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</a:p>
          <a:p>
            <a:r>
              <a:rPr lang="cs-CZ" sz="2000" dirty="0" err="1"/>
              <a:t>Cu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endParaRPr lang="cs-CZ" sz="2000" dirty="0"/>
          </a:p>
          <a:p>
            <a:r>
              <a:rPr lang="cs-CZ" sz="2000" dirty="0"/>
              <a:t>Zn + MgSO</a:t>
            </a:r>
            <a:r>
              <a:rPr lang="cs-CZ" sz="2000" baseline="-25000" dirty="0"/>
              <a:t>4</a:t>
            </a:r>
          </a:p>
          <a:p>
            <a:r>
              <a:rPr lang="cs-CZ" sz="2000" dirty="0" err="1"/>
              <a:t>Hg</a:t>
            </a:r>
            <a:r>
              <a:rPr lang="cs-CZ" sz="2000" dirty="0"/>
              <a:t> + AgNO</a:t>
            </a:r>
            <a:r>
              <a:rPr lang="cs-CZ" sz="2000" baseline="-25000" dirty="0"/>
              <a:t>3</a:t>
            </a:r>
          </a:p>
          <a:p>
            <a:r>
              <a:rPr lang="cs-CZ" sz="2000" dirty="0"/>
              <a:t>Mg + NiCl</a:t>
            </a:r>
            <a:r>
              <a:rPr lang="cs-CZ" sz="2000" baseline="-25000" dirty="0"/>
              <a:t>2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4A5C6B2-CF92-4EDB-9098-51CB9A879A01}"/>
              </a:ext>
            </a:extLst>
          </p:cNvPr>
          <p:cNvSpPr txBox="1"/>
          <p:nvPr/>
        </p:nvSpPr>
        <p:spPr>
          <a:xfrm>
            <a:off x="3092521" y="4286813"/>
            <a:ext cx="12933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Al + </a:t>
            </a:r>
            <a:r>
              <a:rPr lang="cs-CZ" sz="2000" dirty="0" err="1"/>
              <a:t>NaCl</a:t>
            </a:r>
            <a:endParaRPr lang="cs-CZ" sz="2000" dirty="0"/>
          </a:p>
          <a:p>
            <a:r>
              <a:rPr lang="cs-CZ" sz="2000" dirty="0"/>
              <a:t>Ca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  <a:p>
            <a:r>
              <a:rPr lang="cs-CZ" sz="2000" dirty="0" err="1"/>
              <a:t>Ag</a:t>
            </a:r>
            <a:r>
              <a:rPr lang="cs-CZ" sz="2000" dirty="0"/>
              <a:t> + KNO</a:t>
            </a:r>
            <a:r>
              <a:rPr lang="cs-CZ" sz="2000" baseline="-25000" dirty="0"/>
              <a:t>3</a:t>
            </a:r>
          </a:p>
          <a:p>
            <a:r>
              <a:rPr lang="cs-CZ" sz="2000" dirty="0" err="1"/>
              <a:t>Fe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0659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696AB01-D26F-4C90-B6B6-AB591EA2E8DF}"/>
              </a:ext>
            </a:extLst>
          </p:cNvPr>
          <p:cNvSpPr txBox="1"/>
          <p:nvPr/>
        </p:nvSpPr>
        <p:spPr>
          <a:xfrm>
            <a:off x="303087" y="395362"/>
            <a:ext cx="5502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Mezi kterými látkami proběhne substituční reakce?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758D78-ED21-407F-97F9-256E4CF7F9D0}"/>
              </a:ext>
            </a:extLst>
          </p:cNvPr>
          <p:cNvSpPr txBox="1"/>
          <p:nvPr/>
        </p:nvSpPr>
        <p:spPr>
          <a:xfrm>
            <a:off x="369869" y="795472"/>
            <a:ext cx="14125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/>
              <a:t>Ag</a:t>
            </a:r>
            <a:r>
              <a:rPr lang="cs-CZ" sz="2000" dirty="0"/>
              <a:t> + HF</a:t>
            </a:r>
          </a:p>
          <a:p>
            <a:r>
              <a:rPr lang="cs-CZ" sz="2000" dirty="0"/>
              <a:t>Zn + MgCl</a:t>
            </a:r>
            <a:r>
              <a:rPr lang="cs-CZ" sz="2000" baseline="-25000" dirty="0"/>
              <a:t>2</a:t>
            </a:r>
          </a:p>
          <a:p>
            <a:r>
              <a:rPr lang="cs-CZ" sz="2000" dirty="0" err="1"/>
              <a:t>Cu</a:t>
            </a:r>
            <a:r>
              <a:rPr lang="cs-CZ" sz="2000" dirty="0"/>
              <a:t> + HgCl</a:t>
            </a:r>
            <a:r>
              <a:rPr lang="cs-CZ" sz="2000" baseline="-25000" dirty="0"/>
              <a:t>2</a:t>
            </a:r>
          </a:p>
          <a:p>
            <a:r>
              <a:rPr lang="cs-CZ" sz="2000" dirty="0" err="1"/>
              <a:t>Sn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endParaRPr lang="cs-CZ" sz="2000" dirty="0"/>
          </a:p>
          <a:p>
            <a:r>
              <a:rPr lang="cs-CZ" sz="2000" dirty="0" err="1"/>
              <a:t>Sn</a:t>
            </a:r>
            <a:r>
              <a:rPr lang="cs-CZ" sz="2000" dirty="0"/>
              <a:t> + Ag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</a:p>
          <a:p>
            <a:r>
              <a:rPr lang="cs-CZ" sz="2000" dirty="0" err="1"/>
              <a:t>Hg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7746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0845CB6-878C-49EA-AA47-7AEFCD9DBD3F}"/>
              </a:ext>
            </a:extLst>
          </p:cNvPr>
          <p:cNvSpPr txBox="1"/>
          <p:nvPr/>
        </p:nvSpPr>
        <p:spPr>
          <a:xfrm>
            <a:off x="272264" y="462515"/>
            <a:ext cx="85891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1" i="0" dirty="0">
                <a:solidFill>
                  <a:srgbClr val="282828"/>
                </a:solidFill>
                <a:effectLst/>
              </a:rPr>
              <a:t>Ve formě iontů jsou psány: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rozpustné soli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zásady (kromě NH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OH),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silné kyseliny (H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HNO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HCI,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HBr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HI, HCIO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HCIO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, …).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1DA253-90C2-4C82-8A98-83D4D9669F92}"/>
              </a:ext>
            </a:extLst>
          </p:cNvPr>
          <p:cNvSpPr txBox="1"/>
          <p:nvPr/>
        </p:nvSpPr>
        <p:spPr>
          <a:xfrm>
            <a:off x="174659" y="2366908"/>
            <a:ext cx="878440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1" i="0" dirty="0">
                <a:solidFill>
                  <a:srgbClr val="282828"/>
                </a:solidFill>
                <a:effectLst/>
              </a:rPr>
              <a:t>Ve formě molekul jsou psány: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všechny nerozpustné soli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obecně všechny slabé elektrolyty (včetně vody).</a:t>
            </a: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     všechny 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slabé báze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(včetně nerozpustných hydroxidů, NH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OH a podobných látek),</a:t>
            </a: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     všechny 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slabé kyseliny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(H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HNO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S,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Si0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HCN,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HClO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téměř všechny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org</a:t>
            </a:r>
            <a:r>
              <a:rPr lang="en-US" sz="2000" b="0" i="0" dirty="0" err="1">
                <a:solidFill>
                  <a:srgbClr val="333333"/>
                </a:solidFill>
                <a:effectLst/>
              </a:rPr>
              <a:t>anick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é kyseliny)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oxidy (všechny typy),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všechny plynné sloučeniny (zejména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CO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SO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,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S, CO)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J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ednoduché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látky (kovy a nekovy),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333333"/>
                </a:solidFill>
                <a:effectLst/>
              </a:rPr>
              <a:t> téměř všechny organické sloučeniny (s výjimkou solí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org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 kyselin rozpustných ve vodě).</a:t>
            </a:r>
          </a:p>
        </p:txBody>
      </p:sp>
    </p:spTree>
    <p:extLst>
      <p:ext uri="{BB962C8B-B14F-4D97-AF65-F5344CB8AC3E}">
        <p14:creationId xmlns:p14="http://schemas.microsoft.com/office/powerpoint/2010/main" val="410077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B0A0B18-F5C7-40CF-AC4A-784E518001FD}"/>
              </a:ext>
            </a:extLst>
          </p:cNvPr>
          <p:cNvSpPr txBox="1"/>
          <p:nvPr/>
        </p:nvSpPr>
        <p:spPr>
          <a:xfrm>
            <a:off x="231168" y="217854"/>
            <a:ext cx="8681663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effectLst/>
              </a:rPr>
              <a:t>Příklad 1 - vytvoření nerozpustné látky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    Působením chloridu barnatého na síran sodný nebo síran hořečnatý vzniká sraženina síranu barnatého a v roztoku zůstává druhý produkt reakce: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BaCl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Na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BaSO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+ 2NaCl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BaCl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MgSO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BaSO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MgCl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Protože obě reakce probíhají v roztoku, jsou to reakce volně pohyblivých iontu: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Ba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BaSO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+ 2Na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Ba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Mg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BaSO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Mg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Vynecháme-li na obou stranách rovnice ty ionty, které se reakce nezúčastnily (opakují se na obou stranách rovnice beze změny), napíšeme obě reakce zkrácenou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iontovou rovnici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1" i="0" dirty="0">
                <a:solidFill>
                  <a:srgbClr val="000000"/>
                </a:solidFill>
                <a:effectLst/>
              </a:rPr>
              <a:t>Ba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 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= BaSO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Rovnice vyjadřuje podstatu reakce -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barnatý kationt reagoval se síranovým aniontem a vznikl síran barnatý.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596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DD823AB-D92F-41AD-B6BF-57894412C08B}"/>
              </a:ext>
            </a:extLst>
          </p:cNvPr>
          <p:cNvSpPr txBox="1"/>
          <p:nvPr/>
        </p:nvSpPr>
        <p:spPr>
          <a:xfrm>
            <a:off x="159249" y="261962"/>
            <a:ext cx="8825501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1" dirty="0">
                <a:solidFill>
                  <a:srgbClr val="000000"/>
                </a:solidFill>
                <a:effectLst/>
              </a:rPr>
              <a:t>Příklad 2 - vytvoření nerozpustné látky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    Reakci dusičnanu stříbrného s chloridem barnatým můžeme zapsat buď rovnicí: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2AgNO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BaCl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2AgCl + Ba(NO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nebo iontově: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2Ag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+ 2NO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Ba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2AgCl + Ba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zkrácená iontová reakce:</a:t>
            </a:r>
            <a:br>
              <a:rPr lang="cs-CZ" sz="2000" dirty="0"/>
            </a:br>
            <a:r>
              <a:rPr lang="cs-CZ" sz="2000" b="1" i="0" dirty="0" err="1">
                <a:solidFill>
                  <a:srgbClr val="000000"/>
                </a:solidFill>
                <a:effectLst/>
              </a:rPr>
              <a:t>Ag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 Cl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= </a:t>
            </a:r>
            <a:r>
              <a:rPr lang="cs-CZ" sz="2000" b="1" i="0" dirty="0" err="1">
                <a:solidFill>
                  <a:srgbClr val="000000"/>
                </a:solidFill>
                <a:effectLst/>
              </a:rPr>
              <a:t>AgCl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 - nerozpustná látka</a:t>
            </a:r>
            <a:br>
              <a:rPr lang="cs-CZ" sz="2000" dirty="0"/>
            </a:br>
            <a:endParaRPr lang="en-US" sz="2000" dirty="0"/>
          </a:p>
          <a:p>
            <a:endParaRPr lang="cs-CZ" sz="2000" dirty="0"/>
          </a:p>
          <a:p>
            <a:br>
              <a:rPr lang="cs-CZ" sz="800" dirty="0"/>
            </a:br>
            <a:r>
              <a:rPr lang="cs-CZ" sz="2000" b="1" i="1" dirty="0">
                <a:solidFill>
                  <a:srgbClr val="000000"/>
                </a:solidFill>
                <a:effectLst/>
              </a:rPr>
              <a:t>Příklad 3 - rozpouštění sraženiny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    Reakci fosforečnanu vápenatého s kyselinou dusičnou můžeme zapsat rovnicí: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Ca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+ 6HNO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3Ca(NO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nebo iontově: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Ca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+ 6H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+ 6NO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3Ca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+ 6NO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br>
              <a:rPr lang="cs-CZ" sz="2000" dirty="0"/>
            </a:br>
            <a:br>
              <a:rPr lang="cs-CZ" sz="8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zkrácená iontová reakce:</a:t>
            </a:r>
            <a:br>
              <a:rPr lang="cs-CZ" sz="2000" dirty="0"/>
            </a:br>
            <a:r>
              <a:rPr lang="cs-CZ" sz="2000" b="1" i="0" dirty="0">
                <a:solidFill>
                  <a:srgbClr val="000000"/>
                </a:solidFill>
                <a:effectLst/>
              </a:rPr>
              <a:t>Ca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(PO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+ 6H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= 3Ca</a:t>
            </a:r>
            <a:r>
              <a:rPr lang="cs-CZ" sz="2000" b="1" i="0" baseline="30000" dirty="0">
                <a:solidFill>
                  <a:srgbClr val="000000"/>
                </a:solidFill>
                <a:effectLst/>
              </a:rPr>
              <a:t>2+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+ 2H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PO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</a:rPr>
              <a:t>4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817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64B0FB4-CD41-4E05-B243-9A253C6D1E3E}"/>
              </a:ext>
            </a:extLst>
          </p:cNvPr>
          <p:cNvSpPr txBox="1"/>
          <p:nvPr/>
        </p:nvSpPr>
        <p:spPr>
          <a:xfrm>
            <a:off x="261990" y="319171"/>
            <a:ext cx="87278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70C0"/>
                </a:solidFill>
                <a:effectLst/>
              </a:rPr>
              <a:t>Napište iontový zápis a </a:t>
            </a:r>
            <a:r>
              <a:rPr lang="cs-CZ" sz="2000" dirty="0">
                <a:solidFill>
                  <a:srgbClr val="0070C0"/>
                </a:solidFill>
              </a:rPr>
              <a:t>z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krácený iontový zápis reakce chloridu sodného s dusičnanem stříbrným.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9D4C50-008C-4DE9-A533-612EC0CECA90}"/>
              </a:ext>
            </a:extLst>
          </p:cNvPr>
          <p:cNvSpPr txBox="1"/>
          <p:nvPr/>
        </p:nvSpPr>
        <p:spPr>
          <a:xfrm>
            <a:off x="261991" y="1110688"/>
            <a:ext cx="872789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Nejprve si napíšeme stechiometrickou rovnici reakce a vyčíslíme ji: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AgNO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NaCl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AgCl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↓ + NaNO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Následně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rozpíšeme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všechny sloučeniny do iontového tvaru, kromě sraženiny:</a:t>
            </a:r>
          </a:p>
          <a:p>
            <a:pPr algn="ctr"/>
            <a:r>
              <a:rPr lang="cs-CZ" sz="2000" b="0" i="0" dirty="0" err="1">
                <a:solidFill>
                  <a:srgbClr val="4F4F4F"/>
                </a:solidFill>
                <a:effectLst/>
              </a:rPr>
              <a:t>Ag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AgCl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↓ + Na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Jestliže vynecháme na obou stranách rovnice ionty, které se opakují (a nezúčastňují se samotné srážecí reakce), dostaneme </a:t>
            </a:r>
            <a:r>
              <a:rPr lang="cs-CZ" sz="2000" dirty="0">
                <a:solidFill>
                  <a:srgbClr val="4F4F4F"/>
                </a:solidFill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krácenou iontovou rovnici:</a:t>
            </a:r>
          </a:p>
          <a:p>
            <a:pPr algn="ctr"/>
            <a:r>
              <a:rPr lang="cs-CZ" sz="2000" b="1" i="0" dirty="0" err="1">
                <a:solidFill>
                  <a:srgbClr val="4F4F4F"/>
                </a:solidFill>
                <a:effectLst/>
              </a:rPr>
              <a:t>Ag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Cl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→ </a:t>
            </a:r>
            <a:r>
              <a:rPr lang="cs-CZ" sz="2000" b="1" i="0" dirty="0" err="1">
                <a:solidFill>
                  <a:srgbClr val="4F4F4F"/>
                </a:solidFill>
                <a:effectLst/>
              </a:rPr>
              <a:t>AgCl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↓</a:t>
            </a:r>
            <a:endParaRPr lang="cs-CZ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A30297A-4A6A-4A95-BA18-5C63C0D4B02B}"/>
              </a:ext>
            </a:extLst>
          </p:cNvPr>
          <p:cNvSpPr txBox="1"/>
          <p:nvPr/>
        </p:nvSpPr>
        <p:spPr>
          <a:xfrm>
            <a:off x="137576" y="4463944"/>
            <a:ext cx="8738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Nejprve napíšeme rovnici ve stechiometrickém tvaru: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58AA1AD-5BB1-4F3A-A6CF-BBFB8CBBF3B8}"/>
              </a:ext>
            </a:extLst>
          </p:cNvPr>
          <p:cNvSpPr txBox="1"/>
          <p:nvPr/>
        </p:nvSpPr>
        <p:spPr>
          <a:xfrm>
            <a:off x="192960" y="3878675"/>
            <a:ext cx="85015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0070C0"/>
                </a:solidFill>
                <a:effectLst/>
              </a:rPr>
              <a:t>Napište iontový zápis srážecí reakce kyseliny sírové s chloridem barnatým.</a:t>
            </a:r>
            <a:endParaRPr lang="cs-CZ" sz="2000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566B8741-2192-4122-9517-2E42C0E4F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056" y="4732326"/>
            <a:ext cx="3940550" cy="51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93820A5E-B4A1-449A-85AB-3036FD8678A8}"/>
              </a:ext>
            </a:extLst>
          </p:cNvPr>
          <p:cNvSpPr txBox="1"/>
          <p:nvPr/>
        </p:nvSpPr>
        <p:spPr>
          <a:xfrm>
            <a:off x="137576" y="5193974"/>
            <a:ext cx="76157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Následně rozepíšeme rovnici disociace a poté výslednou rovnici:</a:t>
            </a:r>
            <a:endParaRPr lang="cs-CZ" sz="2000" dirty="0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A49ED7D3-FCCB-4AAE-ABFC-E59004613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608" y="5512669"/>
            <a:ext cx="5415603" cy="62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0773EC27-B580-4348-BEA2-B998DB6D1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406" y="6020533"/>
            <a:ext cx="3024275" cy="68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69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FB8667F-D2E6-4B14-AB73-460CA895AE7C}"/>
              </a:ext>
            </a:extLst>
          </p:cNvPr>
          <p:cNvSpPr txBox="1"/>
          <p:nvPr/>
        </p:nvSpPr>
        <p:spPr>
          <a:xfrm>
            <a:off x="215757" y="4305514"/>
            <a:ext cx="87227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sz="2000" b="0" i="0" dirty="0">
                <a:solidFill>
                  <a:srgbClr val="0070C0"/>
                </a:solidFill>
                <a:effectLst/>
              </a:rPr>
              <a:t>Vytvořte úplnou a krátkou iontovou rovnici, která popisuje interakci vodných roztoků chloridu barnatého a síranu sodného.</a:t>
            </a:r>
          </a:p>
          <a:p>
            <a:pPr algn="l" fontAlgn="base"/>
            <a:endParaRPr lang="cs-CZ" sz="800" b="0" i="0" dirty="0">
              <a:solidFill>
                <a:srgbClr val="333333"/>
              </a:solidFill>
              <a:effectLst/>
            </a:endParaRPr>
          </a:p>
          <a:p>
            <a:pPr algn="l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Nejprve vytvoříme molekulární rovnici. Chlorid barnatý a síran sodný jsou dvě soli. Obě soli mohou vzájemně reagovat, pokud se během reakce vytvoří sraženina. </a:t>
            </a:r>
          </a:p>
          <a:p>
            <a:pPr algn="ctr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BaCl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Na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BaSO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↓ + 2NaCl.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B26CA39-320D-49D1-840B-78F83A392C59}"/>
              </a:ext>
            </a:extLst>
          </p:cNvPr>
          <p:cNvSpPr txBox="1"/>
          <p:nvPr/>
        </p:nvSpPr>
        <p:spPr>
          <a:xfrm>
            <a:off x="184934" y="212471"/>
            <a:ext cx="8753582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sz="2000" b="0" i="0" dirty="0">
                <a:solidFill>
                  <a:srgbClr val="0070C0"/>
                </a:solidFill>
                <a:effectLst/>
              </a:rPr>
              <a:t>Vytvořte úplnou iontovou rovnici, která popisuje interakci hydroxidu měďnatého a kyseliny chlorovodíkové.</a:t>
            </a:r>
            <a:endParaRPr lang="en-US" sz="2000" b="0" i="0" dirty="0">
              <a:solidFill>
                <a:srgbClr val="0070C0"/>
              </a:solidFill>
              <a:effectLst/>
            </a:endParaRPr>
          </a:p>
          <a:p>
            <a:pPr algn="just" fontAlgn="base"/>
            <a:endParaRPr lang="cs-CZ" sz="800" b="0" i="0" dirty="0">
              <a:solidFill>
                <a:srgbClr val="0070C0"/>
              </a:solidFill>
              <a:effectLst/>
            </a:endParaRPr>
          </a:p>
          <a:p>
            <a:pPr algn="just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Hydroxid měďnatý je nerozpustná báze. Všechny nerozpustné báze reagují se silnými kyselinami za vzniku soli a vody:</a:t>
            </a:r>
          </a:p>
          <a:p>
            <a:pPr algn="ctr" fontAlgn="base"/>
            <a:r>
              <a:rPr lang="cs-CZ" sz="2000" b="0" i="0" dirty="0" err="1">
                <a:solidFill>
                  <a:srgbClr val="333333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HCl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CuCl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</a:t>
            </a:r>
          </a:p>
          <a:p>
            <a:pPr algn="just" fontAlgn="base"/>
            <a:r>
              <a:rPr lang="cs-CZ" sz="2000" b="0" i="0" dirty="0">
                <a:solidFill>
                  <a:srgbClr val="333333"/>
                </a:solidFill>
                <a:effectLst/>
              </a:rPr>
              <a:t>Hydroxid měďnatý je nerozpustná báze (viz tabulka rozpustnosti), slabý elektrolyt. Nerozpustné báze se zaznamenávají v molekulární formě. HCI je silná kyselina, v roztoku se téměř úplně disociuje na ionty a CuCl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je rozpustná sůl. Obojí píšeme v iontové formě. Voda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Voda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je slabý elektrolyt, prakticky nedisociuje, píšeme ji v molekulární formě. </a:t>
            </a:r>
          </a:p>
          <a:p>
            <a:pPr algn="ctr" fontAlgn="base"/>
            <a:r>
              <a:rPr lang="cs-CZ" sz="2000" b="0" i="0" dirty="0" err="1">
                <a:solidFill>
                  <a:srgbClr val="333333"/>
                </a:solidFill>
                <a:effectLst/>
              </a:rPr>
              <a:t>Cu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(OH)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H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Cl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Cu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Cl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+ 2 H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61813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99E516D-886C-4446-862C-0EDA782A3066}"/>
              </a:ext>
            </a:extLst>
          </p:cNvPr>
          <p:cNvSpPr txBox="1"/>
          <p:nvPr/>
        </p:nvSpPr>
        <p:spPr>
          <a:xfrm>
            <a:off x="107878" y="139575"/>
            <a:ext cx="88922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70C0"/>
                </a:solidFill>
                <a:effectLst/>
              </a:rPr>
              <a:t>Působením chloridu barnatého na síran horečnatý vzniká sraženina síranu barnatého. </a:t>
            </a:r>
            <a:r>
              <a:rPr lang="cs-CZ" sz="2000" dirty="0">
                <a:solidFill>
                  <a:srgbClr val="0070C0"/>
                </a:solidFill>
              </a:rPr>
              <a:t>Z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apište </a:t>
            </a:r>
            <a:r>
              <a:rPr lang="cs-CZ" sz="2000" dirty="0">
                <a:solidFill>
                  <a:srgbClr val="0070C0"/>
                </a:solidFill>
              </a:rPr>
              <a:t>z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krácenou iontovou rovnicí.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480E68-F1A5-4250-9E17-A078B4A23FB5}"/>
              </a:ext>
            </a:extLst>
          </p:cNvPr>
          <p:cNvSpPr txBox="1"/>
          <p:nvPr/>
        </p:nvSpPr>
        <p:spPr>
          <a:xfrm>
            <a:off x="125859" y="917492"/>
            <a:ext cx="889228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Nejprve si napíšeme úplnou chemickou rovnici: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BaCl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MgSO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BaSO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MgCl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Reakce probíhají v roztoku, jedná se o reakce volně se pohybujících iontů. BaSO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je sraženina málo rozpustná ve vodě, proto se nerozpisuje na samostatné ionty: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	Ba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Mg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→ BaSO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↓ + Mg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+2Cl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Pokud vynecháme na obou stranách rovnice ionty, které se opakují (a neúčastní se samotné srážecí reakce), dostaneme zkrácenou </a:t>
            </a:r>
            <a:r>
              <a:rPr lang="cs-CZ" sz="2000" i="0" dirty="0">
                <a:solidFill>
                  <a:srgbClr val="4F4F4F"/>
                </a:solidFill>
                <a:effectLst/>
              </a:rPr>
              <a:t>iontovou rovnici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:</a:t>
            </a:r>
          </a:p>
          <a:p>
            <a:pPr algn="just"/>
            <a:r>
              <a:rPr lang="cs-CZ" sz="2000" b="1" i="0" dirty="0">
                <a:solidFill>
                  <a:srgbClr val="4F4F4F"/>
                </a:solidFill>
                <a:effectLst/>
              </a:rPr>
              <a:t>	Ba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+ SO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→ BaSO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↓</a:t>
            </a:r>
            <a:endParaRPr lang="cs-CZ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B5A40F0-8701-4903-9DB4-17FF2ED95BBD}"/>
              </a:ext>
            </a:extLst>
          </p:cNvPr>
          <p:cNvSpPr txBox="1"/>
          <p:nvPr/>
        </p:nvSpPr>
        <p:spPr>
          <a:xfrm>
            <a:off x="205482" y="3922257"/>
            <a:ext cx="86970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70C0"/>
                </a:solidFill>
                <a:effectLst/>
              </a:rPr>
              <a:t>Rozpouštění sraženiny fosforečnanu vápenatého pomocí kyseliny dusičné můžeme zapsat chemickou rovnicí: Ca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↓ + 6HNO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 → 3Ca(NO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 + 2H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0070C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. Napište iontovou a </a:t>
            </a:r>
            <a:r>
              <a:rPr lang="cs-CZ" sz="2000" dirty="0">
                <a:solidFill>
                  <a:srgbClr val="0070C0"/>
                </a:solidFill>
              </a:rPr>
              <a:t>z</a:t>
            </a:r>
            <a:r>
              <a:rPr lang="cs-CZ" sz="2000" b="0" i="0" dirty="0">
                <a:solidFill>
                  <a:srgbClr val="0070C0"/>
                </a:solidFill>
                <a:effectLst/>
              </a:rPr>
              <a:t>krácenou iontovou rovnici tohoto děje.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D5837AB-F989-4C7A-96E6-C151F236BBF9}"/>
              </a:ext>
            </a:extLst>
          </p:cNvPr>
          <p:cNvSpPr txBox="1"/>
          <p:nvPr/>
        </p:nvSpPr>
        <p:spPr>
          <a:xfrm>
            <a:off x="223463" y="4937920"/>
            <a:ext cx="869707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Iontová rovnice je: </a:t>
            </a:r>
          </a:p>
          <a:p>
            <a:pPr algn="ctr"/>
            <a:r>
              <a:rPr lang="cs-CZ" sz="2000" b="0" i="0" dirty="0">
                <a:solidFill>
                  <a:srgbClr val="4F4F4F"/>
                </a:solidFill>
                <a:effectLst/>
              </a:rPr>
              <a:t>Ca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↓ + 6H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+ 6NO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3Ca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+ 6NO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+ 6H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+ 2PO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2-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cs-CZ" sz="2000" dirty="0">
                <a:solidFill>
                  <a:srgbClr val="4F4F4F"/>
                </a:solidFill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krácená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iónová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rovnice je:</a:t>
            </a:r>
          </a:p>
          <a:p>
            <a:pPr algn="ctr"/>
            <a:r>
              <a:rPr lang="cs-CZ" sz="2000" b="1" i="0" dirty="0">
                <a:solidFill>
                  <a:srgbClr val="4F4F4F"/>
                </a:solidFill>
                <a:effectLst/>
              </a:rPr>
              <a:t>Ca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2 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↓→ 3Ca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+ 2PO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2-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     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alebo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   Ca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↓ + 6H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→ 3Ca</a:t>
            </a:r>
            <a:r>
              <a:rPr lang="cs-CZ" sz="2000" b="1" i="0" baseline="30000" dirty="0">
                <a:solidFill>
                  <a:srgbClr val="4F4F4F"/>
                </a:solidFill>
                <a:effectLst/>
              </a:rPr>
              <a:t>2+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+ 2H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endParaRPr lang="cs-CZ" sz="2000" b="0" i="0" dirty="0">
              <a:solidFill>
                <a:srgbClr val="4F4F4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57374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2585</TotalTime>
  <Words>4197</Words>
  <Application>Microsoft Office PowerPoint</Application>
  <PresentationFormat>Předvádění na obrazovce (4:3)</PresentationFormat>
  <Paragraphs>347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Segoe UI</vt:lpstr>
      <vt:lpstr>Motiv Office</vt:lpstr>
      <vt:lpstr>Vyčíslování chemických rovnic</vt:lpstr>
      <vt:lpstr>Iontové 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Srážecí reakce</vt:lpstr>
      <vt:lpstr>Prezentace aplikace PowerPoint</vt:lpstr>
      <vt:lpstr>Prezentace aplikace PowerPoint</vt:lpstr>
      <vt:lpstr>Prezentace aplikace PowerPoint</vt:lpstr>
      <vt:lpstr>Prezentace aplikace PowerPoint</vt:lpstr>
      <vt:lpstr>Neutralizační reakce</vt:lpstr>
      <vt:lpstr>Prezentace aplikace PowerPoint</vt:lpstr>
      <vt:lpstr>Prezentace aplikace PowerPoint</vt:lpstr>
      <vt:lpstr>Prezentace aplikace PowerPoint</vt:lpstr>
      <vt:lpstr>Redoxní reakce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113</cp:revision>
  <cp:lastPrinted>2021-03-29T18:57:10Z</cp:lastPrinted>
  <dcterms:created xsi:type="dcterms:W3CDTF">2021-03-07T11:25:22Z</dcterms:created>
  <dcterms:modified xsi:type="dcterms:W3CDTF">2022-04-11T16:40:54Z</dcterms:modified>
</cp:coreProperties>
</file>