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43"/>
  </p:notesMasterIdLst>
  <p:sldIdLst>
    <p:sldId id="256" r:id="rId4"/>
    <p:sldId id="284" r:id="rId5"/>
    <p:sldId id="318" r:id="rId6"/>
    <p:sldId id="315" r:id="rId7"/>
    <p:sldId id="307" r:id="rId8"/>
    <p:sldId id="314" r:id="rId9"/>
    <p:sldId id="265" r:id="rId10"/>
    <p:sldId id="308" r:id="rId11"/>
    <p:sldId id="306" r:id="rId12"/>
    <p:sldId id="309" r:id="rId13"/>
    <p:sldId id="319" r:id="rId14"/>
    <p:sldId id="257" r:id="rId15"/>
    <p:sldId id="291" r:id="rId16"/>
    <p:sldId id="305" r:id="rId17"/>
    <p:sldId id="303" r:id="rId18"/>
    <p:sldId id="292" r:id="rId19"/>
    <p:sldId id="301" r:id="rId20"/>
    <p:sldId id="263" r:id="rId21"/>
    <p:sldId id="317" r:id="rId22"/>
    <p:sldId id="266" r:id="rId23"/>
    <p:sldId id="300" r:id="rId24"/>
    <p:sldId id="297" r:id="rId25"/>
    <p:sldId id="304" r:id="rId26"/>
    <p:sldId id="312" r:id="rId27"/>
    <p:sldId id="268" r:id="rId28"/>
    <p:sldId id="279" r:id="rId29"/>
    <p:sldId id="272" r:id="rId30"/>
    <p:sldId id="295" r:id="rId31"/>
    <p:sldId id="322" r:id="rId32"/>
    <p:sldId id="324" r:id="rId33"/>
    <p:sldId id="280" r:id="rId34"/>
    <p:sldId id="323" r:id="rId35"/>
    <p:sldId id="282" r:id="rId36"/>
    <p:sldId id="320" r:id="rId37"/>
    <p:sldId id="321" r:id="rId38"/>
    <p:sldId id="310" r:id="rId39"/>
    <p:sldId id="311" r:id="rId40"/>
    <p:sldId id="316" r:id="rId41"/>
    <p:sldId id="283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87EFD-498E-4AF9-BA15-64495CBAC34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79D19-27CE-4776-BB35-185816DB6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75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DC1129F-88EC-45D2-9AB3-AE06D3B41C62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  <a:endParaRPr lang="cs-CZ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980F86-3541-49B4-AC3A-6438B4C410E1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endParaRPr lang="cs-CZ" sz="1200" b="0" strike="noStrike" spc="-1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A94F579-2E4C-4973-8A70-20D2B8E8EF50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cedr.mfcr.cz/" TargetMode="Externa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acr.cz/ga-cr-vypise-letos-souteze-jiz-15-unora-zjistete-ktere-to-budou/" TargetMode="Externa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hs.cz/cs/verejna-podpora/manualy-metodiky-a-dalsi-dokumenty.html" TargetMode="External"/><Relationship Id="rId2" Type="http://schemas.openxmlformats.org/officeDocument/2006/relationships/hyperlink" Target="https://www.uohs.cz/cs/slovnicek-pojmu.html" TargetMode="Externa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raising.cz/" TargetMode="Externa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otace.cz/" TargetMode="External"/><Relationship Id="rId2" Type="http://schemas.openxmlformats.org/officeDocument/2006/relationships/hyperlink" Target="https://www.szif.cz/" TargetMode="External"/><Relationship Id="rId1" Type="http://schemas.openxmlformats.org/officeDocument/2006/relationships/slideLayout" Target="../slideLayouts/slideLayout26.xml"/><Relationship Id="rId5" Type="http://schemas.openxmlformats.org/officeDocument/2006/relationships/hyperlink" Target="https://www.rozvojobci.cz/news/klasifikace-dotaci1/?utm_source=copy&amp;utm_medium=paste&amp;utm_campaign=copypaste&amp;utm_content=https://www.rozvojobci.cz/news/klasifikace-dotaci1/" TargetMode="External"/><Relationship Id="rId4" Type="http://schemas.openxmlformats.org/officeDocument/2006/relationships/hyperlink" Target="https://www.dotaceonline.cz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Dotační 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příležitosti</a:t>
            </a:r>
          </a:p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I.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8B8B8B"/>
                </a:solidFill>
                <a:latin typeface="Calibri"/>
              </a:rPr>
              <a:t>jaro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EU</a:t>
            </a:r>
            <a:endParaRPr lang="cs-CZ" sz="44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Regionální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Jedna z nejvýznamnějších kategorií veřejné </a:t>
            </a:r>
            <a:r>
              <a:rPr lang="cs-CZ" sz="2400" dirty="0" smtClean="0"/>
              <a:t>podpory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Určena </a:t>
            </a:r>
            <a:r>
              <a:rPr lang="cs-CZ" sz="2400" dirty="0"/>
              <a:t>pro investice v méně rozvinutých regionech, které mají méně než 75 % průměru HDP v Evropské </a:t>
            </a:r>
            <a:r>
              <a:rPr lang="cs-CZ" sz="2400" dirty="0" smtClean="0"/>
              <a:t>unii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dirty="0" smtClean="0"/>
              <a:t>Intenzita </a:t>
            </a:r>
            <a:r>
              <a:rPr lang="cs-CZ" sz="2400" dirty="0"/>
              <a:t>podpory je předepsána mapou regionální </a:t>
            </a:r>
            <a:r>
              <a:rPr lang="cs-CZ" sz="2400" dirty="0" smtClean="0"/>
              <a:t>podpory, která </a:t>
            </a:r>
            <a:r>
              <a:rPr lang="cs-CZ" sz="2400" dirty="0"/>
              <a:t>pro </a:t>
            </a:r>
            <a:r>
              <a:rPr lang="cs-CZ" sz="2400" dirty="0" smtClean="0"/>
              <a:t>ČR stanoví </a:t>
            </a:r>
            <a:r>
              <a:rPr lang="cs-CZ" sz="2400" dirty="0"/>
              <a:t>intenzitu 25 % způsobilých nákladů ve všech regionech NUTS II s výjimkou Prahy. V Praze nelze poskytovat regionální podporu.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7904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32329"/>
            <a:ext cx="8280920" cy="615553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cs-CZ" sz="4000" b="1" strike="noStrike" spc="-1" dirty="0" smtClean="0">
                <a:solidFill>
                  <a:srgbClr val="FFFF00"/>
                </a:solidFill>
                <a:latin typeface="Calibri"/>
              </a:rPr>
              <a:t>B. Nejčastější formy dotací</a:t>
            </a:r>
            <a:endParaRPr lang="cs-CZ" sz="4000" b="1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4" descr="Makáme? Česko si neumí vyřídit unijní dotace, je druhé nejhorší v Evropě -  Echo24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61126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54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2880"/>
            <a:ext cx="8075240" cy="1139896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Přímý 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převod finančních 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prostředků</a:t>
            </a:r>
            <a:endParaRPr lang="cs-CZ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2555776" y="1916832"/>
            <a:ext cx="6336704" cy="46805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Charakteristickým rysem všech uvedených druhů veřejné podpory je jejich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</a:rPr>
              <a:t>nenárokovost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Pokud se uzavírá smlouva 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uvedené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veřejné podpoře, má charakter 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</a:rPr>
              <a:t>veřejnoprávní </a:t>
            </a:r>
            <a:r>
              <a:rPr lang="cs-CZ" sz="2800" b="1" strike="noStrike" spc="-1" dirty="0" smtClean="0">
                <a:solidFill>
                  <a:srgbClr val="000000"/>
                </a:solidFill>
                <a:latin typeface="Calibri"/>
              </a:rPr>
              <a:t>smlouvy</a:t>
            </a: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endParaRPr lang="cs-CZ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Calibri"/>
              </a:rPr>
              <a:t>Rozdělení je důležité zejména v daňových/účetních oblastech poskytovatelů, ale i příjemců této formy veřejné podpory.</a:t>
            </a:r>
          </a:p>
        </p:txBody>
      </p:sp>
      <p:sp>
        <p:nvSpPr>
          <p:cNvPr id="128" name="TextShape 3"/>
          <p:cNvSpPr txBox="1"/>
          <p:nvPr/>
        </p:nvSpPr>
        <p:spPr>
          <a:xfrm>
            <a:off x="499512" y="1988840"/>
            <a:ext cx="1984256" cy="4136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1" spc="-1" dirty="0" smtClean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pc="-1" dirty="0" smtClean="0">
                <a:solidFill>
                  <a:srgbClr val="FF0000"/>
                </a:solidFill>
                <a:latin typeface="Calibri"/>
              </a:rPr>
              <a:t>I</a:t>
            </a:r>
            <a:r>
              <a:rPr lang="cs-CZ" sz="2400" b="1" spc="-1" dirty="0" smtClean="0">
                <a:solidFill>
                  <a:srgbClr val="FF0000"/>
                </a:solidFill>
                <a:latin typeface="Calibri"/>
              </a:rPr>
              <a:t>. D</a:t>
            </a: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otace 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II. </a:t>
            </a: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Subvence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III. </a:t>
            </a: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Příspěvky</a:t>
            </a:r>
            <a:endParaRPr lang="cs-CZ" sz="2400" b="0" strike="noStrike" spc="-1" dirty="0">
              <a:solidFill>
                <a:srgbClr val="FF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rgbClr val="FF0000"/>
                </a:solidFill>
                <a:latin typeface="Calibri"/>
              </a:rPr>
              <a:t>IV. Granty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1" strike="noStrike" spc="-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 </a:t>
            </a:r>
            <a:endParaRPr lang="cs-CZ" sz="2400" b="0" strike="noStrike" spc="-1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I. Dotace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poskytnutí finančních prostředků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n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enávratná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finanční podpora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obvykle z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veřejných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zdrojů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peněžitý dar (např. od státu, územně správního celku aj. )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 dotaci není právní nárok (podle § 2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 RP),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nestanoví-li právní předpis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jinak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092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95536" y="274680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 a program - vymezení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8272" y="1589008"/>
            <a:ext cx="8363272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35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Definice, vymezení – různé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Příklady: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34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ákon </a:t>
            </a:r>
            <a:r>
              <a:rPr lang="cs-CZ" sz="34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pravidlech</a:t>
            </a:r>
            <a:r>
              <a:rPr lang="cs-CZ" sz="34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územních celků, § 3 Pojmy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účely tohoto zákona se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rozumí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) </a:t>
            </a: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dotací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 peněžní prostředky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státního rozpočtu, státních finančních aktiv nebo </a:t>
            </a:r>
            <a:r>
              <a:rPr lang="cs-CZ" sz="3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Národního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fondu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poskytnuté právnickým nebo fyzickým osobám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endParaRPr lang="cs-CZ" sz="34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Vyhláška č. 504/2002 Sb., o účetnictví, § 27 </a:t>
            </a:r>
            <a:r>
              <a:rPr lang="cs-CZ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3400" dirty="0">
                <a:latin typeface="Calibri" panose="020F0502020204030204" pitchFamily="34" charset="0"/>
                <a:cs typeface="Calibri" panose="020F0502020204030204" pitchFamily="34" charset="0"/>
              </a:rPr>
              <a:t>kterou se provádějí některá ustanovení zákona č. 563/1991 Sb., o účetnictví </a:t>
            </a:r>
            <a:endParaRPr lang="cs-CZ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dotaci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považují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bezúplatná plnění přímo nebo zprostředkovaně poskytnutá podle zvláštních právních předpisů ze </a:t>
            </a:r>
            <a:r>
              <a:rPr lang="cs-CZ" sz="3400" b="1" i="1" dirty="0">
                <a:latin typeface="Calibri" panose="020F0502020204030204" pitchFamily="34" charset="0"/>
                <a:cs typeface="Calibri" panose="020F0502020204030204" pitchFamily="34" charset="0"/>
              </a:rPr>
              <a:t>státního rozpočtu, státních finančních aktiv, Národního fondu, ze státních fondů, z rozpočtů územních samosprávných celků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 na stanovený 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účel.</a:t>
            </a:r>
            <a:endParaRPr lang="cs-CZ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Zákon </a:t>
            </a:r>
            <a:r>
              <a:rPr lang="cs-CZ" sz="3400" b="1" dirty="0">
                <a:latin typeface="Calibri" panose="020F0502020204030204" pitchFamily="34" charset="0"/>
                <a:cs typeface="Calibri" panose="020F0502020204030204" pitchFamily="34" charset="0"/>
              </a:rPr>
              <a:t>č. 218/2000 Sb., o rozpočtových </a:t>
            </a:r>
            <a:r>
              <a:rPr lang="cs-CZ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pravidlech, § 12 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z="3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Programem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400" i="1" dirty="0">
                <a:latin typeface="Calibri" panose="020F0502020204030204" pitchFamily="34" charset="0"/>
                <a:cs typeface="Calibri" panose="020F0502020204030204" pitchFamily="34" charset="0"/>
              </a:rPr>
              <a:t>se pak rozumí soubor věcných, časových a finančních podmínek konkrétních akcí na pořízení nebo technické zhodnocení hmotného a nehmotného dlouhodobého majetku, s výjimkou drobného hmotného a nehmotného dlouhodobého majetku</a:t>
            </a:r>
            <a:r>
              <a:rPr lang="cs-CZ" sz="3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3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7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36384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Příklady dělení dotací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36384" y="1615440"/>
            <a:ext cx="8507288" cy="512592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2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Programové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Individuální </a:t>
            </a:r>
            <a:endParaRPr lang="cs-CZ" sz="5400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400" b="1" spc="-1" dirty="0" smtClean="0">
                <a:solidFill>
                  <a:srgbClr val="000000"/>
                </a:solidFill>
                <a:latin typeface="Calibri"/>
              </a:rPr>
              <a:t>Mimořádné</a:t>
            </a:r>
            <a:endParaRPr lang="cs-CZ" sz="5400" b="1" spc="-1" dirty="0">
              <a:solidFill>
                <a:srgbClr val="000000"/>
              </a:solidFill>
              <a:latin typeface="Calibri"/>
            </a:endParaRPr>
          </a:p>
          <a:p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nároku na vlastní prostředky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dotace se spoluúčastí (podíl příjemce na celkově vynaložené částce)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bez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spoluúčasti</a:t>
            </a:r>
          </a:p>
          <a:p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účelu 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(svázány s konkrétní aktivitou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neúčelové  - obecné (všeobecné;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nemají konkrétně vymezené podmínky užití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výše dotace </a:t>
            </a:r>
            <a:endParaRPr lang="cs-CZ" sz="5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částka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je předem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známa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závislé na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výkonu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podle nároku na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přidělení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(spojeny s výkonem určité veřejné služby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nenárokové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(příjemce se musí aktivně ucházet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financování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výdajů</a:t>
            </a: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ěžné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kapitálové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(financování jednorázových investičních akcí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Nebo-</a:t>
            </a:r>
            <a:r>
              <a:rPr lang="cs-CZ" sz="5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</a:t>
            </a:r>
            <a:endParaRPr lang="cs-CZ" sz="5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einvestiční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investiční</a:t>
            </a:r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podle </a:t>
            </a:r>
            <a:r>
              <a:rPr 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  <a:t>nároků na disponibilní </a:t>
            </a:r>
            <a:r>
              <a:rPr lang="cs-CZ" sz="5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prostředky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formou otevření čerpacího limitu u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banky</a:t>
            </a:r>
          </a:p>
          <a:p>
            <a:pPr marL="457200" indent="-457200">
              <a:buFontTx/>
              <a:buChar char="-"/>
            </a:pP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poskytnuté </a:t>
            </a:r>
            <a:r>
              <a:rPr lang="cs-CZ" sz="5600" dirty="0">
                <a:latin typeface="Calibri" panose="020F0502020204030204" pitchFamily="34" charset="0"/>
                <a:cs typeface="Calibri" panose="020F0502020204030204" pitchFamily="34" charset="0"/>
              </a:rPr>
              <a:t>po realizaci </a:t>
            </a:r>
            <a:r>
              <a:rPr lang="cs-CZ" sz="5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endParaRPr lang="cs-CZ" sz="5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56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8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05904" y="1373440"/>
            <a:ext cx="8331832" cy="483640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1828800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BEZ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</a:rPr>
              <a:t>SPOLUÚČASTI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účelové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– specifické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200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příjemce </a:t>
            </a:r>
            <a:r>
              <a:rPr lang="cs-CZ" spc="-1" dirty="0">
                <a:solidFill>
                  <a:srgbClr val="000000"/>
                </a:solidFill>
                <a:latin typeface="Calibri"/>
              </a:rPr>
              <a:t>ručí za použití k danému </a:t>
            </a: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účelu</a:t>
            </a:r>
            <a:r>
              <a:rPr lang="cs-CZ" sz="1200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SE SPOLUÚČASTÍ 	(podmíněné)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                                   	a) otevřené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</a:rPr>
              <a:t>	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                b) uzavřené</a:t>
            </a: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neúčelové – všeobecné		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PAUŠÁLNÍ</a:t>
            </a: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pc="-1" dirty="0">
                <a:solidFill>
                  <a:srgbClr val="000000"/>
                </a:solidFill>
                <a:latin typeface="Calibri"/>
              </a:rPr>
              <a:t>příjemce (např. nejčastěji ÚSC) </a:t>
            </a:r>
            <a:endParaRPr lang="cs-CZ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spcBef>
                <a:spcPts val="641"/>
              </a:spcBef>
              <a:buClr>
                <a:srgbClr val="000000"/>
              </a:buClr>
            </a:pPr>
            <a:r>
              <a:rPr lang="cs-CZ" spc="-1" dirty="0" smtClean="0">
                <a:solidFill>
                  <a:srgbClr val="000000"/>
                </a:solidFill>
                <a:latin typeface="Calibri"/>
              </a:rPr>
              <a:t>má plnou pravomoc k jejich použití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		 ZÁVISLÉ NA 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VÝKONU</a:t>
            </a: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	</a:t>
            </a:r>
            <a:r>
              <a:rPr lang="cs-CZ" sz="2000" b="1" spc="-1" dirty="0" smtClean="0">
                <a:solidFill>
                  <a:srgbClr val="000000"/>
                </a:solidFill>
                <a:latin typeface="Calibri"/>
              </a:rPr>
              <a:t>		  a) otevřené              			  b) uzavřené</a:t>
            </a:r>
            <a:endParaRPr lang="cs-CZ" sz="2000" spc="-1" dirty="0">
              <a:solidFill>
                <a:srgbClr val="000000"/>
              </a:solidFill>
              <a:latin typeface="Calibri"/>
            </a:endParaRPr>
          </a:p>
          <a:p>
            <a:pPr marL="2743200">
              <a:lnSpc>
                <a:spcPct val="100000"/>
              </a:lnSpc>
              <a:spcBef>
                <a:spcPts val="400"/>
              </a:spcBef>
            </a:pPr>
            <a:endParaRPr lang="cs-CZ" sz="2000" b="1" spc="-1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CustomShape 3"/>
          <p:cNvSpPr/>
          <p:nvPr/>
        </p:nvSpPr>
        <p:spPr>
          <a:xfrm flipV="1">
            <a:off x="4140000" y="1595540"/>
            <a:ext cx="812344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4"/>
          <p:cNvSpPr/>
          <p:nvPr/>
        </p:nvSpPr>
        <p:spPr>
          <a:xfrm>
            <a:off x="4140000" y="2186160"/>
            <a:ext cx="863640" cy="28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5"/>
          <p:cNvSpPr/>
          <p:nvPr/>
        </p:nvSpPr>
        <p:spPr>
          <a:xfrm rot="21349919">
            <a:off x="4875676" y="4194591"/>
            <a:ext cx="791600" cy="4571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6"/>
          <p:cNvSpPr/>
          <p:nvPr/>
        </p:nvSpPr>
        <p:spPr>
          <a:xfrm>
            <a:off x="4859820" y="4365104"/>
            <a:ext cx="863820" cy="96037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TextShape 1"/>
          <p:cNvSpPr txBox="1"/>
          <p:nvPr/>
        </p:nvSpPr>
        <p:spPr>
          <a:xfrm>
            <a:off x="471512" y="32296"/>
            <a:ext cx="8229240" cy="11426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Příklady dělení dotací – </a:t>
            </a:r>
            <a:r>
              <a:rPr lang="cs-CZ" sz="4400" b="1" strike="noStrike" spc="-1" dirty="0" err="1" smtClean="0">
                <a:solidFill>
                  <a:srgbClr val="000000"/>
                </a:solidFill>
                <a:latin typeface="Calibri"/>
              </a:rPr>
              <a:t>pokr</a:t>
            </a: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990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II. Subvence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4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Latinsky „sub-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</a:rPr>
              <a:t>venire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“ -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přijít 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pomoc, pomáhat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Systematická hmotná podpora nebo výpomoc z veřejných prostředků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Vždy </a:t>
            </a:r>
            <a:r>
              <a:rPr lang="cs-CZ" sz="3200" b="1" spc="-1" dirty="0" smtClean="0">
                <a:solidFill>
                  <a:srgbClr val="FF0000"/>
                </a:solidFill>
                <a:latin typeface="Calibri"/>
              </a:rPr>
              <a:t>účelově vázána</a:t>
            </a:r>
            <a:endParaRPr lang="cs-CZ" sz="3200" b="1" strike="noStrike" spc="-1" dirty="0">
              <a:solidFill>
                <a:srgbClr val="FF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Smyslem je podpora veřejně prospěšné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činnosti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Nepoužívá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se pro veřejné výdaje na školství, zdravotnictví, obranu, sociální pomoc apod., kde se z veřejných prostředků hradí většina nákladů.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Legislativně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neukotvený pojem, chápán zpravidla jako účelově vázaný převod finančních prostředků. V právním systému ČR má tedy stejný význam jako dotace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Někdy problémové označení – subvence do zemědělství, energetiky (zvýhodnění některých)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210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40536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III. Příspěvek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legislativně není zcela definovaný pojem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význam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vyplývá ze zákona o rozpočtových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pravidlech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jedná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se podobně jako dotace 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</a:rPr>
              <a:t>o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účelově </a:t>
            </a:r>
            <a:r>
              <a:rPr lang="cs-CZ" sz="3200" b="1" strike="noStrike" spc="-1" dirty="0" smtClean="0">
                <a:solidFill>
                  <a:srgbClr val="FF0000"/>
                </a:solidFill>
                <a:latin typeface="Calibri"/>
              </a:rPr>
              <a:t>vázaný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účelovost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přitom často bývá šířeji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definována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jako úhrada provozních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nákladů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40536" y="332656"/>
            <a:ext cx="8229240" cy="11426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IV. Grant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7000" lnSpcReduction="20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slovo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přejaté z legislativy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EU, pochází z angličtiny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obsahově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shodný s pojmem dotace, tedy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účelově vázanou finančn</a:t>
            </a:r>
            <a:r>
              <a:rPr lang="cs-CZ" sz="3200" b="0" strike="noStrike" spc="-1" dirty="0">
                <a:solidFill>
                  <a:srgbClr val="FF0000"/>
                </a:solidFill>
                <a:latin typeface="Calibri"/>
              </a:rPr>
              <a:t>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podporou, účelový prostředek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rozdíl od dotace, o kterou žádá potenciální příjemce s konkrétním záměrem, je 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</a:rPr>
              <a:t>u grantu účel stanoven poskytovatelem </a:t>
            </a:r>
            <a:r>
              <a:rPr lang="cs-CZ" sz="3200" b="1" strike="noStrike" spc="-1" dirty="0" smtClean="0">
                <a:solidFill>
                  <a:srgbClr val="FF0000"/>
                </a:solidFill>
                <a:latin typeface="Calibri"/>
              </a:rPr>
              <a:t>dotace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uchazeči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soutěží o získání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grantu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mezi poskytovatele grantů patří např. nadace, nadační fondy, orgány veřejné správy, akademické a vědecké instituce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typický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je grant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prostředkem na podporu vědy, výzkumu a kultury, např. zákon o podpoře výzkumu, vývoje a inovací 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účelová dotace jednotlivci nebo organizaci na speciální účel. Příjemcem může být jak fyzická, tak právnická osoba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forma stipendia udělovaného zpravidla vědeckému pracovišti nebo kolektivu na řešení určitého výzkumného záměru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Tx/>
              <a:buChar char="-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grant jako projekt, který získal grantovou podporu</a:t>
            </a:r>
          </a:p>
        </p:txBody>
      </p:sp>
    </p:spTree>
    <p:extLst>
      <p:ext uri="{BB962C8B-B14F-4D97-AF65-F5344CB8AC3E}">
        <p14:creationId xmlns:p14="http://schemas.microsoft.com/office/powerpoint/2010/main" val="198320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42392" y="274680"/>
            <a:ext cx="8229240" cy="1142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400" dirty="0" smtClean="0"/>
              <a:t>Klíčová slova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539552" y="1700808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Veřejná podpora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Dotace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Subvence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Grant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Podpora de </a:t>
            </a:r>
            <a:r>
              <a:rPr lang="cs-CZ" sz="3200" dirty="0" err="1" smtClean="0"/>
              <a:t>minimis</a:t>
            </a: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Národní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Státní fondy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Grantové agentury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FFFF00"/>
                </a:solidFill>
                <a:latin typeface="Calibri"/>
              </a:rPr>
              <a:t>C. Zdroje</a:t>
            </a:r>
            <a:r>
              <a:rPr lang="cs-CZ" sz="4400" b="1" strike="noStrike" spc="-1" dirty="0" smtClean="0">
                <a:solidFill>
                  <a:srgbClr val="FFFF00"/>
                </a:solidFill>
                <a:latin typeface="Calibri"/>
              </a:rPr>
              <a:t> dotací</a:t>
            </a:r>
            <a:endParaRPr lang="cs-CZ" sz="4400" b="0" strike="noStrike" spc="-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0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mimostátní zdroje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(především  EU, Norské fondy).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státní fondy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(Státní fond rozvoje bydlení, Státní fond životního prostředí, Státní fond kultury, Státní fond tržní regulace, Státní fond pro zúrodnění půdy, Státní fond pro podporu a rozvoj české kinematografie, Pozemkový fond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rozpočet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(dotace schválené rozpočtovým zákonem a dotace z kapitoly Všeobecná pokladní správa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)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rezortní kapitoly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 (převedené z ministerstev na kraje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územní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samosprávné celky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 (kraje, obce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)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2552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cs-CZ" sz="4400" b="1" spc="-1" dirty="0">
                <a:solidFill>
                  <a:srgbClr val="000000"/>
                </a:solidFill>
                <a:latin typeface="Calibri"/>
              </a:rPr>
              <a:t>Dotace ze strukturálních fondů </a:t>
            </a: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a investičních fondů</a:t>
            </a:r>
            <a:endParaRPr lang="cs-CZ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437168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EU – rozdělení finančních prostředků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Programové období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národní úrovni rozdělováni do Operačních programů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2021-2027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33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Veřejné fondy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507288" cy="50691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Charakteristické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znaky fondu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Právní subjektivita navázána na určitý majetek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Konkrétní příjmy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Konglomerát veřejného majetku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Účel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Kategorie Veřejných fondů</a:t>
            </a: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fondy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širším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rozpočet, územní rozpočty, rozpočty komor</a:t>
            </a:r>
          </a:p>
          <a:p>
            <a:pPr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Veřejné </a:t>
            </a:r>
            <a:r>
              <a:rPr lang="cs-CZ" sz="2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v užším slova smyslu</a:t>
            </a: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Státní fondy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Národní fond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Účelové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územních samosprávných celků 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Netržní fondy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(zajišťování sociálního pojištění)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Zajišťovací 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fondy (pojišťovací fondy, finanční rezervy pro činnosti s vyšší mírou rizik)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defRPr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cs-CZ" b="1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 smtClean="0"/>
          </a:p>
          <a:p>
            <a:pPr lvl="1">
              <a:lnSpc>
                <a:spcPct val="9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34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fond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eněžní prostředky, které má ČR k realizaci a spolufinancování z rozpočtu EU (s výjimkou podpory pro rozvoj venkova)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 vede MF ČR</a:t>
            </a:r>
          </a:p>
        </p:txBody>
      </p:sp>
    </p:spTree>
    <p:extLst>
      <p:ext uri="{BB962C8B-B14F-4D97-AF65-F5344CB8AC3E}">
        <p14:creationId xmlns:p14="http://schemas.microsoft.com/office/powerpoint/2010/main" val="307631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Národní dotační tituly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Každé ministerstvo vyhlašuje v průběhu roku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speciálně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zaměřené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Cca 300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dotačních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titulů ročně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Vyhodnocování jednotlivých </a:t>
            </a: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programů a přístup </a:t>
            </a: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ministerstev, jakožto poskytovatelů,  by měl být stejný, příp. obdobný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0671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Státní rozpočet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457200" y="1600200"/>
            <a:ext cx="8363272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>
                <a:solidFill>
                  <a:srgbClr val="000000"/>
                </a:solidFill>
                <a:latin typeface="Calibri"/>
              </a:rPr>
              <a:t>Státní rozpočet České republiky má formu zákona, který je každoročně schvalován Poslaneckou sněmovnou. Spravuje MF.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 smtClean="0">
                <a:solidFill>
                  <a:srgbClr val="000000"/>
                </a:solidFill>
                <a:latin typeface="Calibri"/>
              </a:rPr>
              <a:t>Z veřejných prostředků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Složka výdajů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státního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peněžní prostředky státního rozpočtu není právní nárok, nestanoví-li zvláštní právní předpis jinak.</a:t>
            </a:r>
            <a:endParaRPr lang="cs-CZ" sz="28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Dotace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poskytované z rozpočtu Evropské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unie tvoří </a:t>
            </a:r>
            <a:r>
              <a:rPr lang="cs-CZ" sz="2800" spc="-1" dirty="0">
                <a:solidFill>
                  <a:srgbClr val="000000"/>
                </a:solidFill>
                <a:latin typeface="Calibri"/>
              </a:rPr>
              <a:t>i část jeho </a:t>
            </a: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příjmů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MF ČR dohlíží na čerpání dotací ze SR. Důsledný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monitoring a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transparentnost CEDR (Centrální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evidenci dotací z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rozpočtu)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CEDR 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</a:t>
            </a:r>
            <a:r>
              <a:rPr lang="cs-CZ" sz="28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cedr.mfcr.cz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2" descr="Image result for ced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288" y="5373216"/>
            <a:ext cx="1810184" cy="135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pc="-1" dirty="0" smtClean="0">
                <a:solidFill>
                  <a:srgbClr val="000000"/>
                </a:solidFill>
                <a:latin typeface="Calibri"/>
              </a:rPr>
              <a:t>Státní fondy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323528" y="1600200"/>
            <a:ext cx="8362912" cy="492514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 lnSpcReduction="200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Finanční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zabezpečení zvlášť stanovených úkolů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hospodaření s prostředky pro 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určenými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fondy mimorozpočtové  (zvláštního druhu)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fondy netržní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fondy zajišťovací 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fondy územně samosprávných celků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instituce vládní podpory podnikatelských aktivit s účastí prostředků ze státního </a:t>
            </a:r>
            <a:r>
              <a:rPr lang="cs-CZ" sz="3200" spc="-1" dirty="0" err="1">
                <a:solidFill>
                  <a:srgbClr val="000000"/>
                </a:solidFill>
                <a:latin typeface="Calibri"/>
              </a:rPr>
              <a:t>roz</a:t>
            </a: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Každý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státní fond se zřizuje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zákonem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Státní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fond životního prostředí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kultury ČR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dopravní infrastruktury (SFDI)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rozvoje bydlení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zemědělský intervenční fond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Státní fond kinematografie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2880"/>
            <a:ext cx="3007800" cy="923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000" b="1" spc="-1" dirty="0" smtClean="0">
                <a:solidFill>
                  <a:srgbClr val="FF0000"/>
                </a:solidFill>
                <a:latin typeface="Calibri"/>
              </a:rPr>
              <a:t>Příklady zdrojů dotací</a:t>
            </a:r>
          </a:p>
          <a:p>
            <a:pPr algn="ctr">
              <a:lnSpc>
                <a:spcPct val="100000"/>
              </a:lnSpc>
            </a:pPr>
            <a:r>
              <a:rPr lang="cs-CZ" sz="2000" b="1" spc="-1" dirty="0" smtClean="0">
                <a:solidFill>
                  <a:srgbClr val="FF0000"/>
                </a:solidFill>
                <a:latin typeface="Calibri"/>
              </a:rPr>
              <a:t> Různé programy</a:t>
            </a:r>
            <a:endParaRPr lang="cs-CZ" sz="2000" b="0" strike="noStrike" spc="-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457200" y="1434960"/>
            <a:ext cx="3394800" cy="480235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0" strike="noStrike" spc="-1" dirty="0">
                <a:solidFill>
                  <a:srgbClr val="000000"/>
                </a:solidFill>
                <a:latin typeface="Calibri"/>
              </a:rPr>
              <a:t>Programů na energeticky úsporné renovace je ale v Česku celkem osm, řízených třemi ministerstvy.</a:t>
            </a:r>
          </a:p>
          <a:p>
            <a:pPr>
              <a:lnSpc>
                <a:spcPct val="100000"/>
              </a:lnSpc>
              <a:spcBef>
                <a:spcPts val="281"/>
              </a:spcBef>
            </a:pP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Z </a:t>
            </a:r>
            <a:r>
              <a:rPr lang="cs-CZ" sz="1400" b="1" strike="noStrike" spc="-1" dirty="0" smtClean="0">
                <a:solidFill>
                  <a:srgbClr val="000000"/>
                </a:solidFill>
                <a:latin typeface="Calibri"/>
              </a:rPr>
              <a:t>průzkumu </a:t>
            </a:r>
            <a:r>
              <a:rPr lang="cs-CZ" sz="1400" b="1" strike="noStrike" spc="-1" dirty="0">
                <a:solidFill>
                  <a:srgbClr val="000000"/>
                </a:solidFill>
                <a:latin typeface="Calibri"/>
              </a:rPr>
              <a:t>Sdružení EPS ČR VYPLÝVÁ:</a:t>
            </a:r>
            <a:endParaRPr lang="cs-CZ" sz="1400" b="0" strike="noStrike" spc="-1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Dotační program Nová zelená úsporám (NZÚ) na zateplení rodinných domů či tzv. kotlíkové dotace na výměnu zastaralých kotlů zná alespoň 7 Čechů z 10. </a:t>
            </a: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O dalších i podobných pobídkách zaměřených na energetické úspory však slyšelo méně než 15 % lidí. </a:t>
            </a:r>
          </a:p>
          <a:p>
            <a:pPr marL="285750" indent="-285750">
              <a:lnSpc>
                <a:spcPct val="100000"/>
              </a:lnSpc>
              <a:spcBef>
                <a:spcPts val="281"/>
              </a:spcBef>
              <a:buFont typeface="Arial" panose="020B0604020202020204" pitchFamily="34" charset="0"/>
              <a:buChar char="•"/>
            </a:pPr>
            <a:r>
              <a:rPr lang="cs-CZ" sz="1400" spc="-1" dirty="0" smtClean="0">
                <a:solidFill>
                  <a:srgbClr val="000000"/>
                </a:solidFill>
                <a:latin typeface="Calibri"/>
              </a:rPr>
              <a:t>Také z těchto</a:t>
            </a:r>
            <a:r>
              <a:rPr lang="cs-CZ" sz="140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1400" strike="noStrike" spc="-1" dirty="0">
                <a:solidFill>
                  <a:srgbClr val="000000"/>
                </a:solidFill>
                <a:latin typeface="Calibri"/>
              </a:rPr>
              <a:t>programů lze přitom čerpat miliardy korun na energeticky úsporné renovace budov, primárně na zateplování. K němu přistoupilo již 56 % obyvatel Česka a dalších 29 % ho plánuje v horizontu 5 – 10 let.</a:t>
            </a:r>
          </a:p>
        </p:txBody>
      </p:sp>
      <p:pic>
        <p:nvPicPr>
          <p:cNvPr id="163" name="Zástupný symbol pro obsah 4"/>
          <p:cNvPicPr/>
          <p:nvPr/>
        </p:nvPicPr>
        <p:blipFill>
          <a:blip r:embed="rId2"/>
          <a:stretch/>
        </p:blipFill>
        <p:spPr>
          <a:xfrm>
            <a:off x="3995936" y="1434960"/>
            <a:ext cx="4608432" cy="367253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k-SK" sz="4400" b="1" dirty="0" smtClean="0"/>
              <a:t>Grantové </a:t>
            </a:r>
            <a:r>
              <a:rPr lang="sk-SK" sz="4400" b="1" dirty="0" err="1" smtClean="0"/>
              <a:t>agentury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Podporují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vědecké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kulturní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vzdělávací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obecně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prospěšné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projekty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(GA ČR) </a:t>
            </a: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instituce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, organizační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složka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státu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sk-SK" sz="33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standardní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grantové projekty, juniorské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postdoktorandské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mezinárodné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grantové projekty -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bilaterální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 projekty, základní </a:t>
            </a:r>
            <a:r>
              <a:rPr lang="sk-SK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výzkum</a:t>
            </a:r>
            <a:endParaRPr lang="sk-SK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Grantová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Karlova univerzity 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(GA UK) </a:t>
            </a:r>
          </a:p>
          <a:p>
            <a:r>
              <a:rPr lang="cs-CZ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  pro mladé vědce, základní výzkum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Technologická </a:t>
            </a:r>
            <a:r>
              <a:rPr lang="sk-SK" sz="33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agentura</a:t>
            </a:r>
            <a:r>
              <a:rPr lang="sk-SK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České republiky</a:t>
            </a:r>
            <a:r>
              <a:rPr lang="sk-SK" sz="33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300" dirty="0">
                <a:latin typeface="Calibri" panose="020F0502020204030204" pitchFamily="34" charset="0"/>
                <a:cs typeface="Calibri" panose="020F0502020204030204" pitchFamily="34" charset="0"/>
              </a:rPr>
              <a:t>(TA ČR</a:t>
            </a:r>
            <a:r>
              <a:rPr lang="sk-SK" sz="3200" dirty="0" smtClean="0"/>
              <a:t>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878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GAČR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6009481" cy="510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15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42392" y="274680"/>
            <a:ext cx="8229240" cy="1142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400" dirty="0" smtClean="0"/>
              <a:t>Lekce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68432" y="1718608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85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A. Veřejná podpora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B. Nejčastější druhy dotací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C. Zdroje dotací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</p:spPr>
        <p:txBody>
          <a:bodyPr/>
          <a:lstStyle/>
          <a:p>
            <a:r>
              <a:rPr lang="cs-CZ" dirty="0" smtClean="0"/>
              <a:t>GA UK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3" y="1124744"/>
            <a:ext cx="9019935" cy="447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482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274680"/>
            <a:ext cx="8229240" cy="1325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Rozvojové agentury</a:t>
            </a:r>
          </a:p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např. Česká rozvojová agentura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457200" y="1772816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Vládní agentura založená při MZV ČR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Dotace </a:t>
            </a:r>
            <a:r>
              <a:rPr lang="cs-CZ" sz="3200" dirty="0"/>
              <a:t>na projekty </a:t>
            </a:r>
            <a:r>
              <a:rPr lang="cs-CZ" sz="3200" dirty="0" smtClean="0"/>
              <a:t>zahraniční </a:t>
            </a:r>
            <a:r>
              <a:rPr lang="cs-CZ" sz="3200" dirty="0"/>
              <a:t>rozvojové spolupráce pro nestátní neziskové </a:t>
            </a:r>
            <a:r>
              <a:rPr lang="cs-CZ" sz="3200" dirty="0" smtClean="0"/>
              <a:t>organizace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dirty="0" smtClean="0"/>
              <a:t>Prioritní partnerské země: Bosna a Hercegovina, Etiopie, Gruzie, Kambodža, Moldavsko, Zambie, Ukrajina, Palestina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0" y="620688"/>
            <a:ext cx="903354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0548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457200" y="1772816"/>
            <a:ext cx="8229240" cy="435294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hlinkClick r:id="rId2"/>
              </a:rPr>
              <a:t>Slovníček pojmů</a:t>
            </a:r>
            <a:endParaRPr lang="cs-CZ" sz="3200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hlinkClick r:id="rId3"/>
              </a:rPr>
              <a:t>Manuály, metodiky a další dokumenty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4606078" cy="86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003"/>
            <a:ext cx="8229240" cy="1107996"/>
          </a:xfrm>
          <a:solidFill>
            <a:srgbClr val="FF0000"/>
          </a:solidFill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D. Různé</a:t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>Dotace od soukromého subjektu</a:t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err="1" smtClean="0">
                <a:solidFill>
                  <a:srgbClr val="FFFF00"/>
                </a:solidFill>
              </a:rPr>
              <a:t>Fundraising</a:t>
            </a:r>
            <a:r>
              <a:rPr lang="cs-CZ" dirty="0" smtClean="0">
                <a:solidFill>
                  <a:srgbClr val="FFFF00"/>
                </a:solidFill>
              </a:rPr>
              <a:t/>
            </a:r>
            <a:br>
              <a:rPr lang="cs-CZ" dirty="0" smtClean="0">
                <a:solidFill>
                  <a:srgbClr val="FFFF00"/>
                </a:solidFill>
              </a:rPr>
            </a:br>
            <a:r>
              <a:rPr lang="cs-CZ" dirty="0" smtClean="0">
                <a:solidFill>
                  <a:srgbClr val="FFFF00"/>
                </a:solidFill>
              </a:rPr>
              <a:t>Názory </a:t>
            </a:r>
            <a:r>
              <a:rPr lang="cs-CZ" smtClean="0">
                <a:solidFill>
                  <a:srgbClr val="FFFF00"/>
                </a:solidFill>
              </a:rPr>
              <a:t>na dotace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3724480"/>
            <a:ext cx="8229240" cy="276999"/>
          </a:xfrm>
        </p:spPr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4" descr="Nonprofit Fundraising: 5 Ways to Enhance Your Strategy - Philanthropy 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64836"/>
            <a:ext cx="6453436" cy="43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399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Dotace od soukromého subjektu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323528" y="1600200"/>
            <a:ext cx="8496944" cy="5257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 od soukromého subjektu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sponzorský příspěvek, charita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podpora převážně neziskové akce, osoby nebo organizace formou finančního příspěvku případně nefinanční podpory.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především jde o zviditelnění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nejvíce sport, vědy, výzkum, kultura, charitativní oblasti.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Jméno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sponzora v názvu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akce  - časté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Mecenáš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 – osoba, která podporuje jiné osoby, projekty a akce ze svého osobního, tedy již zdaněného, jmění.</a:t>
            </a:r>
            <a:endParaRPr lang="cs-CZ" sz="3200" b="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Poznámka: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vláštní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oblast sponzorství politických stran – hrozba korupce</a:t>
            </a:r>
          </a:p>
        </p:txBody>
      </p:sp>
    </p:spTree>
    <p:extLst>
      <p:ext uri="{BB962C8B-B14F-4D97-AF65-F5344CB8AC3E}">
        <p14:creationId xmlns:p14="http://schemas.microsoft.com/office/powerpoint/2010/main" val="82444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533728" y="457560"/>
            <a:ext cx="8229240" cy="11426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34000" lnSpcReduction="20000"/>
          </a:bodyPr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cs-CZ" dirty="0" smtClean="0"/>
          </a:p>
          <a:p>
            <a:pPr algn="ctr">
              <a:lnSpc>
                <a:spcPct val="100000"/>
              </a:lnSpc>
            </a:pPr>
            <a:r>
              <a:rPr lang="cs-CZ" sz="9000" b="1" strike="noStrike" spc="-1" dirty="0" err="1" smtClean="0">
                <a:solidFill>
                  <a:srgbClr val="000000"/>
                </a:solidFill>
                <a:latin typeface="Calibri"/>
              </a:rPr>
              <a:t>Fundraising</a:t>
            </a:r>
            <a:r>
              <a:rPr sz="9000" dirty="0" smtClean="0"/>
              <a:t/>
            </a:r>
            <a:br>
              <a:rPr sz="9000" dirty="0" smtClean="0"/>
            </a:br>
            <a:endParaRPr lang="cs-CZ" sz="9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508576" y="1729472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u neziskových organizací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„získávání zdrojů, pěstování zdrojů“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získání finančních nebo jiných prostředků na obecně prospěšnou činnost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získání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nejen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finance, ale také kontakty, věcné dary 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benefiční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akce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organizace získá podporu a donátor pocit uspokojení nebo uznání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dirty="0" smtClean="0"/>
              <a:t>styl: „Nedostanete</a:t>
            </a:r>
            <a:r>
              <a:rPr lang="cs-CZ" sz="3200" b="1" dirty="0"/>
              <a:t>, oč nepožádáte</a:t>
            </a:r>
            <a:r>
              <a:rPr lang="cs-CZ" sz="3200" b="1" dirty="0" smtClean="0"/>
              <a:t>“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hlinkClick r:id="rId2"/>
              </a:rPr>
              <a:t>https://fundraising.cz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hlinkClick r:id="rId2"/>
              </a:rPr>
              <a:t>/</a:t>
            </a:r>
            <a:endParaRPr lang="cs-CZ" sz="3200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374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05700" y="457560"/>
            <a:ext cx="8363092" cy="8832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ctr">
            <a:normAutofit fontScale="94000"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FORMY </a:t>
            </a:r>
            <a:r>
              <a:rPr lang="cs-CZ" sz="4000" b="1" dirty="0"/>
              <a:t>FUNDRAISINGU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xtShape 2"/>
          <p:cNvSpPr txBox="1"/>
          <p:nvPr/>
        </p:nvSpPr>
        <p:spPr>
          <a:xfrm>
            <a:off x="251520" y="1484784"/>
            <a:ext cx="8712968" cy="536326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individuální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finanční prostředky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 (peněžitý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nebo věcný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veřejná sbírka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loterie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dobročinná 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DMS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(dárcovská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SMS)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Firemní </a:t>
            </a:r>
            <a:r>
              <a:rPr 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oslovování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podniků a firem</a:t>
            </a:r>
            <a:endParaRPr lang="cs-CZ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darů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(peněžitý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věcný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z dobročinné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aukce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eklamy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prostor či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techniky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zapůjčení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pracovníků (např. pro pomoc s účetnictvím, přípravou strategického plánu, s využitím marketingu pro rozvoj činnost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Fundraising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 státních donátorů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prostředky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formou projektů statní správy a místní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samosprávy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Nadace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nadační fondy – prostředky získávané formou projektů, nadační příspěvek/grant,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dotace</a:t>
            </a:r>
          </a:p>
        </p:txBody>
      </p:sp>
    </p:spTree>
    <p:extLst>
      <p:ext uri="{BB962C8B-B14F-4D97-AF65-F5344CB8AC3E}">
        <p14:creationId xmlns:p14="http://schemas.microsoft.com/office/powerpoint/2010/main" val="184539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7500"/>
            <a:ext cx="8229240" cy="276999"/>
          </a:xfrm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Příklady získávání informací o dotacích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2893484"/>
            <a:ext cx="8229240" cy="1938992"/>
          </a:xfrm>
        </p:spPr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zemědělský intervenční </a:t>
            </a:r>
            <a:r>
              <a:rPr lang="cs-CZ" dirty="0" smtClean="0"/>
              <a:t>fond </a:t>
            </a:r>
            <a:r>
              <a:rPr lang="cs-CZ" dirty="0" smtClean="0">
                <a:hlinkClick r:id="rId2"/>
              </a:rPr>
              <a:t>https://www.szif.cz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Průvodce světem finančních podpor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www.edotace.cz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Informační servis pro podniky a veřejný sektor 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www.dotaceonline.cz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Rozvoj obcí </a:t>
            </a:r>
            <a:r>
              <a:rPr lang="cs-CZ" u="sng" dirty="0" smtClean="0">
                <a:hlinkClick r:id="rId5"/>
              </a:rPr>
              <a:t>https</a:t>
            </a:r>
            <a:r>
              <a:rPr lang="cs-CZ" u="sng" dirty="0">
                <a:hlinkClick r:id="rId5"/>
              </a:rPr>
              <a:t>://www.rozvojobci.cz/news/klasifikace-dotaci1/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787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3504"/>
            <a:ext cx="8229240" cy="1384995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Názory, které odmítají dotace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/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b="1" dirty="0" smtClean="0">
                <a:solidFill>
                  <a:schemeClr val="tx1"/>
                </a:solidFill>
              </a:rPr>
              <a:t>Jak fungují dotace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Jindřich </a:t>
            </a:r>
            <a:r>
              <a:rPr lang="cs-CZ" dirty="0" err="1" smtClean="0">
                <a:solidFill>
                  <a:schemeClr val="tx1"/>
                </a:solidFill>
              </a:rPr>
              <a:t>Pilc</a:t>
            </a:r>
            <a:r>
              <a:rPr lang="cs-CZ" dirty="0" smtClean="0">
                <a:solidFill>
                  <a:schemeClr val="tx1"/>
                </a:solidFill>
              </a:rPr>
              <a:t> (Svobodní), in </a:t>
            </a:r>
            <a:r>
              <a:rPr lang="cs-CZ" i="1" dirty="0" smtClean="0">
                <a:solidFill>
                  <a:schemeClr val="tx1"/>
                </a:solidFill>
              </a:rPr>
              <a:t>Parlamentní listy</a:t>
            </a:r>
            <a:r>
              <a:rPr lang="cs-CZ" dirty="0" smtClean="0">
                <a:solidFill>
                  <a:schemeClr val="tx1"/>
                </a:solidFill>
              </a:rPr>
              <a:t> (medium šířící dezinformaci?)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67544" y="1777776"/>
            <a:ext cx="8219256" cy="4708981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Postavíte „kongresové centrum případně „školící středisko“ s velkým podílem peněž daňových poplatníků, v rámci dotačního programu s názvem řekněme třeba „vzdělávání“, to zní přeci ušlechtile. Vyčkáte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pět let „udržitelnosti“ s provozem dle dotačních podmínek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 po pěti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letech: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Kouzlo! Máte soukromý hotel.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 tak podobně to funguje v různých oblastech a točí se v tom obrovské peníze.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 okrádání lidí a zcela legálně.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Jelikož se v tom točí takové peníze, tak je velmi silný zájem na tom, aby to tak pokračovalo, a proto se lobbistické skupiny na tomto systému profitující snaží přesvědčovat veřejnost, že je to tak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 všechny výhodné, dávat své peníze státu, potažmo EU, které za tyto peníze budou páchat všeobecné dotované trvale udržitelné dobro.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Neprofitují pouze příjemci dotací, ti pouze využili systém, 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profitují také a možná především přerozdělovači, kteří tento systém rozjeli a udržují v chodu.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A samozřejmě peníze při přesvědčování pomáhají, mediální kampaň ovlivňující veřejnost něco stojí. A nejlepší na tom je, že je to přesvědčovací kampaň opět za peníze daňových poplatníků.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Naprosto dokonalé.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29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23528" y="274680"/>
            <a:ext cx="8362912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 Dotace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23528" y="1484784"/>
            <a:ext cx="8640960" cy="537321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/>
              <a:t>původ slova </a:t>
            </a:r>
            <a:endParaRPr lang="cs-CZ" sz="29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latinské sloveso „</a:t>
            </a:r>
            <a:r>
              <a:rPr lang="cs-CZ" sz="2900" i="1" dirty="0" smtClean="0"/>
              <a:t>dare</a:t>
            </a:r>
            <a:r>
              <a:rPr lang="cs-CZ" sz="2900" dirty="0"/>
              <a:t>“ – „dávat</a:t>
            </a:r>
            <a:r>
              <a:rPr lang="cs-CZ" sz="2900" dirty="0" smtClean="0"/>
              <a:t>“; podstatné j. „</a:t>
            </a:r>
            <a:r>
              <a:rPr lang="cs-CZ" sz="2900" i="1" dirty="0" err="1" smtClean="0"/>
              <a:t>dos</a:t>
            </a:r>
            <a:r>
              <a:rPr lang="cs-CZ" sz="2900" dirty="0" smtClean="0"/>
              <a:t>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české </a:t>
            </a:r>
            <a:r>
              <a:rPr lang="cs-CZ" sz="2900" dirty="0"/>
              <a:t>„</a:t>
            </a:r>
            <a:r>
              <a:rPr lang="cs-CZ" sz="2900" i="1" dirty="0"/>
              <a:t>dotace</a:t>
            </a:r>
            <a:r>
              <a:rPr lang="cs-CZ" sz="2900" dirty="0"/>
              <a:t>“ se následně vyvinulo přímo od substantiva „</a:t>
            </a:r>
            <a:r>
              <a:rPr lang="cs-CZ" sz="2900" i="1" dirty="0" err="1" smtClean="0"/>
              <a:t>dotatio</a:t>
            </a:r>
            <a:r>
              <a:rPr lang="cs-CZ" sz="2900" dirty="0" smtClean="0"/>
              <a:t>“; činnost </a:t>
            </a:r>
            <a:r>
              <a:rPr lang="cs-CZ" sz="2900" dirty="0"/>
              <a:t>opatřování dary – </a:t>
            </a:r>
            <a:r>
              <a:rPr lang="cs-CZ" sz="2900" dirty="0" smtClean="0"/>
              <a:t>popř. v</a:t>
            </a:r>
            <a:r>
              <a:rPr lang="cs-CZ" sz="2900" dirty="0"/>
              <a:t> mírně přeneseném významu samotný dar.</a:t>
            </a:r>
            <a:endParaRPr lang="cs-CZ" sz="2900" dirty="0" smtClean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Stručný </a:t>
            </a:r>
            <a:r>
              <a:rPr lang="cs-CZ" sz="2900" dirty="0"/>
              <a:t>etymologický slovník jazyka českého </a:t>
            </a:r>
            <a:r>
              <a:rPr lang="cs-CZ" sz="2900" dirty="0" smtClean="0"/>
              <a:t>„</a:t>
            </a:r>
            <a:r>
              <a:rPr lang="cs-CZ" sz="2900" dirty="0"/>
              <a:t>dotace“ jako „</a:t>
            </a:r>
            <a:r>
              <a:rPr lang="cs-CZ" sz="2900" b="1" dirty="0"/>
              <a:t>pravidelný příděl </a:t>
            </a:r>
            <a:r>
              <a:rPr lang="cs-CZ" sz="2900" b="1" dirty="0" smtClean="0"/>
              <a:t>peněz</a:t>
            </a:r>
            <a:r>
              <a:rPr lang="cs-CZ" sz="2900" dirty="0" smtClean="0"/>
              <a:t>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Příruční slovník </a:t>
            </a:r>
            <a:r>
              <a:rPr lang="cs-CZ" sz="2900" dirty="0"/>
              <a:t>jazyka českého </a:t>
            </a:r>
            <a:r>
              <a:rPr lang="cs-CZ" sz="2900" dirty="0" smtClean="0"/>
              <a:t>– rozšířená definice, </a:t>
            </a:r>
            <a:r>
              <a:rPr lang="cs-CZ" sz="2900" dirty="0"/>
              <a:t>která </a:t>
            </a:r>
            <a:r>
              <a:rPr lang="cs-CZ" sz="2900" b="1" dirty="0" smtClean="0"/>
              <a:t>příděl </a:t>
            </a:r>
            <a:r>
              <a:rPr lang="cs-CZ" sz="2900" b="1" dirty="0"/>
              <a:t>peněz </a:t>
            </a:r>
            <a:r>
              <a:rPr lang="cs-CZ" sz="2900" dirty="0"/>
              <a:t>vztahuje zvláště k „nějakému </a:t>
            </a:r>
            <a:r>
              <a:rPr lang="cs-CZ" sz="2900" b="1" dirty="0"/>
              <a:t>ústavu, úřadu, korporaci nebo </a:t>
            </a:r>
            <a:r>
              <a:rPr lang="cs-CZ" sz="2900" b="1" dirty="0" smtClean="0"/>
              <a:t>jednotlivcům</a:t>
            </a:r>
            <a:r>
              <a:rPr lang="cs-CZ" sz="2900" dirty="0" smtClean="0"/>
              <a:t>“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900" dirty="0" smtClean="0"/>
              <a:t>Ekonomická </a:t>
            </a:r>
            <a:r>
              <a:rPr lang="cs-CZ" sz="2900" dirty="0"/>
              <a:t>encyklopedie a všeobecná encyklopedie Universum </a:t>
            </a:r>
            <a:r>
              <a:rPr lang="cs-CZ" sz="2900" dirty="0" smtClean="0"/>
              <a:t>- </a:t>
            </a:r>
            <a:r>
              <a:rPr lang="cs-CZ" sz="2900" b="1" dirty="0" smtClean="0"/>
              <a:t>příděl </a:t>
            </a:r>
            <a:r>
              <a:rPr lang="cs-CZ" sz="2900" b="1" dirty="0"/>
              <a:t>rozpočtových prostředků</a:t>
            </a:r>
            <a:r>
              <a:rPr lang="cs-CZ" sz="2900" dirty="0"/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3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FFFF00"/>
                </a:solidFill>
                <a:latin typeface="Calibri"/>
              </a:rPr>
              <a:t>A. Veřejná podpora </a:t>
            </a:r>
            <a:endParaRPr lang="cs-CZ" sz="4400" b="1" strike="noStrike" spc="-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Může být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hrozbou volné hospodářské soutěž</a:t>
            </a:r>
            <a:endParaRPr lang="cs-CZ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Každá podpora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poskytnutá v jakékoli formě státem nebo ze státních prostředků, která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narušuje nebo může narušit hospodářskou soutěž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tím, že 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zvýhodňuje určité podniky nebo určitá odvětví výroby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a pokud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ovlivňuje obchod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mezi členskými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státy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, která splňuje výše uvedená kritéria, je neslučitelná se společným trhem a tedy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 zakázaná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Výjimka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z obecného zákazu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poskytování veřejné podpory může být povolena na základě tzv. blokových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výjimek nebo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 na základě rozhodnutí Evropské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Legální výjimky: podpory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malého 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rozsahu (de </a:t>
            </a:r>
            <a:r>
              <a:rPr lang="cs-CZ" sz="29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), 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podpory v režimu obecné blokové výjimky, </a:t>
            </a:r>
            <a:r>
              <a:rPr lang="cs-CZ" sz="2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podpory </a:t>
            </a: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ve formě vyrovnávacích plateb za výkon služby obecného hospodářského zájmu</a:t>
            </a:r>
            <a:endParaRPr lang="cs-CZ" sz="2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0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EU</a:t>
            </a:r>
          </a:p>
          <a:p>
            <a:pPr algn="ctr">
              <a:lnSpc>
                <a:spcPct val="100000"/>
              </a:lnSpc>
            </a:pPr>
            <a:r>
              <a:rPr lang="cs-CZ" sz="3600" b="1" spc="-1" dirty="0" smtClean="0">
                <a:solidFill>
                  <a:srgbClr val="000000"/>
                </a:solidFill>
                <a:latin typeface="Calibri"/>
              </a:rPr>
              <a:t>Informace o poskytování veřejné podpory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endParaRPr lang="cs-CZ" sz="3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95536" y="1600200"/>
            <a:ext cx="8290904" cy="514116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8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5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veřejná podpora“ – obecně zakázána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Základní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zásadou unijního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práva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 je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spravedlnost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 vyjádřená zejména principy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neutrality a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proporcionality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ůraz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na rovné podmínky na trhu a férovou hospodářskou soutěž v rámci jednotného vnitřního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trhu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Zakotvení zásad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Smlouva o fungování EU, Hlava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VII. </a:t>
            </a:r>
            <a:r>
              <a:rPr lang="cs-CZ" sz="4700" b="1" dirty="0">
                <a:latin typeface="Calibri" panose="020F0502020204030204" pitchFamily="34" charset="0"/>
                <a:cs typeface="Calibri" panose="020F0502020204030204" pitchFamily="34" charset="0"/>
              </a:rPr>
              <a:t>Veřejná podpora v jakékoliv formě jednoznačně může býti hrozbou volné hospodářské </a:t>
            </a:r>
            <a:r>
              <a:rPr lang="cs-CZ" sz="4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soutěže, 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a je proto podrobněji upravena v oddílu 2 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SFEU, zásadní články </a:t>
            </a:r>
            <a:r>
              <a:rPr lang="cs-CZ" sz="4700" dirty="0">
                <a:latin typeface="Calibri" panose="020F0502020204030204" pitchFamily="34" charset="0"/>
                <a:cs typeface="Calibri" panose="020F0502020204030204" pitchFamily="34" charset="0"/>
              </a:rPr>
              <a:t>107 až 109, přičemž zásadním je článek 107 odst. 1</a:t>
            </a: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. (právo je velmi obecné)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U podpory je nutné zkoumat: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zvýhodňuje určité podniky nebo určitá odvětví podnikání a je selektivní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ovlivněn obchod mezi členskými státy</a:t>
            </a:r>
          </a:p>
          <a:p>
            <a:pPr marL="914760" indent="-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lphaLcParenR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narušena nebo hrozí narušení hospodářské soutěže. 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Nepřehlednost, mnoho výjimek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47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národních právních systémech subjekty práva často chápou na různých úrovních odlišně – </a:t>
            </a:r>
            <a:r>
              <a:rPr lang="cs-CZ" sz="47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silná pojmová nejednotno</a:t>
            </a:r>
            <a:r>
              <a:rPr lang="cs-CZ" sz="47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st. Tzv. pojmová nekonzistentnost, nešvar české legislativy – nejasný, zmatečný výklad nebo komplikované dovozování obsahu jednotlivých pojmů. </a:t>
            </a:r>
            <a:endParaRPr lang="cs-CZ" sz="47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435280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3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malého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rozsahu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podpora malého a středního podnikání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vzhledem k nízké částce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nenaplňuje některé znaky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definice veřejné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podpory: 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neovlivňuje obchod a nenarušuje hospodářskou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soutěž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často není brána jako veřejná podpora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/>
              <a:t>upravena </a:t>
            </a:r>
            <a:r>
              <a:rPr lang="cs-CZ" sz="3200" dirty="0" smtClean="0"/>
              <a:t>zákonem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ýše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limitu </a:t>
            </a:r>
            <a:r>
              <a:rPr lang="cs-CZ" sz="32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 se vztahuje k subjektu a rozhodnému období – tj.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ke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třem po sobě následujícím účetním obdobím stanovených příjemcem podpory dle 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zákona o </a:t>
            </a:r>
            <a:r>
              <a:rPr lang="cs-CZ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účetnictví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(současné a dvě předcházející)</a:t>
            </a:r>
            <a:endParaRPr lang="cs-CZ" sz="31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Právní úprava podpory </a:t>
            </a:r>
            <a:r>
              <a:rPr lang="cs-CZ" sz="31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100" i="1" dirty="0" err="1">
                <a:latin typeface="Calibri" panose="020F0502020204030204" pitchFamily="34" charset="0"/>
                <a:cs typeface="Calibri" panose="020F0502020204030204" pitchFamily="34" charset="0"/>
              </a:rPr>
              <a:t>minimi</a:t>
            </a:r>
            <a:r>
              <a:rPr lang="cs-CZ" sz="31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3100" dirty="0">
                <a:latin typeface="Calibri" panose="020F0502020204030204" pitchFamily="34" charset="0"/>
                <a:cs typeface="Calibri" panose="020F0502020204030204" pitchFamily="34" charset="0"/>
              </a:rPr>
              <a:t> je obsažena v nařízení Komise (EU) č. 1407/2013 ze dne 18. prosince 2013, o použití článků 107 a 108 Smlouvy o fungování Evropské unie na podporu </a:t>
            </a:r>
            <a:r>
              <a:rPr lang="cs-CZ" sz="3100" i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sz="31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minim</a:t>
            </a:r>
            <a:r>
              <a:rPr lang="cs-CZ" sz="31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endParaRPr lang="cs-CZ" sz="3100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Podpora 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de </a:t>
            </a:r>
            <a:r>
              <a:rPr lang="cs-CZ" sz="4400" b="1" i="1" strike="noStrike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4400" b="1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cs-CZ" sz="4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579296" cy="5141168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8000" lnSpcReduction="200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600" i="1" spc="-1" dirty="0" smtClean="0">
                <a:solidFill>
                  <a:srgbClr val="000000"/>
                </a:solidFill>
                <a:latin typeface="Calibri"/>
              </a:rPr>
              <a:t>Jednomu </a:t>
            </a:r>
            <a:r>
              <a:rPr lang="cs-CZ" sz="3600" i="1" spc="-1" dirty="0">
                <a:solidFill>
                  <a:srgbClr val="000000"/>
                </a:solidFill>
                <a:latin typeface="Calibri"/>
              </a:rPr>
              <a:t>podnikateli nesmí být za jakákoliv </a:t>
            </a:r>
            <a:r>
              <a:rPr lang="cs-CZ" sz="3600" b="1" i="1" spc="-1" dirty="0">
                <a:solidFill>
                  <a:srgbClr val="000000"/>
                </a:solidFill>
                <a:latin typeface="Calibri"/>
              </a:rPr>
              <a:t>tři po sobě jdoucí zdaňovací období</a:t>
            </a:r>
            <a:r>
              <a:rPr lang="cs-CZ" sz="3600" i="1" spc="-1" dirty="0">
                <a:solidFill>
                  <a:srgbClr val="000000"/>
                </a:solidFill>
                <a:latin typeface="Calibri"/>
              </a:rPr>
              <a:t> poskytnuta podpora přesahující </a:t>
            </a:r>
            <a:r>
              <a:rPr lang="cs-CZ" sz="3600" b="1" i="1" spc="-1" dirty="0">
                <a:solidFill>
                  <a:srgbClr val="000000"/>
                </a:solidFill>
                <a:latin typeface="Calibri"/>
              </a:rPr>
              <a:t>v součtu částku 200 000 EUR</a:t>
            </a:r>
            <a:r>
              <a:rPr lang="cs-CZ" sz="3600" i="1" spc="-1" dirty="0">
                <a:solidFill>
                  <a:srgbClr val="000000"/>
                </a:solidFill>
                <a:latin typeface="Calibri"/>
              </a:rPr>
              <a:t>, v případě podpory podnikatele podnikajícího v odvětví silniční dopravy 100 000 EUR. Přihlíží se rovněž k podporám de </a:t>
            </a:r>
            <a:r>
              <a:rPr lang="cs-CZ" sz="3600" i="1" spc="-1" dirty="0" err="1">
                <a:solidFill>
                  <a:srgbClr val="000000"/>
                </a:solidFill>
                <a:latin typeface="Calibri"/>
              </a:rPr>
              <a:t>minimis</a:t>
            </a:r>
            <a:r>
              <a:rPr lang="cs-CZ" sz="3600" i="1" spc="-1" dirty="0">
                <a:solidFill>
                  <a:srgbClr val="000000"/>
                </a:solidFill>
                <a:latin typeface="Calibri"/>
              </a:rPr>
              <a:t> získaným podnikateli spojenými s </a:t>
            </a:r>
            <a:r>
              <a:rPr lang="cs-CZ" sz="3600" i="1" spc="-1" dirty="0" smtClean="0">
                <a:solidFill>
                  <a:srgbClr val="000000"/>
                </a:solidFill>
                <a:latin typeface="Calibri"/>
              </a:rPr>
              <a:t>příjemcem</a:t>
            </a:r>
            <a:endParaRPr lang="cs-CZ" sz="3600" spc="-1" dirty="0" smtClean="0">
              <a:solidFill>
                <a:srgbClr val="000000"/>
              </a:solidFill>
              <a:latin typeface="Calibri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300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sz="3300" b="1" dirty="0"/>
              <a:t>Centrální registr podpor </a:t>
            </a:r>
            <a:r>
              <a:rPr lang="pt-BR" sz="3300" b="1" i="1" dirty="0"/>
              <a:t>de minim</a:t>
            </a:r>
            <a:r>
              <a:rPr lang="pt-BR" sz="3300" b="1" dirty="0"/>
              <a:t>is (</a:t>
            </a:r>
            <a:r>
              <a:rPr lang="pt-BR" sz="3300" b="1" dirty="0" smtClean="0"/>
              <a:t>RDM)</a:t>
            </a:r>
            <a:endParaRPr lang="cs-CZ" sz="3300" b="1" dirty="0" smtClean="0"/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300" b="1" dirty="0"/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3300" b="1" dirty="0" err="1" smtClean="0"/>
              <a:t>CzechInvest</a:t>
            </a:r>
            <a:r>
              <a:rPr lang="cs-CZ" sz="3300" b="1" dirty="0" smtClean="0"/>
              <a:t> 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agentura </a:t>
            </a:r>
            <a:r>
              <a:rPr lang="cs-CZ" sz="3300" dirty="0"/>
              <a:t>pro podporu, podnikání a </a:t>
            </a:r>
            <a:r>
              <a:rPr lang="cs-CZ" sz="3300" dirty="0" smtClean="0"/>
              <a:t>investice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 smtClean="0"/>
              <a:t>důležitá </a:t>
            </a:r>
            <a:r>
              <a:rPr lang="cs-CZ" sz="3300" dirty="0"/>
              <a:t>zejména při poskytování finančních prostředků ze zdrojů Evropské </a:t>
            </a:r>
            <a:r>
              <a:rPr lang="cs-CZ" sz="3300" dirty="0" smtClean="0"/>
              <a:t>unie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endParaRPr lang="cs-CZ" sz="3300" dirty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300" b="1" dirty="0"/>
              <a:t> Příklady poskytování podpory </a:t>
            </a:r>
            <a:r>
              <a:rPr lang="cs-CZ" sz="3300" b="1" i="1" dirty="0"/>
              <a:t>de </a:t>
            </a:r>
            <a:r>
              <a:rPr lang="cs-CZ" sz="3300" b="1" i="1" dirty="0" err="1"/>
              <a:t>minimis</a:t>
            </a:r>
            <a:r>
              <a:rPr lang="cs-CZ" sz="3300" b="1" i="1" dirty="0"/>
              <a:t> </a:t>
            </a:r>
            <a:r>
              <a:rPr lang="cs-CZ" sz="3300" b="1" dirty="0"/>
              <a:t>v ČR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/>
              <a:t>podpora finanční úřady - odpouštění penále, některých sankcí a odvodů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300" dirty="0"/>
              <a:t>OSSZ - odpouštění penále a dalších sankcí a odvodů </a:t>
            </a:r>
            <a:r>
              <a:rPr lang="cs-CZ" sz="3300" dirty="0" smtClean="0"/>
              <a:t>aj.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 </a:t>
            </a:r>
            <a:endParaRPr lang="cs-CZ" sz="31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93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Veřejná podpora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853136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6000" lnSpcReduction="20000"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Mezi veřejnou podporu se zařazuje: 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přímé </a:t>
            </a:r>
            <a:r>
              <a:rPr lang="cs-CZ" sz="3200" dirty="0"/>
              <a:t>poskytování veřejných prostředků (dotace a příspěvky</a:t>
            </a:r>
            <a:r>
              <a:rPr lang="cs-CZ" sz="32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dirty="0" smtClean="0"/>
              <a:t>daňové úlevy – snížení daní, </a:t>
            </a:r>
            <a:r>
              <a:rPr lang="cs-CZ" sz="3200" dirty="0"/>
              <a:t>státní záruky, prodej nemovitostí za nižší než tržní cenu, zvýhodněné úvěry, zvýhodněné nájmy, budování infrastruktury, prominutí cla, prominutí plateb za sociální či zdravotní pojištění, prominutí odvodu za porušení rozpočtové kázně a prominutí penále, kapitalizace pohledávek či kapitálové injekce</a:t>
            </a:r>
            <a:r>
              <a:rPr lang="cs-CZ" sz="3200" dirty="0" smtClean="0"/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Nejčastější </a:t>
            </a:r>
            <a:r>
              <a:rPr lang="cs-CZ" sz="3200" b="1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formou převod (transfer) veřejných finančních prostředků, jako dotace, příspěvky, granty a subvence</a:t>
            </a:r>
            <a:r>
              <a:rPr lang="cs-CZ" sz="32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113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8658</TotalTime>
  <Words>1613</Words>
  <Application>Microsoft Office PowerPoint</Application>
  <PresentationFormat>Předvádění na obrazovce (4:3)</PresentationFormat>
  <Paragraphs>323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B. Nejčastější formy dotací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GAČR</vt:lpstr>
      <vt:lpstr>GA UK</vt:lpstr>
      <vt:lpstr>Prezentace aplikace PowerPoint</vt:lpstr>
      <vt:lpstr>Prezentace aplikace PowerPoint</vt:lpstr>
      <vt:lpstr>Prezentace aplikace PowerPoint</vt:lpstr>
      <vt:lpstr>D. Různé Dotace od soukromého subjektu Fundraising Názory na dotace</vt:lpstr>
      <vt:lpstr>Prezentace aplikace PowerPoint</vt:lpstr>
      <vt:lpstr>Prezentace aplikace PowerPoint</vt:lpstr>
      <vt:lpstr>Prezentace aplikace PowerPoint</vt:lpstr>
      <vt:lpstr>Příklady získávání informací o dotacích</vt:lpstr>
      <vt:lpstr>Názory, které odmítají dotace  Jak fungují dotace  Jindřich Pilc (Svobodní), in Parlamentní listy (medium šířící dezinformaci?)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118</cp:revision>
  <dcterms:created xsi:type="dcterms:W3CDTF">2020-02-09T08:30:03Z</dcterms:created>
  <dcterms:modified xsi:type="dcterms:W3CDTF">2022-02-19T12:12:05Z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