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7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5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4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7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45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43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6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2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80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0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3CB80-56D7-41B0-97E6-0D25B0C44F3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9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.kr-jihomoravsky.cz/Oblasti.asp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.kr-jihomoravsky.cz/Grants/18030-506-Podpora+sportu+v+Jihomoravskem+kraji+v+roce+2022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Dotace </a:t>
            </a:r>
            <a:br>
              <a:rPr lang="cs-CZ" dirty="0" smtClean="0"/>
            </a:br>
            <a:r>
              <a:rPr lang="cs-CZ" dirty="0" smtClean="0"/>
              <a:t>Územní samosprávné celky</a:t>
            </a:r>
            <a:br>
              <a:rPr lang="cs-CZ" dirty="0" smtClean="0"/>
            </a:br>
            <a:r>
              <a:rPr lang="cs-CZ" dirty="0"/>
              <a:t>S</a:t>
            </a:r>
            <a:r>
              <a:rPr lang="cs-CZ" dirty="0" smtClean="0"/>
              <a:t>port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Dotační příležitosti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64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Poskytovatelé dotací</a:t>
            </a:r>
          </a:p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Rozpočty ÚSC</a:t>
            </a:r>
            <a:endParaRPr lang="cs-CZ" sz="4400" b="1" strike="noStrike" spc="-1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Územní samosprávný celek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Městská část hlavního města Prahy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Svazek obcí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Regionální rada regionů soudržnosti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Kraje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363272" cy="5257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b="1" dirty="0" err="1" smtClean="0"/>
              <a:t>Dotace</a:t>
            </a:r>
            <a:r>
              <a:rPr lang="sk-SK" sz="3200" b="1" dirty="0" smtClean="0"/>
              <a:t> do rozpočtu </a:t>
            </a:r>
            <a:r>
              <a:rPr lang="sk-SK" sz="3200" b="1" dirty="0" err="1" smtClean="0"/>
              <a:t>krajů</a:t>
            </a:r>
            <a:r>
              <a:rPr lang="sk-SK" sz="3200" b="1" dirty="0" smtClean="0"/>
              <a:t> </a:t>
            </a:r>
          </a:p>
          <a:p>
            <a:pPr marL="514350" indent="-514350">
              <a:buAutoNum type="alphaLcParenR"/>
            </a:pPr>
            <a:r>
              <a:rPr lang="sk-SK" sz="3200" dirty="0" err="1" smtClean="0"/>
              <a:t>Běžné</a:t>
            </a:r>
            <a:r>
              <a:rPr lang="sk-SK" sz="3200" dirty="0" smtClean="0"/>
              <a:t> - neinvestiční (výkon </a:t>
            </a:r>
            <a:r>
              <a:rPr lang="sk-SK" sz="3200" dirty="0" err="1" smtClean="0"/>
              <a:t>státní</a:t>
            </a:r>
            <a:r>
              <a:rPr lang="sk-SK" sz="3200" dirty="0" smtClean="0"/>
              <a:t> správy, dopravní </a:t>
            </a:r>
            <a:r>
              <a:rPr lang="sk-SK" sz="3200" dirty="0" err="1" smtClean="0"/>
              <a:t>obslužnost</a:t>
            </a:r>
            <a:r>
              <a:rPr lang="sk-SK" sz="3200" dirty="0" smtClean="0"/>
              <a:t>, </a:t>
            </a:r>
            <a:r>
              <a:rPr lang="sk-SK" sz="3200" dirty="0" err="1" smtClean="0"/>
              <a:t>zdravotnická</a:t>
            </a:r>
            <a:r>
              <a:rPr lang="sk-SK" sz="3200" dirty="0" smtClean="0"/>
              <a:t> </a:t>
            </a:r>
            <a:r>
              <a:rPr lang="sk-SK" sz="3200" dirty="0" err="1" smtClean="0"/>
              <a:t>zařízení,sociální</a:t>
            </a:r>
            <a:r>
              <a:rPr lang="sk-SK" sz="3200" dirty="0" smtClean="0"/>
              <a:t> </a:t>
            </a:r>
            <a:r>
              <a:rPr lang="sk-SK" sz="3200" dirty="0" err="1" smtClean="0"/>
              <a:t>péče</a:t>
            </a:r>
            <a:r>
              <a:rPr lang="sk-SK" sz="3200" dirty="0" smtClean="0"/>
              <a:t> aj.)</a:t>
            </a:r>
          </a:p>
          <a:p>
            <a:pPr marL="514350" indent="-514350">
              <a:buAutoNum type="alphaLcParenR"/>
            </a:pPr>
            <a:r>
              <a:rPr lang="sk-SK" sz="3200" dirty="0" err="1" smtClean="0"/>
              <a:t>Odvětvově</a:t>
            </a:r>
            <a:r>
              <a:rPr lang="sk-SK" sz="3200" dirty="0" smtClean="0"/>
              <a:t> vyrovnávací (</a:t>
            </a:r>
            <a:r>
              <a:rPr lang="sk-SK" sz="3200" dirty="0" err="1" smtClean="0"/>
              <a:t>školství</a:t>
            </a:r>
            <a:r>
              <a:rPr lang="sk-SK" sz="3200" dirty="0" smtClean="0"/>
              <a:t>)</a:t>
            </a:r>
          </a:p>
          <a:p>
            <a:pPr marL="514350" indent="-514350">
              <a:buAutoNum type="alphaLcParenR"/>
            </a:pPr>
            <a:r>
              <a:rPr lang="sk-SK" sz="3200" dirty="0" smtClean="0"/>
              <a:t>Kapitálové (účelové </a:t>
            </a:r>
            <a:r>
              <a:rPr lang="sk-SK" sz="3200" dirty="0" err="1" smtClean="0"/>
              <a:t>dotace</a:t>
            </a:r>
            <a:r>
              <a:rPr lang="sk-SK" sz="3200" dirty="0" smtClean="0"/>
              <a:t>)</a:t>
            </a:r>
          </a:p>
          <a:p>
            <a:endParaRPr lang="sk-S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podpora </a:t>
            </a:r>
            <a:r>
              <a:rPr lang="sk-SK" sz="3200" dirty="0" err="1" smtClean="0"/>
              <a:t>projektů</a:t>
            </a:r>
            <a:r>
              <a:rPr lang="sk-SK" sz="3200" dirty="0" smtClean="0"/>
              <a:t> </a:t>
            </a:r>
            <a:r>
              <a:rPr lang="sk-SK" sz="3200" dirty="0" err="1" smtClean="0"/>
              <a:t>vyplývá</a:t>
            </a:r>
            <a:r>
              <a:rPr lang="sk-SK" sz="3200" dirty="0" smtClean="0"/>
              <a:t> </a:t>
            </a:r>
            <a:r>
              <a:rPr lang="sk-SK" sz="3200" dirty="0" err="1" smtClean="0"/>
              <a:t>ze</a:t>
            </a:r>
            <a:r>
              <a:rPr lang="sk-SK" sz="3200" dirty="0" smtClean="0"/>
              <a:t> zákona:</a:t>
            </a:r>
          </a:p>
          <a:p>
            <a:pPr marL="457200" indent="-457200">
              <a:buFontTx/>
              <a:buChar char="-"/>
            </a:pPr>
            <a:r>
              <a:rPr lang="sk-SK" sz="3200" dirty="0" smtClean="0"/>
              <a:t>č</a:t>
            </a:r>
            <a:r>
              <a:rPr lang="sk-SK" sz="3200" dirty="0"/>
              <a:t>. 250/2000 </a:t>
            </a:r>
            <a:r>
              <a:rPr lang="sk-SK" sz="3200" dirty="0" err="1" smtClean="0"/>
              <a:t>Sb</a:t>
            </a:r>
            <a:r>
              <a:rPr lang="sk-SK" sz="3200" dirty="0" smtClean="0"/>
              <a:t>., o</a:t>
            </a:r>
            <a:r>
              <a:rPr lang="sk-SK" sz="3200" dirty="0"/>
              <a:t> rozpočtových </a:t>
            </a:r>
            <a:r>
              <a:rPr lang="sk-SK" sz="3200" dirty="0" err="1" smtClean="0"/>
              <a:t>pravidlech</a:t>
            </a:r>
            <a:r>
              <a:rPr lang="sk-SK" sz="3200" dirty="0" smtClean="0"/>
              <a:t> </a:t>
            </a:r>
            <a:r>
              <a:rPr lang="sk-SK" sz="3200" dirty="0" err="1" smtClean="0"/>
              <a:t>územních</a:t>
            </a:r>
            <a:r>
              <a:rPr lang="sk-SK" sz="3200" dirty="0" smtClean="0"/>
              <a:t> </a:t>
            </a:r>
            <a:r>
              <a:rPr lang="sk-SK" sz="3200" dirty="0" err="1" smtClean="0"/>
              <a:t>rozpočtů</a:t>
            </a:r>
            <a:endParaRPr lang="sk-SK" sz="3200" dirty="0" smtClean="0"/>
          </a:p>
          <a:p>
            <a:pPr marL="457200" indent="-457200">
              <a:buFontTx/>
              <a:buChar char="-"/>
            </a:pPr>
            <a:r>
              <a:rPr lang="sk-SK" sz="3200" dirty="0" smtClean="0"/>
              <a:t>č</a:t>
            </a:r>
            <a:r>
              <a:rPr lang="sk-SK" sz="3200" dirty="0"/>
              <a:t>. 129/2000 </a:t>
            </a:r>
            <a:r>
              <a:rPr lang="sk-SK" sz="3200" dirty="0" err="1" smtClean="0"/>
              <a:t>Sb</a:t>
            </a:r>
            <a:r>
              <a:rPr lang="sk-SK" sz="3200" dirty="0"/>
              <a:t>., o </a:t>
            </a:r>
            <a:r>
              <a:rPr lang="sk-SK" sz="3200" dirty="0" err="1" smtClean="0"/>
              <a:t>krajích</a:t>
            </a:r>
            <a:r>
              <a:rPr lang="sk-SK" sz="3200" dirty="0" smtClean="0"/>
              <a:t> </a:t>
            </a:r>
            <a:r>
              <a:rPr lang="sk-SK" sz="3200" dirty="0"/>
              <a:t>§ </a:t>
            </a:r>
            <a:r>
              <a:rPr lang="sk-SK" sz="3200" dirty="0" smtClean="0"/>
              <a:t>21</a:t>
            </a:r>
          </a:p>
          <a:p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poskytnutí </a:t>
            </a:r>
            <a:r>
              <a:rPr lang="sk-SK" sz="3200" dirty="0" err="1" smtClean="0"/>
              <a:t>dotací</a:t>
            </a:r>
            <a:r>
              <a:rPr lang="sk-SK" sz="3200" dirty="0" smtClean="0"/>
              <a:t> – </a:t>
            </a:r>
            <a:r>
              <a:rPr lang="sk-SK" sz="3200" dirty="0" err="1" smtClean="0"/>
              <a:t>rozhodují</a:t>
            </a:r>
            <a:r>
              <a:rPr lang="sk-SK" sz="3200" dirty="0" smtClean="0"/>
              <a:t> </a:t>
            </a:r>
            <a:r>
              <a:rPr lang="sk-SK" sz="3200" dirty="0" err="1" smtClean="0"/>
              <a:t>zastupitelstva</a:t>
            </a:r>
            <a:r>
              <a:rPr lang="sk-SK" sz="3200" dirty="0" smtClean="0"/>
              <a:t> </a:t>
            </a:r>
            <a:r>
              <a:rPr lang="sk-SK" sz="3200" dirty="0" err="1" smtClean="0"/>
              <a:t>krajů</a:t>
            </a:r>
            <a:r>
              <a:rPr lang="sk-SK" sz="3200" dirty="0" smtClean="0"/>
              <a:t>, rady </a:t>
            </a:r>
            <a:r>
              <a:rPr lang="sk-SK" sz="3200" dirty="0" err="1" smtClean="0"/>
              <a:t>krajů</a:t>
            </a:r>
            <a:r>
              <a:rPr lang="sk-SK" sz="32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JMK informace: </a:t>
            </a:r>
            <a:r>
              <a:rPr lang="cs-CZ" sz="3200" dirty="0" smtClean="0">
                <a:hlinkClick r:id="rId2"/>
              </a:rPr>
              <a:t>https</a:t>
            </a:r>
            <a:r>
              <a:rPr lang="cs-CZ" sz="3200" dirty="0">
                <a:hlinkClick r:id="rId2"/>
              </a:rPr>
              <a:t>://</a:t>
            </a:r>
            <a:r>
              <a:rPr lang="cs-CZ" sz="3200" dirty="0" smtClean="0">
                <a:hlinkClick r:id="rId2"/>
              </a:rPr>
              <a:t>dotace.kr-jihomoravsky.cz/Oblasti.aspx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971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Dotace územních samosprávných celků (obcí 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640960" cy="5112568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poskytovány </a:t>
            </a:r>
            <a:r>
              <a:rPr lang="cs-CZ" dirty="0"/>
              <a:t>jednotlivým občanům obce, občanským </a:t>
            </a:r>
            <a:r>
              <a:rPr lang="cs-CZ" dirty="0" smtClean="0"/>
              <a:t>sdružením, fyzickým a právnickým osobám působícím na území obce</a:t>
            </a:r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různé druhy finanční </a:t>
            </a:r>
            <a:r>
              <a:rPr lang="cs-CZ" dirty="0" smtClean="0"/>
              <a:t>podpory </a:t>
            </a:r>
            <a:r>
              <a:rPr lang="cs-CZ" dirty="0"/>
              <a:t>si ve většině případů každá obec stanovuje svá </a:t>
            </a:r>
            <a:r>
              <a:rPr lang="cs-CZ" dirty="0" smtClean="0"/>
              <a:t>pravidla</a:t>
            </a:r>
            <a:r>
              <a:rPr lang="cs-CZ" dirty="0"/>
              <a:t> </a:t>
            </a:r>
            <a:r>
              <a:rPr lang="cs-CZ" dirty="0" smtClean="0"/>
              <a:t>při dodržování právních norem</a:t>
            </a:r>
            <a:endParaRPr lang="cs-CZ" dirty="0"/>
          </a:p>
          <a:p>
            <a:r>
              <a:rPr lang="cs-CZ" b="1" dirty="0" smtClean="0"/>
              <a:t>Zákon </a:t>
            </a:r>
            <a:r>
              <a:rPr lang="cs-CZ" b="1" dirty="0"/>
              <a:t>o obcích </a:t>
            </a:r>
            <a:r>
              <a:rPr lang="cs-CZ" b="1" dirty="0" smtClean="0"/>
              <a:t>č. 128/2000 </a:t>
            </a:r>
            <a:r>
              <a:rPr lang="cs-CZ" b="1" dirty="0"/>
              <a:t>Sb</a:t>
            </a:r>
            <a:r>
              <a:rPr lang="cs-CZ" b="1" dirty="0" smtClean="0"/>
              <a:t>., </a:t>
            </a:r>
            <a:r>
              <a:rPr lang="cs-CZ" b="1" dirty="0"/>
              <a:t>§  </a:t>
            </a:r>
            <a:r>
              <a:rPr lang="cs-CZ" b="1" dirty="0" smtClean="0"/>
              <a:t>85 </a:t>
            </a:r>
            <a:r>
              <a:rPr lang="cs-CZ" dirty="0" smtClean="0"/>
              <a:t>je zastupitelstvo oprávněno</a:t>
            </a:r>
          </a:p>
          <a:p>
            <a:pPr>
              <a:buFontTx/>
              <a:buChar char="-"/>
            </a:pPr>
            <a:r>
              <a:rPr lang="cs-CZ" dirty="0" smtClean="0"/>
              <a:t>rozhodovat </a:t>
            </a:r>
            <a:r>
              <a:rPr lang="cs-CZ" dirty="0"/>
              <a:t>mimo jiné o poskytování věcných darů v hodnotě nad  20 000 Kč a peněžitých darů ve výši nad 20 000 Kč fyzické, nebo právnické osobě v jednom kalendářním </a:t>
            </a:r>
            <a:r>
              <a:rPr lang="cs-CZ" dirty="0" smtClean="0"/>
              <a:t>roce</a:t>
            </a:r>
          </a:p>
          <a:p>
            <a:pPr>
              <a:buFontTx/>
              <a:buChar char="-"/>
            </a:pPr>
            <a:r>
              <a:rPr lang="cs-CZ" dirty="0" smtClean="0"/>
              <a:t>poskytovat </a:t>
            </a:r>
            <a:r>
              <a:rPr lang="cs-CZ" dirty="0"/>
              <a:t>dotace a návratné finanční výpomocí nad 50 000 Kč v jednotlivém případě fyzickým nebo právnickým osobám a uzavření veřejnoprávních smluv o jejich poskytnutí. </a:t>
            </a:r>
          </a:p>
          <a:p>
            <a:r>
              <a:rPr lang="cs-CZ" dirty="0"/>
              <a:t>Do částky 20 tisíc rozhoduje o návratné finanční výpomocí a dotaci rada obce.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Zákon č</a:t>
            </a:r>
            <a:r>
              <a:rPr lang="cs-CZ" b="1" dirty="0"/>
              <a:t>. 250/2000 Sb., o rozpočtových pravidlech územních rozpočtů</a:t>
            </a:r>
            <a:r>
              <a:rPr lang="cs-CZ" dirty="0"/>
              <a:t> ve znění pozdějších </a:t>
            </a:r>
            <a:r>
              <a:rPr lang="cs-CZ" dirty="0" smtClean="0"/>
              <a:t>předpisů,</a:t>
            </a:r>
          </a:p>
          <a:p>
            <a:r>
              <a:rPr lang="cs-CZ" dirty="0" smtClean="0"/>
              <a:t>Část Výdajů </a:t>
            </a:r>
            <a:r>
              <a:rPr lang="cs-CZ" dirty="0"/>
              <a:t>rozpočtu obce v § 9 odst. 1 a</a:t>
            </a:r>
            <a:r>
              <a:rPr lang="cs-CZ" dirty="0" smtClean="0"/>
              <a:t>).</a:t>
            </a:r>
          </a:p>
          <a:p>
            <a:r>
              <a:rPr lang="cs-CZ" dirty="0" smtClean="0"/>
              <a:t>Část Dotace </a:t>
            </a:r>
            <a:r>
              <a:rPr lang="cs-CZ" dirty="0"/>
              <a:t>a návratná finanční </a:t>
            </a:r>
            <a:r>
              <a:rPr lang="cs-CZ" dirty="0" smtClean="0"/>
              <a:t>výpomoc § 10a, c, d</a:t>
            </a: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§ 10a  č. 250/2000 Sb., v platném znění, </a:t>
            </a:r>
            <a:r>
              <a:rPr lang="cs-CZ" b="1" dirty="0"/>
              <a:t>může územní samosprávný celek ze svého rozpočtu poskytnout dotaci fyzické nebo právnické osobě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1</a:t>
            </a:r>
            <a:r>
              <a:rPr lang="cs-CZ" dirty="0"/>
              <a:t>. na účel, který stanovil v programu (§ </a:t>
            </a:r>
            <a:r>
              <a:rPr lang="cs-CZ" dirty="0" smtClean="0"/>
              <a:t>10c)</a:t>
            </a:r>
          </a:p>
          <a:p>
            <a:pPr>
              <a:buFontTx/>
              <a:buChar char="-"/>
            </a:pPr>
            <a:r>
              <a:rPr lang="cs-CZ" dirty="0" smtClean="0"/>
              <a:t>2</a:t>
            </a:r>
            <a:r>
              <a:rPr lang="cs-CZ" dirty="0"/>
              <a:t>. na jiný účel určený žadatelem v žádosti, </a:t>
            </a:r>
            <a:r>
              <a:rPr lang="cs-CZ" dirty="0" smtClean="0"/>
              <a:t>nebo </a:t>
            </a:r>
          </a:p>
          <a:p>
            <a:pPr>
              <a:buFontTx/>
              <a:buChar char="-"/>
            </a:pPr>
            <a:r>
              <a:rPr lang="cs-CZ" dirty="0" smtClean="0"/>
              <a:t>3</a:t>
            </a:r>
            <a:r>
              <a:rPr lang="cs-CZ" dirty="0"/>
              <a:t>. na účel stanovený zvláštním právním předpisem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Program podle § 10c zákona č. 250/2000 Sb. vyhlašuje územní samosprávný celek, pokud </a:t>
            </a:r>
            <a:r>
              <a:rPr lang="cs-CZ" dirty="0" smtClean="0"/>
              <a:t>se rozhodne </a:t>
            </a:r>
            <a:r>
              <a:rPr lang="cs-CZ" dirty="0"/>
              <a:t>podpořit ze svého rozpočtu určitou oblast nebo činnost.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poskytnutí dotace stanoví podmínky (§ 10c odst. 2 zákona č. 250/2000 Sb.) a program zveřejní způsobem uvedeným 2 v § 10c odst. 1 zákona č. 250/2000 Sb. </a:t>
            </a:r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/>
              <a:t>dotaci, jejíž účel určil poskytovatel v programu, může požádat každý, kdo splní stanovené podmínky. </a:t>
            </a:r>
            <a:endParaRPr lang="cs-CZ" dirty="0" smtClean="0"/>
          </a:p>
          <a:p>
            <a:r>
              <a:rPr lang="cs-CZ" b="1" dirty="0"/>
              <a:t>Veřejnoprávní </a:t>
            </a:r>
            <a:r>
              <a:rPr lang="cs-CZ" b="1" dirty="0" smtClean="0"/>
              <a:t>smlouva; </a:t>
            </a:r>
            <a:r>
              <a:rPr lang="cs-CZ" dirty="0" smtClean="0"/>
              <a:t>o poskytnutí </a:t>
            </a:r>
            <a:r>
              <a:rPr lang="cs-CZ" dirty="0"/>
              <a:t>dotace nebo návratné finanční výpomoci do výše 50000 Kč se nezveřejňuje</a:t>
            </a:r>
            <a:endParaRPr lang="cs-CZ" dirty="0" smtClean="0"/>
          </a:p>
          <a:p>
            <a:r>
              <a:rPr lang="cs-CZ" dirty="0" smtClean="0"/>
              <a:t>Dotaci </a:t>
            </a:r>
            <a:r>
              <a:rPr lang="cs-CZ" dirty="0"/>
              <a:t>poskytuje územní samosprávný celek na základě žádosti o poskytnutí dotace prostřednictvím veřejnoprávní smlouvy, popřípadě na základě povinnosti vyplývající ze zvláštního právního předpisu</a:t>
            </a:r>
            <a:r>
              <a:rPr lang="cs-CZ" dirty="0" smtClean="0">
                <a:effectLst/>
              </a:rPr>
              <a:t> 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592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</a:t>
            </a:r>
          </a:p>
          <a:p>
            <a:r>
              <a:rPr lang="cs-CZ" dirty="0" err="1" smtClean="0"/>
              <a:t>JmK</a:t>
            </a:r>
            <a:r>
              <a:rPr lang="cs-CZ" dirty="0" smtClean="0"/>
              <a:t> – Podpora sportu v </a:t>
            </a:r>
            <a:r>
              <a:rPr lang="cs-CZ" dirty="0" err="1" smtClean="0"/>
              <a:t>JmK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dotace.kr-jihomoravsky.cz/Grants/18030-506-Podpora+sportu+v+Jihomoravskem+kraji+v+roce+2022.aspx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48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Financování </a:t>
            </a: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sportu v ČR 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 lnSpcReduction="2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prostředků státního rozpočtu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rozpočtu krajů, měst a obcí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příjmů loterijních a sázkových společností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vlastních zdrojů a výnosů z vlastní činnosti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ostatních zdrojů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prostředků Evropské unie.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Financování z prostředků státního rozpočtu je závislá na možnostech státního rozpočtu a na výši finančních prostředků určených pro oblast sportu. </a:t>
            </a:r>
          </a:p>
        </p:txBody>
      </p:sp>
    </p:spTree>
    <p:extLst>
      <p:ext uri="{BB962C8B-B14F-4D97-AF65-F5344CB8AC3E}">
        <p14:creationId xmlns:p14="http://schemas.microsoft.com/office/powerpoint/2010/main" val="397175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7500"/>
          </a:bodyPr>
          <a:lstStyle/>
          <a:p>
            <a:pPr algn="ctr"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Příklady možných příjmů sportovních klubů</a:t>
            </a:r>
            <a:endParaRPr lang="cs-CZ" sz="32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484977" y="1441728"/>
            <a:ext cx="8201463" cy="508361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podnikatelské činnosti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sponzoringu – příjem prostředků na základě darovací smlouvy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státního rozpočtu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</a:t>
            </a: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z rozpočtu kraje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</a:t>
            </a: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z rozpočtu obce </a:t>
            </a:r>
            <a:r>
              <a:rPr lang="cs-CZ" sz="1400" b="0" strike="noStrike" spc="-1" dirty="0" smtClean="0">
                <a:solidFill>
                  <a:srgbClr val="000000"/>
                </a:solidFill>
                <a:latin typeface="Calibri"/>
              </a:rPr>
              <a:t>– veřejnoprávní smlouva o poskytnutí dotace z rozpočtu obce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zdrojů svazu / asociace nebo ČSTV (Československý svaz tělesné výchovy a sportu)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prodeje majetku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členské příspěvky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příjmy z prodeje vstupného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tržby z prodeje propagačních materiálů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odstupné z přestupů a hostování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Příjmy plynoucí sportovním klubům ze státního rozpočtu, rozpočtu kraje a rozpočtu obce mohou být dvojí povahy: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FF0000"/>
                </a:solidFill>
                <a:latin typeface="Calibri"/>
              </a:rPr>
              <a:t>➢ dotace – prostředky poskytované na stanovený účel, s povinností doložit použití prostředků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FF0000"/>
                </a:solidFill>
                <a:latin typeface="Calibri"/>
              </a:rPr>
              <a:t>➢ příspěvek – vymezen účelově, příjemce nemá povinnost dokládat naplnění účelu </a:t>
            </a:r>
            <a:r>
              <a:rPr lang="cs-CZ" sz="1400" b="0" strike="noStrike" spc="-1" dirty="0" smtClean="0">
                <a:solidFill>
                  <a:srgbClr val="FF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 smtClean="0">
                <a:solidFill>
                  <a:srgbClr val="000000"/>
                </a:solidFill>
                <a:latin typeface="Calibri"/>
              </a:rPr>
              <a:t> V 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naprosté většině případů se jedná o dotaci</a:t>
            </a:r>
          </a:p>
        </p:txBody>
      </p:sp>
    </p:spTree>
    <p:extLst>
      <p:ext uri="{BB962C8B-B14F-4D97-AF65-F5344CB8AC3E}">
        <p14:creationId xmlns:p14="http://schemas.microsoft.com/office/powerpoint/2010/main" val="298084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328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Dotace  Územní samosprávné celky Sport</vt:lpstr>
      <vt:lpstr>Prezentace aplikace PowerPoint</vt:lpstr>
      <vt:lpstr>Prezentace aplikace PowerPoint</vt:lpstr>
      <vt:lpstr>Dotace územních samosprávných celků (obcí ) </vt:lpstr>
      <vt:lpstr>Sport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16</cp:revision>
  <dcterms:created xsi:type="dcterms:W3CDTF">2021-02-03T14:41:56Z</dcterms:created>
  <dcterms:modified xsi:type="dcterms:W3CDTF">2022-02-19T12:39:44Z</dcterms:modified>
</cp:coreProperties>
</file>