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8" r:id="rId5"/>
    <p:sldId id="257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A26-604E-426E-A009-53A9560E2BA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DF9C-DA11-45D4-9DEB-B1D81C807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2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A26-604E-426E-A009-53A9560E2BA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DF9C-DA11-45D4-9DEB-B1D81C807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462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A26-604E-426E-A009-53A9560E2BA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DF9C-DA11-45D4-9DEB-B1D81C807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15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A26-604E-426E-A009-53A9560E2BA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DF9C-DA11-45D4-9DEB-B1D81C807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A26-604E-426E-A009-53A9560E2BA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DF9C-DA11-45D4-9DEB-B1D81C807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866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A26-604E-426E-A009-53A9560E2BA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DF9C-DA11-45D4-9DEB-B1D81C807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33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A26-604E-426E-A009-53A9560E2BA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DF9C-DA11-45D4-9DEB-B1D81C807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74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A26-604E-426E-A009-53A9560E2BA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DF9C-DA11-45D4-9DEB-B1D81C807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07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A26-604E-426E-A009-53A9560E2BA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DF9C-DA11-45D4-9DEB-B1D81C807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44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A26-604E-426E-A009-53A9560E2BA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DF9C-DA11-45D4-9DEB-B1D81C807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651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7A26-604E-426E-A009-53A9560E2BA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3DF9C-DA11-45D4-9DEB-B1D81C807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2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7A26-604E-426E-A009-53A9560E2BA4}" type="datetimeFigureOut">
              <a:rPr lang="cs-CZ" smtClean="0"/>
              <a:t>20.03.2021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3DF9C-DA11-45D4-9DEB-B1D81C8075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79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msp.cz/wp-content/uploads/2017/11/Ipsos-pro-AMSP_Dotace_z%C3%A1v%C4%9Bre%C4%8Dn%C3%A1-zpr%C3%A1va-v%C3%BDzkum-MSP-1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748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00050"/>
            <a:ext cx="7991475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27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218258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Vliv dotací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pt-BR" b="1" dirty="0" smtClean="0"/>
              <a:t> na </a:t>
            </a:r>
            <a:r>
              <a:rPr lang="cs-CZ" b="1" dirty="0" smtClean="0"/>
              <a:t>ROZVOJ</a:t>
            </a:r>
            <a:r>
              <a:rPr lang="pt-BR" b="1" dirty="0" smtClean="0"/>
              <a:t> malých a středních firem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Dotazníkové šetření 500 firem 2017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924944"/>
            <a:ext cx="8219256" cy="3201219"/>
          </a:xfrm>
        </p:spPr>
        <p:txBody>
          <a:bodyPr>
            <a:normAutofit/>
          </a:bodyPr>
          <a:lstStyle/>
          <a:p>
            <a:r>
              <a:rPr lang="cs-CZ" dirty="0" smtClean="0">
                <a:hlinkClick r:id="rId2"/>
              </a:rPr>
              <a:t>Zdroj</a:t>
            </a:r>
            <a:endParaRPr lang="cs-CZ" dirty="0" smtClean="0"/>
          </a:p>
          <a:p>
            <a:r>
              <a:rPr lang="cs-CZ" dirty="0" smtClean="0"/>
              <a:t>AMSP – Asociace malých a středních podniků a živnostníků ČR</a:t>
            </a:r>
          </a:p>
          <a:p>
            <a:r>
              <a:rPr lang="cs-CZ" dirty="0" err="1" smtClean="0"/>
              <a:t>Ipsos</a:t>
            </a:r>
            <a:r>
              <a:rPr lang="cs-CZ" dirty="0" smtClean="0"/>
              <a:t> </a:t>
            </a:r>
            <a:r>
              <a:rPr lang="cs-CZ" dirty="0"/>
              <a:t>Group S.A. je nadnárodní společnost zabývající se průzkumem trhu</a:t>
            </a:r>
          </a:p>
        </p:txBody>
      </p:sp>
    </p:spTree>
    <p:extLst>
      <p:ext uri="{BB962C8B-B14F-4D97-AF65-F5344CB8AC3E}">
        <p14:creationId xmlns:p14="http://schemas.microsoft.com/office/powerpoint/2010/main" val="128752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093850" cy="544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49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426170"/>
          </a:xfrm>
        </p:spPr>
        <p:txBody>
          <a:bodyPr>
            <a:noAutofit/>
          </a:bodyPr>
          <a:lstStyle/>
          <a:p>
            <a:pPr algn="r"/>
            <a:r>
              <a:rPr lang="cs-CZ" sz="3600" b="1" dirty="0" smtClean="0"/>
              <a:t>.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301608" cy="5246043"/>
          </a:xfrm>
        </p:spPr>
        <p:txBody>
          <a:bodyPr>
            <a:normAutofit fontScale="62500" lnSpcReduction="20000"/>
          </a:bodyPr>
          <a:lstStyle/>
          <a:p>
            <a:pPr defTabSz="1219170" fontAlgn="b"/>
            <a:r>
              <a:rPr lang="cs-CZ" b="1" dirty="0" smtClean="0"/>
              <a:t>39 % malých a středních firem alespoň jednou o dotace žádalo</a:t>
            </a:r>
            <a:r>
              <a:rPr lang="cs-CZ" dirty="0" smtClean="0"/>
              <a:t>, z toho bylo 62 % firem úspěšných. Nejčastěji se žádá o dotace z evropských fondů (61 % z žádajících firem).</a:t>
            </a:r>
          </a:p>
          <a:p>
            <a:pPr defTabSz="1219170" fontAlgn="b"/>
            <a:endParaRPr lang="cs-CZ" dirty="0" smtClean="0"/>
          </a:p>
          <a:p>
            <a:pPr defTabSz="1219170" fontAlgn="b"/>
            <a:r>
              <a:rPr lang="cs-CZ" dirty="0" smtClean="0"/>
              <a:t>Téměř polovina firem žádá v dotacích o částku vyšší než milion, nejčastěji na investici nebo vzdělávání. </a:t>
            </a:r>
            <a:r>
              <a:rPr lang="cs-CZ" b="1" dirty="0" smtClean="0"/>
              <a:t>Polovina dotovaných investic by se bez dotace jinak neuskutečnila.</a:t>
            </a:r>
          </a:p>
          <a:p>
            <a:pPr defTabSz="1219170" fontAlgn="b"/>
            <a:endParaRPr lang="cs-CZ" b="1" dirty="0" smtClean="0"/>
          </a:p>
          <a:p>
            <a:pPr defTabSz="1219170" fontAlgn="b"/>
            <a:r>
              <a:rPr lang="cs-CZ" b="1" dirty="0" smtClean="0"/>
              <a:t>¾ firem mají s čerpáním dotací pozitivní zkušenosti. O co menší firmu se ale jedná, o to je spokojenost s vyřízením dotací nižší.</a:t>
            </a:r>
          </a:p>
          <a:p>
            <a:pPr defTabSz="1219170" fontAlgn="b"/>
            <a:endParaRPr lang="cs-CZ" dirty="0" smtClean="0"/>
          </a:p>
          <a:p>
            <a:pPr defTabSz="1219170" fontAlgn="b"/>
            <a:r>
              <a:rPr lang="cs-CZ" b="1" dirty="0" smtClean="0"/>
              <a:t>Polovině firem, které alespoň jednou získaly dotaci, připadá jako největší komplikace složitá administrativa a papírování.</a:t>
            </a:r>
          </a:p>
          <a:p>
            <a:pPr defTabSz="1219170" fontAlgn="b"/>
            <a:endParaRPr lang="cs-CZ" b="1" dirty="0" smtClean="0"/>
          </a:p>
          <a:p>
            <a:pPr defTabSz="1219170" fontAlgn="b"/>
            <a:r>
              <a:rPr lang="cs-CZ" b="1" dirty="0" smtClean="0"/>
              <a:t>41 % firem si žádost nechalo vypracovat od profesionálů</a:t>
            </a:r>
            <a:r>
              <a:rPr lang="cs-CZ" dirty="0" smtClean="0"/>
              <a:t>, jsou to nejčastěji firmy žádající o částky 1 mil. Kč a více. Tyto firmy také častěji sledují vypisování dotací. Jedná se o větší firmy s 50-250 zaměstnanci</a:t>
            </a:r>
          </a:p>
          <a:p>
            <a:endParaRPr lang="cs-CZ" dirty="0"/>
          </a:p>
        </p:txBody>
      </p:sp>
      <p:pic>
        <p:nvPicPr>
          <p:cNvPr id="34" name="Obrázek 33" descr="Ipsos Marketing-c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4347" y="764704"/>
            <a:ext cx="3178841" cy="4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74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7"/>
            <a:ext cx="9036496" cy="560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47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95292" cy="499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12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0" y="1200150"/>
            <a:ext cx="80676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8" y="332656"/>
            <a:ext cx="86296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13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3388"/>
            <a:ext cx="9036496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931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90525"/>
            <a:ext cx="836295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8276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172</Words>
  <Application>Microsoft Office PowerPoint</Application>
  <PresentationFormat>Předvádění na obrazovce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Vliv dotací  na ROZVOJ malých a středních firem Dotazníkové šetření 500 firem 2017</vt:lpstr>
      <vt:lpstr>Prezentace aplikace PowerPoint</vt:lpstr>
      <vt:lpstr>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Anna</dc:creator>
  <cp:lastModifiedBy>Anna</cp:lastModifiedBy>
  <cp:revision>6</cp:revision>
  <dcterms:created xsi:type="dcterms:W3CDTF">2021-02-02T19:10:45Z</dcterms:created>
  <dcterms:modified xsi:type="dcterms:W3CDTF">2021-03-20T14:16:32Z</dcterms:modified>
</cp:coreProperties>
</file>