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10782-6BA6-4BAD-988E-9F69E176C596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800AD-CA39-4C6C-8F42-A864430112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49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DD73980-43D0-4777-898C-3F09066F363F}" type="slidenum">
              <a:rPr lang="cs-CZ" altLang="cs-CZ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</a:pPr>
              <a:t>3</a:t>
            </a:fld>
            <a:endParaRPr lang="cs-CZ" altLang="cs-CZ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waygrants.cz/" TargetMode="External"/><Relationship Id="rId2" Type="http://schemas.openxmlformats.org/officeDocument/2006/relationships/hyperlink" Target="http://www.eeagrant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vp-n1ANfI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20689"/>
            <a:ext cx="8134672" cy="2979762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FONDY </a:t>
            </a:r>
            <a:r>
              <a:rPr lang="cs-CZ" b="1" dirty="0">
                <a:solidFill>
                  <a:srgbClr val="FF0000"/>
                </a:solidFill>
              </a:rPr>
              <a:t>NORSKA A FONDY EHP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40760" cy="1057672"/>
          </a:xfrm>
        </p:spPr>
        <p:txBody>
          <a:bodyPr>
            <a:normAutofit/>
          </a:bodyPr>
          <a:lstStyle/>
          <a:p>
            <a:r>
              <a:rPr lang="cs-CZ" dirty="0" smtClean="0"/>
              <a:t>Dotační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45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Picture 8" descr="Čeští a norští taneční kritici spojili síly v novém projekt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3960440" cy="279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Image result for norské fond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4" name="Picture 4" descr="Image result for norské fond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478" y="3356992"/>
            <a:ext cx="5628109" cy="288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46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53344"/>
            <a:ext cx="8352928" cy="578802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 smtClean="0"/>
              <a:t>2004: Island, knížectví Lichtenštejnsko, Norské království</a:t>
            </a:r>
          </a:p>
          <a:p>
            <a:pPr algn="just">
              <a:defRPr/>
            </a:pPr>
            <a:r>
              <a:rPr lang="cs-CZ" sz="2000" dirty="0" smtClean="0"/>
              <a:t>Norské království samostatné fondy</a:t>
            </a:r>
          </a:p>
          <a:p>
            <a:pPr algn="just">
              <a:defRPr/>
            </a:pPr>
            <a:r>
              <a:rPr lang="cs-CZ" sz="2000" dirty="0"/>
              <a:t>EHP (Evropský hospodářský prostor) </a:t>
            </a:r>
            <a:endParaRPr lang="cs-CZ" sz="2000" dirty="0" smtClean="0"/>
          </a:p>
          <a:p>
            <a:pPr algn="just">
              <a:defRPr/>
            </a:pPr>
            <a:r>
              <a:rPr lang="cs-CZ" sz="2000" dirty="0"/>
              <a:t>„</a:t>
            </a:r>
            <a:r>
              <a:rPr lang="cs-CZ" sz="2000" dirty="0" smtClean="0"/>
              <a:t>výměna za výhody“ EHP</a:t>
            </a:r>
          </a:p>
          <a:p>
            <a:pPr algn="just">
              <a:defRPr/>
            </a:pPr>
            <a:r>
              <a:rPr lang="cs-CZ" sz="2000" dirty="0" smtClean="0"/>
              <a:t>přispívají k:</a:t>
            </a:r>
            <a:endParaRPr lang="cs-CZ" sz="2000" dirty="0" smtClean="0"/>
          </a:p>
          <a:p>
            <a:pPr lvl="1">
              <a:defRPr/>
            </a:pPr>
            <a:r>
              <a:rPr lang="cs-CZ" sz="2000" dirty="0" smtClean="0"/>
              <a:t>snižování </a:t>
            </a:r>
            <a:r>
              <a:rPr lang="cs-CZ" sz="2000" dirty="0" err="1" smtClean="0"/>
              <a:t>socio</a:t>
            </a:r>
            <a:r>
              <a:rPr lang="cs-CZ" sz="2000" dirty="0" smtClean="0"/>
              <a:t>-ekonomických rozdílů v Evropě </a:t>
            </a:r>
          </a:p>
          <a:p>
            <a:pPr lvl="1">
              <a:defRPr/>
            </a:pPr>
            <a:r>
              <a:rPr lang="cs-CZ" sz="2000" dirty="0" smtClean="0"/>
              <a:t>posilování </a:t>
            </a:r>
            <a:r>
              <a:rPr lang="cs-CZ" sz="2000" dirty="0" smtClean="0"/>
              <a:t>vztahů </a:t>
            </a:r>
            <a:r>
              <a:rPr lang="cs-CZ" sz="2000" dirty="0" smtClean="0"/>
              <a:t>mezi </a:t>
            </a:r>
            <a:r>
              <a:rPr lang="cs-CZ" sz="2000" dirty="0" smtClean="0"/>
              <a:t>donátorskými státy a příjemci dotací</a:t>
            </a:r>
            <a:endParaRPr lang="cs-CZ" sz="2000" dirty="0" smtClean="0"/>
          </a:p>
          <a:p>
            <a:pPr algn="just">
              <a:defRPr/>
            </a:pPr>
            <a:r>
              <a:rPr lang="cs-CZ" sz="2000" dirty="0" smtClean="0"/>
              <a:t>spolupráce s 15 zeměmi střední, východní a jižní Evropy</a:t>
            </a:r>
          </a:p>
          <a:p>
            <a:pPr algn="just">
              <a:defRPr/>
            </a:pPr>
            <a:r>
              <a:rPr lang="cs-CZ" sz="2000" dirty="0"/>
              <a:t>pro členské státy EU, jejichž hrubý národní důchod (HND) na obyvatele je menší než 90 % průměru EU. Země, které vstoupily do roku 2003 mohou čerpat pouze z Fondu EHP, ale země vstupující od roku 2004 čerpají i z Fondů </a:t>
            </a:r>
            <a:r>
              <a:rPr lang="cs-CZ" sz="2000" dirty="0" smtClean="0"/>
              <a:t>Norska</a:t>
            </a:r>
          </a:p>
          <a:p>
            <a:r>
              <a:rPr lang="cs-CZ" sz="2000" dirty="0"/>
              <a:t>Zásadní podmínkou při podání žádosti je zapojení partnera z Norska, Islandu nebo Lichtenštejnska</a:t>
            </a:r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Arial" charset="0"/>
              <a:buNone/>
              <a:defRPr/>
            </a:pPr>
            <a:endParaRPr lang="cs-CZ" dirty="0" smtClean="0">
              <a:solidFill>
                <a:schemeClr val="bg1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endParaRPr lang="cs-CZ" sz="3000" dirty="0" smtClean="0">
              <a:solidFill>
                <a:schemeClr val="bg1"/>
              </a:solidFill>
            </a:endParaRPr>
          </a:p>
          <a:p>
            <a:pPr algn="just">
              <a:defRPr/>
            </a:pP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5123" name="Nadpis 3"/>
          <p:cNvSpPr>
            <a:spLocks noGrp="1"/>
          </p:cNvSpPr>
          <p:nvPr>
            <p:ph type="title"/>
          </p:nvPr>
        </p:nvSpPr>
        <p:spPr>
          <a:xfrm>
            <a:off x="468313" y="179388"/>
            <a:ext cx="8229600" cy="708025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FONDY NORSKA A </a:t>
            </a:r>
            <a:r>
              <a:rPr lang="cs-CZ" sz="4000" b="1" dirty="0" smtClean="0">
                <a:solidFill>
                  <a:srgbClr val="FF0000"/>
                </a:solidFill>
              </a:rPr>
              <a:t>FONDY EHP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EHP Evropský hospodářský prostor</a:t>
            </a:r>
            <a:br>
              <a:rPr lang="cs-CZ" b="1" dirty="0" smtClean="0"/>
            </a:br>
            <a:r>
              <a:rPr lang="cs-CZ" sz="3100" dirty="0" err="1"/>
              <a:t>European</a:t>
            </a:r>
            <a:r>
              <a:rPr lang="cs-CZ" sz="3100" dirty="0"/>
              <a:t> </a:t>
            </a:r>
            <a:r>
              <a:rPr lang="cs-CZ" sz="3100" dirty="0" err="1"/>
              <a:t>Economic</a:t>
            </a:r>
            <a:r>
              <a:rPr lang="cs-CZ" sz="3100" dirty="0"/>
              <a:t> Area - EEA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568952" cy="499715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EHS - Evropské hospodářské společenství </a:t>
            </a:r>
            <a:r>
              <a:rPr lang="cs-CZ" dirty="0" smtClean="0"/>
              <a:t>(později Evropské společenství, dnešní Evropská unie) </a:t>
            </a:r>
            <a:r>
              <a:rPr lang="cs-CZ" dirty="0"/>
              <a:t> </a:t>
            </a:r>
            <a:r>
              <a:rPr lang="cs-CZ" dirty="0" smtClean="0"/>
              <a:t>1958-1993</a:t>
            </a:r>
          </a:p>
          <a:p>
            <a:r>
              <a:rPr lang="cs-CZ" dirty="0" smtClean="0"/>
              <a:t>Mezinárodní organizace podporující „jednotný trh „ (ekonomickou integraci) mezi Francií, Německem, Itálií, Belgií, Lucemburskem a Nizozemskem</a:t>
            </a:r>
          </a:p>
          <a:p>
            <a:r>
              <a:rPr lang="cs-CZ" b="1" dirty="0" smtClean="0"/>
              <a:t>ESVO - Evropské </a:t>
            </a:r>
            <a:r>
              <a:rPr lang="cs-CZ" b="1" dirty="0"/>
              <a:t>sdružení </a:t>
            </a:r>
            <a:r>
              <a:rPr lang="cs-CZ" b="1" dirty="0" smtClean="0"/>
              <a:t>volného obchodu (anglicky EFTA)</a:t>
            </a:r>
          </a:p>
          <a:p>
            <a:r>
              <a:rPr lang="cs-CZ" dirty="0" smtClean="0"/>
              <a:t>Mezinárodní </a:t>
            </a:r>
            <a:r>
              <a:rPr lang="cs-CZ" dirty="0"/>
              <a:t>organizace založená v </a:t>
            </a:r>
            <a:r>
              <a:rPr lang="cs-CZ" dirty="0" smtClean="0"/>
              <a:t>r. 1960 – protiváha EHS</a:t>
            </a:r>
          </a:p>
          <a:p>
            <a:r>
              <a:rPr lang="cs-CZ" dirty="0" smtClean="0"/>
              <a:t>Zakládajícími členové: Dánsko, Norsko, Portugalsko, Rakousko, Švédsko, Švýcarsko a Spojené království, později Finsko, Island</a:t>
            </a:r>
          </a:p>
          <a:p>
            <a:r>
              <a:rPr lang="cs-CZ" b="1" dirty="0" smtClean="0"/>
              <a:t>Evropský hospodářský prostor </a:t>
            </a:r>
            <a:r>
              <a:rPr lang="cs-CZ" dirty="0" smtClean="0"/>
              <a:t>– od 1994. Dohoda (1992) mezi ESVO a EU.  Prostor, kde je zaručena svoboda pohybu, zboží, osob, služeb a kapitálu Evropském jednotném trhu (bez vnitřních hranic. </a:t>
            </a:r>
          </a:p>
          <a:p>
            <a:r>
              <a:rPr lang="pl-PL" dirty="0"/>
              <a:t>Švýcarsko je členem ESVO, ale nikoliv </a:t>
            </a:r>
            <a:r>
              <a:rPr lang="pl-PL" dirty="0" smtClean="0"/>
              <a:t>EHP.  N</a:t>
            </a:r>
            <a:r>
              <a:rPr lang="cs-CZ" dirty="0" err="1" smtClean="0"/>
              <a:t>eratifikovalo</a:t>
            </a:r>
            <a:r>
              <a:rPr lang="cs-CZ" dirty="0" smtClean="0"/>
              <a:t> dohodu (má bilaterální vztahu s EU).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354162"/>
          </a:xfrm>
        </p:spPr>
        <p:txBody>
          <a:bodyPr>
            <a:normAutofit fontScale="90000"/>
          </a:bodyPr>
          <a:lstStyle/>
          <a:p>
            <a:r>
              <a:rPr lang="cs-CZ" dirty="0"/>
              <a:t>Fondy EHP (EEA </a:t>
            </a:r>
            <a:r>
              <a:rPr lang="cs-CZ" dirty="0" err="1"/>
              <a:t>Grants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Norské fondy (</a:t>
            </a:r>
            <a:r>
              <a:rPr lang="cs-CZ" dirty="0" err="1"/>
              <a:t>Norway</a:t>
            </a:r>
            <a:r>
              <a:rPr lang="cs-CZ" dirty="0"/>
              <a:t> </a:t>
            </a:r>
            <a:r>
              <a:rPr lang="cs-CZ" dirty="0" err="1"/>
              <a:t>Grants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cs-CZ" dirty="0" smtClean="0"/>
              <a:t>důraz </a:t>
            </a:r>
            <a:r>
              <a:rPr lang="cs-CZ" dirty="0"/>
              <a:t>na sdílení a výměnu zkušeností mezi donátory a příjemci grantů</a:t>
            </a:r>
          </a:p>
          <a:p>
            <a:pPr algn="just">
              <a:defRPr/>
            </a:pPr>
            <a:r>
              <a:rPr lang="cs-CZ" dirty="0"/>
              <a:t>žadatelé jednotlivci/instituce </a:t>
            </a:r>
          </a:p>
          <a:p>
            <a:pPr algn="just">
              <a:defRPr/>
            </a:pPr>
            <a:r>
              <a:rPr lang="cs-CZ" dirty="0"/>
              <a:t>zprostředkovatelem programů, dotací a Národním kontaktním místem je MF ČR</a:t>
            </a:r>
          </a:p>
          <a:p>
            <a:pPr algn="just">
              <a:defRPr/>
            </a:pPr>
            <a:r>
              <a:rPr lang="cs-CZ" dirty="0" smtClean="0"/>
              <a:t>informace:</a:t>
            </a:r>
          </a:p>
          <a:p>
            <a:pPr algn="just">
              <a:defRPr/>
            </a:pPr>
            <a:r>
              <a:rPr lang="cs-CZ" dirty="0" smtClean="0">
                <a:hlinkClick r:id="rId2"/>
              </a:rPr>
              <a:t>www.eeagrants.cz</a:t>
            </a:r>
            <a:r>
              <a:rPr lang="cs-CZ" dirty="0" smtClean="0"/>
              <a:t>   </a:t>
            </a:r>
            <a:r>
              <a:rPr lang="cs-CZ" dirty="0"/>
              <a:t>/ </a:t>
            </a:r>
            <a:r>
              <a:rPr lang="cs-CZ" dirty="0">
                <a:hlinkClick r:id="rId3"/>
              </a:rPr>
              <a:t>www.norwaygrants.cz</a:t>
            </a:r>
            <a:r>
              <a:rPr lang="cs-CZ" dirty="0"/>
              <a:t> </a:t>
            </a:r>
          </a:p>
          <a:p>
            <a:pPr algn="just">
              <a:defRPr/>
            </a:pPr>
            <a:r>
              <a:rPr lang="cs-CZ" dirty="0"/>
              <a:t>Např. </a:t>
            </a:r>
            <a:r>
              <a:rPr lang="cs-CZ" dirty="0">
                <a:hlinkClick r:id="rId4"/>
              </a:rPr>
              <a:t>https://www.youtube.com/</a:t>
            </a:r>
            <a:r>
              <a:rPr lang="cs-CZ" dirty="0" err="1">
                <a:hlinkClick r:id="rId4"/>
              </a:rPr>
              <a:t>watch?v</a:t>
            </a:r>
            <a:r>
              <a:rPr lang="cs-CZ" dirty="0">
                <a:hlinkClick r:id="rId4"/>
              </a:rPr>
              <a:t>=Zvp-n1ANfI4</a:t>
            </a:r>
            <a:r>
              <a:rPr lang="cs-CZ" dirty="0"/>
              <a:t>, 1:40 inkluze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947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126</Words>
  <Application>Microsoft Office PowerPoint</Application>
  <PresentationFormat>Předvádění na obrazovce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FONDY NORSKA A FONDY EHP</vt:lpstr>
      <vt:lpstr>.</vt:lpstr>
      <vt:lpstr>FONDY NORSKA A FONDY EHP</vt:lpstr>
      <vt:lpstr>EHP Evropský hospodářský prostor European Economic Area - EEA</vt:lpstr>
      <vt:lpstr>Fondy EHP (EEA Grants) Norské fondy (Norway Grants)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11</cp:revision>
  <dcterms:created xsi:type="dcterms:W3CDTF">2021-02-05T12:45:17Z</dcterms:created>
  <dcterms:modified xsi:type="dcterms:W3CDTF">2021-02-05T16:12:20Z</dcterms:modified>
</cp:coreProperties>
</file>