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4" r:id="rId2"/>
    <p:sldId id="330" r:id="rId3"/>
    <p:sldId id="339" r:id="rId4"/>
    <p:sldId id="337" r:id="rId5"/>
    <p:sldId id="338" r:id="rId6"/>
    <p:sldId id="260" r:id="rId7"/>
    <p:sldId id="332" r:id="rId8"/>
    <p:sldId id="286" r:id="rId9"/>
    <p:sldId id="333" r:id="rId10"/>
    <p:sldId id="334" r:id="rId11"/>
    <p:sldId id="287" r:id="rId12"/>
    <p:sldId id="328" r:id="rId13"/>
    <p:sldId id="327" r:id="rId14"/>
    <p:sldId id="340" r:id="rId15"/>
    <p:sldId id="289" r:id="rId16"/>
    <p:sldId id="290" r:id="rId17"/>
    <p:sldId id="291" r:id="rId18"/>
    <p:sldId id="292" r:id="rId19"/>
    <p:sldId id="293" r:id="rId20"/>
    <p:sldId id="294" r:id="rId21"/>
    <p:sldId id="325" r:id="rId22"/>
    <p:sldId id="335" r:id="rId23"/>
    <p:sldId id="299" r:id="rId24"/>
    <p:sldId id="300" r:id="rId25"/>
    <p:sldId id="319" r:id="rId26"/>
    <p:sldId id="296" r:id="rId27"/>
    <p:sldId id="309" r:id="rId28"/>
    <p:sldId id="297" r:id="rId29"/>
    <p:sldId id="311" r:id="rId30"/>
    <p:sldId id="295" r:id="rId31"/>
    <p:sldId id="301" r:id="rId32"/>
    <p:sldId id="323" r:id="rId33"/>
    <p:sldId id="256" r:id="rId34"/>
    <p:sldId id="259" r:id="rId35"/>
    <p:sldId id="331" r:id="rId36"/>
    <p:sldId id="269" r:id="rId37"/>
    <p:sldId id="303" r:id="rId38"/>
    <p:sldId id="302" r:id="rId39"/>
    <p:sldId id="326" r:id="rId40"/>
    <p:sldId id="271" r:id="rId41"/>
    <p:sldId id="312" r:id="rId42"/>
    <p:sldId id="336" r:id="rId43"/>
    <p:sldId id="272" r:id="rId44"/>
    <p:sldId id="257" r:id="rId45"/>
    <p:sldId id="264" r:id="rId46"/>
    <p:sldId id="322" r:id="rId47"/>
    <p:sldId id="261" r:id="rId48"/>
    <p:sldId id="313" r:id="rId49"/>
    <p:sldId id="306" r:id="rId50"/>
    <p:sldId id="314" r:id="rId51"/>
    <p:sldId id="307" r:id="rId52"/>
    <p:sldId id="321" r:id="rId53"/>
    <p:sldId id="316" r:id="rId54"/>
    <p:sldId id="258" r:id="rId55"/>
    <p:sldId id="304" r:id="rId56"/>
    <p:sldId id="315" r:id="rId57"/>
    <p:sldId id="341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C3517-AFAA-4D86-9D0B-483A44ED8DC3}" v="306" dt="2021-03-02T19:38:36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ayerová" userId="027d5805-f82f-46df-a316-7ad7fdb7666f" providerId="ADAL" clId="{EC6C3517-AFAA-4D86-9D0B-483A44ED8DC3}"/>
    <pc:docChg chg="undo custSel addSld delSld modSld sldOrd">
      <pc:chgData name="Anna Bayerová" userId="027d5805-f82f-46df-a316-7ad7fdb7666f" providerId="ADAL" clId="{EC6C3517-AFAA-4D86-9D0B-483A44ED8DC3}" dt="2021-03-02T20:00:02.482" v="3838" actId="14100"/>
      <pc:docMkLst>
        <pc:docMk/>
      </pc:docMkLst>
      <pc:sldChg chg="modSp mod">
        <pc:chgData name="Anna Bayerová" userId="027d5805-f82f-46df-a316-7ad7fdb7666f" providerId="ADAL" clId="{EC6C3517-AFAA-4D86-9D0B-483A44ED8DC3}" dt="2021-03-02T19:33:46.781" v="3734" actId="6549"/>
        <pc:sldMkLst>
          <pc:docMk/>
          <pc:sldMk cId="915549130" sldId="257"/>
        </pc:sldMkLst>
        <pc:spChg chg="mod">
          <ac:chgData name="Anna Bayerová" userId="027d5805-f82f-46df-a316-7ad7fdb7666f" providerId="ADAL" clId="{EC6C3517-AFAA-4D86-9D0B-483A44ED8DC3}" dt="2021-03-02T19:33:46.781" v="3734" actId="6549"/>
          <ac:spMkLst>
            <pc:docMk/>
            <pc:sldMk cId="915549130" sldId="257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30:01.586" v="3533" actId="20577"/>
        <pc:sldMkLst>
          <pc:docMk/>
          <pc:sldMk cId="1778695285" sldId="258"/>
        </pc:sldMkLst>
        <pc:spChg chg="mod">
          <ac:chgData name="Anna Bayerová" userId="027d5805-f82f-46df-a316-7ad7fdb7666f" providerId="ADAL" clId="{EC6C3517-AFAA-4D86-9D0B-483A44ED8DC3}" dt="2021-03-02T19:30:01.586" v="3533" actId="20577"/>
          <ac:spMkLst>
            <pc:docMk/>
            <pc:sldMk cId="1778695285" sldId="258"/>
            <ac:spMk id="3" creationId="{00000000-0000-0000-0000-000000000000}"/>
          </ac:spMkLst>
        </pc:spChg>
      </pc:sldChg>
      <pc:sldChg chg="modSp mod modAnim">
        <pc:chgData name="Anna Bayerová" userId="027d5805-f82f-46df-a316-7ad7fdb7666f" providerId="ADAL" clId="{EC6C3517-AFAA-4D86-9D0B-483A44ED8DC3}" dt="2021-03-02T17:34:09.429" v="319" actId="27636"/>
        <pc:sldMkLst>
          <pc:docMk/>
          <pc:sldMk cId="2319798362" sldId="260"/>
        </pc:sldMkLst>
        <pc:spChg chg="mod">
          <ac:chgData name="Anna Bayerová" userId="027d5805-f82f-46df-a316-7ad7fdb7666f" providerId="ADAL" clId="{EC6C3517-AFAA-4D86-9D0B-483A44ED8DC3}" dt="2021-03-02T17:34:09.429" v="319" actId="27636"/>
          <ac:spMkLst>
            <pc:docMk/>
            <pc:sldMk cId="2319798362" sldId="260"/>
            <ac:spMk id="3075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34:56.108" v="3756" actId="6549"/>
        <pc:sldMkLst>
          <pc:docMk/>
          <pc:sldMk cId="1246935332" sldId="261"/>
        </pc:sldMkLst>
        <pc:spChg chg="mod">
          <ac:chgData name="Anna Bayerová" userId="027d5805-f82f-46df-a316-7ad7fdb7666f" providerId="ADAL" clId="{EC6C3517-AFAA-4D86-9D0B-483A44ED8DC3}" dt="2021-03-02T19:34:56.108" v="3756" actId="6549"/>
          <ac:spMkLst>
            <pc:docMk/>
            <pc:sldMk cId="1246935332" sldId="261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26:17.682" v="3487" actId="27636"/>
        <pc:sldMkLst>
          <pc:docMk/>
          <pc:sldMk cId="2624584732" sldId="271"/>
        </pc:sldMkLst>
        <pc:spChg chg="mod">
          <ac:chgData name="Anna Bayerová" userId="027d5805-f82f-46df-a316-7ad7fdb7666f" providerId="ADAL" clId="{EC6C3517-AFAA-4D86-9D0B-483A44ED8DC3}" dt="2021-03-02T19:24:27.652" v="3470" actId="207"/>
          <ac:spMkLst>
            <pc:docMk/>
            <pc:sldMk cId="2624584732" sldId="271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26:17.682" v="3487" actId="27636"/>
          <ac:spMkLst>
            <pc:docMk/>
            <pc:sldMk cId="2624584732" sldId="271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24:19.467" v="3469" actId="207"/>
        <pc:sldMkLst>
          <pc:docMk/>
          <pc:sldMk cId="4082526263" sldId="272"/>
        </pc:sldMkLst>
        <pc:spChg chg="mod">
          <ac:chgData name="Anna Bayerová" userId="027d5805-f82f-46df-a316-7ad7fdb7666f" providerId="ADAL" clId="{EC6C3517-AFAA-4D86-9D0B-483A44ED8DC3}" dt="2021-03-02T19:24:19.467" v="3469" actId="207"/>
          <ac:spMkLst>
            <pc:docMk/>
            <pc:sldMk cId="4082526263" sldId="272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06:06.426" v="1735" actId="207"/>
        <pc:sldMkLst>
          <pc:docMk/>
          <pc:sldMk cId="4111346065" sldId="286"/>
        </pc:sldMkLst>
        <pc:spChg chg="mod">
          <ac:chgData name="Anna Bayerová" userId="027d5805-f82f-46df-a316-7ad7fdb7666f" providerId="ADAL" clId="{EC6C3517-AFAA-4D86-9D0B-483A44ED8DC3}" dt="2021-03-02T18:06:06.426" v="1735" actId="207"/>
          <ac:spMkLst>
            <pc:docMk/>
            <pc:sldMk cId="4111346065" sldId="286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7:35:50.470" v="342" actId="20577"/>
          <ac:spMkLst>
            <pc:docMk/>
            <pc:sldMk cId="4111346065" sldId="286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24:58.631" v="2268" actId="207"/>
        <pc:sldMkLst>
          <pc:docMk/>
          <pc:sldMk cId="481537567" sldId="287"/>
        </pc:sldMkLst>
        <pc:spChg chg="mod">
          <ac:chgData name="Anna Bayerová" userId="027d5805-f82f-46df-a316-7ad7fdb7666f" providerId="ADAL" clId="{EC6C3517-AFAA-4D86-9D0B-483A44ED8DC3}" dt="2021-03-02T18:17:37.348" v="2088" actId="6549"/>
          <ac:spMkLst>
            <pc:docMk/>
            <pc:sldMk cId="481537567" sldId="287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24:58.631" v="2268" actId="207"/>
          <ac:spMkLst>
            <pc:docMk/>
            <pc:sldMk cId="481537567" sldId="287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02:28.989" v="1611" actId="14100"/>
        <pc:sldMkLst>
          <pc:docMk/>
          <pc:sldMk cId="2999164224" sldId="289"/>
        </pc:sldMkLst>
        <pc:spChg chg="mod">
          <ac:chgData name="Anna Bayerová" userId="027d5805-f82f-46df-a316-7ad7fdb7666f" providerId="ADAL" clId="{EC6C3517-AFAA-4D86-9D0B-483A44ED8DC3}" dt="2021-03-02T18:01:16.059" v="1530" actId="6549"/>
          <ac:spMkLst>
            <pc:docMk/>
            <pc:sldMk cId="2999164224" sldId="289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02:28.989" v="1611" actId="14100"/>
          <ac:spMkLst>
            <pc:docMk/>
            <pc:sldMk cId="2999164224" sldId="289"/>
            <ac:spMk id="3" creationId="{00000000-0000-0000-0000-000000000000}"/>
          </ac:spMkLst>
        </pc:spChg>
      </pc:sldChg>
      <pc:sldChg chg="delSp modSp add del mod">
        <pc:chgData name="Anna Bayerová" userId="027d5805-f82f-46df-a316-7ad7fdb7666f" providerId="ADAL" clId="{EC6C3517-AFAA-4D86-9D0B-483A44ED8DC3}" dt="2021-03-02T18:12:34.803" v="1976" actId="2696"/>
        <pc:sldMkLst>
          <pc:docMk/>
          <pc:sldMk cId="67325449" sldId="290"/>
        </pc:sldMkLst>
        <pc:spChg chg="del mod">
          <ac:chgData name="Anna Bayerová" userId="027d5805-f82f-46df-a316-7ad7fdb7666f" providerId="ADAL" clId="{EC6C3517-AFAA-4D86-9D0B-483A44ED8DC3}" dt="2021-03-02T18:03:09.128" v="1614"/>
          <ac:spMkLst>
            <pc:docMk/>
            <pc:sldMk cId="67325449" sldId="290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57:33.311" v="2875" actId="207"/>
        <pc:sldMkLst>
          <pc:docMk/>
          <pc:sldMk cId="524857248" sldId="291"/>
        </pc:sldMkLst>
        <pc:spChg chg="mod">
          <ac:chgData name="Anna Bayerová" userId="027d5805-f82f-46df-a316-7ad7fdb7666f" providerId="ADAL" clId="{EC6C3517-AFAA-4D86-9D0B-483A44ED8DC3}" dt="2021-03-02T18:57:33.311" v="2875" actId="207"/>
          <ac:spMkLst>
            <pc:docMk/>
            <pc:sldMk cId="524857248" sldId="291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23:49.068" v="2264" actId="113"/>
          <ac:spMkLst>
            <pc:docMk/>
            <pc:sldMk cId="524857248" sldId="291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58:40.738" v="2926" actId="207"/>
        <pc:sldMkLst>
          <pc:docMk/>
          <pc:sldMk cId="3032883130" sldId="294"/>
        </pc:sldMkLst>
        <pc:spChg chg="mod">
          <ac:chgData name="Anna Bayerová" userId="027d5805-f82f-46df-a316-7ad7fdb7666f" providerId="ADAL" clId="{EC6C3517-AFAA-4D86-9D0B-483A44ED8DC3}" dt="2021-03-02T18:58:40.738" v="2926" actId="207"/>
          <ac:spMkLst>
            <pc:docMk/>
            <pc:sldMk cId="3032883130" sldId="294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58:35.890" v="2925" actId="20577"/>
          <ac:spMkLst>
            <pc:docMk/>
            <pc:sldMk cId="3032883130" sldId="294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29:38.618" v="2394" actId="113"/>
        <pc:sldMkLst>
          <pc:docMk/>
          <pc:sldMk cId="1647787983" sldId="296"/>
        </pc:sldMkLst>
        <pc:spChg chg="mod">
          <ac:chgData name="Anna Bayerová" userId="027d5805-f82f-46df-a316-7ad7fdb7666f" providerId="ADAL" clId="{EC6C3517-AFAA-4D86-9D0B-483A44ED8DC3}" dt="2021-03-02T18:29:38.618" v="2394" actId="113"/>
          <ac:spMkLst>
            <pc:docMk/>
            <pc:sldMk cId="1647787983" sldId="296"/>
            <ac:spMk id="3" creationId="{00000000-0000-0000-0000-000000000000}"/>
          </ac:spMkLst>
        </pc:spChg>
      </pc:sldChg>
      <pc:sldChg chg="ord">
        <pc:chgData name="Anna Bayerová" userId="027d5805-f82f-46df-a316-7ad7fdb7666f" providerId="ADAL" clId="{EC6C3517-AFAA-4D86-9D0B-483A44ED8DC3}" dt="2021-03-02T18:28:25.999" v="2361"/>
        <pc:sldMkLst>
          <pc:docMk/>
          <pc:sldMk cId="3665095498" sldId="299"/>
        </pc:sldMkLst>
      </pc:sldChg>
      <pc:sldChg chg="modSp mod">
        <pc:chgData name="Anna Bayerová" userId="027d5805-f82f-46df-a316-7ad7fdb7666f" providerId="ADAL" clId="{EC6C3517-AFAA-4D86-9D0B-483A44ED8DC3}" dt="2021-03-02T18:30:19.999" v="2400" actId="113"/>
        <pc:sldMkLst>
          <pc:docMk/>
          <pc:sldMk cId="2496972383" sldId="301"/>
        </pc:sldMkLst>
        <pc:spChg chg="mod">
          <ac:chgData name="Anna Bayerová" userId="027d5805-f82f-46df-a316-7ad7fdb7666f" providerId="ADAL" clId="{EC6C3517-AFAA-4D86-9D0B-483A44ED8DC3}" dt="2021-03-02T18:30:14.937" v="2399" actId="6549"/>
          <ac:spMkLst>
            <pc:docMk/>
            <pc:sldMk cId="2496972383" sldId="301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30:19.999" v="2400" actId="113"/>
          <ac:spMkLst>
            <pc:docMk/>
            <pc:sldMk cId="2496972383" sldId="301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26:58.282" v="3498" actId="27636"/>
        <pc:sldMkLst>
          <pc:docMk/>
          <pc:sldMk cId="4090180292" sldId="302"/>
        </pc:sldMkLst>
        <pc:spChg chg="mod">
          <ac:chgData name="Anna Bayerová" userId="027d5805-f82f-46df-a316-7ad7fdb7666f" providerId="ADAL" clId="{EC6C3517-AFAA-4D86-9D0B-483A44ED8DC3}" dt="2021-03-02T19:26:58.282" v="3498" actId="27636"/>
          <ac:spMkLst>
            <pc:docMk/>
            <pc:sldMk cId="4090180292" sldId="302"/>
            <ac:spMk id="3" creationId="{00000000-0000-0000-0000-000000000000}"/>
          </ac:spMkLst>
        </pc:spChg>
      </pc:sldChg>
      <pc:sldChg chg="ord">
        <pc:chgData name="Anna Bayerová" userId="027d5805-f82f-46df-a316-7ad7fdb7666f" providerId="ADAL" clId="{EC6C3517-AFAA-4D86-9D0B-483A44ED8DC3}" dt="2021-03-02T18:29:50.800" v="2398"/>
        <pc:sldMkLst>
          <pc:docMk/>
          <pc:sldMk cId="610339530" sldId="309"/>
        </pc:sldMkLst>
      </pc:sldChg>
      <pc:sldChg chg="modSp mod ord">
        <pc:chgData name="Anna Bayerová" userId="027d5805-f82f-46df-a316-7ad7fdb7666f" providerId="ADAL" clId="{EC6C3517-AFAA-4D86-9D0B-483A44ED8DC3}" dt="2021-03-02T19:38:21.793" v="3828" actId="27636"/>
        <pc:sldMkLst>
          <pc:docMk/>
          <pc:sldMk cId="3213719304" sldId="312"/>
        </pc:sldMkLst>
        <pc:spChg chg="mod">
          <ac:chgData name="Anna Bayerová" userId="027d5805-f82f-46df-a316-7ad7fdb7666f" providerId="ADAL" clId="{EC6C3517-AFAA-4D86-9D0B-483A44ED8DC3}" dt="2021-03-02T19:24:15.345" v="3468" actId="207"/>
          <ac:spMkLst>
            <pc:docMk/>
            <pc:sldMk cId="3213719304" sldId="312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38:21.793" v="3828" actId="27636"/>
          <ac:spMkLst>
            <pc:docMk/>
            <pc:sldMk cId="3213719304" sldId="312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36:32.268" v="3777" actId="255"/>
        <pc:sldMkLst>
          <pc:docMk/>
          <pc:sldMk cId="4134077171" sldId="314"/>
        </pc:sldMkLst>
        <pc:spChg chg="mod">
          <ac:chgData name="Anna Bayerová" userId="027d5805-f82f-46df-a316-7ad7fdb7666f" providerId="ADAL" clId="{EC6C3517-AFAA-4D86-9D0B-483A44ED8DC3}" dt="2021-03-02T19:35:58.080" v="3766" actId="1076"/>
          <ac:spMkLst>
            <pc:docMk/>
            <pc:sldMk cId="4134077171" sldId="314"/>
            <ac:spMk id="4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36:32.268" v="3777" actId="255"/>
          <ac:spMkLst>
            <pc:docMk/>
            <pc:sldMk cId="4134077171" sldId="314"/>
            <ac:spMk id="6" creationId="{00000000-0000-0000-0000-000000000000}"/>
          </ac:spMkLst>
        </pc:spChg>
      </pc:sldChg>
      <pc:sldChg chg="addSp delSp modSp mod">
        <pc:chgData name="Anna Bayerová" userId="027d5805-f82f-46df-a316-7ad7fdb7666f" providerId="ADAL" clId="{EC6C3517-AFAA-4D86-9D0B-483A44ED8DC3}" dt="2021-03-02T19:29:48.148" v="3532" actId="20577"/>
        <pc:sldMkLst>
          <pc:docMk/>
          <pc:sldMk cId="3238963028" sldId="315"/>
        </pc:sldMkLst>
        <pc:spChg chg="mod">
          <ac:chgData name="Anna Bayerová" userId="027d5805-f82f-46df-a316-7ad7fdb7666f" providerId="ADAL" clId="{EC6C3517-AFAA-4D86-9D0B-483A44ED8DC3}" dt="2021-03-02T19:29:48.148" v="3532" actId="20577"/>
          <ac:spMkLst>
            <pc:docMk/>
            <pc:sldMk cId="3238963028" sldId="315"/>
            <ac:spMk id="3" creationId="{00000000-0000-0000-0000-000000000000}"/>
          </ac:spMkLst>
        </pc:spChg>
        <pc:picChg chg="add del mod">
          <ac:chgData name="Anna Bayerová" userId="027d5805-f82f-46df-a316-7ad7fdb7666f" providerId="ADAL" clId="{EC6C3517-AFAA-4D86-9D0B-483A44ED8DC3}" dt="2021-03-02T19:21:40.408" v="3360" actId="1076"/>
          <ac:picMkLst>
            <pc:docMk/>
            <pc:sldMk cId="3238963028" sldId="315"/>
            <ac:picMk id="4" creationId="{00000000-0000-0000-0000-000000000000}"/>
          </ac:picMkLst>
        </pc:picChg>
      </pc:sldChg>
      <pc:sldChg chg="modSp mod">
        <pc:chgData name="Anna Bayerová" userId="027d5805-f82f-46df-a316-7ad7fdb7666f" providerId="ADAL" clId="{EC6C3517-AFAA-4D86-9D0B-483A44ED8DC3}" dt="2021-03-02T19:13:05.820" v="3317" actId="6549"/>
        <pc:sldMkLst>
          <pc:docMk/>
          <pc:sldMk cId="3581561631" sldId="316"/>
        </pc:sldMkLst>
        <pc:spChg chg="mod">
          <ac:chgData name="Anna Bayerová" userId="027d5805-f82f-46df-a316-7ad7fdb7666f" providerId="ADAL" clId="{EC6C3517-AFAA-4D86-9D0B-483A44ED8DC3}" dt="2021-03-02T19:13:05.820" v="3317" actId="6549"/>
          <ac:spMkLst>
            <pc:docMk/>
            <pc:sldMk cId="3581561631" sldId="316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01:18.278" v="3031" actId="27636"/>
        <pc:sldMkLst>
          <pc:docMk/>
          <pc:sldMk cId="287815978" sldId="325"/>
        </pc:sldMkLst>
        <pc:spChg chg="mod">
          <ac:chgData name="Anna Bayerová" userId="027d5805-f82f-46df-a316-7ad7fdb7666f" providerId="ADAL" clId="{EC6C3517-AFAA-4D86-9D0B-483A44ED8DC3}" dt="2021-03-02T19:01:18.278" v="3031" actId="27636"/>
          <ac:spMkLst>
            <pc:docMk/>
            <pc:sldMk cId="287815978" sldId="325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25:41.647" v="3485" actId="20577"/>
        <pc:sldMkLst>
          <pc:docMk/>
          <pc:sldMk cId="325625179" sldId="326"/>
        </pc:sldMkLst>
        <pc:spChg chg="mod">
          <ac:chgData name="Anna Bayerová" userId="027d5805-f82f-46df-a316-7ad7fdb7666f" providerId="ADAL" clId="{EC6C3517-AFAA-4D86-9D0B-483A44ED8DC3}" dt="2021-03-02T19:25:41.647" v="3485" actId="20577"/>
          <ac:spMkLst>
            <pc:docMk/>
            <pc:sldMk cId="325625179" sldId="326"/>
            <ac:spMk id="5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26:38.157" v="2306" actId="207"/>
        <pc:sldMkLst>
          <pc:docMk/>
          <pc:sldMk cId="224798030" sldId="327"/>
        </pc:sldMkLst>
        <pc:spChg chg="mod">
          <ac:chgData name="Anna Bayerová" userId="027d5805-f82f-46df-a316-7ad7fdb7666f" providerId="ADAL" clId="{EC6C3517-AFAA-4D86-9D0B-483A44ED8DC3}" dt="2021-03-02T18:00:20.696" v="1490" actId="6549"/>
          <ac:spMkLst>
            <pc:docMk/>
            <pc:sldMk cId="224798030" sldId="327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26:12.646" v="2297" actId="14100"/>
          <ac:spMkLst>
            <pc:docMk/>
            <pc:sldMk cId="224798030" sldId="327"/>
            <ac:spMk id="11267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26:38.157" v="2306" actId="207"/>
          <ac:spMkLst>
            <pc:docMk/>
            <pc:sldMk cId="224798030" sldId="327"/>
            <ac:spMk id="92162" creationId="{00000000-0000-0000-0000-000000000000}"/>
          </ac:spMkLst>
        </pc:spChg>
      </pc:sldChg>
      <pc:sldChg chg="addSp delSp modSp mod">
        <pc:chgData name="Anna Bayerová" userId="027d5805-f82f-46df-a316-7ad7fdb7666f" providerId="ADAL" clId="{EC6C3517-AFAA-4D86-9D0B-483A44ED8DC3}" dt="2021-03-02T18:25:34.276" v="2273" actId="21"/>
        <pc:sldMkLst>
          <pc:docMk/>
          <pc:sldMk cId="419805648" sldId="328"/>
        </pc:sldMkLst>
        <pc:spChg chg="mod">
          <ac:chgData name="Anna Bayerová" userId="027d5805-f82f-46df-a316-7ad7fdb7666f" providerId="ADAL" clId="{EC6C3517-AFAA-4D86-9D0B-483A44ED8DC3}" dt="2021-03-02T18:25:34.276" v="2273" actId="21"/>
          <ac:spMkLst>
            <pc:docMk/>
            <pc:sldMk cId="419805648" sldId="328"/>
            <ac:spMk id="3" creationId="{00000000-0000-0000-0000-000000000000}"/>
          </ac:spMkLst>
        </pc:spChg>
        <pc:graphicFrameChg chg="add del modGraphic">
          <ac:chgData name="Anna Bayerová" userId="027d5805-f82f-46df-a316-7ad7fdb7666f" providerId="ADAL" clId="{EC6C3517-AFAA-4D86-9D0B-483A44ED8DC3}" dt="2021-03-02T17:44:10.279" v="570" actId="27309"/>
          <ac:graphicFrameMkLst>
            <pc:docMk/>
            <pc:sldMk cId="419805648" sldId="328"/>
            <ac:graphicFrameMk id="5" creationId="{F10AC38D-3AD2-46F7-8784-09EEC6F78EEA}"/>
          </ac:graphicFrameMkLst>
        </pc:graphicFrameChg>
      </pc:sldChg>
      <pc:sldChg chg="modSp mod">
        <pc:chgData name="Anna Bayerová" userId="027d5805-f82f-46df-a316-7ad7fdb7666f" providerId="ADAL" clId="{EC6C3517-AFAA-4D86-9D0B-483A44ED8DC3}" dt="2021-03-02T18:32:12.953" v="2535" actId="20577"/>
        <pc:sldMkLst>
          <pc:docMk/>
          <pc:sldMk cId="3080901620" sldId="330"/>
        </pc:sldMkLst>
        <pc:spChg chg="mod">
          <ac:chgData name="Anna Bayerová" userId="027d5805-f82f-46df-a316-7ad7fdb7666f" providerId="ADAL" clId="{EC6C3517-AFAA-4D86-9D0B-483A44ED8DC3}" dt="2021-03-02T18:32:12.953" v="2535" actId="20577"/>
          <ac:spMkLst>
            <pc:docMk/>
            <pc:sldMk cId="3080901620" sldId="330"/>
            <ac:spMk id="3" creationId="{00000000-0000-0000-0000-000000000000}"/>
          </ac:spMkLst>
        </pc:spChg>
      </pc:sldChg>
      <pc:sldChg chg="modSp new mod">
        <pc:chgData name="Anna Bayerová" userId="027d5805-f82f-46df-a316-7ad7fdb7666f" providerId="ADAL" clId="{EC6C3517-AFAA-4D86-9D0B-483A44ED8DC3}" dt="2021-03-02T17:28:08.518" v="25" actId="113"/>
        <pc:sldMkLst>
          <pc:docMk/>
          <pc:sldMk cId="232711718" sldId="332"/>
        </pc:sldMkLst>
        <pc:spChg chg="mod">
          <ac:chgData name="Anna Bayerová" userId="027d5805-f82f-46df-a316-7ad7fdb7666f" providerId="ADAL" clId="{EC6C3517-AFAA-4D86-9D0B-483A44ED8DC3}" dt="2021-03-02T17:28:08.518" v="25" actId="113"/>
          <ac:spMkLst>
            <pc:docMk/>
            <pc:sldMk cId="232711718" sldId="332"/>
            <ac:spMk id="2" creationId="{6E3547C8-F784-4105-90D4-613C3FFE6598}"/>
          </ac:spMkLst>
        </pc:spChg>
        <pc:spChg chg="mod">
          <ac:chgData name="Anna Bayerová" userId="027d5805-f82f-46df-a316-7ad7fdb7666f" providerId="ADAL" clId="{EC6C3517-AFAA-4D86-9D0B-483A44ED8DC3}" dt="2021-03-02T17:27:59.825" v="7" actId="27636"/>
          <ac:spMkLst>
            <pc:docMk/>
            <pc:sldMk cId="232711718" sldId="332"/>
            <ac:spMk id="3" creationId="{6DB8FE57-CB53-4517-A4C7-3E54B9FE283E}"/>
          </ac:spMkLst>
        </pc:spChg>
      </pc:sldChg>
      <pc:sldChg chg="modSp add mod ord">
        <pc:chgData name="Anna Bayerová" userId="027d5805-f82f-46df-a316-7ad7fdb7666f" providerId="ADAL" clId="{EC6C3517-AFAA-4D86-9D0B-483A44ED8DC3}" dt="2021-03-02T19:31:33.916" v="3562" actId="20577"/>
        <pc:sldMkLst>
          <pc:docMk/>
          <pc:sldMk cId="1181076475" sldId="333"/>
        </pc:sldMkLst>
        <pc:spChg chg="mod">
          <ac:chgData name="Anna Bayerová" userId="027d5805-f82f-46df-a316-7ad7fdb7666f" providerId="ADAL" clId="{EC6C3517-AFAA-4D86-9D0B-483A44ED8DC3}" dt="2021-03-02T18:03:55.011" v="1622" actId="113"/>
          <ac:spMkLst>
            <pc:docMk/>
            <pc:sldMk cId="1181076475" sldId="333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31:33.916" v="3562" actId="20577"/>
          <ac:spMkLst>
            <pc:docMk/>
            <pc:sldMk cId="1181076475" sldId="333"/>
            <ac:spMk id="3" creationId="{00000000-0000-0000-0000-000000000000}"/>
          </ac:spMkLst>
        </pc:spChg>
      </pc:sldChg>
      <pc:sldChg chg="addSp modSp new mod">
        <pc:chgData name="Anna Bayerová" userId="027d5805-f82f-46df-a316-7ad7fdb7666f" providerId="ADAL" clId="{EC6C3517-AFAA-4D86-9D0B-483A44ED8DC3}" dt="2021-03-02T18:16:01.054" v="2087" actId="207"/>
        <pc:sldMkLst>
          <pc:docMk/>
          <pc:sldMk cId="1057568970" sldId="334"/>
        </pc:sldMkLst>
        <pc:spChg chg="mod">
          <ac:chgData name="Anna Bayerová" userId="027d5805-f82f-46df-a316-7ad7fdb7666f" providerId="ADAL" clId="{EC6C3517-AFAA-4D86-9D0B-483A44ED8DC3}" dt="2021-03-02T18:16:01.054" v="2087" actId="207"/>
          <ac:spMkLst>
            <pc:docMk/>
            <pc:sldMk cId="1057568970" sldId="334"/>
            <ac:spMk id="2" creationId="{77AA5545-4893-47A7-821E-2FDA32514A75}"/>
          </ac:spMkLst>
        </pc:spChg>
        <pc:spChg chg="mod">
          <ac:chgData name="Anna Bayerová" userId="027d5805-f82f-46df-a316-7ad7fdb7666f" providerId="ADAL" clId="{EC6C3517-AFAA-4D86-9D0B-483A44ED8DC3}" dt="2021-03-02T18:15:52.883" v="2086" actId="27636"/>
          <ac:spMkLst>
            <pc:docMk/>
            <pc:sldMk cId="1057568970" sldId="334"/>
            <ac:spMk id="3" creationId="{9E62A783-BCA0-48F0-A7D9-D25CC12F0454}"/>
          </ac:spMkLst>
        </pc:spChg>
        <pc:picChg chg="add mod">
          <ac:chgData name="Anna Bayerová" userId="027d5805-f82f-46df-a316-7ad7fdb7666f" providerId="ADAL" clId="{EC6C3517-AFAA-4D86-9D0B-483A44ED8DC3}" dt="2021-03-02T18:15:47.073" v="2084" actId="14100"/>
          <ac:picMkLst>
            <pc:docMk/>
            <pc:sldMk cId="1057568970" sldId="334"/>
            <ac:picMk id="1026" creationId="{03B41823-4FC2-4572-9825-9FB2760A54A9}"/>
          </ac:picMkLst>
        </pc:picChg>
      </pc:sldChg>
      <pc:sldChg chg="modSp add mod">
        <pc:chgData name="Anna Bayerová" userId="027d5805-f82f-46df-a316-7ad7fdb7666f" providerId="ADAL" clId="{EC6C3517-AFAA-4D86-9D0B-483A44ED8DC3}" dt="2021-03-02T19:01:47.442" v="3111" actId="20577"/>
        <pc:sldMkLst>
          <pc:docMk/>
          <pc:sldMk cId="2829194314" sldId="335"/>
        </pc:sldMkLst>
        <pc:spChg chg="mod">
          <ac:chgData name="Anna Bayerová" userId="027d5805-f82f-46df-a316-7ad7fdb7666f" providerId="ADAL" clId="{EC6C3517-AFAA-4D86-9D0B-483A44ED8DC3}" dt="2021-03-02T19:00:08.435" v="3014" actId="20577"/>
          <ac:spMkLst>
            <pc:docMk/>
            <pc:sldMk cId="2829194314" sldId="335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01:47.442" v="3111" actId="20577"/>
          <ac:spMkLst>
            <pc:docMk/>
            <pc:sldMk cId="2829194314" sldId="335"/>
            <ac:spMk id="3" creationId="{00000000-0000-0000-0000-000000000000}"/>
          </ac:spMkLst>
        </pc:spChg>
      </pc:sldChg>
      <pc:sldChg chg="modSp add mod">
        <pc:chgData name="Anna Bayerová" userId="027d5805-f82f-46df-a316-7ad7fdb7666f" providerId="ADAL" clId="{EC6C3517-AFAA-4D86-9D0B-483A44ED8DC3}" dt="2021-03-02T20:00:02.482" v="3838" actId="14100"/>
        <pc:sldMkLst>
          <pc:docMk/>
          <pc:sldMk cId="244624885" sldId="336"/>
        </pc:sldMkLst>
        <pc:spChg chg="mod">
          <ac:chgData name="Anna Bayerová" userId="027d5805-f82f-46df-a316-7ad7fdb7666f" providerId="ADAL" clId="{EC6C3517-AFAA-4D86-9D0B-483A44ED8DC3}" dt="2021-03-02T20:00:02.482" v="3838" actId="14100"/>
          <ac:spMkLst>
            <pc:docMk/>
            <pc:sldMk cId="244624885" sldId="33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10FD4-904F-41E2-9AFC-D7ABC336C99E}" type="datetimeFigureOut">
              <a:rPr lang="cs-CZ" smtClean="0"/>
              <a:t>19.02.2022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A9162-8A3C-4635-9B6B-317CF758D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5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A9162-8A3C-4635-9B6B-317CF758D02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9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1A2EE5-5AAD-4C33-B93E-A2035BA0ED27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A1ADEBA-D4A1-479F-8F6D-51BD59EBAD86}" type="slidenum">
              <a:rPr lang="cs-CZ" altLang="cs-CZ" sz="1200"/>
              <a:pPr algn="r" eaLnBrk="1" hangingPunct="1"/>
              <a:t>27</a:t>
            </a:fld>
            <a:endParaRPr lang="cs-CZ" altLang="cs-CZ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FA076-2728-4B8F-8B81-D8EE3FD0AFE5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8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9519FB-FA96-4CC5-889A-FD0D6C24D5E6}" type="slidenum">
              <a:rPr lang="cs-CZ" altLang="cs-CZ"/>
              <a:pPr eaLnBrk="1" hangingPunct="1"/>
              <a:t>49</a:t>
            </a:fld>
            <a:endParaRPr lang="cs-CZ" altLang="cs-CZ"/>
          </a:p>
        </p:txBody>
      </p:sp>
      <p:sp>
        <p:nvSpPr>
          <p:cNvPr id="36867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935A05-8B38-49F5-9B90-8F875B34ECC2}" type="slidenum">
              <a:rPr lang="cs-CZ" altLang="cs-CZ"/>
              <a:pPr algn="r" eaLnBrk="1" hangingPunct="1"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FE883F-9409-44DD-A488-D310B7FB662F}" type="slidenum">
              <a:rPr lang="cs-CZ" altLang="cs-CZ"/>
              <a:pPr eaLnBrk="1" hangingPunct="1"/>
              <a:t>51</a:t>
            </a:fld>
            <a:endParaRPr lang="cs-CZ" altLang="cs-CZ"/>
          </a:p>
        </p:txBody>
      </p:sp>
      <p:sp>
        <p:nvSpPr>
          <p:cNvPr id="37891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35288F-D039-4DE8-8CDE-E13657490A20}" type="slidenum">
              <a:rPr lang="cs-CZ" altLang="cs-CZ"/>
              <a:pPr algn="r" eaLnBrk="1" hangingPunct="1"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378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A9162-8A3C-4635-9B6B-317CF758D02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63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ECA413-F3A0-4825-BB6A-033CE4FAB4CB}" type="slidenum">
              <a:rPr lang="cs-CZ" altLang="cs-CZ"/>
              <a:pPr eaLnBrk="1" hangingPunct="1"/>
              <a:t>55</a:t>
            </a:fld>
            <a:endParaRPr lang="cs-CZ" altLang="cs-CZ"/>
          </a:p>
        </p:txBody>
      </p:sp>
      <p:sp>
        <p:nvSpPr>
          <p:cNvPr id="39939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234608-C100-492A-804C-E4A66C04C123}" type="slidenum">
              <a:rPr lang="cs-CZ" altLang="cs-CZ"/>
              <a:pPr algn="r" eaLnBrk="1" hangingPunct="1">
                <a:spcBef>
                  <a:spcPct val="0"/>
                </a:spcBef>
              </a:pPr>
              <a:t>55</a:t>
            </a:fld>
            <a:endParaRPr lang="cs-CZ" altLang="cs-CZ"/>
          </a:p>
        </p:txBody>
      </p:sp>
      <p:sp>
        <p:nvSpPr>
          <p:cNvPr id="399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ED4B-218A-4F19-B566-7BED6268C283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A41C-B61E-4493-AFD9-E5A1BE2AB1C0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F4B7-32D7-4DF7-BEA2-30E675DEAEE8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16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CEC-FEE0-4DA7-ADBF-7234BB1C2A62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19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854-7242-4B67-AF50-1A9B30510C04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68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B820-6C86-4502-9645-D1043392BD08}" type="datetime1">
              <a:rPr lang="cs-CZ" smtClean="0"/>
              <a:t>19.02.2022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56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3B18-9383-44A5-940B-0217F7539B7A}" type="datetime1">
              <a:rPr lang="cs-CZ" smtClean="0"/>
              <a:t>19.02.2022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77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ACA3-41DF-48FC-8372-9EF4A42E419E}" type="datetime1">
              <a:rPr lang="cs-CZ" smtClean="0"/>
              <a:t>19.02.2022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7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309F-AA45-41E9-9A28-DA1507772BFF}" type="datetime1">
              <a:rPr lang="cs-CZ" smtClean="0"/>
              <a:t>19.02.2022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08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62A3-5F75-4ACA-AC96-D8FDB99117BB}" type="datetime1">
              <a:rPr lang="cs-CZ" smtClean="0"/>
              <a:t>19.02.2022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BE10-D324-4F43-AC2C-4BE15D28B68C}" type="datetime1">
              <a:rPr lang="cs-CZ" smtClean="0"/>
              <a:t>19.02.2022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64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BB32-6FB5-4DC1-B597-4A8F9885109F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7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eknih/1918ns/ps/stenprot/001schuz/s001001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%C3%A1tn%C3%AD_znaky_%C4%8Ceskoslovenska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vlada.cz/cz/clenove-vlady/historie-minulych-vlad/historie-statniho-znaku/statni-znak-ceske-republiky--jeho-predchudci-a-soucasna-podoba-4375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ad.cz/cs/ceska-republika/ustava-c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.cz/" TargetMode="External"/><Relationship Id="rId2" Type="http://schemas.openxmlformats.org/officeDocument/2006/relationships/hyperlink" Target="https://www.psp.cz/sqw/hp.sqw?akk=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sqw/hp.sqw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at.cz/informace/pro_verejnost/infocentrum/infocentrum_informace_o_senatu.php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justice.cz/" TargetMode="External"/><Relationship Id="rId2" Type="http://schemas.openxmlformats.org/officeDocument/2006/relationships/hyperlink" Target="http://www.nssoud.cz/main.aspx?cls=art&amp;art_id=5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oud.cz/" TargetMode="External"/><Relationship Id="rId5" Type="http://schemas.openxmlformats.org/officeDocument/2006/relationships/hyperlink" Target="http://www.nssoud.cz/" TargetMode="External"/><Relationship Id="rId4" Type="http://schemas.openxmlformats.org/officeDocument/2006/relationships/hyperlink" Target="http://www.nsoud.cz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.cz/cs/bankovky-a-mince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b.cz/cs/index.html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o-nas/historie/" TargetMode="External"/><Relationship Id="rId2" Type="http://schemas.openxmlformats.org/officeDocument/2006/relationships/hyperlink" Target="https://www.ochran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e8Yqw30y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Ústavní systém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3933056"/>
            <a:ext cx="7086600" cy="1752600"/>
          </a:xfrm>
        </p:spPr>
        <p:txBody>
          <a:bodyPr>
            <a:normAutofit/>
          </a:bodyPr>
          <a:lstStyle/>
          <a:p>
            <a:r>
              <a:rPr lang="cs-CZ" dirty="0"/>
              <a:t>Veřejná správa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33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A5545-4893-47A7-821E-2FDA32514A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Thunovský palác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2A783-BCA0-48F0-A7D9-D25CC12F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752"/>
            <a:ext cx="8229600" cy="5159598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14. listopadu 1918 první zasedání Revolučního národního shromáždění, vyhlášení samostatnosti Československa a zvolení </a:t>
            </a:r>
            <a:r>
              <a:rPr lang="cs-CZ" dirty="0" err="1"/>
              <a:t>T.G.Masaryk</a:t>
            </a:r>
            <a:r>
              <a:rPr lang="cs-CZ" dirty="0"/>
              <a:t> prezidentem. </a:t>
            </a:r>
          </a:p>
          <a:p>
            <a:r>
              <a:rPr lang="cs-CZ" dirty="0"/>
              <a:t>Později sídlo Senátu</a:t>
            </a:r>
          </a:p>
          <a:p>
            <a:r>
              <a:rPr lang="cs-CZ" dirty="0"/>
              <a:t>Po r. 1993 sídlo Poslanecké sněmovny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19. stol. sídlo Zemského sněmu Království českého</a:t>
            </a:r>
          </a:p>
          <a:p>
            <a:pPr marL="0" indent="0">
              <a:buNone/>
            </a:pPr>
            <a:endParaRPr lang="cs-CZ" dirty="0"/>
          </a:p>
          <a:p>
            <a:endParaRPr lang="cs-CZ" sz="3200" dirty="0"/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21F454-E41A-4217-91F2-A3D723FB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10</a:t>
            </a:fld>
            <a:endParaRPr lang="cs-CZ"/>
          </a:p>
        </p:txBody>
      </p:sp>
      <p:pic>
        <p:nvPicPr>
          <p:cNvPr id="1026" name="Picture 2" descr="Thunovský palác (Thunovská) - Wikiwand">
            <a:extLst>
              <a:ext uri="{FF2B5EF4-FFF2-40B4-BE49-F238E27FC236}">
                <a16:creationId xmlns:a16="http://schemas.microsoft.com/office/drawing/2014/main" id="{03B41823-4FC2-4572-9825-9FB2760A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51796"/>
            <a:ext cx="3240360" cy="17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6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14. listopad 1918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r>
              <a:rPr lang="cs-CZ" sz="1800" b="1" dirty="0"/>
              <a:t>„Revoluční národní shromáždění nebo také Národní shromáždění československé“</a:t>
            </a:r>
          </a:p>
          <a:p>
            <a:r>
              <a:rPr lang="cs-CZ" sz="1800" dirty="0"/>
              <a:t>přijata </a:t>
            </a:r>
            <a:r>
              <a:rPr lang="cs-CZ" sz="1800" b="1" dirty="0">
                <a:solidFill>
                  <a:srgbClr val="FF0000"/>
                </a:solidFill>
              </a:rPr>
              <a:t>prozatímní ústavu</a:t>
            </a:r>
          </a:p>
          <a:p>
            <a:r>
              <a:rPr lang="cs-CZ" sz="1800" dirty="0"/>
              <a:t>Z Národního výboru vzniká kooptací poslanců shromáždění na základě </a:t>
            </a:r>
            <a:r>
              <a:rPr lang="cs-CZ" sz="1800" b="1" dirty="0"/>
              <a:t>výsledků voleb do Říšské rady v roce 1911 </a:t>
            </a:r>
            <a:r>
              <a:rPr lang="cs-CZ" sz="1800" dirty="0"/>
              <a:t>Revoluční národní shromáždění</a:t>
            </a:r>
          </a:p>
          <a:p>
            <a:r>
              <a:rPr lang="cs-CZ" sz="1800" dirty="0"/>
              <a:t>Poznámka: „revoluční“ – neproběhly řádné volby, byli dosazeni</a:t>
            </a:r>
            <a:endParaRPr lang="cs-CZ" sz="1800" b="1" dirty="0"/>
          </a:p>
          <a:p>
            <a:r>
              <a:rPr lang="cs-CZ" sz="1800" dirty="0"/>
              <a:t>Na schůzi v Thunovském paláci byli zvoleni</a:t>
            </a:r>
          </a:p>
          <a:p>
            <a:r>
              <a:rPr lang="cs-CZ" sz="1800" dirty="0"/>
              <a:t>prezident</a:t>
            </a:r>
          </a:p>
          <a:p>
            <a:r>
              <a:rPr lang="cs-CZ" sz="1800" dirty="0"/>
              <a:t>předseda a místopředsedové Národního shromáždění československého </a:t>
            </a:r>
          </a:p>
          <a:p>
            <a:r>
              <a:rPr lang="cs-CZ" sz="1800" dirty="0"/>
              <a:t>jednotliví poslanci složili slib</a:t>
            </a:r>
          </a:p>
          <a:p>
            <a:r>
              <a:rPr lang="cs-CZ" sz="1800" dirty="0"/>
              <a:t>Aklamací (povstáním) byli zvoleni členové státní exekutivy – ministerský předseda (předseda vlády)  Dr. Karel Kramář a 16 ministrů</a:t>
            </a:r>
          </a:p>
          <a:p>
            <a:r>
              <a:rPr lang="cs-CZ" sz="1800" dirty="0"/>
              <a:t>Fungování parlamentu řídila Prozatímní ústava</a:t>
            </a:r>
          </a:p>
          <a:p>
            <a:r>
              <a:rPr lang="cs-CZ" sz="1800" dirty="0">
                <a:hlinkClick r:id="rId2"/>
              </a:rPr>
              <a:t>https://www.psp.cz/eknih/1918ns/ps/stenprot/001schuz/s001001.htm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53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52728"/>
          </a:xfrm>
        </p:spPr>
        <p:txBody>
          <a:bodyPr>
            <a:normAutofit fontScale="55000" lnSpcReduction="20000"/>
          </a:bodyPr>
          <a:lstStyle/>
          <a:p>
            <a:endParaRPr lang="cs-CZ" b="1" dirty="0"/>
          </a:p>
          <a:p>
            <a:pPr marL="0" indent="0">
              <a:buNone/>
            </a:pPr>
            <a:r>
              <a:rPr lang="cs-CZ" sz="4200" b="1" dirty="0">
                <a:solidFill>
                  <a:srgbClr val="FF0000"/>
                </a:solidFill>
              </a:rPr>
              <a:t>Červen 1919 (15.6.)</a:t>
            </a:r>
          </a:p>
          <a:p>
            <a:pPr marL="0" indent="0">
              <a:buNone/>
            </a:pPr>
            <a:endParaRPr lang="cs-CZ" sz="4200" b="1" dirty="0"/>
          </a:p>
          <a:p>
            <a:r>
              <a:rPr lang="cs-CZ" sz="4400" b="1" dirty="0">
                <a:solidFill>
                  <a:srgbClr val="FF0000"/>
                </a:solidFill>
              </a:rPr>
              <a:t>První</a:t>
            </a:r>
            <a:r>
              <a:rPr lang="cs-CZ" sz="4400" dirty="0">
                <a:solidFill>
                  <a:srgbClr val="FF0000"/>
                </a:solidFill>
              </a:rPr>
              <a:t> </a:t>
            </a:r>
            <a:r>
              <a:rPr lang="cs-CZ" sz="4400" b="1" dirty="0">
                <a:solidFill>
                  <a:srgbClr val="FF0000"/>
                </a:solidFill>
              </a:rPr>
              <a:t>komunální volby do zastupitelstev obcí </a:t>
            </a:r>
          </a:p>
          <a:p>
            <a:r>
              <a:rPr lang="cs-CZ" sz="4400" dirty="0"/>
              <a:t>Volilo se jen v Čechách, na Moravě a ve Slezsku</a:t>
            </a:r>
          </a:p>
          <a:p>
            <a:r>
              <a:rPr lang="cs-CZ" sz="4400" dirty="0"/>
              <a:t>Výrazné vítězství </a:t>
            </a:r>
            <a:r>
              <a:rPr lang="cs-CZ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levice</a:t>
            </a:r>
            <a:r>
              <a:rPr lang="cs-CZ" sz="4400" dirty="0"/>
              <a:t> – předěl celostátní politiky</a:t>
            </a:r>
          </a:p>
          <a:p>
            <a:r>
              <a:rPr lang="cs-CZ" sz="4400" dirty="0"/>
              <a:t>Československá sociálně demokratická strana dělnická (32,5 % - V. </a:t>
            </a:r>
            <a:r>
              <a:rPr lang="cs-CZ" sz="4400" dirty="0" err="1"/>
              <a:t>Tusar</a:t>
            </a:r>
            <a:r>
              <a:rPr lang="cs-CZ" sz="4400" dirty="0"/>
              <a:t>) , Československá strana socialistická (17,3 %), agrárníci (15,3 %), lidovci (9,8 %), Československá národní demokracie (9,6 %). </a:t>
            </a:r>
          </a:p>
          <a:p>
            <a:r>
              <a:rPr lang="cs-CZ" sz="4400" dirty="0"/>
              <a:t>Pozn. Německy mluvící voliči – téměř polovina jich volila Německou sociálně demokratickou stranu dělnickou v ČSR 47,9 % u německy mluvících </a:t>
            </a:r>
          </a:p>
          <a:p>
            <a:r>
              <a:rPr lang="cs-CZ" sz="4400" dirty="0"/>
              <a:t>Po obecních volbách </a:t>
            </a:r>
            <a:r>
              <a:rPr lang="cs-CZ" sz="4400" b="1" dirty="0"/>
              <a:t>strana Kramáře neuspěla (Československá národní demokracie</a:t>
            </a:r>
            <a:r>
              <a:rPr lang="cs-CZ" sz="4400" dirty="0"/>
              <a:t>), K. Kramář abdikoval. </a:t>
            </a:r>
          </a:p>
          <a:p>
            <a:r>
              <a:rPr lang="cs-CZ" sz="4400" dirty="0"/>
              <a:t>Ve funkci premiéra byl jmenován Vlastimil </a:t>
            </a:r>
            <a:r>
              <a:rPr lang="cs-CZ" sz="4400" dirty="0" err="1"/>
              <a:t>Tusar</a:t>
            </a:r>
            <a:r>
              <a:rPr lang="cs-CZ" sz="4400" dirty="0"/>
              <a:t>, sestavil vládu tzv. </a:t>
            </a:r>
            <a:r>
              <a:rPr lang="cs-CZ" sz="4400" b="1" dirty="0"/>
              <a:t>Rudo-zelené koalice</a:t>
            </a:r>
            <a:r>
              <a:rPr lang="cs-CZ" sz="4400" dirty="0"/>
              <a:t>; rudá – sociální demokraté, součástí i „příští komunisté“ , zelení – agrárníci</a:t>
            </a:r>
          </a:p>
          <a:p>
            <a:r>
              <a:rPr lang="cs-CZ" sz="4200" dirty="0"/>
              <a:t>Cílem Národního shromáždění bylo mj. vypracovat novou ústavu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016" y="404664"/>
            <a:ext cx="8531970" cy="10081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altLang="cs-CZ" sz="4000" b="1" dirty="0"/>
              <a:t>„</a:t>
            </a:r>
            <a:r>
              <a:rPr lang="cs-CZ" altLang="cs-CZ" sz="4000" b="1" dirty="0">
                <a:solidFill>
                  <a:srgbClr val="FF0000"/>
                </a:solidFill>
              </a:rPr>
              <a:t>Únorová ústava</a:t>
            </a:r>
            <a:r>
              <a:rPr lang="cs-CZ" altLang="cs-CZ" sz="4000" b="1" dirty="0"/>
              <a:t>“ z 29. 2. </a:t>
            </a:r>
            <a:r>
              <a:rPr lang="cs-CZ" altLang="cs-CZ" sz="4000" b="1" dirty="0">
                <a:solidFill>
                  <a:srgbClr val="FF0000"/>
                </a:solidFill>
              </a:rPr>
              <a:t>1920</a:t>
            </a:r>
            <a:br>
              <a:rPr lang="cs-CZ" altLang="cs-CZ" sz="4000" b="1" dirty="0">
                <a:solidFill>
                  <a:srgbClr val="FF0000"/>
                </a:solidFill>
              </a:rPr>
            </a:br>
            <a:endParaRPr lang="cs-CZ" altLang="cs-CZ" sz="4000" b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980728"/>
            <a:ext cx="8568952" cy="58772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000" dirty="0"/>
              <a:t>PREAMBULE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i="1" dirty="0"/>
              <a:t>„</a:t>
            </a:r>
            <a:r>
              <a:rPr lang="cs-CZ" altLang="cs-CZ" sz="2000" b="1" i="1" dirty="0"/>
              <a:t>My, národ Československý, chtějíce upevniti dokonalou Jednotu národa, zavésti spravedlivé řády v republice, zajistiti pokojný rozvoj domoviny československé, prospěti obecnému blahu všech občanů </a:t>
            </a:r>
            <a:r>
              <a:rPr lang="cs-CZ" altLang="cs-CZ" sz="2000" i="1" dirty="0"/>
              <a:t>…,přijali jsme ve svém Národním shromáždění dne 29. února 1920 Ústavu pro Československou republiku, jejíž znění následuje.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i="1" dirty="0"/>
              <a:t>… </a:t>
            </a:r>
            <a:r>
              <a:rPr lang="cs-CZ" altLang="cs-CZ" sz="2000" b="1" i="1" dirty="0"/>
              <a:t>chceme se přičleniti do společnosti národů jako člen vzdělaný, mírumilovný, demokratický a pokrokový.“….</a:t>
            </a:r>
          </a:p>
          <a:p>
            <a:r>
              <a:rPr lang="cs-CZ" sz="2000" dirty="0"/>
              <a:t>Ústava kromě preambule obsahovala 6 hlav</a:t>
            </a:r>
          </a:p>
          <a:p>
            <a:r>
              <a:rPr lang="cs-CZ" sz="2000" dirty="0"/>
              <a:t>Vedle všeobecných ustanovení definovala jednotlivé složky státní moci – zákonodárnou, výkonnou a soudní; vymezovala práva, svobody a povinnosti občanské </a:t>
            </a:r>
          </a:p>
          <a:p>
            <a:r>
              <a:rPr lang="cs-CZ" sz="2000" dirty="0"/>
              <a:t>Stanovila rovnost před zákonem, zákaz diskriminace a ochranu menšin</a:t>
            </a:r>
          </a:p>
          <a:p>
            <a:r>
              <a:rPr lang="cs-CZ" sz="2000" dirty="0"/>
              <a:t>Zakotveno, že ženy jsou politicky, sociálně a kulturně postaveny na úroveň mužům a náleží jim volební právo</a:t>
            </a:r>
          </a:p>
          <a:p>
            <a:r>
              <a:rPr lang="cs-CZ" sz="2000" dirty="0"/>
              <a:t>Ústava zrušena až  9. května 1948 komunistickým režimem a nahrazena novou ústavou</a:t>
            </a:r>
            <a:endParaRPr lang="cs-CZ" alt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9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Volební právo žen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od roku 1873 </a:t>
            </a:r>
            <a:r>
              <a:rPr lang="cs-CZ" dirty="0"/>
              <a:t>bylo volební právo přiznáno některým ženám v habsburské monarchii. Vztahovalo se pouze na ženy, které vlastnily velkostatek, a samotná volba musela proběhnout pomocí zástupce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24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4229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Únorová ústava 1920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>
            <a:normAutofit/>
          </a:bodyPr>
          <a:lstStyle/>
          <a:p>
            <a:r>
              <a:rPr lang="cs-CZ" dirty="0"/>
              <a:t>Zákonodárná moc : dvoukomorové </a:t>
            </a:r>
            <a:r>
              <a:rPr lang="cs-CZ" b="1" dirty="0"/>
              <a:t>Národním shromáždění</a:t>
            </a:r>
            <a:br>
              <a:rPr lang="cs-CZ" dirty="0"/>
            </a:br>
            <a:r>
              <a:rPr lang="cs-CZ" dirty="0"/>
              <a:t>- 300 členná poslanecká sněmovna/ na 6 let</a:t>
            </a:r>
            <a:br>
              <a:rPr lang="cs-CZ" dirty="0"/>
            </a:br>
            <a:r>
              <a:rPr lang="cs-CZ" dirty="0"/>
              <a:t>- 150 členný senát/ 8 let </a:t>
            </a:r>
          </a:p>
          <a:p>
            <a:r>
              <a:rPr lang="cs-CZ" dirty="0"/>
              <a:t>Obě komory bylo možné rozpustit </a:t>
            </a:r>
          </a:p>
          <a:p>
            <a:r>
              <a:rPr lang="cs-CZ" dirty="0"/>
              <a:t>Do poslanecké sněmovny volili občané starší 21 let, kandidovat mohla osoba starší 30 let</a:t>
            </a:r>
          </a:p>
          <a:p>
            <a:r>
              <a:rPr lang="cs-CZ" dirty="0"/>
              <a:t>Do senátu volili občané starší 26 let, kandidát musel být starší 45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16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1420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Rudolfinum </a:t>
            </a:r>
            <a:br>
              <a:rPr lang="cs-CZ" dirty="0"/>
            </a:br>
            <a:r>
              <a:rPr lang="cs-CZ" dirty="0"/>
              <a:t> </a:t>
            </a:r>
            <a:r>
              <a:rPr lang="cs-CZ" sz="4000" dirty="0"/>
              <a:t>sídlo poslanecké sněmovny </a:t>
            </a:r>
            <a:br>
              <a:rPr lang="cs-CZ" sz="4000" dirty="0"/>
            </a:br>
            <a:r>
              <a:rPr lang="cs-CZ" sz="4000" dirty="0"/>
              <a:t>Národního shromáždění „první republiky“</a:t>
            </a:r>
          </a:p>
        </p:txBody>
      </p:sp>
      <p:pic>
        <p:nvPicPr>
          <p:cNvPr id="4" name="Zástupný symbol pro obsah 3" descr="Rudolphin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6902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2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cs-CZ" sz="3600" b="1" dirty="0"/>
              <a:t>15. březen 1939 Protektorát Čechy a Morava</a:t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Prezident Emil Hácha rozpustil po vyhlášení Protektorátu Čechy a Morava </a:t>
            </a:r>
            <a:r>
              <a:rPr lang="cs-CZ" b="1" dirty="0"/>
              <a:t>Národní shromáždění</a:t>
            </a:r>
          </a:p>
          <a:p>
            <a:r>
              <a:rPr lang="cs-CZ" dirty="0"/>
              <a:t>Zánik parlamentu na československém území</a:t>
            </a:r>
          </a:p>
          <a:p>
            <a:r>
              <a:rPr lang="cs-CZ" dirty="0"/>
              <a:t>Zdání reprezentativního tělesa měl v období Protektorátu plnit výbor </a:t>
            </a:r>
            <a:r>
              <a:rPr lang="cs-CZ" b="1" dirty="0"/>
              <a:t>Národního souručenství</a:t>
            </a:r>
          </a:p>
          <a:p>
            <a:r>
              <a:rPr lang="cs-CZ" dirty="0"/>
              <a:t>Jakékoli srovnání s parlamentem bylo však k jeho funkcím a pravomocím iluzorní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85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cs-CZ" b="1" dirty="0"/>
              <a:t>28. říjen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Prozatímní Národní shromáždění se poprvé po konci </a:t>
            </a:r>
            <a:br>
              <a:rPr lang="cs-CZ" b="1" dirty="0"/>
            </a:br>
            <a:r>
              <a:rPr lang="cs-CZ" b="1" dirty="0"/>
              <a:t>2. světové války sešlo jako jednokomorové</a:t>
            </a:r>
            <a:endParaRPr lang="cs-CZ" dirty="0"/>
          </a:p>
          <a:p>
            <a:r>
              <a:rPr lang="cs-CZ" dirty="0"/>
              <a:t>Zasedalo v něm 300 poslanců</a:t>
            </a:r>
          </a:p>
          <a:p>
            <a:r>
              <a:rPr lang="cs-CZ" b="1" dirty="0"/>
              <a:t>Poslanci </a:t>
            </a:r>
            <a:r>
              <a:rPr lang="cs-CZ" dirty="0"/>
              <a:t>Prozatímního Národního shromáždění nezískali svá místa na základě parlamentních voleb; </a:t>
            </a:r>
            <a:r>
              <a:rPr lang="cs-CZ" b="1" dirty="0"/>
              <a:t>byli zvoleni delegáty národních výborů a správních komisí na zemských sjezdech</a:t>
            </a:r>
          </a:p>
          <a:p>
            <a:r>
              <a:rPr lang="cs-CZ" dirty="0"/>
              <a:t>Národní shromáždění potvrdilo ve funkci prezidenta Beneše (byl za války v „emigraci“) a dodatečně potvrdilo platnost dosud vydaných dekretů prezidenta republiky</a:t>
            </a:r>
          </a:p>
          <a:p>
            <a:r>
              <a:rPr lang="cs-CZ" b="1" dirty="0"/>
              <a:t>Květen 1946 </a:t>
            </a:r>
            <a:r>
              <a:rPr lang="cs-CZ" dirty="0"/>
              <a:t>– </a:t>
            </a:r>
            <a:r>
              <a:rPr lang="cs-CZ" b="1" dirty="0"/>
              <a:t>volby do Národního shromáždění</a:t>
            </a:r>
            <a:r>
              <a:rPr lang="cs-CZ" dirty="0"/>
              <a:t>, posílení pozice KSČ (93 mandátů; KSS 21 mandátů z celkových 300) - premiérem se stává K. Gottwald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05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25. únor 1948 Vítězný únor</a:t>
            </a:r>
            <a:br>
              <a:rPr lang="cs-CZ" b="1" dirty="0"/>
            </a:br>
            <a:r>
              <a:rPr lang="cs-CZ" b="1" dirty="0"/>
              <a:t>9. květen 1948 </a:t>
            </a:r>
            <a:r>
              <a:rPr lang="cs-CZ" dirty="0">
                <a:solidFill>
                  <a:srgbClr val="FF0000"/>
                </a:solidFill>
              </a:rPr>
              <a:t>Ústava 9. května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Předseda vlády Gottwald – </a:t>
            </a:r>
            <a:r>
              <a:rPr lang="cs-CZ" b="1" dirty="0"/>
              <a:t>obsazování strategických míst </a:t>
            </a:r>
            <a:r>
              <a:rPr lang="cs-CZ" dirty="0"/>
              <a:t>ve státní správě členy KSČ; demokratičtí ministři – vysvětlení, demise; prezident Beneš – přijetí demise, Gottwald doplňuje vládu komunisty</a:t>
            </a:r>
          </a:p>
          <a:p>
            <a:r>
              <a:rPr lang="cs-CZ" dirty="0"/>
              <a:t>Schválena nová Ústava Československé republiky = </a:t>
            </a:r>
            <a:r>
              <a:rPr lang="cs-CZ" dirty="0">
                <a:solidFill>
                  <a:srgbClr val="FF0000"/>
                </a:solidFill>
              </a:rPr>
              <a:t>Ústava 9. května</a:t>
            </a:r>
          </a:p>
          <a:p>
            <a:pPr marL="0" indent="0" algn="ctr">
              <a:buNone/>
            </a:pPr>
            <a:r>
              <a:rPr lang="cs-CZ" sz="2900" b="1" dirty="0"/>
              <a:t>„My, lid československý, prohlašujeme, že jsme pevně rozhodnuti vybudovat osvobozený stát jako lidovou demokracii, která nám zajistí pokojnou cestu k socialismu.“</a:t>
            </a:r>
            <a:endParaRPr lang="cs-CZ" sz="2900" dirty="0"/>
          </a:p>
          <a:p>
            <a:r>
              <a:rPr lang="cs-CZ" dirty="0"/>
              <a:t>Definuje Československo jako lidově demokratickou republiku</a:t>
            </a:r>
          </a:p>
          <a:p>
            <a:r>
              <a:rPr lang="cs-CZ" dirty="0"/>
              <a:t>Prezident Beneš jí odmítl podepsat a abdikoval</a:t>
            </a:r>
          </a:p>
          <a:p>
            <a:r>
              <a:rPr lang="cs-CZ" dirty="0"/>
              <a:t>Do funkce prezidenta je zvolen Klement Gottwald</a:t>
            </a:r>
          </a:p>
          <a:p>
            <a:r>
              <a:rPr lang="cs-CZ" dirty="0"/>
              <a:t>Ústava zakotvovala existenci jednokomorového Národního shromáždění</a:t>
            </a:r>
          </a:p>
          <a:p>
            <a:r>
              <a:rPr lang="cs-CZ" b="1" dirty="0"/>
              <a:t>Likviduje soukromé vlastnictví a zavádí plánované hospodářství</a:t>
            </a:r>
          </a:p>
          <a:p>
            <a:r>
              <a:rPr lang="cs-CZ" b="1" i="1" dirty="0"/>
              <a:t>„půda patří tomu, kdo na ní pracuje…“ </a:t>
            </a:r>
            <a:r>
              <a:rPr lang="cs-CZ" b="1" dirty="0"/>
              <a:t>– kolektivizace </a:t>
            </a:r>
          </a:p>
          <a:p>
            <a:r>
              <a:rPr lang="cs-CZ" dirty="0"/>
              <a:t>Reálná moc ve státě náleží komunistické straně a jejím orgánům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33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Klíčová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Státoprávní zřízení ČR</a:t>
            </a:r>
          </a:p>
          <a:p>
            <a:r>
              <a:rPr lang="cs-CZ" dirty="0"/>
              <a:t>Ústavní vývoj ČR od 1918</a:t>
            </a:r>
          </a:p>
          <a:p>
            <a:r>
              <a:rPr lang="cs-CZ" dirty="0"/>
              <a:t>Ústava ČR</a:t>
            </a:r>
          </a:p>
          <a:p>
            <a:r>
              <a:rPr lang="cs-CZ" dirty="0"/>
              <a:t>Dělba moci: legislativa, exekutiva, justice</a:t>
            </a:r>
          </a:p>
          <a:p>
            <a:r>
              <a:rPr lang="cs-CZ" dirty="0"/>
              <a:t>Zákonodárná moc</a:t>
            </a:r>
          </a:p>
          <a:p>
            <a:r>
              <a:rPr lang="cs-CZ" dirty="0"/>
              <a:t>Výkonná moc</a:t>
            </a:r>
          </a:p>
          <a:p>
            <a:r>
              <a:rPr lang="cs-CZ" dirty="0"/>
              <a:t>Soudní moc</a:t>
            </a:r>
          </a:p>
          <a:p>
            <a:r>
              <a:rPr lang="cs-CZ" dirty="0"/>
              <a:t>Nejvyšší soud</a:t>
            </a:r>
          </a:p>
          <a:p>
            <a:r>
              <a:rPr lang="cs-CZ" dirty="0"/>
              <a:t>Česká národní banka</a:t>
            </a:r>
          </a:p>
          <a:p>
            <a:r>
              <a:rPr lang="cs-CZ" dirty="0"/>
              <a:t>Nejvyšší kontrolní úřad</a:t>
            </a:r>
          </a:p>
          <a:p>
            <a:r>
              <a:rPr lang="cs-CZ" dirty="0"/>
              <a:t>Úřad ombudsmana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0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cs-CZ" sz="3600" b="1" dirty="0"/>
              <a:t>„</a:t>
            </a:r>
            <a:r>
              <a:rPr lang="cs-CZ" sz="3600" b="1" dirty="0">
                <a:solidFill>
                  <a:srgbClr val="FF0000"/>
                </a:solidFill>
              </a:rPr>
              <a:t>Socialistická ústava“ </a:t>
            </a:r>
            <a:r>
              <a:rPr lang="cs-CZ" sz="3600" b="1" dirty="0"/>
              <a:t>11. červenec </a:t>
            </a:r>
            <a:r>
              <a:rPr lang="cs-CZ" sz="3600" b="1" dirty="0">
                <a:solidFill>
                  <a:srgbClr val="FF0000"/>
                </a:solidFill>
              </a:rPr>
              <a:t>1960</a:t>
            </a:r>
            <a:br>
              <a:rPr lang="cs-CZ" sz="3600" b="1" dirty="0">
                <a:solidFill>
                  <a:srgbClr val="FF0000"/>
                </a:solidFill>
              </a:rPr>
            </a:br>
            <a:r>
              <a:rPr lang="cs-CZ" sz="3600" b="1" dirty="0"/>
              <a:t>Československá socialistická republika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56837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i="1" dirty="0"/>
              <a:t>„Společenské zřízení, za které bojovaly celé generace našich dělníků i ostatních pracujících a které měly od vítězství VŘSR před očima jako vzor, stalo se pod vedením KSČ skutečností i u nás. Socialismus v naší vlasti zvítězil!“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Národní shromáždění přijalo novou, tzv. </a:t>
            </a:r>
            <a:r>
              <a:rPr lang="cs-CZ" b="1" dirty="0"/>
              <a:t>socialistickou ústavu</a:t>
            </a:r>
          </a:p>
          <a:p>
            <a:r>
              <a:rPr lang="cs-CZ" i="1" dirty="0"/>
              <a:t>Čl. 4: Vedoucí silou ve společnosti i ve státě je předvoj dělnické třídy, KSČ, dobrovolný bojový svazek nejaktivnějších a nejuvědomělejších občanů z řad dělníků, rolníků a inteligence</a:t>
            </a:r>
            <a:r>
              <a:rPr lang="cs-CZ" dirty="0"/>
              <a:t> = právně zakotvila vedoucí úlohu KSČ</a:t>
            </a:r>
          </a:p>
          <a:p>
            <a:r>
              <a:rPr lang="cs-CZ" dirty="0"/>
              <a:t>Nejvyšší zákonodárný orgán představovalo 300 členné Národní shromáždění</a:t>
            </a:r>
          </a:p>
          <a:p>
            <a:r>
              <a:rPr lang="cs-CZ" dirty="0"/>
              <a:t>Ústava omezila postavení i imunitu jeho členů; poslanci byli odpovědni svým voličům a mohli jimi být odvoláni (forma tzv. imperativního „příkazového“ mandátu)</a:t>
            </a:r>
          </a:p>
          <a:p>
            <a:r>
              <a:rPr lang="cs-CZ" dirty="0"/>
              <a:t>Zároveň byl schválen zákon o národních výborech</a:t>
            </a:r>
            <a:br>
              <a:rPr lang="cs-CZ" dirty="0"/>
            </a:br>
            <a:r>
              <a:rPr lang="cs-CZ" i="1" dirty="0"/>
              <a:t>§ 1: Národní výbory - nejširší organizace pracujících - jsou orgány státní moci a správy v krajích, v okresech a v obcích… jsou výrazem svazku dělníků, rolníků a inteligence v čele s dělnickou třídou. </a:t>
            </a:r>
          </a:p>
          <a:p>
            <a:r>
              <a:rPr lang="cs-CZ" dirty="0"/>
              <a:t>Tato tzv. socialistická ústava, resp. její rámec, platila až do rozpadu Československa v roce 1992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88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5875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Ústavní zákon o československé federaci z 27. října 1968</a:t>
            </a:r>
            <a:r>
              <a:rPr lang="cs-CZ" i="1" dirty="0">
                <a:solidFill>
                  <a:srgbClr val="FF0000"/>
                </a:solidFill>
              </a:rPr>
              <a:t> (účinný od 1. 1. 1969)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ČSSR - federativní stát dvou rovnoprávných bratrských národů, Čechu a Slováků; obě republiky mají rovnoprávné postavení</a:t>
            </a:r>
          </a:p>
          <a:p>
            <a:r>
              <a:rPr lang="cs-CZ" dirty="0"/>
              <a:t>Nejvyšším orgánem státní moci a jediným zákonodárným sborem ČSSR bylo </a:t>
            </a:r>
            <a:r>
              <a:rPr lang="cs-CZ" i="1" dirty="0">
                <a:solidFill>
                  <a:srgbClr val="FF0000"/>
                </a:solidFill>
              </a:rPr>
              <a:t>Federální shromáždění </a:t>
            </a:r>
            <a:br>
              <a:rPr lang="cs-CZ" i="1" dirty="0"/>
            </a:br>
            <a:r>
              <a:rPr lang="cs-CZ" i="1" dirty="0"/>
              <a:t>- </a:t>
            </a:r>
            <a:r>
              <a:rPr lang="cs-CZ" dirty="0"/>
              <a:t>Sněmovna lidu a Sněmovna národů</a:t>
            </a:r>
          </a:p>
          <a:p>
            <a:r>
              <a:rPr lang="cs-CZ" b="1" dirty="0"/>
              <a:t>Česká národní rada a Slovenská národní rada </a:t>
            </a:r>
            <a:r>
              <a:rPr lang="cs-CZ" dirty="0"/>
              <a:t>- zákonodárné sbory jednotlivých republik</a:t>
            </a:r>
          </a:p>
          <a:p>
            <a:r>
              <a:rPr lang="cs-CZ" dirty="0"/>
              <a:t>Nejvyšším výkonným orgánem byla </a:t>
            </a:r>
            <a:r>
              <a:rPr lang="cs-CZ" i="1" dirty="0"/>
              <a:t>Federální vláda ČSSR</a:t>
            </a:r>
            <a:r>
              <a:rPr lang="cs-CZ" dirty="0"/>
              <a:t>, existovaly i </a:t>
            </a:r>
            <a:r>
              <a:rPr lang="cs-CZ" i="1" dirty="0"/>
              <a:t>vlády ČSR a SSR</a:t>
            </a:r>
          </a:p>
          <a:p>
            <a:r>
              <a:rPr lang="cs-CZ" dirty="0"/>
              <a:t>Prezident republiky měl právo zákonodárné iniciativy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15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17. listopad 1989</a:t>
            </a:r>
            <a:br>
              <a:rPr lang="cs-CZ" b="1" dirty="0"/>
            </a:br>
            <a:r>
              <a:rPr lang="cs-CZ" b="1" dirty="0"/>
              <a:t>Československá federativní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7843"/>
          </a:xfrm>
        </p:spPr>
        <p:txBody>
          <a:bodyPr>
            <a:normAutofit/>
          </a:bodyPr>
          <a:lstStyle/>
          <a:p>
            <a:r>
              <a:rPr lang="cs-CZ" dirty="0"/>
              <a:t>Česká národní rada – její členové se stali poslanci P ČR k 1. 1. 1993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9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cs-CZ" b="1" dirty="0"/>
              <a:t>Státní symboly ČR</a:t>
            </a:r>
          </a:p>
        </p:txBody>
      </p:sp>
      <p:pic>
        <p:nvPicPr>
          <p:cNvPr id="4" name="Zástupný symbol pro obsah 3" descr="Státní barvy (trikolóra) Vlajka prezidenta republiky (standarta) - ppt  stáhnou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26469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095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symboly</a:t>
            </a:r>
          </a:p>
        </p:txBody>
      </p:sp>
      <p:pic>
        <p:nvPicPr>
          <p:cNvPr id="4" name="Zástupný symbol pro obsah 3" descr="STÁTNÍ SYMBOLY :: Béčko-T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83264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0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3" y="764703"/>
            <a:ext cx="8208913" cy="4252249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Přemyslovci – černá orlice</a:t>
            </a:r>
          </a:p>
          <a:p>
            <a:r>
              <a:rPr lang="cs-CZ" dirty="0"/>
              <a:t>r. 1158 český kníže Vladislav II. získal od římského císaře Fridricha </a:t>
            </a:r>
            <a:r>
              <a:rPr lang="cs-CZ" dirty="0" err="1"/>
              <a:t>Barborossy</a:t>
            </a:r>
            <a:r>
              <a:rPr lang="cs-CZ" dirty="0"/>
              <a:t> královský titul a zároveň erb – stříbrného lva s jedním ocasem na červeném poli (Dalimil) </a:t>
            </a:r>
          </a:p>
          <a:p>
            <a:r>
              <a:rPr lang="cs-CZ" dirty="0"/>
              <a:t>První nesporné vyobrazení dvouocasého lva (téměř jistě stříbrného na červeném poli) pochází až z roku 1247 z pečetí moravského markraběte Přemysla II. a pečeti města Brna z téhož roku. Dvouocasým lvem se Přemysl reprezentoval jako moravský markrabě a teprve od roku 1253, kdy po smrti Václava I. nastoupil na pražský trůn, jej začal používat jako symbol svého královského titulu (pro Moravu pak vytvořil nový symbol šachované orlice). </a:t>
            </a:r>
            <a:r>
              <a:rPr lang="cs-CZ" dirty="0" err="1"/>
              <a:t>Dvouocasost</a:t>
            </a:r>
            <a:r>
              <a:rPr lang="cs-CZ" dirty="0"/>
              <a:t> Přemyslem užívaného lva se obvykle vysvětluje jako symbol jeho spoluvlády s otcem Václavem. Tento znak s různými drobnými změnami ve výzdobě zůstal znakem Českého království až do roku 1918 a jako znak Čech až dodnes</a:t>
            </a:r>
          </a:p>
          <a:p>
            <a:r>
              <a:rPr lang="cs-CZ" dirty="0">
                <a:hlinkClick r:id="rId2"/>
              </a:rPr>
              <a:t>https://www.vlada.cz/cz/clenove-vlady/historie-minulych-vlad/historie-statniho-znaku/statni-znak-ceske-republiky--jeho-predchudci-a-soucasna-podoba-43755/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https://cs.wikipedia.org/wiki/St%C3%A1tn%C3%AD_znaky_%C4%8Ceskoslovenska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https://upload.wikimedia.org/wikipedia/commons/thumb/8/8b/P%C5%99emyslovci_erb.svg/800px-P%C5%99emyslovci_erb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8" y="4889601"/>
            <a:ext cx="1325245" cy="14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s://upload.wikimedia.org/wikipedia/commons/thumb/d/dc/Coat_of_arms_of_the_Kingdom_of_Bohemia_%28Wenceslaus_II_of_Bohemia%29.svg/800px-Coat_of_arms_of_the_Kingdom_of_Bohemia_%28Wenceslaus_II_of_Bohemia%29.sv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07" y="4578019"/>
            <a:ext cx="1296144" cy="178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s://upload.wikimedia.org/wikipedia/commons/thumb/f/f6/Lesser_coat_of_arms_of_the_Margraviate_of_Moravia_%28Wenceslaus_II%29.svg/800px-Lesser_coat_of_arms_of_the_Margraviate_of_Moravia_%28Wenceslaus_II%29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6953"/>
            <a:ext cx="1053078" cy="115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Moravská orlice – Wikipedi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6953"/>
            <a:ext cx="1174115" cy="12836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1907704" y="6312569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První známé barevné vyobrazení českého lva (</a:t>
            </a:r>
            <a:r>
              <a:rPr lang="cs-CZ" sz="1200" i="1" dirty="0"/>
              <a:t>nástěnná freska, </a:t>
            </a:r>
          </a:p>
          <a:p>
            <a:r>
              <a:rPr lang="cs-CZ" sz="1200" i="1" dirty="0" err="1"/>
              <a:t>Gozzův</a:t>
            </a:r>
            <a:r>
              <a:rPr lang="cs-CZ" sz="1200" i="1" dirty="0"/>
              <a:t> palác, </a:t>
            </a:r>
            <a:r>
              <a:rPr lang="cs-CZ" sz="1200" i="1" dirty="0" err="1"/>
              <a:t>Kremž</a:t>
            </a:r>
            <a:r>
              <a:rPr lang="cs-CZ" sz="1200" i="1" dirty="0"/>
              <a:t>,  70. léta 13. století)</a:t>
            </a:r>
            <a:endParaRPr lang="cs-CZ" sz="12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12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Základní legislativa</a:t>
            </a:r>
            <a:br>
              <a:rPr lang="cs-CZ" b="1" dirty="0"/>
            </a:br>
            <a:r>
              <a:rPr lang="cs-CZ" b="1" dirty="0"/>
              <a:t>Ústavní pořádek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Ústavní pořádek ČR </a:t>
            </a:r>
          </a:p>
          <a:p>
            <a:pPr marL="0" indent="0">
              <a:buNone/>
            </a:pPr>
            <a:r>
              <a:rPr lang="cs-CZ" dirty="0"/>
              <a:t>= souhrn určitých ústavních zákonů a dalších ústavou výslovně jmenovaných pramenů ústavního práva na úrovni nejvyšší právní síly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Ústava ČR</a:t>
            </a:r>
          </a:p>
          <a:p>
            <a:r>
              <a:rPr lang="cs-CZ" dirty="0"/>
              <a:t>Listina základních práv a svobod z r. 1991 (schválena Federálním shromážděním)</a:t>
            </a:r>
          </a:p>
          <a:p>
            <a:r>
              <a:rPr lang="cs-CZ" dirty="0"/>
              <a:t>Ústavní zákony z r. 1992, 1993</a:t>
            </a:r>
          </a:p>
          <a:p>
            <a:r>
              <a:rPr lang="cs-CZ" dirty="0"/>
              <a:t>Ústavní zákony Národního shromáždění Československé republiky, Federálního shromáždění Československé socialistické republiky </a:t>
            </a:r>
            <a:br>
              <a:rPr lang="cs-CZ" dirty="0"/>
            </a:br>
            <a:r>
              <a:rPr lang="cs-CZ" dirty="0"/>
              <a:t>a České národní rady, upravující hranici České republiky</a:t>
            </a:r>
          </a:p>
          <a:p>
            <a:r>
              <a:rPr lang="cs-CZ" dirty="0"/>
              <a:t>Zákony o státní hranici </a:t>
            </a:r>
          </a:p>
          <a:p>
            <a:r>
              <a:rPr lang="cs-CZ" dirty="0"/>
              <a:t>347/1997 Sb. o vytvoření vyšších územních samosprávných celků </a:t>
            </a:r>
            <a:br>
              <a:rPr lang="cs-CZ" dirty="0"/>
            </a:br>
            <a:r>
              <a:rPr lang="cs-CZ" dirty="0"/>
              <a:t>a o změně ústavního zákona České národní rady č. 1/1993 Sb.</a:t>
            </a:r>
          </a:p>
          <a:p>
            <a:r>
              <a:rPr lang="cs-CZ" dirty="0"/>
              <a:t>110/1998 Sb. o bezpečnosti ČR (nouzový stav)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8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58763"/>
            <a:ext cx="8964612" cy="64531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1587" indent="0" defTabSz="449263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000" b="1" dirty="0">
                <a:solidFill>
                  <a:srgbClr val="000066"/>
                </a:solidFill>
              </a:rPr>
              <a:t>PRÁVNÍ ŘÁD   </a:t>
            </a:r>
          </a:p>
          <a:p>
            <a:pPr marL="1587" indent="0" defTabSz="449263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000" b="1" dirty="0">
                <a:solidFill>
                  <a:srgbClr val="000066"/>
                </a:solidFill>
              </a:rPr>
              <a:t>pomyslná pyramida</a:t>
            </a:r>
          </a:p>
          <a:p>
            <a:pPr marL="1587" indent="0" algn="ctr" defTabSz="449263">
              <a:lnSpc>
                <a:spcPct val="9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>
                <a:solidFill>
                  <a:srgbClr val="CC0000"/>
                </a:solidFill>
              </a:rPr>
              <a:t>Zákonné právní předpisy</a:t>
            </a:r>
            <a:endParaRPr lang="cs-CZ" altLang="cs-CZ" sz="2400" b="1" dirty="0"/>
          </a:p>
          <a:p>
            <a:pPr indent="-341313" algn="ctr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/>
              <a:t>ÚSTAVNÍ ZÁKONY 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(Úz.č.1/1993 Sb.,Úz.č.2/1993Sb.)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400" dirty="0"/>
          </a:p>
          <a:p>
            <a:pPr indent="-341313" algn="ctr" defTabSz="449263" eaLnBrk="1" hangingPunct="1">
              <a:lnSpc>
                <a:spcPct val="9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/>
              <a:t> MEZINÁRODNÍ SMLOUVY</a:t>
            </a:r>
          </a:p>
          <a:p>
            <a:pPr marL="1587" indent="0" algn="ctr" defTabSz="449263" eaLnBrk="1" hangingPunct="1">
              <a:lnSpc>
                <a:spcPct val="90000"/>
              </a:lnSpc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ratifikovány a vyhlášeny ve Sbírce zákonů ČR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400" dirty="0"/>
          </a:p>
          <a:p>
            <a:pPr indent="-341313" algn="ctr" defTabSz="449263" eaLnBrk="1" hangingPunct="1">
              <a:lnSpc>
                <a:spcPct val="9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/>
              <a:t>ZÁKONY a ZÁKONNÁ OPATŘENÍ</a:t>
            </a:r>
          </a:p>
          <a:p>
            <a:pPr marL="1587" indent="0" algn="ctr" defTabSz="449263" eaLnBrk="1" hangingPunct="1">
              <a:lnSpc>
                <a:spcPct val="9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800" u="sng" dirty="0"/>
          </a:p>
          <a:p>
            <a:pPr marL="1587" indent="0" algn="ctr" defTabSz="449263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>
                <a:solidFill>
                  <a:srgbClr val="CC0000"/>
                </a:solidFill>
              </a:rPr>
              <a:t>Podzákonné právní předpisy (prováděcí)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NAŘÍZENÍ VLÁDY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VYHLÁŠKY MINISTERSTEV (a jiných orgánů státní správy)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OBECNĚ ZÁVAZNÉ VYHLÁŠKY A NAŘÍZENÍ KRAJŮ A OBCÍ </a:t>
            </a:r>
          </a:p>
          <a:p>
            <a:pPr indent="-341313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400" dirty="0">
              <a:latin typeface="Gungsuh" pitchFamily="18" charset="-127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611188" y="258763"/>
            <a:ext cx="4032250" cy="61960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 flipV="1">
            <a:off x="4787900" y="260350"/>
            <a:ext cx="3890963" cy="62674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900113" y="331788"/>
            <a:ext cx="3455987" cy="6051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323527" y="188639"/>
            <a:ext cx="4141315" cy="62661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4464842" y="188638"/>
            <a:ext cx="4427638" cy="6194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287765" y="4221088"/>
            <a:ext cx="453707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123733" y="4221088"/>
            <a:ext cx="496887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39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Ústava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ústavní zákon č. 1/1993 Sb.</a:t>
            </a:r>
          </a:p>
          <a:p>
            <a:r>
              <a:rPr lang="cs-CZ" dirty="0"/>
              <a:t>základní zákon země</a:t>
            </a:r>
          </a:p>
          <a:p>
            <a:r>
              <a:rPr lang="cs-CZ" dirty="0"/>
              <a:t>schválen Českou národní radou 16.12.1992, účinný k 1. 1. 1993</a:t>
            </a:r>
          </a:p>
          <a:p>
            <a:r>
              <a:rPr lang="cs-CZ" dirty="0"/>
              <a:t>rysy: </a:t>
            </a:r>
            <a:r>
              <a:rPr lang="cs-CZ" u="sng" dirty="0"/>
              <a:t>psaná, dohodnutá, rigidní </a:t>
            </a:r>
            <a:r>
              <a:rPr lang="cs-CZ" dirty="0"/>
              <a:t>(kvalifikovaná většina – obtížně měnitelná; ke změně je nutná shoda napříč politickým spektrem ve sněmovně i senátu), </a:t>
            </a:r>
            <a:r>
              <a:rPr lang="cs-CZ" u="sng" dirty="0"/>
              <a:t>reálná</a:t>
            </a:r>
            <a:r>
              <a:rPr lang="cs-CZ" dirty="0"/>
              <a:t> (vše co zakotvuje, platí de </a:t>
            </a:r>
            <a:r>
              <a:rPr lang="cs-CZ" dirty="0" err="1"/>
              <a:t>jure</a:t>
            </a:r>
            <a:r>
              <a:rPr lang="cs-CZ" dirty="0"/>
              <a:t> i de facto = podle práva i ve skutečnosti)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5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rgbClr val="660033"/>
                </a:solidFill>
              </a:rPr>
              <a:t>ČLENĚNÍ ÚSTAVY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Ústavu ČR tvoří preambule (tj. úvodní část), 8 hlav </a:t>
            </a:r>
            <a:br>
              <a:rPr lang="cs-CZ" altLang="cs-CZ" sz="2800" dirty="0"/>
            </a:br>
            <a:r>
              <a:rPr lang="cs-CZ" altLang="cs-CZ" sz="2800" dirty="0"/>
              <a:t>a 113 článků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/>
              <a:t>Preambule </a:t>
            </a:r>
            <a:r>
              <a:rPr lang="cs-CZ" altLang="cs-CZ" sz="2800" dirty="0"/>
              <a:t>vyjadřuje hodnoty a tradice, ke kterým se náš stát hlásí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I     –   Základní ustanovení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II    –   Moc zákonodárná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III   –   Moc výkonná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IV   –   Moc soudní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V    –   Nejvyšší kontrolní úřad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VI   –   Česká národní banka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VII  –   Územní samospráva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VIII –   Přechodná a závěrečná ustanovení</a:t>
            </a:r>
          </a:p>
          <a:p>
            <a:pPr eaLnBrk="1" hangingPunct="1">
              <a:lnSpc>
                <a:spcPct val="90000"/>
              </a:lnSpc>
              <a:buClr>
                <a:srgbClr val="008080"/>
              </a:buClr>
              <a:buFontTx/>
              <a:buNone/>
            </a:pPr>
            <a:r>
              <a:rPr lang="cs-CZ" altLang="cs-CZ" sz="2000" b="1" u="sng" dirty="0">
                <a:hlinkClick r:id="rId2"/>
              </a:rPr>
              <a:t>https://www.hrad.cz/cs/ceska-republika/ustava-cr</a:t>
            </a:r>
            <a:endParaRPr lang="cs-CZ" altLang="cs-CZ" sz="2000" b="1" u="sng" dirty="0"/>
          </a:p>
          <a:p>
            <a:pPr eaLnBrk="1" hangingPunct="1">
              <a:lnSpc>
                <a:spcPct val="90000"/>
              </a:lnSpc>
              <a:buClr>
                <a:srgbClr val="008080"/>
              </a:buClr>
              <a:buFontTx/>
              <a:buNone/>
            </a:pPr>
            <a:endParaRPr lang="cs-CZ" alt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84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Veřejná 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Označuje správní činnosti a úřady, které uskutečňují veřejnou politiku a působí ve veřejném zájmu</a:t>
            </a:r>
          </a:p>
          <a:p>
            <a:r>
              <a:rPr lang="cs-CZ" dirty="0"/>
              <a:t>Hájení veřejného zájmu odlišuje veřejnou správu od soukromé, která sleduje soukromé cíle a zájmy</a:t>
            </a:r>
          </a:p>
          <a:p>
            <a:r>
              <a:rPr lang="cs-CZ" dirty="0"/>
              <a:t>Zahrnuje jak výkon státní správy, tak výkon samosprávy</a:t>
            </a:r>
          </a:p>
          <a:p>
            <a:r>
              <a:rPr lang="cs-CZ" i="1" dirty="0"/>
              <a:t>Státní moc slouží všem občanům a lze ji uplatňovat jen v případech, mezích a způsoby, které stanoví zákon </a:t>
            </a:r>
            <a:r>
              <a:rPr lang="cs-CZ" dirty="0"/>
              <a:t>(Ústava ČR)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06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507288" cy="6552728"/>
          </a:xfrm>
        </p:spPr>
        <p:txBody>
          <a:bodyPr>
            <a:noAutofit/>
          </a:bodyPr>
          <a:lstStyle/>
          <a:p>
            <a:r>
              <a:rPr lang="cs-CZ" sz="2000" b="1" dirty="0"/>
              <a:t>1. leden 1993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Vznik samostatné České republiky</a:t>
            </a:r>
            <a:br>
              <a:rPr lang="cs-CZ" sz="2000" b="1" dirty="0"/>
            </a:br>
            <a:endParaRPr lang="cs-CZ" sz="2000" dirty="0"/>
          </a:p>
          <a:p>
            <a:r>
              <a:rPr lang="cs-CZ" sz="2000" b="1" dirty="0"/>
              <a:t>listopad 1996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První volby do Senátu </a:t>
            </a:r>
            <a:r>
              <a:rPr lang="cs-CZ" sz="2000" dirty="0"/>
              <a:t>Parlamentu České republiky, a to na základě zákona </a:t>
            </a:r>
            <a:br>
              <a:rPr lang="cs-CZ" sz="2000" dirty="0"/>
            </a:br>
            <a:r>
              <a:rPr lang="cs-CZ" sz="2000" dirty="0"/>
              <a:t>č. 247/1995 Sb. o volbách do Parlamentu České republiky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/>
              <a:t>duben 1998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Obě komory českého Parlamentu schválily přistoupení České republiky do Severoatlantické aliance (</a:t>
            </a:r>
            <a:r>
              <a:rPr lang="cs-CZ" sz="2000" dirty="0">
                <a:solidFill>
                  <a:srgbClr val="FF0000"/>
                </a:solidFill>
              </a:rPr>
              <a:t>NATO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b="1" dirty="0"/>
              <a:t>1. květen 2004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Česká republika se stala </a:t>
            </a:r>
            <a:r>
              <a:rPr lang="cs-CZ" sz="2000" dirty="0">
                <a:solidFill>
                  <a:srgbClr val="FF0000"/>
                </a:solidFill>
              </a:rPr>
              <a:t>členskou zemí EU</a:t>
            </a:r>
            <a:r>
              <a:rPr lang="cs-CZ" sz="2000" dirty="0"/>
              <a:t> poté, co Parlament ratifikoval smlouvu o přistoupení ČR k EU a přístup ČR byl schválen v celostátním referendu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b="1" dirty="0"/>
              <a:t>8. únor 2012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Parlament schválil ústavní zákon, který </a:t>
            </a:r>
            <a:r>
              <a:rPr lang="cs-CZ" sz="2000" dirty="0">
                <a:solidFill>
                  <a:srgbClr val="FF0000"/>
                </a:solidFill>
              </a:rPr>
              <a:t>zavedl přímou volbu prezidenta </a:t>
            </a:r>
            <a:r>
              <a:rPr lang="cs-CZ" sz="2000" dirty="0"/>
              <a:t>republiky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91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Systém brzd a protiváh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Umožňuje vzájemnou kontrolu jednotlivých složek státní moci</a:t>
            </a:r>
          </a:p>
          <a:p>
            <a:r>
              <a:rPr lang="cs-CZ" dirty="0"/>
              <a:t>V parlamentní demokracii </a:t>
            </a:r>
            <a:r>
              <a:rPr lang="cs-CZ" b="1" dirty="0"/>
              <a:t>vláda předstupuje před poslaneckou sněmovnu s programem a žádá o vyslovení důvěry</a:t>
            </a:r>
            <a:r>
              <a:rPr lang="cs-CZ" dirty="0"/>
              <a:t> (PS kontroluje vládu)</a:t>
            </a:r>
          </a:p>
          <a:p>
            <a:r>
              <a:rPr lang="cs-CZ" b="1" dirty="0"/>
              <a:t>Prezident skládá slib do rukou předsedy senátu</a:t>
            </a:r>
          </a:p>
          <a:p>
            <a:r>
              <a:rPr lang="cs-CZ" b="1" dirty="0"/>
              <a:t>Prezident</a:t>
            </a:r>
            <a:r>
              <a:rPr lang="cs-CZ" dirty="0"/>
              <a:t> nemá právo zákonodárné iniciativy (navrhovat zákony – znak „slabšího postavení“ prezidenta v parlamentní demokracii, přestože je od r. 2013 prezident volen v přímé volbě – znak prezidentské republiky, silné postavení prezidenta). Má právo tzv. suspenzivního (odkládacího) veta – může vrátit schválený zákon zpátky k PS, která ho může přehlasovat (potřeba 101 hlasů PS)</a:t>
            </a:r>
          </a:p>
          <a:p>
            <a:r>
              <a:rPr lang="cs-CZ" b="1" dirty="0"/>
              <a:t>Senát může podat žalobu na prezidenta </a:t>
            </a:r>
            <a:r>
              <a:rPr lang="cs-CZ" dirty="0"/>
              <a:t>k Ústavnímu soudu ČR (za souhlasu PS)</a:t>
            </a:r>
          </a:p>
          <a:p>
            <a:r>
              <a:rPr lang="cs-CZ" dirty="0"/>
              <a:t>Prezident jmenuje soudce aj.</a:t>
            </a:r>
          </a:p>
          <a:p>
            <a:r>
              <a:rPr lang="cs-CZ" b="1" dirty="0"/>
              <a:t>viz grafické znázornění dále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972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099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083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89148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3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A. Z</a:t>
            </a:r>
            <a:r>
              <a:rPr lang="cs-CZ" altLang="cs-CZ" b="1" dirty="0">
                <a:solidFill>
                  <a:srgbClr val="FF0000"/>
                </a:solidFill>
              </a:rPr>
              <a:t>ákonodárná moc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/>
              <a:t> Parlament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511" y="2060848"/>
            <a:ext cx="8226425" cy="3481238"/>
          </a:xfrm>
        </p:spPr>
        <p:txBody>
          <a:bodyPr>
            <a:normAutofit fontScale="92500"/>
          </a:bodyPr>
          <a:lstStyle/>
          <a:p>
            <a:r>
              <a:rPr lang="cs-CZ" sz="2600" dirty="0"/>
              <a:t>Výlučná zákonodárná pravomoc; schvaluje předpisy s celostátní působností</a:t>
            </a:r>
          </a:p>
          <a:p>
            <a:r>
              <a:rPr lang="cs-CZ" sz="2600" dirty="0"/>
              <a:t>Souhlas s ratifikací mezinárodní smlouvy</a:t>
            </a:r>
          </a:p>
          <a:p>
            <a:r>
              <a:rPr lang="cs-CZ" sz="2600" dirty="0"/>
              <a:t>Pravomoci v oblasti bezpečnosti (vyhlášení výjimečného stavu/stavu ohrožení; souhlas s pobytem cizích vojsk aj.)</a:t>
            </a:r>
          </a:p>
          <a:p>
            <a:r>
              <a:rPr lang="cs-CZ" sz="2600" dirty="0"/>
              <a:t>Kontrolní pravomoci (interpelace vlády, vyšetřovací komise)</a:t>
            </a:r>
          </a:p>
          <a:p>
            <a:r>
              <a:rPr lang="cs-CZ" sz="2600" dirty="0"/>
              <a:t>Parlament ČR - dvoukomorový</a:t>
            </a:r>
          </a:p>
          <a:p>
            <a:r>
              <a:rPr lang="cs-CZ" sz="2600" dirty="0"/>
              <a:t>Zahrnuje Poslaneckou sněmovnou a Senát</a:t>
            </a:r>
          </a:p>
          <a:p>
            <a:endParaRPr lang="cs-CZ" b="1" dirty="0"/>
          </a:p>
        </p:txBody>
      </p:sp>
      <p:sp>
        <p:nvSpPr>
          <p:cNvPr id="5" name="AutoShape 2" descr="Senát Parlamentu České republiky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12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br>
              <a:rPr lang="cs-CZ" sz="1300" b="1" dirty="0"/>
            </a:br>
            <a:r>
              <a:rPr lang="cs-CZ" b="1" dirty="0"/>
              <a:t>Parlament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531937"/>
            <a:ext cx="8360098" cy="50654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hlinkClick r:id="rId2"/>
              </a:rPr>
              <a:t>Poslanecká sněmovna </a:t>
            </a:r>
            <a:r>
              <a:rPr lang="cs-CZ" b="1" dirty="0"/>
              <a:t>– dolní komora</a:t>
            </a:r>
          </a:p>
          <a:p>
            <a:pPr marL="0" indent="0">
              <a:buNone/>
            </a:pPr>
            <a:r>
              <a:rPr lang="cs-CZ" dirty="0"/>
              <a:t>- vznikla k 1. 1. 1993 z dosavadní ČNR</a:t>
            </a:r>
            <a:br>
              <a:rPr lang="cs-CZ" dirty="0"/>
            </a:br>
            <a:r>
              <a:rPr lang="cs-CZ" dirty="0"/>
              <a:t>- pasivní volební právo od 21 let</a:t>
            </a:r>
            <a:br>
              <a:rPr lang="cs-CZ" dirty="0"/>
            </a:br>
            <a:r>
              <a:rPr lang="cs-CZ" dirty="0"/>
              <a:t>- volební systém poměrného zastoupení</a:t>
            </a:r>
          </a:p>
          <a:p>
            <a:pPr marL="0" indent="0">
              <a:buNone/>
            </a:pPr>
            <a:r>
              <a:rPr lang="cs-CZ" dirty="0"/>
              <a:t>- 200 členů</a:t>
            </a:r>
            <a:br>
              <a:rPr lang="cs-CZ" dirty="0"/>
            </a:br>
            <a:r>
              <a:rPr lang="cs-CZ" dirty="0"/>
              <a:t>- čtyřletý mandát</a:t>
            </a:r>
            <a:br>
              <a:rPr lang="cs-CZ" dirty="0"/>
            </a:br>
            <a:r>
              <a:rPr lang="cs-CZ" dirty="0"/>
              <a:t>- rozpustitelná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hlinkClick r:id="rId3"/>
              </a:rPr>
              <a:t>Senát</a:t>
            </a:r>
            <a:r>
              <a:rPr lang="cs-CZ" b="1" dirty="0"/>
              <a:t> – horní komora </a:t>
            </a:r>
          </a:p>
          <a:p>
            <a:pPr marL="0" indent="0">
              <a:buNone/>
            </a:pPr>
            <a:r>
              <a:rPr lang="cs-CZ" dirty="0"/>
              <a:t>- 81 senátorů</a:t>
            </a:r>
            <a:br>
              <a:rPr lang="cs-CZ" dirty="0"/>
            </a:br>
            <a:r>
              <a:rPr lang="cs-CZ" dirty="0"/>
              <a:t>- šestiletý mandát, rotační systém - 1x za   dva roky  obměna 1/3 senátu</a:t>
            </a:r>
            <a:br>
              <a:rPr lang="cs-CZ" dirty="0"/>
            </a:br>
            <a:r>
              <a:rPr lang="cs-CZ" dirty="0"/>
              <a:t>- pasivní volební právo od 40 let</a:t>
            </a:r>
            <a:br>
              <a:rPr lang="cs-CZ" dirty="0"/>
            </a:br>
            <a:r>
              <a:rPr lang="cs-CZ" dirty="0"/>
              <a:t>- volební systém dvoukolový většinový</a:t>
            </a:r>
            <a:br>
              <a:rPr lang="cs-CZ" dirty="0"/>
            </a:br>
            <a:r>
              <a:rPr lang="cs-CZ" dirty="0"/>
              <a:t>- senát nelze rozpustit (v případě </a:t>
            </a:r>
            <a:br>
              <a:rPr lang="cs-CZ" dirty="0"/>
            </a:br>
            <a:r>
              <a:rPr lang="cs-CZ" dirty="0"/>
              <a:t>  rozpuštění PS plní zákonodárnou moc)</a:t>
            </a:r>
            <a:br>
              <a:rPr lang="cs-CZ" dirty="0"/>
            </a:br>
            <a:r>
              <a:rPr lang="cs-CZ" dirty="0"/>
              <a:t>- první volby na podzim 1996</a:t>
            </a:r>
          </a:p>
          <a:p>
            <a:endParaRPr lang="cs-CZ" b="1" dirty="0"/>
          </a:p>
        </p:txBody>
      </p:sp>
      <p:sp>
        <p:nvSpPr>
          <p:cNvPr id="5" name="AutoShape 2" descr="Senát Parlamentu České republiky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 descr="Coat of arms or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380941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Senát Parlamentu České republiky – Wikiped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60" y="4935800"/>
            <a:ext cx="24002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760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br>
              <a:rPr lang="cs-CZ" b="1" dirty="0"/>
            </a:br>
            <a:r>
              <a:rPr lang="cs-CZ" b="1" dirty="0"/>
              <a:t>Parlament České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vznikl na základě přechodného ustanovení čl. 106 odst. </a:t>
            </a:r>
            <a:br>
              <a:rPr lang="cs-CZ" dirty="0"/>
            </a:br>
            <a:r>
              <a:rPr lang="cs-CZ" dirty="0"/>
              <a:t>1 Ústavy České republiky 1/1993 Sb. dnem účinnosti ústavy, tedy k 1.1.1993</a:t>
            </a:r>
          </a:p>
          <a:p>
            <a:r>
              <a:rPr lang="cs-CZ" u="sng" dirty="0"/>
              <a:t>Článek 106:</a:t>
            </a:r>
            <a:br>
              <a:rPr lang="cs-CZ" u="sng" dirty="0"/>
            </a:br>
            <a:r>
              <a:rPr lang="cs-CZ" i="1" dirty="0"/>
              <a:t>„Dnem účinnosti této Ústavy se Česká národní rada stává Poslaneckou sněmovnou, jejíž volební období skončí dnem 6. června 1996. </a:t>
            </a:r>
            <a:br>
              <a:rPr lang="cs-CZ" i="1" dirty="0"/>
            </a:br>
            <a:r>
              <a:rPr lang="cs-CZ" i="1" dirty="0"/>
              <a:t>Do doby zvolení Senátu podle Ústavy vykonává funkce Senátu Prozatímní Senát. Prozatímní Senát se ustaví způsobem, který stanoví ústavní zákon. Do nabytí účinnosti tohoto zákona vykonává funkce Senátu Poslanecká sněmovna.“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Poslanecká sněmovna vykonávala funkce senátu až do podzimu roku </a:t>
            </a:r>
            <a:r>
              <a:rPr lang="cs-CZ" b="1" dirty="0"/>
              <a:t>1996</a:t>
            </a:r>
            <a:r>
              <a:rPr lang="cs-CZ" dirty="0"/>
              <a:t>, kdy byl volbami naplněn řádný senát</a:t>
            </a:r>
            <a:r>
              <a:rPr lang="cs-CZ" b="1" dirty="0"/>
              <a:t>. Při prvních volbách do senátu bylo voleno všech 81 senátorů najednou, avšak pouze třetina z nich na plné šestileté funkční období, zbylé dvě třetiny měly volební období zkrácené na 2 nebo na 4 roky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40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br>
              <a:rPr lang="cs-CZ" sz="1300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Legislativní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Komora (dolní i horní) je usnášení schopná </a:t>
            </a:r>
            <a:br>
              <a:rPr lang="cs-CZ" dirty="0"/>
            </a:br>
            <a:r>
              <a:rPr lang="cs-CZ" dirty="0"/>
              <a:t>v počtu min 1/3 přítomných členů (hraniční možnost - PS 67 členů, senát 27 členů)</a:t>
            </a:r>
          </a:p>
          <a:p>
            <a:r>
              <a:rPr lang="cs-CZ" dirty="0"/>
              <a:t>Projednávání ve 3 režimech</a:t>
            </a:r>
          </a:p>
          <a:p>
            <a:pPr marL="514350" indent="-514350">
              <a:buAutoNum type="alphaLcParenR"/>
            </a:pPr>
            <a:r>
              <a:rPr lang="cs-CZ" dirty="0"/>
              <a:t>Hlasuje nadpoloviční většina přítomných „pro“</a:t>
            </a:r>
          </a:p>
          <a:p>
            <a:pPr marL="514350" indent="-514350">
              <a:buAutoNum type="alphaLcParenR"/>
            </a:pPr>
            <a:r>
              <a:rPr lang="cs-CZ" dirty="0"/>
              <a:t>Nadpoloviční většina všech (101 v PS, např. přehlasování prezidentova „veta“)</a:t>
            </a:r>
          </a:p>
          <a:p>
            <a:pPr marL="514350" indent="-514350">
              <a:buAutoNum type="alphaLcParenR"/>
            </a:pPr>
            <a:r>
              <a:rPr lang="cs-CZ" dirty="0"/>
              <a:t>Kvalifikovaná většina – u ústavních zákonů; 3/5 </a:t>
            </a:r>
            <a:r>
              <a:rPr lang="cs-CZ" b="1" dirty="0"/>
              <a:t>všech</a:t>
            </a:r>
            <a:r>
              <a:rPr lang="cs-CZ" dirty="0"/>
              <a:t> poslanců (tj. min. 120 poslanců) a 3/5 </a:t>
            </a:r>
            <a:r>
              <a:rPr lang="cs-CZ" b="1" dirty="0"/>
              <a:t>přítomných</a:t>
            </a:r>
            <a:r>
              <a:rPr lang="cs-CZ" dirty="0"/>
              <a:t> senátorů (musí být přítomna min. 1/3 senátorů)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914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br>
              <a:rPr lang="cs-CZ" b="1" dirty="0"/>
            </a:br>
            <a:r>
              <a:rPr lang="cs-CZ" b="1" dirty="0"/>
              <a:t>Právo zákonodárné iniciativy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Legislativní činnost má tři základní fáze:</a:t>
            </a:r>
            <a:br>
              <a:rPr lang="cs-CZ" dirty="0"/>
            </a:br>
            <a:r>
              <a:rPr lang="cs-CZ" dirty="0"/>
              <a:t>- navrhování, projednávání, schvalování návrhů</a:t>
            </a:r>
          </a:p>
          <a:p>
            <a:r>
              <a:rPr lang="cs-CZ" b="1" dirty="0"/>
              <a:t>Právo navrhovat zákony = právo zákonodárné iniciativy</a:t>
            </a:r>
            <a:r>
              <a:rPr lang="cs-CZ" dirty="0"/>
              <a:t> mají 4 subjekty: </a:t>
            </a:r>
          </a:p>
          <a:p>
            <a:pPr>
              <a:buFontTx/>
              <a:buChar char="-"/>
            </a:pPr>
            <a:r>
              <a:rPr lang="cs-CZ" dirty="0"/>
              <a:t>Poslanec nebo skupina poslanců</a:t>
            </a:r>
          </a:p>
          <a:p>
            <a:pPr>
              <a:buFontTx/>
              <a:buChar char="-"/>
            </a:pPr>
            <a:r>
              <a:rPr lang="cs-CZ" dirty="0"/>
              <a:t>Senátoři (skupina)</a:t>
            </a:r>
          </a:p>
          <a:p>
            <a:pPr>
              <a:buFontTx/>
              <a:buChar char="-"/>
            </a:pPr>
            <a:r>
              <a:rPr lang="cs-CZ" dirty="0"/>
              <a:t>Vláda (kolektivní orgán – nadpoloviční většina)</a:t>
            </a:r>
          </a:p>
          <a:p>
            <a:pPr>
              <a:buFontTx/>
              <a:buChar char="-"/>
            </a:pPr>
            <a:r>
              <a:rPr lang="cs-CZ" dirty="0"/>
              <a:t>Krajská zastupitelstva (praxe – blízkost občanům)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Každý návrh se začíná projednávat v poslanecké sněmovně (výbory atd.) → senát → prezident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80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025" t="8682" r="29169" b="19687"/>
          <a:stretch/>
        </p:blipFill>
        <p:spPr>
          <a:xfrm>
            <a:off x="2843808" y="1022694"/>
            <a:ext cx="5986684" cy="48866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514284"/>
            <a:ext cx="379476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FF0000"/>
                </a:solidFill>
              </a:rPr>
              <a:t>Poslanci ve čtvrtek 11. 2. </a:t>
            </a:r>
            <a:r>
              <a:rPr lang="cs-CZ" sz="1500" b="1">
                <a:solidFill>
                  <a:srgbClr val="FF0000"/>
                </a:solidFill>
              </a:rPr>
              <a:t>2021</a:t>
            </a:r>
            <a:br>
              <a:rPr lang="cs-CZ" sz="1500" b="1" dirty="0">
                <a:solidFill>
                  <a:srgbClr val="FF0000"/>
                </a:solidFill>
              </a:rPr>
            </a:br>
            <a:r>
              <a:rPr lang="cs-CZ" sz="1500" b="1" dirty="0">
                <a:solidFill>
                  <a:srgbClr val="FF0000"/>
                </a:solidFill>
              </a:rPr>
              <a:t>odmítli prodloužit nouzový  stav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Doposud totiž s vládou hlasovala KSČM, ti tentokrát stejně jako zbylé opoziční strany hlas nedali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u="sng" dirty="0"/>
              <a:t>PRO hlasovalo pouze 48 poslanců ze 106 přítomných</a:t>
            </a:r>
            <a:r>
              <a:rPr lang="cs-CZ" sz="1500" u="sng" dirty="0"/>
              <a:t> </a:t>
            </a:r>
            <a:r>
              <a:rPr lang="cs-CZ" sz="1500" dirty="0"/>
              <a:t>= pouze vládní kluby ANO a ČSSD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dirty="0"/>
              <a:t>Opoziční apely na vládu, aby spolupracovala na dalším postupu s kraji, neprošly, stejně jako usnesení o výzvě </a:t>
            </a:r>
            <a:r>
              <a:rPr lang="cs-CZ" sz="1500" dirty="0"/>
              <a:t>veřejnosti, aby i přes ukončení nouzového stavu dodržovala opatření</a:t>
            </a:r>
            <a:endParaRPr lang="pl-PL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Opozice vládě v celodenní debatě vytýkala, že ve Sněmovně doposud nepředložila pandemický zákon, na jehož základě by se opatření schvalovala - vláda by tak nepotřebovala nouzový stav</a:t>
            </a:r>
          </a:p>
          <a:p>
            <a:endParaRPr lang="cs-CZ" sz="135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2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Názvy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>
              <a:lnSpc>
                <a:spcPct val="170000"/>
              </a:lnSpc>
            </a:pPr>
            <a:r>
              <a:rPr lang="cs-CZ" sz="4800" b="1" dirty="0">
                <a:solidFill>
                  <a:srgbClr val="FF0000"/>
                </a:solidFill>
              </a:rPr>
              <a:t>RČS, ČSR </a:t>
            </a:r>
            <a:r>
              <a:rPr lang="cs-CZ" sz="4800" b="1" dirty="0"/>
              <a:t>(První republika):</a:t>
            </a:r>
            <a:br>
              <a:rPr lang="cs-CZ" sz="4800" dirty="0"/>
            </a:br>
            <a:r>
              <a:rPr lang="cs-CZ" sz="4800" dirty="0"/>
              <a:t>28.10.1918 - 28.2.1920 Československo, </a:t>
            </a:r>
            <a:r>
              <a:rPr lang="cs-CZ" sz="4800" b="1" dirty="0">
                <a:solidFill>
                  <a:srgbClr val="FF0000"/>
                </a:solidFill>
              </a:rPr>
              <a:t>Republika československá</a:t>
            </a:r>
            <a:r>
              <a:rPr lang="cs-CZ" sz="4800" dirty="0"/>
              <a:t>, RČS</a:t>
            </a:r>
            <a:br>
              <a:rPr lang="cs-CZ" sz="4800" dirty="0"/>
            </a:br>
            <a:r>
              <a:rPr lang="cs-CZ" sz="4800" dirty="0"/>
              <a:t>29.2.1920 - 30.9.1938 Československo, </a:t>
            </a:r>
            <a:r>
              <a:rPr lang="cs-CZ" sz="4800" b="1" dirty="0">
                <a:solidFill>
                  <a:srgbClr val="FF0000"/>
                </a:solidFill>
              </a:rPr>
              <a:t>Československá republika</a:t>
            </a:r>
            <a:r>
              <a:rPr lang="cs-CZ" sz="4800" dirty="0"/>
              <a:t>, ČSR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4800" dirty="0"/>
              <a:t>        území: země Česká, země Moravskoslezská, země Slovenská,  země Podkarpatoruská (Podkarpatská Rus,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4800" dirty="0"/>
              <a:t>        od roku 1945 Zakarpatská Ukrajina, součást SSSR 1945-1991, součást Ukrajinské republiky od roku 1991)</a:t>
            </a:r>
          </a:p>
          <a:p>
            <a:pPr>
              <a:lnSpc>
                <a:spcPct val="170000"/>
              </a:lnSpc>
            </a:pPr>
            <a:r>
              <a:rPr lang="cs-CZ" sz="4800" b="1" dirty="0">
                <a:solidFill>
                  <a:srgbClr val="FF0000"/>
                </a:solidFill>
              </a:rPr>
              <a:t>ČSR</a:t>
            </a:r>
            <a:r>
              <a:rPr lang="cs-CZ" sz="4800" b="1" dirty="0"/>
              <a:t> (Druhá republika):</a:t>
            </a:r>
            <a:br>
              <a:rPr lang="cs-CZ" sz="4800" dirty="0"/>
            </a:br>
            <a:r>
              <a:rPr lang="cs-CZ" sz="4800" dirty="0"/>
              <a:t>1.10.1938 - 14.3.1939 Česko - Slovensko, </a:t>
            </a:r>
            <a:r>
              <a:rPr lang="cs-CZ" sz="4800" b="1" dirty="0"/>
              <a:t>Česko - Slovenská republika</a:t>
            </a:r>
            <a:r>
              <a:rPr lang="cs-CZ" sz="4800" dirty="0"/>
              <a:t>, ČSR</a:t>
            </a:r>
          </a:p>
          <a:p>
            <a:pPr>
              <a:lnSpc>
                <a:spcPct val="170000"/>
              </a:lnSpc>
            </a:pPr>
            <a:r>
              <a:rPr lang="cs-CZ" sz="4800" b="1" dirty="0"/>
              <a:t>Protektorát Čechy a Morava:</a:t>
            </a:r>
            <a:br>
              <a:rPr lang="cs-CZ" sz="4800" dirty="0"/>
            </a:br>
            <a:r>
              <a:rPr lang="cs-CZ" sz="4800" dirty="0"/>
              <a:t>16.3.1939 - 8.5.1945 </a:t>
            </a:r>
            <a:r>
              <a:rPr lang="cs-CZ" sz="4800" b="1" dirty="0" err="1"/>
              <a:t>Protektorat</a:t>
            </a:r>
            <a:r>
              <a:rPr lang="cs-CZ" sz="4800" b="1" dirty="0"/>
              <a:t> </a:t>
            </a:r>
            <a:r>
              <a:rPr lang="cs-CZ" sz="4800" b="1" dirty="0" err="1"/>
              <a:t>Böhmen</a:t>
            </a:r>
            <a:r>
              <a:rPr lang="cs-CZ" sz="4800" b="1" dirty="0"/>
              <a:t> </a:t>
            </a:r>
            <a:r>
              <a:rPr lang="cs-CZ" sz="4800" b="1" dirty="0" err="1"/>
              <a:t>und</a:t>
            </a:r>
            <a:r>
              <a:rPr lang="cs-CZ" sz="4800" b="1" dirty="0"/>
              <a:t> </a:t>
            </a:r>
            <a:r>
              <a:rPr lang="cs-CZ" sz="4800" b="1" dirty="0" err="1"/>
              <a:t>Mähren</a:t>
            </a:r>
            <a:endParaRPr lang="cs-CZ" sz="4800" dirty="0"/>
          </a:p>
          <a:p>
            <a:pPr marL="0" indent="0">
              <a:lnSpc>
                <a:spcPct val="170000"/>
              </a:lnSpc>
              <a:buNone/>
            </a:pPr>
            <a:r>
              <a:rPr lang="cs-CZ" sz="4800" dirty="0"/>
              <a:t>         21.3.1939 - 28.10.1945 Prozatímní státní zřízení (exilová vláda)</a:t>
            </a:r>
          </a:p>
          <a:p>
            <a:pPr>
              <a:lnSpc>
                <a:spcPct val="170000"/>
              </a:lnSpc>
            </a:pPr>
            <a:r>
              <a:rPr lang="cs-CZ" sz="4800" b="1" dirty="0"/>
              <a:t>Slovenský </a:t>
            </a:r>
            <a:r>
              <a:rPr lang="cs-CZ" sz="4800" b="1" dirty="0" err="1"/>
              <a:t>štát</a:t>
            </a:r>
            <a:r>
              <a:rPr lang="cs-CZ" sz="4800" b="1" dirty="0"/>
              <a:t>:</a:t>
            </a:r>
            <a:br>
              <a:rPr lang="cs-CZ" sz="4800" dirty="0"/>
            </a:br>
            <a:r>
              <a:rPr lang="cs-CZ" sz="4800" dirty="0"/>
              <a:t>14.3.1939 - 3.5.1945  (první) </a:t>
            </a:r>
            <a:r>
              <a:rPr lang="cs-CZ" sz="4800" b="1" dirty="0"/>
              <a:t>Slovenská republika;  </a:t>
            </a:r>
            <a:r>
              <a:rPr lang="cs-CZ" sz="4800" dirty="0"/>
              <a:t>3.5.1945-8.5.1945 moc převzala Slovenská národní rada)</a:t>
            </a:r>
            <a:br>
              <a:rPr lang="cs-CZ" sz="4800" dirty="0"/>
            </a:br>
            <a:r>
              <a:rPr lang="cs-CZ" sz="4800" dirty="0"/>
              <a:t>(slovenská vláda kapitulovala až 8.5.1945)</a:t>
            </a:r>
            <a:endParaRPr lang="cs-CZ" sz="5600" dirty="0"/>
          </a:p>
          <a:p>
            <a:pPr>
              <a:lnSpc>
                <a:spcPct val="170000"/>
              </a:lnSpc>
            </a:pPr>
            <a:r>
              <a:rPr lang="cs-CZ" sz="4800" b="1" dirty="0">
                <a:solidFill>
                  <a:srgbClr val="FF0000"/>
                </a:solidFill>
              </a:rPr>
              <a:t>ČSR </a:t>
            </a:r>
            <a:r>
              <a:rPr lang="cs-CZ" sz="4800" b="1" dirty="0"/>
              <a:t>(Třetí republika):</a:t>
            </a:r>
            <a:br>
              <a:rPr lang="cs-CZ" sz="4800" dirty="0"/>
            </a:br>
            <a:r>
              <a:rPr lang="cs-CZ" sz="4800" dirty="0"/>
              <a:t>9.5.1945 - 8.5.1948 Československo, </a:t>
            </a:r>
            <a:r>
              <a:rPr lang="cs-CZ" sz="4800" b="1" dirty="0">
                <a:solidFill>
                  <a:srgbClr val="FF0000"/>
                </a:solidFill>
              </a:rPr>
              <a:t>Československá republika</a:t>
            </a:r>
            <a:r>
              <a:rPr lang="cs-CZ" sz="4800" dirty="0"/>
              <a:t>, ČSR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476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br>
              <a:rPr lang="cs-CZ" b="1" dirty="0"/>
            </a:br>
            <a:r>
              <a:rPr lang="cs-CZ" b="1" dirty="0"/>
              <a:t>I. Poslanecká sněmovna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čele předseda a místopředsedové</a:t>
            </a:r>
          </a:p>
          <a:p>
            <a:r>
              <a:rPr lang="cs-CZ" dirty="0"/>
              <a:t>Poslanci se sdružují na základě politické příslušnosti nebo společného zájmu (kluby, např. klub Piráti, ODS; Výbory, např. Kontrolní výbor) </a:t>
            </a:r>
          </a:p>
          <a:p>
            <a:r>
              <a:rPr lang="cs-CZ" dirty="0"/>
              <a:t>Vyslovení důvěry vládě </a:t>
            </a:r>
          </a:p>
          <a:p>
            <a:r>
              <a:rPr lang="cs-CZ" dirty="0"/>
              <a:t>Zákon o státním rozpočtu (neschvaluje senát)</a:t>
            </a:r>
          </a:p>
          <a:p>
            <a:r>
              <a:rPr lang="cs-CZ" dirty="0"/>
              <a:t>Sídlo: Malá Strana, více budov</a:t>
            </a:r>
          </a:p>
          <a:p>
            <a:r>
              <a:rPr lang="cs-CZ" dirty="0"/>
              <a:t>Hlavní budova, Thunovský palác – zasedací sál, pracovny předsedy a místopředsedů</a:t>
            </a:r>
          </a:p>
          <a:p>
            <a:r>
              <a:rPr lang="cs-CZ" dirty="0">
                <a:hlinkClick r:id="rId2"/>
              </a:rPr>
              <a:t>web PS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584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br>
              <a:rPr lang="cs-CZ" b="1" dirty="0"/>
            </a:br>
            <a:r>
              <a:rPr lang="cs-CZ" b="1" dirty="0"/>
              <a:t>II. Senát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čele předseda a místopředsedové</a:t>
            </a:r>
          </a:p>
          <a:p>
            <a:r>
              <a:rPr lang="cs-CZ" dirty="0"/>
              <a:t>Výbory (např. mandátový, organizační, ústavně-právní aj.)</a:t>
            </a:r>
          </a:p>
          <a:p>
            <a:r>
              <a:rPr lang="cs-CZ" dirty="0"/>
              <a:t>Komise (nemají kontrolní funkci, např. Stálá komise pro rozvoj venkova; sdělovací prostředky aj.)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Zajímavosti: </a:t>
            </a:r>
            <a:r>
              <a:rPr lang="cs-CZ" dirty="0">
                <a:hlinkClick r:id="rId2"/>
              </a:rPr>
              <a:t>Informace pro veřejnost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719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br>
              <a:rPr lang="cs-CZ" b="1" dirty="0"/>
            </a:br>
            <a:r>
              <a:rPr lang="cs-CZ" b="1" dirty="0"/>
              <a:t>Senát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363272" cy="5164682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projednává návrhy zákonů postoupené Poslaneckou sněmovnou (může je schválit, zamítnout či vrátit s pozměňovacími návrhy); ústavní a volební zákony není možné přijmout bez jeho výslovného souhlasu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navrhuje zákony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vyjadřuje se k návrhům legislativních aktů a dalším dokumentům Evropské unie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přijímá zákonná opatření, je-li Poslanecká sněmovna rozpuštěna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dává souhlas k ratifikaci mezinárodních smluv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spolu s Poslaneckou sněmovnou vyhlašuje válečný stav, vyslovuje souhlas s pobytem cizích vojsk na území ČR či s vysláním ozbrojených sil mimo území ČR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předseda Senátu vyhlašuje volbu prezidenta republiky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nově zvolený prezident republiky skládá slib do rukou předsedy Senátu na společné schůzi obou komor, předseda Senátu přijímá abdikaci prezidenta republiky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vyslovuje souhlas se jmenováním soudců Ústavního soudu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volí členy Rady Ústavu pro studium totalitních režimů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pouze Senát může podat se souhlasem Poslanecké sněmovny žalobu proti prezidentu republiky Ústavnímu soudu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předkládá prezidentu republiky návrhy na propůjčení nebo udělení státních vyznamenání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navrhuje Poslanecké sněmovně 2 kandidáty na funkci Veřejného ochránce práv a 2 kandidáty na funkci jeho zástupce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navrhuje prezidentu republiky kandidáty na funkci předsedy a inspektorů Úřadu pro ochranu osobních údajů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volí kandidáty na členy Úřadu pro dohled nad hospodařením politických stran a politických hnutí, společně s Poslaneckou sněmovnou také navrhuje prezidentovi kandidáta na post předsedy Úřadu. Prezident pak jmenuje členy i předsedu Úřadu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24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br>
              <a:rPr lang="cs-CZ" b="1" dirty="0"/>
            </a:br>
            <a:r>
              <a:rPr lang="cs-CZ" b="1" dirty="0"/>
              <a:t>Senát</a:t>
            </a:r>
          </a:p>
        </p:txBody>
      </p:sp>
      <p:pic>
        <p:nvPicPr>
          <p:cNvPr id="4" name="Zástupný symbol pro obsah 3" descr="Valdštejnský palá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74441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457200" y="1340768"/>
            <a:ext cx="821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Senát Parlamentu ČR sídlí na Malé Straně v Praze ve třech starobylých palácích: Valdštejnském, Kolovratském a Malém </a:t>
            </a:r>
            <a:r>
              <a:rPr lang="cs-CZ" dirty="0" err="1"/>
              <a:t>Fürstenberském</a:t>
            </a:r>
            <a:r>
              <a:rPr lang="cs-CZ" dirty="0"/>
              <a:t>.</a:t>
            </a:r>
          </a:p>
        </p:txBody>
      </p:sp>
      <p:pic>
        <p:nvPicPr>
          <p:cNvPr id="3074" name="Picture 2" descr="Kolovratský pal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9" y="2276872"/>
            <a:ext cx="3168352" cy="27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lý Fürstenberský palác - ilustračn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305944" cy="22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526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cs-CZ" b="1" dirty="0"/>
              <a:t>B. Výkonná 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prezident a vláda</a:t>
            </a:r>
          </a:p>
          <a:p>
            <a:r>
              <a:rPr lang="cs-CZ" b="1" dirty="0"/>
              <a:t>Vláda</a:t>
            </a:r>
          </a:p>
          <a:p>
            <a:pPr marL="0" indent="0">
              <a:buNone/>
            </a:pPr>
            <a:r>
              <a:rPr lang="cs-CZ" dirty="0"/>
              <a:t>- vrcholný orgán výkonné moci</a:t>
            </a:r>
          </a:p>
          <a:p>
            <a:pPr marL="0" indent="0">
              <a:buNone/>
            </a:pPr>
            <a:r>
              <a:rPr lang="cs-CZ" dirty="0"/>
              <a:t>- vláda - odpovědná </a:t>
            </a:r>
            <a:r>
              <a:rPr lang="cs-CZ" b="1" dirty="0"/>
              <a:t>Poslanecké sněmovně </a:t>
            </a:r>
          </a:p>
          <a:p>
            <a:r>
              <a:rPr lang="cs-CZ" b="1" dirty="0"/>
              <a:t>Prezident</a:t>
            </a:r>
          </a:p>
          <a:p>
            <a:pPr>
              <a:buFontTx/>
              <a:buChar char="-"/>
            </a:pPr>
            <a:r>
              <a:rPr lang="cs-CZ" dirty="0"/>
              <a:t>„hlava státu“ </a:t>
            </a:r>
          </a:p>
          <a:p>
            <a:pPr>
              <a:buFontTx/>
              <a:buChar char="-"/>
            </a:pPr>
            <a:r>
              <a:rPr lang="cs-CZ" dirty="0"/>
              <a:t>volený přímou volbou</a:t>
            </a:r>
          </a:p>
          <a:p>
            <a:pPr>
              <a:buFontTx/>
              <a:buChar char="-"/>
            </a:pPr>
            <a:r>
              <a:rPr lang="cs-CZ" dirty="0"/>
              <a:t>jmenuje předsedu vlády a další její členy na jeho návrh</a:t>
            </a:r>
          </a:p>
          <a:p>
            <a:pPr>
              <a:buFontTx/>
              <a:buChar char="-"/>
            </a:pPr>
            <a:r>
              <a:rPr lang="cs-CZ" dirty="0"/>
              <a:t>jmenuje se souhlasem senátu </a:t>
            </a:r>
            <a:r>
              <a:rPr lang="cs-CZ" b="1" dirty="0"/>
              <a:t>soudce Ústavního soudu</a:t>
            </a:r>
          </a:p>
          <a:p>
            <a:pPr>
              <a:buFontTx/>
              <a:buChar char="-"/>
            </a:pPr>
            <a:r>
              <a:rPr lang="cs-CZ" dirty="0"/>
              <a:t>za určitých podmínek </a:t>
            </a:r>
            <a:r>
              <a:rPr lang="cs-CZ" b="1" dirty="0"/>
              <a:t>může rozpustit Poslaneckou sněmovnu </a:t>
            </a:r>
          </a:p>
          <a:p>
            <a:pPr>
              <a:buFontTx/>
              <a:buChar char="-"/>
            </a:pPr>
            <a:r>
              <a:rPr lang="cs-CZ" dirty="0"/>
              <a:t>má právo suspenzivního veta (kromě ústavních); jeho veto může být v PS přehlasováno</a:t>
            </a:r>
          </a:p>
          <a:p>
            <a:pPr>
              <a:buFontTx/>
              <a:buChar char="-"/>
            </a:pPr>
            <a:r>
              <a:rPr lang="cs-CZ" dirty="0"/>
              <a:t>přijímá demisi předsedy vlády a jeho prostřednictvím i od jednotlivých členů vlády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49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Прага.Вид на Старый гор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6086"/>
            <a:ext cx="7560840" cy="56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99592" y="1886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Sídlo Vlády a Úřadu vlády České republiky</a:t>
            </a:r>
          </a:p>
          <a:p>
            <a:pPr algn="ctr"/>
            <a:r>
              <a:rPr lang="cs-CZ" b="1" dirty="0"/>
              <a:t>Budova Strakovy akademie na Malé Straně v Praze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56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centrum.cz/download.php?msg_id=0000000187a3002a9288053853c6&amp;idx=1.7&amp;filename=ffbkkfegiomgjjkj.jpg&amp;r=56.7825124980259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https://mail.centrum.cz/download.php?msg_id=0000000187a3002a9288053853c6&amp;idx=1.7&amp;filename=ffbkkfegiomgjjkj.jpg&amp;r=56.78251249802599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904875"/>
            <a:ext cx="63627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17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6"/>
          </a:solidFill>
        </p:spPr>
        <p:txBody>
          <a:bodyPr/>
          <a:lstStyle/>
          <a:p>
            <a:r>
              <a:rPr lang="cs-CZ" b="1" dirty="0"/>
              <a:t>C. Soudní 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Soudní moc mají nestranné a nezávislé soudy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Dohlíží na dodržování zákonů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Rozhodují o vině, popř. vymezují tresty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Spolupracují se státním zastupitelstvím, advokáty, notáři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Soustavu </a:t>
            </a:r>
            <a:r>
              <a:rPr lang="cs-CZ" altLang="cs-CZ" sz="2800" u="sng" dirty="0"/>
              <a:t>obecných soudů </a:t>
            </a:r>
            <a:r>
              <a:rPr lang="cs-CZ" altLang="cs-CZ" sz="2800" dirty="0"/>
              <a:t>tvoří</a:t>
            </a:r>
            <a:r>
              <a:rPr lang="cs-CZ" altLang="cs-CZ" sz="2800" i="1" dirty="0"/>
              <a:t>:</a:t>
            </a:r>
            <a:r>
              <a:rPr lang="cs-CZ" altLang="cs-CZ" sz="28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/>
              <a:t>    – okresní soudy </a:t>
            </a:r>
            <a:br>
              <a:rPr lang="cs-CZ" altLang="cs-CZ" sz="2800" dirty="0"/>
            </a:br>
            <a:r>
              <a:rPr lang="cs-CZ" altLang="cs-CZ" sz="2800" dirty="0"/>
              <a:t>    – krajské soudy </a:t>
            </a:r>
            <a:br>
              <a:rPr lang="cs-CZ" altLang="cs-CZ" sz="2800" dirty="0"/>
            </a:br>
            <a:r>
              <a:rPr lang="cs-CZ" altLang="cs-CZ" sz="2800" dirty="0"/>
              <a:t>    – vrchní soudy (Olomouc, Praha)</a:t>
            </a:r>
            <a:br>
              <a:rPr lang="cs-CZ" altLang="cs-CZ" sz="2800" dirty="0"/>
            </a:br>
            <a:r>
              <a:rPr lang="cs-CZ" altLang="cs-CZ" sz="2800" dirty="0"/>
              <a:t>    – Nejvyšší soud (Brno) </a:t>
            </a:r>
            <a:r>
              <a:rPr lang="cs-CZ" sz="2800" dirty="0"/>
              <a:t>působící v civilní a trestní oblasti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/>
              <a:t>    – </a:t>
            </a:r>
            <a:r>
              <a:rPr lang="cs-CZ" sz="2800" dirty="0"/>
              <a:t>Nejvyšší správní soud (Brno) s agendou </a:t>
            </a:r>
            <a:br>
              <a:rPr lang="cs-CZ" sz="2800" dirty="0"/>
            </a:br>
            <a:r>
              <a:rPr lang="cs-CZ" sz="2800" dirty="0"/>
              <a:t>       správního soudnictví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Mimo tuto soustavu stojí Ústavní soud ČR (Brno</a:t>
            </a:r>
            <a:r>
              <a:rPr lang="cs-CZ" sz="3300" dirty="0"/>
              <a:t>)</a:t>
            </a:r>
          </a:p>
          <a:p>
            <a:pPr>
              <a:lnSpc>
                <a:spcPct val="80000"/>
              </a:lnSpc>
            </a:pPr>
            <a:endParaRPr lang="cs-CZ" altLang="cs-CZ" sz="3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3400" dirty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935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1200" b="1" dirty="0"/>
              <a:t>C. Soudní moc</a:t>
            </a:r>
            <a:br>
              <a:rPr lang="cs-CZ" altLang="cs-CZ" b="1" dirty="0">
                <a:solidFill>
                  <a:srgbClr val="CC0000"/>
                </a:solidFill>
              </a:rPr>
            </a:br>
            <a:r>
              <a:rPr lang="cs-CZ" altLang="cs-CZ" b="1" dirty="0">
                <a:solidFill>
                  <a:srgbClr val="CC0000"/>
                </a:solidFill>
              </a:rPr>
              <a:t>Ústavní soud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640960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600" dirty="0"/>
              <a:t>Dbá na dodržování Ústavy ČR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Poskytuje ochranu základním (ústavním) právům </a:t>
            </a:r>
            <a:br>
              <a:rPr lang="cs-CZ" sz="2600" dirty="0"/>
            </a:br>
            <a:r>
              <a:rPr lang="cs-CZ" sz="2600" dirty="0"/>
              <a:t>a může rušit zákony nebo jednotlivá ustanovení 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Rozhoduje o ústavních stížnostech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sídlí v Brně</a:t>
            </a:r>
          </a:p>
          <a:p>
            <a:pPr>
              <a:lnSpc>
                <a:spcPct val="80000"/>
              </a:lnSpc>
            </a:pPr>
            <a:r>
              <a:rPr lang="cs-CZ" altLang="cs-CZ" sz="2600" dirty="0"/>
              <a:t>Skládá se z 15 soudců – jmenováni prezidentem se souhlasem Senátu na dobu 10 let</a:t>
            </a:r>
          </a:p>
          <a:p>
            <a:pPr>
              <a:lnSpc>
                <a:spcPct val="80000"/>
              </a:lnSpc>
            </a:pPr>
            <a:r>
              <a:rPr lang="cs-CZ" altLang="cs-CZ" sz="2600" dirty="0"/>
              <a:t>Současným předsedou je JUDr. Pavel Rychetský (od 2003, 2013)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/>
              <a:t>Historie: </a:t>
            </a:r>
          </a:p>
          <a:p>
            <a:r>
              <a:rPr lang="cs-CZ" altLang="cs-CZ" sz="2200" dirty="0"/>
              <a:t>Předchůdce: Moravský zemský sněm – zákonodárná instituce,  Markrabství moravském (Jan Lucemburský). První markrabě Konrád II. Ota (Znojmo). </a:t>
            </a:r>
            <a:r>
              <a:rPr lang="cs-CZ" sz="2200" dirty="0"/>
              <a:t>Skládal se ze tří „kurií“:</a:t>
            </a:r>
          </a:p>
          <a:p>
            <a:r>
              <a:rPr lang="cs-CZ" sz="2200" dirty="0"/>
              <a:t>panská (vyšší šlechta, předsedající zemský hejtman)       </a:t>
            </a:r>
          </a:p>
          <a:p>
            <a:r>
              <a:rPr lang="cs-CZ" sz="2200" dirty="0"/>
              <a:t>rytířská (nižší šlechta, předsedající zemský sudí)</a:t>
            </a:r>
          </a:p>
          <a:p>
            <a:r>
              <a:rPr lang="cs-CZ" sz="2200" dirty="0"/>
              <a:t>prelátsko-měšťanská (společná kurie církve a měst, předsedající podkomoří)</a:t>
            </a:r>
            <a:endParaRPr lang="cs-CZ" alt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730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8" y="620688"/>
            <a:ext cx="3672755" cy="27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68" y="3861048"/>
            <a:ext cx="3780036" cy="250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8" y="3993155"/>
            <a:ext cx="37316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124744"/>
            <a:ext cx="3651360" cy="205535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78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Názvy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ČSR</a:t>
            </a:r>
            <a:r>
              <a:rPr lang="cs-CZ" b="1" dirty="0"/>
              <a:t> (Čtvrtá republika):</a:t>
            </a:r>
            <a:br>
              <a:rPr lang="cs-CZ" dirty="0"/>
            </a:br>
            <a:r>
              <a:rPr lang="cs-CZ" dirty="0"/>
              <a:t>9.5.1948 - 10.7.1960 Československo,</a:t>
            </a:r>
            <a:r>
              <a:rPr lang="cs-CZ" b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Československá republika</a:t>
            </a:r>
            <a:r>
              <a:rPr lang="cs-CZ" dirty="0"/>
              <a:t>, ČSR</a:t>
            </a:r>
          </a:p>
          <a:p>
            <a:endParaRPr lang="cs-CZ" dirty="0"/>
          </a:p>
          <a:p>
            <a:r>
              <a:rPr lang="cs-CZ" b="1" dirty="0"/>
              <a:t>ČSSR (Pátá republika):</a:t>
            </a:r>
            <a:br>
              <a:rPr lang="cs-CZ" dirty="0"/>
            </a:br>
            <a:r>
              <a:rPr lang="cs-CZ" dirty="0"/>
              <a:t>11.7.1960 - 28.3.1990</a:t>
            </a:r>
            <a:r>
              <a:rPr lang="cs-CZ" b="1" dirty="0"/>
              <a:t> Československá socialistická republika</a:t>
            </a:r>
            <a:r>
              <a:rPr lang="cs-CZ" dirty="0"/>
              <a:t>, ČSSR</a:t>
            </a:r>
            <a:br>
              <a:rPr lang="cs-CZ" dirty="0"/>
            </a:br>
            <a:r>
              <a:rPr lang="cs-CZ" dirty="0"/>
              <a:t>součást ČSSR: 1.1.1969-6.3.1990</a:t>
            </a:r>
            <a:r>
              <a:rPr lang="cs-CZ" b="1" dirty="0"/>
              <a:t> Česká socialistická republika</a:t>
            </a:r>
            <a:r>
              <a:rPr lang="cs-CZ" dirty="0"/>
              <a:t>, ČSR</a:t>
            </a:r>
            <a:br>
              <a:rPr lang="cs-CZ" dirty="0"/>
            </a:br>
            <a:r>
              <a:rPr lang="cs-CZ" dirty="0"/>
              <a:t>                    1.1.1969-1.3.1990 </a:t>
            </a:r>
            <a:r>
              <a:rPr lang="cs-CZ" b="1" dirty="0"/>
              <a:t>Slovenská socialistická republika</a:t>
            </a:r>
            <a:r>
              <a:rPr lang="cs-CZ" dirty="0"/>
              <a:t>, SSR    </a:t>
            </a:r>
          </a:p>
          <a:p>
            <a:endParaRPr lang="cs-CZ" dirty="0"/>
          </a:p>
          <a:p>
            <a:r>
              <a:rPr lang="cs-CZ" b="1" dirty="0"/>
              <a:t>ČSFR (Šestá republika):</a:t>
            </a:r>
            <a:br>
              <a:rPr lang="cs-CZ" dirty="0"/>
            </a:br>
            <a:r>
              <a:rPr lang="cs-CZ" dirty="0"/>
              <a:t>29.3. - 20. 4.1990 Československo (česky),   Česko - Slovensko (slovensky)</a:t>
            </a:r>
            <a:br>
              <a:rPr lang="cs-CZ" dirty="0"/>
            </a:br>
            <a:r>
              <a:rPr lang="cs-CZ" dirty="0"/>
              <a:t>                       </a:t>
            </a:r>
            <a:r>
              <a:rPr lang="cs-CZ" b="1" dirty="0"/>
              <a:t>Československá federativní republika</a:t>
            </a:r>
            <a:r>
              <a:rPr lang="cs-CZ" dirty="0"/>
              <a:t>, ČSFR (česky)</a:t>
            </a:r>
            <a:br>
              <a:rPr lang="cs-CZ" dirty="0"/>
            </a:br>
            <a:r>
              <a:rPr lang="cs-CZ" dirty="0"/>
              <a:t>                       </a:t>
            </a:r>
            <a:r>
              <a:rPr lang="cs-CZ" b="1" dirty="0"/>
              <a:t>Československá </a:t>
            </a:r>
            <a:r>
              <a:rPr lang="cs-CZ" b="1" dirty="0" err="1"/>
              <a:t>federatívna</a:t>
            </a:r>
            <a:r>
              <a:rPr lang="cs-CZ" b="1" dirty="0"/>
              <a:t> republika</a:t>
            </a:r>
            <a:r>
              <a:rPr lang="cs-CZ" dirty="0"/>
              <a:t>, ČSFR (slovensky)</a:t>
            </a:r>
            <a:br>
              <a:rPr lang="cs-CZ" dirty="0"/>
            </a:br>
            <a:r>
              <a:rPr lang="cs-CZ" dirty="0"/>
              <a:t> součást ČSSR a ČSFR: od 7.3.1990 Česká republika, ČR</a:t>
            </a:r>
            <a:br>
              <a:rPr lang="cs-CZ" dirty="0"/>
            </a:br>
            <a:r>
              <a:rPr lang="cs-CZ" dirty="0"/>
              <a:t>                             od 1.3.1990 Slovenská republika, SR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21. 4.1990 - 31.12.1992 </a:t>
            </a:r>
            <a:r>
              <a:rPr lang="cs-CZ" b="1" dirty="0"/>
              <a:t>Česká a Slovenská Federativní Republika</a:t>
            </a:r>
            <a:r>
              <a:rPr lang="cs-CZ" dirty="0"/>
              <a:t>, ČSFR (česky)</a:t>
            </a:r>
            <a:br>
              <a:rPr lang="cs-CZ" dirty="0"/>
            </a:br>
            <a:r>
              <a:rPr lang="cs-CZ" dirty="0"/>
              <a:t>                                           </a:t>
            </a:r>
            <a:r>
              <a:rPr lang="cs-CZ" b="1" dirty="0"/>
              <a:t> Česká a Slovenská </a:t>
            </a:r>
            <a:r>
              <a:rPr lang="cs-CZ" b="1" dirty="0" err="1"/>
              <a:t>Federatívna</a:t>
            </a:r>
            <a:r>
              <a:rPr lang="cs-CZ" b="1" dirty="0"/>
              <a:t> Republika</a:t>
            </a:r>
            <a:r>
              <a:rPr lang="cs-CZ" dirty="0"/>
              <a:t>, ČSFR (slovensky) </a:t>
            </a:r>
            <a:br>
              <a:rPr lang="cs-CZ" dirty="0"/>
            </a:br>
            <a:r>
              <a:rPr lang="cs-CZ" dirty="0"/>
              <a:t>součást ČSFR: Česká republika, ČR</a:t>
            </a:r>
            <a:br>
              <a:rPr lang="cs-CZ" dirty="0"/>
            </a:br>
            <a:r>
              <a:rPr lang="cs-CZ" dirty="0"/>
              <a:t>                  Slovenská republika, SR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1.1.1993 </a:t>
            </a:r>
            <a:r>
              <a:rPr lang="cs-CZ" dirty="0"/>
              <a:t>vznikly dva samostatné státy</a:t>
            </a:r>
            <a:r>
              <a:rPr lang="cs-CZ" dirty="0">
                <a:solidFill>
                  <a:srgbClr val="FF0000"/>
                </a:solidFill>
              </a:rPr>
              <a:t>: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                      </a:t>
            </a:r>
            <a:r>
              <a:rPr lang="cs-CZ" b="1" dirty="0">
                <a:solidFill>
                  <a:srgbClr val="FF0000"/>
                </a:solidFill>
              </a:rPr>
              <a:t> Česká republika</a:t>
            </a:r>
            <a:r>
              <a:rPr lang="cs-CZ" dirty="0">
                <a:solidFill>
                  <a:srgbClr val="FF0000"/>
                </a:solidFill>
              </a:rPr>
              <a:t>, ČR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                      </a:t>
            </a:r>
            <a:r>
              <a:rPr lang="cs-CZ" b="1" dirty="0">
                <a:solidFill>
                  <a:srgbClr val="FF0000"/>
                </a:solidFill>
              </a:rPr>
              <a:t> Slovenská republika</a:t>
            </a:r>
            <a:r>
              <a:rPr lang="cs-CZ" dirty="0">
                <a:solidFill>
                  <a:srgbClr val="FF0000"/>
                </a:solidFill>
              </a:rPr>
              <a:t>, SR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093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1200" b="1" dirty="0"/>
              <a:t>C. Soudní moc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Soudy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508581" y="1315044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Nejvyšší soud České republiky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28754" y="1981549"/>
            <a:ext cx="4366651" cy="4876451"/>
          </a:xfrm>
        </p:spPr>
        <p:txBody>
          <a:bodyPr>
            <a:noAutofit/>
          </a:bodyPr>
          <a:lstStyle/>
          <a:p>
            <a:r>
              <a:rPr lang="cs-CZ" sz="2000" dirty="0"/>
              <a:t>Sídlí v Brně</a:t>
            </a:r>
          </a:p>
          <a:p>
            <a:r>
              <a:rPr lang="cs-CZ" sz="2000" dirty="0"/>
              <a:t>Specializovaný na oblast správního soudnictví, napadení voleb, rozpuštění politických subjektů</a:t>
            </a:r>
          </a:p>
          <a:p>
            <a:r>
              <a:rPr lang="cs-CZ" sz="2000" dirty="0"/>
              <a:t>Kárný soud pro řízení ve věcech soudců, státních zástupců, soudních exekutorů</a:t>
            </a:r>
          </a:p>
          <a:p>
            <a:r>
              <a:rPr lang="cs-CZ" sz="2000" dirty="0"/>
              <a:t>Mimořádný opravný prostředek – kasační stížnost</a:t>
            </a:r>
          </a:p>
          <a:p>
            <a:r>
              <a:rPr lang="cs-CZ" altLang="cs-CZ" sz="2000" dirty="0"/>
              <a:t>NSS</a:t>
            </a:r>
            <a:r>
              <a:rPr lang="cs-CZ" altLang="cs-CZ" sz="2000" b="1" dirty="0"/>
              <a:t> </a:t>
            </a:r>
            <a:r>
              <a:rPr lang="cs-CZ" altLang="cs-CZ" sz="2000" dirty="0"/>
              <a:t>vznikl právně i fakticky až účinností zákona č. 150/2002 Sb., tedy dnem 1. ledna 2003</a:t>
            </a:r>
          </a:p>
          <a:p>
            <a:r>
              <a:rPr lang="cs-CZ" sz="2000" dirty="0"/>
              <a:t>Existoval i za 1. republiky; jeho druhým prezidentem byl v letech 1925–1938 doc. JUDr. Emil Hácha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88024" y="1315044"/>
            <a:ext cx="4041775" cy="6397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Nejvyšší správní soud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02901" y="2060848"/>
            <a:ext cx="4245868" cy="3951288"/>
          </a:xfrm>
        </p:spPr>
        <p:txBody>
          <a:bodyPr>
            <a:normAutofit/>
          </a:bodyPr>
          <a:lstStyle/>
          <a:p>
            <a:r>
              <a:rPr lang="cs-CZ" sz="2000" dirty="0"/>
              <a:t>Sídlí v Brně</a:t>
            </a:r>
          </a:p>
          <a:p>
            <a:r>
              <a:rPr lang="cs-CZ" sz="2000" dirty="0"/>
              <a:t>Hlavním úkolem zajišťování jednoty a zákonnosti rozhodovací praxe českých soudů v trestním řízení </a:t>
            </a:r>
            <a:br>
              <a:rPr lang="cs-CZ" sz="2000" dirty="0"/>
            </a:br>
            <a:r>
              <a:rPr lang="cs-CZ" sz="2000" dirty="0"/>
              <a:t>a občanském soudním řízení</a:t>
            </a:r>
          </a:p>
          <a:p>
            <a:r>
              <a:rPr lang="cs-CZ" sz="2000" dirty="0"/>
              <a:t>Rozhodování o mimořádných opravných prostředcích proti rozhodnutím soudu nižších stupňů – tzv. dovolání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77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8834"/>
            <a:ext cx="2369271" cy="186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066013" cy="229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1023"/>
            <a:ext cx="2644449" cy="193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512188"/>
            <a:ext cx="3240360" cy="22937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6494" y="2576948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498834"/>
            <a:ext cx="2619375" cy="174307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26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714202"/>
          </a:xfrm>
        </p:spPr>
        <p:txBody>
          <a:bodyPr>
            <a:normAutofit/>
          </a:bodyPr>
          <a:lstStyle/>
          <a:p>
            <a:r>
              <a:rPr lang="cs-CZ" altLang="cs-CZ" sz="1300" b="1" dirty="0"/>
              <a:t>C. Soudní moc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Soudy</a:t>
            </a:r>
            <a:br>
              <a:rPr lang="cs-CZ" dirty="0"/>
            </a:br>
            <a:r>
              <a:rPr lang="cs-CZ" sz="2200" dirty="0" err="1">
                <a:hlinkClick r:id="rId2"/>
              </a:rPr>
              <a:t>Info</a:t>
            </a:r>
            <a:r>
              <a:rPr lang="cs-CZ" sz="2200" dirty="0">
                <a:hlinkClick r:id="rId2"/>
              </a:rPr>
              <a:t> na stránkách Nejvyššího správního soudu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2492896"/>
            <a:ext cx="8291264" cy="3633267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cs-CZ" dirty="0"/>
              <a:t>1. Oficiální server českého soudnictví:   </a:t>
            </a:r>
            <a:r>
              <a:rPr lang="cs-CZ" dirty="0">
                <a:hlinkClick r:id="rId3"/>
              </a:rPr>
              <a:t>http://portal.justice.cz</a:t>
            </a:r>
            <a:endParaRPr lang="cs-CZ" dirty="0"/>
          </a:p>
          <a:p>
            <a:pPr marL="0" indent="0" fontAlgn="ctr">
              <a:buNone/>
            </a:pPr>
            <a:r>
              <a:rPr lang="cs-CZ" dirty="0"/>
              <a:t>2. Nejvyšší soud:  </a:t>
            </a:r>
            <a:r>
              <a:rPr lang="cs-CZ" dirty="0">
                <a:hlinkClick r:id="rId4"/>
              </a:rPr>
              <a:t>http://www.nsoud.cz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3. Nejvyšší správní soud: </a:t>
            </a:r>
            <a:r>
              <a:rPr lang="cs-CZ" u="sng" dirty="0">
                <a:hlinkClick r:id="rId5"/>
              </a:rPr>
              <a:t>http://www.nssoud.cz</a:t>
            </a:r>
          </a:p>
          <a:p>
            <a:pPr marL="0" indent="0" fontAlgn="ctr">
              <a:buNone/>
            </a:pPr>
            <a:r>
              <a:rPr lang="cs-CZ" dirty="0"/>
              <a:t>4. Ústavní soud:  </a:t>
            </a:r>
            <a:r>
              <a:rPr lang="cs-CZ" dirty="0">
                <a:hlinkClick r:id="rId6"/>
              </a:rPr>
              <a:t>http://www.usoud.cz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85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D. Nejvyšší kontrolní úřad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7" y="1417638"/>
            <a:ext cx="5435447" cy="5440362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Sídlí v Praze</a:t>
            </a:r>
          </a:p>
          <a:p>
            <a:r>
              <a:rPr lang="cs-CZ" sz="2400" dirty="0"/>
              <a:t>Stojí mimo systém dělby moci</a:t>
            </a:r>
          </a:p>
          <a:p>
            <a:r>
              <a:rPr lang="cs-CZ" sz="2400" dirty="0"/>
              <a:t>Nezávislý na moci zákonodárné (parlamentu), ani na moci exekutivní (vládě)</a:t>
            </a:r>
          </a:p>
          <a:p>
            <a:r>
              <a:rPr lang="cs-CZ" sz="2400" b="1" dirty="0"/>
              <a:t>Kontrolní pilíř demokracie </a:t>
            </a:r>
            <a:r>
              <a:rPr lang="cs-CZ" sz="2400" dirty="0"/>
              <a:t>- vykonává kontrolu hospodaření se státním majetkem a </a:t>
            </a:r>
            <a:r>
              <a:rPr lang="cs-CZ" sz="2400" b="1" dirty="0"/>
              <a:t>kontrolu plnění státního rozpočtu</a:t>
            </a:r>
          </a:p>
          <a:p>
            <a:r>
              <a:rPr lang="cs-CZ" sz="2400" dirty="0"/>
              <a:t>Prezidenta a vicep</a:t>
            </a:r>
            <a:r>
              <a:rPr lang="cs-CZ" sz="2400" b="1" dirty="0"/>
              <a:t>r</a:t>
            </a:r>
            <a:r>
              <a:rPr lang="cs-CZ" sz="2400" dirty="0"/>
              <a:t>ezidenta NKÚ jmenuje prezident</a:t>
            </a:r>
          </a:p>
          <a:p>
            <a:r>
              <a:rPr lang="cs-CZ" altLang="cs-CZ" sz="2400" dirty="0"/>
              <a:t>Postavení, působnost, organizační strukturu a činnost upravuje zákon </a:t>
            </a:r>
            <a:br>
              <a:rPr lang="cs-CZ" altLang="cs-CZ" sz="2400" dirty="0"/>
            </a:br>
            <a:r>
              <a:rPr lang="cs-CZ" altLang="cs-CZ" sz="2400" dirty="0"/>
              <a:t>č. 166/1993 Sb. o NKÚ, ve znění pozdějších předpisů</a:t>
            </a:r>
          </a:p>
          <a:p>
            <a:r>
              <a:rPr lang="cs-CZ" altLang="cs-CZ" sz="2400" dirty="0"/>
              <a:t>Prezidenta jmenuje prezident ČR (9 let)</a:t>
            </a:r>
          </a:p>
          <a:p>
            <a:r>
              <a:rPr lang="cs-CZ" altLang="cs-CZ" sz="1900" dirty="0"/>
              <a:t>https://www.nku.cz/cz/publikace-a-dokumenty/stanoviska-nku-ke-statnimu-rozpoctu/default.htm</a:t>
            </a:r>
            <a:br>
              <a:rPr lang="cs-CZ" altLang="cs-CZ" sz="1900" dirty="0"/>
            </a:br>
            <a:endParaRPr lang="cs-CZ" altLang="cs-CZ" sz="1900" dirty="0"/>
          </a:p>
          <a:p>
            <a:endParaRPr lang="cs-CZ" sz="24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Nejvyšší kontrolní úřad dostal 6 milionů na to, aby vymyslel, kam se  přestěhuje | Hospodářské noviny (iHNed.cz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75" y="3888169"/>
            <a:ext cx="3141211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721759" cy="152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61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E. Česká národní banka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87665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Centrální banka státu </a:t>
            </a:r>
          </a:p>
          <a:p>
            <a:r>
              <a:rPr lang="cs-CZ" altLang="cs-CZ" dirty="0"/>
              <a:t>Hlavním cílem banky je udržení cenové stability - snaží se udržet </a:t>
            </a:r>
            <a:r>
              <a:rPr lang="cs-CZ" altLang="cs-CZ" dirty="0" err="1"/>
              <a:t>nízkoinflační</a:t>
            </a:r>
            <a:r>
              <a:rPr lang="cs-CZ" altLang="cs-CZ" dirty="0"/>
              <a:t> prostředí </a:t>
            </a:r>
            <a:br>
              <a:rPr lang="cs-CZ" altLang="cs-CZ" dirty="0"/>
            </a:br>
            <a:r>
              <a:rPr lang="cs-CZ" altLang="cs-CZ" dirty="0"/>
              <a:t>v ekonomice = cílování inflace, pomáhá tak </a:t>
            </a:r>
            <a:br>
              <a:rPr lang="cs-CZ" altLang="cs-CZ" dirty="0"/>
            </a:br>
            <a:r>
              <a:rPr lang="cs-CZ" altLang="cs-CZ" dirty="0"/>
              <a:t>vytvářet udržitelný hospodářský růst</a:t>
            </a:r>
          </a:p>
          <a:p>
            <a:r>
              <a:rPr lang="cs-CZ" altLang="cs-CZ" dirty="0"/>
              <a:t>Řídí peněžní oběh - určuje měnovou politiku, má emisní monopol - vydává bankovky a mince</a:t>
            </a:r>
          </a:p>
          <a:p>
            <a:r>
              <a:rPr lang="cs-CZ" dirty="0"/>
              <a:t>Vykonává kontrolu nad finančním trhem (např. udělování licencí bankovním domům – záruka „důvěryhodnosti“)</a:t>
            </a:r>
          </a:p>
          <a:p>
            <a:r>
              <a:rPr lang="cs-CZ" dirty="0"/>
              <a:t>Vedení – guvernér – jmenuje ho prezident (na 6 let)</a:t>
            </a:r>
          </a:p>
          <a:p>
            <a:r>
              <a:rPr lang="cs-CZ" dirty="0"/>
              <a:t>Zajímavost: </a:t>
            </a:r>
            <a:r>
              <a:rPr lang="cs-CZ" dirty="0">
                <a:hlinkClick r:id="rId2"/>
              </a:rPr>
              <a:t>https://www.cnb.cz/cs/bankovky-a-mince/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6952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3850"/>
            <a:ext cx="8232775" cy="1046163"/>
          </a:xfrm>
        </p:spPr>
        <p:txBody>
          <a:bodyPr lIns="90000" tIns="46800" rIns="90000" bIns="46800">
            <a:norm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ČESKÁ NÁRODNÍ BANKA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449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3845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302418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2951163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3095625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492500" y="6308725"/>
            <a:ext cx="3451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altLang="cs-CZ">
                <a:solidFill>
                  <a:srgbClr val="990033"/>
                </a:solidFill>
                <a:hlinkClick r:id="rId8"/>
              </a:rPr>
              <a:t>http://www.cnb.cz/cs/index.html</a:t>
            </a:r>
            <a:endParaRPr lang="cs-CZ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994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F. Ombudsman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5472608" cy="558924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Veřejný ochránce práv </a:t>
            </a:r>
          </a:p>
          <a:p>
            <a:r>
              <a:rPr lang="cs-CZ" b="1" dirty="0"/>
              <a:t>Stojí mimo veřejnou správu a není tedy úřadem</a:t>
            </a:r>
            <a:r>
              <a:rPr lang="cs-CZ" dirty="0"/>
              <a:t> </a:t>
            </a:r>
          </a:p>
          <a:p>
            <a:r>
              <a:rPr lang="cs-CZ" b="1" dirty="0"/>
              <a:t>Ochrana osob před jednáním úřadů a dalších institucí vykonávajících státní správu</a:t>
            </a:r>
            <a:r>
              <a:rPr lang="cs-CZ" dirty="0"/>
              <a:t>, pokud je takové jednání:</a:t>
            </a:r>
          </a:p>
          <a:p>
            <a:pPr>
              <a:buFontTx/>
              <a:buChar char="-"/>
            </a:pPr>
            <a:r>
              <a:rPr lang="cs-CZ" dirty="0"/>
              <a:t>v rozporu s právem,</a:t>
            </a:r>
          </a:p>
          <a:p>
            <a:pPr>
              <a:buFontTx/>
              <a:buChar char="-"/>
            </a:pPr>
            <a:r>
              <a:rPr lang="cs-CZ" dirty="0"/>
              <a:t>právu neodporuje, ale je jinak vadné nebo   nesprávné, a tedy neodpovídá principům </a:t>
            </a:r>
            <a:br>
              <a:rPr lang="cs-CZ" dirty="0"/>
            </a:br>
            <a:r>
              <a:rPr lang="cs-CZ" dirty="0"/>
              <a:t>demokratického právního státu a principům dobré správy,</a:t>
            </a:r>
          </a:p>
          <a:p>
            <a:pPr>
              <a:buFontTx/>
              <a:buChar char="-"/>
            </a:pPr>
            <a:r>
              <a:rPr lang="cs-CZ" dirty="0"/>
              <a:t>jsou-li tyto orgány nečinné</a:t>
            </a:r>
          </a:p>
          <a:p>
            <a:r>
              <a:rPr lang="cs-CZ" dirty="0"/>
              <a:t>Kancelář sídlí v Brně</a:t>
            </a:r>
          </a:p>
          <a:p>
            <a:r>
              <a:rPr lang="cs-CZ" dirty="0"/>
              <a:t>Jmenován prezidentem na 6 let</a:t>
            </a:r>
          </a:p>
          <a:p>
            <a:r>
              <a:rPr lang="cs-CZ" dirty="0">
                <a:hlinkClick r:id="rId2"/>
              </a:rPr>
              <a:t>Veřejný ochránce práv (ochrance.cz)</a:t>
            </a:r>
            <a:endParaRPr lang="cs-CZ" dirty="0"/>
          </a:p>
          <a:p>
            <a:r>
              <a:rPr lang="cs-CZ" dirty="0">
                <a:hlinkClick r:id="rId3"/>
              </a:rPr>
              <a:t>Zajímavost: Historie úřadu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84" y="2005485"/>
            <a:ext cx="2859746" cy="190303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63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cs-CZ" dirty="0"/>
              <a:t>Parlament České republiky - animovaný </a:t>
            </a:r>
            <a:r>
              <a:rPr lang="cs-CZ"/>
              <a:t>film </a:t>
            </a:r>
            <a:br>
              <a:rPr lang="cs-CZ"/>
            </a:br>
            <a:r>
              <a:rPr lang="cs-CZ"/>
              <a:t>Kanceláře </a:t>
            </a:r>
            <a:r>
              <a:rPr lang="cs-CZ" dirty="0"/>
              <a:t>Poslanecké sněmovny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https://www.youtube.com/watch?v=Eme8Yqw30yc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22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cs-CZ" altLang="cs-CZ" b="1" dirty="0"/>
              <a:t>POLITICKÝ SYSTÉM ČR</a:t>
            </a:r>
            <a:br>
              <a:rPr lang="cs-CZ" altLang="cs-CZ" b="1" dirty="0"/>
            </a:br>
            <a:r>
              <a:rPr lang="cs-CZ" altLang="cs-CZ" b="1" dirty="0"/>
              <a:t>základní charakteristika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628800"/>
            <a:ext cx="8352928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unitární stát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zastupitelská demokracie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parlamentní republika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veřejná moc </a:t>
            </a:r>
          </a:p>
          <a:p>
            <a:pPr>
              <a:buFontTx/>
              <a:buChar char="-"/>
            </a:pPr>
            <a:r>
              <a:rPr lang="cs-CZ" sz="2800" b="1" dirty="0"/>
              <a:t>státní moc</a:t>
            </a:r>
          </a:p>
          <a:p>
            <a:pPr>
              <a:buFontTx/>
              <a:buChar char="-"/>
            </a:pPr>
            <a:r>
              <a:rPr lang="cs-CZ" sz="2800" b="1" dirty="0"/>
              <a:t>moc, kterou disponují nestátní veřejnoprávní korporace (obce, kraje, profesní komory, vysoké školy aj.)</a:t>
            </a:r>
          </a:p>
          <a:p>
            <a:pPr marL="0" indent="0">
              <a:buNone/>
            </a:pPr>
            <a:endParaRPr lang="cs-CZ" altLang="cs-CZ" sz="24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7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547C8-F784-4105-90D4-613C3FFE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Dělba státní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8FE57-CB53-4517-A4C7-3E54B9FE2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čl. 2 odst. 1 Ústavy ČR</a:t>
            </a:r>
            <a:endParaRPr lang="cs-CZ" altLang="cs-CZ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zákonodárná moc (legislativa)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     </a:t>
            </a:r>
            <a:r>
              <a:rPr lang="cs-CZ" altLang="cs-CZ" sz="2800" b="1" dirty="0"/>
              <a:t>- </a:t>
            </a:r>
            <a:r>
              <a:rPr lang="cs-CZ" altLang="cs-CZ" sz="2400" b="1" dirty="0"/>
              <a:t>parlament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Poslanecká sněmovna ČR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Senát ČR</a:t>
            </a:r>
          </a:p>
          <a:p>
            <a:endParaRPr lang="cs-CZ" altLang="cs-CZ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výkonná moc (exekutiva)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- Vláda ČR = kolektivní orgán moci výkonné (premiér + ministři)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- Prezident ČR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soudní moc (jurisdikce, justice)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    </a:t>
            </a:r>
            <a:r>
              <a:rPr lang="cs-CZ" altLang="cs-CZ" sz="2800" b="1" dirty="0"/>
              <a:t> - </a:t>
            </a:r>
            <a:r>
              <a:rPr lang="cs-CZ" altLang="cs-CZ" sz="2400" b="1" dirty="0"/>
              <a:t>soudy (obecné)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- Ústavní soud ČR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Ve skutečnosti dochází k prolínání jednotlivých mocí, a můžeme tak hovořit o formální (institucionální) a materiální dělbě moci.</a:t>
            </a:r>
            <a:endParaRPr lang="cs-CZ" sz="2400" b="1" dirty="0"/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9546C4-A360-44E3-8536-21022078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1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3267"/>
            <a:ext cx="8229600" cy="128215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Historie parlamentarismu </a:t>
            </a:r>
            <a:br>
              <a:rPr lang="cs-CZ" b="1" dirty="0"/>
            </a:br>
            <a:r>
              <a:rPr lang="cs-CZ" b="1" dirty="0"/>
              <a:t>a české ústavnosti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Předchůdce moderního parlamentu na území českého státu představují </a:t>
            </a:r>
            <a:r>
              <a:rPr lang="cs-CZ" b="1" dirty="0"/>
              <a:t>zemské sněmy</a:t>
            </a:r>
          </a:p>
          <a:p>
            <a:r>
              <a:rPr lang="cs-CZ" dirty="0"/>
              <a:t>Scházely se již od 13. století</a:t>
            </a:r>
          </a:p>
          <a:p>
            <a:r>
              <a:rPr lang="cs-CZ" dirty="0"/>
              <a:t>Nejvýznamnější roli sehrával český zemský sněm, který se scházel v Praze na Pražském hradě </a:t>
            </a:r>
          </a:p>
          <a:p>
            <a:r>
              <a:rPr lang="cs-CZ" dirty="0"/>
              <a:t>Jednání moravského zemského sněmu v Brně</a:t>
            </a:r>
          </a:p>
          <a:p>
            <a:r>
              <a:rPr lang="cs-CZ" dirty="0"/>
              <a:t>Jednání slezského zemského sněmu v Opavě</a:t>
            </a:r>
          </a:p>
          <a:p>
            <a:r>
              <a:rPr lang="cs-CZ" dirty="0"/>
              <a:t>I po začlenění českých zemí do habsburské monarchie tvořil Český zemský sněm jeden ze symbolů svébytnosti českého království</a:t>
            </a:r>
          </a:p>
          <a:p>
            <a:r>
              <a:rPr lang="cs-CZ" dirty="0"/>
              <a:t>Stará sněmovna na Pražském hradě – místo zasedání stavovského českého zemského sněmu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34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b="1" dirty="0"/>
              <a:t>Československá republika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cs-CZ" sz="3000" b="0" i="0" dirty="0">
                <a:solidFill>
                  <a:srgbClr val="202122"/>
                </a:solidFill>
                <a:effectLst/>
              </a:rPr>
              <a:t>20. října 1918 </a:t>
            </a:r>
            <a:r>
              <a:rPr lang="cs-CZ" sz="3000" dirty="0">
                <a:solidFill>
                  <a:srgbClr val="202122"/>
                </a:solidFill>
              </a:rPr>
              <a:t>Rakousko – Uhersko </a:t>
            </a:r>
            <a:r>
              <a:rPr lang="cs-CZ" sz="3000" b="0" i="0" dirty="0">
                <a:solidFill>
                  <a:srgbClr val="202122"/>
                </a:solidFill>
                <a:effectLst/>
              </a:rPr>
              <a:t>přestalo oficiálně mezinárodně, právně a diplomaticky existovat</a:t>
            </a:r>
            <a:endParaRPr lang="cs-CZ" sz="3000" dirty="0"/>
          </a:p>
          <a:p>
            <a:r>
              <a:rPr lang="cs-CZ" sz="3000" dirty="0"/>
              <a:t>Jednání v zahraničí , uznání samostatnosti </a:t>
            </a:r>
          </a:p>
          <a:p>
            <a:r>
              <a:rPr lang="cs-CZ" sz="3000" dirty="0"/>
              <a:t>28. říjen 1918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Vyhlášení samostatnosti</a:t>
            </a:r>
          </a:p>
          <a:p>
            <a:r>
              <a:rPr lang="cs-CZ" sz="3000" dirty="0"/>
              <a:t>„muži 28. října“ - Antonín Švehla, Alois Rašín, Jiří Stříbrný, </a:t>
            </a:r>
            <a:r>
              <a:rPr lang="cs-CZ" sz="3000" dirty="0" err="1"/>
              <a:t>Vavro</a:t>
            </a:r>
            <a:r>
              <a:rPr lang="cs-CZ" sz="3000" dirty="0"/>
              <a:t> Šrobár a František Soukup</a:t>
            </a:r>
          </a:p>
          <a:p>
            <a:r>
              <a:rPr lang="cs-CZ" sz="3000" dirty="0">
                <a:solidFill>
                  <a:srgbClr val="FF0000"/>
                </a:solidFill>
              </a:rPr>
              <a:t>v den vyhlášení </a:t>
            </a:r>
            <a:r>
              <a:rPr lang="cs-CZ" sz="3000" b="1" dirty="0">
                <a:solidFill>
                  <a:srgbClr val="FF0000"/>
                </a:solidFill>
              </a:rPr>
              <a:t>Národní výbor československý</a:t>
            </a:r>
            <a:r>
              <a:rPr lang="cs-CZ" sz="3000" dirty="0"/>
              <a:t> vydal </a:t>
            </a:r>
            <a:r>
              <a:rPr lang="cs-CZ" sz="3000" b="1" dirty="0">
                <a:solidFill>
                  <a:srgbClr val="FF0000"/>
                </a:solidFill>
              </a:rPr>
              <a:t>první zákon </a:t>
            </a:r>
            <a:r>
              <a:rPr lang="cs-CZ" sz="3000" dirty="0"/>
              <a:t>- zákon o zřízení samostatného státu Československého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76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4463</Words>
  <Application>Microsoft Office PowerPoint</Application>
  <PresentationFormat>Předvádění na obrazovce (4:3)</PresentationFormat>
  <Paragraphs>473</Paragraphs>
  <Slides>57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2" baseType="lpstr">
      <vt:lpstr>Gungsuh</vt:lpstr>
      <vt:lpstr>Arial</vt:lpstr>
      <vt:lpstr>Calibri</vt:lpstr>
      <vt:lpstr>Wingdings</vt:lpstr>
      <vt:lpstr>Motiv systému Office</vt:lpstr>
      <vt:lpstr>Ústavní systém v ČR</vt:lpstr>
      <vt:lpstr>Klíčová slova</vt:lpstr>
      <vt:lpstr>Veřejná správa</vt:lpstr>
      <vt:lpstr>Názvy republiky</vt:lpstr>
      <vt:lpstr>Názvy republiky</vt:lpstr>
      <vt:lpstr>POLITICKÝ SYSTÉM ČR základní charakteristika</vt:lpstr>
      <vt:lpstr>Dělba státní moci</vt:lpstr>
      <vt:lpstr>Historie parlamentarismu  a české ústavnosti</vt:lpstr>
      <vt:lpstr>Československá republika</vt:lpstr>
      <vt:lpstr>Thunovský palác</vt:lpstr>
      <vt:lpstr>14. listopad 1918</vt:lpstr>
      <vt:lpstr>Prezentace aplikace PowerPoint</vt:lpstr>
      <vt:lpstr>„Únorová ústava“ z 29. 2. 1920 </vt:lpstr>
      <vt:lpstr>Volební právo žen </vt:lpstr>
      <vt:lpstr>Únorová ústava 1920</vt:lpstr>
      <vt:lpstr>Rudolfinum   sídlo poslanecké sněmovny  Národního shromáždění „první republiky“</vt:lpstr>
      <vt:lpstr>15. březen 1939 Protektorát Čechy a Morava </vt:lpstr>
      <vt:lpstr>28. říjen 1945</vt:lpstr>
      <vt:lpstr>25. únor 1948 Vítězný únor 9. květen 1948 Ústava 9. května</vt:lpstr>
      <vt:lpstr>„Socialistická ústava“ 11. červenec 1960 Československá socialistická republika</vt:lpstr>
      <vt:lpstr>1968</vt:lpstr>
      <vt:lpstr>17. listopad 1989 Československá federativní republika</vt:lpstr>
      <vt:lpstr>Státní symboly ČR</vt:lpstr>
      <vt:lpstr>Státní symboly</vt:lpstr>
      <vt:lpstr>   </vt:lpstr>
      <vt:lpstr>Základní legislativa Ústavní pořádek ČR</vt:lpstr>
      <vt:lpstr>Prezentace aplikace PowerPoint</vt:lpstr>
      <vt:lpstr>Ústava</vt:lpstr>
      <vt:lpstr>ČLENĚNÍ ÚSTAVY</vt:lpstr>
      <vt:lpstr>.</vt:lpstr>
      <vt:lpstr>Systém brzd a protiváh</vt:lpstr>
      <vt:lpstr>ČR</vt:lpstr>
      <vt:lpstr>Prezentace aplikace PowerPoint</vt:lpstr>
      <vt:lpstr>A. Zákonodárná moc  Parlament</vt:lpstr>
      <vt:lpstr>A. Zákonodárná moc Parlament</vt:lpstr>
      <vt:lpstr>A. Zákonodárná moc Parlament České republiky</vt:lpstr>
      <vt:lpstr>A. Zákonodárná moc Legislativní činnost</vt:lpstr>
      <vt:lpstr>A. Zákonodárná moc Právo zákonodárné iniciativy</vt:lpstr>
      <vt:lpstr>Prezentace aplikace PowerPoint</vt:lpstr>
      <vt:lpstr>A. Zákonodárná moc I. Poslanecká sněmovna</vt:lpstr>
      <vt:lpstr>A. Zákonodárná moc II. Senát</vt:lpstr>
      <vt:lpstr>A. Zákonodárná moc Senát</vt:lpstr>
      <vt:lpstr>A. Zákonodárná moc Senát</vt:lpstr>
      <vt:lpstr>B. Výkonná moc</vt:lpstr>
      <vt:lpstr>Prezentace aplikace PowerPoint</vt:lpstr>
      <vt:lpstr>Prezentace aplikace PowerPoint</vt:lpstr>
      <vt:lpstr>C. Soudní moc</vt:lpstr>
      <vt:lpstr>C. Soudní moc Ústavní soud</vt:lpstr>
      <vt:lpstr>Prezentace aplikace PowerPoint</vt:lpstr>
      <vt:lpstr>C. Soudní moc Soudy</vt:lpstr>
      <vt:lpstr>Prezentace aplikace PowerPoint</vt:lpstr>
      <vt:lpstr>C. Soudní moc Soudy Info na stránkách Nejvyššího správního soudu</vt:lpstr>
      <vt:lpstr>D. Nejvyšší kontrolní úřad</vt:lpstr>
      <vt:lpstr>E. Česká národní banka</vt:lpstr>
      <vt:lpstr>ČESKÁ NÁRODNÍ BANKA</vt:lpstr>
      <vt:lpstr>F. Ombudsman</vt:lpstr>
      <vt:lpstr>Parlament České republiky - animovaný film  Kanceláře Poslanecké sněmovny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POLITICKÝ SYSTÉM ČR</dc:title>
  <dc:creator>Anna</dc:creator>
  <cp:lastModifiedBy>Anna Bayerová</cp:lastModifiedBy>
  <cp:revision>105</cp:revision>
  <dcterms:created xsi:type="dcterms:W3CDTF">2020-12-07T15:32:44Z</dcterms:created>
  <dcterms:modified xsi:type="dcterms:W3CDTF">2022-02-19T09:23:12Z</dcterms:modified>
</cp:coreProperties>
</file>