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300" r:id="rId3"/>
    <p:sldId id="257" r:id="rId4"/>
    <p:sldId id="276" r:id="rId5"/>
    <p:sldId id="293" r:id="rId6"/>
    <p:sldId id="290" r:id="rId7"/>
    <p:sldId id="292" r:id="rId8"/>
    <p:sldId id="291" r:id="rId9"/>
    <p:sldId id="294" r:id="rId10"/>
    <p:sldId id="295" r:id="rId11"/>
    <p:sldId id="296" r:id="rId12"/>
    <p:sldId id="297" r:id="rId13"/>
    <p:sldId id="263" r:id="rId14"/>
    <p:sldId id="258" r:id="rId15"/>
    <p:sldId id="301" r:id="rId16"/>
    <p:sldId id="259" r:id="rId17"/>
    <p:sldId id="309" r:id="rId18"/>
    <p:sldId id="310" r:id="rId19"/>
    <p:sldId id="308" r:id="rId20"/>
    <p:sldId id="264" r:id="rId21"/>
    <p:sldId id="265" r:id="rId22"/>
    <p:sldId id="284" r:id="rId23"/>
    <p:sldId id="303" r:id="rId24"/>
    <p:sldId id="304" r:id="rId25"/>
    <p:sldId id="307" r:id="rId26"/>
    <p:sldId id="306" r:id="rId27"/>
    <p:sldId id="285" r:id="rId28"/>
    <p:sldId id="286" r:id="rId29"/>
    <p:sldId id="287" r:id="rId30"/>
    <p:sldId id="289" r:id="rId31"/>
    <p:sldId id="288" r:id="rId32"/>
    <p:sldId id="278" r:id="rId33"/>
    <p:sldId id="279" r:id="rId34"/>
    <p:sldId id="280" r:id="rId35"/>
    <p:sldId id="281" r:id="rId36"/>
    <p:sldId id="282" r:id="rId37"/>
    <p:sldId id="283" r:id="rId38"/>
    <p:sldId id="272" r:id="rId39"/>
    <p:sldId id="273" r:id="rId40"/>
    <p:sldId id="274" r:id="rId41"/>
    <p:sldId id="266" r:id="rId42"/>
    <p:sldId id="269" r:id="rId43"/>
    <p:sldId id="270" r:id="rId44"/>
    <p:sldId id="267" r:id="rId45"/>
    <p:sldId id="268" r:id="rId46"/>
    <p:sldId id="271" r:id="rId47"/>
    <p:sldId id="275" r:id="rId4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91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A88861-6C3C-4836-83B0-7E5F9AC8B36E}" type="datetimeFigureOut">
              <a:rPr lang="cs-CZ" smtClean="0"/>
              <a:t>19.02.2022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0F3464-E327-4A9E-8389-7899E886ACE6}" type="slidenum">
              <a:rPr lang="cs-CZ" smtClean="0"/>
              <a:t>‹#›</a:t>
            </a:fld>
            <a:endParaRPr lang="cs-CZ"/>
          </a:p>
        </p:txBody>
      </p:sp>
    </p:spTree>
    <p:extLst>
      <p:ext uri="{BB962C8B-B14F-4D97-AF65-F5344CB8AC3E}">
        <p14:creationId xmlns:p14="http://schemas.microsoft.com/office/powerpoint/2010/main" val="796404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2C352FB-184A-451E-9291-710D347D4A2A}" type="slidenum">
              <a:rPr lang="cs-CZ" altLang="cs-CZ"/>
              <a:pPr eaLnBrk="1" hangingPunct="1"/>
              <a:t>26</a:t>
            </a:fld>
            <a:endParaRPr lang="cs-CZ" altLang="cs-CZ"/>
          </a:p>
        </p:txBody>
      </p:sp>
      <p:sp>
        <p:nvSpPr>
          <p:cNvPr id="33795"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DC49BF60-BEF1-43BB-982B-19EB178BB981}" type="slidenum">
              <a:rPr lang="cs-CZ" altLang="cs-CZ" sz="1200"/>
              <a:pPr algn="r" eaLnBrk="1" hangingPunct="1"/>
              <a:t>26</a:t>
            </a:fld>
            <a:endParaRPr lang="cs-CZ" altLang="cs-CZ" sz="1200"/>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1" hangingPunct="1"/>
            <a:endParaRPr lang="cs-CZ" alt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90F3464-E327-4A9E-8389-7899E886ACE6}" type="slidenum">
              <a:rPr lang="cs-CZ" smtClean="0"/>
              <a:t>38</a:t>
            </a:fld>
            <a:endParaRPr lang="cs-CZ"/>
          </a:p>
        </p:txBody>
      </p:sp>
    </p:spTree>
    <p:extLst>
      <p:ext uri="{BB962C8B-B14F-4D97-AF65-F5344CB8AC3E}">
        <p14:creationId xmlns:p14="http://schemas.microsoft.com/office/powerpoint/2010/main" val="2736517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E075A2E-ED73-4527-BF9B-A6AFACF75269}" type="datetimeFigureOut">
              <a:rPr lang="cs-CZ" smtClean="0"/>
              <a:t>19.02.2022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74AE3B-4A7F-4962-8D29-B040721A714E}" type="slidenum">
              <a:rPr lang="cs-CZ" smtClean="0"/>
              <a:t>‹#›</a:t>
            </a:fld>
            <a:endParaRPr lang="cs-CZ"/>
          </a:p>
        </p:txBody>
      </p:sp>
    </p:spTree>
    <p:extLst>
      <p:ext uri="{BB962C8B-B14F-4D97-AF65-F5344CB8AC3E}">
        <p14:creationId xmlns:p14="http://schemas.microsoft.com/office/powerpoint/2010/main" val="360673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E075A2E-ED73-4527-BF9B-A6AFACF75269}" type="datetimeFigureOut">
              <a:rPr lang="cs-CZ" smtClean="0"/>
              <a:t>19.02.2022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74AE3B-4A7F-4962-8D29-B040721A714E}" type="slidenum">
              <a:rPr lang="cs-CZ" smtClean="0"/>
              <a:t>‹#›</a:t>
            </a:fld>
            <a:endParaRPr lang="cs-CZ"/>
          </a:p>
        </p:txBody>
      </p:sp>
    </p:spTree>
    <p:extLst>
      <p:ext uri="{BB962C8B-B14F-4D97-AF65-F5344CB8AC3E}">
        <p14:creationId xmlns:p14="http://schemas.microsoft.com/office/powerpoint/2010/main" val="1002233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E075A2E-ED73-4527-BF9B-A6AFACF75269}" type="datetimeFigureOut">
              <a:rPr lang="cs-CZ" smtClean="0"/>
              <a:t>19.02.2022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74AE3B-4A7F-4962-8D29-B040721A714E}" type="slidenum">
              <a:rPr lang="cs-CZ" smtClean="0"/>
              <a:t>‹#›</a:t>
            </a:fld>
            <a:endParaRPr lang="cs-CZ"/>
          </a:p>
        </p:txBody>
      </p:sp>
    </p:spTree>
    <p:extLst>
      <p:ext uri="{BB962C8B-B14F-4D97-AF65-F5344CB8AC3E}">
        <p14:creationId xmlns:p14="http://schemas.microsoft.com/office/powerpoint/2010/main" val="2004808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E075A2E-ED73-4527-BF9B-A6AFACF75269}" type="datetimeFigureOut">
              <a:rPr lang="cs-CZ" smtClean="0"/>
              <a:t>19.02.2022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74AE3B-4A7F-4962-8D29-B040721A714E}" type="slidenum">
              <a:rPr lang="cs-CZ" smtClean="0"/>
              <a:t>‹#›</a:t>
            </a:fld>
            <a:endParaRPr lang="cs-CZ"/>
          </a:p>
        </p:txBody>
      </p:sp>
    </p:spTree>
    <p:extLst>
      <p:ext uri="{BB962C8B-B14F-4D97-AF65-F5344CB8AC3E}">
        <p14:creationId xmlns:p14="http://schemas.microsoft.com/office/powerpoint/2010/main" val="1483808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E075A2E-ED73-4527-BF9B-A6AFACF75269}" type="datetimeFigureOut">
              <a:rPr lang="cs-CZ" smtClean="0"/>
              <a:t>19.02.2022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74AE3B-4A7F-4962-8D29-B040721A714E}" type="slidenum">
              <a:rPr lang="cs-CZ" smtClean="0"/>
              <a:t>‹#›</a:t>
            </a:fld>
            <a:endParaRPr lang="cs-CZ"/>
          </a:p>
        </p:txBody>
      </p:sp>
    </p:spTree>
    <p:extLst>
      <p:ext uri="{BB962C8B-B14F-4D97-AF65-F5344CB8AC3E}">
        <p14:creationId xmlns:p14="http://schemas.microsoft.com/office/powerpoint/2010/main" val="606379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E075A2E-ED73-4527-BF9B-A6AFACF75269}" type="datetimeFigureOut">
              <a:rPr lang="cs-CZ" smtClean="0"/>
              <a:t>19.02.2022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74AE3B-4A7F-4962-8D29-B040721A714E}" type="slidenum">
              <a:rPr lang="cs-CZ" smtClean="0"/>
              <a:t>‹#›</a:t>
            </a:fld>
            <a:endParaRPr lang="cs-CZ"/>
          </a:p>
        </p:txBody>
      </p:sp>
    </p:spTree>
    <p:extLst>
      <p:ext uri="{BB962C8B-B14F-4D97-AF65-F5344CB8AC3E}">
        <p14:creationId xmlns:p14="http://schemas.microsoft.com/office/powerpoint/2010/main" val="2309161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E075A2E-ED73-4527-BF9B-A6AFACF75269}" type="datetimeFigureOut">
              <a:rPr lang="cs-CZ" smtClean="0"/>
              <a:t>19.02.2022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374AE3B-4A7F-4962-8D29-B040721A714E}" type="slidenum">
              <a:rPr lang="cs-CZ" smtClean="0"/>
              <a:t>‹#›</a:t>
            </a:fld>
            <a:endParaRPr lang="cs-CZ"/>
          </a:p>
        </p:txBody>
      </p:sp>
    </p:spTree>
    <p:extLst>
      <p:ext uri="{BB962C8B-B14F-4D97-AF65-F5344CB8AC3E}">
        <p14:creationId xmlns:p14="http://schemas.microsoft.com/office/powerpoint/2010/main" val="2487666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E075A2E-ED73-4527-BF9B-A6AFACF75269}" type="datetimeFigureOut">
              <a:rPr lang="cs-CZ" smtClean="0"/>
              <a:t>19.02.2022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374AE3B-4A7F-4962-8D29-B040721A714E}" type="slidenum">
              <a:rPr lang="cs-CZ" smtClean="0"/>
              <a:t>‹#›</a:t>
            </a:fld>
            <a:endParaRPr lang="cs-CZ"/>
          </a:p>
        </p:txBody>
      </p:sp>
    </p:spTree>
    <p:extLst>
      <p:ext uri="{BB962C8B-B14F-4D97-AF65-F5344CB8AC3E}">
        <p14:creationId xmlns:p14="http://schemas.microsoft.com/office/powerpoint/2010/main" val="998441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E075A2E-ED73-4527-BF9B-A6AFACF75269}" type="datetimeFigureOut">
              <a:rPr lang="cs-CZ" smtClean="0"/>
              <a:t>19.02.2022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374AE3B-4A7F-4962-8D29-B040721A714E}" type="slidenum">
              <a:rPr lang="cs-CZ" smtClean="0"/>
              <a:t>‹#›</a:t>
            </a:fld>
            <a:endParaRPr lang="cs-CZ"/>
          </a:p>
        </p:txBody>
      </p:sp>
    </p:spTree>
    <p:extLst>
      <p:ext uri="{BB962C8B-B14F-4D97-AF65-F5344CB8AC3E}">
        <p14:creationId xmlns:p14="http://schemas.microsoft.com/office/powerpoint/2010/main" val="3841095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E075A2E-ED73-4527-BF9B-A6AFACF75269}" type="datetimeFigureOut">
              <a:rPr lang="cs-CZ" smtClean="0"/>
              <a:t>19.02.2022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74AE3B-4A7F-4962-8D29-B040721A714E}" type="slidenum">
              <a:rPr lang="cs-CZ" smtClean="0"/>
              <a:t>‹#›</a:t>
            </a:fld>
            <a:endParaRPr lang="cs-CZ"/>
          </a:p>
        </p:txBody>
      </p:sp>
    </p:spTree>
    <p:extLst>
      <p:ext uri="{BB962C8B-B14F-4D97-AF65-F5344CB8AC3E}">
        <p14:creationId xmlns:p14="http://schemas.microsoft.com/office/powerpoint/2010/main" val="1676574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E075A2E-ED73-4527-BF9B-A6AFACF75269}" type="datetimeFigureOut">
              <a:rPr lang="cs-CZ" smtClean="0"/>
              <a:t>19.02.2022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74AE3B-4A7F-4962-8D29-B040721A714E}" type="slidenum">
              <a:rPr lang="cs-CZ" smtClean="0"/>
              <a:t>‹#›</a:t>
            </a:fld>
            <a:endParaRPr lang="cs-CZ"/>
          </a:p>
        </p:txBody>
      </p:sp>
    </p:spTree>
    <p:extLst>
      <p:ext uri="{BB962C8B-B14F-4D97-AF65-F5344CB8AC3E}">
        <p14:creationId xmlns:p14="http://schemas.microsoft.com/office/powerpoint/2010/main" val="3768931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075A2E-ED73-4527-BF9B-A6AFACF75269}" type="datetimeFigureOut">
              <a:rPr lang="cs-CZ" smtClean="0"/>
              <a:t>19.02.2022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74AE3B-4A7F-4962-8D29-B040721A714E}" type="slidenum">
              <a:rPr lang="cs-CZ" smtClean="0"/>
              <a:t>‹#›</a:t>
            </a:fld>
            <a:endParaRPr lang="cs-CZ"/>
          </a:p>
        </p:txBody>
      </p:sp>
    </p:spTree>
    <p:extLst>
      <p:ext uri="{BB962C8B-B14F-4D97-AF65-F5344CB8AC3E}">
        <p14:creationId xmlns:p14="http://schemas.microsoft.com/office/powerpoint/2010/main" val="1005715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cs.wikipedia.org/wiki/Ob%C4%8Danstv%C3%AD#cite_note-zpravy.idnes.cz/vnitro-chce-testy-dna-0t2-/domaci.aspx?c=A130226_202949_domaci_js-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cs.wikipedia.org/wiki/Bipolita"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Stát, režim státu, formy státu</a:t>
            </a:r>
            <a:endParaRPr lang="cs-CZ" dirty="0"/>
          </a:p>
        </p:txBody>
      </p:sp>
      <p:sp>
        <p:nvSpPr>
          <p:cNvPr id="3" name="Podnadpis 2"/>
          <p:cNvSpPr>
            <a:spLocks noGrp="1"/>
          </p:cNvSpPr>
          <p:nvPr>
            <p:ph type="subTitle" idx="1"/>
          </p:nvPr>
        </p:nvSpPr>
        <p:spPr>
          <a:xfrm>
            <a:off x="1619672" y="4221088"/>
            <a:ext cx="6400800" cy="1752600"/>
          </a:xfrm>
        </p:spPr>
        <p:txBody>
          <a:bodyPr/>
          <a:lstStyle/>
          <a:p>
            <a:endParaRPr lang="cs-CZ" dirty="0" smtClean="0"/>
          </a:p>
          <a:p>
            <a:r>
              <a:rPr lang="cs-CZ" dirty="0" smtClean="0">
                <a:solidFill>
                  <a:schemeClr val="tx1"/>
                </a:solidFill>
              </a:rPr>
              <a:t>Veřejná správa</a:t>
            </a:r>
            <a:endParaRPr lang="cs-CZ" dirty="0">
              <a:solidFill>
                <a:schemeClr val="tx1"/>
              </a:solidFill>
            </a:endParaRPr>
          </a:p>
        </p:txBody>
      </p:sp>
    </p:spTree>
    <p:extLst>
      <p:ext uri="{BB962C8B-B14F-4D97-AF65-F5344CB8AC3E}">
        <p14:creationId xmlns:p14="http://schemas.microsoft.com/office/powerpoint/2010/main" val="3273939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solidFill>
                  <a:srgbClr val="FF0000"/>
                </a:solidFill>
              </a:rPr>
              <a:t>Versailleský </a:t>
            </a:r>
            <a:r>
              <a:rPr lang="cs-CZ" altLang="cs-CZ" dirty="0" smtClean="0">
                <a:solidFill>
                  <a:srgbClr val="FF0000"/>
                </a:solidFill>
              </a:rPr>
              <a:t>systém </a:t>
            </a:r>
            <a:r>
              <a:rPr lang="cs-CZ" altLang="cs-CZ" dirty="0" err="1" smtClean="0">
                <a:solidFill>
                  <a:srgbClr val="FF0000"/>
                </a:solidFill>
              </a:rPr>
              <a:t>pokrač</a:t>
            </a:r>
            <a:r>
              <a:rPr lang="cs-CZ" altLang="cs-CZ" dirty="0" smtClean="0">
                <a:solidFill>
                  <a:srgbClr val="FF0000"/>
                </a:solidFill>
              </a:rPr>
              <a:t>.</a:t>
            </a:r>
            <a:endParaRPr lang="cs-CZ" dirty="0"/>
          </a:p>
        </p:txBody>
      </p:sp>
      <p:sp>
        <p:nvSpPr>
          <p:cNvPr id="3" name="Zástupný symbol pro obsah 2"/>
          <p:cNvSpPr>
            <a:spLocks noGrp="1"/>
          </p:cNvSpPr>
          <p:nvPr>
            <p:ph idx="1"/>
          </p:nvPr>
        </p:nvSpPr>
        <p:spPr/>
        <p:txBody>
          <a:bodyPr>
            <a:normAutofit lnSpcReduction="10000"/>
          </a:bodyPr>
          <a:lstStyle/>
          <a:p>
            <a:r>
              <a:rPr lang="cs-CZ" altLang="cs-CZ" dirty="0"/>
              <a:t>Mimo mírová jednání zůstalo Rusko, které nebylo, ač patřilo k vítězným státům, </a:t>
            </a:r>
            <a:r>
              <a:rPr lang="cs-CZ" altLang="cs-CZ" dirty="0" smtClean="0"/>
              <a:t>přizváno</a:t>
            </a:r>
          </a:p>
          <a:p>
            <a:r>
              <a:rPr lang="cs-CZ" altLang="cs-CZ" dirty="0" smtClean="0"/>
              <a:t>V </a:t>
            </a:r>
            <a:r>
              <a:rPr lang="cs-CZ" altLang="cs-CZ" dirty="0"/>
              <a:t>červnu 1919 byla ve Versailles uzavřena </a:t>
            </a:r>
            <a:r>
              <a:rPr lang="cs-CZ" altLang="cs-CZ" b="1" dirty="0"/>
              <a:t>MÍROVÁ SMLOUVA S </a:t>
            </a:r>
            <a:r>
              <a:rPr lang="cs-CZ" altLang="cs-CZ" b="1" dirty="0" smtClean="0"/>
              <a:t>NĚMECKEM</a:t>
            </a:r>
          </a:p>
          <a:p>
            <a:r>
              <a:rPr lang="cs-CZ" altLang="cs-CZ" dirty="0" smtClean="0"/>
              <a:t>Versailleský </a:t>
            </a:r>
            <a:r>
              <a:rPr lang="cs-CZ" altLang="cs-CZ" dirty="0"/>
              <a:t>mírový systém nevytvářel pevné základy pro mír. Byl založen na mocenské převaze vítězů, vyvolával nespokojenost nejen v poražených zemích, ale i v zemích vítězných (např. Itálie).</a:t>
            </a:r>
            <a:endParaRPr lang="cs-CZ" dirty="0"/>
          </a:p>
        </p:txBody>
      </p:sp>
    </p:spTree>
    <p:extLst>
      <p:ext uri="{BB962C8B-B14F-4D97-AF65-F5344CB8AC3E}">
        <p14:creationId xmlns:p14="http://schemas.microsoft.com/office/powerpoint/2010/main" val="3360047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b="1" dirty="0"/>
              <a:t>Společnost </a:t>
            </a:r>
            <a:r>
              <a:rPr lang="cs-CZ" b="1" dirty="0" smtClean="0"/>
              <a:t>národů</a:t>
            </a:r>
            <a:endParaRPr lang="cs-CZ" dirty="0"/>
          </a:p>
        </p:txBody>
      </p:sp>
      <p:sp>
        <p:nvSpPr>
          <p:cNvPr id="3" name="Zástupný symbol pro obsah 2"/>
          <p:cNvSpPr>
            <a:spLocks noGrp="1"/>
          </p:cNvSpPr>
          <p:nvPr>
            <p:ph idx="1"/>
          </p:nvPr>
        </p:nvSpPr>
        <p:spPr/>
        <p:txBody>
          <a:bodyPr>
            <a:normAutofit fontScale="77500" lnSpcReduction="20000"/>
          </a:bodyPr>
          <a:lstStyle/>
          <a:p>
            <a:pPr>
              <a:defRPr/>
            </a:pPr>
            <a:r>
              <a:rPr lang="cs-CZ" dirty="0" smtClean="0"/>
              <a:t>založena 1920</a:t>
            </a:r>
            <a:r>
              <a:rPr lang="cs-CZ" b="1" dirty="0" smtClean="0"/>
              <a:t> </a:t>
            </a:r>
            <a:r>
              <a:rPr lang="cs-CZ" dirty="0"/>
              <a:t>mezinárodní </a:t>
            </a:r>
            <a:r>
              <a:rPr lang="cs-CZ" dirty="0" smtClean="0"/>
              <a:t>organizace</a:t>
            </a:r>
          </a:p>
          <a:p>
            <a:pPr>
              <a:defRPr/>
            </a:pPr>
            <a:r>
              <a:rPr lang="cs-CZ" dirty="0" smtClean="0"/>
              <a:t>měla se zasazovat </a:t>
            </a:r>
            <a:r>
              <a:rPr lang="cs-CZ" dirty="0"/>
              <a:t>o dodržování míru ve světě podle principu </a:t>
            </a:r>
            <a:r>
              <a:rPr lang="cs-CZ" b="1" dirty="0"/>
              <a:t>kolektivní bezpečnosti </a:t>
            </a:r>
            <a:r>
              <a:rPr lang="cs-CZ" dirty="0"/>
              <a:t>(žádný konflikt není jen bilaterální; proti útočníkovi zasáhne celé mezinárodní společenství členských států). </a:t>
            </a:r>
          </a:p>
          <a:p>
            <a:pPr>
              <a:defRPr/>
            </a:pPr>
            <a:r>
              <a:rPr lang="cs-CZ" b="1" dirty="0"/>
              <a:t>54 zakládajících států</a:t>
            </a:r>
          </a:p>
          <a:p>
            <a:pPr>
              <a:defRPr/>
            </a:pPr>
            <a:r>
              <a:rPr lang="cs-CZ" b="1" dirty="0"/>
              <a:t>Společnost národů sídlila v </a:t>
            </a:r>
            <a:r>
              <a:rPr lang="cs-CZ" b="1" dirty="0" smtClean="0"/>
              <a:t>Ženevě</a:t>
            </a:r>
          </a:p>
          <a:p>
            <a:pPr>
              <a:buFont typeface="Arial" charset="0"/>
              <a:buChar char="•"/>
            </a:pPr>
            <a:r>
              <a:rPr lang="cs-CZ" altLang="cs-CZ" dirty="0" smtClean="0"/>
              <a:t>činnost  </a:t>
            </a:r>
            <a:r>
              <a:rPr lang="cs-CZ" altLang="cs-CZ" dirty="0"/>
              <a:t>značně </a:t>
            </a:r>
            <a:r>
              <a:rPr lang="cs-CZ" altLang="cs-CZ" dirty="0" smtClean="0"/>
              <a:t>neefektivní - nedokázala </a:t>
            </a:r>
            <a:r>
              <a:rPr lang="cs-CZ" altLang="cs-CZ" dirty="0"/>
              <a:t>zastavit vojenskou agresi Itálie, Německa a Japonska ve 30. letech, zabránit uzavření Mnichovské dohody, a  vzniku 2. světové </a:t>
            </a:r>
            <a:r>
              <a:rPr lang="cs-CZ" altLang="cs-CZ" dirty="0" smtClean="0"/>
              <a:t>války</a:t>
            </a:r>
            <a:endParaRPr lang="cs-CZ" altLang="cs-CZ" dirty="0"/>
          </a:p>
          <a:p>
            <a:pPr>
              <a:buFont typeface="Arial" charset="0"/>
              <a:buChar char="•"/>
            </a:pPr>
            <a:r>
              <a:rPr lang="cs-CZ" altLang="cs-CZ" dirty="0" smtClean="0"/>
              <a:t>SN </a:t>
            </a:r>
            <a:r>
              <a:rPr lang="cs-CZ" altLang="cs-CZ" dirty="0"/>
              <a:t>byla formálně rozpuštěna v dubnu 1946, fakticky však přestala fungovat už počátkem roku </a:t>
            </a:r>
            <a:r>
              <a:rPr lang="cs-CZ" altLang="cs-CZ" dirty="0" smtClean="0"/>
              <a:t>1940</a:t>
            </a:r>
          </a:p>
          <a:p>
            <a:pPr>
              <a:buFont typeface="Arial" charset="0"/>
              <a:buChar char="•"/>
            </a:pPr>
            <a:r>
              <a:rPr lang="cs-CZ" altLang="cs-CZ" dirty="0" smtClean="0"/>
              <a:t>nástupkyní </a:t>
            </a:r>
            <a:r>
              <a:rPr lang="cs-CZ" altLang="cs-CZ" dirty="0"/>
              <a:t>SN se </a:t>
            </a:r>
            <a:r>
              <a:rPr lang="cs-CZ" altLang="cs-CZ" dirty="0" smtClean="0"/>
              <a:t>stala Organizace spojených národů</a:t>
            </a:r>
            <a:r>
              <a:rPr lang="cs-CZ" altLang="cs-CZ" b="1" dirty="0" smtClean="0"/>
              <a:t> </a:t>
            </a:r>
            <a:endParaRPr lang="cs-CZ" altLang="cs-CZ" b="1" dirty="0"/>
          </a:p>
          <a:p>
            <a:pPr>
              <a:defRPr/>
            </a:pPr>
            <a:endParaRPr lang="cs-CZ" dirty="0"/>
          </a:p>
        </p:txBody>
      </p:sp>
      <p:sp>
        <p:nvSpPr>
          <p:cNvPr id="5" name="AutoShape 2" descr="upload.wikimedia.org/wikipedia/commons/thumb/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 name="AutoShape 4" descr="upload.wikimedia.org/wikipedia/commons/thumb/c/..."/>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7" name="Obrázek 6" descr="upload.wikimedia.org/wikipedia/commons/thumb/c/..."/>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0232" y="141438"/>
            <a:ext cx="1554287" cy="1561524"/>
          </a:xfrm>
          <a:prstGeom prst="rect">
            <a:avLst/>
          </a:prstGeom>
          <a:noFill/>
          <a:ln>
            <a:noFill/>
          </a:ln>
        </p:spPr>
      </p:pic>
    </p:spTree>
    <p:extLst>
      <p:ext uri="{BB962C8B-B14F-4D97-AF65-F5344CB8AC3E}">
        <p14:creationId xmlns:p14="http://schemas.microsoft.com/office/powerpoint/2010/main" val="2164824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Organizace spojených národů</a:t>
            </a:r>
          </a:p>
        </p:txBody>
      </p:sp>
      <p:sp>
        <p:nvSpPr>
          <p:cNvPr id="3" name="Zástupný symbol pro obsah 2"/>
          <p:cNvSpPr>
            <a:spLocks noGrp="1"/>
          </p:cNvSpPr>
          <p:nvPr>
            <p:ph idx="1"/>
          </p:nvPr>
        </p:nvSpPr>
        <p:spPr/>
        <p:txBody>
          <a:bodyPr>
            <a:normAutofit/>
          </a:bodyPr>
          <a:lstStyle/>
          <a:p>
            <a:r>
              <a:rPr lang="cs-CZ" dirty="0" smtClean="0"/>
              <a:t>Založena 1945 v San Franciscu </a:t>
            </a:r>
          </a:p>
          <a:p>
            <a:r>
              <a:rPr lang="cs-CZ" dirty="0" smtClean="0"/>
              <a:t>Nahradila Společnost národů, která jako </a:t>
            </a:r>
            <a:r>
              <a:rPr lang="cs-CZ" dirty="0"/>
              <a:t>garant kolektivní bezpečnosti a mírového řešení konfliktů </a:t>
            </a:r>
            <a:r>
              <a:rPr lang="cs-CZ" dirty="0" smtClean="0"/>
              <a:t>neobstála</a:t>
            </a:r>
            <a:endParaRPr lang="cs-CZ" dirty="0"/>
          </a:p>
          <a:p>
            <a:r>
              <a:rPr lang="cs-CZ" dirty="0"/>
              <a:t>Cílem OSN je zachování mezinárodního míru, bezpečnosti a zajištění mezinárodní </a:t>
            </a:r>
            <a:r>
              <a:rPr lang="cs-CZ" dirty="0" smtClean="0"/>
              <a:t>spolupráce</a:t>
            </a:r>
            <a:endParaRPr lang="cs-CZ" dirty="0"/>
          </a:p>
          <a:p>
            <a:endParaRPr lang="cs-CZ" dirty="0"/>
          </a:p>
        </p:txBody>
      </p:sp>
      <p:pic>
        <p:nvPicPr>
          <p:cNvPr id="4" name="Obrázek 3" descr="Vlajka OS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8144" y="4797152"/>
            <a:ext cx="2520280" cy="1800200"/>
          </a:xfrm>
          <a:prstGeom prst="rect">
            <a:avLst/>
          </a:prstGeom>
          <a:noFill/>
          <a:ln>
            <a:noFill/>
          </a:ln>
        </p:spPr>
      </p:pic>
    </p:spTree>
    <p:extLst>
      <p:ext uri="{BB962C8B-B14F-4D97-AF65-F5344CB8AC3E}">
        <p14:creationId xmlns:p14="http://schemas.microsoft.com/office/powerpoint/2010/main" val="2846558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3"/>
          </a:solidFill>
        </p:spPr>
        <p:txBody>
          <a:bodyPr/>
          <a:lstStyle/>
          <a:p>
            <a:r>
              <a:rPr lang="cs-CZ" dirty="0" smtClean="0"/>
              <a:t>Teorie vzniku státu</a:t>
            </a:r>
            <a:endParaRPr lang="cs-CZ" dirty="0"/>
          </a:p>
        </p:txBody>
      </p:sp>
      <p:sp>
        <p:nvSpPr>
          <p:cNvPr id="3" name="Zástupný symbol pro obsah 2"/>
          <p:cNvSpPr>
            <a:spLocks noGrp="1"/>
          </p:cNvSpPr>
          <p:nvPr>
            <p:ph idx="1"/>
          </p:nvPr>
        </p:nvSpPr>
        <p:spPr/>
        <p:txBody>
          <a:bodyPr>
            <a:normAutofit lnSpcReduction="10000"/>
          </a:bodyPr>
          <a:lstStyle/>
          <a:p>
            <a:r>
              <a:rPr lang="cs-CZ" b="1" dirty="0" smtClean="0"/>
              <a:t>Patriarchální teorie</a:t>
            </a:r>
            <a:r>
              <a:rPr lang="cs-CZ" dirty="0" smtClean="0"/>
              <a:t> – základem státu je rodina, rod, kmen. Státní moc panovníka se uplatňuje stejně jako moc otce nad rodinou</a:t>
            </a:r>
          </a:p>
          <a:p>
            <a:r>
              <a:rPr lang="cs-CZ" b="1" dirty="0" smtClean="0"/>
              <a:t>Mocenská</a:t>
            </a:r>
            <a:r>
              <a:rPr lang="cs-CZ" dirty="0" smtClean="0"/>
              <a:t> t. – stát je legalizace moci silnějších nad slabšími; trvání autority</a:t>
            </a:r>
          </a:p>
          <a:p>
            <a:r>
              <a:rPr lang="cs-CZ" b="1" dirty="0" smtClean="0"/>
              <a:t>Smluvní</a:t>
            </a:r>
            <a:r>
              <a:rPr lang="cs-CZ" dirty="0" smtClean="0"/>
              <a:t> t. – lidé odevzdali část svých práv a svobod ve prospěch celku.  </a:t>
            </a:r>
          </a:p>
          <a:p>
            <a:r>
              <a:rPr lang="cs-CZ" b="1" dirty="0" smtClean="0"/>
              <a:t>Náboženská </a:t>
            </a:r>
            <a:r>
              <a:rPr lang="cs-CZ" dirty="0" smtClean="0"/>
              <a:t>(teologická) t. – stát vznikl z boží vůle a je odrazem boží dokonalosti</a:t>
            </a:r>
            <a:endParaRPr lang="cs-CZ" dirty="0"/>
          </a:p>
        </p:txBody>
      </p:sp>
    </p:spTree>
    <p:extLst>
      <p:ext uri="{BB962C8B-B14F-4D97-AF65-F5344CB8AC3E}">
        <p14:creationId xmlns:p14="http://schemas.microsoft.com/office/powerpoint/2010/main" val="2383116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20000"/>
              <a:lumOff val="80000"/>
            </a:schemeClr>
          </a:solidFill>
        </p:spPr>
        <p:txBody>
          <a:bodyPr/>
          <a:lstStyle/>
          <a:p>
            <a:r>
              <a:rPr lang="cs-CZ" dirty="0" smtClean="0"/>
              <a:t>Vývoj států</a:t>
            </a:r>
            <a:endParaRPr lang="cs-CZ" dirty="0"/>
          </a:p>
        </p:txBody>
      </p:sp>
      <p:sp>
        <p:nvSpPr>
          <p:cNvPr id="3" name="Zástupný symbol pro obsah 2"/>
          <p:cNvSpPr>
            <a:spLocks noGrp="1"/>
          </p:cNvSpPr>
          <p:nvPr>
            <p:ph idx="1"/>
          </p:nvPr>
        </p:nvSpPr>
        <p:spPr/>
        <p:txBody>
          <a:bodyPr/>
          <a:lstStyle/>
          <a:p>
            <a:r>
              <a:rPr lang="cs-CZ" dirty="0" smtClean="0"/>
              <a:t>Latinsky „</a:t>
            </a:r>
            <a:r>
              <a:rPr lang="cs-CZ" dirty="0" err="1" smtClean="0"/>
              <a:t>stato</a:t>
            </a:r>
            <a:r>
              <a:rPr lang="cs-CZ" dirty="0" smtClean="0"/>
              <a:t>“ = řád, status (Machiavelli)</a:t>
            </a:r>
          </a:p>
          <a:p>
            <a:r>
              <a:rPr lang="cs-CZ" dirty="0" smtClean="0"/>
              <a:t>Anarchisté – nesouhlas, omezení, bez významu, bezmezná svoboda</a:t>
            </a:r>
          </a:p>
          <a:p>
            <a:endParaRPr lang="cs-CZ" dirty="0"/>
          </a:p>
        </p:txBody>
      </p:sp>
    </p:spTree>
    <p:extLst>
      <p:ext uri="{BB962C8B-B14F-4D97-AF65-F5344CB8AC3E}">
        <p14:creationId xmlns:p14="http://schemas.microsoft.com/office/powerpoint/2010/main" val="1717526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8229600" cy="706437"/>
          </a:xfrm>
        </p:spPr>
        <p:txBody>
          <a:bodyPr/>
          <a:lstStyle/>
          <a:p>
            <a:pPr eaLnBrk="1" hangingPunct="1">
              <a:defRPr/>
            </a:pPr>
            <a:r>
              <a:rPr lang="cs-CZ" altLang="cs-CZ" sz="4000" b="1" smtClean="0">
                <a:solidFill>
                  <a:srgbClr val="660033"/>
                </a:solidFill>
                <a:effectLst>
                  <a:outerShdw blurRad="38100" dist="38100" dir="2700000" algn="tl">
                    <a:srgbClr val="C0C0C0"/>
                  </a:outerShdw>
                </a:effectLst>
              </a:rPr>
              <a:t>ZNAKY STÁTU</a:t>
            </a:r>
          </a:p>
        </p:txBody>
      </p:sp>
      <p:sp>
        <p:nvSpPr>
          <p:cNvPr id="4099" name="Rectangle 3"/>
          <p:cNvSpPr>
            <a:spLocks noGrp="1" noChangeArrowheads="1"/>
          </p:cNvSpPr>
          <p:nvPr>
            <p:ph type="body" idx="1"/>
          </p:nvPr>
        </p:nvSpPr>
        <p:spPr>
          <a:xfrm>
            <a:off x="179388" y="1052513"/>
            <a:ext cx="8964612" cy="5805487"/>
          </a:xfrm>
        </p:spPr>
        <p:txBody>
          <a:bodyPr>
            <a:normAutofit lnSpcReduction="10000"/>
          </a:bodyPr>
          <a:lstStyle/>
          <a:p>
            <a:pPr eaLnBrk="1" hangingPunct="1">
              <a:lnSpc>
                <a:spcPct val="90000"/>
              </a:lnSpc>
            </a:pPr>
            <a:r>
              <a:rPr lang="cs-CZ" altLang="cs-CZ" sz="2800" b="1" dirty="0" smtClean="0"/>
              <a:t>ohraničené území</a:t>
            </a:r>
            <a:r>
              <a:rPr lang="cs-CZ" altLang="cs-CZ" sz="2800" dirty="0" smtClean="0"/>
              <a:t> včetně pobřežních a vnitřních vod, </a:t>
            </a:r>
            <a:r>
              <a:rPr lang="cs-CZ" altLang="cs-CZ" sz="2800" dirty="0" err="1" smtClean="0"/>
              <a:t>vzduš</a:t>
            </a:r>
            <a:r>
              <a:rPr lang="cs-CZ" altLang="cs-CZ" sz="2800" dirty="0" smtClean="0"/>
              <a:t>. prostoru a geologického podkladu </a:t>
            </a:r>
          </a:p>
          <a:p>
            <a:pPr eaLnBrk="1" hangingPunct="1">
              <a:lnSpc>
                <a:spcPct val="90000"/>
              </a:lnSpc>
            </a:pPr>
            <a:r>
              <a:rPr lang="cs-CZ" altLang="cs-CZ" sz="2800" b="1" dirty="0" smtClean="0"/>
              <a:t>obyvatelstvo</a:t>
            </a:r>
            <a:r>
              <a:rPr lang="cs-CZ" altLang="cs-CZ" sz="2800" dirty="0" smtClean="0"/>
              <a:t> – občané daného státu</a:t>
            </a:r>
          </a:p>
          <a:p>
            <a:pPr>
              <a:lnSpc>
                <a:spcPct val="90000"/>
              </a:lnSpc>
            </a:pPr>
            <a:r>
              <a:rPr lang="cs-CZ" altLang="cs-CZ" sz="2800" b="1" dirty="0" smtClean="0"/>
              <a:t>státní </a:t>
            </a:r>
            <a:r>
              <a:rPr lang="cs-CZ" altLang="cs-CZ" sz="2800" b="1" dirty="0"/>
              <a:t>suverenita</a:t>
            </a:r>
            <a:r>
              <a:rPr lang="cs-CZ" altLang="cs-CZ" sz="2800" dirty="0"/>
              <a:t> (svrchovanost) – stát není podřízen žádnému vnitřnímu ani vnějšímu subjektu; má neomezenu moc rozhodovat o svých vnitřních záležitostech; </a:t>
            </a:r>
            <a:r>
              <a:rPr lang="cs-CZ" altLang="cs-CZ" sz="2800" dirty="0" smtClean="0"/>
              <a:t>suverenita </a:t>
            </a:r>
            <a:r>
              <a:rPr lang="cs-CZ" altLang="cs-CZ" sz="2800" dirty="0"/>
              <a:t>států omezována </a:t>
            </a:r>
            <a:r>
              <a:rPr lang="cs-CZ" altLang="cs-CZ" sz="2800" dirty="0" err="1"/>
              <a:t>nadnárod</a:t>
            </a:r>
            <a:r>
              <a:rPr lang="cs-CZ" altLang="cs-CZ" sz="2800" dirty="0"/>
              <a:t>. korporacemi a </a:t>
            </a:r>
            <a:r>
              <a:rPr lang="cs-CZ" altLang="cs-CZ" sz="2800" dirty="0" err="1"/>
              <a:t>mezinár</a:t>
            </a:r>
            <a:r>
              <a:rPr lang="cs-CZ" altLang="cs-CZ" sz="2800" dirty="0"/>
              <a:t>. </a:t>
            </a:r>
            <a:r>
              <a:rPr lang="cs-CZ" altLang="cs-CZ" sz="2800" dirty="0" err="1"/>
              <a:t>org</a:t>
            </a:r>
            <a:r>
              <a:rPr lang="cs-CZ" altLang="cs-CZ" sz="2800" dirty="0" smtClean="0"/>
              <a:t>.</a:t>
            </a:r>
          </a:p>
          <a:p>
            <a:pPr marL="342900" lvl="1" indent="-342900">
              <a:lnSpc>
                <a:spcPct val="90000"/>
              </a:lnSpc>
              <a:buFont typeface="Arial" panose="020B0604020202020204" pitchFamily="34" charset="0"/>
              <a:buChar char="•"/>
            </a:pPr>
            <a:r>
              <a:rPr lang="cs-CZ" altLang="cs-CZ" sz="2800" b="1" dirty="0" smtClean="0"/>
              <a:t>státní aparát </a:t>
            </a:r>
            <a:r>
              <a:rPr lang="cs-CZ" sz="2900" dirty="0" smtClean="0"/>
              <a:t>(</a:t>
            </a:r>
            <a:r>
              <a:rPr lang="cs-CZ" sz="2900" dirty="0"/>
              <a:t>státní moc a správa</a:t>
            </a:r>
            <a:r>
              <a:rPr lang="cs-CZ" sz="2900" dirty="0" smtClean="0"/>
              <a:t>).  </a:t>
            </a:r>
            <a:r>
              <a:rPr lang="cs-CZ" sz="2900" b="1" dirty="0"/>
              <a:t>Státní moc </a:t>
            </a:r>
            <a:r>
              <a:rPr lang="cs-CZ" sz="2900" dirty="0"/>
              <a:t>- ozbrojená moc (armáda, policie). Zvláštní veřejná moc spočívající ve státním aparátu disponujícím možností </a:t>
            </a:r>
            <a:r>
              <a:rPr lang="cs-CZ" sz="2900" dirty="0" smtClean="0"/>
              <a:t>donucení</a:t>
            </a:r>
          </a:p>
          <a:p>
            <a:pPr marL="342900" lvl="1" indent="-342900">
              <a:lnSpc>
                <a:spcPct val="90000"/>
              </a:lnSpc>
              <a:buFont typeface="Arial" panose="020B0604020202020204" pitchFamily="34" charset="0"/>
              <a:buChar char="•"/>
            </a:pPr>
            <a:r>
              <a:rPr lang="cs-CZ" altLang="cs-CZ" sz="2800" b="1" dirty="0" smtClean="0"/>
              <a:t>právní subjektivita</a:t>
            </a:r>
            <a:r>
              <a:rPr lang="cs-CZ" altLang="cs-CZ" sz="2800" dirty="0" smtClean="0"/>
              <a:t> – stát je PO, vystupuje v právních vztazích (může uzavírat různé smlouvy)</a:t>
            </a:r>
          </a:p>
        </p:txBody>
      </p:sp>
    </p:spTree>
    <p:extLst>
      <p:ext uri="{BB962C8B-B14F-4D97-AF65-F5344CB8AC3E}">
        <p14:creationId xmlns:p14="http://schemas.microsoft.com/office/powerpoint/2010/main" val="1493356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Stát</a:t>
            </a:r>
            <a:r>
              <a:rPr lang="cs-CZ" dirty="0" smtClean="0"/>
              <a:t>y</a:t>
            </a:r>
            <a:endParaRPr lang="cs-CZ" dirty="0"/>
          </a:p>
        </p:txBody>
      </p:sp>
      <p:sp>
        <p:nvSpPr>
          <p:cNvPr id="3" name="Zástupný symbol pro obsah 2"/>
          <p:cNvSpPr>
            <a:spLocks noGrp="1"/>
          </p:cNvSpPr>
          <p:nvPr>
            <p:ph idx="1"/>
          </p:nvPr>
        </p:nvSpPr>
        <p:spPr>
          <a:xfrm>
            <a:off x="422920" y="1268760"/>
            <a:ext cx="8686800" cy="5213176"/>
          </a:xfrm>
        </p:spPr>
        <p:txBody>
          <a:bodyPr>
            <a:normAutofit fontScale="47500" lnSpcReduction="20000"/>
          </a:bodyPr>
          <a:lstStyle/>
          <a:p>
            <a:pPr marL="0" indent="0">
              <a:lnSpc>
                <a:spcPct val="80000"/>
              </a:lnSpc>
              <a:buNone/>
              <a:defRPr/>
            </a:pPr>
            <a:endParaRPr lang="cs-CZ" sz="4200" dirty="0" smtClean="0"/>
          </a:p>
          <a:p>
            <a:r>
              <a:rPr lang="cs-CZ" altLang="cs-CZ" sz="4200" b="1" dirty="0" smtClean="0">
                <a:solidFill>
                  <a:srgbClr val="CC0000"/>
                </a:solidFill>
              </a:rPr>
              <a:t>SVRCHOVANOST (SUVERENITA)</a:t>
            </a:r>
          </a:p>
          <a:p>
            <a:pPr lvl="1"/>
            <a:r>
              <a:rPr lang="cs-CZ" altLang="cs-CZ" sz="4200" dirty="0" smtClean="0"/>
              <a:t>nezávislost na jiné moci uvnitř i vně</a:t>
            </a:r>
          </a:p>
          <a:p>
            <a:pPr lvl="1"/>
            <a:r>
              <a:rPr lang="cs-CZ" altLang="cs-CZ" sz="4200" dirty="0" smtClean="0"/>
              <a:t>přirozené vymezení</a:t>
            </a:r>
          </a:p>
          <a:p>
            <a:pPr lvl="1"/>
            <a:r>
              <a:rPr lang="cs-CZ" altLang="cs-CZ" sz="4200" dirty="0" smtClean="0"/>
              <a:t>dobrovolné omezení (EU x kolonie)</a:t>
            </a:r>
          </a:p>
          <a:p>
            <a:pPr lvl="1"/>
            <a:r>
              <a:rPr lang="cs-CZ" altLang="cs-CZ" sz="4200" dirty="0" smtClean="0"/>
              <a:t>územní výsost = výlučný výkon suverenity státu na svém území – výjimky</a:t>
            </a:r>
          </a:p>
          <a:p>
            <a:pPr marL="457200" lvl="1" indent="0">
              <a:buNone/>
            </a:pPr>
            <a:endParaRPr lang="cs-CZ" altLang="cs-CZ" sz="4200" dirty="0" smtClean="0"/>
          </a:p>
          <a:p>
            <a:r>
              <a:rPr lang="cs-CZ" altLang="cs-CZ" sz="4200" b="1" dirty="0" smtClean="0">
                <a:solidFill>
                  <a:srgbClr val="CC0000"/>
                </a:solidFill>
              </a:rPr>
              <a:t>ROVNOST</a:t>
            </a:r>
          </a:p>
          <a:p>
            <a:pPr lvl="1"/>
            <a:r>
              <a:rPr lang="cs-CZ" altLang="cs-CZ" sz="4200" dirty="0" smtClean="0"/>
              <a:t>rovná práva, výjimky</a:t>
            </a:r>
            <a:endParaRPr lang="cs-CZ" sz="4200" dirty="0" smtClean="0"/>
          </a:p>
          <a:p>
            <a:pPr marL="0" indent="0">
              <a:lnSpc>
                <a:spcPct val="170000"/>
              </a:lnSpc>
              <a:defRPr/>
            </a:pPr>
            <a:r>
              <a:rPr lang="cs-CZ" sz="4200" dirty="0" smtClean="0"/>
              <a:t> suverenita nemůže být absolutní – stát není podřízen jinému státu, ale musí respektovat jiné státy</a:t>
            </a:r>
            <a:endParaRPr lang="cs-CZ" sz="4200" dirty="0"/>
          </a:p>
          <a:p>
            <a:pPr marL="0" indent="0">
              <a:lnSpc>
                <a:spcPct val="170000"/>
              </a:lnSpc>
              <a:defRPr/>
            </a:pPr>
            <a:r>
              <a:rPr lang="cs-CZ" sz="4200" dirty="0" smtClean="0"/>
              <a:t>  </a:t>
            </a:r>
            <a:r>
              <a:rPr lang="cs-CZ" sz="4200" b="1" dirty="0" smtClean="0"/>
              <a:t>Mezinárodní společenství </a:t>
            </a:r>
          </a:p>
          <a:p>
            <a:pPr marL="0" indent="0">
              <a:lnSpc>
                <a:spcPct val="170000"/>
              </a:lnSpc>
              <a:buNone/>
              <a:defRPr/>
            </a:pPr>
            <a:r>
              <a:rPr lang="cs-CZ" sz="4200" dirty="0" smtClean="0"/>
              <a:t>= </a:t>
            </a:r>
            <a:r>
              <a:rPr lang="cs-CZ" sz="4200" dirty="0"/>
              <a:t>systém, v němž koexistují a spolupracují jednotlivé </a:t>
            </a:r>
            <a:r>
              <a:rPr lang="cs-CZ" sz="4200" dirty="0" smtClean="0"/>
              <a:t>státy</a:t>
            </a:r>
          </a:p>
          <a:p>
            <a:pPr marL="0" indent="0">
              <a:buNone/>
            </a:pPr>
            <a:endParaRPr lang="cs-CZ" sz="2900" dirty="0"/>
          </a:p>
        </p:txBody>
      </p:sp>
    </p:spTree>
    <p:extLst>
      <p:ext uri="{BB962C8B-B14F-4D97-AF65-F5344CB8AC3E}">
        <p14:creationId xmlns:p14="http://schemas.microsoft.com/office/powerpoint/2010/main" val="3392186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Sdílení </a:t>
            </a:r>
            <a:r>
              <a:rPr lang="cs-CZ" b="1" dirty="0"/>
              <a:t>suverenity </a:t>
            </a:r>
          </a:p>
        </p:txBody>
      </p:sp>
      <p:sp>
        <p:nvSpPr>
          <p:cNvPr id="3" name="Zástupný symbol pro obsah 2"/>
          <p:cNvSpPr>
            <a:spLocks noGrp="1"/>
          </p:cNvSpPr>
          <p:nvPr>
            <p:ph idx="1"/>
          </p:nvPr>
        </p:nvSpPr>
        <p:spPr/>
        <p:txBody>
          <a:bodyPr/>
          <a:lstStyle/>
          <a:p>
            <a:r>
              <a:rPr lang="cs-CZ" dirty="0" smtClean="0"/>
              <a:t>jednotlivé </a:t>
            </a:r>
            <a:r>
              <a:rPr lang="cs-CZ" dirty="0"/>
              <a:t>země přijímají společná rozhodnutí prostřednictvím evropských orgánů – Evropského parlamentu (členové EP jsou voleni přímo občany), Evropské </a:t>
            </a:r>
            <a:r>
              <a:rPr lang="pl-PL" dirty="0"/>
              <a:t>rady a Rady EU (které zastupují národní vlády</a:t>
            </a:r>
            <a:r>
              <a:rPr lang="pl-PL" dirty="0" smtClean="0"/>
              <a:t>). </a:t>
            </a:r>
            <a:r>
              <a:rPr lang="cs-CZ" dirty="0" smtClean="0"/>
              <a:t>Rozhoduje </a:t>
            </a:r>
            <a:r>
              <a:rPr lang="cs-CZ" dirty="0"/>
              <a:t>se poté na základě návrhů Evropské komise, která má za úkol zastupovat zájmy EU jako politického celku.</a:t>
            </a:r>
          </a:p>
        </p:txBody>
      </p:sp>
    </p:spTree>
    <p:extLst>
      <p:ext uri="{BB962C8B-B14F-4D97-AF65-F5344CB8AC3E}">
        <p14:creationId xmlns:p14="http://schemas.microsoft.com/office/powerpoint/2010/main" val="2330705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EU</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dirty="0" smtClean="0"/>
              <a:t>je </a:t>
            </a:r>
            <a:r>
              <a:rPr lang="cs-CZ" dirty="0"/>
              <a:t>postavena na principech právního </a:t>
            </a:r>
            <a:r>
              <a:rPr lang="cs-CZ" dirty="0" smtClean="0"/>
              <a:t>státu</a:t>
            </a:r>
          </a:p>
          <a:p>
            <a:r>
              <a:rPr lang="cs-CZ" dirty="0"/>
              <a:t>volný pohyb zboží, osob, služeb a kapitálu, zajišťovaný jednotným vnitřním </a:t>
            </a:r>
            <a:r>
              <a:rPr lang="cs-CZ" dirty="0" smtClean="0"/>
              <a:t>trhem</a:t>
            </a:r>
          </a:p>
          <a:p>
            <a:r>
              <a:rPr lang="cs-CZ" dirty="0" smtClean="0"/>
              <a:t>veškerá činnost </a:t>
            </a:r>
            <a:r>
              <a:rPr lang="cs-CZ" dirty="0"/>
              <a:t>se odvíjí od smluv, které členské země ratifikovaly. </a:t>
            </a:r>
            <a:endParaRPr lang="cs-CZ" dirty="0" smtClean="0"/>
          </a:p>
          <a:p>
            <a:r>
              <a:rPr lang="cs-CZ" dirty="0" smtClean="0"/>
              <a:t>na </a:t>
            </a:r>
            <a:r>
              <a:rPr lang="cs-CZ" dirty="0"/>
              <a:t>prvním místě </a:t>
            </a:r>
            <a:r>
              <a:rPr lang="cs-CZ" dirty="0" smtClean="0"/>
              <a:t>cílem </a:t>
            </a:r>
            <a:r>
              <a:rPr lang="cs-CZ" dirty="0"/>
              <a:t>zachování míru, stability a prosperity v Evropě, stejně jako snaha o zvyšování životní úrovně</a:t>
            </a:r>
            <a:r>
              <a:rPr lang="cs-CZ" dirty="0" smtClean="0"/>
              <a:t>.</a:t>
            </a:r>
          </a:p>
          <a:p>
            <a:r>
              <a:rPr lang="cs-CZ" dirty="0" smtClean="0"/>
              <a:t>dodržování </a:t>
            </a:r>
            <a:r>
              <a:rPr lang="cs-CZ" dirty="0"/>
              <a:t>lidských práv – za úspěšný boj o </a:t>
            </a:r>
            <a:r>
              <a:rPr lang="cs-CZ" dirty="0" smtClean="0"/>
              <a:t>demokracii, lidská </a:t>
            </a:r>
            <a:r>
              <a:rPr lang="cs-CZ" dirty="0"/>
              <a:t>práva a za usmíření v Evropě a sjednocení kontinentu byla v roce 2012 Evropské unii udělena Nobelova cena </a:t>
            </a:r>
            <a:r>
              <a:rPr lang="cs-CZ" dirty="0" smtClean="0"/>
              <a:t>míru</a:t>
            </a:r>
          </a:p>
          <a:p>
            <a:r>
              <a:rPr lang="cs-CZ" dirty="0" smtClean="0"/>
              <a:t>priority: podpora </a:t>
            </a:r>
            <a:r>
              <a:rPr lang="cs-CZ" dirty="0"/>
              <a:t>rozvoje hospodářství, zaměstnanosti, konkurenceschopnosti a vzdělávání, </a:t>
            </a:r>
            <a:r>
              <a:rPr lang="cs-CZ" dirty="0" smtClean="0"/>
              <a:t>zlepšení </a:t>
            </a:r>
            <a:r>
              <a:rPr lang="cs-CZ" dirty="0"/>
              <a:t>kvality životního prostředí.</a:t>
            </a:r>
          </a:p>
        </p:txBody>
      </p:sp>
    </p:spTree>
    <p:extLst>
      <p:ext uri="{BB962C8B-B14F-4D97-AF65-F5344CB8AC3E}">
        <p14:creationId xmlns:p14="http://schemas.microsoft.com/office/powerpoint/2010/main" val="1407960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895" y="2623814"/>
            <a:ext cx="5298571" cy="4108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AutoShape 4" descr="Image result for václav klau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1030" name="Picture 6" descr="Image result for václav kla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830" y="404664"/>
            <a:ext cx="3429000" cy="3238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0611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8313" y="549275"/>
            <a:ext cx="8229600" cy="993775"/>
          </a:xfrm>
        </p:spPr>
        <p:txBody>
          <a:bodyPr/>
          <a:lstStyle/>
          <a:p>
            <a:pPr eaLnBrk="1" hangingPunct="1">
              <a:defRPr/>
            </a:pPr>
            <a:r>
              <a:rPr lang="cs-CZ" altLang="cs-CZ" b="1" dirty="0" smtClean="0">
                <a:solidFill>
                  <a:srgbClr val="660033"/>
                </a:solidFill>
              </a:rPr>
              <a:t>STÁT</a:t>
            </a:r>
          </a:p>
        </p:txBody>
      </p:sp>
      <p:sp>
        <p:nvSpPr>
          <p:cNvPr id="3075" name="Rectangle 3"/>
          <p:cNvSpPr>
            <a:spLocks noGrp="1" noChangeArrowheads="1"/>
          </p:cNvSpPr>
          <p:nvPr>
            <p:ph type="body" idx="1"/>
          </p:nvPr>
        </p:nvSpPr>
        <p:spPr>
          <a:xfrm>
            <a:off x="468313" y="1700213"/>
            <a:ext cx="8066087" cy="4608512"/>
          </a:xfrm>
        </p:spPr>
        <p:txBody>
          <a:bodyPr/>
          <a:lstStyle/>
          <a:p>
            <a:pPr eaLnBrk="1" hangingPunct="1"/>
            <a:r>
              <a:rPr lang="cs-CZ" altLang="cs-CZ" dirty="0" smtClean="0"/>
              <a:t>forma organizace lidské společnosti</a:t>
            </a:r>
          </a:p>
          <a:p>
            <a:pPr eaLnBrk="1" hangingPunct="1"/>
            <a:r>
              <a:rPr lang="cs-CZ" altLang="cs-CZ" dirty="0" smtClean="0"/>
              <a:t>sdružuje obyvatele na určitém vymezeném území v právně organizovaný celek</a:t>
            </a:r>
          </a:p>
          <a:p>
            <a:pPr eaLnBrk="1" hangingPunct="1"/>
            <a:r>
              <a:rPr lang="cs-CZ" altLang="cs-CZ" dirty="0" smtClean="0"/>
              <a:t>integruje a organizuje občany </a:t>
            </a:r>
          </a:p>
          <a:p>
            <a:pPr eaLnBrk="1" hangingPunct="1"/>
            <a:r>
              <a:rPr lang="cs-CZ" altLang="cs-CZ" dirty="0" smtClean="0"/>
              <a:t>plní celou řadu funkcí (vnitřní a vnější)</a:t>
            </a:r>
          </a:p>
          <a:p>
            <a:pPr eaLnBrk="1" hangingPunct="1"/>
            <a:r>
              <a:rPr lang="cs-CZ" altLang="cs-CZ" dirty="0" smtClean="0"/>
              <a:t>v současné době existuje kolem 200 států </a:t>
            </a:r>
          </a:p>
        </p:txBody>
      </p:sp>
    </p:spTree>
    <p:extLst>
      <p:ext uri="{BB962C8B-B14F-4D97-AF65-F5344CB8AC3E}">
        <p14:creationId xmlns:p14="http://schemas.microsoft.com/office/powerpoint/2010/main" val="467126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Funkce státu - vnitřní</a:t>
            </a:r>
            <a:endParaRPr lang="cs-CZ" b="1" dirty="0"/>
          </a:p>
        </p:txBody>
      </p:sp>
      <p:sp>
        <p:nvSpPr>
          <p:cNvPr id="3" name="Zástupný symbol pro obsah 2"/>
          <p:cNvSpPr>
            <a:spLocks noGrp="1"/>
          </p:cNvSpPr>
          <p:nvPr>
            <p:ph idx="1"/>
          </p:nvPr>
        </p:nvSpPr>
        <p:spPr/>
        <p:txBody>
          <a:bodyPr/>
          <a:lstStyle/>
          <a:p>
            <a:r>
              <a:rPr lang="cs-CZ" dirty="0" smtClean="0"/>
              <a:t>Bezpečnostní  (občané, majetek, fungování)</a:t>
            </a:r>
          </a:p>
          <a:p>
            <a:r>
              <a:rPr lang="cs-CZ" dirty="0" smtClean="0"/>
              <a:t>Právní </a:t>
            </a:r>
          </a:p>
          <a:p>
            <a:r>
              <a:rPr lang="cs-CZ" dirty="0" smtClean="0"/>
              <a:t>Ekonomická (podmínky pro chod ekonomiky)</a:t>
            </a:r>
          </a:p>
          <a:p>
            <a:r>
              <a:rPr lang="cs-CZ" dirty="0" smtClean="0"/>
              <a:t>Sociální (zajištění občanů – nemoc, stáří atd.)</a:t>
            </a:r>
          </a:p>
          <a:p>
            <a:r>
              <a:rPr lang="cs-CZ" dirty="0" smtClean="0"/>
              <a:t>Kulturní (kulturní dědictví, rozvoj hmotné a duchovní kultury, školství, vědy, výchovy)</a:t>
            </a:r>
          </a:p>
          <a:p>
            <a:r>
              <a:rPr lang="cs-CZ" dirty="0" smtClean="0"/>
              <a:t>Tvorba a ochrana životního prostředí</a:t>
            </a:r>
            <a:endParaRPr lang="cs-CZ" dirty="0"/>
          </a:p>
        </p:txBody>
      </p:sp>
    </p:spTree>
    <p:extLst>
      <p:ext uri="{BB962C8B-B14F-4D97-AF65-F5344CB8AC3E}">
        <p14:creationId xmlns:p14="http://schemas.microsoft.com/office/powerpoint/2010/main" val="2829345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Funkce státu - vnější</a:t>
            </a:r>
            <a:endParaRPr lang="cs-CZ" b="1" dirty="0"/>
          </a:p>
        </p:txBody>
      </p:sp>
      <p:sp>
        <p:nvSpPr>
          <p:cNvPr id="3" name="Zástupný symbol pro obsah 2"/>
          <p:cNvSpPr>
            <a:spLocks noGrp="1"/>
          </p:cNvSpPr>
          <p:nvPr>
            <p:ph idx="1"/>
          </p:nvPr>
        </p:nvSpPr>
        <p:spPr/>
        <p:txBody>
          <a:bodyPr/>
          <a:lstStyle/>
          <a:p>
            <a:r>
              <a:rPr lang="cs-CZ" dirty="0" smtClean="0"/>
              <a:t>Ochrana území</a:t>
            </a:r>
          </a:p>
          <a:p>
            <a:r>
              <a:rPr lang="cs-CZ" dirty="0" smtClean="0"/>
              <a:t>Vztah s dalšími státy (diplomacie, podmínky mírového soužití)</a:t>
            </a:r>
          </a:p>
          <a:p>
            <a:r>
              <a:rPr lang="cs-CZ" dirty="0" smtClean="0"/>
              <a:t>Zahraniční obchod (podmínky, vztahy)</a:t>
            </a:r>
          </a:p>
          <a:p>
            <a:r>
              <a:rPr lang="cs-CZ" dirty="0" smtClean="0"/>
              <a:t>Spolupráce a mezinárodní pomoc (hospodářská, kulturní, politická, sportovní; ohrožení, přírodní a humanitární katastrofy)</a:t>
            </a:r>
            <a:endParaRPr lang="cs-CZ" dirty="0"/>
          </a:p>
        </p:txBody>
      </p:sp>
    </p:spTree>
    <p:extLst>
      <p:ext uri="{BB962C8B-B14F-4D97-AF65-F5344CB8AC3E}">
        <p14:creationId xmlns:p14="http://schemas.microsoft.com/office/powerpoint/2010/main" val="1959597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Dělení států</a:t>
            </a:r>
            <a:endParaRPr lang="cs-CZ" b="1" dirty="0"/>
          </a:p>
        </p:txBody>
      </p:sp>
      <p:sp>
        <p:nvSpPr>
          <p:cNvPr id="3" name="Zástupný symbol pro obsah 2"/>
          <p:cNvSpPr>
            <a:spLocks noGrp="1"/>
          </p:cNvSpPr>
          <p:nvPr>
            <p:ph idx="1"/>
          </p:nvPr>
        </p:nvSpPr>
        <p:spPr/>
        <p:txBody>
          <a:bodyPr/>
          <a:lstStyle/>
          <a:p>
            <a:r>
              <a:rPr lang="cs-CZ" dirty="0" smtClean="0"/>
              <a:t>Podle typu hlavy státu (původně aristotelské dělení) </a:t>
            </a:r>
          </a:p>
          <a:p>
            <a:r>
              <a:rPr lang="cs-CZ" dirty="0" smtClean="0"/>
              <a:t>Podle územního uspořádání státní moci (tzv. státní zřízení) – unitární státy, federace</a:t>
            </a:r>
          </a:p>
          <a:p>
            <a:r>
              <a:rPr lang="cs-CZ" dirty="0" smtClean="0"/>
              <a:t>Podle typu dělby práce</a:t>
            </a:r>
            <a:endParaRPr lang="cs-CZ" dirty="0"/>
          </a:p>
        </p:txBody>
      </p:sp>
    </p:spTree>
    <p:extLst>
      <p:ext uri="{BB962C8B-B14F-4D97-AF65-F5344CB8AC3E}">
        <p14:creationId xmlns:p14="http://schemas.microsoft.com/office/powerpoint/2010/main" val="15589366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4638"/>
            <a:ext cx="8229600" cy="633412"/>
          </a:xfrm>
        </p:spPr>
        <p:txBody>
          <a:bodyPr>
            <a:normAutofit fontScale="90000"/>
          </a:bodyPr>
          <a:lstStyle/>
          <a:p>
            <a:pPr eaLnBrk="1" hangingPunct="1">
              <a:defRPr/>
            </a:pPr>
            <a:r>
              <a:rPr lang="cs-CZ" altLang="cs-CZ" sz="4000" b="1" dirty="0" smtClean="0">
                <a:solidFill>
                  <a:srgbClr val="660033"/>
                </a:solidFill>
              </a:rPr>
              <a:t>FORMY STÁTU</a:t>
            </a:r>
          </a:p>
        </p:txBody>
      </p:sp>
      <p:sp>
        <p:nvSpPr>
          <p:cNvPr id="5123" name="Rectangle 3"/>
          <p:cNvSpPr>
            <a:spLocks noGrp="1" noChangeArrowheads="1"/>
          </p:cNvSpPr>
          <p:nvPr>
            <p:ph type="body" idx="1"/>
          </p:nvPr>
        </p:nvSpPr>
        <p:spPr>
          <a:xfrm>
            <a:off x="251520" y="980728"/>
            <a:ext cx="8642350" cy="5688013"/>
          </a:xfrm>
        </p:spPr>
        <p:txBody>
          <a:bodyPr/>
          <a:lstStyle/>
          <a:p>
            <a:pPr eaLnBrk="1" hangingPunct="1">
              <a:lnSpc>
                <a:spcPct val="90000"/>
              </a:lnSpc>
              <a:buFontTx/>
              <a:buNone/>
            </a:pPr>
            <a:r>
              <a:rPr lang="cs-CZ" altLang="cs-CZ" sz="2400" dirty="0" smtClean="0"/>
              <a:t>Různá hlediska pro dělení:</a:t>
            </a:r>
          </a:p>
          <a:p>
            <a:pPr eaLnBrk="1" hangingPunct="1">
              <a:lnSpc>
                <a:spcPct val="90000"/>
              </a:lnSpc>
              <a:buFont typeface="Wingdings" pitchFamily="2" charset="2"/>
              <a:buChar char="Ø"/>
            </a:pPr>
            <a:r>
              <a:rPr lang="cs-CZ" altLang="cs-CZ" sz="2400" u="sng" dirty="0" smtClean="0"/>
              <a:t>Podle způsobu uplatňování moci (forma režimu):</a:t>
            </a:r>
            <a:endParaRPr lang="cs-CZ" altLang="cs-CZ" sz="2400" b="1" u="sng" dirty="0" smtClean="0"/>
          </a:p>
          <a:p>
            <a:pPr eaLnBrk="1" hangingPunct="1">
              <a:lnSpc>
                <a:spcPct val="90000"/>
              </a:lnSpc>
            </a:pPr>
            <a:r>
              <a:rPr lang="cs-CZ" altLang="cs-CZ" sz="2400" b="1" dirty="0" smtClean="0"/>
              <a:t>diktatura </a:t>
            </a:r>
            <a:r>
              <a:rPr lang="cs-CZ" altLang="cs-CZ" sz="2400" dirty="0" smtClean="0"/>
              <a:t>– potlačuje LZPS</a:t>
            </a:r>
          </a:p>
          <a:p>
            <a:pPr eaLnBrk="1" hangingPunct="1">
              <a:lnSpc>
                <a:spcPct val="90000"/>
              </a:lnSpc>
            </a:pPr>
            <a:r>
              <a:rPr lang="cs-CZ" altLang="cs-CZ" sz="2400" dirty="0" smtClean="0"/>
              <a:t>neumožňuje opozici, často nedodržuje vlastní zákony – </a:t>
            </a:r>
            <a:r>
              <a:rPr lang="cs-CZ" altLang="cs-CZ" sz="2400" b="1" dirty="0" smtClean="0"/>
              <a:t>totalitní </a:t>
            </a:r>
            <a:r>
              <a:rPr lang="cs-CZ" altLang="cs-CZ" sz="2400" dirty="0" smtClean="0"/>
              <a:t>(moc v rukou jedné PS – SSSR za Stalina, Čína, Severní Korea..) a </a:t>
            </a:r>
            <a:r>
              <a:rPr lang="cs-CZ" altLang="cs-CZ" sz="2400" b="1" dirty="0" smtClean="0"/>
              <a:t>vojenská </a:t>
            </a:r>
            <a:r>
              <a:rPr lang="cs-CZ" altLang="cs-CZ" sz="2400" dirty="0" smtClean="0"/>
              <a:t>– politická moc je úzce spjata s armádou </a:t>
            </a:r>
          </a:p>
          <a:p>
            <a:pPr eaLnBrk="1" hangingPunct="1">
              <a:lnSpc>
                <a:spcPct val="90000"/>
              </a:lnSpc>
            </a:pPr>
            <a:r>
              <a:rPr lang="cs-CZ" altLang="cs-CZ" sz="2400" b="1" dirty="0" smtClean="0"/>
              <a:t>demokracie</a:t>
            </a:r>
            <a:r>
              <a:rPr lang="cs-CZ" altLang="cs-CZ" sz="2400" dirty="0" smtClean="0"/>
              <a:t> – </a:t>
            </a:r>
            <a:r>
              <a:rPr lang="cs-CZ" altLang="cs-CZ" sz="2400" i="1" dirty="0" smtClean="0"/>
              <a:t>přímá</a:t>
            </a:r>
            <a:r>
              <a:rPr lang="cs-CZ" altLang="cs-CZ" sz="2400" dirty="0" smtClean="0"/>
              <a:t> </a:t>
            </a:r>
            <a:r>
              <a:rPr lang="cs-CZ" altLang="cs-CZ" sz="2400" i="1" dirty="0" smtClean="0"/>
              <a:t>(plebiscitní / </a:t>
            </a:r>
            <a:r>
              <a:rPr lang="cs-CZ" altLang="cs-CZ" sz="2400" i="1" dirty="0" err="1" smtClean="0"/>
              <a:t>plebiscitární</a:t>
            </a:r>
            <a:r>
              <a:rPr lang="cs-CZ" altLang="cs-CZ" sz="2400" dirty="0" smtClean="0"/>
              <a:t>) nejvíce prvků ve švýcarském modelu – referendum, iniciativa, odvolání; a </a:t>
            </a:r>
            <a:r>
              <a:rPr lang="cs-CZ" altLang="cs-CZ" sz="2400" i="1" dirty="0" smtClean="0"/>
              <a:t>nepřímá (zastupitelská, reprezentativní – u nás</a:t>
            </a:r>
            <a:r>
              <a:rPr lang="cs-CZ" altLang="cs-CZ" sz="2400" dirty="0" smtClean="0"/>
              <a:t>)</a:t>
            </a:r>
          </a:p>
          <a:p>
            <a:pPr eaLnBrk="1" hangingPunct="1">
              <a:lnSpc>
                <a:spcPct val="90000"/>
              </a:lnSpc>
              <a:buFontTx/>
              <a:buNone/>
            </a:pPr>
            <a:endParaRPr lang="cs-CZ" altLang="cs-CZ" sz="2400" dirty="0" smtClean="0"/>
          </a:p>
          <a:p>
            <a:pPr eaLnBrk="1" hangingPunct="1">
              <a:lnSpc>
                <a:spcPct val="90000"/>
              </a:lnSpc>
              <a:buFont typeface="Wingdings" pitchFamily="2" charset="2"/>
              <a:buChar char="Ø"/>
            </a:pPr>
            <a:r>
              <a:rPr lang="cs-CZ" altLang="cs-CZ" sz="2400" u="sng" dirty="0" smtClean="0"/>
              <a:t>Podle způsobu získání moci – dědičně či zvolením:</a:t>
            </a:r>
            <a:endParaRPr lang="cs-CZ" altLang="cs-CZ" sz="2400" dirty="0" smtClean="0"/>
          </a:p>
          <a:p>
            <a:pPr eaLnBrk="1" hangingPunct="1">
              <a:lnSpc>
                <a:spcPct val="90000"/>
              </a:lnSpc>
            </a:pPr>
            <a:r>
              <a:rPr lang="cs-CZ" altLang="cs-CZ" sz="2400" b="1" dirty="0" smtClean="0"/>
              <a:t>monarchie</a:t>
            </a:r>
            <a:r>
              <a:rPr lang="cs-CZ" altLang="cs-CZ" sz="2400" dirty="0" smtClean="0"/>
              <a:t> – dědičně získaná doživotní vláda – absolutní, konstituční či parlamentní</a:t>
            </a:r>
          </a:p>
          <a:p>
            <a:pPr eaLnBrk="1" hangingPunct="1">
              <a:lnSpc>
                <a:spcPct val="90000"/>
              </a:lnSpc>
            </a:pPr>
            <a:r>
              <a:rPr lang="cs-CZ" altLang="cs-CZ" sz="2400" b="1" dirty="0" smtClean="0"/>
              <a:t>republika</a:t>
            </a:r>
            <a:r>
              <a:rPr lang="cs-CZ" altLang="cs-CZ" sz="2400" dirty="0" smtClean="0"/>
              <a:t> – představitel je volen – prezident</a:t>
            </a:r>
          </a:p>
        </p:txBody>
      </p:sp>
    </p:spTree>
    <p:extLst>
      <p:ext uri="{BB962C8B-B14F-4D97-AF65-F5344CB8AC3E}">
        <p14:creationId xmlns:p14="http://schemas.microsoft.com/office/powerpoint/2010/main" val="2003069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50825" y="549275"/>
            <a:ext cx="8569325" cy="6048375"/>
          </a:xfrm>
        </p:spPr>
        <p:txBody>
          <a:bodyPr/>
          <a:lstStyle/>
          <a:p>
            <a:pPr eaLnBrk="1" hangingPunct="1">
              <a:lnSpc>
                <a:spcPct val="90000"/>
              </a:lnSpc>
              <a:buFont typeface="Wingdings" pitchFamily="2" charset="2"/>
              <a:buChar char="Ø"/>
            </a:pPr>
            <a:r>
              <a:rPr lang="cs-CZ" altLang="cs-CZ" sz="2800" u="sng" smtClean="0"/>
              <a:t>Podle vztahu výkonné a zákonodárné moci:</a:t>
            </a:r>
            <a:endParaRPr lang="cs-CZ" altLang="cs-CZ" sz="2800" i="1" u="sng" smtClean="0"/>
          </a:p>
          <a:p>
            <a:pPr eaLnBrk="1" hangingPunct="1">
              <a:lnSpc>
                <a:spcPct val="90000"/>
              </a:lnSpc>
            </a:pPr>
            <a:r>
              <a:rPr lang="cs-CZ" altLang="cs-CZ" sz="2800" b="1" smtClean="0"/>
              <a:t>parlamentní systém</a:t>
            </a:r>
            <a:r>
              <a:rPr lang="cs-CZ" altLang="cs-CZ" sz="2800" smtClean="0"/>
              <a:t> – je slučitelný s monarchií i s republikou; hlavou státu je buď monarcha (GB, Dánsko, Belgie, Švédsko) nebo prezident volený většinou parlamentem nebo přímo (má omezené pravomoci) </a:t>
            </a:r>
            <a:endParaRPr lang="cs-CZ" altLang="cs-CZ" sz="2800" i="1" u="sng" smtClean="0"/>
          </a:p>
          <a:p>
            <a:pPr eaLnBrk="1" hangingPunct="1">
              <a:lnSpc>
                <a:spcPct val="90000"/>
              </a:lnSpc>
            </a:pPr>
            <a:r>
              <a:rPr lang="cs-CZ" altLang="cs-CZ" sz="2800" b="1" smtClean="0"/>
              <a:t>prezidentský systém</a:t>
            </a:r>
            <a:r>
              <a:rPr lang="cs-CZ" altLang="cs-CZ" sz="2800" smtClean="0"/>
              <a:t> – prezident je zpravidla volen lidem v přímých volbách, má širší pravomoci – typickým příkladem je USA – předsedá vládě (chybí ministerský předseda)</a:t>
            </a:r>
            <a:endParaRPr lang="cs-CZ" altLang="cs-CZ" sz="2800" i="1" u="sng" smtClean="0"/>
          </a:p>
          <a:p>
            <a:pPr eaLnBrk="1" hangingPunct="1">
              <a:lnSpc>
                <a:spcPct val="90000"/>
              </a:lnSpc>
            </a:pPr>
            <a:r>
              <a:rPr lang="cs-CZ" altLang="cs-CZ" sz="2800" b="1" smtClean="0"/>
              <a:t>poloprezidentský (semiprezidentský) systém</a:t>
            </a:r>
            <a:r>
              <a:rPr lang="cs-CZ" altLang="cs-CZ" sz="2800" smtClean="0"/>
              <a:t> – prezident má větší pravomoci než v systému parlamentním, nepředsedá vládě, zpravidla je volen přímo – Francie </a:t>
            </a:r>
          </a:p>
        </p:txBody>
      </p:sp>
    </p:spTree>
    <p:extLst>
      <p:ext uri="{BB962C8B-B14F-4D97-AF65-F5344CB8AC3E}">
        <p14:creationId xmlns:p14="http://schemas.microsoft.com/office/powerpoint/2010/main" val="178890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323850" y="333375"/>
            <a:ext cx="8569325" cy="6264275"/>
          </a:xfrm>
        </p:spPr>
        <p:txBody>
          <a:bodyPr/>
          <a:lstStyle/>
          <a:p>
            <a:pPr eaLnBrk="1" hangingPunct="1">
              <a:lnSpc>
                <a:spcPct val="90000"/>
              </a:lnSpc>
            </a:pPr>
            <a:r>
              <a:rPr lang="cs-CZ" altLang="cs-CZ" dirty="0" smtClean="0"/>
              <a:t>Život ve státě je regulován určitými</a:t>
            </a:r>
            <a:br>
              <a:rPr lang="cs-CZ" altLang="cs-CZ" dirty="0" smtClean="0"/>
            </a:br>
            <a:r>
              <a:rPr lang="cs-CZ" altLang="cs-CZ" b="1" dirty="0" smtClean="0"/>
              <a:t>normativními systémy </a:t>
            </a:r>
            <a:r>
              <a:rPr lang="cs-CZ" altLang="cs-CZ" dirty="0" smtClean="0"/>
              <a:t>(morální, náboženské)</a:t>
            </a:r>
          </a:p>
          <a:p>
            <a:pPr eaLnBrk="1" hangingPunct="1">
              <a:lnSpc>
                <a:spcPct val="90000"/>
              </a:lnSpc>
            </a:pPr>
            <a:r>
              <a:rPr lang="cs-CZ" altLang="cs-CZ" dirty="0" smtClean="0"/>
              <a:t>Nejvýznamnější postavení mají normy PRÁVNÍ</a:t>
            </a:r>
          </a:p>
          <a:p>
            <a:pPr eaLnBrk="1" hangingPunct="1">
              <a:lnSpc>
                <a:spcPct val="90000"/>
              </a:lnSpc>
            </a:pPr>
            <a:r>
              <a:rPr lang="cs-CZ" altLang="cs-CZ" dirty="0" smtClean="0"/>
              <a:t>PRÁVO je systém právních norem, </a:t>
            </a:r>
            <a:br>
              <a:rPr lang="cs-CZ" altLang="cs-CZ" dirty="0" smtClean="0"/>
            </a:br>
            <a:r>
              <a:rPr lang="cs-CZ" altLang="cs-CZ" dirty="0" smtClean="0"/>
              <a:t>která mají určitou formu a jsou vydaná </a:t>
            </a:r>
            <a:br>
              <a:rPr lang="cs-CZ" altLang="cs-CZ" dirty="0" smtClean="0"/>
            </a:br>
            <a:r>
              <a:rPr lang="cs-CZ" altLang="cs-CZ" dirty="0" smtClean="0"/>
              <a:t>a vynutitelná státem</a:t>
            </a:r>
          </a:p>
          <a:p>
            <a:pPr eaLnBrk="1" hangingPunct="1">
              <a:lnSpc>
                <a:spcPct val="90000"/>
              </a:lnSpc>
            </a:pPr>
            <a:r>
              <a:rPr lang="cs-CZ" altLang="cs-CZ" dirty="0" smtClean="0"/>
              <a:t>Nejvýznamnějšími právními předpisy ČR jsou Ústava ČR a Listina základních práv </a:t>
            </a:r>
            <a:br>
              <a:rPr lang="cs-CZ" altLang="cs-CZ" dirty="0" smtClean="0"/>
            </a:br>
            <a:r>
              <a:rPr lang="cs-CZ" altLang="cs-CZ" dirty="0" smtClean="0"/>
              <a:t>a svobod (LZPS)</a:t>
            </a:r>
          </a:p>
          <a:p>
            <a:pPr eaLnBrk="1" hangingPunct="1">
              <a:lnSpc>
                <a:spcPct val="90000"/>
              </a:lnSpc>
            </a:pPr>
            <a:r>
              <a:rPr lang="cs-CZ" altLang="cs-CZ" dirty="0" smtClean="0"/>
              <a:t>Stojí na pomyslném vrcholu našeho právního řádu a mají nejvyšší právní sílu</a:t>
            </a:r>
          </a:p>
        </p:txBody>
      </p:sp>
    </p:spTree>
    <p:extLst>
      <p:ext uri="{BB962C8B-B14F-4D97-AF65-F5344CB8AC3E}">
        <p14:creationId xmlns:p14="http://schemas.microsoft.com/office/powerpoint/2010/main" val="108664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79388" y="188913"/>
            <a:ext cx="8964612" cy="652303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indent="-341313" defTabSz="449263" eaLnBrk="1" hangingPunct="1">
              <a:lnSpc>
                <a:spcPct val="90000"/>
              </a:lnSpc>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altLang="cs-CZ" sz="2000" b="1" smtClean="0">
                <a:solidFill>
                  <a:srgbClr val="CC0000"/>
                </a:solidFill>
                <a:latin typeface="Gungsuh" pitchFamily="18" charset="-127"/>
              </a:rPr>
              <a:t>Zákonné právní předpisy</a:t>
            </a:r>
            <a:r>
              <a:rPr lang="cs-CZ" altLang="cs-CZ" sz="2000" b="1" smtClean="0">
                <a:solidFill>
                  <a:srgbClr val="000066"/>
                </a:solidFill>
                <a:latin typeface="Gungsuh" pitchFamily="18" charset="-127"/>
              </a:rPr>
              <a:t>:</a:t>
            </a:r>
            <a:r>
              <a:rPr lang="cs-CZ" altLang="cs-CZ" sz="2000" b="1" smtClean="0">
                <a:solidFill>
                  <a:srgbClr val="000066"/>
                </a:solidFill>
              </a:rPr>
              <a:t>                                  PRÁVNÍ ŘÁD</a:t>
            </a:r>
            <a:br>
              <a:rPr lang="cs-CZ" altLang="cs-CZ" sz="2000" b="1" smtClean="0">
                <a:solidFill>
                  <a:srgbClr val="000066"/>
                </a:solidFill>
              </a:rPr>
            </a:br>
            <a:r>
              <a:rPr lang="cs-CZ" altLang="cs-CZ" sz="2000" b="1" smtClean="0">
                <a:solidFill>
                  <a:srgbClr val="000066"/>
                </a:solidFill>
              </a:rPr>
              <a:t>                                                                               pomyslná pyramida</a:t>
            </a:r>
          </a:p>
          <a:p>
            <a:pPr indent="-341313" defTabSz="449263" eaLnBrk="1" hangingPunct="1">
              <a:lnSpc>
                <a:spcPct val="90000"/>
              </a:lnSpc>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cs-CZ" altLang="cs-CZ" sz="2000" b="1" smtClean="0">
              <a:solidFill>
                <a:srgbClr val="000066"/>
              </a:solidFill>
            </a:endParaRPr>
          </a:p>
          <a:p>
            <a:pPr indent="-341313" algn="ctr" defTabSz="449263" eaLnBrk="1" hangingPunct="1">
              <a:lnSpc>
                <a:spcPct val="90000"/>
              </a:lnSpc>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altLang="cs-CZ" sz="2800" u="sng" smtClean="0">
                <a:latin typeface="Gungsuh" pitchFamily="18" charset="-127"/>
              </a:rPr>
              <a:t>ÚSTAVNÍ ZÁKONY</a:t>
            </a:r>
            <a:r>
              <a:rPr lang="cs-CZ" altLang="cs-CZ" sz="2800" smtClean="0">
                <a:latin typeface="Gungsuh" pitchFamily="18" charset="-127"/>
              </a:rPr>
              <a:t> </a:t>
            </a:r>
            <a:endParaRPr lang="cs-CZ" altLang="cs-CZ" sz="2800" smtClean="0"/>
          </a:p>
          <a:p>
            <a:pPr indent="-341313" algn="ctr" defTabSz="449263" eaLnBrk="1" hangingPunct="1">
              <a:lnSpc>
                <a:spcPct val="90000"/>
              </a:lnSpc>
              <a:spcBef>
                <a:spcPts val="6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altLang="cs-CZ" sz="2800" smtClean="0"/>
              <a:t>(</a:t>
            </a:r>
            <a:r>
              <a:rPr lang="cs-CZ" altLang="cs-CZ" sz="2800" smtClean="0">
                <a:latin typeface="Gungsuh" pitchFamily="18" charset="-127"/>
              </a:rPr>
              <a:t>Úz.č.1/1993 Sb.,</a:t>
            </a:r>
            <a:r>
              <a:rPr lang="cs-CZ" altLang="cs-CZ" sz="2800" smtClean="0"/>
              <a:t>Ú</a:t>
            </a:r>
            <a:r>
              <a:rPr lang="cs-CZ" altLang="cs-CZ" sz="2800" smtClean="0">
                <a:latin typeface="Gungsuh" pitchFamily="18" charset="-127"/>
              </a:rPr>
              <a:t>z.č.2/1993Sb.</a:t>
            </a:r>
            <a:r>
              <a:rPr lang="cs-CZ" altLang="cs-CZ" sz="2800" smtClean="0"/>
              <a:t>)</a:t>
            </a:r>
          </a:p>
          <a:p>
            <a:pPr indent="-341313" algn="ctr" defTabSz="449263" eaLnBrk="1" hangingPunct="1">
              <a:lnSpc>
                <a:spcPct val="90000"/>
              </a:lnSpc>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cs-CZ" altLang="cs-CZ" sz="2800" u="sng" smtClean="0">
              <a:latin typeface="Gungsuh" pitchFamily="18" charset="-127"/>
            </a:endParaRPr>
          </a:p>
          <a:p>
            <a:pPr indent="-341313" algn="ctr" defTabSz="449263" eaLnBrk="1" hangingPunct="1">
              <a:lnSpc>
                <a:spcPct val="90000"/>
              </a:lnSpc>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altLang="cs-CZ" sz="2800" smtClean="0">
                <a:latin typeface="Gungsuh" pitchFamily="18" charset="-127"/>
              </a:rPr>
              <a:t>MEZINÁRODNÍ SMLOUVY,</a:t>
            </a:r>
          </a:p>
          <a:p>
            <a:pPr indent="-341313" algn="ctr" defTabSz="449263" eaLnBrk="1" hangingPunct="1">
              <a:lnSpc>
                <a:spcPct val="90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altLang="cs-CZ" sz="1800" u="sng" smtClean="0">
                <a:latin typeface="Gungsuh" pitchFamily="18" charset="-127"/>
              </a:rPr>
              <a:t>které byly ratifikovány a vyhlášeny ve Sbírce zákonů ČR</a:t>
            </a:r>
          </a:p>
          <a:p>
            <a:pPr indent="-341313" algn="ctr" defTabSz="449263" eaLnBrk="1" hangingPunct="1">
              <a:lnSpc>
                <a:spcPct val="90000"/>
              </a:lnSpc>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altLang="cs-CZ" sz="2800" u="sng" smtClean="0">
                <a:latin typeface="Gungsuh" pitchFamily="18" charset="-127"/>
              </a:rPr>
              <a:t>ZÁKONY a ZÁKONNÁ OPATŘENÍ</a:t>
            </a:r>
          </a:p>
          <a:p>
            <a:pPr indent="-341313" algn="ctr" defTabSz="449263" eaLnBrk="1" hangingPunct="1">
              <a:lnSpc>
                <a:spcPct val="90000"/>
              </a:lnSpc>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cs-CZ" altLang="cs-CZ" sz="2800" u="sng" smtClean="0">
              <a:latin typeface="Gungsuh" pitchFamily="18" charset="-127"/>
            </a:endParaRPr>
          </a:p>
          <a:p>
            <a:pPr indent="-341313" defTabSz="449263" eaLnBrk="1" hangingPunct="1">
              <a:lnSpc>
                <a:spcPct val="90000"/>
              </a:lnSpc>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altLang="cs-CZ" sz="2000" b="1" smtClean="0">
                <a:solidFill>
                  <a:srgbClr val="CC0000"/>
                </a:solidFill>
                <a:latin typeface="Gungsuh" pitchFamily="18" charset="-127"/>
              </a:rPr>
              <a:t>Podzákonné právní předpisy (prováděcí):</a:t>
            </a:r>
          </a:p>
          <a:p>
            <a:pPr indent="-341313" algn="ctr" defTabSz="449263" eaLnBrk="1" hangingPunct="1">
              <a:lnSpc>
                <a:spcPct val="90000"/>
              </a:lnSpc>
              <a:spcBef>
                <a:spcPts val="7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altLang="cs-CZ" sz="2400" u="sng" smtClean="0">
                <a:latin typeface="Gungsuh" pitchFamily="18" charset="-127"/>
              </a:rPr>
              <a:t>NAŘÍZENÍ VLÁDY</a:t>
            </a:r>
          </a:p>
          <a:p>
            <a:pPr indent="-341313" algn="ctr" defTabSz="449263" eaLnBrk="1" hangingPunct="1">
              <a:lnSpc>
                <a:spcPct val="90000"/>
              </a:lnSpc>
              <a:spcBef>
                <a:spcPts val="7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altLang="cs-CZ" sz="2400" smtClean="0">
                <a:latin typeface="Gungsuh" pitchFamily="18" charset="-127"/>
              </a:rPr>
              <a:t>VYHLÁŠKY MINISTERSTEV</a:t>
            </a:r>
            <a:r>
              <a:rPr lang="cs-CZ" altLang="cs-CZ" sz="2400" smtClean="0"/>
              <a:t> (a jiných orgánů státní správy)</a:t>
            </a:r>
          </a:p>
          <a:p>
            <a:pPr indent="-341313" algn="ctr" defTabSz="449263" eaLnBrk="1" hangingPunct="1">
              <a:lnSpc>
                <a:spcPct val="90000"/>
              </a:lnSpc>
              <a:spcBef>
                <a:spcPts val="7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altLang="cs-CZ" sz="2400" smtClean="0">
                <a:latin typeface="Gungsuh" pitchFamily="18" charset="-127"/>
              </a:rPr>
              <a:t>OBECNĚ ZÁVAZNÉ VYHLÁŠKY A NAŘÍZENÍ </a:t>
            </a:r>
            <a:endParaRPr lang="cs-CZ" altLang="cs-CZ" sz="2400" smtClean="0"/>
          </a:p>
          <a:p>
            <a:pPr indent="-341313" algn="ctr" defTabSz="449263" eaLnBrk="1" hangingPunct="1">
              <a:lnSpc>
                <a:spcPct val="90000"/>
              </a:lnSpc>
              <a:spcBef>
                <a:spcPts val="7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altLang="cs-CZ" sz="2400" smtClean="0">
                <a:latin typeface="Gungsuh" pitchFamily="18" charset="-127"/>
              </a:rPr>
              <a:t>KRAJŮ A OBCÍ </a:t>
            </a:r>
          </a:p>
          <a:p>
            <a:pPr indent="-341313" defTabSz="449263" eaLnBrk="1" hangingPunct="1">
              <a:lnSpc>
                <a:spcPct val="90000"/>
              </a:lnSpc>
              <a:spcBef>
                <a:spcPts val="7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cs-CZ" altLang="cs-CZ" sz="2400" smtClean="0">
              <a:latin typeface="Gungsuh" pitchFamily="18" charset="-127"/>
            </a:endParaRPr>
          </a:p>
        </p:txBody>
      </p:sp>
      <p:sp>
        <p:nvSpPr>
          <p:cNvPr id="8195" name="Line 3"/>
          <p:cNvSpPr>
            <a:spLocks noChangeShapeType="1"/>
          </p:cNvSpPr>
          <p:nvPr/>
        </p:nvSpPr>
        <p:spPr bwMode="auto">
          <a:xfrm flipV="1">
            <a:off x="611188" y="258763"/>
            <a:ext cx="4032250" cy="619601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8196" name="Line 4"/>
          <p:cNvSpPr>
            <a:spLocks noChangeShapeType="1"/>
          </p:cNvSpPr>
          <p:nvPr/>
        </p:nvSpPr>
        <p:spPr bwMode="auto">
          <a:xfrm flipH="1" flipV="1">
            <a:off x="4787900" y="260350"/>
            <a:ext cx="3890963" cy="62674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8197" name="Line 5"/>
          <p:cNvSpPr>
            <a:spLocks noChangeShapeType="1"/>
          </p:cNvSpPr>
          <p:nvPr/>
        </p:nvSpPr>
        <p:spPr bwMode="auto">
          <a:xfrm flipV="1">
            <a:off x="900113" y="331788"/>
            <a:ext cx="3455987" cy="60515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8198" name="Line 6"/>
          <p:cNvSpPr>
            <a:spLocks noChangeShapeType="1"/>
          </p:cNvSpPr>
          <p:nvPr/>
        </p:nvSpPr>
        <p:spPr bwMode="auto">
          <a:xfrm flipV="1">
            <a:off x="0" y="0"/>
            <a:ext cx="4643438"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199" name="Line 7"/>
          <p:cNvSpPr>
            <a:spLocks noChangeShapeType="1"/>
          </p:cNvSpPr>
          <p:nvPr/>
        </p:nvSpPr>
        <p:spPr bwMode="auto">
          <a:xfrm flipH="1" flipV="1">
            <a:off x="4643438" y="0"/>
            <a:ext cx="4500562"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200" name="Line 8"/>
          <p:cNvSpPr>
            <a:spLocks noChangeShapeType="1"/>
          </p:cNvSpPr>
          <p:nvPr/>
        </p:nvSpPr>
        <p:spPr bwMode="auto">
          <a:xfrm>
            <a:off x="2339975" y="3716338"/>
            <a:ext cx="4537075" cy="0"/>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201" name="Line 9"/>
          <p:cNvSpPr>
            <a:spLocks noChangeShapeType="1"/>
          </p:cNvSpPr>
          <p:nvPr/>
        </p:nvSpPr>
        <p:spPr bwMode="auto">
          <a:xfrm flipV="1">
            <a:off x="2124075" y="3716338"/>
            <a:ext cx="4968875" cy="0"/>
          </a:xfrm>
          <a:prstGeom prst="line">
            <a:avLst/>
          </a:prstGeom>
          <a:noFill/>
          <a:ln w="762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9514432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Dělení podle Aristotela</a:t>
            </a:r>
            <a:endParaRPr lang="cs-CZ" b="1" dirty="0"/>
          </a:p>
        </p:txBody>
      </p:sp>
      <p:sp>
        <p:nvSpPr>
          <p:cNvPr id="3" name="Zástupný symbol pro obsah 2"/>
          <p:cNvSpPr>
            <a:spLocks noGrp="1"/>
          </p:cNvSpPr>
          <p:nvPr>
            <p:ph idx="1"/>
          </p:nvPr>
        </p:nvSpPr>
        <p:spPr>
          <a:xfrm>
            <a:off x="457200" y="1600200"/>
            <a:ext cx="8363272" cy="4925144"/>
          </a:xfrm>
        </p:spPr>
        <p:txBody>
          <a:bodyPr>
            <a:normAutofit fontScale="77500" lnSpcReduction="20000"/>
          </a:bodyPr>
          <a:lstStyle/>
          <a:p>
            <a:pPr marL="457200" lvl="1" indent="0">
              <a:buNone/>
            </a:pPr>
            <a:r>
              <a:rPr lang="cs-CZ" dirty="0" smtClean="0"/>
              <a:t>Aristoteles vnímal demokracii jako negativní (= vláda </a:t>
            </a:r>
            <a:r>
              <a:rPr lang="cs-CZ" dirty="0" err="1" smtClean="0"/>
              <a:t>lúzy</a:t>
            </a:r>
            <a:r>
              <a:rPr lang="cs-CZ" dirty="0" smtClean="0"/>
              <a:t>, nevzdělaného hloupého davu). Pozitivní formu označoval jako </a:t>
            </a:r>
            <a:r>
              <a:rPr lang="cs-CZ" dirty="0" err="1" smtClean="0"/>
              <a:t>politeá</a:t>
            </a:r>
            <a:r>
              <a:rPr lang="cs-CZ" dirty="0" smtClean="0"/>
              <a:t> </a:t>
            </a:r>
          </a:p>
          <a:p>
            <a:pPr marL="457200" lvl="1" indent="0">
              <a:buNone/>
            </a:pPr>
            <a:r>
              <a:rPr lang="cs-CZ" dirty="0" smtClean="0"/>
              <a:t>Antická – přímá, podílel se na ní každý občan. Na sněmu hlasovali všichni svobodní muži nad 21 let, rodiče místní</a:t>
            </a:r>
          </a:p>
          <a:p>
            <a:pPr marL="457200" lvl="1" indent="0">
              <a:buNone/>
            </a:pPr>
            <a:r>
              <a:rPr lang="cs-CZ" dirty="0" smtClean="0"/>
              <a:t>Zárukou stability jsou zákony. </a:t>
            </a:r>
          </a:p>
          <a:p>
            <a:pPr marL="457200" lvl="1" indent="0">
              <a:buNone/>
            </a:pPr>
            <a:r>
              <a:rPr lang="cs-CZ" dirty="0" smtClean="0"/>
              <a:t>Nejdůležitější je střední vrstva obyvatelstva				</a:t>
            </a:r>
          </a:p>
          <a:p>
            <a:pPr marL="457200" lvl="1" indent="0">
              <a:buNone/>
            </a:pPr>
            <a:endParaRPr lang="cs-CZ" sz="2400" b="1" dirty="0"/>
          </a:p>
          <a:p>
            <a:pPr marL="457200" lvl="1" indent="0">
              <a:buNone/>
            </a:pPr>
            <a:r>
              <a:rPr lang="cs-CZ" sz="2400" b="1" dirty="0" smtClean="0"/>
              <a:t>					vláda</a:t>
            </a:r>
          </a:p>
          <a:p>
            <a:pPr marL="457200" lvl="1" indent="0">
              <a:buNone/>
            </a:pPr>
            <a:r>
              <a:rPr lang="cs-CZ" sz="2400" dirty="0"/>
              <a:t>	</a:t>
            </a:r>
            <a:r>
              <a:rPr lang="cs-CZ" sz="2400" dirty="0" smtClean="0"/>
              <a:t>		</a:t>
            </a:r>
            <a:r>
              <a:rPr lang="cs-CZ" sz="2400" b="1" dirty="0" smtClean="0"/>
              <a:t>ve vlastním zájmu     	v zájmu všech</a:t>
            </a:r>
          </a:p>
          <a:p>
            <a:r>
              <a:rPr lang="cs-CZ" sz="2400" dirty="0" smtClean="0"/>
              <a:t>Jeden vládce		</a:t>
            </a:r>
            <a:r>
              <a:rPr lang="cs-CZ" sz="2400" dirty="0"/>
              <a:t> </a:t>
            </a:r>
            <a:r>
              <a:rPr lang="cs-CZ" sz="2400" dirty="0" smtClean="0"/>
              <a:t>        tyranie            	  	monarchie</a:t>
            </a:r>
          </a:p>
          <a:p>
            <a:r>
              <a:rPr lang="cs-CZ" sz="2400" dirty="0" smtClean="0"/>
              <a:t>Vládne malá skupina           oligarchie (majetek)           aristokracie</a:t>
            </a:r>
          </a:p>
          <a:p>
            <a:r>
              <a:rPr lang="cs-CZ" sz="2400" dirty="0" smtClean="0"/>
              <a:t>Vládne velká skupina          demokracie                          </a:t>
            </a:r>
            <a:r>
              <a:rPr lang="cs-CZ" sz="2400" dirty="0" err="1" smtClean="0"/>
              <a:t>politica</a:t>
            </a:r>
            <a:r>
              <a:rPr lang="cs-CZ" sz="2400" dirty="0" smtClean="0"/>
              <a:t> (ústavní 							vláda)</a:t>
            </a:r>
          </a:p>
          <a:p>
            <a:pPr marL="0" indent="0">
              <a:buNone/>
            </a:pPr>
            <a:r>
              <a:rPr lang="cs-CZ" sz="2400" dirty="0"/>
              <a:t>	</a:t>
            </a:r>
            <a:r>
              <a:rPr lang="cs-CZ" sz="2400" dirty="0" smtClean="0"/>
              <a:t>					</a:t>
            </a:r>
            <a:r>
              <a:rPr lang="cs-CZ" sz="2400" dirty="0" err="1" smtClean="0"/>
              <a:t>politieá</a:t>
            </a:r>
            <a:r>
              <a:rPr lang="cs-CZ" sz="2400" dirty="0" smtClean="0"/>
              <a:t> (vláda většiny)</a:t>
            </a:r>
          </a:p>
          <a:p>
            <a:pPr marL="0" indent="0">
              <a:buNone/>
            </a:pPr>
            <a:endParaRPr lang="cs-CZ" sz="2400" dirty="0" smtClean="0"/>
          </a:p>
          <a:p>
            <a:pPr marL="0" indent="0">
              <a:buNone/>
            </a:pPr>
            <a:endParaRPr lang="cs-CZ" dirty="0"/>
          </a:p>
          <a:p>
            <a:endParaRPr lang="cs-CZ" dirty="0" smtClean="0"/>
          </a:p>
        </p:txBody>
      </p:sp>
    </p:spTree>
    <p:extLst>
      <p:ext uri="{BB962C8B-B14F-4D97-AF65-F5344CB8AC3E}">
        <p14:creationId xmlns:p14="http://schemas.microsoft.com/office/powerpoint/2010/main" val="26880155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Monarchie</a:t>
            </a:r>
            <a:endParaRPr lang="cs-CZ" b="1" dirty="0"/>
          </a:p>
        </p:txBody>
      </p:sp>
      <p:sp>
        <p:nvSpPr>
          <p:cNvPr id="3" name="Zástupný symbol pro obsah 2"/>
          <p:cNvSpPr>
            <a:spLocks noGrp="1"/>
          </p:cNvSpPr>
          <p:nvPr>
            <p:ph idx="1"/>
          </p:nvPr>
        </p:nvSpPr>
        <p:spPr/>
        <p:txBody>
          <a:bodyPr>
            <a:normAutofit fontScale="92500" lnSpcReduction="10000"/>
          </a:bodyPr>
          <a:lstStyle/>
          <a:p>
            <a:r>
              <a:rPr lang="cs-CZ" b="1" dirty="0" smtClean="0"/>
              <a:t>Absolutn</a:t>
            </a:r>
            <a:r>
              <a:rPr lang="cs-CZ" dirty="0" smtClean="0"/>
              <a:t>í – panovník je suverénní držitel jednotné, nedělitelné a neomezené moci ve státě. Vykonává ji doživotně a dědičně (Saúdská Arábie, Brunej – sultanát)</a:t>
            </a:r>
          </a:p>
          <a:p>
            <a:r>
              <a:rPr lang="cs-CZ" b="1" dirty="0" smtClean="0"/>
              <a:t>Konstituční</a:t>
            </a:r>
            <a:r>
              <a:rPr lang="cs-CZ" dirty="0" smtClean="0"/>
              <a:t> – panovník se dělí o moc s parlamentem, omezen zákony (</a:t>
            </a:r>
            <a:r>
              <a:rPr lang="cs-CZ" dirty="0" err="1" smtClean="0"/>
              <a:t>ofic</a:t>
            </a:r>
            <a:r>
              <a:rPr lang="cs-CZ" dirty="0" smtClean="0"/>
              <a:t>. Británie – historický název, přestože má parlament)</a:t>
            </a:r>
          </a:p>
          <a:p>
            <a:r>
              <a:rPr lang="cs-CZ" b="1" dirty="0" smtClean="0"/>
              <a:t>Parlamentní</a:t>
            </a:r>
            <a:r>
              <a:rPr lang="cs-CZ" dirty="0" smtClean="0"/>
              <a:t> – exekutiva (výkonná moc) omezen parlamentem (= funguje podobně jako parlamentní republika; </a:t>
            </a:r>
            <a:r>
              <a:rPr lang="cs-CZ" dirty="0"/>
              <a:t>J</a:t>
            </a:r>
            <a:r>
              <a:rPr lang="cs-CZ" dirty="0" smtClean="0"/>
              <a:t>aponsko)</a:t>
            </a:r>
          </a:p>
          <a:p>
            <a:endParaRPr lang="cs-CZ" dirty="0"/>
          </a:p>
        </p:txBody>
      </p:sp>
    </p:spTree>
    <p:extLst>
      <p:ext uri="{BB962C8B-B14F-4D97-AF65-F5344CB8AC3E}">
        <p14:creationId xmlns:p14="http://schemas.microsoft.com/office/powerpoint/2010/main" val="30674634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Republika</a:t>
            </a:r>
            <a:endParaRPr lang="cs-CZ" b="1" dirty="0"/>
          </a:p>
        </p:txBody>
      </p:sp>
      <p:sp>
        <p:nvSpPr>
          <p:cNvPr id="3" name="Zástupný symbol pro obsah 2"/>
          <p:cNvSpPr>
            <a:spLocks noGrp="1"/>
          </p:cNvSpPr>
          <p:nvPr>
            <p:ph idx="1"/>
          </p:nvPr>
        </p:nvSpPr>
        <p:spPr/>
        <p:txBody>
          <a:bodyPr>
            <a:normAutofit/>
          </a:bodyPr>
          <a:lstStyle/>
          <a:p>
            <a:r>
              <a:rPr lang="cs-CZ" dirty="0" smtClean="0"/>
              <a:t>„res publica“ – věc veřejná</a:t>
            </a:r>
          </a:p>
          <a:p>
            <a:r>
              <a:rPr lang="cs-CZ" dirty="0" smtClean="0"/>
              <a:t>Forma, ve které neexistuje dědičná vláda. Její představitelé jsou voleni pouze na základě ústavy občany nebo zákonodárným sborem</a:t>
            </a:r>
          </a:p>
          <a:p>
            <a:r>
              <a:rPr lang="cs-CZ" dirty="0" smtClean="0"/>
              <a:t>A) prezidentská</a:t>
            </a:r>
          </a:p>
          <a:p>
            <a:r>
              <a:rPr lang="cs-CZ" dirty="0" smtClean="0"/>
              <a:t>B) parlamentní</a:t>
            </a:r>
          </a:p>
          <a:p>
            <a:r>
              <a:rPr lang="cs-CZ" dirty="0" smtClean="0"/>
              <a:t>C) </a:t>
            </a:r>
            <a:r>
              <a:rPr lang="cs-CZ" dirty="0" err="1" smtClean="0"/>
              <a:t>poloprezidentská</a:t>
            </a:r>
            <a:endParaRPr lang="cs-CZ" dirty="0" smtClean="0"/>
          </a:p>
          <a:p>
            <a:r>
              <a:rPr lang="cs-CZ" dirty="0" smtClean="0"/>
              <a:t>D) kancléřská</a:t>
            </a:r>
          </a:p>
        </p:txBody>
      </p:sp>
    </p:spTree>
    <p:extLst>
      <p:ext uri="{BB962C8B-B14F-4D97-AF65-F5344CB8AC3E}">
        <p14:creationId xmlns:p14="http://schemas.microsoft.com/office/powerpoint/2010/main" val="104706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Stát – historie </a:t>
            </a:r>
            <a:endParaRPr lang="cs-CZ" dirty="0"/>
          </a:p>
        </p:txBody>
      </p:sp>
      <p:sp>
        <p:nvSpPr>
          <p:cNvPr id="3" name="Zástupný symbol pro obsah 2"/>
          <p:cNvSpPr>
            <a:spLocks noGrp="1"/>
          </p:cNvSpPr>
          <p:nvPr>
            <p:ph idx="1"/>
          </p:nvPr>
        </p:nvSpPr>
        <p:spPr>
          <a:xfrm>
            <a:off x="457200" y="1600200"/>
            <a:ext cx="8291264" cy="4709120"/>
          </a:xfrm>
        </p:spPr>
        <p:txBody>
          <a:bodyPr>
            <a:normAutofit fontScale="55000" lnSpcReduction="20000"/>
          </a:bodyPr>
          <a:lstStyle/>
          <a:p>
            <a:r>
              <a:rPr lang="cs-CZ" dirty="0" smtClean="0"/>
              <a:t>Rodové řízení </a:t>
            </a:r>
          </a:p>
          <a:p>
            <a:pPr>
              <a:buFontTx/>
              <a:buChar char="-"/>
            </a:pPr>
            <a:r>
              <a:rPr lang="cs-CZ" dirty="0" smtClean="0"/>
              <a:t>Primitivní společnosti – kočování, </a:t>
            </a:r>
            <a:r>
              <a:rPr lang="cs-CZ" dirty="0" err="1" smtClean="0"/>
              <a:t>předagrární</a:t>
            </a:r>
            <a:r>
              <a:rPr lang="cs-CZ" dirty="0" smtClean="0"/>
              <a:t> etapa vývoje lidstva</a:t>
            </a:r>
          </a:p>
          <a:p>
            <a:pPr>
              <a:buFontTx/>
              <a:buChar char="-"/>
            </a:pPr>
            <a:r>
              <a:rPr lang="cs-CZ" dirty="0" smtClean="0"/>
              <a:t>Princip personality - vztahy řízeny morálkou a zvyklostmi (sňatkové, lovecké), příbuzenské vztahy – rok, kmen</a:t>
            </a:r>
          </a:p>
          <a:p>
            <a:r>
              <a:rPr lang="cs-CZ" dirty="0" smtClean="0"/>
              <a:t>Vznik státu</a:t>
            </a:r>
          </a:p>
          <a:p>
            <a:pPr marL="0" indent="0">
              <a:buNone/>
            </a:pPr>
            <a:r>
              <a:rPr lang="cs-CZ" dirty="0" smtClean="0"/>
              <a:t>-    Důsledek vzniku zemědělství – sociální diferenciace</a:t>
            </a:r>
          </a:p>
          <a:p>
            <a:pPr>
              <a:buFontTx/>
              <a:buChar char="-"/>
            </a:pPr>
            <a:r>
              <a:rPr lang="cs-CZ" dirty="0" smtClean="0"/>
              <a:t>Usazování se, označení území, ochrana, početní růst</a:t>
            </a:r>
          </a:p>
          <a:p>
            <a:pPr>
              <a:buFontTx/>
              <a:buChar char="-"/>
            </a:pPr>
            <a:r>
              <a:rPr lang="cs-CZ" dirty="0" smtClean="0"/>
              <a:t>Řád uvnitř, vztahy se sousedními společnostmi – správní struktury</a:t>
            </a:r>
          </a:p>
          <a:p>
            <a:pPr>
              <a:buFontTx/>
              <a:buChar char="-"/>
            </a:pPr>
            <a:r>
              <a:rPr lang="cs-CZ" dirty="0" smtClean="0"/>
              <a:t>Princip teritoriality – územní organizace</a:t>
            </a:r>
          </a:p>
          <a:p>
            <a:r>
              <a:rPr lang="cs-CZ" dirty="0" smtClean="0"/>
              <a:t>První státní útvary – území úrodného půlměsíce (Nil, Jordán, Eufrat, Tigris) – záplavy, význam</a:t>
            </a:r>
          </a:p>
          <a:p>
            <a:r>
              <a:rPr lang="cs-CZ" dirty="0" smtClean="0"/>
              <a:t>Egypt, sumerské říše – cca 3500 př. n. l.</a:t>
            </a:r>
          </a:p>
          <a:p>
            <a:r>
              <a:rPr lang="cs-CZ" dirty="0" smtClean="0"/>
              <a:t>Řekové „polis“ – státní útvar městského typu - město a nejbližší okolí (Sparta, Athény) – nejvyspělejší typ státu. Kolektivní rozhodování a politická participace svobodných občanů – vlastníků půdy. </a:t>
            </a:r>
            <a:r>
              <a:rPr lang="cs-CZ" dirty="0"/>
              <a:t>Římané žili také v městských typech státu ,,</a:t>
            </a:r>
            <a:r>
              <a:rPr lang="cs-CZ" dirty="0" err="1"/>
              <a:t>civitas</a:t>
            </a:r>
            <a:r>
              <a:rPr lang="cs-CZ" dirty="0"/>
              <a:t>“  a celou svou říši nazývali ,,impérium“.</a:t>
            </a:r>
            <a:endParaRPr lang="cs-CZ" dirty="0" smtClean="0"/>
          </a:p>
          <a:p>
            <a:r>
              <a:rPr lang="cs-CZ" dirty="0" err="1" smtClean="0"/>
              <a:t>Aristosteles</a:t>
            </a:r>
            <a:r>
              <a:rPr lang="cs-CZ" dirty="0" smtClean="0"/>
              <a:t> považoval stát za přirozený stav. Člověk je tvor společenský „</a:t>
            </a:r>
            <a:r>
              <a:rPr lang="cs-CZ" dirty="0" err="1" smtClean="0">
                <a:solidFill>
                  <a:srgbClr val="FF0000"/>
                </a:solidFill>
              </a:rPr>
              <a:t>zóon</a:t>
            </a:r>
            <a:r>
              <a:rPr lang="cs-CZ" dirty="0" smtClean="0">
                <a:solidFill>
                  <a:srgbClr val="FF0000"/>
                </a:solidFill>
              </a:rPr>
              <a:t> </a:t>
            </a:r>
            <a:r>
              <a:rPr lang="cs-CZ" dirty="0" err="1" smtClean="0">
                <a:solidFill>
                  <a:srgbClr val="FF0000"/>
                </a:solidFill>
              </a:rPr>
              <a:t>politikon</a:t>
            </a:r>
            <a:r>
              <a:rPr lang="cs-CZ" dirty="0" smtClean="0"/>
              <a:t>“:  </a:t>
            </a:r>
            <a:r>
              <a:rPr lang="cs-CZ" i="1" dirty="0" smtClean="0"/>
              <a:t>Kdo nepotřebuje společnost, je buď bůh nebo zvíře. </a:t>
            </a:r>
            <a:endParaRPr lang="cs-CZ" dirty="0" smtClean="0"/>
          </a:p>
          <a:p>
            <a:endParaRPr lang="cs-CZ" dirty="0" smtClean="0"/>
          </a:p>
          <a:p>
            <a:endParaRPr lang="cs-CZ" dirty="0" smtClean="0"/>
          </a:p>
          <a:p>
            <a:endParaRPr lang="cs-CZ" dirty="0"/>
          </a:p>
        </p:txBody>
      </p:sp>
    </p:spTree>
    <p:extLst>
      <p:ext uri="{BB962C8B-B14F-4D97-AF65-F5344CB8AC3E}">
        <p14:creationId xmlns:p14="http://schemas.microsoft.com/office/powerpoint/2010/main" val="38571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Republika prezidentská</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dirty="0" smtClean="0"/>
              <a:t>A) </a:t>
            </a:r>
            <a:r>
              <a:rPr lang="cs-CZ" b="1" dirty="0" smtClean="0"/>
              <a:t>prezidentská</a:t>
            </a:r>
            <a:r>
              <a:rPr lang="cs-CZ" dirty="0" smtClean="0"/>
              <a:t> </a:t>
            </a:r>
          </a:p>
          <a:p>
            <a:pPr>
              <a:buFontTx/>
              <a:buChar char="-"/>
            </a:pPr>
            <a:r>
              <a:rPr lang="cs-CZ" dirty="0" smtClean="0"/>
              <a:t>Přímá volba hlavy státu</a:t>
            </a:r>
          </a:p>
          <a:p>
            <a:pPr>
              <a:buFontTx/>
              <a:buChar char="-"/>
            </a:pPr>
            <a:r>
              <a:rPr lang="cs-CZ" dirty="0" smtClean="0"/>
              <a:t>Prezident v čele vlády, řídí výkonnou moc Není premiér </a:t>
            </a:r>
            <a:r>
              <a:rPr lang="cs-CZ" dirty="0"/>
              <a:t>(USA</a:t>
            </a:r>
            <a:r>
              <a:rPr lang="cs-CZ" dirty="0" smtClean="0"/>
              <a:t>)</a:t>
            </a:r>
          </a:p>
          <a:p>
            <a:r>
              <a:rPr lang="cs-CZ" dirty="0" smtClean="0"/>
              <a:t>B) </a:t>
            </a:r>
            <a:r>
              <a:rPr lang="cs-CZ" b="1" dirty="0" smtClean="0"/>
              <a:t>parlamentní</a:t>
            </a:r>
            <a:r>
              <a:rPr lang="cs-CZ" dirty="0" smtClean="0"/>
              <a:t> (ČR) -  vláda odpovědná parlamentu. Výkonná moc odpovědná zákonodárné. V Německu nazývána </a:t>
            </a:r>
            <a:r>
              <a:rPr lang="cs-CZ" b="1" dirty="0" smtClean="0"/>
              <a:t>kancléřská</a:t>
            </a:r>
            <a:endParaRPr lang="cs-CZ" dirty="0"/>
          </a:p>
          <a:p>
            <a:r>
              <a:rPr lang="cs-CZ" dirty="0"/>
              <a:t>C) </a:t>
            </a:r>
            <a:r>
              <a:rPr lang="cs-CZ" b="1" dirty="0" err="1" smtClean="0"/>
              <a:t>poloprezidentská</a:t>
            </a:r>
            <a:r>
              <a:rPr lang="cs-CZ" dirty="0" smtClean="0"/>
              <a:t> (Francie, Rusko) – prezident i premiér. Kompetence rozdělené (Francie – mezinárodní vztahy prezident, vnitřní vztahy – premiér)</a:t>
            </a:r>
            <a:endParaRPr lang="cs-CZ" b="1" dirty="0"/>
          </a:p>
          <a:p>
            <a:endParaRPr lang="cs-CZ" dirty="0" smtClean="0"/>
          </a:p>
        </p:txBody>
      </p:sp>
    </p:spTree>
    <p:extLst>
      <p:ext uri="{BB962C8B-B14F-4D97-AF65-F5344CB8AC3E}">
        <p14:creationId xmlns:p14="http://schemas.microsoft.com/office/powerpoint/2010/main" val="28155238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Dělení státu podle státního zřízení</a:t>
            </a:r>
            <a:endParaRPr lang="cs-CZ" b="1" dirty="0"/>
          </a:p>
        </p:txBody>
      </p:sp>
      <p:sp>
        <p:nvSpPr>
          <p:cNvPr id="3" name="Zástupný symbol pro obsah 2"/>
          <p:cNvSpPr>
            <a:spLocks noGrp="1"/>
          </p:cNvSpPr>
          <p:nvPr>
            <p:ph idx="1"/>
          </p:nvPr>
        </p:nvSpPr>
        <p:spPr/>
        <p:txBody>
          <a:bodyPr>
            <a:normAutofit fontScale="70000" lnSpcReduction="20000"/>
          </a:bodyPr>
          <a:lstStyle/>
          <a:p>
            <a:r>
              <a:rPr lang="cs-CZ" b="1" dirty="0" smtClean="0"/>
              <a:t>Unitární stát</a:t>
            </a:r>
            <a:r>
              <a:rPr lang="cs-CZ" dirty="0" smtClean="0"/>
              <a:t> – jeden stát, jedna ústava, jedno občanství, jediná zákonodárná a výkonná moc, jednotné území státu (ČR)</a:t>
            </a:r>
          </a:p>
          <a:p>
            <a:r>
              <a:rPr lang="cs-CZ" b="1" dirty="0" smtClean="0"/>
              <a:t>Federace</a:t>
            </a:r>
            <a:r>
              <a:rPr lang="cs-CZ" dirty="0" smtClean="0"/>
              <a:t> (federální ústava) – složený stát z více států, jedna ústava, dvojí občanství, svéprávné postavení jednotlivých členských států. Dvoustupňová legitimita (Německo)</a:t>
            </a:r>
          </a:p>
          <a:p>
            <a:r>
              <a:rPr lang="cs-CZ" b="1" dirty="0" smtClean="0"/>
              <a:t>Konfederace</a:t>
            </a:r>
            <a:r>
              <a:rPr lang="cs-CZ" dirty="0" smtClean="0"/>
              <a:t> (mezinárodní smlouva) – vzniká na základě mezinárodní smlouvy. Přechodný model, neživotaschopný</a:t>
            </a:r>
          </a:p>
          <a:p>
            <a:r>
              <a:rPr lang="cs-CZ" b="1" dirty="0" smtClean="0"/>
              <a:t>Unijní stát</a:t>
            </a:r>
            <a:r>
              <a:rPr lang="cs-CZ" dirty="0" smtClean="0"/>
              <a:t> („federace“ na části území – devoluce). Více samosprávných celků na části území. Každý má svou vládu a zákonodárný orgán, podřízeny státním orgánům</a:t>
            </a:r>
          </a:p>
          <a:p>
            <a:r>
              <a:rPr lang="cs-CZ" b="1" dirty="0" smtClean="0"/>
              <a:t>Personální unie</a:t>
            </a:r>
            <a:r>
              <a:rPr lang="cs-CZ" dirty="0" smtClean="0"/>
              <a:t> – více formálně samostatných států spojených osobou panovníka. Výsledek dynastické politiky, nástupnického řádu. Nemá mezinárodně-právní subjektivitu</a:t>
            </a:r>
            <a:endParaRPr lang="cs-CZ" dirty="0"/>
          </a:p>
        </p:txBody>
      </p:sp>
    </p:spTree>
    <p:extLst>
      <p:ext uri="{BB962C8B-B14F-4D97-AF65-F5344CB8AC3E}">
        <p14:creationId xmlns:p14="http://schemas.microsoft.com/office/powerpoint/2010/main" val="16104014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Uznání státu</a:t>
            </a:r>
            <a:endParaRPr lang="cs-CZ" b="1" dirty="0"/>
          </a:p>
        </p:txBody>
      </p:sp>
      <p:sp>
        <p:nvSpPr>
          <p:cNvPr id="3" name="Zástupný symbol pro obsah 2"/>
          <p:cNvSpPr>
            <a:spLocks noGrp="1"/>
          </p:cNvSpPr>
          <p:nvPr>
            <p:ph idx="1"/>
          </p:nvPr>
        </p:nvSpPr>
        <p:spPr/>
        <p:txBody>
          <a:bodyPr>
            <a:normAutofit fontScale="70000" lnSpcReduction="20000"/>
          </a:bodyPr>
          <a:lstStyle/>
          <a:p>
            <a:pPr>
              <a:lnSpc>
                <a:spcPct val="80000"/>
              </a:lnSpc>
            </a:pPr>
            <a:endParaRPr lang="cs-CZ" altLang="cs-CZ" dirty="0" smtClean="0">
              <a:latin typeface="Arial" charset="0"/>
            </a:endParaRPr>
          </a:p>
          <a:p>
            <a:pPr>
              <a:lnSpc>
                <a:spcPct val="80000"/>
              </a:lnSpc>
            </a:pPr>
            <a:r>
              <a:rPr lang="cs-CZ" altLang="cs-CZ" dirty="0" smtClean="0"/>
              <a:t>STÁTY SE mění - vznik, zánik (slučování – rozdělování - obnovování)</a:t>
            </a:r>
          </a:p>
          <a:p>
            <a:pPr>
              <a:lnSpc>
                <a:spcPct val="80000"/>
              </a:lnSpc>
            </a:pPr>
            <a:endParaRPr lang="cs-CZ" altLang="cs-CZ" b="1" dirty="0" smtClean="0"/>
          </a:p>
          <a:p>
            <a:pPr>
              <a:lnSpc>
                <a:spcPct val="80000"/>
              </a:lnSpc>
            </a:pPr>
            <a:r>
              <a:rPr lang="cs-CZ" altLang="cs-CZ" b="1" dirty="0" smtClean="0"/>
              <a:t>Uznání státu </a:t>
            </a:r>
          </a:p>
          <a:p>
            <a:pPr>
              <a:lnSpc>
                <a:spcPct val="80000"/>
              </a:lnSpc>
            </a:pPr>
            <a:r>
              <a:rPr lang="cs-CZ" altLang="cs-CZ" dirty="0" smtClean="0"/>
              <a:t>existující stát bere na vědomí, že nově vzniklý útvar je suverénním státem a rovnoprávným subjektem MP (deklaratorní prvek) </a:t>
            </a:r>
          </a:p>
          <a:p>
            <a:r>
              <a:rPr lang="cs-CZ" altLang="cs-CZ" dirty="0" smtClean="0"/>
              <a:t>zároveň projevuje vůli vstoupit s takovým státem do právních vztahů, které jdou dále než základní práva a povinnosti států (konstitutivní prvek)</a:t>
            </a:r>
          </a:p>
          <a:p>
            <a:r>
              <a:rPr lang="cs-CZ" altLang="cs-CZ" dirty="0" smtClean="0"/>
              <a:t>retroaktivní účinek – vztahuje se k okamžiku vzniku nového státu</a:t>
            </a:r>
          </a:p>
          <a:p>
            <a:pPr>
              <a:lnSpc>
                <a:spcPct val="80000"/>
              </a:lnSpc>
              <a:buNone/>
            </a:pPr>
            <a:endParaRPr lang="cs-CZ" altLang="cs-CZ" dirty="0" smtClean="0"/>
          </a:p>
          <a:p>
            <a:pPr>
              <a:lnSpc>
                <a:spcPct val="80000"/>
              </a:lnSpc>
            </a:pPr>
            <a:r>
              <a:rPr lang="cs-CZ" altLang="cs-CZ" b="1" dirty="0" smtClean="0"/>
              <a:t>Uznání vlády: </a:t>
            </a:r>
          </a:p>
          <a:p>
            <a:pPr>
              <a:lnSpc>
                <a:spcPct val="80000"/>
              </a:lnSpc>
            </a:pPr>
            <a:r>
              <a:rPr lang="cs-CZ" altLang="cs-CZ" dirty="0" smtClean="0"/>
              <a:t>jen při neústavní změně – např. Bělorusko po prezidentských volbách, zmanipulované volby, ovládá-li většinu území nebo alespoň je-li taková pravděpodobnost</a:t>
            </a:r>
          </a:p>
          <a:p>
            <a:pPr>
              <a:lnSpc>
                <a:spcPct val="80000"/>
              </a:lnSpc>
            </a:pPr>
            <a:r>
              <a:rPr lang="cs-CZ" altLang="cs-CZ" dirty="0" smtClean="0"/>
              <a:t>Libye - stát existoval pořád, vláda se změnila</a:t>
            </a:r>
          </a:p>
          <a:p>
            <a:endParaRPr lang="cs-CZ" dirty="0"/>
          </a:p>
        </p:txBody>
      </p:sp>
    </p:spTree>
    <p:extLst>
      <p:ext uri="{BB962C8B-B14F-4D97-AF65-F5344CB8AC3E}">
        <p14:creationId xmlns:p14="http://schemas.microsoft.com/office/powerpoint/2010/main" val="19557920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Uznání státu </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altLang="cs-CZ" b="1" dirty="0" smtClean="0"/>
              <a:t>uznání de iure</a:t>
            </a:r>
            <a:r>
              <a:rPr lang="cs-CZ" altLang="cs-CZ" dirty="0" smtClean="0"/>
              <a:t> – plné, konečné a neodvolatelné, podle zákona</a:t>
            </a:r>
          </a:p>
          <a:p>
            <a:r>
              <a:rPr lang="cs-CZ" altLang="cs-CZ" b="1" dirty="0" smtClean="0"/>
              <a:t>uznání de facto</a:t>
            </a:r>
            <a:r>
              <a:rPr lang="cs-CZ" altLang="cs-CZ" dirty="0" smtClean="0"/>
              <a:t> – omezené a prozatímní – může vést k založení jakéhokoli právního poměru, který jde nad míru základních práv a povinností států, lze ho kdykoli odvolat nebo nahradit uznáním de iure, státy užívají, pokud potřebují rychle upravit svůj poměr k novému státu a přitom nemají důvěru k jeho trvání (případně si jeho existenci nepřejí)</a:t>
            </a:r>
            <a:br>
              <a:rPr lang="cs-CZ" altLang="cs-CZ" dirty="0" smtClean="0"/>
            </a:br>
            <a:endParaRPr lang="cs-CZ" dirty="0"/>
          </a:p>
        </p:txBody>
      </p:sp>
    </p:spTree>
    <p:extLst>
      <p:ext uri="{BB962C8B-B14F-4D97-AF65-F5344CB8AC3E}">
        <p14:creationId xmlns:p14="http://schemas.microsoft.com/office/powerpoint/2010/main" val="1044256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Forma uznání státu</a:t>
            </a:r>
            <a:endParaRPr lang="cs-CZ" b="1" dirty="0"/>
          </a:p>
        </p:txBody>
      </p:sp>
      <p:sp>
        <p:nvSpPr>
          <p:cNvPr id="3" name="Zástupný symbol pro obsah 2"/>
          <p:cNvSpPr>
            <a:spLocks noGrp="1"/>
          </p:cNvSpPr>
          <p:nvPr>
            <p:ph idx="1"/>
          </p:nvPr>
        </p:nvSpPr>
        <p:spPr>
          <a:xfrm>
            <a:off x="395536" y="1484784"/>
            <a:ext cx="8568952" cy="5184576"/>
          </a:xfrm>
        </p:spPr>
        <p:txBody>
          <a:bodyPr>
            <a:normAutofit/>
          </a:bodyPr>
          <a:lstStyle/>
          <a:p>
            <a:pPr marL="0" indent="0">
              <a:buNone/>
            </a:pPr>
            <a:r>
              <a:rPr lang="cs-CZ" altLang="cs-CZ" sz="2400" b="1" dirty="0" smtClean="0"/>
              <a:t>- výslovné</a:t>
            </a:r>
            <a:r>
              <a:rPr lang="cs-CZ" altLang="cs-CZ" sz="2400" dirty="0" smtClean="0"/>
              <a:t> – každý formální akt, kterým uznávající stát přímo vyhlašuje svou vůli druhý stát uznat</a:t>
            </a:r>
          </a:p>
          <a:p>
            <a:pPr marL="0" indent="0">
              <a:buNone/>
            </a:pPr>
            <a:r>
              <a:rPr lang="cs-CZ" altLang="cs-CZ" sz="2400" b="1" dirty="0" smtClean="0"/>
              <a:t>- mlčky (konkludentní)</a:t>
            </a:r>
            <a:r>
              <a:rPr lang="cs-CZ" altLang="cs-CZ" sz="2400" dirty="0" smtClean="0"/>
              <a:t> – oficiální akt, uznání nového státu - vlády, uzavření dohody, ne ale společná účast na mezinárodní konferenci, v mezinárodní organizaci, ani podpis mnohostranné mezinárodní smlouvy</a:t>
            </a:r>
          </a:p>
          <a:p>
            <a:pPr marL="0" indent="0">
              <a:lnSpc>
                <a:spcPct val="90000"/>
              </a:lnSpc>
              <a:buNone/>
            </a:pPr>
            <a:r>
              <a:rPr lang="cs-CZ" altLang="cs-CZ" sz="2400" b="1" dirty="0" smtClean="0"/>
              <a:t>- nevýslovné</a:t>
            </a:r>
          </a:p>
          <a:p>
            <a:pPr marL="0" indent="0">
              <a:lnSpc>
                <a:spcPct val="90000"/>
              </a:lnSpc>
              <a:buNone/>
            </a:pPr>
            <a:r>
              <a:rPr lang="cs-CZ" altLang="cs-CZ" sz="2400" dirty="0" smtClean="0"/>
              <a:t>uznání vlády zpravidla výslovné (politická podpora)</a:t>
            </a:r>
            <a:r>
              <a:rPr lang="cs-CZ" altLang="cs-CZ" sz="2400" b="1" dirty="0" smtClean="0">
                <a:solidFill>
                  <a:schemeClr val="hlink"/>
                </a:solidFill>
                <a:latin typeface="Arial Unicode MS" pitchFamily="32" charset="0"/>
              </a:rPr>
              <a:t> </a:t>
            </a:r>
          </a:p>
          <a:p>
            <a:pPr>
              <a:lnSpc>
                <a:spcPct val="80000"/>
              </a:lnSpc>
              <a:buNone/>
            </a:pPr>
            <a:r>
              <a:rPr lang="cs-CZ" altLang="cs-CZ" sz="2400" dirty="0" smtClean="0"/>
              <a:t>Nelze uznat stát,</a:t>
            </a:r>
            <a:r>
              <a:rPr lang="cs-CZ" altLang="cs-CZ" sz="2400" dirty="0" smtClean="0">
                <a:cs typeface="Arial Unicode MS" pitchFamily="32" charset="0"/>
              </a:rPr>
              <a:t> který vznikl cestou porušení mezinárodního práva.</a:t>
            </a:r>
          </a:p>
          <a:p>
            <a:pPr>
              <a:lnSpc>
                <a:spcPct val="80000"/>
              </a:lnSpc>
              <a:buNone/>
            </a:pPr>
            <a:r>
              <a:rPr lang="cs-CZ" altLang="cs-CZ" sz="2400" dirty="0" smtClean="0">
                <a:cs typeface="Arial Unicode MS" pitchFamily="32" charset="0"/>
              </a:rPr>
              <a:t>Uznání  státu je spíše politická než právní otázka. </a:t>
            </a:r>
          </a:p>
          <a:p>
            <a:pPr lvl="1">
              <a:lnSpc>
                <a:spcPct val="90000"/>
              </a:lnSpc>
            </a:pPr>
            <a:endParaRPr lang="cs-CZ" altLang="cs-CZ" sz="1800" dirty="0" smtClean="0"/>
          </a:p>
        </p:txBody>
      </p:sp>
    </p:spTree>
    <p:extLst>
      <p:ext uri="{BB962C8B-B14F-4D97-AF65-F5344CB8AC3E}">
        <p14:creationId xmlns:p14="http://schemas.microsoft.com/office/powerpoint/2010/main" val="38261501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Uznání vlády</a:t>
            </a:r>
            <a:endParaRPr lang="cs-CZ" b="1" dirty="0"/>
          </a:p>
        </p:txBody>
      </p:sp>
      <p:sp>
        <p:nvSpPr>
          <p:cNvPr id="3" name="Zástupný symbol pro obsah 2"/>
          <p:cNvSpPr>
            <a:spLocks noGrp="1"/>
          </p:cNvSpPr>
          <p:nvPr>
            <p:ph idx="1"/>
          </p:nvPr>
        </p:nvSpPr>
        <p:spPr/>
        <p:txBody>
          <a:bodyPr/>
          <a:lstStyle/>
          <a:p>
            <a:pPr marL="457200" lvl="1" indent="0">
              <a:lnSpc>
                <a:spcPct val="80000"/>
              </a:lnSpc>
              <a:buNone/>
            </a:pPr>
            <a:endParaRPr lang="cs-CZ" altLang="cs-CZ" sz="2200" dirty="0" smtClean="0">
              <a:latin typeface="Arial Unicode MS" pitchFamily="32" charset="0"/>
            </a:endParaRPr>
          </a:p>
          <a:p>
            <a:pPr>
              <a:lnSpc>
                <a:spcPct val="80000"/>
              </a:lnSpc>
            </a:pPr>
            <a:r>
              <a:rPr lang="cs-CZ" altLang="cs-CZ" sz="2500" dirty="0" smtClean="0">
                <a:latin typeface="Arial Unicode MS" pitchFamily="32" charset="0"/>
              </a:rPr>
              <a:t>Kritéria uznání státu: právní - uvedené znaky (Montevidejská úmluva) + okolnosti vzniku + politické</a:t>
            </a:r>
          </a:p>
          <a:p>
            <a:pPr>
              <a:lnSpc>
                <a:spcPct val="80000"/>
              </a:lnSpc>
            </a:pPr>
            <a:endParaRPr lang="cs-CZ" altLang="cs-CZ" sz="2500" b="1" dirty="0" smtClean="0">
              <a:latin typeface="Arial Unicode MS" pitchFamily="32" charset="0"/>
            </a:endParaRPr>
          </a:p>
          <a:p>
            <a:pPr>
              <a:lnSpc>
                <a:spcPct val="80000"/>
              </a:lnSpc>
            </a:pPr>
            <a:r>
              <a:rPr lang="cs-CZ" altLang="cs-CZ" sz="2500" b="1" dirty="0" smtClean="0">
                <a:latin typeface="Arial Unicode MS" pitchFamily="32" charset="0"/>
              </a:rPr>
              <a:t>UZNÁNÍ VLÁDY: </a:t>
            </a:r>
            <a:r>
              <a:rPr lang="cs-CZ" altLang="cs-CZ" sz="2500" dirty="0" smtClean="0">
                <a:latin typeface="Arial Unicode MS" pitchFamily="32" charset="0"/>
              </a:rPr>
              <a:t>efektivnost, stabilita (a taky ta formální vláda</a:t>
            </a:r>
            <a:r>
              <a:rPr lang="cs-CZ" altLang="cs-CZ" sz="2500" dirty="0" smtClean="0">
                <a:latin typeface="Arial" charset="0"/>
              </a:rPr>
              <a:t>)</a:t>
            </a:r>
          </a:p>
          <a:p>
            <a:pPr>
              <a:lnSpc>
                <a:spcPct val="80000"/>
              </a:lnSpc>
            </a:pPr>
            <a:r>
              <a:rPr lang="cs-CZ" altLang="cs-CZ" sz="2500" dirty="0" smtClean="0">
                <a:latin typeface="Arial Unicode MS" pitchFamily="32" charset="0"/>
              </a:rPr>
              <a:t>většinou kritéria politická</a:t>
            </a:r>
          </a:p>
          <a:p>
            <a:pPr lvl="1">
              <a:lnSpc>
                <a:spcPct val="80000"/>
              </a:lnSpc>
            </a:pPr>
            <a:r>
              <a:rPr lang="cs-CZ" altLang="cs-CZ" sz="2200" dirty="0" smtClean="0">
                <a:latin typeface="Arial Unicode MS" pitchFamily="32" charset="0"/>
              </a:rPr>
              <a:t>de facto - alespoň určitý vliv, </a:t>
            </a:r>
          </a:p>
          <a:p>
            <a:pPr lvl="1">
              <a:lnSpc>
                <a:spcPct val="80000"/>
              </a:lnSpc>
            </a:pPr>
            <a:r>
              <a:rPr lang="cs-CZ" altLang="cs-CZ" sz="2200" dirty="0" smtClean="0">
                <a:latin typeface="Arial Unicode MS" pitchFamily="32" charset="0"/>
              </a:rPr>
              <a:t>de-iure - trvalý a pevný vliv</a:t>
            </a:r>
            <a:endParaRPr lang="cs-CZ" altLang="cs-CZ" sz="2500" dirty="0" smtClean="0">
              <a:latin typeface="Arial Unicode MS" pitchFamily="32" charset="0"/>
            </a:endParaRPr>
          </a:p>
          <a:p>
            <a:pPr>
              <a:lnSpc>
                <a:spcPct val="80000"/>
              </a:lnSpc>
            </a:pPr>
            <a:r>
              <a:rPr lang="cs-CZ" altLang="cs-CZ" sz="2500" dirty="0" smtClean="0">
                <a:latin typeface="Arial Unicode MS" pitchFamily="32" charset="0"/>
              </a:rPr>
              <a:t>Lze de iure uznat i vládu, která kontroluje jen část území nebo je v exilu!</a:t>
            </a:r>
          </a:p>
          <a:p>
            <a:endParaRPr lang="cs-CZ" dirty="0"/>
          </a:p>
        </p:txBody>
      </p:sp>
    </p:spTree>
    <p:extLst>
      <p:ext uri="{BB962C8B-B14F-4D97-AF65-F5344CB8AC3E}">
        <p14:creationId xmlns:p14="http://schemas.microsoft.com/office/powerpoint/2010/main" val="22094369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Příklady</a:t>
            </a:r>
            <a:endParaRPr lang="cs-CZ" dirty="0"/>
          </a:p>
        </p:txBody>
      </p:sp>
      <p:sp>
        <p:nvSpPr>
          <p:cNvPr id="3" name="Zástupný symbol pro obsah 2"/>
          <p:cNvSpPr>
            <a:spLocks noGrp="1"/>
          </p:cNvSpPr>
          <p:nvPr>
            <p:ph idx="1"/>
          </p:nvPr>
        </p:nvSpPr>
        <p:spPr/>
        <p:txBody>
          <a:bodyPr/>
          <a:lstStyle/>
          <a:p>
            <a:r>
              <a:rPr lang="cs-CZ" altLang="cs-CZ" dirty="0" err="1" smtClean="0"/>
              <a:t>Taiwan</a:t>
            </a:r>
            <a:r>
              <a:rPr lang="cs-CZ" altLang="cs-CZ" dirty="0" smtClean="0"/>
              <a:t> - politicky</a:t>
            </a:r>
          </a:p>
          <a:p>
            <a:r>
              <a:rPr lang="cs-CZ" altLang="cs-CZ" dirty="0" smtClean="0"/>
              <a:t>Kypr</a:t>
            </a:r>
          </a:p>
          <a:p>
            <a:r>
              <a:rPr lang="cs-CZ" altLang="cs-CZ" dirty="0" smtClean="0"/>
              <a:t>Abcházie, Jižní </a:t>
            </a:r>
            <a:r>
              <a:rPr lang="cs-CZ" altLang="cs-CZ" dirty="0" err="1" smtClean="0"/>
              <a:t>Osetie</a:t>
            </a:r>
            <a:endParaRPr lang="cs-CZ" altLang="cs-CZ" dirty="0" smtClean="0"/>
          </a:p>
          <a:p>
            <a:r>
              <a:rPr lang="cs-CZ" altLang="cs-CZ" dirty="0" smtClean="0"/>
              <a:t>Kosovo - vznik nebyl protiprávní (MSD)</a:t>
            </a:r>
          </a:p>
          <a:p>
            <a:r>
              <a:rPr lang="cs-CZ" altLang="cs-CZ" dirty="0" smtClean="0"/>
              <a:t>Palestina - nečlenský stát OSN</a:t>
            </a:r>
          </a:p>
          <a:p>
            <a:r>
              <a:rPr lang="cs-CZ" altLang="cs-CZ" dirty="0" smtClean="0"/>
              <a:t>Uznání vlády: Libye, Ukrajina</a:t>
            </a:r>
          </a:p>
          <a:p>
            <a:endParaRPr lang="cs-CZ" dirty="0"/>
          </a:p>
        </p:txBody>
      </p:sp>
    </p:spTree>
    <p:extLst>
      <p:ext uri="{BB962C8B-B14F-4D97-AF65-F5344CB8AC3E}">
        <p14:creationId xmlns:p14="http://schemas.microsoft.com/office/powerpoint/2010/main" val="7877876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Přehled neuznaných zemí</a:t>
            </a:r>
            <a:endParaRPr lang="cs-CZ" b="1" dirty="0"/>
          </a:p>
        </p:txBody>
      </p:sp>
      <p:sp>
        <p:nvSpPr>
          <p:cNvPr id="3" name="Zástupný symbol pro obsah 2"/>
          <p:cNvSpPr>
            <a:spLocks noGrp="1"/>
          </p:cNvSpPr>
          <p:nvPr>
            <p:ph idx="1"/>
          </p:nvPr>
        </p:nvSpPr>
        <p:spPr>
          <a:xfrm>
            <a:off x="457200" y="1600200"/>
            <a:ext cx="8435280" cy="4997152"/>
          </a:xfrm>
        </p:spPr>
        <p:txBody>
          <a:bodyPr>
            <a:noAutofit/>
          </a:bodyPr>
          <a:lstStyle/>
          <a:p>
            <a:pPr marL="0" indent="0">
              <a:buNone/>
            </a:pPr>
            <a:r>
              <a:rPr lang="cs-CZ" sz="1800" dirty="0" smtClean="0"/>
              <a:t>Státy částečně mezinárodně uznávané</a:t>
            </a:r>
          </a:p>
          <a:p>
            <a:r>
              <a:rPr lang="cs-CZ" sz="1800" dirty="0" smtClean="0"/>
              <a:t>Severní Kypr od roku 1974 (uznáno 1 členským státem OSN v roce 2014: Turecko)</a:t>
            </a:r>
          </a:p>
          <a:p>
            <a:r>
              <a:rPr lang="cs-CZ" sz="1800" dirty="0" smtClean="0"/>
              <a:t>Kosovo od roku 2008 (uznáno 105 členskými státy OSN v roce 2014) </a:t>
            </a:r>
          </a:p>
          <a:p>
            <a:r>
              <a:rPr lang="cs-CZ" sz="1800" dirty="0" smtClean="0"/>
              <a:t>Tchaj-wan od roku 1949 (uznáno v roce 2014 21 členskými státy OSN a Svatým stolcem) </a:t>
            </a:r>
          </a:p>
          <a:p>
            <a:pPr marL="0" indent="0">
              <a:buNone/>
            </a:pPr>
            <a:endParaRPr lang="cs-CZ" sz="1800" dirty="0" smtClean="0"/>
          </a:p>
          <a:p>
            <a:pPr marL="0" indent="0">
              <a:buNone/>
            </a:pPr>
            <a:r>
              <a:rPr lang="cs-CZ" sz="1800" dirty="0" smtClean="0"/>
              <a:t>Státy neuznané na mezinárodní scéně, de facto ovládající jejich území </a:t>
            </a:r>
          </a:p>
          <a:p>
            <a:r>
              <a:rPr lang="cs-CZ" sz="1800" dirty="0" smtClean="0"/>
              <a:t>Náhorní Karabach od roku 1991; uznána jako součást Ázerbájdžánu </a:t>
            </a:r>
          </a:p>
          <a:p>
            <a:r>
              <a:rPr lang="cs-CZ" sz="1800" dirty="0" smtClean="0"/>
              <a:t>Podněstří od roku 1990; uznána jako součást Moldavska </a:t>
            </a:r>
          </a:p>
          <a:p>
            <a:pPr marL="0" indent="0">
              <a:buNone/>
            </a:pPr>
            <a:endParaRPr lang="cs-CZ" sz="1800" dirty="0" smtClean="0"/>
          </a:p>
          <a:p>
            <a:pPr marL="0" indent="0">
              <a:buNone/>
            </a:pPr>
            <a:r>
              <a:rPr lang="cs-CZ" sz="1800" dirty="0" smtClean="0"/>
              <a:t>Území s neurčeným stavem </a:t>
            </a:r>
          </a:p>
          <a:p>
            <a:r>
              <a:rPr lang="cs-CZ" sz="1800" dirty="0" smtClean="0"/>
              <a:t>Palestina (uznána jako stát OSN (pozorovatelský stát OSN) a některé státy, Palestinu uznává více než 100 států, z nichž některé, včetně Polska, uznávají palestinskou národní správu jako předmět mezinárodního práva, nikoli jako palestinský stát) </a:t>
            </a:r>
          </a:p>
        </p:txBody>
      </p:sp>
    </p:spTree>
    <p:extLst>
      <p:ext uri="{BB962C8B-B14F-4D97-AF65-F5344CB8AC3E}">
        <p14:creationId xmlns:p14="http://schemas.microsoft.com/office/powerpoint/2010/main" val="2098068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lstStyle/>
          <a:p>
            <a:r>
              <a:rPr lang="cs-CZ" b="1" dirty="0" smtClean="0"/>
              <a:t>Občanství</a:t>
            </a:r>
            <a:endParaRPr lang="cs-CZ" b="1" dirty="0"/>
          </a:p>
        </p:txBody>
      </p:sp>
      <p:sp>
        <p:nvSpPr>
          <p:cNvPr id="3" name="Zástupný symbol pro obsah 2"/>
          <p:cNvSpPr>
            <a:spLocks noGrp="1"/>
          </p:cNvSpPr>
          <p:nvPr>
            <p:ph idx="1"/>
          </p:nvPr>
        </p:nvSpPr>
        <p:spPr>
          <a:xfrm>
            <a:off x="467544" y="1412776"/>
            <a:ext cx="8424936" cy="5184576"/>
          </a:xfrm>
        </p:spPr>
        <p:txBody>
          <a:bodyPr>
            <a:normAutofit fontScale="62500" lnSpcReduction="20000"/>
          </a:bodyPr>
          <a:lstStyle/>
          <a:p>
            <a:r>
              <a:rPr lang="cs-CZ" dirty="0" smtClean="0"/>
              <a:t>Státní příslušnost</a:t>
            </a:r>
          </a:p>
          <a:p>
            <a:r>
              <a:rPr lang="cs-CZ" dirty="0" smtClean="0"/>
              <a:t>Plnoprávné členství jedince v daném státu na daném území</a:t>
            </a:r>
          </a:p>
          <a:p>
            <a:r>
              <a:rPr lang="cs-CZ" dirty="0" smtClean="0"/>
              <a:t>Právní svazek mezi státem a fyzickou osobou</a:t>
            </a:r>
          </a:p>
          <a:p>
            <a:r>
              <a:rPr lang="cs-CZ" dirty="0" smtClean="0"/>
              <a:t>V demokratickém státě </a:t>
            </a:r>
          </a:p>
          <a:p>
            <a:pPr marL="514350" indent="-514350">
              <a:buAutoNum type="alphaLcParenR"/>
            </a:pPr>
            <a:r>
              <a:rPr lang="cs-CZ" dirty="0" smtClean="0"/>
              <a:t>Zaručuje rovnost s ostatními občany státu</a:t>
            </a:r>
          </a:p>
          <a:p>
            <a:pPr marL="514350" indent="-514350">
              <a:buAutoNum type="alphaLcParenR"/>
            </a:pPr>
            <a:r>
              <a:rPr lang="cs-CZ" dirty="0" smtClean="0"/>
              <a:t>Garantuje práva a povinnost </a:t>
            </a:r>
          </a:p>
          <a:p>
            <a:pPr marL="514350" indent="-514350">
              <a:buAutoNum type="alphaLcParenR"/>
            </a:pPr>
            <a:r>
              <a:rPr lang="cs-CZ" dirty="0" smtClean="0"/>
              <a:t>Poskytuje bezpečnost a ochranu</a:t>
            </a:r>
          </a:p>
          <a:p>
            <a:r>
              <a:rPr lang="cs-CZ" dirty="0" smtClean="0"/>
              <a:t>Prokazuje se</a:t>
            </a:r>
          </a:p>
          <a:p>
            <a:pPr>
              <a:buFontTx/>
              <a:buChar char="-"/>
            </a:pPr>
            <a:r>
              <a:rPr lang="cs-CZ" dirty="0" smtClean="0"/>
              <a:t>Občanským průkazem ČR</a:t>
            </a:r>
          </a:p>
          <a:p>
            <a:pPr>
              <a:buFontTx/>
              <a:buChar char="-"/>
            </a:pPr>
            <a:r>
              <a:rPr lang="cs-CZ" dirty="0" smtClean="0"/>
              <a:t>Cestovním pasem ČR</a:t>
            </a:r>
          </a:p>
          <a:p>
            <a:pPr>
              <a:buFontTx/>
              <a:buChar char="-"/>
            </a:pPr>
            <a:r>
              <a:rPr lang="cs-CZ" dirty="0" smtClean="0"/>
              <a:t>Osvědčením o státním občanství ČR, nesmí být starší než 1 rok</a:t>
            </a:r>
          </a:p>
          <a:p>
            <a:pPr>
              <a:buFontTx/>
              <a:buChar char="-"/>
            </a:pPr>
            <a:r>
              <a:rPr lang="cs-CZ" dirty="0" smtClean="0"/>
              <a:t>Listinou o nabytí a udělení státního občanství ČR, nesmí být starší 1 rok</a:t>
            </a:r>
            <a:endParaRPr lang="cs-CZ" dirty="0"/>
          </a:p>
          <a:p>
            <a:r>
              <a:rPr lang="cs-CZ" dirty="0" smtClean="0"/>
              <a:t>Nabytí a pozbytí</a:t>
            </a:r>
          </a:p>
          <a:p>
            <a:r>
              <a:rPr lang="cs-CZ" dirty="0" smtClean="0"/>
              <a:t>Není právní nárok na získání žádosti na základě žádosti</a:t>
            </a:r>
          </a:p>
          <a:p>
            <a:r>
              <a:rPr lang="cs-CZ" dirty="0" smtClean="0"/>
              <a:t>Občan ČR může mít např. dvojí občanství</a:t>
            </a:r>
          </a:p>
          <a:p>
            <a:pPr marL="0" indent="0">
              <a:buNone/>
            </a:pPr>
            <a:endParaRPr lang="cs-CZ" dirty="0"/>
          </a:p>
          <a:p>
            <a:endParaRPr lang="cs-CZ" dirty="0" smtClean="0"/>
          </a:p>
          <a:p>
            <a:pPr marL="0" indent="0">
              <a:buNone/>
            </a:pPr>
            <a:endParaRPr lang="cs-CZ" dirty="0" smtClean="0"/>
          </a:p>
        </p:txBody>
      </p:sp>
    </p:spTree>
    <p:extLst>
      <p:ext uri="{BB962C8B-B14F-4D97-AF65-F5344CB8AC3E}">
        <p14:creationId xmlns:p14="http://schemas.microsoft.com/office/powerpoint/2010/main" val="14875287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40000"/>
              <a:lumOff val="60000"/>
            </a:schemeClr>
          </a:solidFill>
        </p:spPr>
        <p:txBody>
          <a:bodyPr>
            <a:normAutofit fontScale="90000"/>
          </a:bodyPr>
          <a:lstStyle/>
          <a:p>
            <a:r>
              <a:rPr lang="cs-CZ" b="1" dirty="0" smtClean="0"/>
              <a:t>Státní občanství</a:t>
            </a:r>
            <a:br>
              <a:rPr lang="cs-CZ" b="1" dirty="0" smtClean="0"/>
            </a:br>
            <a:r>
              <a:rPr lang="cs-CZ" b="1" dirty="0" smtClean="0"/>
              <a:t>Nabytí a pozbytí</a:t>
            </a:r>
            <a:endParaRPr lang="cs-CZ" b="1" dirty="0"/>
          </a:p>
        </p:txBody>
      </p:sp>
      <p:sp>
        <p:nvSpPr>
          <p:cNvPr id="3" name="Zástupný symbol pro obsah 2"/>
          <p:cNvSpPr>
            <a:spLocks noGrp="1"/>
          </p:cNvSpPr>
          <p:nvPr>
            <p:ph idx="1"/>
          </p:nvPr>
        </p:nvSpPr>
        <p:spPr>
          <a:xfrm>
            <a:off x="323528" y="1484784"/>
            <a:ext cx="8640960" cy="5256584"/>
          </a:xfrm>
        </p:spPr>
        <p:txBody>
          <a:bodyPr>
            <a:normAutofit fontScale="47500" lnSpcReduction="20000"/>
          </a:bodyPr>
          <a:lstStyle/>
          <a:p>
            <a:r>
              <a:rPr lang="cs-CZ" b="1" dirty="0" smtClean="0"/>
              <a:t>Nabytí</a:t>
            </a:r>
          </a:p>
          <a:p>
            <a:pPr marL="514350" indent="-514350">
              <a:buAutoNum type="alphaLcParenR"/>
            </a:pPr>
            <a:r>
              <a:rPr lang="cs-CZ" dirty="0" smtClean="0"/>
              <a:t>Narozením – alespoň jeden z rodičů je státním občanem ČR. Pokud jsou oba rodiče dítěte bezdomovcem a alespoň jeden z nich má na území ČR ke dni narození dítěte povolen pobyt na dobu delší než 90 dnů)</a:t>
            </a:r>
          </a:p>
          <a:p>
            <a:pPr marL="514350" indent="-514350">
              <a:buAutoNum type="alphaLcParenR"/>
            </a:pPr>
            <a:r>
              <a:rPr lang="cs-CZ" dirty="0" smtClean="0"/>
              <a:t>Osvojením (rodiče občané ČR)</a:t>
            </a:r>
          </a:p>
          <a:p>
            <a:pPr marL="514350" indent="-514350">
              <a:buAutoNum type="alphaLcParenR"/>
            </a:pPr>
            <a:r>
              <a:rPr lang="cs-CZ" dirty="0" smtClean="0"/>
              <a:t>Určením otcovství (nemanželské dítě, otec je občanem ČR). </a:t>
            </a:r>
            <a:r>
              <a:rPr lang="cs-CZ" i="1" dirty="0" smtClean="0"/>
              <a:t>Postup</a:t>
            </a:r>
            <a:r>
              <a:rPr lang="cs-CZ" i="1" dirty="0"/>
              <a:t>, kdy dítě cizinky získalo občanství, když je český muž prohlásil za své, zneužíván, v roce 2013 </a:t>
            </a:r>
            <a:r>
              <a:rPr lang="cs-CZ" i="1" dirty="0" smtClean="0"/>
              <a:t>navrženo, </a:t>
            </a:r>
            <a:r>
              <a:rPr lang="cs-CZ" i="1" dirty="0"/>
              <a:t>aby muži, kteří se s matkou svého dítěte neoženili, své otcovství doložili testy DNA</a:t>
            </a:r>
            <a:r>
              <a:rPr lang="cs-CZ" i="1" dirty="0" smtClean="0"/>
              <a:t>.</a:t>
            </a:r>
            <a:r>
              <a:rPr lang="cs-CZ" i="1" baseline="30000" dirty="0" smtClean="0">
                <a:hlinkClick r:id="rId2"/>
              </a:rPr>
              <a:t>[</a:t>
            </a:r>
            <a:r>
              <a:rPr lang="cs-CZ" i="1" dirty="0"/>
              <a:t> </a:t>
            </a:r>
            <a:r>
              <a:rPr lang="cs-CZ" i="1" dirty="0" smtClean="0"/>
              <a:t>Návrh </a:t>
            </a:r>
            <a:r>
              <a:rPr lang="cs-CZ" i="1" dirty="0"/>
              <a:t>zákona byl kritizován jako diskriminační, upřednostňující kontrolu nad zájmem dítěte a nejasný v případě, kdy testy DNA nebudou možné kvůli úmrtí otce nebo finanční tísni</a:t>
            </a:r>
            <a:endParaRPr lang="cs-CZ" i="1" dirty="0" smtClean="0"/>
          </a:p>
          <a:p>
            <a:pPr marL="514350" indent="-514350">
              <a:buAutoNum type="alphaLcParenR"/>
            </a:pPr>
            <a:r>
              <a:rPr lang="cs-CZ" dirty="0" smtClean="0"/>
              <a:t>Nalezením na území ČR - </a:t>
            </a:r>
            <a:r>
              <a:rPr lang="cs-CZ" i="1" dirty="0"/>
              <a:t>dítě mladší 3 let nalezené na území </a:t>
            </a:r>
            <a:r>
              <a:rPr lang="cs-CZ" i="1" dirty="0" smtClean="0"/>
              <a:t>ČR, jehož </a:t>
            </a:r>
            <a:r>
              <a:rPr lang="cs-CZ" i="1" dirty="0"/>
              <a:t>totožnost se nepodaří zjistit, nabývá státní občanství České republiky dnem nalezení na území České republiky, pokud do 6 měsíců ode dne nalezení nevyjde najevo, že nabylo státní občanství jiného </a:t>
            </a:r>
            <a:r>
              <a:rPr lang="cs-CZ" i="1" dirty="0" smtClean="0"/>
              <a:t>státu</a:t>
            </a:r>
          </a:p>
          <a:p>
            <a:pPr marL="514350" indent="-514350">
              <a:buAutoNum type="alphaLcParenR"/>
            </a:pPr>
            <a:r>
              <a:rPr lang="cs-CZ" dirty="0" smtClean="0"/>
              <a:t>Udělením  - občané cizího státu trvale žijící na území ČR, splní-li zákonem stanovené podmínky a požádají o občanství; sňatkem; přijetím do státní služby…</a:t>
            </a:r>
          </a:p>
          <a:p>
            <a:pPr marL="514350" indent="-514350">
              <a:buAutoNum type="alphaLcParenR"/>
            </a:pPr>
            <a:r>
              <a:rPr lang="cs-CZ" dirty="0" smtClean="0"/>
              <a:t>Prohlášení - </a:t>
            </a:r>
            <a:r>
              <a:rPr lang="cs-CZ" dirty="0"/>
              <a:t>osoba, která byla k 31. prosinci 1992 státním </a:t>
            </a:r>
            <a:r>
              <a:rPr lang="cs-CZ" dirty="0" smtClean="0"/>
              <a:t>občanem České a Slovenské federativní republiky</a:t>
            </a:r>
            <a:r>
              <a:rPr lang="cs-CZ" dirty="0"/>
              <a:t> </a:t>
            </a:r>
            <a:endParaRPr lang="cs-CZ" dirty="0" smtClean="0"/>
          </a:p>
          <a:p>
            <a:pPr marL="0" indent="0">
              <a:buNone/>
            </a:pPr>
            <a:endParaRPr lang="cs-CZ" dirty="0" smtClean="0"/>
          </a:p>
          <a:p>
            <a:r>
              <a:rPr lang="cs-CZ" dirty="0" smtClean="0"/>
              <a:t>Pozbytí (expatriace)</a:t>
            </a:r>
          </a:p>
          <a:p>
            <a:pPr marL="514350" indent="-514350">
              <a:buAutoNum type="alphaLcParenR"/>
            </a:pPr>
            <a:r>
              <a:rPr lang="cs-CZ" dirty="0" smtClean="0"/>
              <a:t>Prohlášením (v cizině trvale žijící občan ČR, který má cizí státní občanství, se může občanství ČR vzdát)</a:t>
            </a:r>
          </a:p>
          <a:p>
            <a:pPr marL="514350" indent="-514350">
              <a:buAutoNum type="alphaLcParenR"/>
            </a:pPr>
            <a:r>
              <a:rPr lang="cs-CZ" dirty="0" smtClean="0"/>
              <a:t>Není v ČR přihlášení k trvalému pobytu</a:t>
            </a:r>
          </a:p>
          <a:p>
            <a:pPr marL="514350" indent="-514350">
              <a:buAutoNum type="alphaLcParenR"/>
            </a:pPr>
            <a:r>
              <a:rPr lang="cs-CZ" dirty="0" smtClean="0"/>
              <a:t>Nabytím cizího státního občanství (na vlastní žádost se člověk cizím státním občanem a prohlašuje vzdání se státního občanství ČR)</a:t>
            </a:r>
          </a:p>
          <a:p>
            <a:pPr marL="514350" indent="-514350">
              <a:buAutoNum type="alphaLcParenR"/>
            </a:pPr>
            <a:r>
              <a:rPr lang="cs-CZ" dirty="0" smtClean="0"/>
              <a:t>Smrtí</a:t>
            </a:r>
            <a:endParaRPr lang="cs-CZ" dirty="0"/>
          </a:p>
        </p:txBody>
      </p:sp>
    </p:spTree>
    <p:extLst>
      <p:ext uri="{BB962C8B-B14F-4D97-AF65-F5344CB8AC3E}">
        <p14:creationId xmlns:p14="http://schemas.microsoft.com/office/powerpoint/2010/main" val="2746993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Stát – historie pokračování</a:t>
            </a:r>
            <a:endParaRPr lang="cs-CZ" dirty="0"/>
          </a:p>
        </p:txBody>
      </p:sp>
      <p:sp>
        <p:nvSpPr>
          <p:cNvPr id="3" name="Zástupný symbol pro obsah 2"/>
          <p:cNvSpPr>
            <a:spLocks noGrp="1"/>
          </p:cNvSpPr>
          <p:nvPr>
            <p:ph idx="1"/>
          </p:nvPr>
        </p:nvSpPr>
        <p:spPr>
          <a:xfrm>
            <a:off x="395536" y="1484784"/>
            <a:ext cx="8280920" cy="4968552"/>
          </a:xfrm>
        </p:spPr>
        <p:txBody>
          <a:bodyPr>
            <a:normAutofit fontScale="47500" lnSpcReduction="20000"/>
          </a:bodyPr>
          <a:lstStyle/>
          <a:p>
            <a:r>
              <a:rPr lang="cs-CZ" altLang="cs-CZ" dirty="0" smtClean="0"/>
              <a:t>nejprve regulace mocenských aspektů (dělba vlivu)- Řecko, Řím</a:t>
            </a:r>
          </a:p>
          <a:p>
            <a:r>
              <a:rPr lang="cs-CZ" altLang="cs-CZ" dirty="0" smtClean="0"/>
              <a:t>politická moc a správa úzce spojena s vlastnictvím půdy – </a:t>
            </a:r>
            <a:r>
              <a:rPr lang="cs-CZ" altLang="cs-CZ" dirty="0" err="1" smtClean="0"/>
              <a:t>záp</a:t>
            </a:r>
            <a:r>
              <a:rPr lang="cs-CZ" altLang="cs-CZ" dirty="0" smtClean="0"/>
              <a:t>. křesťanství charakteristický rozvoj lenního systému. Panovník přiděloval léno (lat. feudum – feudalismu). Družiníci – léno pro svou osobu. </a:t>
            </a:r>
          </a:p>
          <a:p>
            <a:r>
              <a:rPr lang="cs-CZ" altLang="cs-CZ" dirty="0" smtClean="0"/>
              <a:t>Statuta Konráda II. Oty z roku 1189 – zaručovala nižším feudálům dědičnou držbu jejich lén. Léno bylo dědičné, ale v případě vymření šlechtického rodu půda připadla zpět panovníkovi. </a:t>
            </a:r>
          </a:p>
          <a:p>
            <a:r>
              <a:rPr lang="cs-CZ" altLang="cs-CZ" dirty="0" smtClean="0"/>
              <a:t>renesance – od 15. stol. Změny v pojetí</a:t>
            </a:r>
          </a:p>
          <a:p>
            <a:r>
              <a:rPr lang="cs-CZ" altLang="cs-CZ" dirty="0" smtClean="0"/>
              <a:t>název „stát“ Machiavelli, 15. století. Dílo Vladař (účel světí prostředky) toužil po sjednocení Itálie pod silným panovníkem pro zajištění ochrany území. </a:t>
            </a:r>
          </a:p>
          <a:p>
            <a:r>
              <a:rPr lang="cs-CZ" altLang="cs-CZ" dirty="0" smtClean="0"/>
              <a:t>Veliké změny státu mezi 15.-18.stol. – centralizace politické a vojenské moci</a:t>
            </a:r>
          </a:p>
          <a:p>
            <a:r>
              <a:rPr lang="cs-CZ" altLang="cs-CZ" dirty="0" smtClean="0"/>
              <a:t>Vestfálský mír: rovnováha mezi evropskými mocnostmi (1648)</a:t>
            </a:r>
          </a:p>
          <a:p>
            <a:r>
              <a:rPr lang="cs-CZ" altLang="cs-CZ" b="1" dirty="0">
                <a:solidFill>
                  <a:srgbClr val="C00000"/>
                </a:solidFill>
              </a:rPr>
              <a:t>Základní posun – svrchovanost - vznik moderního státu – </a:t>
            </a:r>
            <a:r>
              <a:rPr lang="cs-CZ" altLang="cs-CZ" b="1" dirty="0" smtClean="0">
                <a:solidFill>
                  <a:srgbClr val="C00000"/>
                </a:solidFill>
              </a:rPr>
              <a:t>suverenita</a:t>
            </a:r>
            <a:endParaRPr lang="cs-CZ" altLang="cs-CZ" dirty="0" smtClean="0"/>
          </a:p>
          <a:p>
            <a:r>
              <a:rPr lang="cs-CZ" altLang="cs-CZ" dirty="0" smtClean="0"/>
              <a:t>Prusko – vzor přesně fungujícího byrokratického státu . Habsburská monarchie převzala model – státní reforma z r. 1749 – snaha přetvořit monarchii v unitární absolutistický stát . Zákonodárná moc: a) vysoká správa - panovník + úřady podřízené panovníkovi ; b) střední správa – zemské úřady; c) nejnižší správa – krajské a městské správní úřady. </a:t>
            </a:r>
          </a:p>
          <a:p>
            <a:r>
              <a:rPr lang="cs-CZ" altLang="cs-CZ" dirty="0" smtClean="0"/>
              <a:t>Organizace Evropy v diplomatickém smyslu (civilizovanou formou): Vídeňský kongres (1815) - Rusko, Rakousko, Prusko, později i Francie a Anglie</a:t>
            </a:r>
          </a:p>
          <a:p>
            <a:r>
              <a:rPr lang="cs-CZ" altLang="cs-CZ" dirty="0" smtClean="0"/>
              <a:t>2. pol. 19. st.: do popředí i jiné oblasti než politika (ekonomika - duševní vlastnictví)</a:t>
            </a:r>
          </a:p>
          <a:p>
            <a:r>
              <a:rPr lang="cs-CZ" altLang="cs-CZ" dirty="0" smtClean="0"/>
              <a:t>Po 1.sv.v.: udržení míru - Společnost národů</a:t>
            </a:r>
          </a:p>
          <a:p>
            <a:r>
              <a:rPr lang="cs-CZ" altLang="cs-CZ" dirty="0" smtClean="0"/>
              <a:t>MP = systém právních pravidel, která regulují vztahy mezi státy jakožto nezávislými subjekty</a:t>
            </a:r>
          </a:p>
          <a:p>
            <a:r>
              <a:rPr lang="cs-CZ" altLang="cs-CZ" dirty="0" smtClean="0"/>
              <a:t>Tato historie je zcela jiná než historie vzniku vnitrostátních právních systémů</a:t>
            </a:r>
          </a:p>
          <a:p>
            <a:endParaRPr lang="cs-CZ" dirty="0"/>
          </a:p>
        </p:txBody>
      </p:sp>
    </p:spTree>
    <p:extLst>
      <p:ext uri="{BB962C8B-B14F-4D97-AF65-F5344CB8AC3E}">
        <p14:creationId xmlns:p14="http://schemas.microsoft.com/office/powerpoint/2010/main" val="9666517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smtClean="0"/>
              <a:t>Bipolité</a:t>
            </a:r>
            <a:r>
              <a:rPr lang="cs-CZ" b="1" dirty="0" smtClean="0"/>
              <a:t>, </a:t>
            </a:r>
            <a:r>
              <a:rPr lang="cs-CZ" b="1" dirty="0" err="1" smtClean="0"/>
              <a:t>apatrité</a:t>
            </a:r>
            <a:r>
              <a:rPr lang="cs-CZ" b="1" dirty="0" smtClean="0"/>
              <a:t> (</a:t>
            </a:r>
            <a:r>
              <a:rPr lang="cs-CZ" b="1" dirty="0" err="1" smtClean="0"/>
              <a:t>apolité</a:t>
            </a:r>
            <a:r>
              <a:rPr lang="cs-CZ" b="1" dirty="0" smtClean="0"/>
              <a:t>)</a:t>
            </a:r>
            <a:endParaRPr lang="cs-CZ" b="1" dirty="0"/>
          </a:p>
        </p:txBody>
      </p:sp>
      <p:sp>
        <p:nvSpPr>
          <p:cNvPr id="3" name="Zástupný symbol pro obsah 2"/>
          <p:cNvSpPr>
            <a:spLocks noGrp="1"/>
          </p:cNvSpPr>
          <p:nvPr>
            <p:ph idx="1"/>
          </p:nvPr>
        </p:nvSpPr>
        <p:spPr/>
        <p:txBody>
          <a:bodyPr>
            <a:normAutofit fontScale="62500" lnSpcReduction="20000"/>
          </a:bodyPr>
          <a:lstStyle/>
          <a:p>
            <a:r>
              <a:rPr lang="cs-CZ" dirty="0" smtClean="0"/>
              <a:t>Nežádoucí</a:t>
            </a:r>
          </a:p>
          <a:p>
            <a:r>
              <a:rPr lang="cs-CZ" dirty="0" err="1" smtClean="0"/>
              <a:t>Apatrité</a:t>
            </a:r>
            <a:r>
              <a:rPr lang="cs-CZ" dirty="0" smtClean="0"/>
              <a:t> </a:t>
            </a:r>
          </a:p>
          <a:p>
            <a:pPr marL="0" indent="0">
              <a:buNone/>
            </a:pPr>
            <a:r>
              <a:rPr lang="cs-CZ" dirty="0"/>
              <a:t>-</a:t>
            </a:r>
            <a:r>
              <a:rPr lang="cs-CZ" dirty="0" smtClean="0"/>
              <a:t> bez diplomatické ochrany, hrozí vyhoštění</a:t>
            </a:r>
          </a:p>
          <a:p>
            <a:pPr marL="0" indent="0">
              <a:buNone/>
            </a:pPr>
            <a:r>
              <a:rPr lang="cs-CZ" smtClean="0"/>
              <a:t>- </a:t>
            </a:r>
            <a:r>
              <a:rPr lang="cs-CZ" dirty="0" smtClean="0"/>
              <a:t>tzv. bezdomovci, např. narozené děti osob bez státního občanství </a:t>
            </a:r>
          </a:p>
          <a:p>
            <a:r>
              <a:rPr lang="cs-CZ" dirty="0" err="1" smtClean="0"/>
              <a:t>Bipolité</a:t>
            </a:r>
            <a:endParaRPr lang="cs-CZ" dirty="0"/>
          </a:p>
          <a:p>
            <a:pPr>
              <a:buFontTx/>
              <a:buChar char="-"/>
            </a:pPr>
            <a:r>
              <a:rPr lang="cs-CZ" dirty="0" smtClean="0"/>
              <a:t>Osoby s dvojím státním občanstvím</a:t>
            </a:r>
          </a:p>
          <a:p>
            <a:pPr>
              <a:buFontTx/>
              <a:buChar char="-"/>
            </a:pPr>
            <a:r>
              <a:rPr lang="cs-CZ" dirty="0" smtClean="0"/>
              <a:t>Dítě získává dvojí státní občanství např. proto, že se narodilo rodičům, kteří jsou státními občany  jiného státu. Narozené dítě získává státní občanství státu, jehož občany jsou rodiče, a zároveň občanství státu, na jehož území se narodilo. </a:t>
            </a:r>
          </a:p>
          <a:p>
            <a:r>
              <a:rPr lang="cs-CZ" b="1" dirty="0" smtClean="0"/>
              <a:t>Úmluva o omezení případů bezdomovectví</a:t>
            </a:r>
            <a:r>
              <a:rPr lang="cs-CZ" dirty="0" smtClean="0"/>
              <a:t>  přijata na konferenci OSN v 1961. ČR se připojila v roce 2001</a:t>
            </a:r>
          </a:p>
          <a:p>
            <a:r>
              <a:rPr lang="cs-CZ" dirty="0" smtClean="0"/>
              <a:t>Žádný </a:t>
            </a:r>
            <a:r>
              <a:rPr lang="cs-CZ" dirty="0"/>
              <a:t>ze smluvních států nesmí zbavit občanství osobu nebo skupinu z důvodu jiné rasy, etnika, náboženství nebo politických </a:t>
            </a:r>
            <a:r>
              <a:rPr lang="cs-CZ" dirty="0" smtClean="0"/>
              <a:t>důvodů (neexistující stát – v ČR občané Sovětského svazu)</a:t>
            </a:r>
          </a:p>
          <a:p>
            <a:endParaRPr lang="cs-CZ" b="1" dirty="0" smtClean="0">
              <a:hlinkClick r:id="rId2"/>
            </a:endParaRPr>
          </a:p>
          <a:p>
            <a:endParaRPr lang="cs-CZ" dirty="0"/>
          </a:p>
        </p:txBody>
      </p:sp>
    </p:spTree>
    <p:extLst>
      <p:ext uri="{BB962C8B-B14F-4D97-AF65-F5344CB8AC3E}">
        <p14:creationId xmlns:p14="http://schemas.microsoft.com/office/powerpoint/2010/main" val="2531860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4">
              <a:lumMod val="60000"/>
              <a:lumOff val="40000"/>
            </a:schemeClr>
          </a:solidFill>
        </p:spPr>
        <p:txBody>
          <a:bodyPr/>
          <a:lstStyle/>
          <a:p>
            <a:r>
              <a:rPr lang="cs-CZ" b="1" dirty="0" smtClean="0"/>
              <a:t>Národ</a:t>
            </a:r>
            <a:endParaRPr lang="cs-CZ" b="1" dirty="0"/>
          </a:p>
        </p:txBody>
      </p:sp>
      <p:sp>
        <p:nvSpPr>
          <p:cNvPr id="3" name="Zástupný symbol pro obsah 2"/>
          <p:cNvSpPr>
            <a:spLocks noGrp="1"/>
          </p:cNvSpPr>
          <p:nvPr>
            <p:ph idx="1"/>
          </p:nvPr>
        </p:nvSpPr>
        <p:spPr>
          <a:xfrm>
            <a:off x="457200" y="1600200"/>
            <a:ext cx="8229600" cy="4781128"/>
          </a:xfrm>
        </p:spPr>
        <p:txBody>
          <a:bodyPr>
            <a:normAutofit fontScale="70000" lnSpcReduction="20000"/>
          </a:bodyPr>
          <a:lstStyle/>
          <a:p>
            <a:pPr marL="0" indent="0">
              <a:buNone/>
            </a:pPr>
            <a:r>
              <a:rPr lang="cs-CZ" b="1" dirty="0" smtClean="0"/>
              <a:t>Národ</a:t>
            </a:r>
            <a:r>
              <a:rPr lang="cs-CZ" dirty="0" smtClean="0"/>
              <a:t> </a:t>
            </a:r>
          </a:p>
          <a:p>
            <a:r>
              <a:rPr lang="cs-CZ" b="1" dirty="0" smtClean="0"/>
              <a:t>společenství lidí se společným jazykem, tradicemi, zájmy, zvyklostmi, vírou</a:t>
            </a:r>
          </a:p>
          <a:p>
            <a:r>
              <a:rPr lang="cs-CZ" dirty="0" smtClean="0"/>
              <a:t>myšlené (představované) společenství, tj. výsledek identit jednotlivých osob </a:t>
            </a:r>
          </a:p>
          <a:p>
            <a:r>
              <a:rPr lang="cs-CZ" dirty="0"/>
              <a:t>e</a:t>
            </a:r>
            <a:r>
              <a:rPr lang="cs-CZ" dirty="0" smtClean="0"/>
              <a:t>xistence národa je dána vlastním státem</a:t>
            </a:r>
          </a:p>
          <a:p>
            <a:r>
              <a:rPr lang="cs-CZ" dirty="0" smtClean="0"/>
              <a:t>4 typy liberálně-demokratických národů:</a:t>
            </a:r>
          </a:p>
          <a:p>
            <a:pPr marL="0" indent="0">
              <a:buNone/>
            </a:pPr>
            <a:r>
              <a:rPr lang="cs-CZ" dirty="0" smtClean="0"/>
              <a:t>a) Starousedlický občanský (Francie, Británie)</a:t>
            </a:r>
          </a:p>
          <a:p>
            <a:pPr marL="0" indent="0">
              <a:buNone/>
            </a:pPr>
            <a:r>
              <a:rPr lang="cs-CZ" dirty="0" smtClean="0"/>
              <a:t>b) Starousedlický etnický (Německo)</a:t>
            </a:r>
          </a:p>
          <a:p>
            <a:pPr marL="0" indent="0">
              <a:buNone/>
            </a:pPr>
            <a:r>
              <a:rPr lang="cs-CZ" dirty="0" smtClean="0"/>
              <a:t>c) Přistěhovalecký občanský (USA, Kanada, Austrálie)</a:t>
            </a:r>
          </a:p>
          <a:p>
            <a:pPr marL="0" indent="0">
              <a:buNone/>
            </a:pPr>
            <a:r>
              <a:rPr lang="cs-CZ" dirty="0" smtClean="0"/>
              <a:t>d) Přistěhovalecký (Izrael)</a:t>
            </a:r>
          </a:p>
          <a:p>
            <a:r>
              <a:rPr lang="cs-CZ" dirty="0" smtClean="0"/>
              <a:t>u mnoha lidí není vědomí národa dodnes vyvinuto: často pohraniční kulturně smíšené obyvatelstvo nebo etnika, která neprošla procesem moderního nacionalismu (u nás někteří Romové) </a:t>
            </a:r>
          </a:p>
          <a:p>
            <a:pPr marL="0" indent="0">
              <a:buNone/>
            </a:pPr>
            <a:endParaRPr lang="cs-CZ" dirty="0" smtClean="0"/>
          </a:p>
        </p:txBody>
      </p:sp>
    </p:spTree>
    <p:extLst>
      <p:ext uri="{BB962C8B-B14F-4D97-AF65-F5344CB8AC3E}">
        <p14:creationId xmlns:p14="http://schemas.microsoft.com/office/powerpoint/2010/main" val="36867570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Národnost </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dirty="0" smtClean="0"/>
              <a:t>příslušnost k určitému národu</a:t>
            </a:r>
          </a:p>
          <a:p>
            <a:r>
              <a:rPr lang="cs-CZ" dirty="0" smtClean="0"/>
              <a:t>v současnosti citlivý údajů, subjektivní pocit</a:t>
            </a:r>
          </a:p>
          <a:p>
            <a:r>
              <a:rPr lang="cs-CZ" dirty="0" smtClean="0"/>
              <a:t>povinným údajem s velkým významem byla v komunistických zemích. Vzhledem k vyhraněně nacionální politice komunistů vůči menšinám (zejména Židům), byla zneužívána k diskriminaci obyvatel v zaměstnání, vzdělání apod.</a:t>
            </a:r>
          </a:p>
          <a:p>
            <a:r>
              <a:rPr lang="cs-CZ" dirty="0" smtClean="0"/>
              <a:t>již za 1. republiky u nás zrušeno určování národnosti zvenčí bez vědomí dané osoby podle např. používaného jazyka. Do 15 let rozhodují o národnosti dítěte rodiče. V případě nerozhodné identity je možné uvést národnost dvojí</a:t>
            </a:r>
          </a:p>
          <a:p>
            <a:r>
              <a:rPr lang="cs-CZ" dirty="0" smtClean="0"/>
              <a:t>z výsledků sčítání lidu (po revoluci 1991 a 2001, další 2011) se čerpá údaj o velikosti národnostních menšin v zemi</a:t>
            </a:r>
          </a:p>
          <a:p>
            <a:endParaRPr lang="cs-CZ" dirty="0"/>
          </a:p>
        </p:txBody>
      </p:sp>
    </p:spTree>
    <p:extLst>
      <p:ext uri="{BB962C8B-B14F-4D97-AF65-F5344CB8AC3E}">
        <p14:creationId xmlns:p14="http://schemas.microsoft.com/office/powerpoint/2010/main" val="17944393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Národnost - svět</a:t>
            </a:r>
            <a:endParaRPr lang="cs-CZ" b="1" dirty="0"/>
          </a:p>
        </p:txBody>
      </p:sp>
      <p:sp>
        <p:nvSpPr>
          <p:cNvPr id="3" name="Zástupný symbol pro obsah 2"/>
          <p:cNvSpPr>
            <a:spLocks noGrp="1"/>
          </p:cNvSpPr>
          <p:nvPr>
            <p:ph idx="1"/>
          </p:nvPr>
        </p:nvSpPr>
        <p:spPr>
          <a:xfrm>
            <a:off x="457200" y="1600200"/>
            <a:ext cx="8363272" cy="4781128"/>
          </a:xfrm>
          <a:ln>
            <a:noFill/>
          </a:ln>
        </p:spPr>
        <p:txBody>
          <a:bodyPr>
            <a:normAutofit fontScale="55000" lnSpcReduction="20000"/>
          </a:bodyPr>
          <a:lstStyle/>
          <a:p>
            <a:pPr marL="0" indent="0">
              <a:buNone/>
            </a:pPr>
            <a:r>
              <a:rPr lang="cs-CZ" b="1" dirty="0" smtClean="0"/>
              <a:t>Západ</a:t>
            </a:r>
            <a:endParaRPr lang="cs-CZ" b="1" dirty="0"/>
          </a:p>
          <a:p>
            <a:r>
              <a:rPr lang="cs-CZ" dirty="0" smtClean="0"/>
              <a:t>není používána v anglosaském světě a „na západ od Rýna“, což souvisí s rozdělením na </a:t>
            </a:r>
            <a:r>
              <a:rPr lang="cs-CZ" b="1" dirty="0" smtClean="0"/>
              <a:t>západní „politický“ národ </a:t>
            </a:r>
          </a:p>
          <a:p>
            <a:r>
              <a:rPr lang="cs-CZ" b="1" i="1" dirty="0" smtClean="0"/>
              <a:t>národ je jen tam, kde je jeho stát</a:t>
            </a:r>
          </a:p>
          <a:p>
            <a:r>
              <a:rPr lang="cs-CZ" dirty="0" smtClean="0"/>
              <a:t>v době nacionalismu byl stát již kulturně sjednocen, takže nemusel řešit rozpor mezi státem a etnikem; kdo se stane státním příslušníkem, je automaticky členem národa</a:t>
            </a:r>
          </a:p>
          <a:p>
            <a:r>
              <a:rPr lang="cs-CZ" dirty="0" smtClean="0"/>
              <a:t>národnost znamená totéž co občanství, je bezvýznamná a nepoužívá se; příklad Francie, později přistěhovalecké státy – USA</a:t>
            </a:r>
          </a:p>
          <a:p>
            <a:pPr marL="0" indent="0">
              <a:buNone/>
            </a:pPr>
            <a:r>
              <a:rPr lang="cs-CZ" b="1" dirty="0" smtClean="0"/>
              <a:t>Východ</a:t>
            </a:r>
          </a:p>
          <a:p>
            <a:r>
              <a:rPr lang="cs-CZ" b="1" dirty="0" smtClean="0"/>
              <a:t>východní „etnický“ národ </a:t>
            </a:r>
          </a:p>
          <a:p>
            <a:r>
              <a:rPr lang="cs-CZ" b="1" i="1" dirty="0" smtClean="0"/>
              <a:t>národ je jen tam, kde je jeho etnikum, bez ohledu na stát/s</a:t>
            </a:r>
            <a:r>
              <a:rPr lang="cs-CZ" dirty="0" smtClean="0"/>
              <a:t>táty, ve kterém se právě nachází</a:t>
            </a:r>
          </a:p>
          <a:p>
            <a:r>
              <a:rPr lang="cs-CZ" dirty="0" smtClean="0"/>
              <a:t>v době nacionalismu byly státy kulturně rozmanité nebo naopak jedna kultura zasahovala do více států</a:t>
            </a:r>
          </a:p>
          <a:p>
            <a:r>
              <a:rPr lang="cs-CZ" dirty="0" smtClean="0"/>
              <a:t>členem národa se lze stát jedině přijetím jeho etnické identity, přičemž státní občanství se od národnosti se odděluje, jsou významné oba údaje; příklad Německo, Česká republika, Polsko atd. </a:t>
            </a:r>
            <a:endParaRPr lang="cs-CZ" dirty="0"/>
          </a:p>
        </p:txBody>
      </p:sp>
    </p:spTree>
    <p:extLst>
      <p:ext uri="{BB962C8B-B14F-4D97-AF65-F5344CB8AC3E}">
        <p14:creationId xmlns:p14="http://schemas.microsoft.com/office/powerpoint/2010/main" val="12148048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r>
              <a:rPr lang="cs-CZ" b="1" dirty="0" smtClean="0"/>
              <a:t>Nacionalismus</a:t>
            </a:r>
            <a:endParaRPr lang="cs-CZ" b="1" dirty="0"/>
          </a:p>
        </p:txBody>
      </p:sp>
      <p:sp>
        <p:nvSpPr>
          <p:cNvPr id="3" name="Zástupný symbol pro obsah 2"/>
          <p:cNvSpPr>
            <a:spLocks noGrp="1"/>
          </p:cNvSpPr>
          <p:nvPr>
            <p:ph idx="1"/>
          </p:nvPr>
        </p:nvSpPr>
        <p:spPr>
          <a:xfrm>
            <a:off x="395536" y="980728"/>
            <a:ext cx="8496944" cy="5877272"/>
          </a:xfrm>
        </p:spPr>
        <p:txBody>
          <a:bodyPr>
            <a:noAutofit/>
          </a:bodyPr>
          <a:lstStyle/>
          <a:p>
            <a:pPr>
              <a:buFont typeface="Wingdings" panose="05000000000000000000" pitchFamily="2" charset="2"/>
              <a:buChar char="v"/>
            </a:pPr>
            <a:r>
              <a:rPr lang="cs-CZ" sz="1350" dirty="0" smtClean="0"/>
              <a:t>Spojen s celkovou modernizací evropské společnosti: </a:t>
            </a:r>
          </a:p>
          <a:p>
            <a:r>
              <a:rPr lang="cs-CZ" sz="1350" dirty="0" smtClean="0"/>
              <a:t>zrušení nevolnictví, kapitalistická industrializace </a:t>
            </a:r>
          </a:p>
          <a:p>
            <a:r>
              <a:rPr lang="cs-CZ" sz="1350" dirty="0" smtClean="0"/>
              <a:t>příliv pracovníků z vesnic do měst</a:t>
            </a:r>
          </a:p>
          <a:p>
            <a:r>
              <a:rPr lang="cs-CZ" sz="1350" dirty="0" smtClean="0"/>
              <a:t>vykořeněný proletariát (sounáležitost s vesnicí a jejím příbuzenským společenstvím narušena)</a:t>
            </a:r>
          </a:p>
          <a:p>
            <a:r>
              <a:rPr lang="cs-CZ" sz="1350" dirty="0" smtClean="0"/>
              <a:t> nacionalismus jako nová idea, která by proletariát zakotvila a dala mu novou identitu. Paralelně s tím postupné formování intelektuálních elit (často např. zchudlých šlechticů v konkurenci moderních továren) mimo hlavní/vysokou kulturu (např. Češi v německém prostředí) </a:t>
            </a:r>
          </a:p>
          <a:p>
            <a:r>
              <a:rPr lang="cs-CZ" sz="1350" dirty="0" smtClean="0"/>
              <a:t>elity popisovaly a zkoumaly svou kulturu (především jazyk) </a:t>
            </a:r>
          </a:p>
          <a:p>
            <a:r>
              <a:rPr lang="cs-CZ" sz="1350" dirty="0" smtClean="0"/>
              <a:t>čerpaly inspiraci z venkova (sběr lidových pohádek a zvyklostí) </a:t>
            </a:r>
          </a:p>
          <a:p>
            <a:r>
              <a:rPr lang="cs-CZ" sz="1350" dirty="0" smtClean="0"/>
              <a:t>vykořeněné dělníky skrze vzdělávací a další instituce vedly k přijetí ideje vzájemnosti s lidmi, které nikdy nepotkali a neviděli, na základě (elitami vypreparované a popsané) společné kultury (zejm. jazyka). Pocit příbuznosti přenesen na imaginární rovinu. Tato představa ulehčena díky vzrůstající gramotnosti a technické dokonalosti tisku</a:t>
            </a:r>
          </a:p>
          <a:p>
            <a:r>
              <a:rPr lang="cs-CZ" sz="1350" dirty="0" smtClean="0"/>
              <a:t> lidé se mohli skrze text (navíc pro všechny stejný a čtený ve stejnou dobu ve formě novin) dozvědět o jiných jim podobných lidech </a:t>
            </a:r>
          </a:p>
          <a:p>
            <a:r>
              <a:rPr lang="cs-CZ" sz="1350" dirty="0" smtClean="0"/>
              <a:t>vznik národa jako „myšleného (představovaného) společenství“ </a:t>
            </a:r>
          </a:p>
          <a:p>
            <a:pPr>
              <a:buFont typeface="Wingdings" panose="05000000000000000000" pitchFamily="2" charset="2"/>
              <a:buChar char="v"/>
            </a:pPr>
            <a:r>
              <a:rPr lang="cs-CZ" sz="1350" dirty="0" smtClean="0"/>
              <a:t>Vrcholnou fází nacionalismu (po utvoření národní identity) je snaha o sjednocení hranic národa a hranic politické jednotky (státu) dvěma hlavními způsoby: A) vypudit z rámce svého státu národy či části národů jiných (např. vyhnání Němců z Čech a Polska po 2. světové válce); B) rozšířit hranice státu na území, kde žijí části národa vlastního (např. Hitlerovo zabrání českých Sudet). Protože již téměř na celém světě nacionalistická fáze tvorby národní identity proběhla, je právě tato snaha v poslední době nejvíce viditelnou stránkou nacionalismu. </a:t>
            </a:r>
          </a:p>
          <a:p>
            <a:pPr>
              <a:buFont typeface="Wingdings" panose="05000000000000000000" pitchFamily="2" charset="2"/>
              <a:buChar char="v"/>
            </a:pPr>
            <a:r>
              <a:rPr lang="cs-CZ" sz="1350" dirty="0" smtClean="0"/>
              <a:t>Dokáže motivovat k velikým činům: pozitivním (oběť pro svobodu a nezávislost, umělecké počiny) i negativním (války, teror, genocida) </a:t>
            </a:r>
          </a:p>
          <a:p>
            <a:pPr>
              <a:buFont typeface="Wingdings" panose="05000000000000000000" pitchFamily="2" charset="2"/>
              <a:buChar char="v"/>
            </a:pPr>
            <a:r>
              <a:rPr lang="cs-CZ" sz="1350" dirty="0" smtClean="0"/>
              <a:t>Díky svým negativním projevům získal nacionalismus pejorativní nádech v některých prostředích (jazycích), např. u nás (méně již např. v angličtině) a významově se blíží „národnímu šovinizmu“ (národní zášti)</a:t>
            </a:r>
            <a:endParaRPr lang="cs-CZ" sz="1350" dirty="0"/>
          </a:p>
        </p:txBody>
      </p:sp>
    </p:spTree>
    <p:extLst>
      <p:ext uri="{BB962C8B-B14F-4D97-AF65-F5344CB8AC3E}">
        <p14:creationId xmlns:p14="http://schemas.microsoft.com/office/powerpoint/2010/main" val="3180116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Národ </a:t>
            </a:r>
            <a:r>
              <a:rPr lang="cs-CZ" b="1" dirty="0" smtClean="0"/>
              <a:t>x etnikum</a:t>
            </a:r>
            <a:endParaRPr lang="cs-CZ" b="1" dirty="0"/>
          </a:p>
        </p:txBody>
      </p:sp>
      <p:sp>
        <p:nvSpPr>
          <p:cNvPr id="3" name="Zástupný symbol pro text 2"/>
          <p:cNvSpPr>
            <a:spLocks noGrp="1"/>
          </p:cNvSpPr>
          <p:nvPr>
            <p:ph type="body" idx="1"/>
          </p:nvPr>
        </p:nvSpPr>
        <p:spPr/>
        <p:txBody>
          <a:bodyPr/>
          <a:lstStyle/>
          <a:p>
            <a:r>
              <a:rPr lang="cs-CZ" dirty="0" smtClean="0"/>
              <a:t>Národ</a:t>
            </a:r>
            <a:endParaRPr lang="cs-CZ" dirty="0"/>
          </a:p>
        </p:txBody>
      </p:sp>
      <p:sp>
        <p:nvSpPr>
          <p:cNvPr id="4" name="Zástupný symbol pro obsah 3"/>
          <p:cNvSpPr>
            <a:spLocks noGrp="1"/>
          </p:cNvSpPr>
          <p:nvPr>
            <p:ph sz="half" idx="2"/>
          </p:nvPr>
        </p:nvSpPr>
        <p:spPr/>
        <p:txBody>
          <a:bodyPr/>
          <a:lstStyle/>
          <a:p>
            <a:r>
              <a:rPr lang="cs-CZ" dirty="0" smtClean="0"/>
              <a:t>Kulturní a politické společenství</a:t>
            </a:r>
          </a:p>
          <a:p>
            <a:r>
              <a:rPr lang="cs-CZ" dirty="0" smtClean="0"/>
              <a:t>Na jeho utváření mají největší vliv společné dějiny, území, jazy</a:t>
            </a:r>
          </a:p>
          <a:p>
            <a:r>
              <a:rPr lang="cs-CZ" dirty="0" smtClean="0"/>
              <a:t>Často vázán na konkrétní stát</a:t>
            </a:r>
          </a:p>
        </p:txBody>
      </p:sp>
      <p:sp>
        <p:nvSpPr>
          <p:cNvPr id="5" name="Zástupný symbol pro text 4"/>
          <p:cNvSpPr>
            <a:spLocks noGrp="1"/>
          </p:cNvSpPr>
          <p:nvPr>
            <p:ph type="body" sz="quarter" idx="3"/>
          </p:nvPr>
        </p:nvSpPr>
        <p:spPr/>
        <p:txBody>
          <a:bodyPr/>
          <a:lstStyle/>
          <a:p>
            <a:r>
              <a:rPr lang="cs-CZ" dirty="0" smtClean="0"/>
              <a:t>Etnikum</a:t>
            </a:r>
            <a:endParaRPr lang="cs-CZ" dirty="0"/>
          </a:p>
        </p:txBody>
      </p:sp>
      <p:sp>
        <p:nvSpPr>
          <p:cNvPr id="6" name="Zástupný symbol pro obsah 5"/>
          <p:cNvSpPr>
            <a:spLocks noGrp="1"/>
          </p:cNvSpPr>
          <p:nvPr>
            <p:ph sz="quarter" idx="4"/>
          </p:nvPr>
        </p:nvSpPr>
        <p:spPr/>
        <p:txBody>
          <a:bodyPr/>
          <a:lstStyle/>
          <a:p>
            <a:r>
              <a:rPr lang="cs-CZ" dirty="0" smtClean="0"/>
              <a:t>Národnostní menšiny</a:t>
            </a:r>
          </a:p>
          <a:p>
            <a:r>
              <a:rPr lang="cs-CZ" dirty="0" smtClean="0"/>
              <a:t>Skupina jedinců s vlastní etnicitou </a:t>
            </a:r>
          </a:p>
          <a:p>
            <a:r>
              <a:rPr lang="cs-CZ" dirty="0" smtClean="0"/>
              <a:t>Především kulturní rozdíly mezi skupinami</a:t>
            </a:r>
            <a:endParaRPr lang="cs-CZ" dirty="0"/>
          </a:p>
        </p:txBody>
      </p:sp>
    </p:spTree>
    <p:extLst>
      <p:ext uri="{BB962C8B-B14F-4D97-AF65-F5344CB8AC3E}">
        <p14:creationId xmlns:p14="http://schemas.microsoft.com/office/powerpoint/2010/main" val="8356261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3">
              <a:lumMod val="60000"/>
              <a:lumOff val="40000"/>
            </a:schemeClr>
          </a:solidFill>
        </p:spPr>
        <p:txBody>
          <a:bodyPr>
            <a:normAutofit/>
          </a:bodyPr>
          <a:lstStyle/>
          <a:p>
            <a:r>
              <a:rPr lang="cs-CZ" b="1" dirty="0" smtClean="0"/>
              <a:t>Migrace a </a:t>
            </a:r>
            <a:r>
              <a:rPr lang="cs-CZ" b="1" dirty="0" smtClean="0"/>
              <a:t>multietnická </a:t>
            </a:r>
            <a:r>
              <a:rPr lang="cs-CZ" b="1" dirty="0" smtClean="0"/>
              <a:t>společnost</a:t>
            </a:r>
            <a:endParaRPr lang="cs-CZ" b="1" dirty="0"/>
          </a:p>
        </p:txBody>
      </p:sp>
      <p:sp>
        <p:nvSpPr>
          <p:cNvPr id="3" name="Zástupný symbol pro obsah 2"/>
          <p:cNvSpPr>
            <a:spLocks noGrp="1"/>
          </p:cNvSpPr>
          <p:nvPr>
            <p:ph idx="1"/>
          </p:nvPr>
        </p:nvSpPr>
        <p:spPr/>
        <p:txBody>
          <a:bodyPr>
            <a:normAutofit fontScale="70000" lnSpcReduction="20000"/>
          </a:bodyPr>
          <a:lstStyle/>
          <a:p>
            <a:r>
              <a:rPr lang="cs-CZ" dirty="0" smtClean="0"/>
              <a:t>Globalizace</a:t>
            </a:r>
          </a:p>
          <a:p>
            <a:pPr>
              <a:buFontTx/>
              <a:buChar char="-"/>
            </a:pPr>
            <a:r>
              <a:rPr lang="cs-CZ" dirty="0" smtClean="0"/>
              <a:t>Stěhování za prací</a:t>
            </a:r>
          </a:p>
          <a:p>
            <a:pPr>
              <a:buFontTx/>
              <a:buChar char="-"/>
            </a:pPr>
            <a:r>
              <a:rPr lang="cs-CZ" dirty="0" smtClean="0"/>
              <a:t>Prchající před občanskými válkami, přírodními katastrofami, politickým útlakem (politická migrace – status uprchlíka – povinnost zemí)</a:t>
            </a:r>
          </a:p>
          <a:p>
            <a:pPr>
              <a:buFontTx/>
              <a:buChar char="-"/>
            </a:pPr>
            <a:r>
              <a:rPr lang="cs-CZ" dirty="0" smtClean="0"/>
              <a:t>Stěhování za lepšími životními podmínky (ekonomická migrace)</a:t>
            </a:r>
          </a:p>
          <a:p>
            <a:pPr>
              <a:buFontTx/>
              <a:buChar char="-"/>
            </a:pPr>
            <a:r>
              <a:rPr lang="cs-CZ" dirty="0" smtClean="0"/>
              <a:t>Změny místa pobyty (legální x nelegální)</a:t>
            </a:r>
          </a:p>
          <a:p>
            <a:r>
              <a:rPr lang="cs-CZ" dirty="0" smtClean="0"/>
              <a:t>Emigrace </a:t>
            </a:r>
          </a:p>
          <a:p>
            <a:r>
              <a:rPr lang="cs-CZ" dirty="0" smtClean="0"/>
              <a:t>Imigrace </a:t>
            </a:r>
          </a:p>
          <a:p>
            <a:r>
              <a:rPr lang="cs-CZ" b="1" dirty="0" smtClean="0"/>
              <a:t>S rostoucím počtem migrantů a jejich potomků se mění povaha společnosti</a:t>
            </a:r>
          </a:p>
          <a:p>
            <a:r>
              <a:rPr lang="cs-CZ" dirty="0" smtClean="0"/>
              <a:t>Velké kulturní rozdíl</a:t>
            </a:r>
          </a:p>
          <a:p>
            <a:r>
              <a:rPr lang="cs-CZ" dirty="0" smtClean="0"/>
              <a:t>Společnosti se mění z národních na multietnické</a:t>
            </a:r>
          </a:p>
          <a:p>
            <a:r>
              <a:rPr lang="cs-CZ" dirty="0" smtClean="0"/>
              <a:t>Odhad 150 – 200 mil. obyvatel</a:t>
            </a:r>
            <a:endParaRPr lang="cs-CZ" dirty="0"/>
          </a:p>
        </p:txBody>
      </p:sp>
    </p:spTree>
    <p:extLst>
      <p:ext uri="{BB962C8B-B14F-4D97-AF65-F5344CB8AC3E}">
        <p14:creationId xmlns:p14="http://schemas.microsoft.com/office/powerpoint/2010/main" val="25478922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solidFill>
        </p:spPr>
        <p:txBody>
          <a:bodyPr/>
          <a:lstStyle/>
          <a:p>
            <a:r>
              <a:rPr lang="cs-CZ" b="1" dirty="0" smtClean="0"/>
              <a:t>Občan a obyvatel</a:t>
            </a:r>
            <a:endParaRPr lang="cs-CZ" b="1" dirty="0"/>
          </a:p>
        </p:txBody>
      </p:sp>
      <p:sp>
        <p:nvSpPr>
          <p:cNvPr id="3" name="Zástupný symbol pro obsah 2"/>
          <p:cNvSpPr>
            <a:spLocks noGrp="1"/>
          </p:cNvSpPr>
          <p:nvPr>
            <p:ph idx="1"/>
          </p:nvPr>
        </p:nvSpPr>
        <p:spPr/>
        <p:txBody>
          <a:bodyPr/>
          <a:lstStyle/>
          <a:p>
            <a:r>
              <a:rPr lang="cs-CZ" dirty="0" smtClean="0"/>
              <a:t>Občan – pojem politický; příslušnost ke státu</a:t>
            </a:r>
          </a:p>
          <a:p>
            <a:r>
              <a:rPr lang="cs-CZ" dirty="0" smtClean="0"/>
              <a:t>Obyvatel – pojem geografický; příslušnost k území</a:t>
            </a:r>
          </a:p>
          <a:p>
            <a:r>
              <a:rPr lang="cs-CZ" dirty="0" smtClean="0"/>
              <a:t>Občan Francie může být obyvatelem Brna</a:t>
            </a:r>
          </a:p>
        </p:txBody>
      </p:sp>
    </p:spTree>
    <p:extLst>
      <p:ext uri="{BB962C8B-B14F-4D97-AF65-F5344CB8AC3E}">
        <p14:creationId xmlns:p14="http://schemas.microsoft.com/office/powerpoint/2010/main" val="3329915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t>
            </a:r>
            <a:endParaRPr lang="cs-CZ" dirty="0"/>
          </a:p>
        </p:txBody>
      </p:sp>
      <p:pic>
        <p:nvPicPr>
          <p:cNvPr id="4" name="Zástupný symbol pro obsah 3" descr="Vznik a poslání písemnictví - ppt stáhnout"/>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6048672" cy="4176464"/>
          </a:xfrm>
          <a:prstGeom prst="rect">
            <a:avLst/>
          </a:prstGeom>
          <a:noFill/>
          <a:ln>
            <a:noFill/>
          </a:ln>
        </p:spPr>
      </p:pic>
      <p:pic>
        <p:nvPicPr>
          <p:cNvPr id="5" name="Obrázek 4" descr="Fyzická geografie Asie"/>
          <p:cNvPicPr/>
          <p:nvPr/>
        </p:nvPicPr>
        <p:blipFill>
          <a:blip r:embed="rId3">
            <a:extLst>
              <a:ext uri="{28A0092B-C50C-407E-A947-70E740481C1C}">
                <a14:useLocalDpi xmlns:a14="http://schemas.microsoft.com/office/drawing/2010/main" val="0"/>
              </a:ext>
            </a:extLst>
          </a:blip>
          <a:srcRect/>
          <a:stretch>
            <a:fillRect/>
          </a:stretch>
        </p:blipFill>
        <p:spPr bwMode="auto">
          <a:xfrm>
            <a:off x="3203848" y="3933056"/>
            <a:ext cx="5282704" cy="2615158"/>
          </a:xfrm>
          <a:prstGeom prst="rect">
            <a:avLst/>
          </a:prstGeom>
          <a:noFill/>
          <a:ln>
            <a:noFill/>
          </a:ln>
        </p:spPr>
      </p:pic>
    </p:spTree>
    <p:extLst>
      <p:ext uri="{BB962C8B-B14F-4D97-AF65-F5344CB8AC3E}">
        <p14:creationId xmlns:p14="http://schemas.microsoft.com/office/powerpoint/2010/main" val="623110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Vestfálský </a:t>
            </a:r>
            <a:r>
              <a:rPr lang="cs-CZ" dirty="0" smtClean="0"/>
              <a:t>mír (1648)</a:t>
            </a:r>
            <a:endParaRPr lang="cs-CZ" dirty="0"/>
          </a:p>
        </p:txBody>
      </p:sp>
      <p:sp>
        <p:nvSpPr>
          <p:cNvPr id="3" name="Zástupný symbol pro obsah 2"/>
          <p:cNvSpPr>
            <a:spLocks noGrp="1"/>
          </p:cNvSpPr>
          <p:nvPr>
            <p:ph idx="1"/>
          </p:nvPr>
        </p:nvSpPr>
        <p:spPr>
          <a:xfrm>
            <a:off x="457200" y="1600200"/>
            <a:ext cx="8363272" cy="4781128"/>
          </a:xfrm>
        </p:spPr>
        <p:txBody>
          <a:bodyPr>
            <a:normAutofit fontScale="55000" lnSpcReduction="20000"/>
          </a:bodyPr>
          <a:lstStyle/>
          <a:p>
            <a:r>
              <a:rPr lang="cs-CZ" dirty="0" smtClean="0"/>
              <a:t>Ukončil válku - důsledky pro celou Evropu tristní (bída, hladomory)</a:t>
            </a:r>
            <a:endParaRPr lang="cs-CZ" dirty="0"/>
          </a:p>
          <a:p>
            <a:r>
              <a:rPr lang="cs-CZ" dirty="0" smtClean="0"/>
              <a:t>Po podepsání míru – propracovaná pravidla pro nové uspořádání Evropy</a:t>
            </a:r>
            <a:endParaRPr lang="cs-CZ" dirty="0"/>
          </a:p>
          <a:p>
            <a:r>
              <a:rPr lang="cs-CZ" dirty="0" smtClean="0"/>
              <a:t>Vznik  </a:t>
            </a:r>
            <a:r>
              <a:rPr lang="cs-CZ" dirty="0"/>
              <a:t>moderního </a:t>
            </a:r>
            <a:r>
              <a:rPr lang="cs-CZ" dirty="0" smtClean="0"/>
              <a:t>státu, ,,vestfálský typ </a:t>
            </a:r>
            <a:r>
              <a:rPr lang="cs-CZ" dirty="0"/>
              <a:t>státního </a:t>
            </a:r>
            <a:r>
              <a:rPr lang="cs-CZ" dirty="0" smtClean="0"/>
              <a:t>uspořádání nebo vestfálský typ </a:t>
            </a:r>
            <a:r>
              <a:rPr lang="cs-CZ" dirty="0"/>
              <a:t>státu</a:t>
            </a:r>
            <a:r>
              <a:rPr lang="cs-CZ" dirty="0" smtClean="0"/>
              <a:t>“</a:t>
            </a:r>
          </a:p>
          <a:p>
            <a:r>
              <a:rPr lang="cs-CZ" dirty="0" smtClean="0"/>
              <a:t>Vznik moderního státu s </a:t>
            </a:r>
            <a:r>
              <a:rPr lang="cs-CZ" dirty="0"/>
              <a:t> byrokratickou </a:t>
            </a:r>
            <a:r>
              <a:rPr lang="cs-CZ" dirty="0" smtClean="0"/>
              <a:t>správou</a:t>
            </a:r>
          </a:p>
          <a:p>
            <a:r>
              <a:rPr lang="cs-CZ" dirty="0" smtClean="0"/>
              <a:t>V důsledku podepsání míru začal </a:t>
            </a:r>
            <a:r>
              <a:rPr lang="cs-CZ" dirty="0"/>
              <a:t>v evropských státech proces sekularizace moci </a:t>
            </a:r>
          </a:p>
          <a:p>
            <a:r>
              <a:rPr lang="cs-CZ" dirty="0"/>
              <a:t>Byla ukončena vize i praxe jednotné Evropy pod mocí papeže i </a:t>
            </a:r>
            <a:r>
              <a:rPr lang="cs-CZ" dirty="0" smtClean="0"/>
              <a:t>císaře</a:t>
            </a:r>
          </a:p>
          <a:p>
            <a:r>
              <a:rPr lang="cs-CZ" dirty="0" smtClean="0"/>
              <a:t>Formálně </a:t>
            </a:r>
            <a:r>
              <a:rPr lang="cs-CZ" dirty="0"/>
              <a:t>uznal </a:t>
            </a:r>
            <a:r>
              <a:rPr lang="cs-CZ" b="1" dirty="0"/>
              <a:t>státní </a:t>
            </a:r>
            <a:r>
              <a:rPr lang="cs-CZ" b="1" dirty="0" smtClean="0"/>
              <a:t>suverenitu (SVRCHOVANOST)</a:t>
            </a:r>
            <a:r>
              <a:rPr lang="cs-CZ" dirty="0"/>
              <a:t> jako princip mezinárodního </a:t>
            </a:r>
            <a:r>
              <a:rPr lang="cs-CZ" dirty="0" smtClean="0"/>
              <a:t>práva</a:t>
            </a:r>
            <a:endParaRPr lang="cs-CZ" dirty="0"/>
          </a:p>
          <a:p>
            <a:r>
              <a:rPr lang="cs-CZ" dirty="0" smtClean="0"/>
              <a:t>Stát </a:t>
            </a:r>
            <a:r>
              <a:rPr lang="cs-CZ" dirty="0"/>
              <a:t>je svrchovaným správcem území a obyvatelstva, na </a:t>
            </a:r>
            <a:r>
              <a:rPr lang="cs-CZ" dirty="0" smtClean="0"/>
              <a:t>kterém </a:t>
            </a:r>
            <a:r>
              <a:rPr lang="cs-CZ" dirty="0"/>
              <a:t>se rozkládá (žádný jiný subjekt – církev, jiný stát, nemůže zasahovat do jeho vnitřních záležitostí</a:t>
            </a:r>
            <a:r>
              <a:rPr lang="cs-CZ" dirty="0" smtClean="0"/>
              <a:t>)</a:t>
            </a:r>
            <a:endParaRPr lang="cs-CZ" dirty="0"/>
          </a:p>
          <a:p>
            <a:r>
              <a:rPr lang="cs-CZ" dirty="0" smtClean="0"/>
              <a:t>Státy jsou </a:t>
            </a:r>
            <a:r>
              <a:rPr lang="cs-CZ" dirty="0"/>
              <a:t>si právně </a:t>
            </a:r>
            <a:r>
              <a:rPr lang="cs-CZ" dirty="0" smtClean="0"/>
              <a:t>rovny</a:t>
            </a:r>
            <a:endParaRPr lang="cs-CZ" dirty="0"/>
          </a:p>
          <a:p>
            <a:r>
              <a:rPr lang="cs-CZ" dirty="0" smtClean="0"/>
              <a:t>Signatáři </a:t>
            </a:r>
            <a:r>
              <a:rPr lang="cs-CZ" dirty="0"/>
              <a:t>jsou jedinými existujícími </a:t>
            </a:r>
            <a:r>
              <a:rPr lang="cs-CZ" dirty="0" smtClean="0"/>
              <a:t>státy</a:t>
            </a:r>
            <a:endParaRPr lang="cs-CZ" dirty="0"/>
          </a:p>
          <a:p>
            <a:r>
              <a:rPr lang="cs-CZ" dirty="0"/>
              <a:t>D</a:t>
            </a:r>
            <a:r>
              <a:rPr lang="cs-CZ" dirty="0" smtClean="0"/>
              <a:t>alší </a:t>
            </a:r>
            <a:r>
              <a:rPr lang="cs-CZ" dirty="0"/>
              <a:t>státy musely být formálně uznány již stávajícími </a:t>
            </a:r>
            <a:r>
              <a:rPr lang="cs-CZ" dirty="0" smtClean="0"/>
              <a:t>signatáři</a:t>
            </a:r>
            <a:endParaRPr lang="cs-CZ" dirty="0"/>
          </a:p>
          <a:p>
            <a:r>
              <a:rPr lang="cs-CZ" dirty="0" smtClean="0"/>
              <a:t>Na </a:t>
            </a:r>
            <a:r>
              <a:rPr lang="cs-CZ" dirty="0"/>
              <a:t>zbytek světa bylo pohlíženo jako na </a:t>
            </a:r>
            <a:r>
              <a:rPr lang="cs-CZ" i="1" dirty="0" err="1"/>
              <a:t>terra</a:t>
            </a:r>
            <a:r>
              <a:rPr lang="cs-CZ" i="1" dirty="0"/>
              <a:t> </a:t>
            </a:r>
            <a:r>
              <a:rPr lang="cs-CZ" i="1" dirty="0" err="1"/>
              <a:t>nullis</a:t>
            </a:r>
            <a:r>
              <a:rPr lang="cs-CZ" dirty="0"/>
              <a:t> (území nikoho). </a:t>
            </a:r>
          </a:p>
          <a:p>
            <a:r>
              <a:rPr lang="cs-CZ" dirty="0"/>
              <a:t>Vestfálským uspořádáním </a:t>
            </a:r>
            <a:r>
              <a:rPr lang="cs-CZ" dirty="0" smtClean="0"/>
              <a:t>začala etapa, kdy </a:t>
            </a:r>
            <a:r>
              <a:rPr lang="cs-CZ" dirty="0"/>
              <a:t>státy přestaly potřebovat vladaře z boží </a:t>
            </a:r>
            <a:r>
              <a:rPr lang="cs-CZ" dirty="0" smtClean="0"/>
              <a:t>vůle </a:t>
            </a:r>
            <a:r>
              <a:rPr lang="cs-CZ" dirty="0"/>
              <a:t>i církve </a:t>
            </a:r>
            <a:r>
              <a:rPr lang="cs-CZ" dirty="0" smtClean="0"/>
              <a:t>obecně</a:t>
            </a:r>
            <a:r>
              <a:rPr lang="cs-CZ" dirty="0"/>
              <a:t>   </a:t>
            </a:r>
          </a:p>
        </p:txBody>
      </p:sp>
    </p:spTree>
    <p:extLst>
      <p:ext uri="{BB962C8B-B14F-4D97-AF65-F5344CB8AC3E}">
        <p14:creationId xmlns:p14="http://schemas.microsoft.com/office/powerpoint/2010/main" val="1408673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České země po Vestfálském míru</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Zdecimované české obyvatelstvo se po třiceti letech dočkalo míru uprostřed ruin, hladu a zoufalství. Předváleční bohatí sedláci se ocitli na úrovni svých někdejších podruhů. Ve vylidněných městech nalezli útulky otrlí váleční vysloužilci a tuláci. Seběhli se ze všech končin světa, takže města se proměnila v babylon jazyků a vinou duchovní bídy nových samozvaných obyvatel i v semeniště zločinu a násilí. Venkov přepadaný </a:t>
            </a:r>
            <a:r>
              <a:rPr lang="cs-CZ" dirty="0" err="1"/>
              <a:t>polozvířecky</a:t>
            </a:r>
            <a:r>
              <a:rPr lang="cs-CZ" dirty="0"/>
              <a:t> žijícími ubožáky z lesů na tom nebyl o nic lépe. Nastal mír... krutý však a neradostný, neboť pro naši zemi (jistěže nejen pro ni) a její obyvatele byl vlastně bolestným propadem do minulosti, do poměrů kdysi už překonaných. Strašný požár sice uhasl, zbylo však spáleniště... Dohasla válka, která začala na českém území – v Praze v roce 1618 – vyhazováním z okna. Prakticky tamtéž skončila – na podzim 1648, za švédského </a:t>
            </a:r>
            <a:r>
              <a:rPr lang="cs-CZ" dirty="0" smtClean="0"/>
              <a:t>vpádu</a:t>
            </a:r>
          </a:p>
          <a:p>
            <a:r>
              <a:rPr lang="cs-CZ" dirty="0"/>
              <a:t>https://dvojka.rozhlas.cz/463-schuzka-mir-rika-se-mu-vestfalsky-7938544du.</a:t>
            </a:r>
          </a:p>
        </p:txBody>
      </p:sp>
    </p:spTree>
    <p:extLst>
      <p:ext uri="{BB962C8B-B14F-4D97-AF65-F5344CB8AC3E}">
        <p14:creationId xmlns:p14="http://schemas.microsoft.com/office/powerpoint/2010/main" val="3556337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Velká francouzská revoluce (1789)</a:t>
            </a:r>
          </a:p>
        </p:txBody>
      </p:sp>
      <p:sp>
        <p:nvSpPr>
          <p:cNvPr id="3" name="Zástupný symbol pro obsah 2"/>
          <p:cNvSpPr>
            <a:spLocks noGrp="1"/>
          </p:cNvSpPr>
          <p:nvPr>
            <p:ph idx="1"/>
          </p:nvPr>
        </p:nvSpPr>
        <p:spPr/>
        <p:txBody>
          <a:bodyPr>
            <a:normAutofit fontScale="62500" lnSpcReduction="20000"/>
          </a:bodyPr>
          <a:lstStyle/>
          <a:p>
            <a:r>
              <a:rPr lang="cs-CZ" dirty="0" smtClean="0"/>
              <a:t>Konec 18. století - </a:t>
            </a:r>
            <a:r>
              <a:rPr lang="cs-CZ" dirty="0"/>
              <a:t>1783 na Islandu vybuchla sopka </a:t>
            </a:r>
            <a:r>
              <a:rPr lang="cs-CZ" dirty="0" err="1" smtClean="0"/>
              <a:t>Laki</a:t>
            </a:r>
            <a:r>
              <a:rPr lang="cs-CZ" dirty="0" smtClean="0"/>
              <a:t>, spíše 45 km dlouhá průrva - významně </a:t>
            </a:r>
            <a:r>
              <a:rPr lang="cs-CZ" dirty="0"/>
              <a:t>proměnila směřování lidské společnosti. </a:t>
            </a:r>
            <a:r>
              <a:rPr lang="cs-CZ" dirty="0" smtClean="0"/>
              <a:t>Uvolněné jedovaté plyny pozměnily </a:t>
            </a:r>
            <a:r>
              <a:rPr lang="cs-CZ" dirty="0"/>
              <a:t>klima na velké části severní polokoule.</a:t>
            </a:r>
          </a:p>
          <a:p>
            <a:r>
              <a:rPr lang="cs-CZ" dirty="0" smtClean="0"/>
              <a:t>Severní Amerika </a:t>
            </a:r>
            <a:r>
              <a:rPr lang="cs-CZ" dirty="0"/>
              <a:t>a </a:t>
            </a:r>
            <a:r>
              <a:rPr lang="cs-CZ" dirty="0" smtClean="0"/>
              <a:t>Evropa - tuhé zimy, v Africe zničující </a:t>
            </a:r>
            <a:r>
              <a:rPr lang="cs-CZ" dirty="0"/>
              <a:t>sucha. Utrpení obyvatel spojené s několikaletou </a:t>
            </a:r>
            <a:r>
              <a:rPr lang="cs-CZ" dirty="0" smtClean="0"/>
              <a:t>neúrodou </a:t>
            </a:r>
            <a:r>
              <a:rPr lang="cs-CZ" dirty="0"/>
              <a:t>vyústilo na řadě míst Evropy v občanské nepokoj</a:t>
            </a:r>
            <a:br>
              <a:rPr lang="cs-CZ" dirty="0"/>
            </a:br>
            <a:endParaRPr lang="cs-CZ" dirty="0" smtClean="0"/>
          </a:p>
          <a:p>
            <a:r>
              <a:rPr lang="cs-CZ" dirty="0" smtClean="0"/>
              <a:t>Vyvrcholení vývoje administrativního státu</a:t>
            </a:r>
          </a:p>
          <a:p>
            <a:r>
              <a:rPr lang="cs-CZ" dirty="0" smtClean="0"/>
              <a:t>Velká francouzská revoluce – 1789 - 1799</a:t>
            </a:r>
          </a:p>
          <a:p>
            <a:r>
              <a:rPr lang="cs-CZ" dirty="0" smtClean="0"/>
              <a:t>1791 – 1792 krátce existující konstituční monarchie</a:t>
            </a:r>
            <a:r>
              <a:rPr lang="cs-CZ" dirty="0"/>
              <a:t> </a:t>
            </a:r>
            <a:endParaRPr lang="cs-CZ" dirty="0" smtClean="0"/>
          </a:p>
          <a:p>
            <a:r>
              <a:rPr lang="cs-CZ" dirty="0"/>
              <a:t>24. října 1793 schválil Konvent zavedení nového</a:t>
            </a:r>
            <a:r>
              <a:rPr lang="cs-CZ" dirty="0" smtClean="0"/>
              <a:t>, revolučního kalendáře.  </a:t>
            </a:r>
            <a:r>
              <a:rPr lang="cs-CZ" dirty="0"/>
              <a:t>Za začátek letopočtu bylo zvoleno datum 22. 9. 1792, tedy první den Francouzské republiky</a:t>
            </a:r>
            <a:r>
              <a:rPr lang="cs-CZ" dirty="0" smtClean="0"/>
              <a:t>. Bylo zrušeno otroctví.</a:t>
            </a:r>
          </a:p>
          <a:p>
            <a:r>
              <a:rPr lang="cs-CZ" dirty="0" smtClean="0"/>
              <a:t>1792 – 1804 První Francouzská republika, vyhlášena Národním konventem</a:t>
            </a:r>
            <a:endParaRPr lang="cs-CZ" dirty="0"/>
          </a:p>
        </p:txBody>
      </p:sp>
    </p:spTree>
    <p:extLst>
      <p:ext uri="{BB962C8B-B14F-4D97-AF65-F5344CB8AC3E}">
        <p14:creationId xmlns:p14="http://schemas.microsoft.com/office/powerpoint/2010/main" val="1660678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solidFill>
                  <a:srgbClr val="FF0000"/>
                </a:solidFill>
              </a:rPr>
              <a:t>Versailleský systém</a:t>
            </a:r>
            <a:endParaRPr lang="cs-CZ" dirty="0"/>
          </a:p>
        </p:txBody>
      </p:sp>
      <p:sp>
        <p:nvSpPr>
          <p:cNvPr id="3" name="Zástupný symbol pro obsah 2"/>
          <p:cNvSpPr>
            <a:spLocks noGrp="1"/>
          </p:cNvSpPr>
          <p:nvPr>
            <p:ph idx="1"/>
          </p:nvPr>
        </p:nvSpPr>
        <p:spPr/>
        <p:txBody>
          <a:bodyPr>
            <a:normAutofit fontScale="85000" lnSpcReduction="10000"/>
          </a:bodyPr>
          <a:lstStyle/>
          <a:p>
            <a:pPr>
              <a:defRPr/>
            </a:pPr>
            <a:r>
              <a:rPr lang="cs-CZ" dirty="0"/>
              <a:t>Pařížská konference začala </a:t>
            </a:r>
            <a:r>
              <a:rPr lang="cs-CZ" b="1" dirty="0"/>
              <a:t>18. ledna 1919 </a:t>
            </a:r>
            <a:r>
              <a:rPr lang="cs-CZ" dirty="0"/>
              <a:t>a trvala déle než </a:t>
            </a:r>
            <a:r>
              <a:rPr lang="cs-CZ" dirty="0" smtClean="0"/>
              <a:t>rok</a:t>
            </a:r>
          </a:p>
          <a:p>
            <a:pPr>
              <a:defRPr/>
            </a:pPr>
            <a:r>
              <a:rPr lang="cs-CZ" b="1" dirty="0" smtClean="0"/>
              <a:t>Účastníci </a:t>
            </a:r>
            <a:r>
              <a:rPr lang="cs-CZ" dirty="0" smtClean="0"/>
              <a:t>rozděleni </a:t>
            </a:r>
            <a:r>
              <a:rPr lang="cs-CZ" dirty="0"/>
              <a:t>na: </a:t>
            </a:r>
          </a:p>
          <a:p>
            <a:pPr marL="0" indent="0">
              <a:buNone/>
              <a:defRPr/>
            </a:pPr>
            <a:r>
              <a:rPr lang="cs-CZ" b="1" dirty="0"/>
              <a:t>a) </a:t>
            </a:r>
            <a:r>
              <a:rPr lang="cs-CZ" dirty="0"/>
              <a:t>mocnosti </a:t>
            </a:r>
            <a:r>
              <a:rPr lang="cs-CZ" b="1" dirty="0"/>
              <a:t>s všeobecnými zájmy </a:t>
            </a:r>
            <a:r>
              <a:rPr lang="cs-CZ" dirty="0"/>
              <a:t>(tedy velmoci)</a:t>
            </a:r>
            <a:r>
              <a:rPr lang="cs-CZ" b="1" dirty="0"/>
              <a:t>: </a:t>
            </a:r>
            <a:r>
              <a:rPr lang="cs-CZ" dirty="0"/>
              <a:t>Francie, Velká Británie, Spojené státy, Itálie, Japonsko; </a:t>
            </a:r>
          </a:p>
          <a:p>
            <a:pPr marL="0" indent="0">
              <a:buNone/>
              <a:defRPr/>
            </a:pPr>
            <a:r>
              <a:rPr lang="cs-CZ" b="1" dirty="0"/>
              <a:t>b) </a:t>
            </a:r>
            <a:r>
              <a:rPr lang="cs-CZ" dirty="0"/>
              <a:t>mocnosti</a:t>
            </a:r>
            <a:r>
              <a:rPr lang="cs-CZ" b="1" dirty="0"/>
              <a:t> s omezenými zájmy: </a:t>
            </a:r>
            <a:r>
              <a:rPr lang="cs-CZ" dirty="0"/>
              <a:t>mezi nimi bylo i Československo; </a:t>
            </a:r>
          </a:p>
          <a:p>
            <a:pPr marL="0" indent="0">
              <a:buNone/>
              <a:defRPr/>
            </a:pPr>
            <a:r>
              <a:rPr lang="cs-CZ" b="1" dirty="0"/>
              <a:t>c) </a:t>
            </a:r>
            <a:r>
              <a:rPr lang="cs-CZ" dirty="0"/>
              <a:t>mocnosti, které přímo </a:t>
            </a:r>
            <a:r>
              <a:rPr lang="cs-CZ" b="1" dirty="0"/>
              <a:t>neválčily: </a:t>
            </a:r>
            <a:r>
              <a:rPr lang="cs-CZ" dirty="0"/>
              <a:t>některé jihoamerické státy, které sice za války zaujaly vůči Ústředním mocnostem nepřátelský postoj, ale své armády na žádné bojiště neposlaly. </a:t>
            </a:r>
          </a:p>
          <a:p>
            <a:endParaRPr lang="cs-CZ" dirty="0"/>
          </a:p>
        </p:txBody>
      </p:sp>
    </p:spTree>
    <p:extLst>
      <p:ext uri="{BB962C8B-B14F-4D97-AF65-F5344CB8AC3E}">
        <p14:creationId xmlns:p14="http://schemas.microsoft.com/office/powerpoint/2010/main" val="387882534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1340</TotalTime>
  <Words>3661</Words>
  <Application>Microsoft Office PowerPoint</Application>
  <PresentationFormat>Předvádění na obrazovce (4:3)</PresentationFormat>
  <Paragraphs>368</Paragraphs>
  <Slides>47</Slides>
  <Notes>2</Notes>
  <HiddenSlides>0</HiddenSlides>
  <MMClips>0</MMClips>
  <ScaleCrop>false</ScaleCrop>
  <HeadingPairs>
    <vt:vector size="4" baseType="variant">
      <vt:variant>
        <vt:lpstr>Motiv</vt:lpstr>
      </vt:variant>
      <vt:variant>
        <vt:i4>1</vt:i4>
      </vt:variant>
      <vt:variant>
        <vt:lpstr>Nadpisy snímků</vt:lpstr>
      </vt:variant>
      <vt:variant>
        <vt:i4>47</vt:i4>
      </vt:variant>
    </vt:vector>
  </HeadingPairs>
  <TitlesOfParts>
    <vt:vector size="48" baseType="lpstr">
      <vt:lpstr>Motiv systému Office</vt:lpstr>
      <vt:lpstr>Stát, režim státu, formy státu</vt:lpstr>
      <vt:lpstr>STÁT</vt:lpstr>
      <vt:lpstr>Stát – historie </vt:lpstr>
      <vt:lpstr>Stát – historie pokračování</vt:lpstr>
      <vt:lpstr>.</vt:lpstr>
      <vt:lpstr>Vestfálský mír (1648)</vt:lpstr>
      <vt:lpstr>České země po Vestfálském míru</vt:lpstr>
      <vt:lpstr>Velká francouzská revoluce (1789)</vt:lpstr>
      <vt:lpstr>Versailleský systém</vt:lpstr>
      <vt:lpstr>Versailleský systém pokrač.</vt:lpstr>
      <vt:lpstr>Společnost národů</vt:lpstr>
      <vt:lpstr>Organizace spojených národů</vt:lpstr>
      <vt:lpstr>Teorie vzniku státu</vt:lpstr>
      <vt:lpstr>Vývoj států</vt:lpstr>
      <vt:lpstr>ZNAKY STÁTU</vt:lpstr>
      <vt:lpstr>Státy</vt:lpstr>
      <vt:lpstr>Sdílení suverenity </vt:lpstr>
      <vt:lpstr>EU</vt:lpstr>
      <vt:lpstr>Prezentace aplikace PowerPoint</vt:lpstr>
      <vt:lpstr>Funkce státu - vnitřní</vt:lpstr>
      <vt:lpstr>Funkce státu - vnější</vt:lpstr>
      <vt:lpstr>Dělení států</vt:lpstr>
      <vt:lpstr>FORMY STÁTU</vt:lpstr>
      <vt:lpstr>Prezentace aplikace PowerPoint</vt:lpstr>
      <vt:lpstr>Prezentace aplikace PowerPoint</vt:lpstr>
      <vt:lpstr>Prezentace aplikace PowerPoint</vt:lpstr>
      <vt:lpstr>Dělení podle Aristotela</vt:lpstr>
      <vt:lpstr>Monarchie</vt:lpstr>
      <vt:lpstr>Republika</vt:lpstr>
      <vt:lpstr>Republika prezidentská</vt:lpstr>
      <vt:lpstr>Dělení státu podle státního zřízení</vt:lpstr>
      <vt:lpstr>Uznání státu</vt:lpstr>
      <vt:lpstr>Uznání státu </vt:lpstr>
      <vt:lpstr>Forma uznání státu</vt:lpstr>
      <vt:lpstr>Uznání vlády</vt:lpstr>
      <vt:lpstr>Příklady</vt:lpstr>
      <vt:lpstr>Přehled neuznaných zemí</vt:lpstr>
      <vt:lpstr>Občanství</vt:lpstr>
      <vt:lpstr>Státní občanství Nabytí a pozbytí</vt:lpstr>
      <vt:lpstr>Bipolité, apatrité (apolité)</vt:lpstr>
      <vt:lpstr>Národ</vt:lpstr>
      <vt:lpstr>Národnost </vt:lpstr>
      <vt:lpstr>Národnost - svět</vt:lpstr>
      <vt:lpstr>Nacionalismus</vt:lpstr>
      <vt:lpstr>Národ x etnikum</vt:lpstr>
      <vt:lpstr>Migrace a multietnická společnost</vt:lpstr>
      <vt:lpstr>Občan a obyvatel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Anna</dc:creator>
  <cp:lastModifiedBy>Anna</cp:lastModifiedBy>
  <cp:revision>61</cp:revision>
  <dcterms:created xsi:type="dcterms:W3CDTF">2020-12-09T08:54:27Z</dcterms:created>
  <dcterms:modified xsi:type="dcterms:W3CDTF">2022-02-19T00:03:07Z</dcterms:modified>
</cp:coreProperties>
</file>