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85" r:id="rId2"/>
    <p:sldId id="261" r:id="rId3"/>
    <p:sldId id="276" r:id="rId4"/>
    <p:sldId id="271" r:id="rId5"/>
    <p:sldId id="275" r:id="rId6"/>
    <p:sldId id="270" r:id="rId7"/>
    <p:sldId id="266" r:id="rId8"/>
    <p:sldId id="259" r:id="rId9"/>
    <p:sldId id="257" r:id="rId10"/>
    <p:sldId id="274" r:id="rId11"/>
    <p:sldId id="265" r:id="rId12"/>
    <p:sldId id="273" r:id="rId13"/>
    <p:sldId id="263" r:id="rId14"/>
    <p:sldId id="267" r:id="rId15"/>
    <p:sldId id="264" r:id="rId16"/>
    <p:sldId id="258" r:id="rId17"/>
    <p:sldId id="286" r:id="rId18"/>
    <p:sldId id="287" r:id="rId19"/>
    <p:sldId id="288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9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63076-96FC-4A24-B7B9-6FF68EC8413F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D8F24-31CC-4E6F-9839-BBCA9A525C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714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B2066B8B-8118-441A-8DEE-E6130AF15F25}" type="slidenum">
              <a:rPr lang="cs-CZ" altLang="cs-CZ" smtClean="0">
                <a:latin typeface="Arial" pitchFamily="34" charset="0"/>
                <a:ea typeface="Microsoft YaHei" pitchFamily="34" charset="-122"/>
                <a:cs typeface="Segoe UI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mtClean="0">
              <a:latin typeface="Arial" pitchFamily="34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53251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7D11CF0-B698-4FC0-993B-760CC6847346}" type="slidenum">
              <a:rPr lang="cs-CZ" altLang="cs-CZ">
                <a:latin typeface="Arial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>
              <a:latin typeface="Arial" pitchFamily="34" charset="0"/>
            </a:endParaRPr>
          </a:p>
        </p:txBody>
      </p:sp>
      <p:sp>
        <p:nvSpPr>
          <p:cNvPr id="532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42A304A-E048-42AC-9F40-7DEB7DB684BD}" type="slidenum">
              <a:rPr lang="cs-CZ" altLang="cs-CZ" smtClean="0">
                <a:latin typeface="Arial" pitchFamily="34" charset="0"/>
                <a:ea typeface="Microsoft YaHei" pitchFamily="34" charset="-122"/>
                <a:cs typeface="Segoe UI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mtClean="0">
              <a:latin typeface="Arial" pitchFamily="34" charset="0"/>
              <a:ea typeface="Microsoft YaHei" pitchFamily="34" charset="-122"/>
              <a:cs typeface="Segoe UI" pitchFamily="34" charset="0"/>
            </a:endParaRPr>
          </a:p>
        </p:txBody>
      </p:sp>
      <p:sp>
        <p:nvSpPr>
          <p:cNvPr id="52227" name="Text Box 1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756F572-6058-4054-AFF3-E4DDE871E55B}" type="slidenum">
              <a:rPr lang="cs-CZ" altLang="cs-CZ">
                <a:latin typeface="Arial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>
              <a:latin typeface="Arial" pitchFamily="34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290-019B-4B23-B38D-7AD5FC521DF4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EB03-D7F2-4CCE-B7C8-E55489D6E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716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290-019B-4B23-B38D-7AD5FC521DF4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EB03-D7F2-4CCE-B7C8-E55489D6E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5715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290-019B-4B23-B38D-7AD5FC521DF4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EB03-D7F2-4CCE-B7C8-E55489D6E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207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290-019B-4B23-B38D-7AD5FC521DF4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EB03-D7F2-4CCE-B7C8-E55489D6E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6450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290-019B-4B23-B38D-7AD5FC521DF4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EB03-D7F2-4CCE-B7C8-E55489D6E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36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290-019B-4B23-B38D-7AD5FC521DF4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EB03-D7F2-4CCE-B7C8-E55489D6E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654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290-019B-4B23-B38D-7AD5FC521DF4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EB03-D7F2-4CCE-B7C8-E55489D6E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88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290-019B-4B23-B38D-7AD5FC521DF4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EB03-D7F2-4CCE-B7C8-E55489D6E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03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290-019B-4B23-B38D-7AD5FC521DF4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EB03-D7F2-4CCE-B7C8-E55489D6E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057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290-019B-4B23-B38D-7AD5FC521DF4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EB03-D7F2-4CCE-B7C8-E55489D6E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2025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3290-019B-4B23-B38D-7AD5FC521DF4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8CEB03-D7F2-4CCE-B7C8-E55489D6E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364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6F3290-019B-4B23-B38D-7AD5FC521DF4}" type="datetimeFigureOut">
              <a:rPr lang="cs-CZ" smtClean="0"/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8CEB03-D7F2-4CCE-B7C8-E55489D6E1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77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agenturasport.cz/organizacni-struktura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petrikova\AppData\Local\Temp\Katalog_k_vystave_100_let_promen_hranic_nasich_regionu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atnisprava.cz/rstsp/ciselniky.nsf/druhy_urad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nat.cz/" TargetMode="External"/><Relationship Id="rId2" Type="http://schemas.openxmlformats.org/officeDocument/2006/relationships/hyperlink" Target="http://www.psp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lada.cz/" TargetMode="External"/><Relationship Id="rId2" Type="http://schemas.openxmlformats.org/officeDocument/2006/relationships/hyperlink" Target="http://www.hrad.cz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Organizace státu a státní správy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Veřejná 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203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anchor="ctr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 smtClean="0"/>
              <a:t>II. Orgány </a:t>
            </a:r>
            <a:r>
              <a:rPr lang="cs-CZ" altLang="cs-CZ" sz="4400" b="1" dirty="0"/>
              <a:t>moci výkonné </a:t>
            </a:r>
          </a:p>
        </p:txBody>
      </p:sp>
      <p:sp>
        <p:nvSpPr>
          <p:cNvPr id="17411" name="Text Box 2"/>
          <p:cNvSpPr txBox="1">
            <a:spLocks noChangeArrowheads="1"/>
          </p:cNvSpPr>
          <p:nvPr/>
        </p:nvSpPr>
        <p:spPr bwMode="auto">
          <a:xfrm>
            <a:off x="457200" y="1268761"/>
            <a:ext cx="8296274" cy="5255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endParaRPr lang="cs-CZ" altLang="cs-CZ" sz="1800" dirty="0"/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cs-CZ" altLang="cs-CZ" sz="1800" dirty="0"/>
              <a:t>Kancelář prezidenta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cs-CZ" altLang="cs-CZ" sz="1800" dirty="0"/>
              <a:t>Úřad vlády ČR </a:t>
            </a:r>
            <a:r>
              <a:rPr lang="cs-CZ" altLang="cs-CZ" sz="1800" dirty="0" smtClean="0"/>
              <a:t>(</a:t>
            </a:r>
            <a:r>
              <a:rPr lang="cs-CZ" altLang="cs-CZ" sz="1800" dirty="0" smtClean="0">
                <a:solidFill>
                  <a:schemeClr val="tx1"/>
                </a:solidFill>
              </a:rPr>
              <a:t>právo </a:t>
            </a:r>
            <a:r>
              <a:rPr lang="cs-CZ" altLang="cs-CZ" sz="1800" dirty="0">
                <a:solidFill>
                  <a:schemeClr val="tx1"/>
                </a:solidFill>
              </a:rPr>
              <a:t>hospodařit s majetkem státu, který slouží potřebám </a:t>
            </a:r>
            <a:r>
              <a:rPr lang="cs-CZ" altLang="cs-CZ" sz="1800" dirty="0" smtClean="0">
                <a:solidFill>
                  <a:schemeClr val="tx1"/>
                </a:solidFill>
              </a:rPr>
              <a:t>vlády; zajišťuje </a:t>
            </a:r>
            <a:r>
              <a:rPr lang="cs-CZ" altLang="cs-CZ" sz="1800" dirty="0">
                <a:solidFill>
                  <a:schemeClr val="tx1"/>
                </a:solidFill>
              </a:rPr>
              <a:t>odborné, organizační a technické </a:t>
            </a:r>
            <a:r>
              <a:rPr lang="cs-CZ" altLang="cs-CZ" sz="1800" dirty="0" smtClean="0">
                <a:solidFill>
                  <a:schemeClr val="tx1"/>
                </a:solidFill>
              </a:rPr>
              <a:t>zabezpečení činnosti </a:t>
            </a:r>
            <a:r>
              <a:rPr lang="cs-CZ" altLang="cs-CZ" sz="1800" dirty="0">
                <a:solidFill>
                  <a:schemeClr val="tx1"/>
                </a:solidFill>
              </a:rPr>
              <a:t>vlády)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 smtClean="0"/>
              <a:t> Ministerstvo </a:t>
            </a:r>
            <a:r>
              <a:rPr lang="cs-CZ" altLang="cs-CZ" sz="1800" dirty="0"/>
              <a:t>dopravy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/>
              <a:t> Ministerstvo financí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/>
              <a:t> Ministerstvo kultury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/>
              <a:t> Ministerstvo obrany České republiky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/>
              <a:t> Ministerstvo práce a sociálních věcí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/>
              <a:t> Ministerstvo pro místní rozvoj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/>
              <a:t> Ministerstvo průmyslu a obchodu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/>
              <a:t> Ministerstvo školství, mládeže a tělovýchovy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/>
              <a:t> Ministerstvo spravedlnosti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/>
              <a:t> Ministerstvo vnitra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/>
              <a:t> Ministerstvo zahraničních věcí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/>
              <a:t> Ministerstvo zdravotnictví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/>
              <a:t> Ministerstvo zemědělství</a:t>
            </a:r>
          </a:p>
          <a:p>
            <a:pPr eaLnBrk="1" hangingPunct="1">
              <a:lnSpc>
                <a:spcPct val="80000"/>
              </a:lnSpc>
              <a:spcBef>
                <a:spcPts val="500"/>
              </a:spcBef>
              <a:buFont typeface="Arial" pitchFamily="34" charset="0"/>
              <a:buChar char="•"/>
            </a:pPr>
            <a:r>
              <a:rPr lang="cs-CZ" altLang="cs-CZ" sz="1800" dirty="0"/>
              <a:t> Ministerstvo životního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181821657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cs-CZ" b="1" dirty="0" smtClean="0"/>
              <a:t>Ústřední orgány státní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637112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Český báňský úřad</a:t>
            </a:r>
          </a:p>
          <a:p>
            <a:r>
              <a:rPr lang="cs-CZ" dirty="0" smtClean="0"/>
              <a:t>Český statistický úřad </a:t>
            </a:r>
          </a:p>
          <a:p>
            <a:r>
              <a:rPr lang="cs-CZ" dirty="0" smtClean="0"/>
              <a:t>Český telekomunikační úřad</a:t>
            </a:r>
          </a:p>
          <a:p>
            <a:r>
              <a:rPr lang="cs-CZ" dirty="0"/>
              <a:t>Český úřad zeměměřičský a </a:t>
            </a:r>
            <a:r>
              <a:rPr lang="cs-CZ" dirty="0" smtClean="0"/>
              <a:t>katastrální</a:t>
            </a:r>
          </a:p>
          <a:p>
            <a:r>
              <a:rPr lang="cs-CZ" dirty="0" smtClean="0"/>
              <a:t>Energetický regulační úřad</a:t>
            </a:r>
          </a:p>
          <a:p>
            <a:r>
              <a:rPr lang="cs-CZ" dirty="0" smtClean="0"/>
              <a:t>Národní bezpečností úřad </a:t>
            </a:r>
          </a:p>
          <a:p>
            <a:r>
              <a:rPr lang="cs-CZ" dirty="0" smtClean="0"/>
              <a:t>Národní úřad pro kybernetickou a informační bezpečnost</a:t>
            </a:r>
          </a:p>
          <a:p>
            <a:r>
              <a:rPr lang="cs-CZ" smtClean="0"/>
              <a:t>Správa </a:t>
            </a:r>
            <a:r>
              <a:rPr lang="cs-CZ" dirty="0" smtClean="0"/>
              <a:t>státních hmotných rezerv</a:t>
            </a:r>
          </a:p>
          <a:p>
            <a:r>
              <a:rPr lang="cs-CZ" dirty="0" smtClean="0"/>
              <a:t>Státní úřad pro jadernou bezpečnost </a:t>
            </a:r>
          </a:p>
          <a:p>
            <a:r>
              <a:rPr lang="cs-CZ" dirty="0" smtClean="0"/>
              <a:t>Úřad průmyslového vlastnictví</a:t>
            </a:r>
          </a:p>
          <a:p>
            <a:r>
              <a:rPr lang="cs-CZ" dirty="0" smtClean="0"/>
              <a:t>Úřad pro ochranu hospodářské soutěže</a:t>
            </a:r>
          </a:p>
          <a:p>
            <a:r>
              <a:rPr lang="cs-CZ" dirty="0" smtClean="0"/>
              <a:t>Úřad vlády České republiky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428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ctr"/>
          <a:lstStyle>
            <a:lvl1pPr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4400" b="1" dirty="0">
                <a:latin typeface="+mn-lt"/>
              </a:rPr>
              <a:t>Ústřední orgány státní správy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390524" y="1387475"/>
            <a:ext cx="8501955" cy="5281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41313" eaLnBrk="0" hangingPunct="0"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1pPr>
            <a:lvl2pPr eaLnBrk="0" hangingPunct="0"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2pPr>
            <a:lvl3pPr eaLnBrk="0" hangingPunct="0"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3pPr>
            <a:lvl4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4pPr>
            <a:lvl5pPr eaLnBrk="0" hangingPunct="0"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rgbClr val="000000"/>
                </a:solidFill>
                <a:latin typeface="Arial" pitchFamily="34" charset="0"/>
                <a:ea typeface="Microsoft YaHei" pitchFamily="34" charset="-122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v jejichž </a:t>
            </a:r>
            <a:r>
              <a:rPr lang="cs-CZ" altLang="cs-CZ" sz="2400" b="1" dirty="0">
                <a:solidFill>
                  <a:schemeClr val="tx1"/>
                </a:solidFill>
                <a:latin typeface="+mn-lt"/>
              </a:rPr>
              <a:t>čele nestojí člen </a:t>
            </a: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vlády České republiky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předsedu Českého statistického úřadu, Úřadu pro ochranu hospodářské soutěže a Energetického regulačního úřadu jmenuje a odvolává na návrh vlády prezident republiky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předsedu Úřadu pro ochranu osobních údajů jmenuje a odvolává prezident republiky na návrh Senátu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předsedu Národní sportovní agentury jmenuje a odvolává vláda na návrh předsedy </a:t>
            </a:r>
            <a:r>
              <a:rPr lang="cs-CZ" altLang="cs-CZ" sz="2400" dirty="0" smtClean="0">
                <a:solidFill>
                  <a:schemeClr val="tx1"/>
                </a:solidFill>
                <a:latin typeface="+mn-lt"/>
              </a:rPr>
              <a:t>vlády </a:t>
            </a:r>
            <a:r>
              <a:rPr lang="cs-CZ" altLang="cs-CZ" sz="1800" dirty="0">
                <a:solidFill>
                  <a:schemeClr val="tx1"/>
                </a:solidFill>
                <a:hlinkClick r:id="rId3"/>
              </a:rPr>
              <a:t>https://agenturasport.cz/organizacni-struktura</a:t>
            </a:r>
            <a:r>
              <a:rPr lang="cs-CZ" altLang="cs-CZ" sz="1800" dirty="0" smtClean="0">
                <a:solidFill>
                  <a:schemeClr val="tx1"/>
                </a:solidFill>
                <a:hlinkClick r:id="rId3"/>
              </a:rPr>
              <a:t>/</a:t>
            </a:r>
            <a:endParaRPr lang="cs-CZ" altLang="cs-CZ" sz="18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předsedy ostatních úřadů jmenuje a odvolává vláda České republiky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+mn-lt"/>
              </a:rPr>
              <a:t>činnost ministerstev a ostatních ústředních orgánů státní správy řídí, kontroluje a sjednocuje vláda. Jako poradní orgán zřizuje Legislativní radu,  jejímž čele stojí člen vlád, nejčastěji ministr spravedlnosti nebo ministr bez portfeje (např. . Ministr pro lidská práva a rovné </a:t>
            </a:r>
            <a:r>
              <a:rPr lang="cs-CZ" altLang="cs-CZ" sz="2400" dirty="0" smtClean="0">
                <a:solidFill>
                  <a:schemeClr val="tx1"/>
                </a:solidFill>
                <a:latin typeface="+mn-lt"/>
              </a:rPr>
              <a:t>příležitosti) </a:t>
            </a:r>
            <a:r>
              <a:rPr lang="cs-CZ" altLang="cs-CZ" sz="1800" dirty="0" smtClean="0">
                <a:solidFill>
                  <a:schemeClr val="tx1"/>
                </a:solidFill>
                <a:hlinkClick r:id="rId3"/>
              </a:rPr>
              <a:t>https</a:t>
            </a:r>
            <a:r>
              <a:rPr lang="cs-CZ" altLang="cs-CZ" sz="1800" dirty="0">
                <a:solidFill>
                  <a:schemeClr val="tx1"/>
                </a:solidFill>
                <a:hlinkClick r:id="rId3"/>
              </a:rPr>
              <a:t>://agenturasport.cz/organizacni-struktura/</a:t>
            </a:r>
            <a:endParaRPr lang="cs-CZ" altLang="cs-CZ" sz="18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Font typeface="Arial" pitchFamily="34" charset="0"/>
              <a:buChar char="•"/>
            </a:pPr>
            <a:endParaRPr lang="cs-CZ" altLang="cs-CZ" sz="2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70340210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3200" b="1" dirty="0"/>
              <a:t>Příklady správní orgánů s celostátní působností</a:t>
            </a:r>
            <a:br>
              <a:rPr lang="cs-CZ" sz="3200" b="1" dirty="0"/>
            </a:br>
            <a:r>
              <a:rPr lang="cs-CZ" sz="3200" b="1" dirty="0"/>
              <a:t>Oblast ministerstev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340768"/>
            <a:ext cx="8640960" cy="54006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MD</a:t>
            </a:r>
          </a:p>
          <a:p>
            <a:pPr marL="0" indent="0">
              <a:buNone/>
            </a:pPr>
            <a:r>
              <a:rPr lang="cs-CZ" dirty="0" smtClean="0"/>
              <a:t>Státní fond dopravní infrastruktury </a:t>
            </a:r>
          </a:p>
          <a:p>
            <a:pPr marL="0" indent="0">
              <a:buNone/>
            </a:pPr>
            <a:r>
              <a:rPr lang="cs-CZ" dirty="0" smtClean="0"/>
              <a:t>Centrum dopravního výzkumu</a:t>
            </a:r>
          </a:p>
          <a:p>
            <a:pPr marL="0" indent="0">
              <a:buNone/>
            </a:pPr>
            <a:r>
              <a:rPr lang="cs-CZ" dirty="0" smtClean="0"/>
              <a:t>Odbory dopravy (městské atd.)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MF</a:t>
            </a:r>
          </a:p>
          <a:p>
            <a:pPr marL="0" indent="0">
              <a:buNone/>
            </a:pPr>
            <a:r>
              <a:rPr lang="cs-CZ" dirty="0" smtClean="0"/>
              <a:t>Finanční ředitelství a finanční úřady</a:t>
            </a:r>
          </a:p>
          <a:p>
            <a:pPr marL="0" indent="0">
              <a:buNone/>
            </a:pPr>
            <a:r>
              <a:rPr lang="cs-CZ" dirty="0" smtClean="0"/>
              <a:t>Celní ředitelství a celní úřady</a:t>
            </a:r>
          </a:p>
          <a:p>
            <a:pPr marL="0" indent="0">
              <a:buNone/>
            </a:pPr>
            <a:r>
              <a:rPr lang="cs-CZ" dirty="0" smtClean="0"/>
              <a:t>Finanční arbitr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/>
              <a:t>MK</a:t>
            </a:r>
          </a:p>
          <a:p>
            <a:pPr marL="0" indent="0">
              <a:buNone/>
            </a:pPr>
            <a:r>
              <a:rPr lang="cs-CZ" dirty="0"/>
              <a:t>Národní památkový ústav a jeho odbory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MMR</a:t>
            </a:r>
          </a:p>
          <a:p>
            <a:pPr marL="0" indent="0">
              <a:buNone/>
            </a:pPr>
            <a:r>
              <a:rPr lang="cs-CZ" dirty="0" smtClean="0"/>
              <a:t>Stavební úřady, stavební odbory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187083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3200" b="1" dirty="0"/>
              <a:t>Příklady správní orgánů s celostátní působností</a:t>
            </a:r>
            <a:br>
              <a:rPr lang="cs-CZ" sz="3200" b="1" dirty="0"/>
            </a:br>
            <a:r>
              <a:rPr lang="cs-CZ" sz="3200" b="1" dirty="0"/>
              <a:t>Oblast ministerstev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514116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b="1" dirty="0"/>
              <a:t>MO</a:t>
            </a:r>
          </a:p>
          <a:p>
            <a:pPr marL="0" indent="0">
              <a:buNone/>
            </a:pPr>
            <a:r>
              <a:rPr lang="cs-CZ" dirty="0"/>
              <a:t>Krajská vojenská velitelství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MPO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Živnostenské úřady</a:t>
            </a:r>
          </a:p>
          <a:p>
            <a:pPr marL="0" indent="0">
              <a:buNone/>
            </a:pPr>
            <a:r>
              <a:rPr lang="cs-CZ" dirty="0"/>
              <a:t>Česká obchodní inspekce</a:t>
            </a:r>
          </a:p>
          <a:p>
            <a:pPr marL="0" indent="0">
              <a:buNone/>
            </a:pPr>
            <a:r>
              <a:rPr lang="cs-CZ" dirty="0"/>
              <a:t>Výzkumné a zkušební ústavy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MPSV</a:t>
            </a:r>
          </a:p>
          <a:p>
            <a:pPr marL="0" indent="0">
              <a:buNone/>
            </a:pPr>
            <a:r>
              <a:rPr lang="cs-CZ" dirty="0" smtClean="0"/>
              <a:t>Úřady práce </a:t>
            </a:r>
          </a:p>
          <a:p>
            <a:pPr marL="0" indent="0">
              <a:buNone/>
            </a:pPr>
            <a:r>
              <a:rPr lang="cs-CZ" dirty="0" smtClean="0"/>
              <a:t>Česká správa sociálního zabezpečení</a:t>
            </a:r>
          </a:p>
          <a:p>
            <a:pPr marL="0" indent="0">
              <a:buNone/>
            </a:pPr>
            <a:r>
              <a:rPr lang="cs-CZ" dirty="0" smtClean="0"/>
              <a:t>Okresní správy sociálních věcí</a:t>
            </a:r>
          </a:p>
          <a:p>
            <a:pPr marL="0" indent="0">
              <a:buNone/>
            </a:pPr>
            <a:r>
              <a:rPr lang="cs-CZ" dirty="0" smtClean="0"/>
              <a:t>Státní úřad inspekce práce, oblastní inspektoráty</a:t>
            </a:r>
          </a:p>
          <a:p>
            <a:pPr marL="0" indent="0">
              <a:buNone/>
            </a:pPr>
            <a:r>
              <a:rPr lang="cs-CZ" dirty="0" smtClean="0"/>
              <a:t>Technická inspekce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/>
              <a:t>MŠMT</a:t>
            </a:r>
          </a:p>
          <a:p>
            <a:pPr marL="0" indent="0">
              <a:buNone/>
            </a:pPr>
            <a:r>
              <a:rPr lang="cs-CZ" dirty="0"/>
              <a:t>Česká školní inspekce</a:t>
            </a:r>
          </a:p>
          <a:p>
            <a:pPr marL="0" indent="0">
              <a:buNone/>
            </a:pPr>
            <a:r>
              <a:rPr lang="cs-CZ" dirty="0"/>
              <a:t>Odbory školství (krajské, okresní)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MV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Krajské a obecní úřady – matriky, doprava aj.</a:t>
            </a:r>
          </a:p>
          <a:p>
            <a:pPr marL="0" indent="0">
              <a:buNone/>
            </a:pPr>
            <a:r>
              <a:rPr lang="cs-CZ" dirty="0"/>
              <a:t>Portál veřejné správy (např. CZECH Point)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629653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cs-CZ" sz="3200" b="1" dirty="0" smtClean="0"/>
              <a:t>Příklady správní orgánů </a:t>
            </a:r>
            <a:r>
              <a:rPr lang="cs-CZ" sz="3200" b="1" dirty="0"/>
              <a:t>s celostátní působností</a:t>
            </a:r>
            <a:br>
              <a:rPr lang="cs-CZ" sz="3200" b="1" dirty="0"/>
            </a:br>
            <a:r>
              <a:rPr lang="cs-CZ" sz="3200" b="1" dirty="0"/>
              <a:t>Oblast ministerstev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532859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MZ</a:t>
            </a:r>
          </a:p>
          <a:p>
            <a:pPr marL="0" indent="0">
              <a:buNone/>
            </a:pPr>
            <a:r>
              <a:rPr lang="cs-CZ" dirty="0" smtClean="0"/>
              <a:t>Státní zdravotní ústav</a:t>
            </a:r>
          </a:p>
          <a:p>
            <a:pPr marL="0" indent="0">
              <a:buNone/>
            </a:pPr>
            <a:r>
              <a:rPr lang="cs-CZ" dirty="0" smtClean="0"/>
              <a:t>Státní ústav pro kontrolu léčiv</a:t>
            </a:r>
          </a:p>
          <a:p>
            <a:pPr marL="0" indent="0">
              <a:buNone/>
            </a:pPr>
            <a:r>
              <a:rPr lang="cs-CZ" dirty="0" smtClean="0"/>
              <a:t>Hygienické stanice</a:t>
            </a:r>
          </a:p>
          <a:p>
            <a:pPr marL="0" indent="0">
              <a:buNone/>
            </a:pPr>
            <a:r>
              <a:rPr lang="cs-CZ" dirty="0" smtClean="0"/>
              <a:t>Ústav zdravotnických informací a statistiky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MZV</a:t>
            </a:r>
            <a:endParaRPr lang="cs-CZ" b="1" dirty="0"/>
          </a:p>
          <a:p>
            <a:pPr marL="0" indent="0">
              <a:buNone/>
            </a:pPr>
            <a:r>
              <a:rPr lang="cs-CZ" dirty="0"/>
              <a:t>Velvyslanectví (primární diplomatický úřad země v jiné zemi)</a:t>
            </a:r>
          </a:p>
          <a:p>
            <a:pPr marL="0" indent="0">
              <a:buNone/>
            </a:pPr>
            <a:r>
              <a:rPr lang="cs-CZ" dirty="0"/>
              <a:t>Konzuláty („malá forma velvyslanectví, tj. úřední úřad země na území jiné země; pasy, víza, občané dané země)</a:t>
            </a:r>
          </a:p>
          <a:p>
            <a:pPr marL="0" indent="0">
              <a:buNone/>
            </a:pPr>
            <a:r>
              <a:rPr lang="cs-CZ" dirty="0"/>
              <a:t>Stálé mise</a:t>
            </a:r>
          </a:p>
          <a:p>
            <a:pPr marL="0" indent="0">
              <a:buNone/>
            </a:pPr>
            <a:r>
              <a:rPr lang="cs-CZ" dirty="0"/>
              <a:t>Česká centra, české domy (organizace – propagace ČR v zahraničí; kultura, cestovní ruch, vnější ekonomické vztahy; nejpozději otevřená Jeruzalém, Athény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smtClean="0"/>
              <a:t>MŽV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Česká inspekce životního prostředí</a:t>
            </a:r>
          </a:p>
          <a:p>
            <a:pPr marL="0" indent="0">
              <a:buNone/>
            </a:pPr>
            <a:r>
              <a:rPr lang="cs-CZ" dirty="0" smtClean="0"/>
              <a:t>Český hydrometeorologický ústav</a:t>
            </a:r>
          </a:p>
          <a:p>
            <a:pPr marL="0" indent="0">
              <a:buNone/>
            </a:pPr>
            <a:r>
              <a:rPr lang="cs-CZ" dirty="0" smtClean="0"/>
              <a:t>Správy národních parků</a:t>
            </a:r>
          </a:p>
          <a:p>
            <a:pPr marL="0" indent="0">
              <a:buNone/>
            </a:pPr>
            <a:r>
              <a:rPr lang="cs-CZ" dirty="0" smtClean="0"/>
              <a:t>AOPK – Agentura ochrany přírody a krajiny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b="1" dirty="0" err="1" smtClean="0"/>
              <a:t>MZe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Pozemkový fond a jeho pracoviště</a:t>
            </a:r>
          </a:p>
          <a:p>
            <a:pPr marL="0" indent="0">
              <a:buNone/>
            </a:pPr>
            <a:r>
              <a:rPr lang="cs-CZ" dirty="0" smtClean="0"/>
              <a:t>Státní zemědělská a potravinářská inspekce</a:t>
            </a:r>
          </a:p>
          <a:p>
            <a:pPr marL="0" indent="0">
              <a:buNone/>
            </a:pPr>
            <a:r>
              <a:rPr lang="cs-CZ" dirty="0" smtClean="0"/>
              <a:t>Česká plemenářská inspekce</a:t>
            </a:r>
          </a:p>
          <a:p>
            <a:pPr marL="0" indent="0">
              <a:buNone/>
            </a:pPr>
            <a:r>
              <a:rPr lang="cs-CZ" dirty="0" smtClean="0"/>
              <a:t>Státní zemědělský intervenční fond</a:t>
            </a:r>
          </a:p>
          <a:p>
            <a:pPr marL="0" indent="0">
              <a:buNone/>
            </a:pPr>
            <a:r>
              <a:rPr lang="cs-CZ" dirty="0" smtClean="0"/>
              <a:t>Státní rostlinolékařská správa</a:t>
            </a:r>
          </a:p>
          <a:p>
            <a:pPr marL="0" indent="0">
              <a:buNone/>
            </a:pPr>
            <a:r>
              <a:rPr lang="cs-CZ" dirty="0" smtClean="0"/>
              <a:t>Ústřední kontrolní a zkušební ústav zemědělský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57413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III. orgány územních samosprávných celků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25144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dirty="0" smtClean="0"/>
              <a:t>Podle Ústavy ČR, hlava sedmá, čl. 99 se ČR člení na obce (základní územní samosprávné celky) a kraje (vyšší územní samosprávné celky). </a:t>
            </a:r>
          </a:p>
          <a:p>
            <a:pPr lvl="0"/>
            <a:r>
              <a:rPr lang="cs-CZ" dirty="0" smtClean="0"/>
              <a:t>Jejich činnost upravuje zákon č. 128/2000 Sb. o obcích (obecní zřízení)</a:t>
            </a:r>
            <a:r>
              <a:rPr lang="cs-CZ" dirty="0"/>
              <a:t> </a:t>
            </a:r>
            <a:r>
              <a:rPr lang="cs-CZ" dirty="0" smtClean="0"/>
              <a:t>a zákon č. 129/2000 Sb. o krajích (krajské zřízení); zvláštní postavení má Praha</a:t>
            </a:r>
          </a:p>
          <a:p>
            <a:r>
              <a:rPr lang="cs-CZ" dirty="0"/>
              <a:t>Na hlavní město Prahu se zákon o krajích nevztahuje, Praze přiznává postavení a pravomoci obce a zároveň kraje zákon č. 131/2000 Sb., </a:t>
            </a:r>
            <a:br>
              <a:rPr lang="cs-CZ" dirty="0"/>
            </a:br>
            <a:r>
              <a:rPr lang="cs-CZ" dirty="0"/>
              <a:t>o hlavním městě Praze (v Praze primátor; volby se konají v jiném termínu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Obce a celky mají dvojí působnost: samostatnou (samosprávnou) a přenesenou (delegovanou) </a:t>
            </a:r>
          </a:p>
          <a:p>
            <a:pPr lvl="0"/>
            <a:r>
              <a:rPr lang="cs-CZ" dirty="0" smtClean="0"/>
              <a:t>orgány krajů, </a:t>
            </a:r>
            <a:r>
              <a:rPr lang="cs-CZ" dirty="0"/>
              <a:t>měst a </a:t>
            </a:r>
            <a:r>
              <a:rPr lang="cs-CZ" dirty="0" smtClean="0"/>
              <a:t>obcí,  </a:t>
            </a:r>
            <a:r>
              <a:rPr lang="cs-CZ" dirty="0"/>
              <a:t>městských částí a městských obvodů v případě územně členěných statutárních měst jako jsou např. krajské, obecní úřady nebo stavební a živnostenské úřady vykonávající přenesenou působnost</a:t>
            </a:r>
          </a:p>
          <a:p>
            <a:pPr lvl="0"/>
            <a:r>
              <a:rPr lang="cs-CZ" dirty="0" smtClean="0"/>
              <a:t>další samosprávné orgány,  např</a:t>
            </a:r>
            <a:r>
              <a:rPr lang="cs-CZ" dirty="0"/>
              <a:t>. </a:t>
            </a:r>
            <a:r>
              <a:rPr lang="cs-CZ" dirty="0" smtClean="0"/>
              <a:t>přestupková komise</a:t>
            </a:r>
          </a:p>
          <a:p>
            <a:pPr lvl="0"/>
            <a:r>
              <a:rPr lang="cs-CZ" b="1" dirty="0" smtClean="0"/>
              <a:t>Obce</a:t>
            </a:r>
          </a:p>
          <a:p>
            <a:pPr lvl="0">
              <a:buFontTx/>
              <a:buChar char="-"/>
            </a:pPr>
            <a:r>
              <a:rPr lang="cs-CZ" dirty="0" smtClean="0"/>
              <a:t>s matričním úřadem</a:t>
            </a:r>
          </a:p>
          <a:p>
            <a:pPr lvl="0">
              <a:buFontTx/>
              <a:buChar char="-"/>
            </a:pPr>
            <a:r>
              <a:rPr lang="cs-CZ" dirty="0" smtClean="0"/>
              <a:t>se stavebním úřadem</a:t>
            </a:r>
          </a:p>
          <a:p>
            <a:pPr lvl="0">
              <a:buFontTx/>
              <a:buChar char="-"/>
            </a:pPr>
            <a:r>
              <a:rPr lang="cs-CZ" dirty="0" smtClean="0"/>
              <a:t>s pověřeným obecním úřadem</a:t>
            </a:r>
          </a:p>
          <a:p>
            <a:pPr lvl="0">
              <a:buFontTx/>
              <a:buChar char="-"/>
            </a:pPr>
            <a:r>
              <a:rPr lang="cs-CZ" dirty="0" smtClean="0"/>
              <a:t>s rozšířenou působností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069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414339"/>
            <a:ext cx="8435975" cy="710406"/>
          </a:xfrm>
        </p:spPr>
        <p:txBody>
          <a:bodyPr/>
          <a:lstStyle/>
          <a:p>
            <a:pPr eaLnBrk="1" hangingPunct="1"/>
            <a:r>
              <a:rPr lang="cs-CZ" altLang="cs-CZ" sz="3600" b="1" u="sng" dirty="0" smtClean="0">
                <a:solidFill>
                  <a:srgbClr val="C00000"/>
                </a:solidFill>
              </a:rPr>
              <a:t>Krajská správa a samospráva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196752"/>
            <a:ext cx="8713093" cy="5760640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663300"/>
              </a:buClr>
            </a:pPr>
            <a:r>
              <a:rPr lang="cs-CZ" altLang="cs-CZ" dirty="0" smtClean="0"/>
              <a:t>kraje zřízeny ú</a:t>
            </a:r>
            <a:r>
              <a:rPr lang="cs-CZ" dirty="0" smtClean="0"/>
              <a:t>stavním zákonem </a:t>
            </a:r>
            <a:r>
              <a:rPr lang="cs-CZ" dirty="0"/>
              <a:t>o vytvoření vyšších územních samosprávných celků a o změně ústavního zákona České národní rady č. 1/1993 Sb., Ústava </a:t>
            </a:r>
            <a:r>
              <a:rPr lang="cs-CZ" dirty="0" smtClean="0"/>
              <a:t>ČR </a:t>
            </a:r>
          </a:p>
          <a:p>
            <a:pPr>
              <a:buClr>
                <a:srgbClr val="663300"/>
              </a:buClr>
            </a:pPr>
            <a:r>
              <a:rPr lang="cs-CZ" dirty="0" smtClean="0"/>
              <a:t>platný od 31. 12. 1997 a účinný od 1. 1. 2000</a:t>
            </a:r>
          </a:p>
          <a:p>
            <a:pPr>
              <a:buClr>
                <a:srgbClr val="663300"/>
              </a:buClr>
            </a:pPr>
            <a:r>
              <a:rPr lang="cs-CZ" dirty="0" smtClean="0"/>
              <a:t>zavádí se sedmiletým </a:t>
            </a:r>
            <a:r>
              <a:rPr lang="cs-CZ" dirty="0"/>
              <a:t>zpožděním </a:t>
            </a:r>
            <a:r>
              <a:rPr lang="cs-CZ" dirty="0" smtClean="0"/>
              <a:t>to</a:t>
            </a:r>
            <a:r>
              <a:rPr lang="cs-CZ" dirty="0"/>
              <a:t>, co </a:t>
            </a:r>
            <a:r>
              <a:rPr lang="cs-CZ" dirty="0" smtClean="0"/>
              <a:t>bylo od počátku zakotveno v ústavě (od </a:t>
            </a:r>
            <a:r>
              <a:rPr lang="cs-CZ" dirty="0"/>
              <a:t>ledna </a:t>
            </a:r>
            <a:r>
              <a:rPr lang="cs-CZ" dirty="0" smtClean="0"/>
              <a:t>1993)</a:t>
            </a:r>
          </a:p>
          <a:p>
            <a:pPr>
              <a:buClr>
                <a:srgbClr val="663300"/>
              </a:buClr>
            </a:pPr>
            <a:r>
              <a:rPr lang="cs-CZ" dirty="0"/>
              <a:t>Čl. 1 ustanovil 14 vyšších územních samosprávných </a:t>
            </a:r>
            <a:r>
              <a:rPr lang="cs-CZ" dirty="0" smtClean="0"/>
              <a:t>celků</a:t>
            </a:r>
          </a:p>
          <a:p>
            <a:pPr>
              <a:buClr>
                <a:srgbClr val="663300"/>
              </a:buClr>
            </a:pPr>
            <a:r>
              <a:rPr lang="cs-CZ" dirty="0" smtClean="0"/>
              <a:t>Např. původně Brněnský kraj později název změněn na Jihomoravský kraj </a:t>
            </a:r>
          </a:p>
          <a:p>
            <a:pPr>
              <a:buClr>
                <a:srgbClr val="663300"/>
              </a:buClr>
            </a:pPr>
            <a:r>
              <a:rPr lang="cs-CZ" dirty="0" smtClean="0"/>
              <a:t>Zákon o krajích (č. 129/2000 Sb.) blíže definuje působnost kraje, jeho orgány apod.</a:t>
            </a:r>
            <a:endParaRPr lang="cs-CZ" altLang="cs-CZ" dirty="0"/>
          </a:p>
          <a:p>
            <a:pPr eaLnBrk="1" hangingPunct="1">
              <a:buClr>
                <a:srgbClr val="663300"/>
              </a:buClr>
            </a:pPr>
            <a:r>
              <a:rPr lang="cs-CZ" altLang="cs-CZ" dirty="0" smtClean="0"/>
              <a:t>v rámci samostatné působnosti kraj pečuje o komplexní rozvoj svého území a v rámci přenesené vykonává na svém území státní správu</a:t>
            </a:r>
          </a:p>
          <a:p>
            <a:pPr eaLnBrk="1" hangingPunct="1">
              <a:buClr>
                <a:srgbClr val="663300"/>
              </a:buClr>
            </a:pPr>
            <a:r>
              <a:rPr lang="cs-CZ" altLang="cs-CZ" dirty="0"/>
              <a:t>k</a:t>
            </a:r>
            <a:r>
              <a:rPr lang="cs-CZ" altLang="cs-CZ" dirty="0" smtClean="0"/>
              <a:t>raj je spravován zastupitelstvem, dalšími orgány jsou rada, hejtman a krajský úřad</a:t>
            </a:r>
          </a:p>
        </p:txBody>
      </p:sp>
    </p:spTree>
    <p:extLst>
      <p:ext uri="{BB962C8B-B14F-4D97-AF65-F5344CB8AC3E}">
        <p14:creationId xmlns:p14="http://schemas.microsoft.com/office/powerpoint/2010/main" val="2720542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t="9015" b="13083"/>
          <a:stretch/>
        </p:blipFill>
        <p:spPr>
          <a:xfrm>
            <a:off x="1403648" y="1280897"/>
            <a:ext cx="6264696" cy="3660272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527491" y="303343"/>
            <a:ext cx="838922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 </a:t>
            </a:r>
            <a:r>
              <a:rPr lang="cs-CZ" dirty="0"/>
              <a:t>rámci vlády České republiky byl v roce </a:t>
            </a:r>
            <a:r>
              <a:rPr lang="cs-CZ" dirty="0" smtClean="0"/>
              <a:t>1991 vytvořen vládní výbor pro zemské zřízení, </a:t>
            </a:r>
          </a:p>
          <a:p>
            <a:r>
              <a:rPr lang="cs-CZ" dirty="0" smtClean="0"/>
              <a:t>který </a:t>
            </a:r>
            <a:r>
              <a:rPr lang="cs-CZ" dirty="0"/>
              <a:t>vypracoval osm </a:t>
            </a:r>
            <a:r>
              <a:rPr lang="cs-CZ" dirty="0" smtClean="0"/>
              <a:t>variant, verzí zemského nebo krajského zřízení, </a:t>
            </a:r>
          </a:p>
          <a:p>
            <a:r>
              <a:rPr lang="cs-CZ" dirty="0" smtClean="0"/>
              <a:t>případně jejich kombinace. </a:t>
            </a:r>
          </a:p>
          <a:p>
            <a:r>
              <a:rPr lang="cs-CZ" sz="800" dirty="0" smtClean="0">
                <a:hlinkClick r:id="rId3" action="ppaction://hlinkfile"/>
              </a:rPr>
              <a:t>file</a:t>
            </a:r>
            <a:r>
              <a:rPr lang="cs-CZ" sz="800" dirty="0">
                <a:hlinkClick r:id="rId3" action="ppaction://hlinkfile"/>
              </a:rPr>
              <a:t>:///C:/</a:t>
            </a:r>
            <a:r>
              <a:rPr lang="cs-CZ" sz="800" dirty="0" smtClean="0">
                <a:hlinkClick r:id="rId3" action="ppaction://hlinkfile"/>
              </a:rPr>
              <a:t>Users/PETRIK~1/AppData/Local/Temp/Katalog_k_vystave_100_let_promen_hranic_nasich_regionu.pdf</a:t>
            </a:r>
            <a:endParaRPr lang="cs-CZ" sz="800" dirty="0" smtClean="0"/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79511" y="5085184"/>
            <a:ext cx="873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Samosprávné kraje vznikly k 1. lednu 2000 a po přechodném období, ve kterém na podzim </a:t>
            </a:r>
            <a:r>
              <a:rPr lang="cs-CZ" sz="1600" dirty="0" smtClean="0"/>
              <a:t>roku </a:t>
            </a:r>
            <a:r>
              <a:rPr lang="cs-CZ" sz="1600" dirty="0"/>
              <a:t>2000 proběhly volby do krajských </a:t>
            </a:r>
            <a:r>
              <a:rPr lang="cs-CZ" sz="1600" dirty="0" smtClean="0"/>
              <a:t>zastupitelstev</a:t>
            </a:r>
            <a:r>
              <a:rPr lang="cs-CZ" sz="1600" dirty="0"/>
              <a:t>, začaly od 1. ledna 2001 fungovat naplno. </a:t>
            </a:r>
            <a:r>
              <a:rPr lang="cs-CZ" sz="1600" dirty="0" smtClean="0"/>
              <a:t>Záhy </a:t>
            </a:r>
            <a:r>
              <a:rPr lang="cs-CZ" sz="1600" dirty="0"/>
              <a:t>po ustanovení krajů se objevily požadavky na změnu krajské hranice, předtím však došlo </a:t>
            </a:r>
            <a:r>
              <a:rPr lang="cs-CZ" sz="1600" dirty="0" smtClean="0"/>
              <a:t>ke </a:t>
            </a:r>
            <a:r>
              <a:rPr lang="cs-CZ" sz="1600" dirty="0"/>
              <a:t>změně názvů některých krajů, které se většinou přizpůsobily zažitým názvům celků nebo </a:t>
            </a:r>
            <a:r>
              <a:rPr lang="cs-CZ" sz="1600" dirty="0" smtClean="0"/>
              <a:t>přírodním </a:t>
            </a:r>
            <a:r>
              <a:rPr lang="cs-CZ" sz="1600" dirty="0"/>
              <a:t>a historickým podmínkám (</a:t>
            </a:r>
            <a:r>
              <a:rPr lang="cs-CZ" sz="1600" dirty="0" smtClean="0"/>
              <a:t>Jihlavský </a:t>
            </a:r>
            <a:r>
              <a:rPr lang="cs-CZ" sz="1600" dirty="0"/>
              <a:t>kraj na Vysočinu a později na Kraj Vysočina, </a:t>
            </a:r>
            <a:r>
              <a:rPr lang="cs-CZ" sz="1600" dirty="0" err="1" smtClean="0"/>
              <a:t>Buějovický</a:t>
            </a:r>
            <a:r>
              <a:rPr lang="cs-CZ" sz="1600" dirty="0" smtClean="0"/>
              <a:t> </a:t>
            </a:r>
            <a:r>
              <a:rPr lang="cs-CZ" sz="1600" dirty="0"/>
              <a:t>na </a:t>
            </a:r>
            <a:r>
              <a:rPr lang="cs-CZ" sz="1600" dirty="0" smtClean="0"/>
              <a:t>Jihočeský</a:t>
            </a:r>
            <a:r>
              <a:rPr lang="cs-CZ" sz="1600" dirty="0"/>
              <a:t>, Brněnský na </a:t>
            </a:r>
            <a:r>
              <a:rPr lang="cs-CZ" sz="1600" dirty="0" smtClean="0"/>
              <a:t>Jihomoravský </a:t>
            </a:r>
            <a:r>
              <a:rPr lang="cs-CZ" sz="1600" dirty="0"/>
              <a:t>a Ostravský na </a:t>
            </a:r>
            <a:r>
              <a:rPr lang="cs-CZ" sz="1600" dirty="0" smtClean="0"/>
              <a:t>Moravskoslezský.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28913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Působnost územně samosprávných celků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712968" cy="51845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D</a:t>
            </a:r>
            <a:r>
              <a:rPr lang="cs-CZ" dirty="0" smtClean="0"/>
              <a:t>ělí se na </a:t>
            </a:r>
            <a:r>
              <a:rPr lang="cs-CZ" dirty="0"/>
              <a:t>dvě skupiny:</a:t>
            </a:r>
          </a:p>
          <a:p>
            <a:r>
              <a:rPr lang="cs-CZ" b="1" dirty="0"/>
              <a:t>Působnost samostatnou, </a:t>
            </a:r>
            <a:r>
              <a:rPr lang="cs-CZ" b="1" dirty="0" smtClean="0"/>
              <a:t>samosprávnou</a:t>
            </a:r>
            <a:endParaRPr lang="cs-CZ" dirty="0"/>
          </a:p>
          <a:p>
            <a:r>
              <a:rPr lang="cs-CZ" dirty="0" smtClean="0"/>
              <a:t>věci</a:t>
            </a:r>
            <a:r>
              <a:rPr lang="cs-CZ" dirty="0"/>
              <a:t>, které si obec </a:t>
            </a:r>
            <a:r>
              <a:rPr lang="cs-CZ" dirty="0" smtClean="0"/>
              <a:t>či kraj spravuje </a:t>
            </a:r>
            <a:r>
              <a:rPr lang="cs-CZ" dirty="0" smtClean="0"/>
              <a:t>samostatně</a:t>
            </a:r>
          </a:p>
          <a:p>
            <a:r>
              <a:rPr lang="cs-CZ" dirty="0"/>
              <a:t>p</a:t>
            </a:r>
            <a:r>
              <a:rPr lang="cs-CZ" dirty="0" smtClean="0"/>
              <a:t>ředevším </a:t>
            </a:r>
            <a:r>
              <a:rPr lang="cs-CZ" dirty="0" smtClean="0"/>
              <a:t>záležitosti</a:t>
            </a:r>
            <a:r>
              <a:rPr lang="cs-CZ" dirty="0"/>
              <a:t>, které se dotýkají v prvé řadě života </a:t>
            </a:r>
            <a:r>
              <a:rPr lang="cs-CZ" dirty="0" smtClean="0"/>
              <a:t>obyvatel</a:t>
            </a:r>
          </a:p>
          <a:p>
            <a:r>
              <a:rPr lang="cs-CZ" dirty="0" smtClean="0"/>
              <a:t>neznamená </a:t>
            </a:r>
            <a:r>
              <a:rPr lang="cs-CZ" dirty="0"/>
              <a:t>libovůli obce a jejích </a:t>
            </a:r>
            <a:r>
              <a:rPr lang="cs-CZ" dirty="0" smtClean="0"/>
              <a:t>orgánů, ale možnost </a:t>
            </a:r>
            <a:r>
              <a:rPr lang="cs-CZ" dirty="0"/>
              <a:t>obce </a:t>
            </a:r>
            <a:r>
              <a:rPr lang="cs-CZ" dirty="0" smtClean="0"/>
              <a:t>samostatně </a:t>
            </a:r>
            <a:r>
              <a:rPr lang="cs-CZ" dirty="0"/>
              <a:t>řešit své záležitosti </a:t>
            </a:r>
            <a:r>
              <a:rPr lang="cs-CZ" dirty="0" smtClean="0"/>
              <a:t>v</a:t>
            </a:r>
            <a:r>
              <a:rPr lang="cs-CZ" dirty="0"/>
              <a:t> kontextu s platnými zákony a ostatními právními předpisy.</a:t>
            </a:r>
          </a:p>
          <a:p>
            <a:r>
              <a:rPr lang="cs-CZ" b="1" dirty="0"/>
              <a:t>Působnost přenesenou, </a:t>
            </a:r>
            <a:r>
              <a:rPr lang="cs-CZ" b="1" dirty="0" smtClean="0"/>
              <a:t>delegovanou</a:t>
            </a:r>
          </a:p>
          <a:p>
            <a:r>
              <a:rPr lang="cs-CZ" dirty="0" smtClean="0"/>
              <a:t>záležitosti </a:t>
            </a:r>
            <a:r>
              <a:rPr lang="cs-CZ" dirty="0"/>
              <a:t>veřejné správy, které náleží státu, </a:t>
            </a:r>
            <a:r>
              <a:rPr lang="cs-CZ" dirty="0" smtClean="0"/>
              <a:t>který je na </a:t>
            </a:r>
            <a:r>
              <a:rPr lang="cs-CZ" dirty="0"/>
              <a:t>obec </a:t>
            </a:r>
            <a:r>
              <a:rPr lang="cs-CZ" dirty="0" smtClean="0"/>
              <a:t>či kraj </a:t>
            </a:r>
            <a:r>
              <a:rPr lang="cs-CZ" dirty="0" smtClean="0"/>
              <a:t>přenesl</a:t>
            </a:r>
          </a:p>
          <a:p>
            <a:r>
              <a:rPr lang="cs-CZ" dirty="0" smtClean="0"/>
              <a:t>význam </a:t>
            </a:r>
            <a:r>
              <a:rPr lang="cs-CZ" dirty="0"/>
              <a:t>přesahuje rámec </a:t>
            </a:r>
            <a:r>
              <a:rPr lang="cs-CZ" dirty="0" smtClean="0"/>
              <a:t>územně samosprávných celků </a:t>
            </a:r>
            <a:endParaRPr lang="cs-CZ" dirty="0" smtClean="0"/>
          </a:p>
          <a:p>
            <a:r>
              <a:rPr lang="cs-CZ" dirty="0" smtClean="0"/>
              <a:t>stát </a:t>
            </a:r>
            <a:r>
              <a:rPr lang="cs-CZ" dirty="0"/>
              <a:t>má zájem na ovlivňování jejich výkonu. 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 smtClean="0"/>
              <a:t>jim zákon </a:t>
            </a:r>
            <a:r>
              <a:rPr lang="cs-CZ" dirty="0"/>
              <a:t>svěří </a:t>
            </a:r>
            <a:r>
              <a:rPr lang="cs-CZ" dirty="0" smtClean="0"/>
              <a:t>výkon </a:t>
            </a:r>
            <a:r>
              <a:rPr lang="cs-CZ" dirty="0"/>
              <a:t>státní správy, je </a:t>
            </a:r>
            <a:r>
              <a:rPr lang="cs-CZ" dirty="0" smtClean="0"/>
              <a:t>jejich území správním </a:t>
            </a:r>
            <a:r>
              <a:rPr lang="cs-CZ" dirty="0"/>
              <a:t>obvodem a </a:t>
            </a:r>
            <a:r>
              <a:rPr lang="cs-CZ" dirty="0" smtClean="0"/>
              <a:t>příslušné orgány jsou </a:t>
            </a:r>
            <a:r>
              <a:rPr lang="cs-CZ" dirty="0"/>
              <a:t>povinny zabezpečit úkoly v přenesené </a:t>
            </a:r>
            <a:r>
              <a:rPr lang="cs-CZ" dirty="0" smtClean="0"/>
              <a:t>působnosti</a:t>
            </a:r>
          </a:p>
          <a:p>
            <a:r>
              <a:rPr lang="cs-CZ" dirty="0" smtClean="0"/>
              <a:t>me</a:t>
            </a:r>
            <a:r>
              <a:rPr lang="cs-CZ" dirty="0" smtClean="0"/>
              <a:t>zi </a:t>
            </a:r>
            <a:r>
              <a:rPr lang="cs-CZ" dirty="0"/>
              <a:t>přenesenou působnost patří např. výkon činnosti na úseku územního plánování a stavebního řádu, projednávání přestupků, zajišťování státní správy ochrany ovzduší, sociální zabezpečení atd.</a:t>
            </a:r>
          </a:p>
        </p:txBody>
      </p:sp>
    </p:spTree>
    <p:extLst>
      <p:ext uri="{BB962C8B-B14F-4D97-AF65-F5344CB8AC3E}">
        <p14:creationId xmlns:p14="http://schemas.microsoft.com/office/powerpoint/2010/main" val="4044620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Organizace státu a státní správy v ČR</a:t>
            </a:r>
            <a:endParaRPr lang="cs-CZ" b="1" dirty="0"/>
          </a:p>
        </p:txBody>
      </p:sp>
      <p:pic>
        <p:nvPicPr>
          <p:cNvPr id="2050" name="Picture 2" descr="Image result for Organizace státu a státní správy v Č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20" y="1521954"/>
            <a:ext cx="7930128" cy="460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5415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Výkon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se </a:t>
            </a:r>
            <a:r>
              <a:rPr lang="cs-CZ" dirty="0"/>
              <a:t>zpravidla realizuje ve dvou typech působností </a:t>
            </a:r>
            <a:endParaRPr lang="cs-CZ" dirty="0" smtClean="0"/>
          </a:p>
          <a:p>
            <a:r>
              <a:rPr lang="cs-CZ" b="1" dirty="0" smtClean="0"/>
              <a:t>působnost přenesená, tedy delegovaná </a:t>
            </a:r>
            <a:r>
              <a:rPr lang="cs-CZ" dirty="0" smtClean="0"/>
              <a:t>–</a:t>
            </a:r>
            <a:r>
              <a:rPr lang="cs-CZ" dirty="0"/>
              <a:t>jménem </a:t>
            </a:r>
            <a:r>
              <a:rPr lang="cs-CZ" dirty="0" smtClean="0"/>
              <a:t>státu orgány </a:t>
            </a:r>
            <a:r>
              <a:rPr lang="cs-CZ" dirty="0"/>
              <a:t>obce </a:t>
            </a:r>
            <a:r>
              <a:rPr lang="cs-CZ" dirty="0" smtClean="0"/>
              <a:t>nebo kraje vykonávají dané záležitosti</a:t>
            </a:r>
          </a:p>
          <a:p>
            <a:r>
              <a:rPr lang="cs-CZ" b="1" dirty="0"/>
              <a:t>p</a:t>
            </a:r>
            <a:r>
              <a:rPr lang="cs-CZ" b="1" dirty="0" smtClean="0"/>
              <a:t>ůsobnost samostatná </a:t>
            </a:r>
            <a:r>
              <a:rPr lang="cs-CZ" dirty="0" smtClean="0"/>
              <a:t>– obec nebo kraj si </a:t>
            </a:r>
            <a:r>
              <a:rPr lang="cs-CZ" dirty="0"/>
              <a:t>spravuje své záležitosti </a:t>
            </a:r>
            <a:r>
              <a:rPr lang="cs-CZ" dirty="0" smtClean="0"/>
              <a:t>samostatně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445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Pojetí veřejné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85313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Široké pojetí</a:t>
            </a:r>
          </a:p>
          <a:p>
            <a:r>
              <a:rPr lang="cs-CZ" dirty="0" smtClean="0"/>
              <a:t>Organizace záležitostí celého státního společenství</a:t>
            </a:r>
          </a:p>
          <a:p>
            <a:r>
              <a:rPr lang="cs-CZ" dirty="0" smtClean="0"/>
              <a:t>Zahrnuje orgány moci zákonodárné, výkonné a soudní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Užší pojetí</a:t>
            </a:r>
          </a:p>
          <a:p>
            <a:r>
              <a:rPr lang="cs-CZ" dirty="0" smtClean="0"/>
              <a:t>Správní činnost vykonávána zmocněnými subjekty na základě zákon v rozsahu přikázané pravomoci a působnosti</a:t>
            </a:r>
          </a:p>
          <a:p>
            <a:r>
              <a:rPr lang="cs-CZ" dirty="0" smtClean="0"/>
              <a:t>Může být realizována jen exekutivou vlády, státními a pověřenými nestátními orgány a dělí se na státní správu a samosprávu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2749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Členění veřejné 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podle </a:t>
            </a:r>
            <a:r>
              <a:rPr lang="cs-CZ" dirty="0"/>
              <a:t>různých </a:t>
            </a:r>
            <a:r>
              <a:rPr lang="cs-CZ" dirty="0" smtClean="0"/>
              <a:t>kritérií</a:t>
            </a:r>
          </a:p>
          <a:p>
            <a:pPr marL="514350" indent="-514350">
              <a:buAutoNum type="alphaUcPeriod"/>
            </a:pPr>
            <a:r>
              <a:rPr lang="cs-CZ" b="1" dirty="0" smtClean="0"/>
              <a:t>dle </a:t>
            </a:r>
            <a:r>
              <a:rPr lang="cs-CZ" b="1" dirty="0"/>
              <a:t>subjektů veřejné </a:t>
            </a:r>
            <a:r>
              <a:rPr lang="cs-CZ" b="1" dirty="0" smtClean="0"/>
              <a:t>správy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orgány státní správy – vykonávají státní správu a mají vlastní působnost a pravomoci ve státní sféře (např. ministerstva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samosprávné orgány – vykonávají samosprávnou </a:t>
            </a:r>
            <a:r>
              <a:rPr lang="cs-CZ" dirty="0" smtClean="0"/>
              <a:t>činnost (orgány </a:t>
            </a:r>
            <a:r>
              <a:rPr lang="cs-CZ" dirty="0"/>
              <a:t>územní samosprávy </a:t>
            </a:r>
            <a:r>
              <a:rPr lang="cs-CZ" dirty="0" smtClean="0"/>
              <a:t>- kraje</a:t>
            </a:r>
            <a:r>
              <a:rPr lang="cs-CZ" dirty="0"/>
              <a:t>, obce a jejich orgány) </a:t>
            </a:r>
          </a:p>
          <a:p>
            <a:pPr marL="0" indent="0">
              <a:buNone/>
            </a:pPr>
            <a:r>
              <a:rPr lang="cs-CZ" dirty="0"/>
              <a:t>• </a:t>
            </a:r>
            <a:r>
              <a:rPr lang="cs-CZ" dirty="0" smtClean="0"/>
              <a:t>orgány zájmové samosprávy </a:t>
            </a:r>
            <a:r>
              <a:rPr lang="cs-CZ" dirty="0"/>
              <a:t>(advokátní, notářské, obchodní a živnostenské komory</a:t>
            </a:r>
            <a:r>
              <a:rPr lang="cs-CZ" dirty="0" smtClean="0"/>
              <a:t>)</a:t>
            </a:r>
          </a:p>
          <a:p>
            <a:pPr marL="0" indent="0">
              <a:buNone/>
            </a:pPr>
            <a:endParaRPr lang="cs-CZ" dirty="0" smtClean="0"/>
          </a:p>
          <a:p>
            <a:pPr marL="514350" indent="-514350">
              <a:buAutoNum type="alphaUcPeriod" startAt="2"/>
            </a:pPr>
            <a:r>
              <a:rPr lang="cs-CZ" b="1" dirty="0" smtClean="0"/>
              <a:t>dle územního hlediska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ústřední </a:t>
            </a:r>
            <a:r>
              <a:rPr lang="cs-CZ" dirty="0" smtClean="0"/>
              <a:t>– jednotlivá </a:t>
            </a:r>
            <a:r>
              <a:rPr lang="cs-CZ" dirty="0"/>
              <a:t>rezortní </a:t>
            </a:r>
            <a:r>
              <a:rPr lang="cs-CZ" dirty="0" smtClean="0"/>
              <a:t>ministerstva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oblastní </a:t>
            </a:r>
            <a:r>
              <a:rPr lang="cs-CZ" dirty="0" smtClean="0"/>
              <a:t>– orgány krajů</a:t>
            </a:r>
          </a:p>
          <a:p>
            <a:pPr marL="0" indent="0">
              <a:buNone/>
            </a:pPr>
            <a:r>
              <a:rPr lang="cs-CZ" dirty="0" smtClean="0"/>
              <a:t>• </a:t>
            </a:r>
            <a:r>
              <a:rPr lang="cs-CZ" dirty="0"/>
              <a:t>místní </a:t>
            </a:r>
            <a:r>
              <a:rPr lang="cs-CZ" dirty="0" smtClean="0"/>
              <a:t>– orgány </a:t>
            </a:r>
            <a:r>
              <a:rPr lang="cs-CZ" dirty="0"/>
              <a:t>měst a </a:t>
            </a:r>
            <a:r>
              <a:rPr lang="cs-CZ" dirty="0" smtClean="0"/>
              <a:t>obcí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442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Instituce, které ovlivňují veřejnou správu, ale dle užšího pojetí ji nevykonávají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Zabývají se organizací záležitostí celého státního společenství</a:t>
            </a:r>
          </a:p>
          <a:p>
            <a:r>
              <a:rPr lang="cs-CZ" dirty="0" smtClean="0"/>
              <a:t>Parlament</a:t>
            </a:r>
          </a:p>
          <a:p>
            <a:r>
              <a:rPr lang="cs-CZ" dirty="0" smtClean="0"/>
              <a:t>Vláda</a:t>
            </a:r>
          </a:p>
          <a:p>
            <a:r>
              <a:rPr lang="cs-CZ" dirty="0" smtClean="0"/>
              <a:t>Ústavní soud</a:t>
            </a:r>
          </a:p>
          <a:p>
            <a:r>
              <a:rPr lang="cs-CZ" dirty="0" smtClean="0"/>
              <a:t>Nejvyšší správní soud</a:t>
            </a:r>
          </a:p>
          <a:p>
            <a:r>
              <a:rPr lang="cs-CZ" dirty="0" smtClean="0"/>
              <a:t>Obecné soudy</a:t>
            </a:r>
          </a:p>
          <a:p>
            <a:r>
              <a:rPr lang="cs-CZ" dirty="0" smtClean="0"/>
              <a:t>Nejvyšší kontrolní soud</a:t>
            </a:r>
          </a:p>
          <a:p>
            <a:r>
              <a:rPr lang="cs-CZ" dirty="0" smtClean="0"/>
              <a:t>Ombudsman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4137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správa v ČR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56792"/>
            <a:ext cx="8424936" cy="4525963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Správními úřady se </a:t>
            </a:r>
            <a:r>
              <a:rPr lang="cs-CZ" i="1" dirty="0"/>
              <a:t>de lege lata </a:t>
            </a:r>
            <a:r>
              <a:rPr lang="cs-CZ" dirty="0"/>
              <a:t>v souladu s </a:t>
            </a:r>
            <a:r>
              <a:rPr lang="cs-CZ" dirty="0" smtClean="0"/>
              <a:t>Ústavou rozumí </a:t>
            </a:r>
            <a:r>
              <a:rPr lang="cs-CZ" dirty="0"/>
              <a:t>pouze státní orgány, které jako institucionální součásti moci výkonné vykonávají působnost a pravomoci v rámci státní správy</a:t>
            </a:r>
            <a:r>
              <a:rPr lang="cs-CZ" dirty="0" smtClean="0"/>
              <a:t>.</a:t>
            </a:r>
          </a:p>
          <a:p>
            <a:r>
              <a:rPr lang="cs-CZ" dirty="0" smtClean="0"/>
              <a:t>Správní </a:t>
            </a:r>
            <a:r>
              <a:rPr lang="cs-CZ" dirty="0"/>
              <a:t>úřady jsou </a:t>
            </a:r>
            <a:r>
              <a:rPr lang="cs-CZ" b="1" dirty="0" smtClean="0"/>
              <a:t>v </a:t>
            </a:r>
            <a:r>
              <a:rPr lang="cs-CZ" b="1" dirty="0"/>
              <a:t>Ústavě ČR upraveny výhradně v hlavě třetí „Moc výkonná</a:t>
            </a:r>
            <a:r>
              <a:rPr lang="cs-CZ" b="1" dirty="0" smtClean="0"/>
              <a:t>“</a:t>
            </a:r>
          </a:p>
          <a:p>
            <a:r>
              <a:rPr lang="cs-CZ" dirty="0" smtClean="0"/>
              <a:t>Existence </a:t>
            </a:r>
            <a:r>
              <a:rPr lang="cs-CZ" dirty="0"/>
              <a:t>a právní postavení správních úřadů jsou upraveny v čl. 79 Ústavy (spadají tedy pod vládu). Jiné správní úřady než ty podle čl. 79 Ústava </a:t>
            </a:r>
            <a:r>
              <a:rPr lang="cs-CZ" dirty="0" smtClean="0"/>
              <a:t>nezná</a:t>
            </a:r>
          </a:p>
          <a:p>
            <a:r>
              <a:rPr lang="cs-CZ" dirty="0" smtClean="0"/>
              <a:t>„nezávislé správní úřady na vládě“ (diskuze –legislativa zná, nezná?)</a:t>
            </a:r>
          </a:p>
          <a:p>
            <a:r>
              <a:rPr lang="cs-CZ" dirty="0">
                <a:hlinkClick r:id="rId2"/>
              </a:rPr>
              <a:t>https://www.statnisprava.cz/rstsp/ciselniky.nsf/druhy_uradu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9771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I. Orgány mocí zákonodárné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Poslanecká sněmovna Parlamentu ČR</a:t>
            </a:r>
          </a:p>
          <a:p>
            <a:r>
              <a:rPr lang="cs-CZ" dirty="0" smtClean="0">
                <a:hlinkClick r:id="rId2"/>
              </a:rPr>
              <a:t>www.psp.cz</a:t>
            </a:r>
            <a:endParaRPr lang="cs-CZ" dirty="0" smtClean="0"/>
          </a:p>
          <a:p>
            <a:r>
              <a:rPr lang="cs-CZ" dirty="0" smtClean="0"/>
              <a:t>Senát Parlamentu ČR</a:t>
            </a:r>
          </a:p>
          <a:p>
            <a:r>
              <a:rPr lang="cs-CZ" dirty="0" smtClean="0">
                <a:hlinkClick r:id="rId3"/>
              </a:rPr>
              <a:t>www.senat.cz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28986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II. Orgány moci výkonné</a:t>
            </a:r>
            <a:br>
              <a:rPr lang="cs-CZ" b="1" dirty="0" smtClean="0"/>
            </a:br>
            <a:r>
              <a:rPr lang="cs-CZ" b="1" dirty="0" smtClean="0"/>
              <a:t>Státní správa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prezident – kancelář prezidenta, </a:t>
            </a:r>
            <a:r>
              <a:rPr lang="cs-CZ" dirty="0" smtClean="0">
                <a:hlinkClick r:id="rId2"/>
              </a:rPr>
              <a:t>www.hrad.cz</a:t>
            </a:r>
            <a:r>
              <a:rPr lang="cs-CZ" dirty="0"/>
              <a:t>, (čl. 54 – 66 Ústavy), </a:t>
            </a:r>
            <a:endParaRPr lang="cs-CZ" dirty="0" smtClean="0"/>
          </a:p>
          <a:p>
            <a:r>
              <a:rPr lang="cs-CZ" dirty="0"/>
              <a:t>vláda -  úřad vlády, </a:t>
            </a:r>
            <a:r>
              <a:rPr lang="cs-CZ" dirty="0" smtClean="0">
                <a:hlinkClick r:id="rId3"/>
              </a:rPr>
              <a:t>www.vlada.cz</a:t>
            </a:r>
            <a:r>
              <a:rPr lang="cs-CZ" dirty="0" smtClean="0"/>
              <a:t>, </a:t>
            </a:r>
            <a:r>
              <a:rPr lang="cs-CZ" dirty="0"/>
              <a:t>(čl. 67 – 79 Ústavy)</a:t>
            </a:r>
            <a:endParaRPr lang="cs-CZ" b="1" dirty="0"/>
          </a:p>
          <a:p>
            <a:pPr lvl="0"/>
            <a:r>
              <a:rPr lang="cs-CZ" dirty="0" smtClean="0"/>
              <a:t>ministerstva</a:t>
            </a:r>
          </a:p>
          <a:p>
            <a:pPr lvl="0"/>
            <a:r>
              <a:rPr lang="cs-CZ" dirty="0"/>
              <a:t>státní zastupitelství (čl. 80 Ústavy).</a:t>
            </a:r>
          </a:p>
          <a:p>
            <a:pPr lvl="0"/>
            <a:r>
              <a:rPr lang="cs-CZ" dirty="0" smtClean="0"/>
              <a:t>další ústřední </a:t>
            </a:r>
            <a:r>
              <a:rPr lang="cs-CZ" dirty="0"/>
              <a:t>orgány státní </a:t>
            </a:r>
            <a:r>
              <a:rPr lang="cs-CZ" dirty="0" smtClean="0"/>
              <a:t>správy,  </a:t>
            </a:r>
            <a:r>
              <a:rPr lang="cs-CZ" dirty="0"/>
              <a:t>např. Český statistický úřad nebo Národní bezpečnostní úřad</a:t>
            </a:r>
          </a:p>
          <a:p>
            <a:pPr lvl="0"/>
            <a:r>
              <a:rPr lang="cs-CZ" dirty="0"/>
              <a:t>správní orgány s celostátní působností, podřízené </a:t>
            </a:r>
            <a:r>
              <a:rPr lang="cs-CZ" dirty="0" smtClean="0"/>
              <a:t>ministerstvům, </a:t>
            </a:r>
            <a:r>
              <a:rPr lang="cs-CZ" dirty="0"/>
              <a:t>např. Česká obchodní inspekce nebo Generální ředitelství cel</a:t>
            </a:r>
          </a:p>
          <a:p>
            <a:pPr lvl="0"/>
            <a:r>
              <a:rPr lang="cs-CZ" dirty="0"/>
              <a:t>zvláštní územní orgány státní </a:t>
            </a:r>
            <a:r>
              <a:rPr lang="cs-CZ" dirty="0" smtClean="0"/>
              <a:t>správy, např</a:t>
            </a:r>
            <a:r>
              <a:rPr lang="cs-CZ" dirty="0"/>
              <a:t>. krajské hygienické stanice nebo inspektoráty práce</a:t>
            </a:r>
          </a:p>
          <a:p>
            <a:pPr lvl="0"/>
            <a:r>
              <a:rPr lang="cs-CZ" dirty="0"/>
              <a:t>veřejné ozbrojené </a:t>
            </a:r>
            <a:r>
              <a:rPr lang="cs-CZ" dirty="0" smtClean="0"/>
              <a:t>sbory, Armáda </a:t>
            </a:r>
            <a:r>
              <a:rPr lang="cs-CZ" dirty="0"/>
              <a:t>České republiky nebo Policie České republiky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85277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5704</TotalTime>
  <Words>1288</Words>
  <Application>Microsoft Office PowerPoint</Application>
  <PresentationFormat>Předvádění na obrazovce (4:3)</PresentationFormat>
  <Paragraphs>208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systému Office</vt:lpstr>
      <vt:lpstr>Organizace státu a státní správy</vt:lpstr>
      <vt:lpstr>Organizace státu a státní správy v ČR</vt:lpstr>
      <vt:lpstr>Výkon veřejné správy</vt:lpstr>
      <vt:lpstr>Pojetí veřejné správy</vt:lpstr>
      <vt:lpstr>Členění veřejné správy</vt:lpstr>
      <vt:lpstr>Instituce, které ovlivňují veřejnou správu, ale dle užšího pojetí ji nevykonávají</vt:lpstr>
      <vt:lpstr>Státní správa v ČR</vt:lpstr>
      <vt:lpstr>I. Orgány mocí zákonodárné</vt:lpstr>
      <vt:lpstr> II. Orgány moci výkonné Státní správa </vt:lpstr>
      <vt:lpstr>Prezentace aplikace PowerPoint</vt:lpstr>
      <vt:lpstr>Ústřední orgány státní správy</vt:lpstr>
      <vt:lpstr>Prezentace aplikace PowerPoint</vt:lpstr>
      <vt:lpstr>Příklady správní orgánů s celostátní působností Oblast ministerstev</vt:lpstr>
      <vt:lpstr>Příklady správní orgánů s celostátní působností Oblast ministerstev</vt:lpstr>
      <vt:lpstr>Příklady správní orgánů s celostátní působností Oblast ministerstev</vt:lpstr>
      <vt:lpstr>III. orgány územních samosprávných celků</vt:lpstr>
      <vt:lpstr>Krajská správa a samospráva</vt:lpstr>
      <vt:lpstr>Prezentace aplikace PowerPoint</vt:lpstr>
      <vt:lpstr>Působnost územně samosprávných celků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</dc:creator>
  <cp:lastModifiedBy>Anna</cp:lastModifiedBy>
  <cp:revision>55</cp:revision>
  <dcterms:created xsi:type="dcterms:W3CDTF">2021-02-16T12:31:50Z</dcterms:created>
  <dcterms:modified xsi:type="dcterms:W3CDTF">2022-02-19T00:23:44Z</dcterms:modified>
</cp:coreProperties>
</file>