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72" r:id="rId3"/>
    <p:sldId id="283" r:id="rId4"/>
    <p:sldId id="315" r:id="rId5"/>
    <p:sldId id="316" r:id="rId6"/>
    <p:sldId id="311" r:id="rId7"/>
    <p:sldId id="318" r:id="rId8"/>
    <p:sldId id="303" r:id="rId9"/>
    <p:sldId id="304" r:id="rId10"/>
    <p:sldId id="305" r:id="rId11"/>
    <p:sldId id="274" r:id="rId12"/>
    <p:sldId id="312" r:id="rId13"/>
    <p:sldId id="313" r:id="rId14"/>
    <p:sldId id="314" r:id="rId15"/>
    <p:sldId id="308" r:id="rId16"/>
    <p:sldId id="290" r:id="rId17"/>
    <p:sldId id="317" r:id="rId18"/>
    <p:sldId id="286" r:id="rId19"/>
    <p:sldId id="281" r:id="rId20"/>
    <p:sldId id="299" r:id="rId21"/>
    <p:sldId id="309" r:id="rId22"/>
    <p:sldId id="310" r:id="rId23"/>
    <p:sldId id="300" r:id="rId24"/>
    <p:sldId id="301" r:id="rId25"/>
    <p:sldId id="266" r:id="rId26"/>
    <p:sldId id="302" r:id="rId27"/>
    <p:sldId id="307" r:id="rId28"/>
    <p:sldId id="260" r:id="rId29"/>
    <p:sldId id="280" r:id="rId30"/>
    <p:sldId id="288" r:id="rId31"/>
    <p:sldId id="319" r:id="rId32"/>
    <p:sldId id="268" r:id="rId33"/>
    <p:sldId id="289" r:id="rId34"/>
    <p:sldId id="295" r:id="rId35"/>
    <p:sldId id="270" r:id="rId36"/>
    <p:sldId id="271" r:id="rId37"/>
    <p:sldId id="297" r:id="rId38"/>
    <p:sldId id="298" r:id="rId39"/>
    <p:sldId id="296" r:id="rId4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14" autoAdjust="0"/>
    <p:restoredTop sz="94660"/>
  </p:normalViewPr>
  <p:slideViewPr>
    <p:cSldViewPr>
      <p:cViewPr varScale="1">
        <p:scale>
          <a:sx n="93" d="100"/>
          <a:sy n="93" d="100"/>
        </p:scale>
        <p:origin x="-94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4D4626-4FB7-4463-B80C-880D299FF785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B32C5B-F3B5-4F41-8940-E10DE58FBB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2652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ociacekraju.cz/vismo5/dokumenty2.asp?id_org=450022&amp;id=151027#13p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www.asociacekraju.cz/vismo5/dokumenty2.asp?id_org=450022&amp;id=151033#13p" TargetMode="External"/><Relationship Id="rId4" Type="http://schemas.openxmlformats.org/officeDocument/2006/relationships/hyperlink" Target="http://www.asociacekraju.cz/vismo5/dokumenty2.asp?id_org=450022&amp;id=151029#13p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C6AB761-4F58-4D8A-B950-A59244360830}" type="slidenum">
              <a:rPr lang="cs-CZ" altLang="cs-CZ" smtClean="0">
                <a:latin typeface="Arial" pitchFamily="34" charset="0"/>
                <a:ea typeface="Microsoft YaHei" pitchFamily="34" charset="-122"/>
                <a:cs typeface="Segoe UI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 smtClean="0">
              <a:latin typeface="Arial" pitchFamily="34" charset="0"/>
              <a:ea typeface="Microsoft YaHei" pitchFamily="34" charset="-122"/>
              <a:cs typeface="Segoe UI" pitchFamily="34" charset="0"/>
            </a:endParaRPr>
          </a:p>
        </p:txBody>
      </p:sp>
      <p:sp>
        <p:nvSpPr>
          <p:cNvPr id="6144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BAE9E92D-D13F-4D39-A347-2E7E198CE7E0}" type="slidenum">
              <a:rPr lang="cs-CZ" altLang="cs-CZ">
                <a:latin typeface="Arial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>
              <a:latin typeface="Arial" pitchFamily="34" charset="0"/>
            </a:endParaRPr>
          </a:p>
        </p:txBody>
      </p:sp>
      <p:sp>
        <p:nvSpPr>
          <p:cNvPr id="614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5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b="1" smtClean="0">
                <a:latin typeface="Arial" pitchFamily="34" charset="0"/>
                <a:ea typeface="Microsoft YaHei" pitchFamily="34" charset="-122"/>
              </a:rPr>
              <a:t>Ústava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b="1" smtClean="0">
                <a:latin typeface="Arial" pitchFamily="34" charset="0"/>
                <a:ea typeface="Microsoft YaHei" pitchFamily="34" charset="-122"/>
              </a:rPr>
              <a:t>Článek 8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Zaručuje se samospráva územních samosprávných celků. 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b="1" smtClean="0">
                <a:latin typeface="Arial" pitchFamily="34" charset="0"/>
                <a:ea typeface="Microsoft YaHei" pitchFamily="34" charset="-122"/>
              </a:rPr>
              <a:t>Hlava sedmá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b="1" smtClean="0">
                <a:latin typeface="Arial" pitchFamily="34" charset="0"/>
                <a:ea typeface="Microsoft YaHei" pitchFamily="34" charset="-122"/>
              </a:rPr>
              <a:t>Územní samospráva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b="1" smtClean="0">
                <a:latin typeface="Arial" pitchFamily="34" charset="0"/>
                <a:ea typeface="Microsoft YaHei" pitchFamily="34" charset="-122"/>
              </a:rPr>
              <a:t>Článek 99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Česká republika se člení na obce, které jsou základními územními samosprávnými celky, a kraje, které jsou vyššími územními samosprávnými celky. 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b="1" smtClean="0">
                <a:latin typeface="Arial" pitchFamily="34" charset="0"/>
                <a:ea typeface="Microsoft YaHei" pitchFamily="34" charset="-122"/>
              </a:rPr>
              <a:t>Článek 100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(1) Územní samosprávné celky jsou územními společenstvími občanů, která mají právo na samosprávu. Zákon stanoví, kdy jsou správními obvody.</a:t>
            </a:r>
            <a:br>
              <a:rPr lang="cs-CZ" altLang="cs-CZ" sz="800" smtClean="0">
                <a:latin typeface="Arial" pitchFamily="34" charset="0"/>
                <a:ea typeface="Microsoft YaHei" pitchFamily="34" charset="-122"/>
              </a:rPr>
            </a:b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(2) Obec je vždy součástí vyššího územního samosprávného celku.</a:t>
            </a:r>
            <a:br>
              <a:rPr lang="cs-CZ" altLang="cs-CZ" sz="800" smtClean="0">
                <a:latin typeface="Arial" pitchFamily="34" charset="0"/>
                <a:ea typeface="Microsoft YaHei" pitchFamily="34" charset="-122"/>
              </a:rPr>
            </a:b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(3) Vytvořit nebo zrušit vyšší územní samosprávný celek lze jen ústavním zákonem. 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b="1" smtClean="0">
                <a:latin typeface="Arial" pitchFamily="34" charset="0"/>
                <a:ea typeface="Microsoft YaHei" pitchFamily="34" charset="-122"/>
              </a:rPr>
              <a:t>Článek 101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(1) Obec je samostatně spravována zastupitelstvem.</a:t>
            </a:r>
            <a:br>
              <a:rPr lang="cs-CZ" altLang="cs-CZ" sz="800" smtClean="0">
                <a:latin typeface="Arial" pitchFamily="34" charset="0"/>
                <a:ea typeface="Microsoft YaHei" pitchFamily="34" charset="-122"/>
              </a:rPr>
            </a:b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(2) Vyšší územní samosprávný celek je samostatně spravován zastupitelstvem.</a:t>
            </a:r>
            <a:br>
              <a:rPr lang="cs-CZ" altLang="cs-CZ" sz="800" smtClean="0">
                <a:latin typeface="Arial" pitchFamily="34" charset="0"/>
                <a:ea typeface="Microsoft YaHei" pitchFamily="34" charset="-122"/>
              </a:rPr>
            </a:b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(3) Územní samosprávné celky jsou veřejnoprávními korporacemi, které mohou mít vlastní majetek a hospodaří podle vlastního rozpočtu.</a:t>
            </a:r>
            <a:br>
              <a:rPr lang="cs-CZ" altLang="cs-CZ" sz="800" smtClean="0">
                <a:latin typeface="Arial" pitchFamily="34" charset="0"/>
                <a:ea typeface="Microsoft YaHei" pitchFamily="34" charset="-122"/>
              </a:rPr>
            </a:b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(4) Stát může zasahovat do činnosti územních samosprávných celků, jen vyžaduje-li to ochrana zákona, a jen způsobem stanoveným zákonem. 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b="1" smtClean="0">
                <a:latin typeface="Arial" pitchFamily="34" charset="0"/>
                <a:ea typeface="Microsoft YaHei" pitchFamily="34" charset="-122"/>
              </a:rPr>
              <a:t>Článek 102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(1) Členové zastupitelstev jsou voleni tajným hlasováním na základě všeobecného, rovného a přímého volebního práva.</a:t>
            </a:r>
            <a:br>
              <a:rPr lang="cs-CZ" altLang="cs-CZ" sz="800" smtClean="0">
                <a:latin typeface="Arial" pitchFamily="34" charset="0"/>
                <a:ea typeface="Microsoft YaHei" pitchFamily="34" charset="-122"/>
              </a:rPr>
            </a:b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(2) Funkční období zastupitelstva je čtyřleté. Zákon stanoví za jakých podmínek se vyhlásí nové volby zastupitelstva před uplynutím jeho funkčního období. 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b="1" smtClean="0">
                <a:latin typeface="Arial" pitchFamily="34" charset="0"/>
                <a:ea typeface="Microsoft YaHei" pitchFamily="34" charset="-122"/>
              </a:rPr>
              <a:t>Článek 104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(1) Působnost zastupitelstev může být stanovena jen zákonem.</a:t>
            </a:r>
            <a:br>
              <a:rPr lang="cs-CZ" altLang="cs-CZ" sz="800" smtClean="0">
                <a:latin typeface="Arial" pitchFamily="34" charset="0"/>
                <a:ea typeface="Microsoft YaHei" pitchFamily="34" charset="-122"/>
              </a:rPr>
            </a:b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(2) Zastupitelstvo obce rozhoduje ve věcech samosprávy, pokud nejsou zákonem svěřeny zastupitelstvu vyššího územního samosprávného celku.</a:t>
            </a:r>
            <a:br>
              <a:rPr lang="cs-CZ" altLang="cs-CZ" sz="800" smtClean="0">
                <a:latin typeface="Arial" pitchFamily="34" charset="0"/>
                <a:ea typeface="Microsoft YaHei" pitchFamily="34" charset="-122"/>
              </a:rPr>
            </a:b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(3) Zastupitelstva mohou v mezích své působnosti vydávat obecně závazné vyhlášky. 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b="1" smtClean="0">
                <a:latin typeface="Arial" pitchFamily="34" charset="0"/>
                <a:ea typeface="Microsoft YaHei" pitchFamily="34" charset="-122"/>
              </a:rPr>
              <a:t>Článek 105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Výkon státní správy lze svěřit orgánům samosprávy jen tehdy, stanoví-li to zákon. 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altLang="cs-CZ" sz="800" smtClean="0">
              <a:latin typeface="Arial" pitchFamily="34" charset="0"/>
              <a:ea typeface="Microsoft YaHei" pitchFamily="34" charset="-122"/>
            </a:endParaRP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b="1" smtClean="0">
                <a:latin typeface="Arial" pitchFamily="34" charset="0"/>
                <a:ea typeface="Microsoft YaHei" pitchFamily="34" charset="-122"/>
              </a:rPr>
              <a:t>Listina základních práv a svobod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b="1" smtClean="0">
                <a:latin typeface="Arial" pitchFamily="34" charset="0"/>
                <a:ea typeface="Microsoft YaHei" pitchFamily="34" charset="-122"/>
              </a:rPr>
              <a:t>Oddíl druhý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b="1" smtClean="0">
                <a:latin typeface="Arial" pitchFamily="34" charset="0"/>
                <a:ea typeface="Microsoft YaHei" pitchFamily="34" charset="-122"/>
              </a:rPr>
              <a:t>Politická práva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b="1" smtClean="0">
                <a:latin typeface="Arial" pitchFamily="34" charset="0"/>
                <a:ea typeface="Microsoft YaHei" pitchFamily="34" charset="-122"/>
              </a:rPr>
              <a:t>Článek 17</a:t>
            </a:r>
            <a:br>
              <a:rPr lang="cs-CZ" altLang="cs-CZ" sz="800" b="1" smtClean="0">
                <a:latin typeface="Arial" pitchFamily="34" charset="0"/>
                <a:ea typeface="Microsoft YaHei" pitchFamily="34" charset="-122"/>
              </a:rPr>
            </a:b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(5) Státní orgány a orgány územní samosprávy jsou povinny přiměřeným způsobem poskytovat informace o své činnosti. Podmínky a provedení stanové zákon. 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b="1" smtClean="0">
                <a:latin typeface="Arial" pitchFamily="34" charset="0"/>
                <a:ea typeface="Microsoft YaHei" pitchFamily="34" charset="-122"/>
              </a:rPr>
              <a:t>Článek 18</a:t>
            </a:r>
            <a:br>
              <a:rPr lang="cs-CZ" altLang="cs-CZ" sz="800" b="1" smtClean="0">
                <a:latin typeface="Arial" pitchFamily="34" charset="0"/>
                <a:ea typeface="Microsoft YaHei" pitchFamily="34" charset="-122"/>
              </a:rPr>
            </a:b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(1) Petiční právo je zaručeno; ve věcech veřejného nebo jiného společenského zájmu má každý právo sám nebo s jinými se obracet na státní orgány a orgány územní samosprávy s žádostmi, návrhy a stížnostmi.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b="1" smtClean="0">
                <a:latin typeface="Arial" pitchFamily="34" charset="0"/>
                <a:ea typeface="Microsoft YaHei" pitchFamily="34" charset="-122"/>
              </a:rPr>
              <a:t>Hlava šestá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b="1" smtClean="0">
                <a:latin typeface="Arial" pitchFamily="34" charset="0"/>
                <a:ea typeface="Microsoft YaHei" pitchFamily="34" charset="-122"/>
              </a:rPr>
              <a:t>Ustanovení společná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b="1" smtClean="0">
                <a:latin typeface="Arial" pitchFamily="34" charset="0"/>
                <a:ea typeface="Microsoft YaHei" pitchFamily="34" charset="-122"/>
              </a:rPr>
              <a:t>Článek 44</a:t>
            </a:r>
            <a:br>
              <a:rPr lang="cs-CZ" altLang="cs-CZ" sz="800" b="1" smtClean="0">
                <a:latin typeface="Arial" pitchFamily="34" charset="0"/>
                <a:ea typeface="Microsoft YaHei" pitchFamily="34" charset="-122"/>
              </a:rPr>
            </a:b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Zákon může soudcům a prokurátorům omezit právo na podnikání a jinou hospodářskou činnost a právo uvedené v čl. 20 odst. 2; zaměstnancům státní správy a územní samosprávy ve funkcích, které určí, též právo uvedené v čl. 27 odst. 4; příslušníkům bezpečnostních sborů a příslušníkům ozbrojených sil též práva uvedená v čl. 18, 19 a čl. 27 odst. 1 až 3, pokud souvisí s výkonem služby. Osobám v povoláních, která jsou bezprostředně nezbytná pro ochranu života a zdraví, může zákon omezit právo na stávku.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Další zákony: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b="1" smtClean="0">
                <a:solidFill>
                  <a:srgbClr val="009999"/>
                </a:solidFill>
                <a:latin typeface="Arial" pitchFamily="34" charset="0"/>
                <a:ea typeface="Microsoft YaHei" pitchFamily="34" charset="-122"/>
                <a:hlinkClick r:id="rId3"/>
              </a:rPr>
              <a:t>250/2000 Sb. Zákon o rozpočtových pravidlech územních rozpočtů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b="1" smtClean="0">
                <a:solidFill>
                  <a:srgbClr val="009999"/>
                </a:solidFill>
                <a:latin typeface="Arial" pitchFamily="34" charset="0"/>
                <a:ea typeface="Microsoft YaHei" pitchFamily="34" charset="-122"/>
                <a:hlinkClick r:id="rId4"/>
              </a:rPr>
              <a:t>290/2002 Sb. Zákon o přechodu některých dalších věcí, práv a závazků České republiky na kraje a obce..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b="1" smtClean="0">
                <a:solidFill>
                  <a:srgbClr val="009999"/>
                </a:solidFill>
                <a:latin typeface="Arial" pitchFamily="34" charset="0"/>
                <a:ea typeface="Microsoft YaHei" pitchFamily="34" charset="-122"/>
                <a:hlinkClick r:id="rId5"/>
              </a:rPr>
              <a:t>420/2004 Sb. Zákon o přezkoumávání hospodaření územních samosprávných celků a dobrovolných svazků 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b="1" smtClean="0">
                <a:latin typeface="Arial" pitchFamily="34" charset="0"/>
                <a:ea typeface="Microsoft YaHei" pitchFamily="34" charset="-122"/>
              </a:rPr>
              <a:t>ústavní zákon č. 347_1997 Sb., o vytvoření vyšších územních samosprávných celků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b="1" smtClean="0">
                <a:latin typeface="Arial" pitchFamily="34" charset="0"/>
                <a:ea typeface="Microsoft YaHei" pitchFamily="34" charset="-122"/>
              </a:rPr>
              <a:t>zákon č. 130_2000 Sb., o volbách do zastupitelstev krajů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b="1" smtClean="0">
                <a:latin typeface="Arial" pitchFamily="34" charset="0"/>
                <a:ea typeface="Microsoft YaHei" pitchFamily="34" charset="-122"/>
              </a:rPr>
              <a:t>zákon č. 157_2000 Sb., o přechodu některých věcí, práv a závazků z majetku ČR do majetku krajů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b="1" smtClean="0">
                <a:latin typeface="Arial" pitchFamily="34" charset="0"/>
                <a:ea typeface="Microsoft YaHei" pitchFamily="34" charset="-122"/>
              </a:rPr>
              <a:t>zákon č. 243_2000 Sb., o rozpočtovém určení daní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b="1" smtClean="0">
                <a:latin typeface="Arial" pitchFamily="34" charset="0"/>
                <a:ea typeface="Microsoft YaHei" pitchFamily="34" charset="-122"/>
              </a:rPr>
              <a:t>zákon č. 290_2002 Sb., o přechodu některých dalších věcí, práv a závazků ČR na kraje a obce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b="1" smtClean="0">
                <a:latin typeface="Arial" pitchFamily="34" charset="0"/>
                <a:ea typeface="Microsoft YaHei" pitchFamily="34" charset="-122"/>
              </a:rPr>
              <a:t>zákon č. 36_1960 Sb., o územním členění státu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b="1" smtClean="0">
                <a:latin typeface="Arial" pitchFamily="34" charset="0"/>
                <a:ea typeface="Microsoft YaHei" pitchFamily="34" charset="-122"/>
              </a:rPr>
              <a:t>zákon č. 491_2001 Sb., o volbách do zastupitelstev obcí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altLang="cs-CZ" sz="800" b="1" smtClean="0">
              <a:latin typeface="Arial" pitchFamily="34" charset="0"/>
              <a:ea typeface="Microsoft YaHei" pitchFamily="34" charset="-122"/>
            </a:endParaRP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Listina odkaz: http://www.psp.cz/docs/laws/listina.html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Ústava odkaz: http://www.psp.cz/docs/laws/constitution.html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2ADD5224-D1AF-4F07-80E4-145A6C309F79}" type="slidenum">
              <a:rPr lang="cs-CZ" altLang="cs-CZ" smtClean="0">
                <a:latin typeface="Arial" pitchFamily="34" charset="0"/>
                <a:ea typeface="Microsoft YaHei" pitchFamily="34" charset="-122"/>
                <a:cs typeface="Segoe UI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cs-CZ" altLang="cs-CZ" smtClean="0">
              <a:latin typeface="Arial" pitchFamily="34" charset="0"/>
              <a:ea typeface="Microsoft YaHei" pitchFamily="34" charset="-122"/>
              <a:cs typeface="Segoe UI" pitchFamily="34" charset="0"/>
            </a:endParaRPr>
          </a:p>
        </p:txBody>
      </p:sp>
      <p:sp>
        <p:nvSpPr>
          <p:cNvPr id="5939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BDA32FA1-86DD-4ED1-BFE7-4246F36C9A01}" type="slidenum">
              <a:rPr lang="cs-CZ" altLang="cs-CZ">
                <a:latin typeface="Arial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cs-CZ" altLang="cs-CZ">
              <a:latin typeface="Arial" pitchFamily="34" charset="0"/>
            </a:endParaRPr>
          </a:p>
        </p:txBody>
      </p:sp>
      <p:sp>
        <p:nvSpPr>
          <p:cNvPr id="593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93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45428544-0813-456F-93FD-1AA73BB2299E}" type="slidenum">
              <a:rPr lang="cs-CZ" altLang="cs-CZ" smtClean="0">
                <a:latin typeface="Arial" pitchFamily="34" charset="0"/>
                <a:ea typeface="Microsoft YaHei" pitchFamily="34" charset="-122"/>
                <a:cs typeface="Segoe UI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34</a:t>
            </a:fld>
            <a:endParaRPr lang="cs-CZ" altLang="cs-CZ" smtClean="0">
              <a:latin typeface="Arial" pitchFamily="34" charset="0"/>
              <a:ea typeface="Microsoft YaHei" pitchFamily="34" charset="-122"/>
              <a:cs typeface="Segoe UI" pitchFamily="34" charset="0"/>
            </a:endParaRPr>
          </a:p>
        </p:txBody>
      </p:sp>
      <p:sp>
        <p:nvSpPr>
          <p:cNvPr id="6246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3856512-B14A-448C-A692-472438DCF94B}" type="slidenum">
              <a:rPr lang="cs-CZ" altLang="cs-CZ">
                <a:latin typeface="Arial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34</a:t>
            </a:fld>
            <a:endParaRPr lang="cs-CZ" altLang="cs-CZ">
              <a:latin typeface="Arial" pitchFamily="34" charset="0"/>
            </a:endParaRPr>
          </a:p>
        </p:txBody>
      </p:sp>
      <p:sp>
        <p:nvSpPr>
          <p:cNvPr id="624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9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mtClean="0">
                <a:latin typeface="Arial" pitchFamily="34" charset="0"/>
                <a:ea typeface="Microsoft YaHei" pitchFamily="34" charset="-122"/>
              </a:rPr>
              <a:t>Evropská charta místní samosprávy: vyšlo ve sbírce zákonů pod číslem: 181/1999 Sb. SDĚLENÍ Ministerstva zahraničních věcí (Změna: 369/1999 Sb.)</a:t>
            </a:r>
          </a:p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altLang="cs-CZ" smtClean="0">
              <a:latin typeface="Arial" pitchFamily="34" charset="0"/>
              <a:ea typeface="Microsoft YaHei" pitchFamily="34" charset="-122"/>
            </a:endParaRPr>
          </a:p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mtClean="0">
                <a:latin typeface="Arial" pitchFamily="34" charset="0"/>
                <a:ea typeface="Microsoft YaHei" pitchFamily="34" charset="-122"/>
              </a:rPr>
              <a:t>K </a:t>
            </a:r>
            <a:r>
              <a:rPr lang="cs-CZ" altLang="cs-CZ" i="1" smtClean="0">
                <a:latin typeface="Arial" pitchFamily="34" charset="0"/>
                <a:ea typeface="Microsoft YaHei" pitchFamily="34" charset="-122"/>
              </a:rPr>
              <a:t>Evropské chartě místní samosprávy</a:t>
            </a:r>
            <a:r>
              <a:rPr lang="cs-CZ" altLang="cs-CZ" smtClean="0">
                <a:latin typeface="Arial" pitchFamily="34" charset="0"/>
                <a:ea typeface="Microsoft YaHei" pitchFamily="34" charset="-122"/>
              </a:rPr>
              <a:t> byl na základě výzvy ženevské konference o evropské regionalizaci z června 1993 a v duchu závěrů vídeňského summitu Rady Evropy z téhož roku připraven komplement ve formě návrhu Evropské charty regionální samosprávy. Návrh této charty schválil v roce 1997 Kongres místních a regionálních samospráv Evropy. Výbor ministrů Rady Evropy ve svém stanovisku z 12. května 1998 upozornil, že v případě standardu práva na regionální samosprávu bude patrně obtížnější dosáhnout v Radě Evropy potřebného konsensu o dostatečném počtu společných principů a pravidel než v případě standardu místní demokracie. Úkol připravit další potřebné podklady pro využití tohoto právního nástroje byl svěřen Řídícímu výboru pro místní a regionální demokracii. </a:t>
            </a:r>
          </a:p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mtClean="0">
                <a:latin typeface="Arial" pitchFamily="34" charset="0"/>
                <a:ea typeface="Microsoft YaHei" pitchFamily="34" charset="-122"/>
              </a:rPr>
              <a:t>http://www.sagit.cz/pages/lexikonheslatxt.asp?cd=155&amp;typ=r&amp;levelid=SP_108.HTM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3173713A-A615-4529-8868-4AF89576DEAE}" type="slidenum">
              <a:rPr lang="cs-CZ" altLang="cs-CZ" smtClean="0">
                <a:latin typeface="Arial" pitchFamily="34" charset="0"/>
                <a:ea typeface="Microsoft YaHei" pitchFamily="34" charset="-122"/>
                <a:cs typeface="Segoe UI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38</a:t>
            </a:fld>
            <a:endParaRPr lang="cs-CZ" altLang="cs-CZ" smtClean="0">
              <a:latin typeface="Arial" pitchFamily="34" charset="0"/>
              <a:ea typeface="Microsoft YaHei" pitchFamily="34" charset="-122"/>
              <a:cs typeface="Segoe UI" pitchFamily="34" charset="0"/>
            </a:endParaRPr>
          </a:p>
        </p:txBody>
      </p:sp>
      <p:sp>
        <p:nvSpPr>
          <p:cNvPr id="60419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D3951C1F-A56B-4B40-9A7B-8F3740BABBAB}" type="slidenum">
              <a:rPr lang="cs-CZ" altLang="cs-CZ">
                <a:latin typeface="Arial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38</a:t>
            </a:fld>
            <a:endParaRPr lang="cs-CZ" altLang="cs-CZ">
              <a:latin typeface="Arial" pitchFamily="34" charset="0"/>
            </a:endParaRPr>
          </a:p>
        </p:txBody>
      </p:sp>
      <p:sp>
        <p:nvSpPr>
          <p:cNvPr id="604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0421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Členy Asociace krajů jsou všechny regiony České republiky, včetně hlavního města Prahy, která je ze zákona současně obcí i regionem </a:t>
            </a:r>
            <a:r>
              <a:rPr lang="cs-CZ" altLang="cs-CZ" sz="800" b="1" smtClean="0">
                <a:latin typeface="Arial" pitchFamily="34" charset="0"/>
                <a:ea typeface="Microsoft YaHei" pitchFamily="34" charset="-122"/>
              </a:rPr>
              <a:t>.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b="1" smtClean="0">
                <a:latin typeface="Arial" pitchFamily="34" charset="0"/>
                <a:ea typeface="Microsoft YaHei" pitchFamily="34" charset="-122"/>
              </a:rPr>
              <a:t>Programové cíle Asociace krajů České republiky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hájit společné zájmy a práva krajů sdružených v Asociace v duchu principů, z nichž vychází Evropská charta místní samosprávy 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hájit a prosazovat společné zájmy krajů v procesu přípravy vstupu České republiky do Evropské unie 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vytvářet podmínky pro řešení problémů a otázek společných pro členy Asociace 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· podílet se na vytváření podmínek pro vzdělávání členů zastupitelstev krajů, zaměstnanců krajů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pomáhat krajům při jejich zahraničních aktivitách 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altLang="cs-CZ" sz="800" smtClean="0">
              <a:latin typeface="Arial" pitchFamily="34" charset="0"/>
              <a:ea typeface="Microsoft YaHei" pitchFamily="34" charset="-122"/>
            </a:endParaRP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b="1" smtClean="0">
                <a:latin typeface="Arial" pitchFamily="34" charset="0"/>
                <a:ea typeface="Microsoft YaHei" pitchFamily="34" charset="-122"/>
              </a:rPr>
              <a:t>Organizační uspořádání (struktura) AK ČR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b="1" smtClean="0">
                <a:latin typeface="Arial" pitchFamily="34" charset="0"/>
                <a:ea typeface="Microsoft YaHei" pitchFamily="34" charset="-122"/>
              </a:rPr>
              <a:t>Orgány Asociace jsou :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Rada 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Komise Rady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Předseda 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Kancelář 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b="1" smtClean="0">
                <a:latin typeface="Arial" pitchFamily="34" charset="0"/>
                <a:ea typeface="Microsoft YaHei" pitchFamily="34" charset="-122"/>
              </a:rPr>
              <a:t>Rada Asociace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Rada je vrcholným orgánem Asociace. Každý člen Asociace má právo vyslat na zasedání Rady jednoho zástupce. Zástupcem kraje je hejtman.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K přijetí usnesení Rady je třeba souhlasu nadpoloviční většiny všech členů. Souhlasu všech členů je třeba k přijetí usnesení, jímž se mění Stanovy, přijímá nový člen a stanoví výše členského příspěvku.Rada může jako své iniciativní a poradní orgány zřídit komise a jmenovat a odvolávat jejich členy.Rada může jako své iniciativní a poradní orgány zřídit komise a jmenovat a odvolávat jejich členy.Rada volí z řad zástupců členů Asociace předsedu a místopředsedu (místopředsedy).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b="1" smtClean="0">
                <a:latin typeface="Arial" pitchFamily="34" charset="0"/>
                <a:ea typeface="Microsoft YaHei" pitchFamily="34" charset="-122"/>
              </a:rPr>
              <a:t>Komise Rady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b="1" smtClean="0">
                <a:latin typeface="Arial" pitchFamily="34" charset="0"/>
                <a:ea typeface="Microsoft YaHei" pitchFamily="34" charset="-122"/>
              </a:rPr>
              <a:t>Rada doposud zřídila a v rámci Asociace pracují: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Komise pro cestovní ruch 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Komise pro dopravu 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Komise - grémium ředitelů krajských úřadů 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Komise pro financování krajů 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Komise pro informatiku 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Komise pro kulturu a památkovou péči 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Komise pro regionální rozvoj 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Komise pro sociální záležitosti 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Komise pro školství 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Komise pro veřejnou správu 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Komise pro zdravotnictví 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Komise pro životní prostředí a zemědělství 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Komise pro vztahy s veřejností 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Komise pro evropské záležitosti 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b="1" smtClean="0">
                <a:latin typeface="Arial" pitchFamily="34" charset="0"/>
                <a:ea typeface="Microsoft YaHei" pitchFamily="34" charset="-122"/>
              </a:rPr>
              <a:t>Jednání Rady a komisí Rady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Základním způsobem jednání a rozhodování Rady a jednání komisí Rady je zasedání.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Podrobnosti o jednání a rozhodování těchto orgánů stanoví Rada vnitřními předpisy – jednacími řády.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b="1" smtClean="0">
                <a:latin typeface="Arial" pitchFamily="34" charset="0"/>
                <a:ea typeface="Microsoft YaHei" pitchFamily="34" charset="-122"/>
              </a:rPr>
              <a:t>Předseda a místopředsedové Asociace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Předsedu a místopředsedu (místopředsedy) volí a odvolává Rada. Jejich volební období je dvouleté.Předseda a místopředseda (místopředsedové) jsou ze své činnosti odpovědni Radě.Předseda je statutárním orgánem Asociace svolává a řídí zasedání Rady. Činí pracovněprávní úkony ve vztahu k řediteli Kanceláře.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b="1" smtClean="0">
                <a:latin typeface="Arial" pitchFamily="34" charset="0"/>
                <a:ea typeface="Microsoft YaHei" pitchFamily="34" charset="-122"/>
              </a:rPr>
              <a:t>Kancelář Asociace</a:t>
            </a: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800" smtClean="0">
                <a:latin typeface="Arial" pitchFamily="34" charset="0"/>
                <a:ea typeface="Microsoft YaHei" pitchFamily="34" charset="-122"/>
              </a:rPr>
              <a:t>zajišťuje výkon rozhodnutí orgánů Asociace organizačně a technicky zabezpečuje činnost orgánů Asociace v čele Kanceláře stojí ředitel Kanceláře. Ředitel Kanceláře je za činnost Kanceláře odpovědný předsedovi.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F17A5F8B-23ED-4F7F-B505-FE08C7ECA0B8}" type="slidenum">
              <a:rPr lang="cs-CZ" altLang="cs-CZ" smtClean="0">
                <a:latin typeface="Arial" pitchFamily="34" charset="0"/>
                <a:ea typeface="Microsoft YaHei" pitchFamily="34" charset="-122"/>
                <a:cs typeface="Segoe UI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39</a:t>
            </a:fld>
            <a:endParaRPr lang="cs-CZ" altLang="cs-CZ" smtClean="0">
              <a:latin typeface="Arial" pitchFamily="34" charset="0"/>
              <a:ea typeface="Microsoft YaHei" pitchFamily="34" charset="-122"/>
              <a:cs typeface="Segoe UI" pitchFamily="34" charset="0"/>
            </a:endParaRPr>
          </a:p>
        </p:txBody>
      </p:sp>
      <p:sp>
        <p:nvSpPr>
          <p:cNvPr id="6656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BBE14D4-1083-4EB3-9245-386F1AE28E21}" type="slidenum">
              <a:rPr lang="cs-CZ" altLang="cs-CZ">
                <a:latin typeface="Arial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39</a:t>
            </a:fld>
            <a:endParaRPr lang="cs-CZ" altLang="cs-CZ">
              <a:latin typeface="Arial" pitchFamily="34" charset="0"/>
            </a:endParaRPr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6565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3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1000" smtClean="0">
                <a:latin typeface="Arial" pitchFamily="34" charset="0"/>
                <a:ea typeface="Microsoft YaHei" pitchFamily="34" charset="-122"/>
              </a:rPr>
              <a:t>Sdružení tajemníků městských a obecních úřadů ČR je dobrovolné sdružení fyzických osob, které vykonávají funkci tajemníka obce či města. Jeho posláním je hájit zájmy svých členů zejména tím, že</a:t>
            </a:r>
          </a:p>
          <a:p>
            <a:pPr eaLnBrk="1" hangingPunct="1">
              <a:lnSpc>
                <a:spcPct val="90000"/>
              </a:lnSpc>
              <a:spcBef>
                <a:spcPts val="3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1000" smtClean="0">
                <a:latin typeface="Arial" pitchFamily="34" charset="0"/>
                <a:ea typeface="Microsoft YaHei" pitchFamily="34" charset="-122"/>
              </a:rPr>
              <a:t>předkládá Parlamentu ČR, vládě ČR a orgánům státní správy iniciativní návrhy k tvorbě legislativy, která se vztahuje k činnosti a práci městských a obecních úřadů,</a:t>
            </a:r>
          </a:p>
          <a:p>
            <a:pPr eaLnBrk="1" hangingPunct="1">
              <a:lnSpc>
                <a:spcPct val="90000"/>
              </a:lnSpc>
              <a:spcBef>
                <a:spcPts val="3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1000" smtClean="0">
                <a:latin typeface="Arial" pitchFamily="34" charset="0"/>
                <a:ea typeface="Microsoft YaHei" pitchFamily="34" charset="-122"/>
              </a:rPr>
              <a:t>·       spolupracuje s organizacemi a svazy jako např. Svaz měst a obcí ČR při zajišťování veřejné správy měst a obcí ČR,</a:t>
            </a:r>
          </a:p>
          <a:p>
            <a:pPr eaLnBrk="1" hangingPunct="1">
              <a:lnSpc>
                <a:spcPct val="90000"/>
              </a:lnSpc>
              <a:spcBef>
                <a:spcPts val="3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1000" smtClean="0">
                <a:latin typeface="Arial" pitchFamily="34" charset="0"/>
                <a:ea typeface="Microsoft YaHei" pitchFamily="34" charset="-122"/>
              </a:rPr>
              <a:t>·       snaží se o zlepšení vzájemné informovanosti mezi městskými a obecními úřady v oblasti funkčnosti úřadů a při výkonu veřejné správy,</a:t>
            </a:r>
          </a:p>
          <a:p>
            <a:pPr eaLnBrk="1" hangingPunct="1">
              <a:lnSpc>
                <a:spcPct val="90000"/>
              </a:lnSpc>
              <a:spcBef>
                <a:spcPts val="3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1000" smtClean="0">
                <a:latin typeface="Arial" pitchFamily="34" charset="0"/>
                <a:ea typeface="Microsoft YaHei" pitchFamily="34" charset="-122"/>
              </a:rPr>
              <a:t>·       napomáhá, a to různými formami (semináře, přednášky a pod.) vzdělávání úředníků městských a obecních úřadů,</a:t>
            </a:r>
          </a:p>
          <a:p>
            <a:pPr eaLnBrk="1" hangingPunct="1">
              <a:lnSpc>
                <a:spcPct val="90000"/>
              </a:lnSpc>
              <a:spcBef>
                <a:spcPts val="3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1000" smtClean="0">
                <a:latin typeface="Arial" pitchFamily="34" charset="0"/>
                <a:ea typeface="Microsoft YaHei" pitchFamily="34" charset="-122"/>
              </a:rPr>
              <a:t>·       spolupracuje se zahraničními svazy a nadnárodními organizacemi podobného typu a zaměření, popř. se stává jejich členem,</a:t>
            </a:r>
          </a:p>
          <a:p>
            <a:pPr eaLnBrk="1" hangingPunct="1">
              <a:lnSpc>
                <a:spcPct val="90000"/>
              </a:lnSpc>
              <a:spcBef>
                <a:spcPts val="3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1000" smtClean="0">
                <a:latin typeface="Arial" pitchFamily="34" charset="0"/>
                <a:ea typeface="Microsoft YaHei" pitchFamily="34" charset="-122"/>
              </a:rPr>
              <a:t>·       vydává vlastní Zpravodaj.</a:t>
            </a:r>
          </a:p>
          <a:p>
            <a:pPr eaLnBrk="1" hangingPunct="1">
              <a:lnSpc>
                <a:spcPct val="90000"/>
              </a:lnSpc>
              <a:spcBef>
                <a:spcPts val="3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1000" smtClean="0">
                <a:latin typeface="Arial" pitchFamily="34" charset="0"/>
                <a:ea typeface="Microsoft YaHei" pitchFamily="34" charset="-122"/>
              </a:rPr>
              <a:t> </a:t>
            </a:r>
          </a:p>
          <a:p>
            <a:pPr eaLnBrk="1" hangingPunct="1">
              <a:lnSpc>
                <a:spcPct val="90000"/>
              </a:lnSpc>
              <a:spcBef>
                <a:spcPts val="3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1000" smtClean="0">
                <a:latin typeface="Arial" pitchFamily="34" charset="0"/>
                <a:ea typeface="Microsoft YaHei" pitchFamily="34" charset="-122"/>
              </a:rPr>
              <a:t>Sdružení vzniklo 29.června 1994 na ustavujícím valném shromáždění v Havlíčkově Brodu. K 31.12. 2004 má sdružení 323 řádných členů a 9 členů čestných. Sdružení má statut přidruženého člena v evropské organizaci U.D.I.T.E. Smlouvu o spolupráci a partnerství sdružení uzavřelo s obdobnými profesními organizacemi z Lotyšska (AEDLLRG) a Slovenska (APOÚSR), rozvíjí se spolupráce s anglickou SOLACE.                             </a:t>
            </a:r>
          </a:p>
          <a:p>
            <a:pPr eaLnBrk="1" hangingPunct="1">
              <a:lnSpc>
                <a:spcPct val="90000"/>
              </a:lnSpc>
              <a:spcBef>
                <a:spcPts val="3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altLang="cs-CZ" sz="1000" smtClean="0">
              <a:latin typeface="Arial" pitchFamily="34" charset="0"/>
              <a:ea typeface="Microsoft YaHei" pitchFamily="34" charset="-122"/>
            </a:endParaRPr>
          </a:p>
          <a:p>
            <a:pPr eaLnBrk="1" hangingPunct="1">
              <a:lnSpc>
                <a:spcPct val="90000"/>
              </a:lnSpc>
              <a:spcBef>
                <a:spcPts val="3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1000" smtClean="0">
                <a:latin typeface="Arial" pitchFamily="34" charset="0"/>
                <a:ea typeface="Microsoft YaHei" pitchFamily="34" charset="-122"/>
              </a:rPr>
              <a:t>Členský příspěvek je 500 Kč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1273-A842-4DE2-BDF3-FE085C61FBDA}" type="datetime1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B816-1F74-4134-B624-7F8D395CB9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6044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30AF5-7016-4CE5-8EAB-03FE7A08C3E0}" type="datetime1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B816-1F74-4134-B624-7F8D395CB9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089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6AC2A-B1B2-440D-8A8A-B9BDAF749359}" type="datetime1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B816-1F74-4134-B624-7F8D395CB9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7604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C3476-69B4-4CC8-8679-002F90B79F81}" type="datetime1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B816-1F74-4134-B624-7F8D395CB9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836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3F62A-D0AE-4EF6-8E1A-E77A6BCAF216}" type="datetime1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B816-1F74-4134-B624-7F8D395CB9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8201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5C53-3BC4-4673-8176-C5A07ADBB005}" type="datetime1">
              <a:rPr lang="cs-CZ" smtClean="0"/>
              <a:t>19.02.2022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B816-1F74-4134-B624-7F8D395CB9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5196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E7852-B6B5-4E84-BF65-DA48CAE4F7E9}" type="datetime1">
              <a:rPr lang="cs-CZ" smtClean="0"/>
              <a:t>19.02.2022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B816-1F74-4134-B624-7F8D395CB9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106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37C2-44C4-4620-9965-6A6CE8F0709A}" type="datetime1">
              <a:rPr lang="cs-CZ" smtClean="0"/>
              <a:t>19.02.2022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B816-1F74-4134-B624-7F8D395CB9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944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C0352-3F70-4F0A-A609-8EAB776B0724}" type="datetime1">
              <a:rPr lang="cs-CZ" smtClean="0"/>
              <a:t>19.02.2022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B816-1F74-4134-B624-7F8D395CB9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7907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5B90-53A2-4ACE-8915-A70D5F2CA170}" type="datetime1">
              <a:rPr lang="cs-CZ" smtClean="0"/>
              <a:t>19.02.2022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B816-1F74-4134-B624-7F8D395CB9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92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EB60A-3109-422F-985C-D2A337B939C2}" type="datetime1">
              <a:rPr lang="cs-CZ" smtClean="0"/>
              <a:t>19.02.2022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B816-1F74-4134-B624-7F8D395CB9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7834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7DABF-792F-41E5-A090-FECFDF44CB96}" type="datetime1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EB816-1F74-4134-B624-7F8D395CB9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3998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y.centrum.cz/zakon-o-obcich/cast-1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staobce.cz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epusa.cz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stopisy.cz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so.cz/csu/czso/prezentace_a_tiskove_konference_obyvatelstvo_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konyprolidi.cz/cs/2002-388#cast1" TargetMode="External"/><Relationship Id="rId2" Type="http://schemas.openxmlformats.org/officeDocument/2006/relationships/hyperlink" Target="https://www.zakonyprolidi.cz/cs/2002-314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cr.army.cz/scripts/detail.php?id=215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so.cz/csu/czso/zajimavosti_nazvu_obci_v_ceske_republice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smocr.cz/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ociacekraju.cz/#13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so.cz/csu/czso/13-2105-05-v_letech_2000_az_2004-2_2_sidelni_struktur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fcr.cz/cs/verejny-sektor/uzemni-rozpocty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Územní samospráva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Veřejná správa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B816-1F74-4134-B624-7F8D395CB91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844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765175"/>
            <a:ext cx="8424863" cy="59039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200" b="1" dirty="0" smtClean="0"/>
              <a:t>Čl. 102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200" dirty="0" smtClean="0"/>
              <a:t>(1) Členové zastupitelstev jsou voleni tajným hlasováním na základě všeobecného, rovného a přímého volebního práva.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200" dirty="0" smtClean="0"/>
              <a:t>(2) Funkční období zastupitelstva je čtyřleté. Zákon stanoví, za jakých podmínek se vyhlásí nové volby zastupitelstva před uplynutím jeho funkčního období.</a:t>
            </a:r>
            <a:endParaRPr lang="cs-CZ" altLang="cs-CZ" sz="22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200" b="1" dirty="0" smtClean="0"/>
              <a:t>Čl. 103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200" dirty="0" smtClean="0"/>
              <a:t>zrušen</a:t>
            </a:r>
            <a:endParaRPr lang="cs-CZ" altLang="cs-CZ" sz="22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200" b="1" dirty="0" smtClean="0"/>
              <a:t>Čl. 104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200" dirty="0" smtClean="0"/>
              <a:t>(1) Působnost zastupitelstev může být stanovena jen zákonem.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200" dirty="0" smtClean="0"/>
              <a:t>(2) Zastupitelstvo obce rozhoduje ve věcech samosprávy, pokud nejsou zákonem svěřeny zastupitelstvu vyššího územního samosprávného celku.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200" dirty="0" smtClean="0"/>
              <a:t>(3) Zastupitelstva mohou v mezích své působnosti vydávat obecně závazné vyhlášky.</a:t>
            </a:r>
            <a:endParaRPr lang="cs-CZ" altLang="cs-CZ" sz="22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200" b="1" dirty="0" smtClean="0"/>
              <a:t>Čl. 105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200" dirty="0" smtClean="0"/>
              <a:t>Výkon státní správy lze svěřit orgánům samosprávy jen tehdy, stanoví-li to zákon.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 smtClean="0"/>
          </a:p>
        </p:txBody>
      </p:sp>
      <p:sp>
        <p:nvSpPr>
          <p:cNvPr id="2" name="Obdélník 1"/>
          <p:cNvSpPr/>
          <p:nvPr/>
        </p:nvSpPr>
        <p:spPr>
          <a:xfrm>
            <a:off x="2483768" y="260648"/>
            <a:ext cx="47604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b="1" dirty="0" smtClean="0">
                <a:solidFill>
                  <a:srgbClr val="C00000"/>
                </a:solidFill>
              </a:rPr>
              <a:t>Ústava ČR - Hlava </a:t>
            </a:r>
            <a:r>
              <a:rPr lang="cs-CZ" altLang="cs-CZ" b="1" dirty="0">
                <a:solidFill>
                  <a:srgbClr val="C00000"/>
                </a:solidFill>
              </a:rPr>
              <a:t>sedmá - Územní samospráva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B816-1F74-4134-B624-7F8D395CB913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38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Obec</a:t>
            </a:r>
            <a:br>
              <a:rPr lang="cs-CZ" b="1" dirty="0" smtClean="0"/>
            </a:br>
            <a:r>
              <a:rPr lang="cs-CZ" b="1" dirty="0" smtClean="0"/>
              <a:t>důležitý subjekt veřejné správy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06916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Územní samosprávný celek</a:t>
            </a:r>
          </a:p>
          <a:p>
            <a:r>
              <a:rPr lang="cs-CZ" dirty="0" smtClean="0"/>
              <a:t>Při výkonu veřejných úkolů mají obce </a:t>
            </a:r>
            <a:r>
              <a:rPr lang="cs-CZ" b="1" dirty="0" smtClean="0"/>
              <a:t>veřejnou moc</a:t>
            </a:r>
          </a:p>
          <a:p>
            <a:r>
              <a:rPr lang="cs-CZ" dirty="0"/>
              <a:t>Ve smluvních vztazích nemají obce proti druhé straně smlouvy žádné specifické výhody z titulu, že vykonávají rovněž veřejnou </a:t>
            </a:r>
            <a:r>
              <a:rPr lang="cs-CZ" dirty="0" smtClean="0"/>
              <a:t>správu</a:t>
            </a:r>
            <a:endParaRPr lang="cs-CZ" b="1" dirty="0" smtClean="0"/>
          </a:p>
          <a:p>
            <a:r>
              <a:rPr lang="cs-CZ" dirty="0" smtClean="0"/>
              <a:t>Zásada </a:t>
            </a:r>
            <a:r>
              <a:rPr lang="cs-CZ" b="1" dirty="0" smtClean="0"/>
              <a:t>minimalizace zásahu státu do územní samosprávy </a:t>
            </a:r>
            <a:r>
              <a:rPr lang="cs-CZ" dirty="0" smtClean="0"/>
              <a:t>- stát může zasahovat do samostatné působnosti územních samosprávných celků jen tehdy, vyžaduje-li to ochrana zákona, a jen způsobem stanoveným zákonem </a:t>
            </a:r>
          </a:p>
          <a:p>
            <a:r>
              <a:rPr lang="cs-CZ" b="1" dirty="0" smtClean="0"/>
              <a:t>Jako účastníci správních řízení </a:t>
            </a:r>
            <a:r>
              <a:rPr lang="cs-CZ" dirty="0" smtClean="0"/>
              <a:t>(např. řízení o vydání stavebního povolení)  </a:t>
            </a:r>
            <a:r>
              <a:rPr lang="cs-CZ" b="1" dirty="0" smtClean="0"/>
              <a:t>nemají</a:t>
            </a:r>
            <a:r>
              <a:rPr lang="cs-CZ" dirty="0" smtClean="0"/>
              <a:t> žádné zvláštní postavení proti ostatním účastníkům</a:t>
            </a:r>
          </a:p>
          <a:p>
            <a:r>
              <a:rPr lang="cs-CZ" b="1" dirty="0"/>
              <a:t>Veřejnoprávní korporace </a:t>
            </a:r>
            <a:r>
              <a:rPr lang="cs-CZ" dirty="0"/>
              <a:t>– právnická osoba s vlastním majetkem, hospodařením podle vlastního rozpočtu. Podle Ústavy ČR má: území, občany, </a:t>
            </a:r>
            <a:r>
              <a:rPr lang="cs-CZ" dirty="0" smtClean="0"/>
              <a:t>samosprávu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B816-1F74-4134-B624-7F8D395CB913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2774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844824"/>
            <a:ext cx="5683522" cy="3323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B816-1F74-4134-B624-7F8D395CB913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3258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Obec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663300"/>
              </a:buClr>
              <a:buFont typeface="Wingdings" pitchFamily="2" charset="2"/>
              <a:buChar char="ü"/>
            </a:pPr>
            <a:r>
              <a:rPr lang="cs-CZ" altLang="cs-CZ" dirty="0" smtClean="0"/>
              <a:t> obce </a:t>
            </a:r>
            <a:r>
              <a:rPr lang="cs-CZ" altLang="cs-CZ" dirty="0"/>
              <a:t>do 3 000 obyvatel</a:t>
            </a:r>
          </a:p>
          <a:p>
            <a:pPr>
              <a:buClr>
                <a:srgbClr val="663300"/>
              </a:buClr>
              <a:buFont typeface="Wingdings" pitchFamily="2" charset="2"/>
              <a:buChar char="ü"/>
            </a:pPr>
            <a:r>
              <a:rPr lang="cs-CZ" altLang="cs-CZ" dirty="0"/>
              <a:t> města</a:t>
            </a:r>
          </a:p>
          <a:p>
            <a:pPr>
              <a:buClr>
                <a:srgbClr val="663300"/>
              </a:buClr>
              <a:buFont typeface="Wingdings" pitchFamily="2" charset="2"/>
              <a:buChar char="ü"/>
            </a:pPr>
            <a:r>
              <a:rPr lang="cs-CZ" altLang="cs-CZ" dirty="0"/>
              <a:t> statutární města </a:t>
            </a:r>
          </a:p>
          <a:p>
            <a:pPr marL="0" indent="0">
              <a:buClr>
                <a:srgbClr val="663300"/>
              </a:buClr>
              <a:buNone/>
            </a:pPr>
            <a:r>
              <a:rPr lang="cs-CZ" altLang="cs-CZ" dirty="0"/>
              <a:t>-  upraveno statutem (obecně závazná vyhláška)</a:t>
            </a:r>
          </a:p>
          <a:p>
            <a:pPr>
              <a:buClr>
                <a:srgbClr val="663300"/>
              </a:buClr>
              <a:buFontTx/>
              <a:buChar char="-"/>
            </a:pPr>
            <a:r>
              <a:rPr lang="cs-CZ" altLang="cs-CZ" dirty="0"/>
              <a:t>jejich území se může členit na městské obvody nebo části s vlastní samosprávou</a:t>
            </a:r>
          </a:p>
          <a:p>
            <a:pPr>
              <a:buClr>
                <a:srgbClr val="663300"/>
              </a:buClr>
              <a:buFontTx/>
              <a:buChar char="-"/>
            </a:pPr>
            <a:r>
              <a:rPr lang="cs-CZ" altLang="cs-CZ" dirty="0"/>
              <a:t>v ČR 27 statutárních </a:t>
            </a:r>
            <a:r>
              <a:rPr lang="cs-CZ" altLang="cs-CZ" dirty="0" smtClean="0"/>
              <a:t>měst </a:t>
            </a:r>
          </a:p>
          <a:p>
            <a:pPr>
              <a:buClr>
                <a:srgbClr val="663300"/>
              </a:buClr>
              <a:buFontTx/>
              <a:buChar char="-"/>
            </a:pPr>
            <a:r>
              <a:rPr lang="cs-CZ" altLang="cs-CZ" dirty="0" smtClean="0"/>
              <a:t>zákoně </a:t>
            </a:r>
            <a:r>
              <a:rPr lang="cs-CZ" altLang="cs-CZ" dirty="0"/>
              <a:t>o obcích </a:t>
            </a:r>
            <a:r>
              <a:rPr lang="cs-CZ" altLang="cs-CZ" sz="1600" dirty="0">
                <a:hlinkClick r:id="rId2"/>
              </a:rPr>
              <a:t>http://zakony.centrum.cz/</a:t>
            </a:r>
            <a:r>
              <a:rPr lang="cs-CZ" altLang="cs-CZ" sz="1600" dirty="0" err="1">
                <a:hlinkClick r:id="rId2"/>
              </a:rPr>
              <a:t>zakon</a:t>
            </a:r>
            <a:r>
              <a:rPr lang="cs-CZ" altLang="cs-CZ" sz="1600" dirty="0">
                <a:hlinkClick r:id="rId2"/>
              </a:rPr>
              <a:t>-o-</a:t>
            </a:r>
            <a:r>
              <a:rPr lang="cs-CZ" altLang="cs-CZ" sz="1600" dirty="0" err="1">
                <a:hlinkClick r:id="rId2"/>
              </a:rPr>
              <a:t>obcich</a:t>
            </a:r>
            <a:r>
              <a:rPr lang="cs-CZ" altLang="cs-CZ" sz="1600" dirty="0">
                <a:hlinkClick r:id="rId2"/>
              </a:rPr>
              <a:t>/cast-1</a:t>
            </a:r>
            <a:r>
              <a:rPr lang="cs-CZ" altLang="cs-CZ" sz="1600" dirty="0"/>
              <a:t>)</a:t>
            </a:r>
          </a:p>
          <a:p>
            <a:pPr>
              <a:buClr>
                <a:srgbClr val="663300"/>
              </a:buClr>
              <a:buFont typeface="Wingdings" pitchFamily="2" charset="2"/>
              <a:buChar char="ü"/>
            </a:pPr>
            <a:r>
              <a:rPr lang="cs-CZ" altLang="cs-CZ" dirty="0"/>
              <a:t> Praha – </a:t>
            </a:r>
            <a:r>
              <a:rPr lang="cs-CZ" altLang="cs-CZ" b="1" dirty="0"/>
              <a:t>Čl. 13 - </a:t>
            </a:r>
            <a:r>
              <a:rPr lang="cs-CZ" altLang="cs-CZ" dirty="0"/>
              <a:t>Hlavním městem České republiky je Praha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B816-1F74-4134-B624-7F8D395CB913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651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Obec, městys, město, vesnice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435280" cy="5445224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 smtClean="0"/>
              <a:t>zákona </a:t>
            </a:r>
            <a:r>
              <a:rPr lang="cs-CZ" b="1" dirty="0"/>
              <a:t>o </a:t>
            </a:r>
            <a:r>
              <a:rPr lang="cs-CZ" b="1" dirty="0" smtClean="0"/>
              <a:t>obcích; </a:t>
            </a:r>
            <a:r>
              <a:rPr lang="cs-CZ" dirty="0" smtClean="0"/>
              <a:t>Zákon č. </a:t>
            </a:r>
            <a:r>
              <a:rPr lang="cs-CZ" b="1" dirty="0" smtClean="0"/>
              <a:t> </a:t>
            </a:r>
            <a:r>
              <a:rPr lang="pl-PL" dirty="0"/>
              <a:t>128/2000 Sb., o obcích (obecní zřízení)</a:t>
            </a:r>
            <a:endParaRPr lang="cs-CZ" b="1" dirty="0" smtClean="0"/>
          </a:p>
          <a:p>
            <a:r>
              <a:rPr lang="cs-CZ" b="1" dirty="0" smtClean="0"/>
              <a:t>obec</a:t>
            </a:r>
            <a:r>
              <a:rPr lang="cs-CZ" b="1" dirty="0"/>
              <a:t> </a:t>
            </a:r>
            <a:r>
              <a:rPr lang="cs-CZ" dirty="0"/>
              <a:t>považováno </a:t>
            </a:r>
            <a:r>
              <a:rPr lang="cs-CZ" b="1" dirty="0"/>
              <a:t>sídlo s obecním nebo městským úřadem</a:t>
            </a:r>
            <a:r>
              <a:rPr lang="cs-CZ" dirty="0"/>
              <a:t>. Obec je zároveň nejmenší samosprávnou jednotkou, do které volí občané své </a:t>
            </a:r>
            <a:r>
              <a:rPr lang="cs-CZ" dirty="0" smtClean="0"/>
              <a:t>zástupce</a:t>
            </a:r>
            <a:r>
              <a:rPr lang="cs-CZ" dirty="0"/>
              <a:t> </a:t>
            </a:r>
            <a:endParaRPr lang="cs-CZ" dirty="0" smtClean="0"/>
          </a:p>
          <a:p>
            <a:r>
              <a:rPr lang="cs-CZ" b="1" dirty="0"/>
              <a:t>m</a:t>
            </a:r>
            <a:r>
              <a:rPr lang="cs-CZ" b="1" dirty="0" smtClean="0"/>
              <a:t>ěstys </a:t>
            </a:r>
            <a:r>
              <a:rPr lang="cs-CZ" dirty="0" smtClean="0"/>
              <a:t>- do zákona o obcích zaveden od r. 2006. Návrat historického titulu. Kladné vyjádření vlády. Konečné rozhodnutí na předsedovi PS Parlamentu ČR. Titul je čestným označením. </a:t>
            </a:r>
          </a:p>
          <a:p>
            <a:r>
              <a:rPr lang="cs-CZ" sz="2500" dirty="0" smtClean="0"/>
              <a:t>městys </a:t>
            </a:r>
            <a:r>
              <a:rPr lang="cs-CZ" sz="2500" dirty="0"/>
              <a:t>nebo také </a:t>
            </a:r>
            <a:r>
              <a:rPr lang="cs-CZ" sz="2500" dirty="0" smtClean="0"/>
              <a:t>městečko. Status </a:t>
            </a:r>
            <a:r>
              <a:rPr lang="cs-CZ" sz="2500" dirty="0"/>
              <a:t>městyse nebo městečka uděloval od 13. století panovník</a:t>
            </a:r>
            <a:r>
              <a:rPr lang="cs-CZ" sz="2500" dirty="0" smtClean="0"/>
              <a:t>. </a:t>
            </a:r>
            <a:r>
              <a:rPr lang="cs-CZ" sz="2500" dirty="0"/>
              <a:t>Status městys přinesl mnoho darů a možnost pořádat výroční a dobytčí trhy. Městyse musely mít městský charakter a musely plnit roli spádového městečka pro okolní </a:t>
            </a:r>
            <a:r>
              <a:rPr lang="cs-CZ" sz="2500" dirty="0" err="1"/>
              <a:t>vesnice.</a:t>
            </a:r>
            <a:r>
              <a:rPr lang="cs-CZ" sz="2500" dirty="0" err="1" smtClean="0"/>
              <a:t>Přidělování</a:t>
            </a:r>
            <a:r>
              <a:rPr lang="cs-CZ" sz="2500" dirty="0" smtClean="0"/>
              <a:t> </a:t>
            </a:r>
            <a:r>
              <a:rPr lang="cs-CZ" sz="2500" dirty="0"/>
              <a:t>tohoto postavení začalo v 16. století a všeobecně bylo a je považováno za prestižní </a:t>
            </a:r>
            <a:r>
              <a:rPr lang="cs-CZ" sz="2500" dirty="0" smtClean="0"/>
              <a:t>záležitost. Status </a:t>
            </a:r>
            <a:r>
              <a:rPr lang="cs-CZ" sz="2500" dirty="0"/>
              <a:t>městyse se přestal používat po únorovém vládním převratu v roce 1948, zhruba od roku 1954</a:t>
            </a:r>
            <a:r>
              <a:rPr lang="cs-CZ" sz="2500" dirty="0" smtClean="0"/>
              <a:t> </a:t>
            </a:r>
            <a:r>
              <a:rPr lang="cs-CZ" sz="2500" dirty="0"/>
              <a:t>Po vzniku ČSR v roce 1918 udělovala status ministerská rada na základě detailní žádosti obce. Podle "Statistického lexikonu v Republice československé" bylo v roce 1930 na území ČSR 503 městysů</a:t>
            </a:r>
            <a:r>
              <a:rPr lang="cs-CZ" sz="2500" dirty="0" smtClean="0"/>
              <a:t>.</a:t>
            </a:r>
            <a:endParaRPr lang="cs-CZ" b="1" dirty="0" smtClean="0"/>
          </a:p>
          <a:p>
            <a:r>
              <a:rPr lang="cs-CZ" b="1" dirty="0" smtClean="0"/>
              <a:t>město</a:t>
            </a:r>
            <a:r>
              <a:rPr lang="cs-CZ" dirty="0"/>
              <a:t> </a:t>
            </a:r>
            <a:r>
              <a:rPr lang="cs-CZ" b="1" dirty="0" smtClean="0"/>
              <a:t>- </a:t>
            </a:r>
            <a:r>
              <a:rPr lang="cs-CZ" dirty="0"/>
              <a:t> obec s městským </a:t>
            </a:r>
            <a:r>
              <a:rPr lang="cs-CZ" dirty="0" smtClean="0"/>
              <a:t>úřadem</a:t>
            </a:r>
          </a:p>
          <a:p>
            <a:r>
              <a:rPr lang="cs-CZ" b="1" dirty="0" smtClean="0"/>
              <a:t>statutární město</a:t>
            </a:r>
            <a:endParaRPr lang="cs-CZ" dirty="0"/>
          </a:p>
          <a:p>
            <a:r>
              <a:rPr lang="cs-CZ" dirty="0" smtClean="0"/>
              <a:t>„</a:t>
            </a:r>
            <a:r>
              <a:rPr lang="cs-CZ" dirty="0"/>
              <a:t>v</a:t>
            </a:r>
            <a:r>
              <a:rPr lang="cs-CZ" dirty="0" smtClean="0"/>
              <a:t>esnice</a:t>
            </a:r>
            <a:r>
              <a:rPr lang="cs-CZ" dirty="0"/>
              <a:t>“ z hlediska zákona neexistuje. V praxi se většinou obec skládá z několika sídel (lidově řečeno „vesnic“), které spadají pod pravomoc jednoho obecního úřadu. Pro tato sídla zákon používá termín „</a:t>
            </a:r>
            <a:r>
              <a:rPr lang="cs-CZ" b="1" dirty="0"/>
              <a:t>místní část obce</a:t>
            </a:r>
            <a:r>
              <a:rPr lang="cs-CZ" dirty="0"/>
              <a:t>“. „Město“ se pak v zásadě liší od „obyčejné obce“ (neboť i každé město je z hlediska zákona obcí) pouze titulem, který v praxi poznáme podle označení „městský úřad“.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B816-1F74-4134-B624-7F8D395CB913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8534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Statutární města ČR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B816-1F74-4134-B624-7F8D395CB913}" type="slidenum">
              <a:rPr lang="cs-CZ" smtClean="0"/>
              <a:t>15</a:t>
            </a:fld>
            <a:endParaRPr lang="cs-CZ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59845"/>
            <a:ext cx="6947124" cy="4627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7308304" y="5949280"/>
            <a:ext cx="122413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/>
              <a:t>Zdroj: PROCES</a:t>
            </a:r>
          </a:p>
        </p:txBody>
      </p:sp>
      <p:sp>
        <p:nvSpPr>
          <p:cNvPr id="6" name="Obdélník 5"/>
          <p:cNvSpPr/>
          <p:nvPr/>
        </p:nvSpPr>
        <p:spPr>
          <a:xfrm>
            <a:off x="611560" y="6272445"/>
            <a:ext cx="34563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Nejmenší statutární - Prostějov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11115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1" dirty="0" smtClean="0">
                <a:latin typeface="+mn-lt"/>
              </a:rPr>
              <a:t>Seznam měst a obcí v </a:t>
            </a:r>
            <a:r>
              <a:rPr lang="cs-CZ" altLang="cs-CZ" sz="4400" b="1" dirty="0">
                <a:latin typeface="+mn-lt"/>
              </a:rPr>
              <a:t>ČR</a:t>
            </a: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457200" y="1589310"/>
            <a:ext cx="8435280" cy="5257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pl-PL" altLang="cs-CZ" sz="2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Seznam </a:t>
            </a:r>
            <a:r>
              <a:rPr lang="pl-PL" altLang="cs-CZ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měst a obcí</a:t>
            </a:r>
            <a:r>
              <a:rPr lang="pl-PL" altLang="cs-CZ" sz="2000" b="1" dirty="0">
                <a:solidFill>
                  <a:schemeClr val="tx1"/>
                </a:solidFill>
                <a:latin typeface="Arial Black" panose="020B0A04020102020204" pitchFamily="34" charset="0"/>
              </a:rPr>
              <a:t>: </a:t>
            </a:r>
            <a:r>
              <a:rPr lang="pl-PL" altLang="cs-CZ" sz="2000" b="1" u="sng" dirty="0">
                <a:solidFill>
                  <a:schemeClr val="tx1"/>
                </a:solidFill>
                <a:latin typeface="Arial Black" panose="020B0A04020102020204" pitchFamily="34" charset="0"/>
                <a:hlinkClick r:id="rId3" tooltip="Seznam měst a obcí"/>
              </a:rPr>
              <a:t>http://</a:t>
            </a:r>
            <a:r>
              <a:rPr lang="pl-PL" altLang="cs-CZ" sz="2000" b="1" u="sng" dirty="0" smtClean="0">
                <a:solidFill>
                  <a:schemeClr val="tx1"/>
                </a:solidFill>
                <a:latin typeface="Arial Black" panose="020B0A04020102020204" pitchFamily="34" charset="0"/>
                <a:hlinkClick r:id="rId3" tooltip="Seznam měst a obcí"/>
              </a:rPr>
              <a:t>www.mestaobce.cz</a:t>
            </a:r>
            <a:endParaRPr lang="pl-PL" altLang="cs-CZ" sz="2000" b="1" u="sng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</a:pPr>
            <a:endParaRPr lang="pl-PL" altLang="cs-CZ" sz="2000" u="sng" dirty="0" smtClean="0">
              <a:solidFill>
                <a:schemeClr val="tx1"/>
              </a:solidFill>
              <a:latin typeface="+mn-lt"/>
            </a:endParaRP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pl-PL" altLang="cs-CZ" sz="2000" dirty="0">
                <a:solidFill>
                  <a:srgbClr val="FF0000"/>
                </a:solidFill>
              </a:rPr>
              <a:t>Elektronický portál územní samospráv </a:t>
            </a:r>
            <a:r>
              <a:rPr lang="pl-PL" altLang="cs-CZ" sz="2000" dirty="0">
                <a:solidFill>
                  <a:srgbClr val="FF0000"/>
                </a:solidFill>
                <a:hlinkClick r:id="rId4"/>
              </a:rPr>
              <a:t>https://</a:t>
            </a:r>
            <a:r>
              <a:rPr lang="pl-PL" altLang="cs-CZ" sz="2000" dirty="0" smtClean="0">
                <a:solidFill>
                  <a:srgbClr val="FF0000"/>
                </a:solidFill>
                <a:hlinkClick r:id="rId4"/>
              </a:rPr>
              <a:t>www.epusa.cz</a:t>
            </a:r>
            <a:endParaRPr lang="pl-PL" altLang="cs-CZ" sz="2000" dirty="0" smtClean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80000"/>
              </a:lnSpc>
              <a:spcBef>
                <a:spcPts val="600"/>
              </a:spcBef>
            </a:pPr>
            <a:endParaRPr lang="pl-PL" altLang="cs-CZ" sz="2000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80000"/>
              </a:lnSpc>
              <a:spcBef>
                <a:spcPts val="600"/>
              </a:spcBef>
            </a:pPr>
            <a:endParaRPr lang="pl-PL" altLang="cs-CZ" sz="2000" u="sng" dirty="0" smtClean="0">
              <a:solidFill>
                <a:schemeClr val="tx1"/>
              </a:solidFill>
              <a:latin typeface="+mn-lt"/>
            </a:endParaRP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</a:pPr>
            <a:endParaRPr lang="cs-CZ" altLang="cs-CZ" sz="2000" dirty="0">
              <a:solidFill>
                <a:schemeClr val="tx1"/>
              </a:solidFill>
              <a:latin typeface="+mn-lt"/>
            </a:endParaRP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</a:pPr>
            <a:endParaRPr lang="cs-CZ" altLang="cs-CZ" sz="2000" dirty="0" smtClean="0">
              <a:latin typeface="+mn-lt"/>
            </a:endParaRPr>
          </a:p>
          <a:p>
            <a:pPr marL="342900" indent="-342900" eaLnBrk="1" hangingPunct="1">
              <a:lnSpc>
                <a:spcPct val="80000"/>
              </a:lnSpc>
              <a:spcBef>
                <a:spcPts val="600"/>
              </a:spcBef>
              <a:buFontTx/>
              <a:buChar char="-"/>
            </a:pPr>
            <a:endParaRPr lang="cs-CZ" altLang="cs-CZ" sz="2000" dirty="0">
              <a:latin typeface="+mn-lt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pl-PL" altLang="cs-CZ" sz="28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AutoShape 2" descr="Image result for svaz měst a obcí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67332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Vznik nové obce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Sloučením dvou nebo více obcí, které spolu sousedí - na základě jejich dohody. </a:t>
            </a:r>
          </a:p>
          <a:p>
            <a:r>
              <a:rPr lang="cs-CZ" dirty="0" smtClean="0"/>
              <a:t>Nová obec nevzniká, pokud nejde o sloučení obcí, ale o připojení obce k jiné obci (stačí dohoda ZM)</a:t>
            </a:r>
          </a:p>
          <a:p>
            <a:r>
              <a:rPr lang="cs-CZ" dirty="0" smtClean="0"/>
              <a:t>Oddělením části obce (místní referendum podmínkou pro část obce, která se chce oddělit). Rozhoduje krajský úřad v přenesené působnosti, lze provést jen k 1.1.)</a:t>
            </a:r>
          </a:p>
          <a:p>
            <a:r>
              <a:rPr lang="cs-CZ" dirty="0" smtClean="0"/>
              <a:t>Zrušením nebo změnou vojenského újezdu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B816-1F74-4134-B624-7F8D395CB913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03628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6613"/>
            <a:ext cx="8229600" cy="6334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altLang="cs-CZ" sz="3600" b="1" dirty="0" smtClean="0">
                <a:solidFill>
                  <a:srgbClr val="C00000"/>
                </a:solidFill>
              </a:rPr>
              <a:t>PŮSOBNOST OBCÍ A KRAJŮ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628800"/>
            <a:ext cx="8362950" cy="4137025"/>
          </a:xfrm>
        </p:spPr>
        <p:txBody>
          <a:bodyPr/>
          <a:lstStyle/>
          <a:p>
            <a:pPr eaLnBrk="1" hangingPunct="1">
              <a:buClr>
                <a:srgbClr val="663300"/>
              </a:buClr>
              <a:buFont typeface="Wingdings" panose="05000000000000000000" pitchFamily="2" charset="2"/>
              <a:buNone/>
              <a:defRPr/>
            </a:pPr>
            <a:r>
              <a:rPr lang="cs-CZ" altLang="cs-CZ" dirty="0" smtClean="0"/>
              <a:t>Obce a kraje mají dvojí působnost</a:t>
            </a:r>
          </a:p>
          <a:p>
            <a:pPr eaLnBrk="1" hangingPunct="1">
              <a:buClr>
                <a:srgbClr val="663300"/>
              </a:buClr>
              <a:buFont typeface="Wingdings" panose="05000000000000000000" pitchFamily="2" charset="2"/>
              <a:buNone/>
              <a:defRPr/>
            </a:pPr>
            <a:r>
              <a:rPr lang="cs-CZ" altLang="cs-CZ" dirty="0" smtClean="0"/>
              <a:t> </a:t>
            </a:r>
            <a:r>
              <a:rPr lang="cs-CZ" altLang="cs-CZ" b="1" dirty="0" smtClean="0">
                <a:solidFill>
                  <a:srgbClr val="663300"/>
                </a:solidFill>
              </a:rPr>
              <a:t>SAMOSTATNOU (samosprávnou)</a:t>
            </a:r>
            <a:br>
              <a:rPr lang="cs-CZ" altLang="cs-CZ" b="1" dirty="0" smtClean="0">
                <a:solidFill>
                  <a:srgbClr val="663300"/>
                </a:solidFill>
              </a:rPr>
            </a:br>
            <a:r>
              <a:rPr lang="cs-CZ" altLang="cs-CZ" sz="2400" b="1" dirty="0" smtClean="0">
                <a:solidFill>
                  <a:srgbClr val="663300"/>
                </a:solidFill>
              </a:rPr>
              <a:t>- </a:t>
            </a:r>
            <a:r>
              <a:rPr lang="cs-CZ" altLang="cs-CZ" sz="2400" dirty="0" smtClean="0"/>
              <a:t>vydávat obecně závazné vyhlášky; sestavovat rozpočet </a:t>
            </a:r>
            <a:br>
              <a:rPr lang="cs-CZ" altLang="cs-CZ" sz="2400" dirty="0" smtClean="0"/>
            </a:br>
            <a:r>
              <a:rPr lang="cs-CZ" altLang="cs-CZ" sz="2400" dirty="0" smtClean="0"/>
              <a:t>  a hospodařit s majetkem; spravování </a:t>
            </a:r>
            <a:r>
              <a:rPr lang="cs-CZ" altLang="cs-CZ" sz="2400" dirty="0"/>
              <a:t>záležitostí v zájmu </a:t>
            </a:r>
            <a:r>
              <a:rPr lang="cs-CZ" altLang="cs-CZ" sz="2400" dirty="0" smtClean="0"/>
              <a:t/>
            </a:r>
            <a:br>
              <a:rPr lang="cs-CZ" altLang="cs-CZ" sz="2400" dirty="0" smtClean="0"/>
            </a:br>
            <a:r>
              <a:rPr lang="cs-CZ" altLang="cs-CZ" sz="2400" dirty="0" smtClean="0"/>
              <a:t>  občanů </a:t>
            </a:r>
            <a:r>
              <a:rPr lang="cs-CZ" altLang="cs-CZ" sz="2400" dirty="0"/>
              <a:t>v oblastech školství, </a:t>
            </a:r>
            <a:r>
              <a:rPr lang="cs-CZ" altLang="cs-CZ" sz="2400" dirty="0" smtClean="0"/>
              <a:t>zdravotnictví</a:t>
            </a:r>
            <a:r>
              <a:rPr lang="cs-CZ" altLang="cs-CZ" sz="2400" dirty="0"/>
              <a:t>, dopravy, kultury </a:t>
            </a:r>
            <a:r>
              <a:rPr lang="cs-CZ" altLang="cs-CZ" sz="2400" dirty="0" smtClean="0"/>
              <a:t>aj. </a:t>
            </a:r>
            <a:endParaRPr lang="cs-CZ" altLang="cs-CZ" sz="2400" b="1" dirty="0" smtClean="0">
              <a:solidFill>
                <a:srgbClr val="663300"/>
              </a:solidFill>
            </a:endParaRPr>
          </a:p>
          <a:p>
            <a:pPr marL="0" indent="0" eaLnBrk="1" hangingPunct="1">
              <a:buClr>
                <a:srgbClr val="663300"/>
              </a:buClr>
              <a:buFontTx/>
              <a:buNone/>
              <a:defRPr/>
            </a:pPr>
            <a:r>
              <a:rPr lang="cs-CZ" altLang="cs-CZ" b="1" dirty="0" smtClean="0">
                <a:solidFill>
                  <a:srgbClr val="663300"/>
                </a:solidFill>
              </a:rPr>
              <a:t>PŘENESENOU (státní správu)</a:t>
            </a:r>
            <a:br>
              <a:rPr lang="cs-CZ" altLang="cs-CZ" b="1" dirty="0" smtClean="0">
                <a:solidFill>
                  <a:srgbClr val="663300"/>
                </a:solidFill>
              </a:rPr>
            </a:br>
            <a:r>
              <a:rPr lang="cs-CZ" altLang="cs-CZ" sz="2400" b="1" dirty="0" smtClean="0"/>
              <a:t>    </a:t>
            </a:r>
            <a:r>
              <a:rPr lang="cs-CZ" altLang="cs-CZ" sz="2400" dirty="0" smtClean="0"/>
              <a:t>- např. vydávání živnostenských oprávnění, vedení údajů </a:t>
            </a:r>
            <a:br>
              <a:rPr lang="cs-CZ" altLang="cs-CZ" sz="2400" dirty="0" smtClean="0"/>
            </a:br>
            <a:r>
              <a:rPr lang="cs-CZ" altLang="cs-CZ" sz="2400" dirty="0" smtClean="0"/>
              <a:t>       v matrice, OP, ŘP apod.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B816-1F74-4134-B624-7F8D395CB913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83282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Obec - působnost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184576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Obec vykonává dvojí </a:t>
            </a:r>
            <a:r>
              <a:rPr lang="cs-CZ" dirty="0" smtClean="0"/>
              <a:t>působnost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samostatná </a:t>
            </a:r>
            <a:r>
              <a:rPr lang="cs-CZ" b="1" dirty="0"/>
              <a:t>působnost </a:t>
            </a:r>
            <a:r>
              <a:rPr lang="cs-CZ" dirty="0" smtClean="0"/>
              <a:t>– samostatně </a:t>
            </a:r>
            <a:r>
              <a:rPr lang="cs-CZ" dirty="0"/>
              <a:t>spravuje záležitosti, které jsou v zájmu obce a občanů obce, pokud nejsou zákonem svěřeny krajům nebo pokud nejde o jejich přenesenou působnost nebo působnost jiných orgánů, a dále záležitosti, které do samostatné působnosti obce svěří </a:t>
            </a:r>
            <a:r>
              <a:rPr lang="cs-CZ" dirty="0" smtClean="0"/>
              <a:t>zákon. Rozsah pro všechny obce stejný.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přenesená působnost</a:t>
            </a:r>
            <a:r>
              <a:rPr lang="cs-CZ" dirty="0" smtClean="0"/>
              <a:t> - zabezpečuje </a:t>
            </a:r>
            <a:r>
              <a:rPr lang="cs-CZ" dirty="0"/>
              <a:t>určité úkoly státní správy, jejichž výkon byl zákonem obci </a:t>
            </a:r>
            <a:r>
              <a:rPr lang="cs-CZ" dirty="0" smtClean="0"/>
              <a:t>svěřen. Rozsah se liší.</a:t>
            </a:r>
            <a:r>
              <a:rPr lang="cs-CZ" dirty="0"/>
              <a:t> </a:t>
            </a:r>
            <a:r>
              <a:rPr lang="cs-CZ" dirty="0" smtClean="0"/>
              <a:t>Podle § </a:t>
            </a:r>
            <a:r>
              <a:rPr lang="cs-CZ" dirty="0"/>
              <a:t>61 zákona o </a:t>
            </a:r>
            <a:r>
              <a:rPr lang="cs-CZ" dirty="0" smtClean="0"/>
              <a:t>obcích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vydávají nařízení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rozhodují </a:t>
            </a:r>
            <a:r>
              <a:rPr lang="cs-CZ" dirty="0" smtClean="0"/>
              <a:t>o místních a účelových komunikacích ve svém katastrálním území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spravují drobné toky (jsou vodoprávním a povodňovým orgánem)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projednávají přestupky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jsou orgánem ochrany přírody</a:t>
            </a:r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B816-1F74-4134-B624-7F8D395CB913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146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Veřejná správa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I. Státní správa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Ústředn</a:t>
            </a:r>
            <a:r>
              <a:rPr lang="cs-CZ" dirty="0" smtClean="0"/>
              <a:t>í - ministerstva a jiné ústřední správní úřady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Územní</a:t>
            </a:r>
            <a:r>
              <a:rPr lang="cs-CZ" dirty="0" smtClean="0"/>
              <a:t> – vykonávají orgány obcí, krajů a </a:t>
            </a:r>
            <a:r>
              <a:rPr lang="cs-CZ" dirty="0" err="1" smtClean="0"/>
              <a:t>hl.m</a:t>
            </a:r>
            <a:r>
              <a:rPr lang="cs-CZ" dirty="0" smtClean="0"/>
              <a:t>. Prahy v </a:t>
            </a:r>
            <a:r>
              <a:rPr lang="cs-CZ" b="1" dirty="0" smtClean="0"/>
              <a:t>přenesené působnosti </a:t>
            </a:r>
            <a:r>
              <a:rPr lang="cs-CZ" dirty="0" smtClean="0"/>
              <a:t>(stát přenesl na základě zákona některé pravomoci na obce, aby je pro stát vykonávaly, neboť jsou občanům nejblíže)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II. Samospráva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Územní</a:t>
            </a:r>
            <a:r>
              <a:rPr lang="cs-CZ" dirty="0" smtClean="0"/>
              <a:t> – vykonávají orgány obcí, krajů a </a:t>
            </a:r>
            <a:r>
              <a:rPr lang="cs-CZ" dirty="0" err="1" smtClean="0"/>
              <a:t>hl.m</a:t>
            </a:r>
            <a:r>
              <a:rPr lang="cs-CZ" dirty="0" smtClean="0"/>
              <a:t>. Prahy v samostatné působnosti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Zájmová a profesní </a:t>
            </a:r>
            <a:r>
              <a:rPr lang="cs-CZ" dirty="0" smtClean="0"/>
              <a:t>– vykonávají komory (advokátní, stomatologická…)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B816-1F74-4134-B624-7F8D395CB913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45218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Obec – charakteristika obce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samostatný ekonomický celek</a:t>
            </a:r>
          </a:p>
          <a:p>
            <a:r>
              <a:rPr lang="cs-CZ" dirty="0" smtClean="0"/>
              <a:t>vlastní majetek</a:t>
            </a:r>
          </a:p>
          <a:p>
            <a:r>
              <a:rPr lang="cs-CZ" dirty="0" smtClean="0"/>
              <a:t>vlastní finančními prostředky a vlastní rozpočet</a:t>
            </a:r>
          </a:p>
          <a:p>
            <a:r>
              <a:rPr lang="cs-CZ" dirty="0"/>
              <a:t>v</a:t>
            </a:r>
            <a:r>
              <a:rPr lang="cs-CZ" dirty="0" smtClean="0"/>
              <a:t>ymezené území, příp. správní obvody, spádový územní obvod</a:t>
            </a:r>
          </a:p>
          <a:p>
            <a:r>
              <a:rPr lang="cs-CZ" dirty="0"/>
              <a:t>o</a:t>
            </a:r>
            <a:r>
              <a:rPr lang="cs-CZ" dirty="0" smtClean="0"/>
              <a:t>bčany obce</a:t>
            </a:r>
          </a:p>
          <a:p>
            <a:r>
              <a:rPr lang="cs-CZ" dirty="0" smtClean="0"/>
              <a:t>samospráva</a:t>
            </a:r>
          </a:p>
          <a:p>
            <a:r>
              <a:rPr lang="cs-CZ" dirty="0" smtClean="0"/>
              <a:t>Zajímavý odkaz na místopis obcí</a:t>
            </a:r>
            <a:r>
              <a:rPr lang="cs-CZ" dirty="0"/>
              <a:t>: </a:t>
            </a:r>
            <a:r>
              <a:rPr lang="cs-CZ" dirty="0">
                <a:hlinkClick r:id="rId2"/>
              </a:rPr>
              <a:t>https://www.mistopisy.cz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B816-1F74-4134-B624-7F8D395CB913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9454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Obec – majetek </a:t>
            </a:r>
            <a:r>
              <a:rPr lang="cs-CZ" b="1" dirty="0" smtClean="0"/>
              <a:t>obce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4997152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zákon </a:t>
            </a:r>
            <a:r>
              <a:rPr lang="cs-CZ" dirty="0"/>
              <a:t>o obecním </a:t>
            </a:r>
            <a:r>
              <a:rPr lang="cs-CZ" dirty="0" smtClean="0"/>
              <a:t>zřízení ukládá </a:t>
            </a:r>
            <a:r>
              <a:rPr lang="cs-CZ" dirty="0"/>
              <a:t>obcím povinnost majetek využívat účelně a hospodárně v souladu s jejími zájmy a </a:t>
            </a:r>
            <a:r>
              <a:rPr lang="cs-CZ" dirty="0" smtClean="0"/>
              <a:t>úkoly</a:t>
            </a:r>
          </a:p>
          <a:p>
            <a:r>
              <a:rPr lang="cs-CZ" dirty="0" smtClean="0"/>
              <a:t>Finance </a:t>
            </a:r>
            <a:r>
              <a:rPr lang="cs-CZ" dirty="0"/>
              <a:t>– běžný účet, termínovaný účet v peněžním ústavu, akcie, podílové </a:t>
            </a:r>
            <a:r>
              <a:rPr lang="cs-CZ" dirty="0" smtClean="0"/>
              <a:t>listy</a:t>
            </a:r>
          </a:p>
          <a:p>
            <a:r>
              <a:rPr lang="cs-CZ" dirty="0" smtClean="0"/>
              <a:t>Věci </a:t>
            </a:r>
            <a:r>
              <a:rPr lang="cs-CZ" dirty="0"/>
              <a:t>movité – vybavení úřadu, škol a dalších obecních organizací, obecní mobiliář – lavičky, koše, autobusové zastávky, zábradlí atd. </a:t>
            </a:r>
            <a:endParaRPr lang="cs-CZ" dirty="0" smtClean="0"/>
          </a:p>
          <a:p>
            <a:r>
              <a:rPr lang="cs-CZ" dirty="0" smtClean="0"/>
              <a:t>Věci </a:t>
            </a:r>
            <a:r>
              <a:rPr lang="cs-CZ" dirty="0"/>
              <a:t>nemovité – pozemky i to, co je na nich (pole, lesy, zahrady, místní komunikace, veřejná prostranství, chodníky, parky) a budovy (obecní úřad, školy, bytové domy, domovy pro seniory, sportovní a kulturní zařízení, komerční prostory) </a:t>
            </a:r>
            <a:endParaRPr lang="cs-CZ" dirty="0" smtClean="0"/>
          </a:p>
          <a:p>
            <a:r>
              <a:rPr lang="cs-CZ" dirty="0" smtClean="0"/>
              <a:t>Infrastruktura </a:t>
            </a:r>
            <a:r>
              <a:rPr lang="cs-CZ" dirty="0"/>
              <a:t>– vodovody, kanalizace, čistírny odpadních vod, veřejné </a:t>
            </a:r>
            <a:r>
              <a:rPr lang="cs-CZ" dirty="0" smtClean="0"/>
              <a:t>osvětlen</a:t>
            </a:r>
          </a:p>
          <a:p>
            <a:r>
              <a:rPr lang="cs-CZ" dirty="0" smtClean="0"/>
              <a:t>Strategické plány</a:t>
            </a:r>
          </a:p>
          <a:p>
            <a:r>
              <a:rPr lang="cs-CZ" dirty="0" smtClean="0"/>
              <a:t>Územní plánování</a:t>
            </a:r>
          </a:p>
          <a:p>
            <a:r>
              <a:rPr lang="cs-CZ" dirty="0" smtClean="0"/>
              <a:t>Pozn.: Některé části území států (parky, parcela s infrastrukturou) ale </a:t>
            </a:r>
            <a:r>
              <a:rPr lang="cs-CZ" dirty="0"/>
              <a:t>vlastní </a:t>
            </a:r>
            <a:r>
              <a:rPr lang="cs-CZ" dirty="0" smtClean="0"/>
              <a:t>státní instituce (Pozemkový </a:t>
            </a:r>
            <a:r>
              <a:rPr lang="cs-CZ" dirty="0"/>
              <a:t>fond ČR nebo Úřad pro zastupování státu ve věcech majetkových, který se stará o majetek dříve ve správě okresních </a:t>
            </a:r>
            <a:r>
              <a:rPr lang="cs-CZ" dirty="0" smtClean="0"/>
              <a:t>úřadů)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B816-1F74-4134-B624-7F8D395CB913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5298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Obec -  majetek </a:t>
            </a:r>
            <a:br>
              <a:rPr lang="cs-CZ" b="1" dirty="0" smtClean="0"/>
            </a:br>
            <a:r>
              <a:rPr lang="cs-CZ" dirty="0" smtClean="0"/>
              <a:t>z </a:t>
            </a:r>
            <a:r>
              <a:rPr lang="cs-CZ" dirty="0"/>
              <a:t>hlediska jeho využití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925144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Kmenový </a:t>
            </a:r>
            <a:r>
              <a:rPr lang="cs-CZ" dirty="0"/>
              <a:t>majetek – slouží k výkonu správních funkcí obce: budova a vybavení </a:t>
            </a:r>
            <a:r>
              <a:rPr lang="cs-CZ" dirty="0" smtClean="0"/>
              <a:t>radnice, ke vzdělávání (školy)</a:t>
            </a:r>
          </a:p>
          <a:p>
            <a:r>
              <a:rPr lang="cs-CZ" dirty="0" smtClean="0"/>
              <a:t>Majetek </a:t>
            </a:r>
            <a:r>
              <a:rPr lang="cs-CZ" dirty="0"/>
              <a:t>v sociální oblasti – slouží vybrané skupině obyvatelstva k sociálním účelům: domy s pečovatelskou službou, domovy pro seniory, ubytovny pro bezdomovce atd. </a:t>
            </a:r>
            <a:endParaRPr lang="cs-CZ" dirty="0" smtClean="0"/>
          </a:p>
          <a:p>
            <a:r>
              <a:rPr lang="cs-CZ" dirty="0" smtClean="0"/>
              <a:t>Majetek </a:t>
            </a:r>
            <a:r>
              <a:rPr lang="cs-CZ" dirty="0"/>
              <a:t>ve veřejné oblasti – slouží většině obyvatelstva pro každodenní život: místní komunikace včetně chodníků, veřejného osvětlení, dopravních značek a dalšího příslušenství, veřejná zeleň, městský mobiliář – lavičky, odpadové koše, koše pro sběr psích exkrementů, školy základní a mateřské, knihovna, zařízení pro likvidaci komunálního odpadu, veřejná doprava. </a:t>
            </a:r>
            <a:endParaRPr lang="cs-CZ" dirty="0" smtClean="0"/>
          </a:p>
          <a:p>
            <a:r>
              <a:rPr lang="cs-CZ" dirty="0" smtClean="0"/>
              <a:t>Majetek </a:t>
            </a:r>
            <a:r>
              <a:rPr lang="cs-CZ" dirty="0"/>
              <a:t>v zájmové oblasti – slouží vybrané části obyvatelstva a má mnohdy nezastupitelnou funkci ve společenském životě obce, jsou to především sportovní zařízení (sportovní hala nebo tělocvična, koupaliště, sauna, plavecká hala) a kulturní zařízení (taneční sál, divadlo, kino). </a:t>
            </a:r>
            <a:endParaRPr lang="cs-CZ" dirty="0" smtClean="0"/>
          </a:p>
          <a:p>
            <a:r>
              <a:rPr lang="cs-CZ" dirty="0" smtClean="0"/>
              <a:t>Majetek </a:t>
            </a:r>
            <a:r>
              <a:rPr lang="cs-CZ" dirty="0"/>
              <a:t>ostatní, komerční – slouží většině obyvatelstva obce a dokáže být na rozpočtu obce nezávislý; jde o dodávku tepla, vodovody, kanalizace. Majetek přebytečný – majetek nevyužívaný, ve špatném stavu a nepotřebný... zkrátka jak jsme ho už jednou nazvali majetek zbytný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B816-1F74-4134-B624-7F8D395CB913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04008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Obec - území obce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 – základní územní samosprávné společenství občanů</a:t>
            </a:r>
          </a:p>
          <a:p>
            <a:r>
              <a:rPr lang="cs-CZ" dirty="0" smtClean="0"/>
              <a:t>Vymezen hranicí obce </a:t>
            </a:r>
          </a:p>
          <a:p>
            <a:r>
              <a:rPr lang="cs-CZ" dirty="0" smtClean="0"/>
              <a:t>Administrativní území a katastrální území</a:t>
            </a:r>
          </a:p>
          <a:p>
            <a:r>
              <a:rPr lang="cs-CZ" dirty="0" smtClean="0"/>
              <a:t>Výjimka vojenské újezdy (územní jednotky nezařazené do obcí – výcvik armády; Libavá (OL), Boletice (ČB), Březina (VY), Hradiště (KV)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B816-1F74-4134-B624-7F8D395CB913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8542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Obec - občané obce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712968" cy="5517232"/>
          </a:xfrm>
        </p:spPr>
        <p:txBody>
          <a:bodyPr>
            <a:noAutofit/>
          </a:bodyPr>
          <a:lstStyle/>
          <a:p>
            <a:r>
              <a:rPr lang="cs-CZ" sz="1700" dirty="0" smtClean="0"/>
              <a:t>Všechny fyzické osoby, které jsou státními občany ČR a jsou hlášeny </a:t>
            </a:r>
            <a:r>
              <a:rPr lang="cs-CZ" sz="1700" b="1" dirty="0" smtClean="0"/>
              <a:t>k trvalému pobytu</a:t>
            </a:r>
            <a:r>
              <a:rPr lang="cs-CZ" sz="1700" dirty="0" smtClean="0"/>
              <a:t>, taktéž cizí státní občané s trvalým pobytem v obci</a:t>
            </a:r>
          </a:p>
          <a:p>
            <a:r>
              <a:rPr lang="cs-CZ" sz="1700" dirty="0" smtClean="0"/>
              <a:t>Občan musí mít jen jedno místo trvalého pohybu</a:t>
            </a:r>
          </a:p>
          <a:p>
            <a:r>
              <a:rPr lang="cs-CZ" sz="1700" dirty="0" smtClean="0"/>
              <a:t>Má právo být volen do zastupitelstva obce  a hlasovat v místním referendu. Taktéž právo mají fyzické osoby starší 18 let, které vlastní na území obce nemovitost</a:t>
            </a:r>
          </a:p>
          <a:p>
            <a:r>
              <a:rPr lang="cs-CZ" sz="1700" dirty="0" smtClean="0"/>
              <a:t>Vyjadřovat se k návrhu rozpočtu a k závěrečnému účtu obce za uplynulý kalendářní rok, a to buď písemně ve stanovené lhůtě, nebo ústně na zasedání zastupitelstva obce</a:t>
            </a:r>
          </a:p>
          <a:p>
            <a:r>
              <a:rPr lang="cs-CZ" sz="1700" dirty="0" smtClean="0"/>
              <a:t>Nahlížet do schváleného rozpočtu obce a závěrečného účtu za uplynulý kalendářní rok, do usnesení přijatých zastupitelstvem, radou, výbory a komisí rady, do zápisů z jednání zastupitelstva obce, pořizovat si z nich výpisy</a:t>
            </a:r>
          </a:p>
          <a:p>
            <a:r>
              <a:rPr lang="cs-CZ" sz="1700" dirty="0" smtClean="0"/>
              <a:t>Zasahovat iniciativně do dění obce  - požadovat projednání určité záležitosti v samostatné působnosti obce radou obce nebo zastupitelstvem. Je-li žádost podepsána nejméně 0,5% občanů obce, musí být projednána na jejich zasedání nejpozději o 60 dnů (v případě působnosti zastupitelstva obce nejpozději do 90 dnů)</a:t>
            </a:r>
          </a:p>
          <a:p>
            <a:r>
              <a:rPr lang="cs-CZ" sz="1700" dirty="0" smtClean="0"/>
              <a:t>Podávat orgánům obce návrhy, připomínky a podněty. Orgány obce je vyřizují bezodkladně, nejdéle však do 60 dnů (v případě zastupitelstva obce nejpozději do 90 dnů)</a:t>
            </a:r>
          </a:p>
          <a:p>
            <a:r>
              <a:rPr lang="cs-CZ" sz="1700" dirty="0" smtClean="0"/>
              <a:t>Umístění do mateřských a základních škol – spádovost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B816-1F74-4134-B624-7F8D395CB913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8837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Obyvatelstvo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ČSÚ</a:t>
            </a:r>
          </a:p>
          <a:p>
            <a:r>
              <a:rPr lang="cs-CZ" dirty="0" smtClean="0">
                <a:hlinkClick r:id="rId2"/>
              </a:rPr>
              <a:t>https://www.czso.cz/csu/czso/prezentace_a_tiskove_konference_obyvatelstvo_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B816-1F74-4134-B624-7F8D395CB913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4937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Obec - samospráva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97152"/>
          </a:xfrm>
        </p:spPr>
        <p:txBody>
          <a:bodyPr>
            <a:normAutofit fontScale="85000" lnSpcReduction="20000"/>
          </a:bodyPr>
          <a:lstStyle/>
          <a:p>
            <a:r>
              <a:rPr lang="cs-CZ" sz="3100" dirty="0" smtClean="0"/>
              <a:t>Prostřednictvím svých orgánů vykonává dvojí působnost – samostatnou a přenesenou působnost</a:t>
            </a:r>
          </a:p>
          <a:p>
            <a:r>
              <a:rPr lang="cs-CZ" sz="3100" dirty="0" smtClean="0"/>
              <a:t>Obec při výkonu veřejné správy je vykonavatelem, ukládá povinnosti, příkazy, zákazy a jejich plnění vynucuje sankcemi. Nad vyhláškami – dozor, metodická pomoc Ministerstvo vnitra ČR (výkladová stanoviska). Zastupitel </a:t>
            </a:r>
            <a:r>
              <a:rPr lang="cs-CZ" sz="3100" dirty="0"/>
              <a:t>se může s dotazem obrátit na Odbor veřejné správy, dozoru a kontroly MV </a:t>
            </a:r>
            <a:r>
              <a:rPr lang="cs-CZ" sz="3100" dirty="0" smtClean="0"/>
              <a:t>ČR</a:t>
            </a:r>
          </a:p>
          <a:p>
            <a:r>
              <a:rPr lang="cs-CZ" sz="3100" dirty="0" smtClean="0"/>
              <a:t>Při </a:t>
            </a:r>
            <a:r>
              <a:rPr lang="cs-CZ" sz="3100" dirty="0"/>
              <a:t>výkonu samosprávy neexistuje podřízenost obce jinému </a:t>
            </a:r>
            <a:r>
              <a:rPr lang="cs-CZ" sz="3100" dirty="0" smtClean="0"/>
              <a:t>orgány</a:t>
            </a:r>
          </a:p>
          <a:p>
            <a:r>
              <a:rPr lang="cs-CZ" sz="3100" dirty="0" smtClean="0"/>
              <a:t>Smluvní vztahy nájemní, kupní, zakládání obchodních společností - zastupitelstva</a:t>
            </a:r>
            <a:endParaRPr lang="cs-CZ" sz="3100" dirty="0"/>
          </a:p>
          <a:p>
            <a:r>
              <a:rPr lang="cs-CZ" sz="3100" dirty="0" smtClean="0"/>
              <a:t>Zřizování škol a školských zařízení nebo obecní policie</a:t>
            </a:r>
          </a:p>
          <a:p>
            <a:r>
              <a:rPr lang="cs-CZ" sz="3100" dirty="0"/>
              <a:t>Přenesená </a:t>
            </a:r>
            <a:r>
              <a:rPr lang="cs-CZ" sz="3100" dirty="0" smtClean="0"/>
              <a:t>působnost -  </a:t>
            </a:r>
            <a:r>
              <a:rPr lang="cs-CZ" sz="3100" dirty="0"/>
              <a:t>dostávají obce státní příspěvky </a:t>
            </a:r>
            <a:endParaRPr lang="cs-CZ" sz="3100" dirty="0" smtClean="0"/>
          </a:p>
          <a:p>
            <a:endParaRPr lang="cs-CZ" sz="310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B816-1F74-4134-B624-7F8D395CB913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5053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548680"/>
            <a:ext cx="8301806" cy="99278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b="1" dirty="0" smtClean="0">
                <a:solidFill>
                  <a:srgbClr val="C00000"/>
                </a:solidFill>
              </a:rPr>
              <a:t>Obec - ORGÁNY OBCE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772816"/>
            <a:ext cx="8208963" cy="4824413"/>
          </a:xfrm>
        </p:spPr>
        <p:txBody>
          <a:bodyPr>
            <a:normAutofit/>
          </a:bodyPr>
          <a:lstStyle/>
          <a:p>
            <a:pPr eaLnBrk="1" hangingPunct="1">
              <a:buClr>
                <a:srgbClr val="663300"/>
              </a:buClr>
              <a:buFont typeface="Wingdings" panose="05000000000000000000" pitchFamily="2" charset="2"/>
              <a:buChar char="ü"/>
            </a:pPr>
            <a:r>
              <a:rPr lang="cs-CZ" altLang="cs-CZ" dirty="0" smtClean="0"/>
              <a:t>Obec samostatně spravována zastupitelstvem</a:t>
            </a:r>
          </a:p>
          <a:p>
            <a:pPr eaLnBrk="1" hangingPunct="1">
              <a:buClr>
                <a:srgbClr val="663300"/>
              </a:buClr>
              <a:buFont typeface="Wingdings" panose="05000000000000000000" pitchFamily="2" charset="2"/>
              <a:buChar char="ü"/>
            </a:pPr>
            <a:r>
              <a:rPr lang="cs-CZ" altLang="cs-CZ" dirty="0" smtClean="0"/>
              <a:t>Rada obce  – výkonný orgán</a:t>
            </a:r>
          </a:p>
          <a:p>
            <a:pPr eaLnBrk="1" hangingPunct="1">
              <a:buClr>
                <a:srgbClr val="663300"/>
              </a:buClr>
              <a:buFont typeface="Wingdings" panose="05000000000000000000" pitchFamily="2" charset="2"/>
              <a:buChar char="ü"/>
            </a:pPr>
            <a:r>
              <a:rPr lang="cs-CZ" altLang="cs-CZ" dirty="0" smtClean="0"/>
              <a:t>Starosta (primátor – starosta statutárního města, nebo Prahy)</a:t>
            </a:r>
          </a:p>
          <a:p>
            <a:pPr eaLnBrk="1" hangingPunct="1">
              <a:buClr>
                <a:srgbClr val="663300"/>
              </a:buClr>
              <a:buFont typeface="Wingdings" panose="05000000000000000000" pitchFamily="2" charset="2"/>
              <a:buChar char="ü"/>
            </a:pPr>
            <a:r>
              <a:rPr lang="cs-CZ" altLang="cs-CZ" dirty="0" smtClean="0"/>
              <a:t>Obecní úřad (městský úřad; městský úřad statutárního města = magistrát)</a:t>
            </a:r>
          </a:p>
          <a:p>
            <a:pPr eaLnBrk="1" hangingPunct="1">
              <a:buClr>
                <a:srgbClr val="663300"/>
              </a:buClr>
              <a:buFont typeface="Wingdings" panose="05000000000000000000" pitchFamily="2" charset="2"/>
              <a:buChar char="ü"/>
            </a:pPr>
            <a:r>
              <a:rPr lang="cs-CZ" altLang="cs-CZ" dirty="0" smtClean="0"/>
              <a:t>Zvláštní orgány (přestupková komise)</a:t>
            </a:r>
          </a:p>
          <a:p>
            <a:pPr eaLnBrk="1" hangingPunct="1">
              <a:buClr>
                <a:srgbClr val="663300"/>
              </a:buClr>
              <a:buFont typeface="Wingdings" panose="05000000000000000000" pitchFamily="2" charset="2"/>
              <a:buChar char="ü"/>
            </a:pPr>
            <a:r>
              <a:rPr lang="cs-CZ" altLang="cs-CZ" dirty="0" smtClean="0"/>
              <a:t>Obecní policie (nemusí být zřízena)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B816-1F74-4134-B624-7F8D395CB913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89292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altLang="cs-CZ" b="1" dirty="0" smtClean="0">
                <a:solidFill>
                  <a:srgbClr val="FF0000"/>
                </a:solidFill>
              </a:rPr>
              <a:t>KATEGORIE OBCÍ</a:t>
            </a:r>
            <a:br>
              <a:rPr lang="cs-CZ" altLang="cs-CZ" b="1" dirty="0" smtClean="0">
                <a:solidFill>
                  <a:srgbClr val="FF0000"/>
                </a:solidFill>
              </a:rPr>
            </a:br>
            <a:r>
              <a:rPr lang="cs-CZ" altLang="cs-CZ" dirty="0" smtClean="0">
                <a:solidFill>
                  <a:srgbClr val="FF0000"/>
                </a:solidFill>
              </a:rPr>
              <a:t>p</a:t>
            </a:r>
            <a:r>
              <a:rPr lang="cs-CZ" dirty="0" smtClean="0">
                <a:solidFill>
                  <a:srgbClr val="FF0000"/>
                </a:solidFill>
              </a:rPr>
              <a:t>odle </a:t>
            </a:r>
            <a:r>
              <a:rPr lang="cs-CZ" dirty="0">
                <a:solidFill>
                  <a:srgbClr val="FF0000"/>
                </a:solidFill>
              </a:rPr>
              <a:t>míry přenesené </a:t>
            </a:r>
            <a:r>
              <a:rPr lang="cs-CZ" dirty="0" smtClean="0">
                <a:solidFill>
                  <a:srgbClr val="FF0000"/>
                </a:solidFill>
              </a:rPr>
              <a:t>působnosti</a:t>
            </a:r>
            <a:endParaRPr lang="cs-CZ" altLang="cs-CZ" b="1" dirty="0" smtClean="0">
              <a:solidFill>
                <a:srgbClr val="FF0000"/>
              </a:solidFill>
            </a:endParaRPr>
          </a:p>
        </p:txBody>
      </p:sp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772816"/>
            <a:ext cx="8424936" cy="4824536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Clr>
                <a:srgbClr val="663300"/>
              </a:buClr>
              <a:buFont typeface="Wingdings" panose="05000000000000000000" pitchFamily="2" charset="2"/>
              <a:buChar char="ü"/>
              <a:defRPr/>
            </a:pPr>
            <a:r>
              <a:rPr lang="cs-CZ" altLang="cs-CZ" dirty="0" smtClean="0"/>
              <a:t>obce s obecním úřadem (I. typu) – rozsah státní správy minimální</a:t>
            </a:r>
          </a:p>
          <a:p>
            <a:pPr eaLnBrk="1" hangingPunct="1">
              <a:buClr>
                <a:srgbClr val="663300"/>
              </a:buClr>
              <a:buFont typeface="Wingdings" panose="05000000000000000000" pitchFamily="2" charset="2"/>
              <a:buChar char="ü"/>
              <a:defRPr/>
            </a:pPr>
            <a:r>
              <a:rPr lang="cs-CZ" altLang="cs-CZ" dirty="0" smtClean="0"/>
              <a:t> obce s pověřeným obecním úřadem (II. typu )</a:t>
            </a:r>
          </a:p>
          <a:p>
            <a:pPr eaLnBrk="1" hangingPunct="1">
              <a:buClr>
                <a:srgbClr val="663300"/>
              </a:buClr>
              <a:buFont typeface="Wingdings" panose="05000000000000000000" pitchFamily="2" charset="2"/>
              <a:buChar char="ü"/>
              <a:defRPr/>
            </a:pPr>
            <a:r>
              <a:rPr lang="cs-CZ" altLang="cs-CZ" dirty="0" smtClean="0"/>
              <a:t> obce s rozšířenou působností (III. typu) – mají nejširší kompetence ( v JMK 21)</a:t>
            </a:r>
          </a:p>
          <a:p>
            <a:pPr marL="0" indent="0">
              <a:buClr>
                <a:srgbClr val="663300"/>
              </a:buClr>
              <a:buNone/>
              <a:defRPr/>
            </a:pPr>
            <a:r>
              <a:rPr lang="cs-CZ" altLang="cs-CZ" b="1" dirty="0" smtClean="0"/>
              <a:t>Obce II. a III. typu stanoví zákon</a:t>
            </a:r>
          </a:p>
          <a:p>
            <a:pPr marL="0" indent="0">
              <a:buClr>
                <a:srgbClr val="663300"/>
              </a:buClr>
              <a:buNone/>
              <a:defRPr/>
            </a:pPr>
            <a:r>
              <a:rPr lang="cs-CZ" sz="2600" dirty="0" smtClean="0">
                <a:hlinkClick r:id="rId2"/>
              </a:rPr>
              <a:t>Zákon </a:t>
            </a:r>
            <a:r>
              <a:rPr lang="cs-CZ" sz="2600" dirty="0">
                <a:hlinkClick r:id="rId2"/>
              </a:rPr>
              <a:t>č. 314/2002 </a:t>
            </a:r>
            <a:r>
              <a:rPr lang="cs-CZ" sz="2600" dirty="0" smtClean="0">
                <a:hlinkClick r:id="rId2"/>
              </a:rPr>
              <a:t>Sb</a:t>
            </a:r>
            <a:r>
              <a:rPr lang="cs-CZ" sz="2600" dirty="0" smtClean="0"/>
              <a:t>., Zákon </a:t>
            </a:r>
            <a:r>
              <a:rPr lang="cs-CZ" sz="2600" dirty="0"/>
              <a:t>o stanovení obcí s pověřeným obecním </a:t>
            </a:r>
            <a:r>
              <a:rPr lang="cs-CZ" sz="2600" dirty="0" smtClean="0"/>
              <a:t>úřadem a stanovení obcí s rozšířenou působností</a:t>
            </a:r>
            <a:endParaRPr lang="cs-CZ" sz="2600" dirty="0"/>
          </a:p>
          <a:p>
            <a:pPr marL="0" indent="0" eaLnBrk="1" hangingPunct="1">
              <a:buClr>
                <a:srgbClr val="663300"/>
              </a:buClr>
              <a:buNone/>
              <a:defRPr/>
            </a:pPr>
            <a:r>
              <a:rPr lang="cs-CZ" sz="2600" dirty="0" smtClean="0">
                <a:hlinkClick r:id="rId3"/>
              </a:rPr>
              <a:t>Vyhláška </a:t>
            </a:r>
            <a:r>
              <a:rPr lang="cs-CZ" sz="2600" dirty="0">
                <a:hlinkClick r:id="rId3"/>
              </a:rPr>
              <a:t>č. 388/2002 </a:t>
            </a:r>
            <a:r>
              <a:rPr lang="cs-CZ" sz="2600" dirty="0"/>
              <a:t>Sb</a:t>
            </a:r>
            <a:r>
              <a:rPr lang="cs-CZ" sz="2600" dirty="0" smtClean="0"/>
              <a:t>. Vyhláška </a:t>
            </a:r>
            <a:r>
              <a:rPr lang="cs-CZ" sz="2600" dirty="0"/>
              <a:t>Ministerstva vnitra o stanovení správních obvodů obcí s pověřeným obecním úřadem a správních obvodů obcí s rozšířenou </a:t>
            </a:r>
            <a:r>
              <a:rPr lang="cs-CZ" sz="2600" dirty="0" smtClean="0"/>
              <a:t>působností</a:t>
            </a:r>
          </a:p>
          <a:p>
            <a:pPr marL="0" indent="0">
              <a:buClr>
                <a:srgbClr val="663300"/>
              </a:buClr>
              <a:buNone/>
              <a:defRPr/>
            </a:pPr>
            <a:endParaRPr lang="cs-CZ" sz="2600" dirty="0"/>
          </a:p>
          <a:p>
            <a:pPr marL="0" indent="0" eaLnBrk="1" hangingPunct="1">
              <a:buClr>
                <a:srgbClr val="663300"/>
              </a:buClr>
              <a:buNone/>
              <a:defRPr/>
            </a:pPr>
            <a:endParaRPr lang="cs-CZ" altLang="cs-CZ" dirty="0" smtClean="0"/>
          </a:p>
          <a:p>
            <a:pPr marL="0" indent="0" eaLnBrk="1" hangingPunct="1">
              <a:buClr>
                <a:srgbClr val="663300"/>
              </a:buClr>
              <a:buNone/>
              <a:defRPr/>
            </a:pPr>
            <a:endParaRPr lang="cs-CZ" altLang="cs-CZ" dirty="0" smtClean="0"/>
          </a:p>
          <a:p>
            <a:pPr eaLnBrk="1" hangingPunct="1">
              <a:buClr>
                <a:srgbClr val="663300"/>
              </a:buClr>
              <a:buFont typeface="Wingdings" panose="05000000000000000000" pitchFamily="2" charset="2"/>
              <a:buChar char="ü"/>
              <a:defRPr/>
            </a:pPr>
            <a:endParaRPr lang="cs-CZ" altLang="cs-CZ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B816-1F74-4134-B624-7F8D395CB913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8291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Obce s pověřeným obecním úřadem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někdy označení </a:t>
            </a:r>
            <a:r>
              <a:rPr lang="cs-CZ" dirty="0"/>
              <a:t>jako obec II. typu nebo obec II. stupně (obcí I. stupně je každá </a:t>
            </a:r>
            <a:r>
              <a:rPr lang="cs-CZ" dirty="0" smtClean="0"/>
              <a:t>obec)</a:t>
            </a:r>
          </a:p>
          <a:p>
            <a:r>
              <a:rPr lang="cs-CZ" dirty="0"/>
              <a:t>t</a:t>
            </a:r>
            <a:r>
              <a:rPr lang="cs-CZ" dirty="0" smtClean="0"/>
              <a:t>ypická působnost matriky a stavebního úřadu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B816-1F74-4134-B624-7F8D395CB913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36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42617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Územní samospráva</a:t>
            </a:r>
            <a:br>
              <a:rPr lang="cs-CZ" b="1" dirty="0" smtClean="0"/>
            </a:br>
            <a:r>
              <a:rPr lang="cs-CZ" b="1" dirty="0" smtClean="0"/>
              <a:t>Druhy územně samosprávných celků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132856"/>
            <a:ext cx="8424936" cy="3993307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Kraje – vyšší územně samosprávné celky</a:t>
            </a:r>
          </a:p>
          <a:p>
            <a:r>
              <a:rPr lang="cs-CZ" dirty="0" smtClean="0"/>
              <a:t>Obce</a:t>
            </a:r>
          </a:p>
          <a:p>
            <a:r>
              <a:rPr lang="cs-CZ" dirty="0" smtClean="0"/>
              <a:t>Praha – specifické postavení: obec, kraj, hlavní město ČR</a:t>
            </a:r>
          </a:p>
          <a:p>
            <a:r>
              <a:rPr lang="cs-CZ" dirty="0" smtClean="0"/>
              <a:t>ČR:  </a:t>
            </a:r>
          </a:p>
          <a:p>
            <a:r>
              <a:rPr lang="cs-CZ" dirty="0" smtClean="0"/>
              <a:t>14 samosprávných krajů</a:t>
            </a:r>
          </a:p>
          <a:p>
            <a:r>
              <a:rPr lang="cs-CZ" dirty="0" smtClean="0"/>
              <a:t>6523 (?) obcí</a:t>
            </a:r>
          </a:p>
          <a:p>
            <a:r>
              <a:rPr lang="cs-CZ" dirty="0" smtClean="0"/>
              <a:t>4 vojenské újezdy (</a:t>
            </a:r>
            <a:r>
              <a:rPr lang="cs-CZ" dirty="0" err="1" smtClean="0"/>
              <a:t>info</a:t>
            </a:r>
            <a:r>
              <a:rPr lang="cs-CZ" dirty="0" smtClean="0"/>
              <a:t> </a:t>
            </a:r>
            <a:r>
              <a:rPr lang="cs-CZ" dirty="0"/>
              <a:t>o újezdech - 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www.acr.army.cz/</a:t>
            </a:r>
            <a:r>
              <a:rPr lang="cs-CZ" dirty="0" err="1" smtClean="0">
                <a:hlinkClick r:id="rId2"/>
              </a:rPr>
              <a:t>scripts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detail.php?id</a:t>
            </a:r>
            <a:r>
              <a:rPr lang="cs-CZ" dirty="0" smtClean="0">
                <a:hlinkClick r:id="rId2"/>
              </a:rPr>
              <a:t>=215</a:t>
            </a:r>
            <a:r>
              <a:rPr lang="cs-CZ" dirty="0" smtClean="0"/>
              <a:t>)  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B816-1F74-4134-B624-7F8D395CB913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76269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Obce s rozšířenou působností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m</a:t>
            </a:r>
            <a:r>
              <a:rPr lang="cs-CZ" dirty="0" smtClean="0"/>
              <a:t>ezičlánek přenesené </a:t>
            </a:r>
            <a:r>
              <a:rPr lang="cs-CZ" dirty="0"/>
              <a:t>působnosti samosprávy mezi krajskými úřady a ostatními obecními úřady </a:t>
            </a:r>
            <a:endParaRPr lang="cs-CZ" dirty="0" smtClean="0"/>
          </a:p>
          <a:p>
            <a:r>
              <a:rPr lang="cs-CZ" dirty="0" smtClean="0"/>
              <a:t>vykonávají </a:t>
            </a:r>
            <a:r>
              <a:rPr lang="cs-CZ" dirty="0"/>
              <a:t>zejména následující agendy přenesené státní působnosti</a:t>
            </a:r>
            <a:r>
              <a:rPr lang="cs-CZ" dirty="0" smtClean="0"/>
              <a:t>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evidence obyvatel</a:t>
            </a: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vydávání </a:t>
            </a:r>
            <a:r>
              <a:rPr lang="cs-CZ" dirty="0"/>
              <a:t>občanských průkazů a pasů, vydávání řidičských průkazů,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evidence motorových vozidel, vydávání technických průkazů, </a:t>
            </a:r>
            <a:r>
              <a:rPr lang="cs-CZ" dirty="0" smtClean="0"/>
              <a:t>evidence bodů za přestupky</a:t>
            </a:r>
            <a:r>
              <a:rPr lang="cs-CZ" dirty="0"/>
              <a:t> v silničním </a:t>
            </a:r>
            <a:r>
              <a:rPr lang="cs-CZ" dirty="0" smtClean="0"/>
              <a:t>provozu</a:t>
            </a: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živnostensko-právní vedení </a:t>
            </a:r>
            <a:r>
              <a:rPr lang="cs-CZ" dirty="0"/>
              <a:t>živnostenského </a:t>
            </a:r>
            <a:r>
              <a:rPr lang="cs-CZ" dirty="0" smtClean="0"/>
              <a:t>rejstříku</a:t>
            </a: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evidence zemědělských </a:t>
            </a:r>
            <a:r>
              <a:rPr lang="cs-CZ" dirty="0" smtClean="0"/>
              <a:t>podnikatelů</a:t>
            </a: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sociálně-právní ochrana </a:t>
            </a:r>
            <a:r>
              <a:rPr lang="cs-CZ" dirty="0" smtClean="0"/>
              <a:t>dětí</a:t>
            </a: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vodoprávní řízení, odpadové hospodářství a ochrana životního prostředí,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státní správa na úseku lesů, myslivosti a </a:t>
            </a:r>
            <a:r>
              <a:rPr lang="cs-CZ" dirty="0" smtClean="0"/>
              <a:t>rybářství</a:t>
            </a: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silniční správní úřad - </a:t>
            </a:r>
            <a:r>
              <a:rPr lang="cs-CZ" dirty="0"/>
              <a:t>stanovení </a:t>
            </a:r>
            <a:r>
              <a:rPr lang="cs-CZ" dirty="0" smtClean="0"/>
              <a:t>místní úpravy provozu dopravním značením na </a:t>
            </a:r>
            <a:r>
              <a:rPr lang="cs-CZ" dirty="0"/>
              <a:t>silnicích II. a III. třídy a místních </a:t>
            </a:r>
            <a:r>
              <a:rPr lang="cs-CZ" dirty="0" smtClean="0"/>
              <a:t>komunikacích</a:t>
            </a: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dopravní úřad - </a:t>
            </a:r>
            <a:r>
              <a:rPr lang="cs-CZ" dirty="0"/>
              <a:t>pro městskou autobusovou dopravu a taxislužbu</a:t>
            </a:r>
            <a:r>
              <a:rPr lang="cs-CZ" dirty="0" smtClean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B816-1F74-4134-B624-7F8D395CB913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44799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B816-1F74-4134-B624-7F8D395CB913}" type="slidenum">
              <a:rPr lang="cs-CZ" smtClean="0"/>
              <a:t>31</a:t>
            </a:fld>
            <a:endParaRPr lang="cs-CZ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7597695"/>
              </p:ext>
            </p:extLst>
          </p:nvPr>
        </p:nvGraphicFramePr>
        <p:xfrm>
          <a:off x="1547664" y="116632"/>
          <a:ext cx="5701369" cy="66709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01369"/>
              </a:tblGrid>
              <a:tr h="3782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obec I. typu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0643" marT="80514" marB="80514" anchor="ctr"/>
                </a:tc>
              </a:tr>
              <a:tr h="3782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obec I. typu + vidimace a legalizace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0643" marT="80514" marB="80514" anchor="ctr"/>
                </a:tc>
              </a:tr>
              <a:tr h="3782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obec I. typu + stavební úřad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0643" marT="80514" marB="80514" anchor="ctr"/>
                </a:tc>
              </a:tr>
              <a:tr h="3782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obec I. typu + stavební úřad + vidimace a legalizace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0643" marT="80514" marB="80514" anchor="ctr"/>
                </a:tc>
              </a:tr>
              <a:tr h="3782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obec I. typu + Czech POINT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0643" marT="80514" marB="80514" anchor="ctr"/>
                </a:tc>
              </a:tr>
              <a:tr h="3782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obec I. typu + Czech POINT+ vidimace a legalizace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0643" marT="80514" marB="80514" anchor="ctr"/>
                </a:tc>
              </a:tr>
              <a:tr h="3782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obec I. typu + Czech POINT + matriční úřad + vidimace a legalizace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0643" marT="80514" marB="80514" anchor="ctr"/>
                </a:tc>
              </a:tr>
              <a:tr h="3782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obec I. typu + Czech POINT + stavební úřad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0643" marT="80514" marB="80514" anchor="ctr"/>
                </a:tc>
              </a:tr>
              <a:tr h="3782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obec I. typu + Czech POINT + stavební úřad + vidimace a legalizace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0643" marT="80514" marB="80514" anchor="ctr"/>
                </a:tc>
              </a:tr>
              <a:tr h="3782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obec I. typu + Czech POINT + matriční úřad + stavební úřad + vidimace a legalizace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0643" marT="80514" marB="80514" anchor="ctr"/>
                </a:tc>
              </a:tr>
              <a:tr h="3782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obec I. typu + Czech POINT + stavební úřad + vidimace a legalizace + POÚ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0643" marT="80514" marB="80514" anchor="ctr"/>
                </a:tc>
              </a:tr>
              <a:tr h="5554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obec I. typu + Czech POINT + matriční úřad + stavební úřad + vidimace a legalizace + POÚ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0643" marT="80514" marB="80514" anchor="ctr"/>
                </a:tc>
              </a:tr>
              <a:tr h="5554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obec I. typu + Czech POINT + matriční úřad + stavební úřad + vidimace a legalizace + POÚ + ORP</a:t>
                      </a:r>
                      <a:endParaRPr lang="cs-CZ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0643" marT="80514" marB="80514" anchor="ctr"/>
                </a:tc>
              </a:tr>
              <a:tr h="3782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</a:rPr>
                        <a:t>obec I. typu + Czech POINT + stavební úřad + vidimace a legalizace + POÚ + ORP</a:t>
                      </a:r>
                      <a:endParaRPr lang="cs-CZ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00643" marT="80514" marB="80514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73403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70609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Zajímavosti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80920" cy="5184576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největší obec i město: Praha - 1 249 026 obyvatel </a:t>
            </a:r>
          </a:p>
          <a:p>
            <a:r>
              <a:rPr lang="cs-CZ" dirty="0" smtClean="0"/>
              <a:t>nejmenší obec: Březina (Dědice, okres Vyškov) - 5 obyvatele </a:t>
            </a:r>
            <a:r>
              <a:rPr lang="cs-CZ" dirty="0"/>
              <a:t>Březina je obec se zvláštním statutem - je to tzv. </a:t>
            </a:r>
            <a:r>
              <a:rPr lang="cs-CZ" b="1" dirty="0"/>
              <a:t>vojenský </a:t>
            </a:r>
            <a:r>
              <a:rPr lang="cs-CZ" b="1" dirty="0" smtClean="0"/>
              <a:t>újezd</a:t>
            </a:r>
            <a:r>
              <a:rPr lang="cs-CZ" dirty="0" smtClean="0"/>
              <a:t>, tj.  </a:t>
            </a:r>
            <a:r>
              <a:rPr lang="cs-CZ" dirty="0"/>
              <a:t>území sloužící k vojenským </a:t>
            </a:r>
            <a:r>
              <a:rPr lang="cs-CZ" dirty="0" smtClean="0"/>
              <a:t>účelům, nemá </a:t>
            </a:r>
            <a:r>
              <a:rPr lang="cs-CZ" dirty="0"/>
              <a:t>klasickou samosprávu a vstup je umožněn pouze se zvláštním povolením. V současné době je na našem území 5 takovýchto </a:t>
            </a:r>
            <a:r>
              <a:rPr lang="cs-CZ" dirty="0" smtClean="0"/>
              <a:t>obcí (Libavá, Hradiště, Boletice). </a:t>
            </a:r>
            <a:r>
              <a:rPr lang="cs-CZ" dirty="0"/>
              <a:t> </a:t>
            </a:r>
            <a:r>
              <a:rPr lang="cs-CZ" dirty="0" smtClean="0"/>
              <a:t>Újezdní úřad je </a:t>
            </a:r>
            <a:r>
              <a:rPr lang="cs-CZ" dirty="0"/>
              <a:t>zároveň orgánem státní správy, majícím některé kompetence shodné nebo obdobné </a:t>
            </a:r>
            <a:r>
              <a:rPr lang="cs-CZ" dirty="0" smtClean="0"/>
              <a:t>s OÚ i </a:t>
            </a:r>
            <a:r>
              <a:rPr lang="cs-CZ" dirty="0"/>
              <a:t>samosprávnými </a:t>
            </a:r>
            <a:r>
              <a:rPr lang="cs-CZ" dirty="0" smtClean="0"/>
              <a:t>obcemi, </a:t>
            </a:r>
            <a:r>
              <a:rPr lang="cs-CZ" dirty="0"/>
              <a:t>a zároveň je orgánem obrany státu podřízeným ministerstvu obrany. Výdaje na činnost újezdního úřadu se hradí z rozpočtu </a:t>
            </a:r>
            <a:r>
              <a:rPr lang="cs-CZ" dirty="0" smtClean="0"/>
              <a:t>ministerstva (jedná se o rozpor s ústavou – právo na samosprávu)</a:t>
            </a:r>
          </a:p>
          <a:p>
            <a:r>
              <a:rPr lang="cs-CZ" dirty="0" smtClean="0"/>
              <a:t>nejvýše položené sídlo: osada Filipova Huť (1093 m n. m.), samoty u Modravy (cca 20 obyv.)</a:t>
            </a:r>
          </a:p>
          <a:p>
            <a:r>
              <a:rPr lang="cs-CZ" dirty="0" smtClean="0"/>
              <a:t>nejníže položená sídlo: Hřensko (130 m n. m.), vstup do Českosaského Švýcarska (cca 300 obyv.) </a:t>
            </a:r>
          </a:p>
          <a:p>
            <a:r>
              <a:rPr lang="cs-CZ" dirty="0" smtClean="0"/>
              <a:t>nejmenší město: Přebuz (okres Sokolov) – cca 80 obyvatel (před 2.SV 3000). </a:t>
            </a:r>
          </a:p>
          <a:p>
            <a:r>
              <a:rPr lang="cs-CZ" dirty="0" smtClean="0"/>
              <a:t>největší "vesnice" (obec bez statusu města): Petrovice (u Karviné) – cca 5400 obyvatel</a:t>
            </a:r>
          </a:p>
          <a:p>
            <a:r>
              <a:rPr lang="cs-CZ" dirty="0" smtClean="0"/>
              <a:t>rozlohou nejmenší obec – 0,42 km2</a:t>
            </a:r>
            <a:r>
              <a:rPr lang="cs-CZ" dirty="0"/>
              <a:t> </a:t>
            </a:r>
            <a:r>
              <a:rPr lang="cs-CZ" dirty="0" smtClean="0"/>
              <a:t>(Závist – Blansko)</a:t>
            </a:r>
          </a:p>
          <a:p>
            <a:r>
              <a:rPr lang="cs-CZ" dirty="0" smtClean="0"/>
              <a:t>zajímavosti o </a:t>
            </a:r>
            <a:r>
              <a:rPr lang="cs-CZ" dirty="0"/>
              <a:t>obcích – ČŠÚ 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www.czso.cz/csu/czso/zajimavosti_nazvu_obci_v_ceske_republice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B816-1F74-4134-B624-7F8D395CB913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80590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/>
              <a:t>Poznámky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Demografická revoluce</a:t>
            </a:r>
          </a:p>
          <a:p>
            <a:r>
              <a:rPr lang="cs-CZ" dirty="0" smtClean="0"/>
              <a:t>Stárnutí obyvatelstva</a:t>
            </a:r>
          </a:p>
          <a:p>
            <a:r>
              <a:rPr lang="cs-CZ" dirty="0" smtClean="0"/>
              <a:t>Asociace</a:t>
            </a:r>
            <a:r>
              <a:rPr lang="cs-CZ" dirty="0"/>
              <a:t> </a:t>
            </a:r>
            <a:r>
              <a:rPr lang="cs-CZ" dirty="0" smtClean="0"/>
              <a:t>obcí, krajů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B816-1F74-4134-B624-7F8D395CB913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14981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1" dirty="0"/>
              <a:t>Charty samosprávy</a:t>
            </a:r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 hangingPunct="1">
              <a:buFont typeface="Arial" pitchFamily="34" charset="0"/>
              <a:buChar char="•"/>
            </a:pPr>
            <a:r>
              <a:rPr lang="cs-CZ" altLang="cs-CZ"/>
              <a:t>Evropská charta místní samosprávy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cs-CZ" altLang="cs-CZ"/>
              <a:t>Evropská charta regionální samosprávy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501008"/>
            <a:ext cx="7764607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946264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Demografická</a:t>
            </a:r>
            <a:r>
              <a:rPr lang="cs-CZ" dirty="0" smtClean="0"/>
              <a:t> </a:t>
            </a:r>
            <a:r>
              <a:rPr lang="cs-CZ" b="1" dirty="0" smtClean="0"/>
              <a:t>revoluce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19256" cy="5040560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zásadní změnou lidské reprodukce, která probíhá ve světě od 18. století. Do té doby byl populační vývoj charakterizován vysokou porodností i úmrtností, dospělosti se dožívala jen menšina dětí. Díky zlepšení zásobování potravinami, kvalitnějším hygienickým podmínkám a lékařským objevům došlo k rychlému poklesu úmrtnosti. Později si lidé začali uvědomovat potřebu regulace počtu dětí v rodinách, zejména ve městech, kde bydlel stále vyšší podíl obyvatel. Rychlý populační přírůstek se začal snižovat a v závěrečné fázi demografické revoluce se dostává i do záporných čísel. </a:t>
            </a:r>
          </a:p>
          <a:p>
            <a:r>
              <a:rPr lang="cs-CZ" dirty="0" smtClean="0"/>
              <a:t>demografický přechod, nebo demografický cyklus.  Je spojená s prudkým nárůstem populace v poměrně krátkém období a má čtyři základní fáze: </a:t>
            </a:r>
          </a:p>
          <a:p>
            <a:r>
              <a:rPr lang="cs-CZ" dirty="0" smtClean="0"/>
              <a:t>1. fáze: vysoká porodnost, vysoká úmrtnost – nízký nebo nulový přirozený přírůstek, stabilizovaný počet obyvatel </a:t>
            </a:r>
          </a:p>
          <a:p>
            <a:r>
              <a:rPr lang="cs-CZ" dirty="0" smtClean="0"/>
              <a:t>2. fáze: vysoká porodnost, pokles úmrtnosti – prudký růst přirozeného přírůstku, akcelerace růstu populace </a:t>
            </a:r>
          </a:p>
          <a:p>
            <a:r>
              <a:rPr lang="cs-CZ" dirty="0" smtClean="0"/>
              <a:t>3. fáze: pozvolný pokles porodnosti, stabilizuje se nízká úmrtnost – vysoký přirozený přírůstek, růst populace </a:t>
            </a:r>
          </a:p>
          <a:p>
            <a:r>
              <a:rPr lang="cs-CZ" dirty="0" smtClean="0"/>
              <a:t>4. fáze: stabilizace porodnosti i úmrtnosti na nízké úrovni – minimální přirozený přírůstek, stabilizovaný počet obyvatel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B816-1F74-4134-B624-7F8D395CB913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5823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850106"/>
          </a:xfrm>
        </p:spPr>
        <p:txBody>
          <a:bodyPr/>
          <a:lstStyle/>
          <a:p>
            <a:r>
              <a:rPr lang="cs-CZ" b="1" dirty="0"/>
              <a:t>S</a:t>
            </a:r>
            <a:r>
              <a:rPr lang="cs-CZ" b="1" dirty="0" smtClean="0"/>
              <a:t>tárnutí obyvatelstva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8676456" cy="5688632"/>
          </a:xfrm>
        </p:spPr>
        <p:txBody>
          <a:bodyPr>
            <a:noAutofit/>
          </a:bodyPr>
          <a:lstStyle/>
          <a:p>
            <a:r>
              <a:rPr lang="cs-CZ" sz="1300" dirty="0" smtClean="0"/>
              <a:t>Vyspělé státy mají demografickou revoluci (nebo demografický přechod) dávno za sebou</a:t>
            </a:r>
          </a:p>
          <a:p>
            <a:r>
              <a:rPr lang="cs-CZ" sz="1300" dirty="0" smtClean="0"/>
              <a:t>opačný problém -populace přirozeným pohybem začíná stále intenzívněji klesat = druhý demografický přechod</a:t>
            </a:r>
          </a:p>
          <a:p>
            <a:r>
              <a:rPr lang="cs-CZ" sz="1300" dirty="0" smtClean="0"/>
              <a:t>trvale či dlouhodobě úmrtnost větší než porodnost</a:t>
            </a:r>
          </a:p>
          <a:p>
            <a:r>
              <a:rPr lang="cs-CZ" sz="1300" dirty="0" smtClean="0"/>
              <a:t>sociální a ekonomické situace,  emancipace žen, touha po kariéře u obou pohlaví značně převyšuje zájem o rodinu, změny hodnotového systému, rozpad rodin,  genderové projekty se snahou navodit jakousi až nepřirozenou rovnost všeho, pohlaví nevyjímaje</a:t>
            </a:r>
          </a:p>
          <a:p>
            <a:r>
              <a:rPr lang="cs-CZ" sz="1300" dirty="0" smtClean="0"/>
              <a:t>Typy demografické revoluce </a:t>
            </a:r>
          </a:p>
          <a:p>
            <a:r>
              <a:rPr lang="cs-CZ" sz="1300" dirty="0" smtClean="0"/>
              <a:t>V České republice přichází ke druhému demografickému přechodu po roce 1989. Ve srovnání se západem přichází</a:t>
            </a:r>
          </a:p>
          <a:p>
            <a:pPr marL="0" indent="0">
              <a:buNone/>
            </a:pPr>
            <a:r>
              <a:rPr lang="cs-CZ" sz="1300" dirty="0" smtClean="0"/>
              <a:t>později, jeho nástup je však o to intenzivnější. Jeho hlavní znaky je možné shrnout do několika hlavních bodů:</a:t>
            </a:r>
          </a:p>
          <a:p>
            <a:pPr marL="0" indent="0">
              <a:buNone/>
            </a:pPr>
            <a:r>
              <a:rPr lang="cs-CZ" sz="1300" dirty="0" smtClean="0"/>
              <a:t>- pokles úhrnné plodnosti hluboce pod (reprodukční) hranici demografického růstu – 2,1 dítěte na jednu ženu  odklad porodů do vyššího věku (kde k nim ze zdravotních, partnerských nebo jiných důvodů nemusí dojít)</a:t>
            </a:r>
          </a:p>
          <a:p>
            <a:pPr marL="0" indent="0">
              <a:buNone/>
            </a:pPr>
            <a:r>
              <a:rPr lang="cs-CZ" sz="1300" dirty="0" smtClean="0"/>
              <a:t> - zvyšující se věk matek v době prvního porodu</a:t>
            </a:r>
          </a:p>
          <a:p>
            <a:pPr marL="0" indent="0">
              <a:buNone/>
            </a:pPr>
            <a:r>
              <a:rPr lang="cs-CZ" sz="1300" dirty="0" smtClean="0"/>
              <a:t> - snižování počtu druhých, třetích a dalších porodů</a:t>
            </a:r>
          </a:p>
          <a:p>
            <a:pPr marL="0" indent="0">
              <a:buNone/>
            </a:pPr>
            <a:r>
              <a:rPr lang="cs-CZ" sz="1300" dirty="0" smtClean="0"/>
              <a:t>-  nárůst individualismu obecně (důraz na kariéru, zájmy a vlastní realizaci)</a:t>
            </a:r>
          </a:p>
          <a:p>
            <a:pPr marL="0" indent="0">
              <a:buNone/>
            </a:pPr>
            <a:r>
              <a:rPr lang="cs-CZ" sz="1300" dirty="0" smtClean="0"/>
              <a:t>-  nárůst individualismu v demografickém chování (využívání antikoncepce apod.)</a:t>
            </a:r>
          </a:p>
          <a:p>
            <a:r>
              <a:rPr lang="cs-CZ" sz="1300" dirty="0" smtClean="0"/>
              <a:t>Zároveň se zlepšuje zdravotní péče, lidé se dožívají vyššího věku, zvyšuje se tedy střední délka života</a:t>
            </a:r>
          </a:p>
          <a:p>
            <a:r>
              <a:rPr lang="cs-CZ" sz="1300" dirty="0" smtClean="0"/>
              <a:t>To je sice jev pozitivní, ale ve spojitosti s druhým demografickým přechodem znamená, že přichází ke stárnutí obyvatelstva.</a:t>
            </a:r>
          </a:p>
          <a:p>
            <a:r>
              <a:rPr lang="cs-CZ" sz="1300" dirty="0" smtClean="0"/>
              <a:t>U stárnutí je třeba rozlišovat stárnutí na úrovni jednotlivce a stárnutí obyvatelstva (populace). U jednotlivce je stárnutí biologický proces, stárnutí obyvatelstva v demografickém smyslu znamená ale </a:t>
            </a:r>
            <a:r>
              <a:rPr lang="cs-CZ" sz="1300" b="1" dirty="0" smtClean="0"/>
              <a:t>celkové změny v charakteru demografické reprodukce</a:t>
            </a:r>
            <a:r>
              <a:rPr lang="cs-CZ" sz="1300" dirty="0" smtClean="0"/>
              <a:t>.</a:t>
            </a:r>
          </a:p>
          <a:p>
            <a:r>
              <a:rPr lang="cs-CZ" sz="1300" dirty="0" smtClean="0"/>
              <a:t>Mění se zastoupení dětské a </a:t>
            </a:r>
            <a:r>
              <a:rPr lang="cs-CZ" sz="1300" dirty="0" err="1" smtClean="0"/>
              <a:t>postreprodukční</a:t>
            </a:r>
            <a:r>
              <a:rPr lang="cs-CZ" sz="1300" dirty="0" smtClean="0"/>
              <a:t> složky, zpomaluje se početní růst mladších věkových skupin (tzv. stárnutí zdola), resp. zrychluje růst počtu osob ve starším věku (tzv. stárnutí shora). Kromě toho ještě pozorujeme i tzv. stárnutí ze středu, když se nejpočetnější kohorty posouvají ve věkové pyramidě směrem nahoru (pozn. kohorta znamená věková kategorie). </a:t>
            </a:r>
            <a:endParaRPr lang="cs-CZ" sz="13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B816-1F74-4134-B624-7F8D395CB913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41747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Svaz měst a obcí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00200"/>
            <a:ext cx="8147248" cy="4997152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r>
              <a:rPr lang="cs-CZ" altLang="cs-CZ" dirty="0" smtClean="0"/>
              <a:t>-    </a:t>
            </a:r>
            <a:r>
              <a:rPr lang="cs-CZ" altLang="cs-CZ" dirty="0">
                <a:hlinkClick r:id="rId2"/>
              </a:rPr>
              <a:t>https://www.smocr.cz/</a:t>
            </a:r>
            <a:endParaRPr lang="cs-CZ" altLang="cs-CZ" dirty="0"/>
          </a:p>
          <a:p>
            <a:pPr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cs-CZ" altLang="cs-CZ" dirty="0"/>
              <a:t>dobrovolný svaz, sdružuje cca 45 % obcí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cs-CZ" altLang="cs-CZ" dirty="0"/>
              <a:t>dosáhnout jisté míry jednoty, koordinovaného postupu a legitimního lobování, které by pomohlo představitelům měst a obcí dosáhnout změn v obecných otázkách na samosprávy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cs-CZ" altLang="cs-CZ" dirty="0"/>
              <a:t>předkládat institucím iniciativní návrhy zohledňující požadavky obcí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cs-CZ" altLang="cs-CZ" dirty="0"/>
              <a:t>spolupracovat se zahraničními organizacemi obdobného zaměření a být členem mezinárodních organizací a spoluvytvářet podmínky pro zahraniční aktivity členů Svazu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cs-CZ" altLang="cs-CZ" dirty="0"/>
              <a:t>podílet se na vytváření podmínek ke vzdělávání členů zastupitelstev obcí, zaměstnanců obcí zařazených do obecních úřadů a zaměstnanců organizací zřizovaných obcemi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cs-CZ" altLang="cs-CZ" dirty="0"/>
              <a:t>napomáhat tvorbě regionální politiky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cs-CZ" altLang="cs-CZ" dirty="0"/>
              <a:t>členské příspěvky (pevná část obec např. obec 2200 Kč, město 5000 Kč), variabilní část (za občana, např. 3 Kč , valorizován od r. 2020)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B816-1F74-4134-B624-7F8D395CB913}" type="slidenum">
              <a:rPr lang="cs-CZ" smtClean="0"/>
              <a:t>37</a:t>
            </a:fld>
            <a:endParaRPr lang="cs-CZ"/>
          </a:p>
        </p:txBody>
      </p:sp>
      <p:pic>
        <p:nvPicPr>
          <p:cNvPr id="5" name="Picture 8" descr="Image result for sdružení měst a obcí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3" y="272146"/>
            <a:ext cx="2357665" cy="1328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940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1" dirty="0"/>
              <a:t>Asociace krajů ČR</a:t>
            </a:r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 hangingPunct="1">
              <a:buFont typeface="Arial" pitchFamily="34" charset="0"/>
              <a:buChar char="•"/>
            </a:pPr>
            <a:r>
              <a:rPr lang="cs-CZ" altLang="cs-CZ" dirty="0">
                <a:latin typeface="+mn-lt"/>
              </a:rPr>
              <a:t>zájmové sdružení právnických </a:t>
            </a:r>
            <a:r>
              <a:rPr lang="cs-CZ" altLang="cs-CZ" dirty="0" smtClean="0">
                <a:latin typeface="+mn-lt"/>
              </a:rPr>
              <a:t>osob </a:t>
            </a:r>
            <a:endParaRPr lang="cs-CZ" altLang="cs-CZ" dirty="0">
              <a:latin typeface="+mn-lt"/>
            </a:endParaRPr>
          </a:p>
          <a:p>
            <a:pPr eaLnBrk="1" hangingPunct="1">
              <a:buFont typeface="Arial" pitchFamily="34" charset="0"/>
              <a:buChar char="•"/>
            </a:pPr>
            <a:r>
              <a:rPr lang="cs-CZ" altLang="cs-CZ" dirty="0">
                <a:latin typeface="+mn-lt"/>
              </a:rPr>
              <a:t>hlavním cílem je hájit a prosazovat společné zájmy a práva </a:t>
            </a:r>
            <a:r>
              <a:rPr lang="cs-CZ" altLang="cs-CZ" dirty="0" smtClean="0">
                <a:latin typeface="+mn-lt"/>
              </a:rPr>
              <a:t>krajů</a:t>
            </a:r>
            <a:endParaRPr lang="cs-CZ" altLang="cs-CZ" dirty="0">
              <a:latin typeface="+mn-lt"/>
            </a:endParaRPr>
          </a:p>
          <a:p>
            <a:pPr eaLnBrk="1" hangingPunct="1">
              <a:buFont typeface="Arial" pitchFamily="34" charset="0"/>
              <a:buChar char="•"/>
            </a:pPr>
            <a:r>
              <a:rPr lang="cs-CZ" altLang="cs-CZ" dirty="0" smtClean="0">
                <a:latin typeface="+mn-lt"/>
              </a:rPr>
              <a:t>členy jsou všechny kraje </a:t>
            </a:r>
            <a:r>
              <a:rPr lang="cs-CZ" altLang="cs-CZ" dirty="0">
                <a:latin typeface="+mn-lt"/>
              </a:rPr>
              <a:t>České republiky </a:t>
            </a:r>
            <a:endParaRPr lang="cs-CZ" altLang="cs-CZ" dirty="0" smtClean="0">
              <a:latin typeface="+mn-lt"/>
            </a:endParaRPr>
          </a:p>
          <a:p>
            <a:pPr eaLnBrk="1" hangingPunct="1">
              <a:buFont typeface="Arial" pitchFamily="34" charset="0"/>
              <a:buChar char="•"/>
            </a:pPr>
            <a:r>
              <a:rPr lang="cs-CZ" altLang="cs-CZ" dirty="0" smtClean="0">
                <a:latin typeface="+mn-lt"/>
              </a:rPr>
              <a:t>orgány</a:t>
            </a:r>
            <a:r>
              <a:rPr lang="cs-CZ" altLang="cs-CZ" dirty="0">
                <a:latin typeface="+mn-lt"/>
              </a:rPr>
              <a:t>: r</a:t>
            </a:r>
            <a:r>
              <a:rPr lang="cs-CZ" altLang="cs-CZ" dirty="0" smtClean="0">
                <a:latin typeface="+mn-lt"/>
              </a:rPr>
              <a:t>ada</a:t>
            </a:r>
            <a:r>
              <a:rPr lang="cs-CZ" altLang="cs-CZ" dirty="0">
                <a:latin typeface="+mn-lt"/>
              </a:rPr>
              <a:t>, </a:t>
            </a:r>
            <a:r>
              <a:rPr lang="cs-CZ" altLang="cs-CZ" dirty="0" smtClean="0">
                <a:latin typeface="+mn-lt"/>
              </a:rPr>
              <a:t>komise rady, předseda</a:t>
            </a:r>
            <a:r>
              <a:rPr lang="cs-CZ" altLang="cs-CZ" dirty="0">
                <a:latin typeface="+mn-lt"/>
              </a:rPr>
              <a:t>, </a:t>
            </a:r>
            <a:r>
              <a:rPr lang="cs-CZ" altLang="cs-CZ" dirty="0" smtClean="0">
                <a:latin typeface="+mn-lt"/>
              </a:rPr>
              <a:t>kancelář </a:t>
            </a:r>
            <a:endParaRPr lang="cs-CZ" altLang="cs-CZ" dirty="0">
              <a:latin typeface="+mn-lt"/>
            </a:endParaRPr>
          </a:p>
          <a:p>
            <a:pPr eaLnBrk="1" hangingPunct="1">
              <a:buFont typeface="Arial" pitchFamily="34" charset="0"/>
              <a:buChar char="•"/>
            </a:pPr>
            <a:r>
              <a:rPr lang="cs-CZ" altLang="cs-CZ" dirty="0" smtClean="0">
                <a:solidFill>
                  <a:srgbClr val="009999"/>
                </a:solidFill>
                <a:latin typeface="+mn-lt"/>
                <a:hlinkClick r:id="rId3"/>
              </a:rPr>
              <a:t>www.asociacekraju.cz</a:t>
            </a:r>
          </a:p>
          <a:p>
            <a:pPr eaLnBrk="1" hangingPunct="1">
              <a:buFont typeface="Arial" pitchFamily="34" charset="0"/>
              <a:buChar char="•"/>
            </a:pPr>
            <a:endParaRPr lang="cs-CZ" altLang="cs-CZ" dirty="0">
              <a:solidFill>
                <a:srgbClr val="009999"/>
              </a:solidFill>
              <a:hlinkClick r:id="rId3"/>
            </a:endParaRPr>
          </a:p>
        </p:txBody>
      </p:sp>
      <p:pic>
        <p:nvPicPr>
          <p:cNvPr id="2458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5229200"/>
            <a:ext cx="2266950" cy="1217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503389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dirty="0"/>
              <a:t>Sdružení tajemníků </a:t>
            </a:r>
            <a:endParaRPr lang="cs-CZ" altLang="cs-CZ" sz="4000" dirty="0" smtClean="0"/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dirty="0" smtClean="0"/>
              <a:t>městských </a:t>
            </a:r>
            <a:r>
              <a:rPr lang="cs-CZ" altLang="cs-CZ" sz="4000" dirty="0"/>
              <a:t>a obecních úřadů ČR</a:t>
            </a:r>
          </a:p>
        </p:txBody>
      </p:sp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1pPr>
            <a:lvl2pPr marL="741363" indent="-284163"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500"/>
              </a:spcBef>
              <a:buFont typeface="Arial" pitchFamily="34" charset="0"/>
              <a:buChar char="•"/>
            </a:pPr>
            <a:r>
              <a:rPr lang="cs-CZ" altLang="cs-CZ" sz="2000" dirty="0"/>
              <a:t>dobrovolné sdružení fyzických osob, které vykonávají funkci tajemníka obce,  města 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Font typeface="Arial" pitchFamily="34" charset="0"/>
              <a:buChar char="•"/>
            </a:pPr>
            <a:r>
              <a:rPr lang="cs-CZ" altLang="cs-CZ" sz="2000" dirty="0"/>
              <a:t>činnost:</a:t>
            </a:r>
          </a:p>
          <a:p>
            <a:pPr lvl="1" eaLnBrk="1" hangingPunct="1">
              <a:lnSpc>
                <a:spcPct val="80000"/>
              </a:lnSpc>
              <a:spcBef>
                <a:spcPts val="450"/>
              </a:spcBef>
              <a:buFont typeface="Arial" pitchFamily="34" charset="0"/>
              <a:buChar char="–"/>
            </a:pPr>
            <a:r>
              <a:rPr lang="cs-CZ" altLang="cs-CZ" sz="1800" dirty="0"/>
              <a:t>předkládá Parlamentu ČR, vládě ČR a orgánům státní správy iniciativní návrhy k tvorbě legislativy, která se vztahuje k činnosti a práci městských a obecních úřadů, </a:t>
            </a:r>
          </a:p>
          <a:p>
            <a:pPr lvl="1" eaLnBrk="1" hangingPunct="1">
              <a:lnSpc>
                <a:spcPct val="80000"/>
              </a:lnSpc>
              <a:spcBef>
                <a:spcPts val="450"/>
              </a:spcBef>
              <a:buFont typeface="Arial" pitchFamily="34" charset="0"/>
              <a:buChar char="–"/>
            </a:pPr>
            <a:r>
              <a:rPr lang="cs-CZ" altLang="cs-CZ" sz="1800" dirty="0"/>
              <a:t>spolupracuje s organizacemi a svazy jako např. Svaz měst a obcí ČR při zajišťování veřejné správy měst a obcí ČR, </a:t>
            </a:r>
          </a:p>
          <a:p>
            <a:pPr lvl="1" eaLnBrk="1" hangingPunct="1">
              <a:lnSpc>
                <a:spcPct val="80000"/>
              </a:lnSpc>
              <a:spcBef>
                <a:spcPts val="450"/>
              </a:spcBef>
              <a:buFont typeface="Arial" pitchFamily="34" charset="0"/>
              <a:buChar char="–"/>
            </a:pPr>
            <a:r>
              <a:rPr lang="cs-CZ" altLang="cs-CZ" sz="1800" dirty="0"/>
              <a:t>snaží se o zlepšení vzájemné informovanosti mezi městskými a obecními úřady v oblasti funkčnosti úřadů a při výkonu veřejné správy, </a:t>
            </a:r>
          </a:p>
          <a:p>
            <a:pPr lvl="1" eaLnBrk="1" hangingPunct="1">
              <a:lnSpc>
                <a:spcPct val="80000"/>
              </a:lnSpc>
              <a:spcBef>
                <a:spcPts val="450"/>
              </a:spcBef>
              <a:buFont typeface="Arial" pitchFamily="34" charset="0"/>
              <a:buChar char="–"/>
            </a:pPr>
            <a:r>
              <a:rPr lang="cs-CZ" altLang="cs-CZ" sz="1800" dirty="0"/>
              <a:t>napomáhá, a to různými formami (semináře, přednášky apod.), vzdělávání úředníků městských a obecních úřadů, </a:t>
            </a:r>
          </a:p>
          <a:p>
            <a:pPr lvl="1" eaLnBrk="1" hangingPunct="1">
              <a:lnSpc>
                <a:spcPct val="80000"/>
              </a:lnSpc>
              <a:spcBef>
                <a:spcPts val="450"/>
              </a:spcBef>
              <a:buFont typeface="Arial" pitchFamily="34" charset="0"/>
              <a:buChar char="–"/>
            </a:pPr>
            <a:r>
              <a:rPr lang="cs-CZ" altLang="cs-CZ" sz="1800" dirty="0"/>
              <a:t>spolupracuje se zahraničními svazy a nadnárodními organizacemi podobného typu a zaměření, popř. se stává jejich členem, </a:t>
            </a:r>
          </a:p>
          <a:p>
            <a:pPr lvl="1" eaLnBrk="1" hangingPunct="1">
              <a:lnSpc>
                <a:spcPct val="80000"/>
              </a:lnSpc>
              <a:spcBef>
                <a:spcPts val="450"/>
              </a:spcBef>
              <a:buFont typeface="Arial" pitchFamily="34" charset="0"/>
              <a:buChar char="–"/>
            </a:pPr>
            <a:r>
              <a:rPr lang="cs-CZ" altLang="cs-CZ" sz="1800" dirty="0"/>
              <a:t>vydává vlastní </a:t>
            </a:r>
            <a:r>
              <a:rPr lang="cs-CZ" altLang="cs-CZ" sz="1800" dirty="0" smtClean="0"/>
              <a:t>Zpravodaj</a:t>
            </a:r>
            <a:endParaRPr lang="cs-CZ" altLang="cs-CZ" sz="1800" dirty="0"/>
          </a:p>
          <a:p>
            <a:pPr lvl="1" eaLnBrk="1" hangingPunct="1">
              <a:lnSpc>
                <a:spcPct val="80000"/>
              </a:lnSpc>
              <a:spcBef>
                <a:spcPts val="450"/>
              </a:spcBef>
              <a:buFont typeface="Arial" pitchFamily="34" charset="0"/>
              <a:buChar char="–"/>
            </a:pPr>
            <a:endParaRPr lang="cs-CZ" altLang="cs-CZ" sz="1800" dirty="0"/>
          </a:p>
        </p:txBody>
      </p:sp>
      <p:pic>
        <p:nvPicPr>
          <p:cNvPr id="3072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272" y="5301208"/>
            <a:ext cx="1209675" cy="1223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428475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Sídelní struktura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i="1" dirty="0"/>
              <a:t>Sídlo je objektivně existující, na správních aktech nezávislá lokalita osídlení tvořená domy (popř. jediným domem) s využitím pro stálé bydlení obyvatel a s případnými objekty výroby, služeb a dopravní a technické infrastruktury, od sousedních podobných lokalit oddělená nezastavěným pásem širokým nejméně 200 m, nebo nadřazenou silniční či železniční komunikací, nebo přírodní </a:t>
            </a:r>
            <a:r>
              <a:rPr lang="cs-CZ" i="1" dirty="0" smtClean="0"/>
              <a:t>překážk</a:t>
            </a:r>
            <a:r>
              <a:rPr lang="cs-CZ" dirty="0" smtClean="0"/>
              <a:t>ou</a:t>
            </a:r>
          </a:p>
          <a:p>
            <a:r>
              <a:rPr lang="cs-CZ" dirty="0"/>
              <a:t>Nelze za sídla považovat skupiny rekreačních chat a chalup obydlených pouze sezónně</a:t>
            </a:r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Poznámka: ČSÚ; </a:t>
            </a:r>
            <a:r>
              <a:rPr lang="cs-CZ" dirty="0" smtClean="0">
                <a:hlinkClick r:id="rId2"/>
              </a:rPr>
              <a:t>https://www.czso.cz/csu/czso/13-2105-05-v_letech_2000_az_2004-2_2_sidelni_struktura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B816-1F74-4134-B624-7F8D395CB913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4068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cs-CZ" b="1" dirty="0" smtClean="0"/>
              <a:t>Sídla – vývoj osídlení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původní osídlení - vesnický typ </a:t>
            </a:r>
          </a:p>
          <a:p>
            <a:r>
              <a:rPr lang="cs-CZ" dirty="0" smtClean="0"/>
              <a:t>12.-15. století – „zlatý věk měst“ – 85 % obyvatel ale stále žije na venkově – křižovatky cest, trhy, brody, obranná funkce </a:t>
            </a:r>
          </a:p>
          <a:p>
            <a:r>
              <a:rPr lang="cs-CZ" dirty="0" smtClean="0"/>
              <a:t>19. století – zrušení roboty - urbanizace – dopravní poloha (železnice), ložiska surovin (Ostravsko, Podkrušnohoří)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B816-1F74-4134-B624-7F8D395CB913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9855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414338"/>
            <a:ext cx="8435975" cy="922337"/>
          </a:xfrm>
        </p:spPr>
        <p:txBody>
          <a:bodyPr/>
          <a:lstStyle/>
          <a:p>
            <a:pPr eaLnBrk="1" hangingPunct="1"/>
            <a:r>
              <a:rPr lang="cs-CZ" altLang="cs-CZ" sz="3600" b="1" dirty="0" smtClean="0">
                <a:solidFill>
                  <a:srgbClr val="C00000"/>
                </a:solidFill>
              </a:rPr>
              <a:t>KRAJSKÁ SPRÁVA A SAMOSPRÁVA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1" y="1341438"/>
            <a:ext cx="8507288" cy="5399930"/>
          </a:xfrm>
        </p:spPr>
        <p:txBody>
          <a:bodyPr>
            <a:normAutofit fontScale="92500"/>
          </a:bodyPr>
          <a:lstStyle/>
          <a:p>
            <a:pPr>
              <a:buClr>
                <a:srgbClr val="663300"/>
              </a:buClr>
              <a:buFont typeface="Wingdings" pitchFamily="2" charset="2"/>
              <a:buChar char="q"/>
            </a:pPr>
            <a:r>
              <a:rPr lang="cs-CZ" altLang="cs-CZ" dirty="0" smtClean="0"/>
              <a:t> ČR od 1.1.2000 rozdělena na 14 krajů</a:t>
            </a:r>
          </a:p>
          <a:p>
            <a:pPr eaLnBrk="1" hangingPunct="1">
              <a:buClr>
                <a:srgbClr val="663300"/>
              </a:buClr>
              <a:buFont typeface="Wingdings" pitchFamily="2" charset="2"/>
              <a:buChar char="q"/>
            </a:pPr>
            <a:r>
              <a:rPr lang="cs-CZ" altLang="cs-CZ" dirty="0" smtClean="0"/>
              <a:t> Kraje zřízeny ústavním zákonem o vytvoření vyšších územně samosprávných celcích</a:t>
            </a:r>
          </a:p>
          <a:p>
            <a:pPr eaLnBrk="1" hangingPunct="1">
              <a:buClr>
                <a:srgbClr val="663300"/>
              </a:buClr>
              <a:buFont typeface="Wingdings" pitchFamily="2" charset="2"/>
              <a:buChar char="q"/>
            </a:pPr>
            <a:r>
              <a:rPr lang="cs-CZ" altLang="cs-CZ" dirty="0" smtClean="0"/>
              <a:t>V rámci samostatné působnosti kraj pečuje </a:t>
            </a:r>
            <a:br>
              <a:rPr lang="cs-CZ" altLang="cs-CZ" dirty="0" smtClean="0"/>
            </a:br>
            <a:r>
              <a:rPr lang="cs-CZ" altLang="cs-CZ" dirty="0" smtClean="0"/>
              <a:t>o komplexní rozvoj svého území a v rámci přenesené vykonává na svém území státní správu</a:t>
            </a:r>
          </a:p>
          <a:p>
            <a:pPr eaLnBrk="1" hangingPunct="1">
              <a:buClr>
                <a:srgbClr val="663300"/>
              </a:buClr>
              <a:buFont typeface="Wingdings" pitchFamily="2" charset="2"/>
              <a:buChar char="q"/>
            </a:pPr>
            <a:r>
              <a:rPr lang="cs-CZ" altLang="cs-CZ" dirty="0" smtClean="0"/>
              <a:t> Kraj je spravován zastupitelstvem. Dalšími orgány jsou rada kraje, hejtman a krajský úřad</a:t>
            </a:r>
          </a:p>
          <a:p>
            <a:pPr marL="0" indent="0" eaLnBrk="1" hangingPunct="1">
              <a:buClr>
                <a:srgbClr val="663300"/>
              </a:buClr>
              <a:buNone/>
            </a:pPr>
            <a:endParaRPr lang="cs-CZ" altLang="cs-CZ" dirty="0" smtClean="0"/>
          </a:p>
          <a:p>
            <a:pPr marL="0" indent="0">
              <a:buClr>
                <a:srgbClr val="663300"/>
              </a:buClr>
              <a:buNone/>
            </a:pPr>
            <a:r>
              <a:rPr lang="cs-CZ" altLang="cs-CZ" sz="2600" dirty="0" smtClean="0"/>
              <a:t>Poznámka: MF ČR, veřejný sektor, příjmy krajů </a:t>
            </a:r>
            <a:r>
              <a:rPr lang="cs-CZ" altLang="cs-CZ" sz="2600" dirty="0" smtClean="0">
                <a:hlinkClick r:id="rId2"/>
              </a:rPr>
              <a:t>https</a:t>
            </a:r>
            <a:r>
              <a:rPr lang="cs-CZ" altLang="cs-CZ" sz="2600" dirty="0">
                <a:hlinkClick r:id="rId2"/>
              </a:rPr>
              <a:t>://</a:t>
            </a:r>
            <a:r>
              <a:rPr lang="cs-CZ" altLang="cs-CZ" sz="2600" dirty="0" smtClean="0">
                <a:hlinkClick r:id="rId2"/>
              </a:rPr>
              <a:t>www.mfcr.cz/cs/verejny-sektor/uzemni-rozpocty</a:t>
            </a:r>
            <a:endParaRPr lang="cs-CZ" altLang="cs-CZ" sz="2600" dirty="0" smtClean="0"/>
          </a:p>
          <a:p>
            <a:pPr marL="0" indent="0">
              <a:buClr>
                <a:srgbClr val="663300"/>
              </a:buClr>
              <a:buNone/>
            </a:pPr>
            <a:endParaRPr lang="cs-CZ" altLang="cs-CZ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B816-1F74-4134-B624-7F8D395CB913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40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713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600" b="1" dirty="0" smtClean="0">
                <a:solidFill>
                  <a:srgbClr val="C00000"/>
                </a:solidFill>
              </a:rPr>
              <a:t>Zastupitelstvo kraje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968875"/>
          </a:xfrm>
        </p:spPr>
        <p:txBody>
          <a:bodyPr>
            <a:normAutofit fontScale="92500"/>
          </a:bodyPr>
          <a:lstStyle/>
          <a:p>
            <a:pPr eaLnBrk="1" hangingPunct="1">
              <a:buClr>
                <a:srgbClr val="663300"/>
              </a:buClr>
            </a:pPr>
            <a:r>
              <a:rPr lang="cs-CZ" altLang="cs-CZ" sz="2800" dirty="0" smtClean="0"/>
              <a:t>Každý občan kraje starší 18 let má právo volit </a:t>
            </a:r>
            <a:br>
              <a:rPr lang="cs-CZ" altLang="cs-CZ" sz="2800" dirty="0" smtClean="0"/>
            </a:br>
            <a:r>
              <a:rPr lang="cs-CZ" altLang="cs-CZ" sz="2800" dirty="0" smtClean="0"/>
              <a:t>a být volen do zastupitelstva kraje</a:t>
            </a:r>
          </a:p>
          <a:p>
            <a:pPr eaLnBrk="1" hangingPunct="1">
              <a:buClr>
                <a:srgbClr val="663300"/>
              </a:buClr>
            </a:pPr>
            <a:r>
              <a:rPr lang="cs-CZ" altLang="cs-CZ" sz="2800" dirty="0" smtClean="0"/>
              <a:t>do 600 000 obyvatel   → 45 zastupitelů (9)</a:t>
            </a:r>
          </a:p>
          <a:p>
            <a:pPr eaLnBrk="1" hangingPunct="1">
              <a:buClr>
                <a:srgbClr val="663300"/>
              </a:buClr>
              <a:buFont typeface="Wingdings" panose="05000000000000000000" pitchFamily="2" charset="2"/>
              <a:buNone/>
            </a:pPr>
            <a:r>
              <a:rPr lang="cs-CZ" altLang="cs-CZ" sz="2800" dirty="0" smtClean="0"/>
              <a:t>    600 000 – 900 000      → 55 zastupitelů (11)</a:t>
            </a:r>
          </a:p>
          <a:p>
            <a:pPr eaLnBrk="1" hangingPunct="1">
              <a:buClr>
                <a:srgbClr val="663300"/>
              </a:buClr>
              <a:buFont typeface="Wingdings" panose="05000000000000000000" pitchFamily="2" charset="2"/>
              <a:buNone/>
            </a:pPr>
            <a:r>
              <a:rPr lang="cs-CZ" altLang="cs-CZ" sz="2800" dirty="0" smtClean="0">
                <a:solidFill>
                  <a:srgbClr val="C00000"/>
                </a:solidFill>
              </a:rPr>
              <a:t>    nad 900 000 obyvatel → 65 zastupitelů (11) </a:t>
            </a:r>
            <a:r>
              <a:rPr lang="cs-CZ" altLang="cs-CZ" sz="2800" dirty="0" smtClean="0">
                <a:solidFill>
                  <a:srgbClr val="C00000"/>
                </a:solidFill>
                <a:cs typeface="Calibri" panose="020F0502020204030204" pitchFamily="34" charset="0"/>
              </a:rPr>
              <a:t>→ např. </a:t>
            </a:r>
            <a:r>
              <a:rPr lang="cs-CZ" altLang="cs-CZ" sz="2800" b="1" u="sng" dirty="0" smtClean="0">
                <a:solidFill>
                  <a:srgbClr val="C00000"/>
                </a:solidFill>
                <a:cs typeface="Calibri" panose="020F0502020204030204" pitchFamily="34" charset="0"/>
              </a:rPr>
              <a:t>JMK</a:t>
            </a:r>
            <a:endParaRPr lang="cs-CZ" altLang="cs-CZ" sz="2800" b="1" u="sng" dirty="0">
              <a:solidFill>
                <a:srgbClr val="C00000"/>
              </a:solidFill>
            </a:endParaRPr>
          </a:p>
          <a:p>
            <a:pPr eaLnBrk="1" hangingPunct="1">
              <a:buClr>
                <a:srgbClr val="663300"/>
              </a:buClr>
            </a:pPr>
            <a:r>
              <a:rPr lang="cs-CZ" altLang="cs-CZ" sz="2800" dirty="0" smtClean="0"/>
              <a:t>Rada je výkonným orgánem kraje v oblasti samostatné působnosti</a:t>
            </a:r>
          </a:p>
          <a:p>
            <a:pPr eaLnBrk="1" hangingPunct="1">
              <a:buClr>
                <a:srgbClr val="663300"/>
              </a:buClr>
            </a:pPr>
            <a:r>
              <a:rPr lang="cs-CZ" altLang="cs-CZ" sz="2800" dirty="0" smtClean="0"/>
              <a:t>Při výkonu své působnosti odpovídá rada zastupitelstvu</a:t>
            </a:r>
          </a:p>
          <a:p>
            <a:pPr eaLnBrk="1" hangingPunct="1">
              <a:buClr>
                <a:srgbClr val="663300"/>
              </a:buClr>
            </a:pPr>
            <a:r>
              <a:rPr lang="cs-CZ" altLang="cs-CZ" sz="2800" dirty="0" smtClean="0"/>
              <a:t>Rada může rozhodovat ve věcech přenesené působnosti, jen stanoví-li tak zákon </a:t>
            </a:r>
          </a:p>
        </p:txBody>
      </p:sp>
    </p:spTree>
    <p:extLst>
      <p:ext uri="{BB962C8B-B14F-4D97-AF65-F5344CB8AC3E}">
        <p14:creationId xmlns:p14="http://schemas.microsoft.com/office/powerpoint/2010/main" val="3456535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b="1" dirty="0">
                <a:latin typeface="+mn-lt"/>
              </a:rPr>
              <a:t>Legislativní </a:t>
            </a:r>
            <a:r>
              <a:rPr lang="cs-CZ" altLang="cs-CZ" sz="4000" b="1" dirty="0" smtClean="0">
                <a:latin typeface="+mn-lt"/>
              </a:rPr>
              <a:t>vymezení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b="1" dirty="0" smtClean="0">
                <a:latin typeface="+mn-lt"/>
              </a:rPr>
              <a:t> </a:t>
            </a:r>
            <a:r>
              <a:rPr lang="cs-CZ" altLang="cs-CZ" sz="4000" b="1" dirty="0">
                <a:latin typeface="+mn-lt"/>
              </a:rPr>
              <a:t>územní samosprávy</a:t>
            </a:r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1pPr>
            <a:lvl2pPr marL="741363" indent="-284163"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cs-CZ" altLang="cs-CZ" sz="2400" dirty="0">
                <a:latin typeface="+mn-lt"/>
              </a:rPr>
              <a:t>Ústava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cs-CZ" altLang="cs-CZ" sz="2400" dirty="0">
                <a:latin typeface="+mn-lt"/>
              </a:rPr>
              <a:t>Listina základních práv a svobod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cs-CZ" altLang="cs-CZ" sz="2400" dirty="0">
                <a:latin typeface="+mn-lt"/>
              </a:rPr>
              <a:t>Mezinárodní smlouvy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cs-CZ" altLang="cs-CZ" sz="2400" dirty="0">
                <a:latin typeface="+mn-lt"/>
              </a:rPr>
              <a:t>Zákony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buFont typeface="Arial" pitchFamily="34" charset="0"/>
              <a:buChar char="–"/>
            </a:pPr>
            <a:r>
              <a:rPr lang="cs-CZ" altLang="cs-CZ" sz="2000" dirty="0">
                <a:latin typeface="+mn-lt"/>
              </a:rPr>
              <a:t>zákon č. 128/2000 Sb., o obcích (obecní zřízení), ve znění pozdějších předpisů, 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buFont typeface="Arial" pitchFamily="34" charset="0"/>
              <a:buChar char="–"/>
            </a:pPr>
            <a:r>
              <a:rPr lang="cs-CZ" altLang="cs-CZ" sz="2000" dirty="0">
                <a:latin typeface="+mn-lt"/>
              </a:rPr>
              <a:t>zákon č. 129/2000 Sb., o krajích (krajské zřízení), ve znění pozdějších předpisů, 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buFont typeface="Arial" pitchFamily="34" charset="0"/>
              <a:buChar char="–"/>
            </a:pPr>
            <a:r>
              <a:rPr lang="cs-CZ" altLang="cs-CZ" sz="2000" dirty="0">
                <a:latin typeface="+mn-lt"/>
              </a:rPr>
              <a:t>zákon č. 131/2000 Sb., o hlavním městě Praze, ve znění pozdějších předpisů, 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buFont typeface="Arial" pitchFamily="34" charset="0"/>
              <a:buChar char="–"/>
            </a:pPr>
            <a:r>
              <a:rPr lang="cs-CZ" altLang="cs-CZ" sz="2000" dirty="0">
                <a:latin typeface="+mn-lt"/>
              </a:rPr>
              <a:t>zákon č. 22/2004 Sb., o místním referendu a o změně některých zákonů, 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buFont typeface="Arial" pitchFamily="34" charset="0"/>
              <a:buChar char="–"/>
            </a:pPr>
            <a:r>
              <a:rPr lang="cs-CZ" altLang="cs-CZ" sz="2000" dirty="0">
                <a:latin typeface="+mn-lt"/>
              </a:rPr>
              <a:t>zákon č. 312/2002 Sb., o úřednících územních samosprávných celků a o změně některých zákonů, </a:t>
            </a:r>
          </a:p>
          <a:p>
            <a:pPr lvl="1" eaLnBrk="1" hangingPunct="1">
              <a:lnSpc>
                <a:spcPct val="80000"/>
              </a:lnSpc>
              <a:spcBef>
                <a:spcPts val="500"/>
              </a:spcBef>
              <a:buFont typeface="Arial" pitchFamily="34" charset="0"/>
              <a:buChar char="–"/>
            </a:pPr>
            <a:r>
              <a:rPr lang="cs-CZ" altLang="cs-CZ" sz="2000" dirty="0">
                <a:latin typeface="+mn-lt"/>
              </a:rPr>
              <a:t>ale také např. zákony vymezující celky v území</a:t>
            </a:r>
          </a:p>
        </p:txBody>
      </p:sp>
    </p:spTree>
    <p:extLst>
      <p:ext uri="{BB962C8B-B14F-4D97-AF65-F5344CB8AC3E}">
        <p14:creationId xmlns:p14="http://schemas.microsoft.com/office/powerpoint/2010/main" val="322326068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229600" cy="5048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3600" b="1" dirty="0" smtClean="0">
                <a:solidFill>
                  <a:srgbClr val="C00000"/>
                </a:solidFill>
              </a:rPr>
              <a:t>Ústava ČR - Hlava sedmá - Územní samospráva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765175"/>
            <a:ext cx="8785225" cy="5976938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dirty="0" smtClean="0"/>
              <a:t>Čl. 99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>
                <a:solidFill>
                  <a:srgbClr val="FF0000"/>
                </a:solidFill>
              </a:rPr>
              <a:t>Česká republika se člení na obce, které jsou základními územními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>
                <a:solidFill>
                  <a:srgbClr val="FF0000"/>
                </a:solidFill>
              </a:rPr>
              <a:t>samosprávnými celky, a kraje, které jsou vyššími územními samosprávnými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>
                <a:solidFill>
                  <a:srgbClr val="FF0000"/>
                </a:solidFill>
              </a:rPr>
              <a:t>celky.</a:t>
            </a:r>
            <a:endParaRPr lang="cs-CZ" altLang="cs-CZ" sz="2400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dirty="0" smtClean="0"/>
              <a:t>Čl. 100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>
                <a:solidFill>
                  <a:schemeClr val="accent2">
                    <a:lumMod val="75000"/>
                  </a:schemeClr>
                </a:solidFill>
              </a:rPr>
              <a:t>(1) Územní samosprávné celky jsou územními společenstvími občanů, která mají právo na samosprávu. Zákon stanoví, kdy jsou správními obvody.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>
                <a:solidFill>
                  <a:schemeClr val="accent2">
                    <a:lumMod val="75000"/>
                  </a:schemeClr>
                </a:solidFill>
              </a:rPr>
              <a:t>(2) Obec je vždy součástí vyššího územního samosprávného celku.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(3) Vytvořit nebo zrušit vyšší územní samosprávný celek lze jen ústavním zákonem.</a:t>
            </a:r>
            <a:endParaRPr lang="cs-CZ" altLang="cs-CZ" sz="24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dirty="0" smtClean="0"/>
              <a:t>Čl. 101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(1) Obec je samostatně spravována zastupitelstvem.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(2) Vyšší územní samosprávný celek je samostatně spravován zastupitelstvem.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 smtClean="0"/>
              <a:t>(3) Územní samosprávné celky jsou veřejnoprávními korporacemi, které mohou mít vlastní majetek a hospodaří podle vlastního rozpočtu.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2400" dirty="0"/>
              <a:t>(4) Stát může zasahovat do činnosti územních samosprávných celků, jen vyžaduje-li to ochrana zákona, a jen způsobem stanoveným zákonem.</a:t>
            </a:r>
            <a:endParaRPr lang="cs-CZ" altLang="cs-CZ" sz="24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b="1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EB816-1F74-4134-B624-7F8D395CB913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24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1418</TotalTime>
  <Words>3688</Words>
  <Application>Microsoft Office PowerPoint</Application>
  <PresentationFormat>Předvádění na obrazovce (4:3)</PresentationFormat>
  <Paragraphs>431</Paragraphs>
  <Slides>39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0" baseType="lpstr">
      <vt:lpstr>Motiv systému Office</vt:lpstr>
      <vt:lpstr>Územní samospráva</vt:lpstr>
      <vt:lpstr>Veřejná správa </vt:lpstr>
      <vt:lpstr>Územní samospráva Druhy územně samosprávných celků</vt:lpstr>
      <vt:lpstr>Sídelní struktura</vt:lpstr>
      <vt:lpstr>Sídla – vývoj osídlení</vt:lpstr>
      <vt:lpstr>KRAJSKÁ SPRÁVA A SAMOSPRÁVA</vt:lpstr>
      <vt:lpstr>Zastupitelstvo kraje</vt:lpstr>
      <vt:lpstr>Prezentace aplikace PowerPoint</vt:lpstr>
      <vt:lpstr>Ústava ČR - Hlava sedmá - Územní samospráva</vt:lpstr>
      <vt:lpstr>Prezentace aplikace PowerPoint</vt:lpstr>
      <vt:lpstr>Obec důležitý subjekt veřejné správy</vt:lpstr>
      <vt:lpstr>Obec</vt:lpstr>
      <vt:lpstr>Obec</vt:lpstr>
      <vt:lpstr>Obec, městys, město, vesnice</vt:lpstr>
      <vt:lpstr>Statutární města ČR</vt:lpstr>
      <vt:lpstr>Prezentace aplikace PowerPoint</vt:lpstr>
      <vt:lpstr>Vznik nové obce</vt:lpstr>
      <vt:lpstr>PŮSOBNOST OBCÍ A KRAJŮ</vt:lpstr>
      <vt:lpstr>Obec - působnost</vt:lpstr>
      <vt:lpstr>Obec – charakteristika obce</vt:lpstr>
      <vt:lpstr>Obec – majetek obce</vt:lpstr>
      <vt:lpstr>Obec -  majetek  z hlediska jeho využití </vt:lpstr>
      <vt:lpstr>Obec - území obce</vt:lpstr>
      <vt:lpstr>Obec - občané obce</vt:lpstr>
      <vt:lpstr>Obyvatelstvo</vt:lpstr>
      <vt:lpstr>Obec - samospráva </vt:lpstr>
      <vt:lpstr>Obec - ORGÁNY OBCE</vt:lpstr>
      <vt:lpstr>KATEGORIE OBCÍ podle míry přenesené působnosti</vt:lpstr>
      <vt:lpstr>Obce s pověřeným obecním úřadem</vt:lpstr>
      <vt:lpstr>Obce s rozšířenou působností</vt:lpstr>
      <vt:lpstr>Prezentace aplikace PowerPoint</vt:lpstr>
      <vt:lpstr>Zajímavosti</vt:lpstr>
      <vt:lpstr>Poznámky</vt:lpstr>
      <vt:lpstr>Prezentace aplikace PowerPoint</vt:lpstr>
      <vt:lpstr>Demografická revoluce </vt:lpstr>
      <vt:lpstr>Stárnutí obyvatelstva </vt:lpstr>
      <vt:lpstr>Svaz měst a obcí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Územní samospráva</dc:title>
  <dc:creator>Anna</dc:creator>
  <cp:lastModifiedBy>Anna</cp:lastModifiedBy>
  <cp:revision>51</cp:revision>
  <dcterms:created xsi:type="dcterms:W3CDTF">2020-12-21T09:03:51Z</dcterms:created>
  <dcterms:modified xsi:type="dcterms:W3CDTF">2022-02-19T00:43:57Z</dcterms:modified>
</cp:coreProperties>
</file>