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69" r:id="rId5"/>
    <p:sldId id="282" r:id="rId6"/>
    <p:sldId id="275" r:id="rId7"/>
    <p:sldId id="299" r:id="rId8"/>
    <p:sldId id="280" r:id="rId9"/>
    <p:sldId id="276" r:id="rId10"/>
    <p:sldId id="283" r:id="rId11"/>
    <p:sldId id="295" r:id="rId12"/>
    <p:sldId id="270" r:id="rId13"/>
    <p:sldId id="297" r:id="rId14"/>
    <p:sldId id="273" r:id="rId15"/>
    <p:sldId id="271" r:id="rId16"/>
    <p:sldId id="272" r:id="rId17"/>
    <p:sldId id="261" r:id="rId18"/>
    <p:sldId id="262" r:id="rId19"/>
    <p:sldId id="298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>
      <p:cViewPr varScale="1">
        <p:scale>
          <a:sx n="93" d="100"/>
          <a:sy n="93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5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81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6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7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9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2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97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22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4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76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B9491-DDEF-472C-B8C4-8651C80927B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7E96-B51C-4A00-B35F-B3499393E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52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65861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Manažerské funkce </a:t>
            </a:r>
            <a:br>
              <a:rPr lang="cs-CZ" b="1" dirty="0" smtClean="0"/>
            </a:br>
            <a:r>
              <a:rPr lang="cs-CZ" b="1" dirty="0" smtClean="0"/>
              <a:t>Vize</a:t>
            </a:r>
            <a:br>
              <a:rPr lang="cs-CZ" b="1" dirty="0" smtClean="0"/>
            </a:br>
            <a:r>
              <a:rPr lang="cs-CZ" b="1" dirty="0" smtClean="0"/>
              <a:t> Operacionalizace vize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cs-CZ" b="1" dirty="0" smtClean="0"/>
              <a:t>Řízení institucí výchovy, vzdělávání </a:t>
            </a:r>
          </a:p>
          <a:p>
            <a:r>
              <a:rPr lang="cs-CZ" b="1" dirty="0" smtClean="0"/>
              <a:t>a veřejné správy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564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 deníku manažera... | torpeda.cz - vtipné obrázky, vtipy a videa | Jokes,  Funny moments, Funny jo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0688"/>
            <a:ext cx="4103060" cy="578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ápisníček smajlík od 29 Kč | Zboží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6779"/>
            <a:ext cx="129955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58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Manažerská gramotnost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části procesu řízení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znalosti </a:t>
            </a:r>
            <a:r>
              <a:rPr lang="cs-CZ" dirty="0"/>
              <a:t>a vzdělání </a:t>
            </a:r>
            <a:r>
              <a:rPr lang="cs-CZ" dirty="0" smtClean="0"/>
              <a:t>uplatněné v praxi </a:t>
            </a:r>
            <a:endParaRPr lang="cs-CZ" dirty="0"/>
          </a:p>
          <a:p>
            <a:r>
              <a:rPr lang="cs-CZ" b="1" dirty="0"/>
              <a:t>Plánovat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výběr úkolů, cílů a činností potřebných pro dosažení vybraných nebo zadaných úkolů</a:t>
            </a:r>
          </a:p>
          <a:p>
            <a:r>
              <a:rPr lang="cs-CZ" b="1" dirty="0" smtClean="0"/>
              <a:t>Organizovat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koordinování </a:t>
            </a:r>
            <a:r>
              <a:rPr lang="cs-CZ" dirty="0"/>
              <a:t>lidí a jejich práce</a:t>
            </a:r>
          </a:p>
          <a:p>
            <a:r>
              <a:rPr lang="cs-CZ" b="1" dirty="0"/>
              <a:t>Řídit lidi </a:t>
            </a:r>
            <a:r>
              <a:rPr lang="cs-CZ" dirty="0"/>
              <a:t>- </a:t>
            </a:r>
            <a:r>
              <a:rPr lang="cs-CZ" dirty="0" smtClean="0"/>
              <a:t>rozdělování </a:t>
            </a:r>
            <a:r>
              <a:rPr lang="cs-CZ" dirty="0"/>
              <a:t>práce, přidělování a kontrolování úkolů, a vytváření dobré pracovní atmosféry na pracovišti</a:t>
            </a:r>
          </a:p>
          <a:p>
            <a:r>
              <a:rPr lang="cs-CZ" b="1" dirty="0"/>
              <a:t>Vést lidi </a:t>
            </a:r>
            <a:r>
              <a:rPr lang="cs-CZ" dirty="0"/>
              <a:t>- </a:t>
            </a:r>
            <a:r>
              <a:rPr lang="cs-CZ" dirty="0" smtClean="0"/>
              <a:t> motivovat</a:t>
            </a:r>
            <a:r>
              <a:rPr lang="cs-CZ" dirty="0"/>
              <a:t>, inspirovat, koučovat</a:t>
            </a:r>
          </a:p>
          <a:p>
            <a:r>
              <a:rPr lang="cs-CZ" b="1" dirty="0"/>
              <a:t>Komunikovat</a:t>
            </a:r>
            <a:r>
              <a:rPr lang="cs-CZ" dirty="0"/>
              <a:t> - </a:t>
            </a:r>
            <a:r>
              <a:rPr lang="cs-CZ" dirty="0" smtClean="0"/>
              <a:t>  </a:t>
            </a:r>
            <a:r>
              <a:rPr lang="cs-CZ" dirty="0"/>
              <a:t>v mluveném i psaném </a:t>
            </a:r>
            <a:r>
              <a:rPr lang="cs-CZ" dirty="0" smtClean="0"/>
              <a:t>projevu</a:t>
            </a:r>
          </a:p>
          <a:p>
            <a:r>
              <a:rPr lang="cs-CZ" b="1" dirty="0" smtClean="0"/>
              <a:t>Kontrolovat </a:t>
            </a:r>
            <a:r>
              <a:rPr lang="cs-CZ" dirty="0" smtClean="0"/>
              <a:t>- </a:t>
            </a:r>
            <a:r>
              <a:rPr lang="cs-CZ" dirty="0"/>
              <a:t>zpětnovazebná informace o reakcích objektu (systému) na usměrňovací zásahy managementu</a:t>
            </a:r>
          </a:p>
          <a:p>
            <a:r>
              <a:rPr lang="cs-CZ" b="1" dirty="0"/>
              <a:t>Vyjednávat</a:t>
            </a:r>
            <a:r>
              <a:rPr lang="cs-CZ" dirty="0"/>
              <a:t> - schopnost úspěšně vyjednávat </a:t>
            </a:r>
            <a:r>
              <a:rPr lang="cs-CZ" dirty="0" smtClean="0"/>
              <a:t>v </a:t>
            </a:r>
            <a:r>
              <a:rPr lang="cs-CZ" dirty="0"/>
              <a:t>obchodním smyslu nebo při jednání s lidmi </a:t>
            </a:r>
            <a:endParaRPr lang="cs-CZ" dirty="0" smtClean="0"/>
          </a:p>
          <a:p>
            <a:r>
              <a:rPr lang="cs-CZ" b="1" dirty="0" smtClean="0"/>
              <a:t>Rozhodovat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podklady </a:t>
            </a:r>
            <a:r>
              <a:rPr lang="cs-CZ" dirty="0"/>
              <a:t>pro rozhodování</a:t>
            </a:r>
          </a:p>
          <a:p>
            <a:r>
              <a:rPr lang="cs-CZ" b="1" dirty="0" smtClean="0"/>
              <a:t>Řešit problémy</a:t>
            </a:r>
            <a:r>
              <a:rPr lang="cs-CZ" dirty="0" smtClean="0"/>
              <a:t>- postupy při </a:t>
            </a:r>
            <a:r>
              <a:rPr lang="cs-CZ" dirty="0"/>
              <a:t>řešení </a:t>
            </a:r>
            <a:r>
              <a:rPr lang="cs-CZ" dirty="0" smtClean="0"/>
              <a:t>problémů, psychická odolnost </a:t>
            </a:r>
            <a:r>
              <a:rPr lang="cs-CZ" dirty="0"/>
              <a:t>při jejich řešení</a:t>
            </a:r>
          </a:p>
          <a:p>
            <a:r>
              <a:rPr lang="cs-CZ" dirty="0">
                <a:solidFill>
                  <a:srgbClr val="FF0000"/>
                </a:solidFill>
              </a:rPr>
              <a:t>Lidé se neřídí, ale </a:t>
            </a:r>
            <a:r>
              <a:rPr lang="cs-CZ" dirty="0" smtClean="0">
                <a:solidFill>
                  <a:srgbClr val="FF0000"/>
                </a:solidFill>
              </a:rPr>
              <a:t>vedou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3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plány z </a:t>
            </a:r>
            <a:r>
              <a:rPr lang="cs-CZ" dirty="0"/>
              <a:t>hlediska </a:t>
            </a:r>
            <a:r>
              <a:rPr lang="cs-CZ" dirty="0" smtClean="0"/>
              <a:t>funkce: strategické</a:t>
            </a:r>
            <a:r>
              <a:rPr lang="cs-CZ" dirty="0"/>
              <a:t>, </a:t>
            </a:r>
            <a:r>
              <a:rPr lang="cs-CZ" dirty="0" smtClean="0"/>
              <a:t>taktické, operativní</a:t>
            </a:r>
          </a:p>
          <a:p>
            <a:r>
              <a:rPr lang="cs-CZ" dirty="0" smtClean="0"/>
              <a:t>z </a:t>
            </a:r>
            <a:r>
              <a:rPr lang="cs-CZ" dirty="0"/>
              <a:t>hlediska </a:t>
            </a:r>
            <a:r>
              <a:rPr lang="cs-CZ" dirty="0" smtClean="0"/>
              <a:t>času:  </a:t>
            </a:r>
            <a:r>
              <a:rPr lang="cs-CZ" dirty="0"/>
              <a:t>dlouhodobé, </a:t>
            </a:r>
            <a:r>
              <a:rPr lang="cs-CZ" dirty="0" smtClean="0"/>
              <a:t>střednědobé, krátkodobé</a:t>
            </a:r>
          </a:p>
          <a:p>
            <a:r>
              <a:rPr lang="cs-CZ" dirty="0"/>
              <a:t>dvě základní otázky: </a:t>
            </a:r>
          </a:p>
          <a:p>
            <a:pPr marL="514350" indent="-514350">
              <a:buAutoNum type="arabicPeriod"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čeho chceme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dosáhnout</a:t>
            </a:r>
          </a:p>
          <a:p>
            <a:pPr marL="514350" indent="-514350">
              <a:buAutoNum type="arabicPeriod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jak toho chceme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dosáhnout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altLang="cs-CZ" b="1" dirty="0" smtClean="0"/>
              <a:t>Strategický plán  </a:t>
            </a:r>
            <a:r>
              <a:rPr lang="cs-CZ" altLang="cs-CZ" dirty="0" smtClean="0"/>
              <a:t>– limita, </a:t>
            </a:r>
            <a:r>
              <a:rPr lang="cs-CZ" altLang="cs-CZ" dirty="0"/>
              <a:t>ke které se v čase </a:t>
            </a:r>
            <a:r>
              <a:rPr lang="cs-CZ" altLang="cs-CZ" dirty="0" smtClean="0"/>
              <a:t>subjekt (objekt) přibližuje, často „</a:t>
            </a:r>
            <a:r>
              <a:rPr lang="cs-CZ" altLang="cs-CZ" dirty="0" err="1" smtClean="0"/>
              <a:t>nenaplnitelnost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04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vidina, zjevení</a:t>
            </a:r>
            <a:r>
              <a:rPr lang="cs-CZ" dirty="0"/>
              <a:t>, </a:t>
            </a:r>
            <a:r>
              <a:rPr lang="cs-CZ" dirty="0" smtClean="0"/>
              <a:t>představa</a:t>
            </a:r>
          </a:p>
          <a:p>
            <a:r>
              <a:rPr lang="cs-CZ" dirty="0" smtClean="0"/>
              <a:t>vidění </a:t>
            </a:r>
            <a:r>
              <a:rPr lang="cs-CZ" dirty="0"/>
              <a:t>do budoucnosti </a:t>
            </a:r>
            <a:r>
              <a:rPr lang="cs-CZ" dirty="0" smtClean="0"/>
              <a:t>(např</a:t>
            </a:r>
            <a:r>
              <a:rPr lang="cs-CZ" dirty="0"/>
              <a:t>. </a:t>
            </a:r>
            <a:r>
              <a:rPr lang="cs-CZ" dirty="0" smtClean="0"/>
              <a:t>rozvoj školy, pracoviště</a:t>
            </a:r>
            <a:r>
              <a:rPr lang="cs-CZ" dirty="0"/>
              <a:t>)</a:t>
            </a:r>
          </a:p>
          <a:p>
            <a:r>
              <a:rPr lang="cs-CZ" dirty="0" smtClean="0"/>
              <a:t>vizionář </a:t>
            </a:r>
            <a:r>
              <a:rPr lang="cs-CZ" dirty="0"/>
              <a:t>= snílek, </a:t>
            </a:r>
            <a:r>
              <a:rPr lang="cs-CZ" dirty="0" smtClean="0"/>
              <a:t>blouznivec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izionář = prognostik</a:t>
            </a:r>
          </a:p>
          <a:p>
            <a:r>
              <a:rPr lang="cs-CZ" i="1" dirty="0"/>
              <a:t>„Nejvíc k pláči je ten, kdo má zrak, ale nemá vizi</a:t>
            </a:r>
            <a:r>
              <a:rPr lang="cs-CZ" i="1" dirty="0" smtClean="0"/>
              <a:t>.“ </a:t>
            </a:r>
            <a:r>
              <a:rPr lang="cs-CZ" dirty="0" err="1" smtClean="0"/>
              <a:t>Hellen</a:t>
            </a:r>
            <a:r>
              <a:rPr lang="cs-CZ" dirty="0" smtClean="0"/>
              <a:t> Kellerová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2300" dirty="0" smtClean="0"/>
              <a:t>americká </a:t>
            </a:r>
            <a:r>
              <a:rPr lang="cs-CZ" sz="2300" dirty="0"/>
              <a:t>spisovatelka, aktivistka a lektorka. </a:t>
            </a:r>
            <a:r>
              <a:rPr lang="cs-CZ" sz="2300" dirty="0" smtClean="0"/>
              <a:t>Před </a:t>
            </a:r>
            <a:r>
              <a:rPr lang="cs-CZ" sz="2300" dirty="0"/>
              <a:t>druhým rokem věku ztratila zrak i sluch. Jako první hluchoslepý člověk dokončila studium na Harvardově univerzitě</a:t>
            </a:r>
            <a:r>
              <a:rPr lang="cs-CZ" sz="2300" dirty="0" smtClean="0"/>
              <a:t>.</a:t>
            </a:r>
          </a:p>
          <a:p>
            <a:r>
              <a:rPr lang="cs-CZ" i="1" dirty="0" smtClean="0"/>
              <a:t>„Tolik </a:t>
            </a:r>
            <a:r>
              <a:rPr lang="cs-CZ" i="1" dirty="0"/>
              <a:t>lidí – včetně profesionálních vědců – mi dnes připomíná někoho, kdo sice viděl tisíce stromů, ale nikdy nespatřil žádný les</a:t>
            </a:r>
            <a:r>
              <a:rPr lang="cs-CZ" i="1" dirty="0" smtClean="0"/>
              <a:t>.“</a:t>
            </a:r>
            <a:r>
              <a:rPr lang="cs-CZ" dirty="0" smtClean="0"/>
              <a:t> A. Einstein</a:t>
            </a:r>
          </a:p>
          <a:p>
            <a:r>
              <a:rPr lang="cs-CZ" dirty="0"/>
              <a:t>o</a:t>
            </a:r>
            <a:r>
              <a:rPr lang="cs-CZ" dirty="0" smtClean="0"/>
              <a:t>kultismus, ezoterismus, náboženství atd.,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Šarlatán získal hlavní cenu za režii na festivalu v Srbsku, bude se  promítat v zemích po celém světě | iROZHLAS - spolehlivé zpráv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4"/>
            <a:ext cx="2304256" cy="129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92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Hodnocení </a:t>
            </a:r>
            <a:r>
              <a:rPr lang="cs-CZ" dirty="0"/>
              <a:t>variant řešení podle určitých hledisek (</a:t>
            </a:r>
            <a:r>
              <a:rPr lang="cs-CZ" dirty="0" smtClean="0"/>
              <a:t>kritérií), jejich </a:t>
            </a:r>
            <a:r>
              <a:rPr lang="cs-CZ" dirty="0"/>
              <a:t>vzájemné </a:t>
            </a:r>
            <a:r>
              <a:rPr lang="cs-CZ" dirty="0" smtClean="0"/>
              <a:t>porovnávání a </a:t>
            </a:r>
            <a:r>
              <a:rPr lang="cs-CZ" dirty="0"/>
              <a:t>výběr optimální </a:t>
            </a:r>
            <a:r>
              <a:rPr lang="cs-CZ" dirty="0" smtClean="0"/>
              <a:t>varianty a hodnocení </a:t>
            </a:r>
            <a:r>
              <a:rPr lang="cs-CZ" dirty="0"/>
              <a:t>rizik a přijetí rozhodnutí. </a:t>
            </a:r>
            <a:r>
              <a:rPr lang="cs-CZ" dirty="0" smtClean="0"/>
              <a:t>Zakončena </a:t>
            </a:r>
            <a:r>
              <a:rPr lang="cs-CZ" dirty="0"/>
              <a:t>výběrem optimální </a:t>
            </a:r>
            <a:r>
              <a:rPr lang="cs-CZ" dirty="0" smtClean="0"/>
              <a:t>varianty.</a:t>
            </a:r>
          </a:p>
          <a:p>
            <a:r>
              <a:rPr lang="cs-CZ" dirty="0" smtClean="0"/>
              <a:t>Každé </a:t>
            </a:r>
            <a:r>
              <a:rPr lang="cs-CZ" dirty="0"/>
              <a:t>rozhodování má dva velmi důležité </a:t>
            </a:r>
            <a:r>
              <a:rPr lang="cs-CZ" dirty="0" smtClean="0"/>
              <a:t>aspekty: </a:t>
            </a:r>
          </a:p>
          <a:p>
            <a:pPr>
              <a:buFontTx/>
              <a:buChar char="-"/>
            </a:pPr>
            <a:r>
              <a:rPr lang="cs-CZ" dirty="0" smtClean="0"/>
              <a:t>rychlost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právnost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890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vytváření </a:t>
            </a:r>
            <a:r>
              <a:rPr lang="cs-CZ" dirty="0"/>
              <a:t>a analýza pracovních </a:t>
            </a:r>
            <a:r>
              <a:rPr lang="cs-CZ" dirty="0" smtClean="0"/>
              <a:t>míst</a:t>
            </a:r>
          </a:p>
          <a:p>
            <a:r>
              <a:rPr lang="cs-CZ" dirty="0" smtClean="0"/>
              <a:t>personální plánování</a:t>
            </a:r>
          </a:p>
          <a:p>
            <a:r>
              <a:rPr lang="cs-CZ" dirty="0" smtClean="0"/>
              <a:t>získávání pracovníků</a:t>
            </a:r>
          </a:p>
          <a:p>
            <a:r>
              <a:rPr lang="cs-CZ" dirty="0" smtClean="0"/>
              <a:t>výběr pracovníků</a:t>
            </a:r>
          </a:p>
          <a:p>
            <a:r>
              <a:rPr lang="cs-CZ" dirty="0" smtClean="0"/>
              <a:t>orientace </a:t>
            </a:r>
            <a:r>
              <a:rPr lang="cs-CZ" dirty="0"/>
              <a:t>a adaptace přijatých </a:t>
            </a:r>
            <a:r>
              <a:rPr lang="cs-CZ" dirty="0" smtClean="0"/>
              <a:t>pracovníků</a:t>
            </a:r>
          </a:p>
          <a:p>
            <a:r>
              <a:rPr lang="cs-CZ" dirty="0" smtClean="0"/>
              <a:t>personální </a:t>
            </a:r>
            <a:r>
              <a:rPr lang="cs-CZ" dirty="0"/>
              <a:t>marketing a ovlivňování zaměstnavatelské pověsti; motivace pracovního </a:t>
            </a:r>
            <a:r>
              <a:rPr lang="cs-CZ" dirty="0" smtClean="0"/>
              <a:t>jednán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odměňování pracovníků</a:t>
            </a:r>
          </a:p>
          <a:p>
            <a:r>
              <a:rPr lang="cs-CZ" dirty="0" smtClean="0"/>
              <a:t>vzdělávání </a:t>
            </a:r>
            <a:r>
              <a:rPr lang="cs-CZ" dirty="0"/>
              <a:t>a rozvoj </a:t>
            </a:r>
            <a:r>
              <a:rPr lang="cs-CZ" dirty="0" smtClean="0"/>
              <a:t>pracovníků</a:t>
            </a:r>
          </a:p>
          <a:p>
            <a:r>
              <a:rPr lang="cs-CZ" dirty="0" smtClean="0"/>
              <a:t>rozmísťování pracovníků</a:t>
            </a:r>
          </a:p>
          <a:p>
            <a:r>
              <a:rPr lang="cs-CZ" dirty="0" smtClean="0"/>
              <a:t>péče </a:t>
            </a:r>
            <a:r>
              <a:rPr lang="cs-CZ" dirty="0"/>
              <a:t>o pracovníky a pracovní </a:t>
            </a:r>
            <a:r>
              <a:rPr lang="cs-CZ" dirty="0" smtClean="0"/>
              <a:t>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310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srovnání plánovaných cílů s dosahovanými </a:t>
            </a:r>
            <a:r>
              <a:rPr lang="cs-CZ" dirty="0" smtClean="0"/>
              <a:t>výsledky</a:t>
            </a:r>
          </a:p>
          <a:p>
            <a:r>
              <a:rPr lang="cs-CZ" dirty="0" smtClean="0"/>
              <a:t>zjištění </a:t>
            </a:r>
            <a:r>
              <a:rPr lang="cs-CZ" dirty="0"/>
              <a:t>odchylek v řízených procesech od plánovaných </a:t>
            </a:r>
            <a:r>
              <a:rPr lang="cs-CZ" dirty="0" smtClean="0"/>
              <a:t>záměrů</a:t>
            </a:r>
          </a:p>
          <a:p>
            <a:r>
              <a:rPr lang="cs-CZ" dirty="0"/>
              <a:t>z</a:t>
            </a:r>
            <a:r>
              <a:rPr lang="cs-CZ" dirty="0" smtClean="0"/>
              <a:t>pětná vazba </a:t>
            </a:r>
            <a:r>
              <a:rPr lang="cs-CZ" dirty="0"/>
              <a:t>reálné situaci v objektech řízení a východiskem pro posouzení stavu a přijmutí konkrétních </a:t>
            </a:r>
            <a:r>
              <a:rPr lang="cs-CZ" dirty="0" smtClean="0"/>
              <a:t>závěrů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Druhy kontroly podle </a:t>
            </a:r>
            <a:r>
              <a:rPr lang="cs-CZ" dirty="0"/>
              <a:t>různých kritérií, účelů, </a:t>
            </a:r>
            <a:r>
              <a:rPr lang="cs-CZ" dirty="0" smtClean="0"/>
              <a:t>hledisek: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funkce (roční, dílčí)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doby trvání</a:t>
            </a:r>
          </a:p>
          <a:p>
            <a:pPr marL="914400" lvl="1" indent="-514350">
              <a:buAutoNum type="alphaLcParenR"/>
            </a:pPr>
            <a:r>
              <a:rPr lang="cs-CZ" dirty="0"/>
              <a:t>pravidelná (roční </a:t>
            </a:r>
            <a:r>
              <a:rPr lang="cs-CZ" dirty="0" smtClean="0"/>
              <a:t> inventarizace</a:t>
            </a:r>
            <a:r>
              <a:rPr lang="cs-CZ" dirty="0"/>
              <a:t>)</a:t>
            </a:r>
          </a:p>
          <a:p>
            <a:pPr marL="914400" lvl="1" indent="-514350">
              <a:buAutoNum type="alphaLcParenR"/>
            </a:pPr>
            <a:r>
              <a:rPr lang="cs-CZ" dirty="0"/>
              <a:t>nepravidelná  (předávací inventura</a:t>
            </a:r>
            <a:r>
              <a:rPr lang="cs-CZ" dirty="0" smtClean="0"/>
              <a:t>)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nepřetržitá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časové hledisko: kontrola </a:t>
            </a:r>
            <a:r>
              <a:rPr lang="cs-CZ" dirty="0"/>
              <a:t>preventivní, </a:t>
            </a:r>
            <a:r>
              <a:rPr lang="cs-CZ" dirty="0" smtClean="0"/>
              <a:t>průběžná a následná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z </a:t>
            </a:r>
            <a:r>
              <a:rPr lang="cs-CZ" dirty="0"/>
              <a:t>hlediska systému a jeho okolí na vnitřní </a:t>
            </a:r>
            <a:r>
              <a:rPr lang="cs-CZ" dirty="0" smtClean="0"/>
              <a:t>a </a:t>
            </a:r>
            <a:r>
              <a:rPr lang="cs-CZ" dirty="0"/>
              <a:t>vnější (provádí nadřízené orgány, finanční úřad atd</a:t>
            </a:r>
            <a:r>
              <a:rPr lang="cs-CZ" dirty="0" smtClean="0"/>
              <a:t>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místo kontroly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přímá (na místě </a:t>
            </a:r>
            <a:r>
              <a:rPr lang="cs-CZ" dirty="0"/>
              <a:t>samém, např. inventura, </a:t>
            </a:r>
            <a:r>
              <a:rPr lang="cs-CZ" dirty="0" smtClean="0"/>
              <a:t>inspekce)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nepřímá </a:t>
            </a:r>
            <a:r>
              <a:rPr lang="cs-CZ" dirty="0"/>
              <a:t>(ze statistických výkazů, z účetních výkazů atd</a:t>
            </a:r>
            <a:r>
              <a:rPr lang="cs-CZ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5878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A5EB-B460-420C-AC93-C2B933C5C305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b="1" dirty="0"/>
              <a:t>Operacionalizace 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b="1" dirty="0" smtClean="0"/>
              <a:t>hierarchicky uspořádaná soustavy dílčích úkolů</a:t>
            </a:r>
          </a:p>
          <a:p>
            <a:r>
              <a:rPr lang="cs-CZ" altLang="cs-CZ" sz="2800" dirty="0" smtClean="0"/>
              <a:t>„</a:t>
            </a:r>
            <a:r>
              <a:rPr lang="cs-CZ" altLang="cs-CZ" sz="2800" b="1" dirty="0" err="1" smtClean="0"/>
              <a:t>kaskádování</a:t>
            </a:r>
            <a:r>
              <a:rPr lang="cs-CZ" altLang="cs-CZ" sz="2800" dirty="0" smtClean="0"/>
              <a:t>“ </a:t>
            </a:r>
            <a:r>
              <a:rPr lang="cs-CZ" altLang="cs-CZ" sz="2800" dirty="0"/>
              <a:t>cílů (analogie </a:t>
            </a:r>
            <a:r>
              <a:rPr lang="cs-CZ" altLang="cs-CZ" sz="2800" dirty="0" smtClean="0"/>
              <a:t>problémovému </a:t>
            </a:r>
            <a:r>
              <a:rPr lang="cs-CZ" altLang="cs-CZ" sz="2800" dirty="0"/>
              <a:t>stromu)</a:t>
            </a:r>
          </a:p>
          <a:p>
            <a:r>
              <a:rPr lang="cs-CZ" altLang="cs-CZ" sz="2800" dirty="0"/>
              <a:t>o</a:t>
            </a:r>
            <a:r>
              <a:rPr lang="cs-CZ" altLang="cs-CZ" sz="2800" dirty="0" smtClean="0"/>
              <a:t>bvykle </a:t>
            </a:r>
            <a:r>
              <a:rPr lang="cs-CZ" altLang="cs-CZ" sz="2800" dirty="0"/>
              <a:t>se postupuje od obecného ke </a:t>
            </a:r>
            <a:r>
              <a:rPr lang="cs-CZ" altLang="cs-CZ" sz="2800" dirty="0" smtClean="0"/>
              <a:t>konkrétnímu</a:t>
            </a:r>
          </a:p>
          <a:p>
            <a:r>
              <a:rPr lang="cs-CZ" altLang="cs-CZ" sz="2800" dirty="0" smtClean="0"/>
              <a:t>struktura </a:t>
            </a:r>
            <a:r>
              <a:rPr lang="cs-CZ" altLang="cs-CZ" sz="2800" dirty="0" err="1" smtClean="0"/>
              <a:t>logframe</a:t>
            </a:r>
            <a:r>
              <a:rPr lang="cs-CZ" altLang="cs-CZ" sz="2800" dirty="0" smtClean="0"/>
              <a:t> (logický rámec): </a:t>
            </a:r>
          </a:p>
          <a:p>
            <a:pPr marL="0" indent="0">
              <a:buNone/>
            </a:pPr>
            <a:r>
              <a:rPr lang="cs-CZ" altLang="cs-CZ" sz="2800" b="1" dirty="0"/>
              <a:t>	</a:t>
            </a:r>
            <a:r>
              <a:rPr lang="cs-CZ" altLang="cs-CZ" sz="2800" b="1" dirty="0" smtClean="0"/>
              <a:t>Proč? 		Cíl</a:t>
            </a:r>
          </a:p>
          <a:p>
            <a:pPr marL="0" indent="0">
              <a:buNone/>
            </a:pPr>
            <a:r>
              <a:rPr lang="cs-CZ" altLang="cs-CZ" sz="2800" b="1" dirty="0" smtClean="0"/>
              <a:t>	Co? 		Výstupy</a:t>
            </a:r>
          </a:p>
          <a:p>
            <a:pPr marL="0" indent="0">
              <a:buNone/>
            </a:pPr>
            <a:r>
              <a:rPr lang="cs-CZ" altLang="cs-CZ" sz="2800" b="1" dirty="0" smtClean="0"/>
              <a:t>	Jak? 		Aktivity</a:t>
            </a:r>
          </a:p>
          <a:p>
            <a:pPr marL="0" indent="0">
              <a:buNone/>
            </a:pPr>
            <a:r>
              <a:rPr lang="pl-PL" sz="2800" dirty="0"/>
              <a:t>Logický rámec </a:t>
            </a:r>
            <a:r>
              <a:rPr lang="pl-PL" sz="2800" dirty="0" smtClean="0"/>
              <a:t>- logická rámcová matice – tabulka logických vazeb; vertikální a horizontální linie</a:t>
            </a:r>
            <a:endParaRPr lang="cs-CZ" altLang="cs-CZ" sz="2800" b="1" dirty="0"/>
          </a:p>
          <a:p>
            <a:pPr lvl="2"/>
            <a:endParaRPr lang="cs-CZ" altLang="cs-CZ" sz="20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090434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44A2-1EBE-46CA-BD0A-C9B46143C021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Analýza potřeb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565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Potřeby cílové skupiny jsou v čase proměnné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Umožňuje </a:t>
            </a:r>
            <a:r>
              <a:rPr lang="cs-CZ" altLang="cs-CZ" sz="2800" dirty="0"/>
              <a:t>včas identifikovat změnu a </a:t>
            </a:r>
            <a:r>
              <a:rPr lang="cs-CZ" altLang="cs-CZ" sz="2800" dirty="0" smtClean="0"/>
              <a:t>připravit se na ni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Způsob </a:t>
            </a:r>
            <a:r>
              <a:rPr lang="cs-CZ" altLang="cs-CZ" sz="2800" dirty="0"/>
              <a:t>provedení </a:t>
            </a:r>
            <a:r>
              <a:rPr lang="cs-CZ" altLang="cs-CZ" sz="2800" dirty="0" smtClean="0"/>
              <a:t>– běžně užívané:  sociologický výzkum (kvalitativní – rozhovory) a  kvantitativní charakter - dotazníky</a:t>
            </a:r>
            <a:r>
              <a:rPr lang="cs-CZ" altLang="cs-CZ" sz="28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Smysluplné </a:t>
            </a:r>
            <a:r>
              <a:rPr lang="cs-CZ" altLang="cs-CZ" sz="2800" dirty="0"/>
              <a:t>je provádět analýzu potřeb opakovaně po uplynutí delší doby</a:t>
            </a:r>
          </a:p>
        </p:txBody>
      </p:sp>
    </p:spTree>
    <p:extLst>
      <p:ext uri="{BB962C8B-B14F-4D97-AF65-F5344CB8AC3E}">
        <p14:creationId xmlns:p14="http://schemas.microsoft.com/office/powerpoint/2010/main" val="2310126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Manažeři - kybernetická </a:t>
            </a:r>
            <a:r>
              <a:rPr lang="cs-CZ" b="1" dirty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CEO </a:t>
            </a:r>
            <a:r>
              <a:rPr lang="cs-CZ" dirty="0" err="1"/>
              <a:t>f</a:t>
            </a:r>
            <a:r>
              <a:rPr lang="cs-CZ" dirty="0" err="1" smtClean="0"/>
              <a:t>raud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ylákání peněz podvodnými emaily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885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Vrcholové vedení firem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5141168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Do začátkem </a:t>
            </a:r>
            <a:r>
              <a:rPr lang="cs-CZ" dirty="0"/>
              <a:t>20. století vedli </a:t>
            </a:r>
            <a:r>
              <a:rPr lang="cs-CZ" dirty="0" smtClean="0"/>
              <a:t>podniky jednotlivci</a:t>
            </a:r>
            <a:r>
              <a:rPr lang="cs-CZ" dirty="0"/>
              <a:t>, </a:t>
            </a:r>
            <a:r>
              <a:rPr lang="cs-CZ" dirty="0" smtClean="0"/>
              <a:t>majiteli; podnikatelská osobnost - úspěch </a:t>
            </a:r>
            <a:r>
              <a:rPr lang="cs-CZ" dirty="0"/>
              <a:t>firmy </a:t>
            </a:r>
            <a:r>
              <a:rPr lang="cs-CZ" dirty="0" smtClean="0"/>
              <a:t>l </a:t>
            </a:r>
            <a:r>
              <a:rPr lang="cs-CZ" dirty="0"/>
              <a:t>na ni přímo </a:t>
            </a:r>
            <a:r>
              <a:rPr lang="cs-CZ" dirty="0" smtClean="0"/>
              <a:t>závislý (Henry Ford, Tomáše </a:t>
            </a:r>
            <a:r>
              <a:rPr lang="cs-CZ" dirty="0"/>
              <a:t>a Jana Baťovi a další. </a:t>
            </a:r>
            <a:r>
              <a:rPr lang="cs-CZ" dirty="0" smtClean="0"/>
              <a:t>Tyto </a:t>
            </a:r>
            <a:r>
              <a:rPr lang="cs-CZ" dirty="0"/>
              <a:t>osobnosti řídily podnik často značně autokraticky.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1 SV p</a:t>
            </a:r>
            <a:r>
              <a:rPr lang="cs-CZ" dirty="0" smtClean="0"/>
              <a:t>ři rozběhu </a:t>
            </a:r>
            <a:r>
              <a:rPr lang="cs-CZ" dirty="0"/>
              <a:t>firmy 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 smtClean="0"/>
              <a:t> </a:t>
            </a:r>
            <a:r>
              <a:rPr lang="cs-CZ" dirty="0"/>
              <a:t>firma </a:t>
            </a:r>
            <a:r>
              <a:rPr lang="cs-CZ" dirty="0" smtClean="0"/>
              <a:t>funkční</a:t>
            </a:r>
            <a:r>
              <a:rPr lang="cs-CZ" dirty="0" smtClean="0"/>
              <a:t>, </a:t>
            </a:r>
            <a:r>
              <a:rPr lang="cs-CZ" dirty="0"/>
              <a:t>je lepší </a:t>
            </a:r>
            <a:r>
              <a:rPr lang="cs-CZ" dirty="0" smtClean="0"/>
              <a:t>role vlastníka a manažera rozdělit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vlastníci - rozhodování a schvalování strategických záměrů organizace, dohled nad činností manažerů, zvláště pak nad plněním strategických záměrů, sledování výkonnosti organizace (především hodnocení ekonomických ukazatelů) apod.;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manažeři - mají dominantní postavení v řízení organizace, připravují koncepce rozvoje organizace, řídí běžnou provozní činnost, zabezpečují její finanční zdraví atd.;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zaměstnanci - realizují stanovené úkoly, poskytují příslušné informace a další podklady nutné pro řízení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Valná </a:t>
            </a:r>
            <a:r>
              <a:rPr lang="cs-CZ" b="1" dirty="0"/>
              <a:t>hromada akcionářů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dirty="0" smtClean="0"/>
              <a:t>majitelé </a:t>
            </a:r>
            <a:r>
              <a:rPr lang="cs-CZ" dirty="0"/>
              <a:t>(i </a:t>
            </a:r>
            <a:r>
              <a:rPr lang="cs-CZ" dirty="0" smtClean="0"/>
              <a:t>tisíce </a:t>
            </a:r>
            <a:r>
              <a:rPr lang="cs-CZ" dirty="0"/>
              <a:t>majitelů), schází se 1 ročně. Rozhodují o zásadních strategických problémech, rozhodují o stanovách, o základním kapitálu, o dělení zisku a rozdělení dividend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Dozorčí </a:t>
            </a:r>
            <a:r>
              <a:rPr lang="cs-CZ" b="1" dirty="0"/>
              <a:t>rada</a:t>
            </a:r>
            <a:br>
              <a:rPr lang="cs-CZ" b="1" dirty="0"/>
            </a:br>
            <a:r>
              <a:rPr lang="cs-CZ" dirty="0"/>
              <a:t>- </a:t>
            </a:r>
            <a:r>
              <a:rPr lang="cs-CZ" dirty="0" smtClean="0"/>
              <a:t>rada </a:t>
            </a:r>
            <a:r>
              <a:rPr lang="cs-CZ" dirty="0"/>
              <a:t>ředitelů nebo správní </a:t>
            </a:r>
            <a:r>
              <a:rPr lang="cs-CZ" dirty="0" smtClean="0"/>
              <a:t>rada, </a:t>
            </a:r>
            <a:r>
              <a:rPr lang="cs-CZ" dirty="0"/>
              <a:t>většinou má 5-11 </a:t>
            </a:r>
            <a:r>
              <a:rPr lang="cs-CZ" dirty="0" smtClean="0"/>
              <a:t>členů. Většinou </a:t>
            </a:r>
            <a:r>
              <a:rPr lang="cs-CZ" dirty="0"/>
              <a:t>zasedá 1x měsíčně, zasedají v ní akcionáři, věřitelé, banky, dodavatelé</a:t>
            </a:r>
            <a:r>
              <a:rPr lang="cs-CZ" dirty="0" smtClean="0"/>
              <a:t>, odběratelé</a:t>
            </a:r>
            <a:r>
              <a:rPr lang="cs-CZ" dirty="0"/>
              <a:t>, zástupci státu.</a:t>
            </a:r>
            <a:br>
              <a:rPr lang="cs-CZ" dirty="0"/>
            </a:br>
            <a:r>
              <a:rPr lang="cs-CZ" dirty="0"/>
              <a:t>Tato rada řeší otázky: finanční, výrobní, </a:t>
            </a:r>
            <a:r>
              <a:rPr lang="cs-CZ" dirty="0" smtClean="0"/>
              <a:t>obchodní.</a:t>
            </a:r>
          </a:p>
          <a:p>
            <a:r>
              <a:rPr lang="cs-CZ" b="1" dirty="0" smtClean="0"/>
              <a:t>Představenstvo</a:t>
            </a:r>
            <a:r>
              <a:rPr lang="cs-CZ" b="1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dirty="0" smtClean="0"/>
              <a:t>výkonný výbor, </a:t>
            </a:r>
            <a:r>
              <a:rPr lang="cs-CZ" dirty="0"/>
              <a:t>tzv. výkonný top </a:t>
            </a:r>
            <a:r>
              <a:rPr lang="cs-CZ" dirty="0" smtClean="0"/>
              <a:t>management, nejvyšší </a:t>
            </a:r>
            <a:r>
              <a:rPr lang="cs-CZ" dirty="0"/>
              <a:t>řídící orgán v čele s generálním ředitelem. Management většinou to nejsou akcionáři. Zabývá se hospodářskou politikou a aktuálními provozními problémy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279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BLAŽEK</a:t>
            </a:r>
            <a:r>
              <a:rPr lang="cs-CZ" sz="1200" dirty="0"/>
              <a:t>, L. Management Organizování, rozhodování, ovlivňování.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  <a:r>
              <a:rPr lang="cs-CZ" sz="1200" dirty="0" smtClean="0"/>
              <a:t>s</a:t>
            </a:r>
          </a:p>
          <a:p>
            <a:r>
              <a:rPr lang="cs-CZ" sz="1200" dirty="0" smtClean="0"/>
              <a:t>BLAŽEK</a:t>
            </a:r>
            <a:r>
              <a:rPr lang="cs-CZ" sz="1200" dirty="0"/>
              <a:t>, L. Management Organizování, rozhodování, ovlivňování. </a:t>
            </a:r>
            <a:endParaRPr lang="cs-CZ" sz="1200" dirty="0" smtClean="0"/>
          </a:p>
          <a:p>
            <a:r>
              <a:rPr lang="cs-CZ" sz="1200" dirty="0" smtClean="0"/>
              <a:t>OBST</a:t>
            </a:r>
            <a:r>
              <a:rPr lang="cs-CZ" sz="1200" dirty="0"/>
              <a:t>, O.; HRABOVSKÝ, M.; IVANOVÁ, K.; KUBÁTOVÁ, J.; HORVÁTH, M.; KLOS, R. Základy obecného managementu. </a:t>
            </a:r>
            <a:endParaRPr lang="cs-CZ" sz="1200" dirty="0" smtClean="0"/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ČERNÍKOVÁ</a:t>
            </a:r>
            <a:r>
              <a:rPr lang="cs-CZ" sz="1200" dirty="0"/>
              <a:t>, H. Teorie a praxe školského managementu. </a:t>
            </a:r>
            <a:endParaRPr lang="cs-CZ" sz="1200" dirty="0" smtClean="0"/>
          </a:p>
          <a:p>
            <a:r>
              <a:rPr lang="cs-CZ" sz="1200" dirty="0" smtClean="0"/>
              <a:t>ZLÁMAL</a:t>
            </a:r>
            <a:r>
              <a:rPr lang="cs-CZ" sz="1200" dirty="0"/>
              <a:t>, J.; BAČÍK, P.; BELLOVÁ, J. Management základy managementu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MLÁDKOVÁ</a:t>
            </a:r>
            <a:r>
              <a:rPr lang="cs-CZ" sz="1200" dirty="0"/>
              <a:t>, L.; JEDINÁK, P. A KOL. Management.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86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79296" cy="5184576"/>
          </a:xfrm>
        </p:spPr>
        <p:txBody>
          <a:bodyPr>
            <a:noAutofit/>
          </a:bodyPr>
          <a:lstStyle/>
          <a:p>
            <a:r>
              <a:rPr lang="cs-CZ" sz="1600" dirty="0" smtClean="0"/>
              <a:t>Původně </a:t>
            </a:r>
            <a:r>
              <a:rPr lang="cs-CZ" sz="1600" dirty="0"/>
              <a:t>americký výraz – management</a:t>
            </a:r>
            <a:r>
              <a:rPr lang="cs-CZ" sz="1600" dirty="0" smtClean="0"/>
              <a:t>, </a:t>
            </a:r>
            <a:r>
              <a:rPr lang="cs-CZ" sz="1600" dirty="0"/>
              <a:t>v současnosti má mezinárodní platnost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Český jazyk – řízení</a:t>
            </a:r>
          </a:p>
          <a:p>
            <a:r>
              <a:rPr lang="cs-CZ" sz="1600" dirty="0" smtClean="0"/>
              <a:t>Různé definice, např. </a:t>
            </a:r>
          </a:p>
          <a:p>
            <a:pPr>
              <a:buFontTx/>
              <a:buChar char="-"/>
            </a:pPr>
            <a:r>
              <a:rPr lang="cs-CZ" sz="1600" dirty="0" smtClean="0"/>
              <a:t>proces </a:t>
            </a:r>
            <a:r>
              <a:rPr lang="cs-CZ" sz="1600" dirty="0"/>
              <a:t>tvorby a udržování prostředí, ve kterém jednotlivci pracují společně ve skupinách a účinně dosahují vybraných </a:t>
            </a:r>
            <a:r>
              <a:rPr lang="cs-CZ" sz="1600" dirty="0" smtClean="0"/>
              <a:t>cílů</a:t>
            </a:r>
          </a:p>
          <a:p>
            <a:pPr>
              <a:buFontTx/>
              <a:buChar char="-"/>
            </a:pPr>
            <a:r>
              <a:rPr lang="cs-CZ" sz="1600" dirty="0"/>
              <a:t>ř</a:t>
            </a:r>
            <a:r>
              <a:rPr lang="cs-CZ" sz="1600" dirty="0" smtClean="0"/>
              <a:t>ízením </a:t>
            </a:r>
            <a:r>
              <a:rPr lang="cs-CZ" sz="1600" dirty="0"/>
              <a:t>rozumíme dosahování cílů prostřednictvím lidí ve formálně organizovaných </a:t>
            </a:r>
            <a:r>
              <a:rPr lang="cs-CZ" sz="1600" dirty="0" smtClean="0"/>
              <a:t>skupinách</a:t>
            </a:r>
            <a:r>
              <a:rPr lang="cs-CZ" sz="1600" dirty="0"/>
              <a:t>. </a:t>
            </a:r>
            <a:endParaRPr lang="cs-CZ" sz="1600" dirty="0" smtClean="0"/>
          </a:p>
          <a:p>
            <a:r>
              <a:rPr lang="cs-CZ" sz="1600" dirty="0" smtClean="0"/>
              <a:t>Management </a:t>
            </a:r>
            <a:r>
              <a:rPr lang="cs-CZ" sz="1600" dirty="0"/>
              <a:t>má 3</a:t>
            </a:r>
            <a:r>
              <a:rPr lang="cs-CZ" sz="1600" dirty="0" smtClean="0"/>
              <a:t> </a:t>
            </a:r>
            <a:r>
              <a:rPr lang="cs-CZ" sz="1600" dirty="0"/>
              <a:t>významové </a:t>
            </a:r>
            <a:r>
              <a:rPr lang="cs-CZ" sz="1600" dirty="0" smtClean="0"/>
              <a:t>roviny</a:t>
            </a:r>
          </a:p>
          <a:p>
            <a:pPr>
              <a:buAutoNum type="alphaLcParenR"/>
            </a:pPr>
            <a:r>
              <a:rPr lang="cs-CZ" sz="1600" dirty="0" smtClean="0"/>
              <a:t>chápán </a:t>
            </a:r>
            <a:r>
              <a:rPr lang="cs-CZ" sz="1600" dirty="0"/>
              <a:t>jako proces </a:t>
            </a:r>
            <a:r>
              <a:rPr lang="cs-CZ" sz="1600" dirty="0" smtClean="0"/>
              <a:t>řízení</a:t>
            </a:r>
          </a:p>
          <a:p>
            <a:pPr>
              <a:buAutoNum type="alphaLcParenR"/>
            </a:pPr>
            <a:r>
              <a:rPr lang="cs-CZ" sz="1600" dirty="0" smtClean="0"/>
              <a:t>řídící </a:t>
            </a:r>
            <a:r>
              <a:rPr lang="cs-CZ" sz="1600" dirty="0"/>
              <a:t>pracovníci </a:t>
            </a:r>
            <a:endParaRPr lang="cs-CZ" sz="1600" dirty="0" smtClean="0"/>
          </a:p>
          <a:p>
            <a:pPr>
              <a:buAutoNum type="alphaLcParenR"/>
            </a:pPr>
            <a:r>
              <a:rPr lang="cs-CZ" sz="1600" dirty="0" smtClean="0"/>
              <a:t>soubor </a:t>
            </a:r>
            <a:r>
              <a:rPr lang="cs-CZ" sz="1600" dirty="0"/>
              <a:t>poznatků o </a:t>
            </a:r>
            <a:r>
              <a:rPr lang="cs-CZ" sz="1600" dirty="0" smtClean="0"/>
              <a:t>řízení skupin </a:t>
            </a:r>
            <a:r>
              <a:rPr lang="cs-CZ" sz="1600" dirty="0"/>
              <a:t>a jednotlivců v uspořádaném ekonomicko-sociálním prostředí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Management </a:t>
            </a:r>
            <a:r>
              <a:rPr lang="cs-CZ" sz="1600" dirty="0"/>
              <a:t>zahrnuje řízení organizace jako celku, řízení jejich částí i jednotlivých činností (výrobní, personální, marketingové, apod</a:t>
            </a:r>
            <a:r>
              <a:rPr lang="cs-CZ" sz="1600" dirty="0" smtClean="0"/>
              <a:t>.).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r>
              <a:rPr lang="cs-CZ" sz="1600" b="1" dirty="0" smtClean="0">
                <a:solidFill>
                  <a:srgbClr val="FF0000"/>
                </a:solidFill>
              </a:rPr>
              <a:t>Základní </a:t>
            </a:r>
            <a:r>
              <a:rPr lang="cs-CZ" sz="1600" b="1" dirty="0">
                <a:solidFill>
                  <a:srgbClr val="FF0000"/>
                </a:solidFill>
              </a:rPr>
              <a:t>náplní managementu je tvorba cílů a hledání prostředků, jak těchto cílů dosáhnout</a:t>
            </a:r>
            <a:r>
              <a:rPr lang="cs-CZ" sz="1600" b="1" dirty="0" smtClean="0">
                <a:solidFill>
                  <a:srgbClr val="FF0000"/>
                </a:solidFill>
              </a:rPr>
              <a:t>.</a:t>
            </a:r>
            <a:endParaRPr lang="cs-CZ" sz="1600" dirty="0" smtClean="0"/>
          </a:p>
          <a:p>
            <a:r>
              <a:rPr lang="cs-CZ" sz="1600" dirty="0" smtClean="0"/>
              <a:t>Řízení </a:t>
            </a:r>
            <a:r>
              <a:rPr lang="cs-CZ" sz="1600" dirty="0"/>
              <a:t>není jednorázová záležitost, má svoje složky, kroky, funkce</a:t>
            </a:r>
            <a:r>
              <a:rPr lang="cs-CZ" sz="1600" dirty="0" smtClean="0"/>
              <a:t>. </a:t>
            </a:r>
          </a:p>
          <a:p>
            <a:r>
              <a:rPr lang="cs-CZ" sz="1600" b="1" dirty="0"/>
              <a:t>Řízení </a:t>
            </a:r>
            <a:r>
              <a:rPr lang="cs-CZ" sz="1600" b="1" dirty="0" smtClean="0"/>
              <a:t>= mít </a:t>
            </a:r>
            <a:r>
              <a:rPr lang="cs-CZ" sz="1600" b="1" dirty="0"/>
              <a:t>pod svým vedením, ovládat, spravovat, regulovat, usměrňovat. S</a:t>
            </a:r>
            <a:r>
              <a:rPr lang="cs-CZ" sz="1600" b="1" dirty="0" smtClean="0"/>
              <a:t>ouhrnný </a:t>
            </a:r>
            <a:r>
              <a:rPr lang="cs-CZ" sz="1600" b="1" dirty="0"/>
              <a:t>pojem - sada dovedností, technik, metod a principů pomocí kterých se plánuje, organizuje, koordinuje a usměrňuje práce lidí a to tak, aby bylo dosaženo určených cílů organizace.</a:t>
            </a:r>
          </a:p>
        </p:txBody>
      </p:sp>
    </p:spTree>
    <p:extLst>
      <p:ext uri="{BB962C8B-B14F-4D97-AF65-F5344CB8AC3E}">
        <p14:creationId xmlns:p14="http://schemas.microsoft.com/office/powerpoint/2010/main" val="399726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637112"/>
          </a:xfrm>
        </p:spPr>
        <p:txBody>
          <a:bodyPr>
            <a:normAutofit/>
          </a:bodyPr>
          <a:lstStyle/>
          <a:p>
            <a:r>
              <a:rPr lang="cs-CZ" dirty="0"/>
              <a:t>manažerské funkce </a:t>
            </a:r>
            <a:endParaRPr lang="cs-CZ" dirty="0" smtClean="0"/>
          </a:p>
          <a:p>
            <a:r>
              <a:rPr lang="cs-CZ" dirty="0" smtClean="0"/>
              <a:t>manažeři </a:t>
            </a:r>
          </a:p>
          <a:p>
            <a:r>
              <a:rPr lang="cs-CZ" dirty="0" smtClean="0"/>
              <a:t>vědní obor </a:t>
            </a:r>
          </a:p>
          <a:p>
            <a:r>
              <a:rPr lang="cs-CZ" dirty="0" smtClean="0"/>
              <a:t>studijní obor 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746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lita v práci | Funny, Humor, F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49599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689934" y="620688"/>
            <a:ext cx="3211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Základní úrovně managementu </a:t>
            </a:r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187624" y="3199422"/>
            <a:ext cx="864096" cy="85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41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</a:t>
            </a:r>
            <a:r>
              <a:rPr lang="cs-CZ" b="1" dirty="0"/>
              <a:t>úrovně managementu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Vrcholoví, top manažeři </a:t>
            </a:r>
            <a:r>
              <a:rPr lang="cs-CZ" dirty="0" smtClean="0"/>
              <a:t>– vytváří strategické </a:t>
            </a:r>
            <a:r>
              <a:rPr lang="cs-CZ" dirty="0"/>
              <a:t>koncepce vývoje organizace, </a:t>
            </a:r>
            <a:r>
              <a:rPr lang="cs-CZ" dirty="0" smtClean="0"/>
              <a:t>monitorují a jednají se </a:t>
            </a:r>
            <a:r>
              <a:rPr lang="cs-CZ" dirty="0"/>
              <a:t>zákazníky a společností jako celkem, jsou odpovědni </a:t>
            </a:r>
            <a:r>
              <a:rPr lang="cs-CZ" dirty="0" smtClean="0"/>
              <a:t>vlastníkům</a:t>
            </a:r>
          </a:p>
          <a:p>
            <a:r>
              <a:rPr lang="cs-CZ" b="1" dirty="0" smtClean="0"/>
              <a:t>Střední </a:t>
            </a:r>
            <a:r>
              <a:rPr lang="cs-CZ" b="1" dirty="0"/>
              <a:t>manažeři </a:t>
            </a:r>
            <a:r>
              <a:rPr lang="cs-CZ" dirty="0" smtClean="0"/>
              <a:t>– především práce s lidmi. úkolem </a:t>
            </a:r>
            <a:r>
              <a:rPr lang="cs-CZ" dirty="0"/>
              <a:t>je přetvářet strategické úkoly vytvořené vrcholovými manažery na úkoly podřízených linií a dohlížet na jejich </a:t>
            </a:r>
            <a:r>
              <a:rPr lang="cs-CZ" dirty="0" smtClean="0"/>
              <a:t>plnění. </a:t>
            </a:r>
          </a:p>
          <a:p>
            <a:r>
              <a:rPr lang="cs-CZ" b="1" dirty="0" smtClean="0"/>
              <a:t>Linioví manažeři (manažeři první linie) </a:t>
            </a:r>
            <a:r>
              <a:rPr lang="cs-CZ" dirty="0" smtClean="0"/>
              <a:t>– operativní řídící pracovníci, úkol řídit </a:t>
            </a:r>
            <a:r>
              <a:rPr lang="cs-CZ" dirty="0"/>
              <a:t>výkonné </a:t>
            </a:r>
            <a:r>
              <a:rPr lang="cs-CZ" dirty="0" smtClean="0"/>
              <a:t>pracovníky, dohlížení na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73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</a:t>
            </a:r>
            <a:r>
              <a:rPr lang="cs-CZ" dirty="0" err="1" smtClean="0"/>
              <a:t>managenentu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27658"/>
            <a:ext cx="8229600" cy="367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05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dosahuje </a:t>
            </a:r>
            <a:r>
              <a:rPr lang="cs-CZ" dirty="0"/>
              <a:t>stanovených cílů s lidmi a prostřednictvím </a:t>
            </a:r>
            <a:r>
              <a:rPr lang="cs-CZ" dirty="0" smtClean="0"/>
              <a:t>lidských zdrojů</a:t>
            </a:r>
          </a:p>
          <a:p>
            <a:r>
              <a:rPr lang="cs-CZ" dirty="0" smtClean="0"/>
              <a:t>hlavní </a:t>
            </a:r>
            <a:r>
              <a:rPr lang="cs-CZ" dirty="0"/>
              <a:t>úkoly </a:t>
            </a:r>
            <a:r>
              <a:rPr lang="cs-CZ" dirty="0" smtClean="0"/>
              <a:t>v </a:t>
            </a:r>
            <a:r>
              <a:rPr lang="cs-CZ" dirty="0"/>
              <a:t>organizaci: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definuje </a:t>
            </a:r>
            <a:r>
              <a:rPr lang="cs-CZ" dirty="0"/>
              <a:t>cíle organizace a jejích </a:t>
            </a:r>
            <a:r>
              <a:rPr lang="cs-CZ" dirty="0" smtClean="0"/>
              <a:t>částí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řídí </a:t>
            </a:r>
            <a:r>
              <a:rPr lang="cs-CZ" dirty="0"/>
              <a:t>činnosti nutné k </a:t>
            </a:r>
            <a:r>
              <a:rPr lang="cs-CZ" dirty="0" smtClean="0"/>
              <a:t>dosažení </a:t>
            </a:r>
            <a:r>
              <a:rPr lang="cs-CZ" dirty="0"/>
              <a:t>cílů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pracuje </a:t>
            </a:r>
            <a:r>
              <a:rPr lang="cs-CZ" dirty="0"/>
              <a:t>s </a:t>
            </a:r>
            <a:r>
              <a:rPr lang="cs-CZ" dirty="0" smtClean="0"/>
              <a:t>rizikem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odpovídá </a:t>
            </a:r>
            <a:r>
              <a:rPr lang="cs-CZ" dirty="0"/>
              <a:t>za výsledky řízené části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vytváří </a:t>
            </a:r>
            <a:r>
              <a:rPr lang="cs-CZ" dirty="0"/>
              <a:t>organizační strukturu </a:t>
            </a:r>
            <a:r>
              <a:rPr lang="cs-CZ" dirty="0" smtClean="0"/>
              <a:t>organizace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pracuje </a:t>
            </a:r>
            <a:r>
              <a:rPr lang="cs-CZ" dirty="0"/>
              <a:t>s lidmi a prostřednictvím </a:t>
            </a:r>
            <a:r>
              <a:rPr lang="cs-CZ" dirty="0" smtClean="0"/>
              <a:t>lidí</a:t>
            </a:r>
          </a:p>
          <a:p>
            <a:r>
              <a:rPr lang="cs-CZ" dirty="0" smtClean="0"/>
              <a:t>musí </a:t>
            </a:r>
            <a:r>
              <a:rPr lang="cs-CZ" dirty="0"/>
              <a:t>být obdařen přirozenou autoritou a mít manažerské </a:t>
            </a:r>
            <a:r>
              <a:rPr lang="cs-CZ" dirty="0" smtClean="0"/>
              <a:t>dovednosti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Pozn. : …..</a:t>
            </a:r>
            <a:r>
              <a:rPr lang="cs-CZ" sz="2900" i="1" dirty="0" smtClean="0"/>
              <a:t>Je </a:t>
            </a:r>
            <a:r>
              <a:rPr lang="cs-CZ" sz="2900" i="1" dirty="0"/>
              <a:t>to dost nevděčná pracovní pozice, protože manažer se často stává </a:t>
            </a:r>
            <a:r>
              <a:rPr lang="cs-CZ" sz="2900" i="1" dirty="0" smtClean="0"/>
              <a:t>„blbcem“ </a:t>
            </a:r>
            <a:r>
              <a:rPr lang="cs-CZ" sz="2900" i="1" dirty="0"/>
              <a:t>v očích podřízených i nadřízených. Někdy právem, jindy ne</a:t>
            </a:r>
            <a:r>
              <a:rPr lang="cs-CZ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279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„4E“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účelnost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effectiveness</a:t>
            </a:r>
            <a:r>
              <a:rPr lang="cs-CZ" dirty="0"/>
              <a:t>) – znamená dělat správné věci, správně vytyčovat cíle, správně definovat priority, správně se </a:t>
            </a:r>
            <a:r>
              <a:rPr lang="cs-CZ" dirty="0" smtClean="0"/>
              <a:t>rozhodovat</a:t>
            </a:r>
          </a:p>
          <a:p>
            <a:r>
              <a:rPr lang="cs-CZ" b="1" dirty="0" smtClean="0"/>
              <a:t>účinnost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efficiency</a:t>
            </a:r>
            <a:r>
              <a:rPr lang="cs-CZ" dirty="0"/>
              <a:t>) – znamená dělat věci správně, řešit úkoly a problémy v souladu s aktuálními znalostmi daného oboru (finance, lidské zdroje, organizační struktura atd</a:t>
            </a:r>
            <a:r>
              <a:rPr lang="cs-CZ" dirty="0" smtClean="0"/>
              <a:t>.)</a:t>
            </a:r>
          </a:p>
          <a:p>
            <a:r>
              <a:rPr lang="cs-CZ" b="1" dirty="0" smtClean="0"/>
              <a:t>hospodárnost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economy</a:t>
            </a:r>
            <a:r>
              <a:rPr lang="cs-CZ" dirty="0"/>
              <a:t>) – dělat věci s minimálními </a:t>
            </a:r>
            <a:r>
              <a:rPr lang="cs-CZ" dirty="0" smtClean="0"/>
              <a:t>náklady</a:t>
            </a:r>
          </a:p>
          <a:p>
            <a:r>
              <a:rPr lang="cs-CZ" b="1" dirty="0" smtClean="0"/>
              <a:t>odpovědnost </a:t>
            </a:r>
            <a:r>
              <a:rPr lang="cs-CZ" dirty="0"/>
              <a:t>(</a:t>
            </a:r>
            <a:r>
              <a:rPr lang="cs-CZ" dirty="0" err="1"/>
              <a:t>equity</a:t>
            </a:r>
            <a:r>
              <a:rPr lang="cs-CZ" dirty="0"/>
              <a:t>) – dělat správné věci v souladu s právem, sem patří sociální odpovědnost, sociální citlivost, dodržování ekologických a morálních </a:t>
            </a:r>
            <a:r>
              <a:rPr lang="cs-CZ" dirty="0" smtClean="0"/>
              <a:t>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084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1203</Words>
  <Application>Microsoft Office PowerPoint</Application>
  <PresentationFormat>Předvádění na obrazovce 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Manažerské funkce  Vize  Operacionalizace vize</vt:lpstr>
      <vt:lpstr>Vrcholové vedení firem</vt:lpstr>
      <vt:lpstr>Management </vt:lpstr>
      <vt:lpstr>Management</vt:lpstr>
      <vt:lpstr>Prezentace aplikace PowerPoint</vt:lpstr>
      <vt:lpstr>Základní úrovně managementu </vt:lpstr>
      <vt:lpstr>Úrovně managenentu</vt:lpstr>
      <vt:lpstr>Manažer</vt:lpstr>
      <vt:lpstr>Manažerské „4E“</vt:lpstr>
      <vt:lpstr>Prezentace aplikace PowerPoint</vt:lpstr>
      <vt:lpstr>Manažerská gramotnost části procesu řízení</vt:lpstr>
      <vt:lpstr>Plánování</vt:lpstr>
      <vt:lpstr>Vize</vt:lpstr>
      <vt:lpstr>Rozhodování</vt:lpstr>
      <vt:lpstr>Řízení</vt:lpstr>
      <vt:lpstr>Kontrola</vt:lpstr>
      <vt:lpstr>Operacionalizace vize</vt:lpstr>
      <vt:lpstr>Analýza potřeb</vt:lpstr>
      <vt:lpstr>Manažeři - kybernetická kriminalita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37</cp:revision>
  <dcterms:created xsi:type="dcterms:W3CDTF">2021-01-06T11:15:33Z</dcterms:created>
  <dcterms:modified xsi:type="dcterms:W3CDTF">2022-02-19T12:01:15Z</dcterms:modified>
</cp:coreProperties>
</file>