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2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91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DD36A-8326-44D3-9BB8-A7C0F1B966D5}" type="datetimeFigureOut">
              <a:rPr lang="cs-CZ" smtClean="0"/>
              <a:t>13.02.2022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1BC7-AFC1-4C38-9771-587196BBAA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8707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DD36A-8326-44D3-9BB8-A7C0F1B966D5}" type="datetimeFigureOut">
              <a:rPr lang="cs-CZ" smtClean="0"/>
              <a:t>13.02.2022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1BC7-AFC1-4C38-9771-587196BBAA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9289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DD36A-8326-44D3-9BB8-A7C0F1B966D5}" type="datetimeFigureOut">
              <a:rPr lang="cs-CZ" smtClean="0"/>
              <a:t>13.02.2022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1BC7-AFC1-4C38-9771-587196BBAA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3678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DD36A-8326-44D3-9BB8-A7C0F1B966D5}" type="datetimeFigureOut">
              <a:rPr lang="cs-CZ" smtClean="0"/>
              <a:t>13.02.2022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1BC7-AFC1-4C38-9771-587196BBAA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3332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DD36A-8326-44D3-9BB8-A7C0F1B966D5}" type="datetimeFigureOut">
              <a:rPr lang="cs-CZ" smtClean="0"/>
              <a:t>13.02.2022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1BC7-AFC1-4C38-9771-587196BBAA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4626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DD36A-8326-44D3-9BB8-A7C0F1B966D5}" type="datetimeFigureOut">
              <a:rPr lang="cs-CZ" smtClean="0"/>
              <a:t>13.02.2022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1BC7-AFC1-4C38-9771-587196BBAA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7848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DD36A-8326-44D3-9BB8-A7C0F1B966D5}" type="datetimeFigureOut">
              <a:rPr lang="cs-CZ" smtClean="0"/>
              <a:t>13.02.2022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1BC7-AFC1-4C38-9771-587196BBAA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0033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DD36A-8326-44D3-9BB8-A7C0F1B966D5}" type="datetimeFigureOut">
              <a:rPr lang="cs-CZ" smtClean="0"/>
              <a:t>13.02.2022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1BC7-AFC1-4C38-9771-587196BBAA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5003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DD36A-8326-44D3-9BB8-A7C0F1B966D5}" type="datetimeFigureOut">
              <a:rPr lang="cs-CZ" smtClean="0"/>
              <a:t>13.02.2022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1BC7-AFC1-4C38-9771-587196BBAA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2003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DD36A-8326-44D3-9BB8-A7C0F1B966D5}" type="datetimeFigureOut">
              <a:rPr lang="cs-CZ" smtClean="0"/>
              <a:t>13.02.2022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1BC7-AFC1-4C38-9771-587196BBAA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8686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DD36A-8326-44D3-9BB8-A7C0F1B966D5}" type="datetimeFigureOut">
              <a:rPr lang="cs-CZ" smtClean="0"/>
              <a:t>13.02.2022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1BC7-AFC1-4C38-9771-587196BBAA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0808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DD36A-8326-44D3-9BB8-A7C0F1B966D5}" type="datetimeFigureOut">
              <a:rPr lang="cs-CZ" smtClean="0"/>
              <a:t>13.02.2022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91BC7-AFC1-4C38-9771-587196BBAA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8737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91264" cy="4853136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vidina, zjevení</a:t>
            </a:r>
            <a:r>
              <a:rPr lang="cs-CZ" dirty="0"/>
              <a:t>, </a:t>
            </a:r>
            <a:r>
              <a:rPr lang="cs-CZ" dirty="0" smtClean="0"/>
              <a:t>představa</a:t>
            </a:r>
          </a:p>
          <a:p>
            <a:r>
              <a:rPr lang="cs-CZ" dirty="0" smtClean="0"/>
              <a:t>vidění </a:t>
            </a:r>
            <a:r>
              <a:rPr lang="cs-CZ" dirty="0"/>
              <a:t>do budoucnosti </a:t>
            </a:r>
            <a:r>
              <a:rPr lang="cs-CZ" dirty="0" smtClean="0"/>
              <a:t>(např</a:t>
            </a:r>
            <a:r>
              <a:rPr lang="cs-CZ" dirty="0"/>
              <a:t>. </a:t>
            </a:r>
            <a:r>
              <a:rPr lang="cs-CZ" dirty="0" smtClean="0"/>
              <a:t>rozvoj školy, pracoviště</a:t>
            </a:r>
            <a:r>
              <a:rPr lang="cs-CZ" dirty="0"/>
              <a:t>)</a:t>
            </a:r>
          </a:p>
          <a:p>
            <a:r>
              <a:rPr lang="cs-CZ" dirty="0" smtClean="0"/>
              <a:t>vizionář </a:t>
            </a:r>
            <a:r>
              <a:rPr lang="cs-CZ" dirty="0"/>
              <a:t>= snílek, </a:t>
            </a:r>
            <a:r>
              <a:rPr lang="cs-CZ" dirty="0" smtClean="0"/>
              <a:t>blouznivec</a:t>
            </a:r>
            <a:endParaRPr lang="cs-CZ" dirty="0"/>
          </a:p>
          <a:p>
            <a:r>
              <a:rPr lang="cs-CZ" dirty="0"/>
              <a:t>v</a:t>
            </a:r>
            <a:r>
              <a:rPr lang="cs-CZ" dirty="0" smtClean="0"/>
              <a:t>izionář = prognostik</a:t>
            </a:r>
          </a:p>
          <a:p>
            <a:r>
              <a:rPr lang="cs-CZ" i="1" dirty="0"/>
              <a:t>„Nejvíc k pláči je ten, kdo má zrak, ale nemá vizi</a:t>
            </a:r>
            <a:r>
              <a:rPr lang="cs-CZ" i="1" dirty="0" smtClean="0"/>
              <a:t>.“ </a:t>
            </a:r>
            <a:r>
              <a:rPr lang="cs-CZ" dirty="0" err="1" smtClean="0"/>
              <a:t>Hellen</a:t>
            </a:r>
            <a:r>
              <a:rPr lang="cs-CZ" dirty="0" smtClean="0"/>
              <a:t> Kellerová</a:t>
            </a:r>
            <a:r>
              <a:rPr lang="cs-CZ" i="1" dirty="0" smtClean="0"/>
              <a:t/>
            </a:r>
            <a:br>
              <a:rPr lang="cs-CZ" i="1" dirty="0" smtClean="0"/>
            </a:br>
            <a:r>
              <a:rPr lang="cs-CZ" sz="2300" dirty="0" smtClean="0"/>
              <a:t>americká </a:t>
            </a:r>
            <a:r>
              <a:rPr lang="cs-CZ" sz="2300" dirty="0"/>
              <a:t>spisovatelka, aktivistka a lektorka. </a:t>
            </a:r>
            <a:r>
              <a:rPr lang="cs-CZ" sz="2300" dirty="0" smtClean="0"/>
              <a:t>Před </a:t>
            </a:r>
            <a:r>
              <a:rPr lang="cs-CZ" sz="2300" dirty="0"/>
              <a:t>druhým rokem věku ztratila zrak i sluch. Jako první hluchoslepý člověk dokončila studium na Harvardově univerzitě</a:t>
            </a:r>
            <a:r>
              <a:rPr lang="cs-CZ" sz="2300" dirty="0" smtClean="0"/>
              <a:t>.</a:t>
            </a:r>
          </a:p>
          <a:p>
            <a:r>
              <a:rPr lang="cs-CZ" i="1" dirty="0" smtClean="0"/>
              <a:t>„Tolik </a:t>
            </a:r>
            <a:r>
              <a:rPr lang="cs-CZ" i="1" dirty="0"/>
              <a:t>lidí – včetně profesionálních vědců – mi dnes připomíná někoho, kdo sice viděl tisíce stromů, ale nikdy nespatřil žádný les</a:t>
            </a:r>
            <a:r>
              <a:rPr lang="cs-CZ" i="1" dirty="0" smtClean="0"/>
              <a:t>.“</a:t>
            </a:r>
            <a:r>
              <a:rPr lang="cs-CZ" dirty="0" smtClean="0"/>
              <a:t> A. Einstein</a:t>
            </a:r>
          </a:p>
          <a:p>
            <a:r>
              <a:rPr lang="cs-CZ" dirty="0"/>
              <a:t>o</a:t>
            </a:r>
            <a:r>
              <a:rPr lang="cs-CZ" dirty="0" smtClean="0"/>
              <a:t>kultismus, ezoterismus, náboženství atd., 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4" name="Picture 2" descr="Šarlatán získal hlavní cenu za režii na festivalu v Srbsku, bude se  promítat v zemích po celém světě | iROZHLAS - spolehlivé zpráv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5445224"/>
            <a:ext cx="2304256" cy="1297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3761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Vize pro české školství</a:t>
            </a:r>
            <a:endParaRPr lang="cs-CZ" b="1" dirty="0"/>
          </a:p>
        </p:txBody>
      </p:sp>
      <p:pic>
        <p:nvPicPr>
          <p:cNvPr id="4" name="Picture 2" descr="Strategie vzdělávací politiky ČR do roku 2030+, MŠMT ČR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602" y="1920077"/>
            <a:ext cx="6272796" cy="3886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5351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Vize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525963"/>
          </a:xfrm>
        </p:spPr>
        <p:txBody>
          <a:bodyPr/>
          <a:lstStyle/>
          <a:p>
            <a:r>
              <a:rPr lang="cs-CZ" altLang="cs-CZ" dirty="0" smtClean="0">
                <a:solidFill>
                  <a:schemeClr val="tx2"/>
                </a:solidFill>
                <a:cs typeface="Times New Roman" pitchFamily="18" charset="0"/>
              </a:rPr>
              <a:t>představa (idea), jakou školu chce její management vytvořit</a:t>
            </a:r>
          </a:p>
          <a:p>
            <a:r>
              <a:rPr lang="cs-CZ" altLang="cs-CZ" dirty="0" smtClean="0">
                <a:solidFill>
                  <a:schemeClr val="tx2"/>
                </a:solidFill>
                <a:cs typeface="Times New Roman" pitchFamily="18" charset="0"/>
              </a:rPr>
              <a:t>základem vize</a:t>
            </a:r>
          </a:p>
          <a:p>
            <a:pPr>
              <a:buFontTx/>
              <a:buChar char="-"/>
            </a:pPr>
            <a:r>
              <a:rPr lang="cs-CZ" altLang="cs-CZ" dirty="0" smtClean="0">
                <a:solidFill>
                  <a:schemeClr val="tx2"/>
                </a:solidFill>
                <a:cs typeface="Times New Roman" pitchFamily="18" charset="0"/>
              </a:rPr>
              <a:t>orientace na budoucnost</a:t>
            </a:r>
          </a:p>
          <a:p>
            <a:pPr>
              <a:buFontTx/>
              <a:buChar char="-"/>
            </a:pPr>
            <a:r>
              <a:rPr lang="cs-CZ" altLang="cs-CZ" dirty="0" smtClean="0">
                <a:solidFill>
                  <a:schemeClr val="tx2"/>
                </a:solidFill>
                <a:cs typeface="Times New Roman" pitchFamily="18" charset="0"/>
              </a:rPr>
              <a:t>jedinečnost</a:t>
            </a:r>
          </a:p>
          <a:p>
            <a:pPr>
              <a:buFontTx/>
              <a:buChar char="-"/>
            </a:pPr>
            <a:r>
              <a:rPr lang="cs-CZ" altLang="cs-CZ" dirty="0" smtClean="0">
                <a:solidFill>
                  <a:schemeClr val="tx2"/>
                </a:solidFill>
                <a:cs typeface="Times New Roman" pitchFamily="18" charset="0"/>
              </a:rPr>
              <a:t>dobrá sdělitelnost </a:t>
            </a:r>
          </a:p>
          <a:p>
            <a:pPr>
              <a:buFontTx/>
              <a:buChar char="-"/>
            </a:pPr>
            <a:r>
              <a:rPr lang="cs-CZ" altLang="cs-CZ" dirty="0" smtClean="0">
                <a:solidFill>
                  <a:schemeClr val="tx2"/>
                </a:solidFill>
                <a:cs typeface="Times New Roman" pitchFamily="18" charset="0"/>
              </a:rPr>
              <a:t>komunikace (jasná, jednoduchá formulace vize)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6519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vize školy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altLang="cs-CZ" dirty="0" smtClean="0">
                <a:solidFill>
                  <a:schemeClr val="tx2"/>
                </a:solidFill>
              </a:rPr>
              <a:t>být bezpečnou, otevřenou, tvořivou</a:t>
            </a:r>
            <a:r>
              <a:rPr lang="cs-CZ" altLang="cs-CZ" dirty="0" smtClean="0">
                <a:solidFill>
                  <a:schemeClr val="tx2"/>
                </a:solidFill>
              </a:rPr>
              <a:t>, </a:t>
            </a:r>
            <a:r>
              <a:rPr lang="fr-FR" altLang="cs-CZ" dirty="0" smtClean="0">
                <a:solidFill>
                  <a:schemeClr val="tx2"/>
                </a:solidFill>
              </a:rPr>
              <a:t> komunitní školou </a:t>
            </a:r>
            <a:endParaRPr lang="cs-CZ" altLang="cs-CZ" dirty="0" smtClean="0">
              <a:solidFill>
                <a:schemeClr val="tx2"/>
              </a:solidFill>
            </a:endParaRPr>
          </a:p>
          <a:p>
            <a:r>
              <a:rPr lang="fr-FR" altLang="cs-CZ" dirty="0" smtClean="0">
                <a:solidFill>
                  <a:schemeClr val="tx2"/>
                </a:solidFill>
              </a:rPr>
              <a:t>být školou otevřenou novým trendům a poznatkům ve vzdělávání</a:t>
            </a:r>
            <a:endParaRPr lang="cs-CZ" altLang="cs-CZ" dirty="0" smtClean="0">
              <a:solidFill>
                <a:schemeClr val="tx2"/>
              </a:solidFill>
            </a:endParaRPr>
          </a:p>
          <a:p>
            <a:r>
              <a:rPr lang="fr-FR" altLang="cs-CZ" dirty="0" smtClean="0">
                <a:solidFill>
                  <a:schemeClr val="tx2"/>
                </a:solidFill>
              </a:rPr>
              <a:t>být školou zaměřenou na  výuku jazyků</a:t>
            </a:r>
            <a:endParaRPr lang="cs-CZ" altLang="cs-CZ" dirty="0" smtClean="0">
              <a:solidFill>
                <a:schemeClr val="tx2"/>
              </a:solidFill>
            </a:endParaRPr>
          </a:p>
          <a:p>
            <a:r>
              <a:rPr lang="fr-FR" altLang="cs-CZ" dirty="0" smtClean="0">
                <a:solidFill>
                  <a:schemeClr val="tx2"/>
                </a:solidFill>
              </a:rPr>
              <a:t>být školou, do které chodí všichni rádi </a:t>
            </a:r>
            <a:endParaRPr lang="cs-CZ" altLang="cs-CZ" dirty="0" smtClean="0">
              <a:solidFill>
                <a:schemeClr val="tx2"/>
              </a:solidFill>
            </a:endParaRPr>
          </a:p>
          <a:p>
            <a:r>
              <a:rPr lang="cs-CZ" altLang="cs-CZ" dirty="0" smtClean="0">
                <a:solidFill>
                  <a:schemeClr val="tx2"/>
                </a:solidFill>
              </a:rPr>
              <a:t>být školou s</a:t>
            </a:r>
            <a:r>
              <a:rPr lang="fr-FR" altLang="cs-CZ" dirty="0" smtClean="0">
                <a:solidFill>
                  <a:schemeClr val="tx2"/>
                </a:solidFill>
              </a:rPr>
              <a:t> přátelskou atmosférou založenou na důvěře a zodpovědnosti</a:t>
            </a:r>
            <a:endParaRPr lang="cs-CZ" altLang="cs-CZ" dirty="0">
              <a:solidFill>
                <a:schemeClr val="tx2"/>
              </a:solidFill>
            </a:endParaRPr>
          </a:p>
          <a:p>
            <a:r>
              <a:rPr lang="cs-CZ" altLang="cs-CZ" dirty="0" smtClean="0">
                <a:solidFill>
                  <a:schemeClr val="tx2"/>
                </a:solidFill>
              </a:rPr>
              <a:t>být školou s jasnými pravidly vzdělávání i chování</a:t>
            </a:r>
          </a:p>
          <a:p>
            <a:endParaRPr lang="cs-CZ" altLang="cs-CZ" dirty="0" smtClean="0">
              <a:solidFill>
                <a:schemeClr val="tx2"/>
              </a:solidFill>
            </a:endParaRP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822800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Poslání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altLang="cs-CZ" dirty="0" smtClean="0">
                <a:solidFill>
                  <a:schemeClr val="tx2"/>
                </a:solidFill>
              </a:rPr>
              <a:t>poskytovat žákům teoretické i praktické poznatky a dovednosti ve vyrovnaném poměru</a:t>
            </a:r>
          </a:p>
          <a:p>
            <a:r>
              <a:rPr lang="cs-CZ" altLang="cs-CZ" dirty="0" smtClean="0">
                <a:solidFill>
                  <a:schemeClr val="tx2"/>
                </a:solidFill>
              </a:rPr>
              <a:t>vštěpovat žákům hodnoty spolupráce, pomoci a sociálního cítění </a:t>
            </a:r>
          </a:p>
          <a:p>
            <a:r>
              <a:rPr lang="cs-CZ" altLang="cs-CZ" dirty="0" smtClean="0">
                <a:solidFill>
                  <a:schemeClr val="tx2"/>
                </a:solidFill>
              </a:rPr>
              <a:t>budovat v žácích povědomí o sociálně-patologických  jevech – kriminalita, drogová závislost, gamblerství, šikana, pokrytectví, prospěchářství, lež a další</a:t>
            </a:r>
          </a:p>
          <a:p>
            <a:r>
              <a:rPr lang="cs-CZ" altLang="cs-CZ" dirty="0" smtClean="0">
                <a:solidFill>
                  <a:schemeClr val="tx2"/>
                </a:solidFill>
              </a:rPr>
              <a:t>budovat partnerské vztahy s rodiči i ostatními členy místní komunity a tím je vést ke spolupodílení se na výchově a vzdělávání dětí</a:t>
            </a:r>
          </a:p>
          <a:p>
            <a:r>
              <a:rPr lang="cs-CZ" altLang="cs-CZ" dirty="0" smtClean="0">
                <a:solidFill>
                  <a:schemeClr val="tx2"/>
                </a:solidFill>
              </a:rPr>
              <a:t>budovat u žáků a rodičů vědomí odpovědnosti za výsledky výchovy a vzdělávání a vytvořit u nich pozitivní vztah ke škole</a:t>
            </a:r>
            <a:r>
              <a:rPr lang="cs-CZ" altLang="cs-CZ" dirty="0" smtClean="0"/>
              <a:t> </a:t>
            </a:r>
          </a:p>
          <a:p>
            <a:r>
              <a:rPr lang="cs-CZ" altLang="cs-CZ" dirty="0" smtClean="0">
                <a:solidFill>
                  <a:schemeClr val="tx2"/>
                </a:solidFill>
              </a:rPr>
              <a:t>p</a:t>
            </a:r>
            <a:r>
              <a:rPr lang="fr-FR" altLang="cs-CZ" dirty="0" smtClean="0">
                <a:solidFill>
                  <a:schemeClr val="tx2"/>
                </a:solidFill>
              </a:rPr>
              <a:t>řiprav</a:t>
            </a:r>
            <a:r>
              <a:rPr lang="cs-CZ" altLang="cs-CZ" dirty="0" err="1" smtClean="0">
                <a:solidFill>
                  <a:schemeClr val="tx2"/>
                </a:solidFill>
              </a:rPr>
              <a:t>ovat</a:t>
            </a:r>
            <a:r>
              <a:rPr lang="fr-FR" altLang="cs-CZ" dirty="0" smtClean="0">
                <a:solidFill>
                  <a:schemeClr val="tx2"/>
                </a:solidFill>
              </a:rPr>
              <a:t> žáky pro celoživotní vzdělávání ve 3. tisíciletí</a:t>
            </a:r>
            <a:endParaRPr lang="cs-CZ" altLang="cs-CZ" dirty="0" smtClean="0">
              <a:solidFill>
                <a:schemeClr val="tx2"/>
              </a:solidFill>
            </a:endParaRPr>
          </a:p>
          <a:p>
            <a:r>
              <a:rPr lang="cs-CZ" altLang="cs-CZ" dirty="0" smtClean="0">
                <a:solidFill>
                  <a:schemeClr val="tx2"/>
                </a:solidFill>
              </a:rPr>
              <a:t>zajišťovat </a:t>
            </a:r>
            <a:r>
              <a:rPr lang="fr-FR" altLang="cs-CZ" dirty="0" smtClean="0">
                <a:solidFill>
                  <a:schemeClr val="tx2"/>
                </a:solidFill>
              </a:rPr>
              <a:t>všestranný rozvoj osobnosti všech žáků</a:t>
            </a:r>
            <a:endParaRPr lang="cs-CZ" altLang="cs-CZ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35640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149</Words>
  <Application>Microsoft Office PowerPoint</Application>
  <PresentationFormat>Předvádění na obrazovce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Vize</vt:lpstr>
      <vt:lpstr>Vize pro české školství</vt:lpstr>
      <vt:lpstr>Vize školy</vt:lpstr>
      <vt:lpstr>Příklad vize školy </vt:lpstr>
      <vt:lpstr>Poslání školy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Anna</dc:creator>
  <cp:lastModifiedBy>Anna</cp:lastModifiedBy>
  <cp:revision>5</cp:revision>
  <dcterms:created xsi:type="dcterms:W3CDTF">2022-02-13T14:44:19Z</dcterms:created>
  <dcterms:modified xsi:type="dcterms:W3CDTF">2022-02-13T18:31:59Z</dcterms:modified>
</cp:coreProperties>
</file>