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0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8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67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33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6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84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0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0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0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8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80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D36A-8326-44D3-9BB8-A7C0F1B966D5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1BC7-AFC1-4C38-9771-587196BBA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73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vidina, zjevení</a:t>
            </a:r>
            <a:r>
              <a:rPr lang="cs-CZ" dirty="0"/>
              <a:t>, </a:t>
            </a:r>
            <a:r>
              <a:rPr lang="cs-CZ" dirty="0" smtClean="0"/>
              <a:t>představa</a:t>
            </a:r>
          </a:p>
          <a:p>
            <a:r>
              <a:rPr lang="cs-CZ" dirty="0" smtClean="0"/>
              <a:t>vidění </a:t>
            </a:r>
            <a:r>
              <a:rPr lang="cs-CZ" dirty="0"/>
              <a:t>do budoucnosti </a:t>
            </a:r>
            <a:r>
              <a:rPr lang="cs-CZ" dirty="0" smtClean="0"/>
              <a:t>(např</a:t>
            </a:r>
            <a:r>
              <a:rPr lang="cs-CZ" dirty="0"/>
              <a:t>. </a:t>
            </a:r>
            <a:r>
              <a:rPr lang="cs-CZ" dirty="0" smtClean="0"/>
              <a:t>rozvoj školy, pracoviště</a:t>
            </a:r>
            <a:r>
              <a:rPr lang="cs-CZ" dirty="0"/>
              <a:t>)</a:t>
            </a:r>
          </a:p>
          <a:p>
            <a:r>
              <a:rPr lang="cs-CZ" dirty="0" smtClean="0"/>
              <a:t>vizionář </a:t>
            </a:r>
            <a:r>
              <a:rPr lang="cs-CZ" dirty="0"/>
              <a:t>= snílek, </a:t>
            </a:r>
            <a:r>
              <a:rPr lang="cs-CZ" dirty="0" smtClean="0"/>
              <a:t>blouznivec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izionář = prognostik</a:t>
            </a:r>
          </a:p>
          <a:p>
            <a:r>
              <a:rPr lang="cs-CZ" i="1" dirty="0"/>
              <a:t>„Nejvíc k pláči je ten, kdo má zrak, ale nemá vizi</a:t>
            </a:r>
            <a:r>
              <a:rPr lang="cs-CZ" i="1" dirty="0" smtClean="0"/>
              <a:t>.“ </a:t>
            </a:r>
            <a:r>
              <a:rPr lang="cs-CZ" dirty="0" err="1" smtClean="0"/>
              <a:t>Hellen</a:t>
            </a:r>
            <a:r>
              <a:rPr lang="cs-CZ" dirty="0" smtClean="0"/>
              <a:t> Kellerová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2300" dirty="0" smtClean="0"/>
              <a:t>americká </a:t>
            </a:r>
            <a:r>
              <a:rPr lang="cs-CZ" sz="2300" dirty="0"/>
              <a:t>spisovatelka, aktivistka a lektorka. </a:t>
            </a:r>
            <a:r>
              <a:rPr lang="cs-CZ" sz="2300" dirty="0" smtClean="0"/>
              <a:t>Před </a:t>
            </a:r>
            <a:r>
              <a:rPr lang="cs-CZ" sz="2300" dirty="0"/>
              <a:t>druhým rokem věku ztratila zrak i sluch. Jako první hluchoslepý člověk dokončila studium na Harvardově univerzitě</a:t>
            </a:r>
            <a:r>
              <a:rPr lang="cs-CZ" sz="2300" dirty="0" smtClean="0"/>
              <a:t>.</a:t>
            </a:r>
          </a:p>
          <a:p>
            <a:r>
              <a:rPr lang="cs-CZ" i="1" dirty="0" smtClean="0"/>
              <a:t>„Tolik </a:t>
            </a:r>
            <a:r>
              <a:rPr lang="cs-CZ" i="1" dirty="0"/>
              <a:t>lidí – včetně profesionálních vědců – mi dnes připomíná někoho, kdo sice viděl tisíce stromů, ale nikdy nespatřil žádný les</a:t>
            </a:r>
            <a:r>
              <a:rPr lang="cs-CZ" i="1" dirty="0" smtClean="0"/>
              <a:t>.“</a:t>
            </a:r>
            <a:r>
              <a:rPr lang="cs-CZ" dirty="0" smtClean="0"/>
              <a:t> A. Einstein</a:t>
            </a:r>
          </a:p>
          <a:p>
            <a:r>
              <a:rPr lang="cs-CZ" dirty="0"/>
              <a:t>o</a:t>
            </a:r>
            <a:r>
              <a:rPr lang="cs-CZ" dirty="0" smtClean="0"/>
              <a:t>kultismus, ezoterismus, náboženství atd.,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Šarlatán získal hlavní cenu za režii na festivalu v Srbsku, bude se  promítat v zemích po celém světě | iROZHLAS - spolehlivé zpráv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4"/>
            <a:ext cx="2304256" cy="129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76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pro české školství</a:t>
            </a:r>
            <a:endParaRPr lang="cs-CZ" b="1" dirty="0"/>
          </a:p>
        </p:txBody>
      </p:sp>
      <p:pic>
        <p:nvPicPr>
          <p:cNvPr id="4" name="Picture 2" descr="Strategie vzdělávací politiky ČR do roku 2030+, MŠMT Č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2" y="1920077"/>
            <a:ext cx="6272796" cy="388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35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představa (idea), jakou školu chce její management vytvořit</a:t>
            </a:r>
          </a:p>
          <a:p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základem vize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orientace na budoucnost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jedinečnost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dobrá sdělitelnost 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komunikace (jasná, jednoduchá formulace vize)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51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vize školy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cs-CZ" dirty="0" smtClean="0">
                <a:solidFill>
                  <a:schemeClr val="tx2"/>
                </a:solidFill>
              </a:rPr>
              <a:t>být bezpečnou, otevřenou, tvořivou</a:t>
            </a:r>
            <a:r>
              <a:rPr lang="cs-CZ" altLang="cs-CZ" dirty="0" smtClean="0">
                <a:solidFill>
                  <a:schemeClr val="tx2"/>
                </a:solidFill>
              </a:rPr>
              <a:t>, </a:t>
            </a:r>
            <a:r>
              <a:rPr lang="fr-FR" altLang="cs-CZ" dirty="0" smtClean="0">
                <a:solidFill>
                  <a:schemeClr val="tx2"/>
                </a:solidFill>
              </a:rPr>
              <a:t> komunitní školou 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 otevřenou novým trendům a poznatkům ve vzdělávání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 zaměřenou na  výuku jazyků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školou, do které chodí všichni rádi 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být školou s</a:t>
            </a:r>
            <a:r>
              <a:rPr lang="fr-FR" altLang="cs-CZ" dirty="0" smtClean="0">
                <a:solidFill>
                  <a:schemeClr val="tx2"/>
                </a:solidFill>
              </a:rPr>
              <a:t> přátelskou atmosférou založenou na důvěře a zodpovědnosti</a:t>
            </a:r>
            <a:endParaRPr lang="cs-CZ" altLang="cs-CZ" dirty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být školou s jasnými pravidly vzdělávání i chování</a:t>
            </a:r>
          </a:p>
          <a:p>
            <a:endParaRPr lang="cs-CZ" altLang="cs-CZ" dirty="0" smtClean="0">
              <a:solidFill>
                <a:schemeClr val="tx2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2280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</a:rPr>
              <a:t>poskytovat žákům teoretické i praktické poznatky a dovednosti ve vyrovnaném poměru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vštěpovat žákům hodnoty spolupráce, pomoci a sociálního cítění 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v žácích povědomí o sociálně-patologických  jevech – kriminalita, drogová závislost, gamblerství, šikana, pokrytectví, prospěchářství, lež a další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partnerské vztahy s rodiči i ostatními členy místní komunity a tím je vést ke spolupodílení se na výchově a vzdělávání dětí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u žáků a rodičů vědomí odpovědnosti za výsledky výchovy a vzdělávání a vytvořit u nich pozitivní vztah ke škole</a:t>
            </a:r>
            <a:r>
              <a:rPr lang="cs-CZ" altLang="cs-CZ" dirty="0" smtClean="0"/>
              <a:t> 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p</a:t>
            </a:r>
            <a:r>
              <a:rPr lang="fr-FR" altLang="cs-CZ" dirty="0" smtClean="0">
                <a:solidFill>
                  <a:schemeClr val="tx2"/>
                </a:solidFill>
              </a:rPr>
              <a:t>řiprav</a:t>
            </a:r>
            <a:r>
              <a:rPr lang="cs-CZ" altLang="cs-CZ" dirty="0" err="1" smtClean="0">
                <a:solidFill>
                  <a:schemeClr val="tx2"/>
                </a:solidFill>
              </a:rPr>
              <a:t>ovat</a:t>
            </a:r>
            <a:r>
              <a:rPr lang="fr-FR" altLang="cs-CZ" dirty="0" smtClean="0">
                <a:solidFill>
                  <a:schemeClr val="tx2"/>
                </a:solidFill>
              </a:rPr>
              <a:t> žáky pro celoživotní vzdělávání ve 3. tisíciletí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zajišťovat </a:t>
            </a:r>
            <a:r>
              <a:rPr lang="fr-FR" altLang="cs-CZ" dirty="0" smtClean="0">
                <a:solidFill>
                  <a:schemeClr val="tx2"/>
                </a:solidFill>
              </a:rPr>
              <a:t>všestranný rozvoj osobnosti všech žáků</a:t>
            </a:r>
            <a:endParaRPr lang="cs-CZ" alt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564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Vize</vt:lpstr>
      <vt:lpstr>Vize pro české školství</vt:lpstr>
      <vt:lpstr>Vize školy</vt:lpstr>
      <vt:lpstr>Příklad vize školy </vt:lpstr>
      <vt:lpstr>Poslání školy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5</cp:revision>
  <dcterms:created xsi:type="dcterms:W3CDTF">2022-02-13T14:44:19Z</dcterms:created>
  <dcterms:modified xsi:type="dcterms:W3CDTF">2022-02-13T18:31:59Z</dcterms:modified>
</cp:coreProperties>
</file>