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3" r:id="rId4"/>
    <p:sldId id="307" r:id="rId5"/>
    <p:sldId id="311" r:id="rId6"/>
    <p:sldId id="276" r:id="rId7"/>
    <p:sldId id="321" r:id="rId8"/>
    <p:sldId id="322" r:id="rId9"/>
    <p:sldId id="323" r:id="rId10"/>
    <p:sldId id="324" r:id="rId11"/>
    <p:sldId id="325" r:id="rId12"/>
    <p:sldId id="326" r:id="rId13"/>
    <p:sldId id="327" r:id="rId14"/>
    <p:sldId id="329" r:id="rId15"/>
    <p:sldId id="264" r:id="rId16"/>
    <p:sldId id="298" r:id="rId17"/>
    <p:sldId id="299" r:id="rId18"/>
    <p:sldId id="301" r:id="rId19"/>
    <p:sldId id="318" r:id="rId20"/>
    <p:sldId id="319" r:id="rId21"/>
    <p:sldId id="320" r:id="rId22"/>
    <p:sldId id="267" r:id="rId23"/>
    <p:sldId id="308" r:id="rId24"/>
    <p:sldId id="288" r:id="rId25"/>
    <p:sldId id="309" r:id="rId26"/>
    <p:sldId id="328" r:id="rId27"/>
    <p:sldId id="275" r:id="rId28"/>
    <p:sldId id="304" r:id="rId29"/>
    <p:sldId id="282" r:id="rId30"/>
    <p:sldId id="280" r:id="rId31"/>
    <p:sldId id="265"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Bayerová" userId="027d5805-f82f-46df-a316-7ad7fdb7666f" providerId="ADAL" clId="{CF3EB18A-ADEA-4A73-953B-3AA2D0638670}"/>
    <pc:docChg chg="undo redo custSel addSld delSld modSld sldOrd">
      <pc:chgData name="Anna Bayerová" userId="027d5805-f82f-46df-a316-7ad7fdb7666f" providerId="ADAL" clId="{CF3EB18A-ADEA-4A73-953B-3AA2D0638670}" dt="2021-03-08T19:03:15.162" v="270" actId="113"/>
      <pc:docMkLst>
        <pc:docMk/>
      </pc:docMkLst>
      <pc:sldChg chg="del">
        <pc:chgData name="Anna Bayerová" userId="027d5805-f82f-46df-a316-7ad7fdb7666f" providerId="ADAL" clId="{CF3EB18A-ADEA-4A73-953B-3AA2D0638670}" dt="2021-03-08T18:47:38.944" v="64" actId="47"/>
        <pc:sldMkLst>
          <pc:docMk/>
          <pc:sldMk cId="2021283615" sldId="257"/>
        </pc:sldMkLst>
      </pc:sldChg>
      <pc:sldChg chg="modSp mod">
        <pc:chgData name="Anna Bayerová" userId="027d5805-f82f-46df-a316-7ad7fdb7666f" providerId="ADAL" clId="{CF3EB18A-ADEA-4A73-953B-3AA2D0638670}" dt="2021-03-08T18:49:16.570" v="102" actId="207"/>
        <pc:sldMkLst>
          <pc:docMk/>
          <pc:sldMk cId="2956406590" sldId="258"/>
        </pc:sldMkLst>
        <pc:spChg chg="mod">
          <ac:chgData name="Anna Bayerová" userId="027d5805-f82f-46df-a316-7ad7fdb7666f" providerId="ADAL" clId="{CF3EB18A-ADEA-4A73-953B-3AA2D0638670}" dt="2021-03-08T18:49:16.570" v="102" actId="207"/>
          <ac:spMkLst>
            <pc:docMk/>
            <pc:sldMk cId="2956406590" sldId="258"/>
            <ac:spMk id="2" creationId="{00000000-0000-0000-0000-000000000000}"/>
          </ac:spMkLst>
        </pc:spChg>
      </pc:sldChg>
      <pc:sldChg chg="del">
        <pc:chgData name="Anna Bayerová" userId="027d5805-f82f-46df-a316-7ad7fdb7666f" providerId="ADAL" clId="{CF3EB18A-ADEA-4A73-953B-3AA2D0638670}" dt="2021-03-08T18:39:23.172" v="0" actId="47"/>
        <pc:sldMkLst>
          <pc:docMk/>
          <pc:sldMk cId="4134815248" sldId="259"/>
        </pc:sldMkLst>
      </pc:sldChg>
      <pc:sldChg chg="modSp mod">
        <pc:chgData name="Anna Bayerová" userId="027d5805-f82f-46df-a316-7ad7fdb7666f" providerId="ADAL" clId="{CF3EB18A-ADEA-4A73-953B-3AA2D0638670}" dt="2021-03-08T18:53:04.443" v="221" actId="113"/>
        <pc:sldMkLst>
          <pc:docMk/>
          <pc:sldMk cId="2708280745" sldId="275"/>
        </pc:sldMkLst>
        <pc:spChg chg="mod">
          <ac:chgData name="Anna Bayerová" userId="027d5805-f82f-46df-a316-7ad7fdb7666f" providerId="ADAL" clId="{CF3EB18A-ADEA-4A73-953B-3AA2D0638670}" dt="2021-03-08T18:53:04.443" v="221" actId="113"/>
          <ac:spMkLst>
            <pc:docMk/>
            <pc:sldMk cId="2708280745" sldId="275"/>
            <ac:spMk id="2" creationId="{00000000-0000-0000-0000-000000000000}"/>
          </ac:spMkLst>
        </pc:spChg>
      </pc:sldChg>
      <pc:sldChg chg="modSp mod">
        <pc:chgData name="Anna Bayerová" userId="027d5805-f82f-46df-a316-7ad7fdb7666f" providerId="ADAL" clId="{CF3EB18A-ADEA-4A73-953B-3AA2D0638670}" dt="2021-03-08T19:03:15.162" v="270" actId="113"/>
        <pc:sldMkLst>
          <pc:docMk/>
          <pc:sldMk cId="574434843" sldId="280"/>
        </pc:sldMkLst>
        <pc:spChg chg="mod">
          <ac:chgData name="Anna Bayerová" userId="027d5805-f82f-46df-a316-7ad7fdb7666f" providerId="ADAL" clId="{CF3EB18A-ADEA-4A73-953B-3AA2D0638670}" dt="2021-03-08T19:03:15.162" v="270" actId="113"/>
          <ac:spMkLst>
            <pc:docMk/>
            <pc:sldMk cId="574434843" sldId="280"/>
            <ac:spMk id="3" creationId="{00000000-0000-0000-0000-000000000000}"/>
          </ac:spMkLst>
        </pc:spChg>
      </pc:sldChg>
      <pc:sldChg chg="modSp mod">
        <pc:chgData name="Anna Bayerová" userId="027d5805-f82f-46df-a316-7ad7fdb7666f" providerId="ADAL" clId="{CF3EB18A-ADEA-4A73-953B-3AA2D0638670}" dt="2021-03-08T19:02:57.589" v="268" actId="27636"/>
        <pc:sldMkLst>
          <pc:docMk/>
          <pc:sldMk cId="1155145457" sldId="282"/>
        </pc:sldMkLst>
        <pc:spChg chg="mod">
          <ac:chgData name="Anna Bayerová" userId="027d5805-f82f-46df-a316-7ad7fdb7666f" providerId="ADAL" clId="{CF3EB18A-ADEA-4A73-953B-3AA2D0638670}" dt="2021-03-08T19:02:57.589" v="268" actId="27636"/>
          <ac:spMkLst>
            <pc:docMk/>
            <pc:sldMk cId="1155145457" sldId="282"/>
            <ac:spMk id="3" creationId="{00000000-0000-0000-0000-000000000000}"/>
          </ac:spMkLst>
        </pc:spChg>
      </pc:sldChg>
      <pc:sldChg chg="modSp mod">
        <pc:chgData name="Anna Bayerová" userId="027d5805-f82f-46df-a316-7ad7fdb7666f" providerId="ADAL" clId="{CF3EB18A-ADEA-4A73-953B-3AA2D0638670}" dt="2021-03-08T18:47:29.279" v="63" actId="20577"/>
        <pc:sldMkLst>
          <pc:docMk/>
          <pc:sldMk cId="3861279938" sldId="298"/>
        </pc:sldMkLst>
        <pc:spChg chg="mod">
          <ac:chgData name="Anna Bayerová" userId="027d5805-f82f-46df-a316-7ad7fdb7666f" providerId="ADAL" clId="{CF3EB18A-ADEA-4A73-953B-3AA2D0638670}" dt="2021-03-08T18:47:29.279" v="63" actId="20577"/>
          <ac:spMkLst>
            <pc:docMk/>
            <pc:sldMk cId="3861279938" sldId="298"/>
            <ac:spMk id="2" creationId="{00000000-0000-0000-0000-000000000000}"/>
          </ac:spMkLst>
        </pc:spChg>
      </pc:sldChg>
      <pc:sldChg chg="modSp mod">
        <pc:chgData name="Anna Bayerová" userId="027d5805-f82f-46df-a316-7ad7fdb7666f" providerId="ADAL" clId="{CF3EB18A-ADEA-4A73-953B-3AA2D0638670}" dt="2021-03-08T18:48:27.575" v="70" actId="255"/>
        <pc:sldMkLst>
          <pc:docMk/>
          <pc:sldMk cId="2969709395" sldId="299"/>
        </pc:sldMkLst>
        <pc:spChg chg="mod">
          <ac:chgData name="Anna Bayerová" userId="027d5805-f82f-46df-a316-7ad7fdb7666f" providerId="ADAL" clId="{CF3EB18A-ADEA-4A73-953B-3AA2D0638670}" dt="2021-03-08T18:48:27.575" v="70" actId="255"/>
          <ac:spMkLst>
            <pc:docMk/>
            <pc:sldMk cId="2969709395" sldId="299"/>
            <ac:spMk id="2" creationId="{00000000-0000-0000-0000-000000000000}"/>
          </ac:spMkLst>
        </pc:spChg>
      </pc:sldChg>
      <pc:sldChg chg="modSp mod">
        <pc:chgData name="Anna Bayerová" userId="027d5805-f82f-46df-a316-7ad7fdb7666f" providerId="ADAL" clId="{CF3EB18A-ADEA-4A73-953B-3AA2D0638670}" dt="2021-03-08T18:51:09.595" v="207" actId="20577"/>
        <pc:sldMkLst>
          <pc:docMk/>
          <pc:sldMk cId="3257788022" sldId="301"/>
        </pc:sldMkLst>
        <pc:spChg chg="mod">
          <ac:chgData name="Anna Bayerová" userId="027d5805-f82f-46df-a316-7ad7fdb7666f" providerId="ADAL" clId="{CF3EB18A-ADEA-4A73-953B-3AA2D0638670}" dt="2021-03-08T18:51:09.595" v="207" actId="20577"/>
          <ac:spMkLst>
            <pc:docMk/>
            <pc:sldMk cId="3257788022" sldId="301"/>
            <ac:spMk id="3" creationId="{00000000-0000-0000-0000-000000000000}"/>
          </ac:spMkLst>
        </pc:spChg>
      </pc:sldChg>
      <pc:sldChg chg="modSp mod">
        <pc:chgData name="Anna Bayerová" userId="027d5805-f82f-46df-a316-7ad7fdb7666f" providerId="ADAL" clId="{CF3EB18A-ADEA-4A73-953B-3AA2D0638670}" dt="2021-03-08T18:40:50.063" v="10" actId="20577"/>
        <pc:sldMkLst>
          <pc:docMk/>
          <pc:sldMk cId="1568216871" sldId="307"/>
        </pc:sldMkLst>
        <pc:spChg chg="mod">
          <ac:chgData name="Anna Bayerová" userId="027d5805-f82f-46df-a316-7ad7fdb7666f" providerId="ADAL" clId="{CF3EB18A-ADEA-4A73-953B-3AA2D0638670}" dt="2021-03-08T18:40:50.063" v="10" actId="20577"/>
          <ac:spMkLst>
            <pc:docMk/>
            <pc:sldMk cId="1568216871" sldId="307"/>
            <ac:spMk id="3" creationId="{00000000-0000-0000-0000-000000000000}"/>
          </ac:spMkLst>
        </pc:spChg>
      </pc:sldChg>
      <pc:sldChg chg="modSp mod">
        <pc:chgData name="Anna Bayerová" userId="027d5805-f82f-46df-a316-7ad7fdb7666f" providerId="ADAL" clId="{CF3EB18A-ADEA-4A73-953B-3AA2D0638670}" dt="2021-03-08T18:57:38.430" v="256" actId="27636"/>
        <pc:sldMkLst>
          <pc:docMk/>
          <pc:sldMk cId="169140549" sldId="308"/>
        </pc:sldMkLst>
        <pc:spChg chg="mod">
          <ac:chgData name="Anna Bayerová" userId="027d5805-f82f-46df-a316-7ad7fdb7666f" providerId="ADAL" clId="{CF3EB18A-ADEA-4A73-953B-3AA2D0638670}" dt="2021-03-08T18:57:38.430" v="256" actId="27636"/>
          <ac:spMkLst>
            <pc:docMk/>
            <pc:sldMk cId="169140549" sldId="308"/>
            <ac:spMk id="3" creationId="{00000000-0000-0000-0000-000000000000}"/>
          </ac:spMkLst>
        </pc:spChg>
      </pc:sldChg>
      <pc:sldChg chg="modSp mod">
        <pc:chgData name="Anna Bayerová" userId="027d5805-f82f-46df-a316-7ad7fdb7666f" providerId="ADAL" clId="{CF3EB18A-ADEA-4A73-953B-3AA2D0638670}" dt="2021-03-08T18:58:19.024" v="266" actId="5793"/>
        <pc:sldMkLst>
          <pc:docMk/>
          <pc:sldMk cId="665357846" sldId="309"/>
        </pc:sldMkLst>
        <pc:spChg chg="mod">
          <ac:chgData name="Anna Bayerová" userId="027d5805-f82f-46df-a316-7ad7fdb7666f" providerId="ADAL" clId="{CF3EB18A-ADEA-4A73-953B-3AA2D0638670}" dt="2021-03-08T18:58:19.024" v="266" actId="5793"/>
          <ac:spMkLst>
            <pc:docMk/>
            <pc:sldMk cId="665357846" sldId="309"/>
            <ac:spMk id="2" creationId="{00000000-0000-0000-0000-000000000000}"/>
          </ac:spMkLst>
        </pc:spChg>
      </pc:sldChg>
      <pc:sldChg chg="modSp mod">
        <pc:chgData name="Anna Bayerová" userId="027d5805-f82f-46df-a316-7ad7fdb7666f" providerId="ADAL" clId="{CF3EB18A-ADEA-4A73-953B-3AA2D0638670}" dt="2021-03-08T18:57:19.152" v="251" actId="5793"/>
        <pc:sldMkLst>
          <pc:docMk/>
          <pc:sldMk cId="1371789247" sldId="318"/>
        </pc:sldMkLst>
        <pc:spChg chg="mod">
          <ac:chgData name="Anna Bayerová" userId="027d5805-f82f-46df-a316-7ad7fdb7666f" providerId="ADAL" clId="{CF3EB18A-ADEA-4A73-953B-3AA2D0638670}" dt="2021-03-08T18:57:19.152" v="251" actId="5793"/>
          <ac:spMkLst>
            <pc:docMk/>
            <pc:sldMk cId="1371789247" sldId="318"/>
            <ac:spMk id="3" creationId="{00000000-0000-0000-0000-000000000000}"/>
          </ac:spMkLst>
        </pc:spChg>
      </pc:sldChg>
      <pc:sldChg chg="modSp mod">
        <pc:chgData name="Anna Bayerová" userId="027d5805-f82f-46df-a316-7ad7fdb7666f" providerId="ADAL" clId="{CF3EB18A-ADEA-4A73-953B-3AA2D0638670}" dt="2021-03-08T18:41:37.349" v="13" actId="113"/>
        <pc:sldMkLst>
          <pc:docMk/>
          <pc:sldMk cId="3510655674" sldId="321"/>
        </pc:sldMkLst>
        <pc:spChg chg="mod">
          <ac:chgData name="Anna Bayerová" userId="027d5805-f82f-46df-a316-7ad7fdb7666f" providerId="ADAL" clId="{CF3EB18A-ADEA-4A73-953B-3AA2D0638670}" dt="2021-03-08T18:41:37.349" v="13" actId="113"/>
          <ac:spMkLst>
            <pc:docMk/>
            <pc:sldMk cId="3510655674" sldId="321"/>
            <ac:spMk id="3" creationId="{7CD5C5B8-BD9E-451A-B366-3CC4468C05CF}"/>
          </ac:spMkLst>
        </pc:spChg>
      </pc:sldChg>
      <pc:sldChg chg="modSp mod">
        <pc:chgData name="Anna Bayerová" userId="027d5805-f82f-46df-a316-7ad7fdb7666f" providerId="ADAL" clId="{CF3EB18A-ADEA-4A73-953B-3AA2D0638670}" dt="2021-03-08T18:43:32.140" v="19" actId="113"/>
        <pc:sldMkLst>
          <pc:docMk/>
          <pc:sldMk cId="406654509" sldId="322"/>
        </pc:sldMkLst>
        <pc:spChg chg="mod">
          <ac:chgData name="Anna Bayerová" userId="027d5805-f82f-46df-a316-7ad7fdb7666f" providerId="ADAL" clId="{CF3EB18A-ADEA-4A73-953B-3AA2D0638670}" dt="2021-03-08T18:41:46.380" v="14" actId="113"/>
          <ac:spMkLst>
            <pc:docMk/>
            <pc:sldMk cId="406654509" sldId="322"/>
            <ac:spMk id="2" creationId="{D86F344F-BD7D-438C-AF68-2BCA5C5D10C4}"/>
          </ac:spMkLst>
        </pc:spChg>
        <pc:spChg chg="mod">
          <ac:chgData name="Anna Bayerová" userId="027d5805-f82f-46df-a316-7ad7fdb7666f" providerId="ADAL" clId="{CF3EB18A-ADEA-4A73-953B-3AA2D0638670}" dt="2021-03-08T18:43:32.140" v="19" actId="113"/>
          <ac:spMkLst>
            <pc:docMk/>
            <pc:sldMk cId="406654509" sldId="322"/>
            <ac:spMk id="3" creationId="{7CD5C5B8-BD9E-451A-B366-3CC4468C05CF}"/>
          </ac:spMkLst>
        </pc:spChg>
      </pc:sldChg>
      <pc:sldChg chg="modSp mod">
        <pc:chgData name="Anna Bayerová" userId="027d5805-f82f-46df-a316-7ad7fdb7666f" providerId="ADAL" clId="{CF3EB18A-ADEA-4A73-953B-3AA2D0638670}" dt="2021-03-08T18:44:39.571" v="24" actId="113"/>
        <pc:sldMkLst>
          <pc:docMk/>
          <pc:sldMk cId="3587212392" sldId="323"/>
        </pc:sldMkLst>
        <pc:spChg chg="mod">
          <ac:chgData name="Anna Bayerová" userId="027d5805-f82f-46df-a316-7ad7fdb7666f" providerId="ADAL" clId="{CF3EB18A-ADEA-4A73-953B-3AA2D0638670}" dt="2021-03-08T18:44:39.571" v="24" actId="113"/>
          <ac:spMkLst>
            <pc:docMk/>
            <pc:sldMk cId="3587212392" sldId="323"/>
            <ac:spMk id="3" creationId="{7CD5C5B8-BD9E-451A-B366-3CC4468C05CF}"/>
          </ac:spMkLst>
        </pc:spChg>
      </pc:sldChg>
      <pc:sldChg chg="modSp mod">
        <pc:chgData name="Anna Bayerová" userId="027d5805-f82f-46df-a316-7ad7fdb7666f" providerId="ADAL" clId="{CF3EB18A-ADEA-4A73-953B-3AA2D0638670}" dt="2021-03-08T18:45:13.100" v="25" actId="113"/>
        <pc:sldMkLst>
          <pc:docMk/>
          <pc:sldMk cId="3407564201" sldId="324"/>
        </pc:sldMkLst>
        <pc:spChg chg="mod">
          <ac:chgData name="Anna Bayerová" userId="027d5805-f82f-46df-a316-7ad7fdb7666f" providerId="ADAL" clId="{CF3EB18A-ADEA-4A73-953B-3AA2D0638670}" dt="2021-03-08T18:45:13.100" v="25" actId="113"/>
          <ac:spMkLst>
            <pc:docMk/>
            <pc:sldMk cId="3407564201" sldId="324"/>
            <ac:spMk id="3" creationId="{7CD5C5B8-BD9E-451A-B366-3CC4468C05CF}"/>
          </ac:spMkLst>
        </pc:spChg>
      </pc:sldChg>
      <pc:sldChg chg="modSp mod">
        <pc:chgData name="Anna Bayerová" userId="027d5805-f82f-46df-a316-7ad7fdb7666f" providerId="ADAL" clId="{CF3EB18A-ADEA-4A73-953B-3AA2D0638670}" dt="2021-03-08T18:45:36.723" v="28" actId="14100"/>
        <pc:sldMkLst>
          <pc:docMk/>
          <pc:sldMk cId="2159790147" sldId="325"/>
        </pc:sldMkLst>
        <pc:spChg chg="mod">
          <ac:chgData name="Anna Bayerová" userId="027d5805-f82f-46df-a316-7ad7fdb7666f" providerId="ADAL" clId="{CF3EB18A-ADEA-4A73-953B-3AA2D0638670}" dt="2021-03-08T18:45:36.723" v="28" actId="14100"/>
          <ac:spMkLst>
            <pc:docMk/>
            <pc:sldMk cId="2159790147" sldId="325"/>
            <ac:spMk id="3" creationId="{7CD5C5B8-BD9E-451A-B366-3CC4468C05CF}"/>
          </ac:spMkLst>
        </pc:spChg>
      </pc:sldChg>
      <pc:sldChg chg="modSp mod">
        <pc:chgData name="Anna Bayerová" userId="027d5805-f82f-46df-a316-7ad7fdb7666f" providerId="ADAL" clId="{CF3EB18A-ADEA-4A73-953B-3AA2D0638670}" dt="2021-03-08T18:46:33.569" v="37" actId="13926"/>
        <pc:sldMkLst>
          <pc:docMk/>
          <pc:sldMk cId="1793857798" sldId="326"/>
        </pc:sldMkLst>
        <pc:spChg chg="mod">
          <ac:chgData name="Anna Bayerová" userId="027d5805-f82f-46df-a316-7ad7fdb7666f" providerId="ADAL" clId="{CF3EB18A-ADEA-4A73-953B-3AA2D0638670}" dt="2021-03-08T18:46:33.569" v="37" actId="13926"/>
          <ac:spMkLst>
            <pc:docMk/>
            <pc:sldMk cId="1793857798" sldId="326"/>
            <ac:spMk id="3" creationId="{7CD5C5B8-BD9E-451A-B366-3CC4468C05CF}"/>
          </ac:spMkLst>
        </pc:spChg>
      </pc:sldChg>
      <pc:sldChg chg="ord">
        <pc:chgData name="Anna Bayerová" userId="027d5805-f82f-46df-a316-7ad7fdb7666f" providerId="ADAL" clId="{CF3EB18A-ADEA-4A73-953B-3AA2D0638670}" dt="2021-03-08T18:51:29.746" v="209"/>
        <pc:sldMkLst>
          <pc:docMk/>
          <pc:sldMk cId="25063109" sldId="327"/>
        </pc:sldMkLst>
      </pc:sldChg>
      <pc:sldChg chg="modSp new mod">
        <pc:chgData name="Anna Bayerová" userId="027d5805-f82f-46df-a316-7ad7fdb7666f" providerId="ADAL" clId="{CF3EB18A-ADEA-4A73-953B-3AA2D0638670}" dt="2021-03-08T18:50:25.466" v="201" actId="20577"/>
        <pc:sldMkLst>
          <pc:docMk/>
          <pc:sldMk cId="633596819" sldId="329"/>
        </pc:sldMkLst>
        <pc:spChg chg="mod">
          <ac:chgData name="Anna Bayerová" userId="027d5805-f82f-46df-a316-7ad7fdb7666f" providerId="ADAL" clId="{CF3EB18A-ADEA-4A73-953B-3AA2D0638670}" dt="2021-03-08T18:49:27.699" v="104" actId="113"/>
          <ac:spMkLst>
            <pc:docMk/>
            <pc:sldMk cId="633596819" sldId="329"/>
            <ac:spMk id="2" creationId="{4346A043-0AD1-4FC2-894B-4BE154ACBDCF}"/>
          </ac:spMkLst>
        </pc:spChg>
        <pc:spChg chg="mod">
          <ac:chgData name="Anna Bayerová" userId="027d5805-f82f-46df-a316-7ad7fdb7666f" providerId="ADAL" clId="{CF3EB18A-ADEA-4A73-953B-3AA2D0638670}" dt="2021-03-08T18:50:25.466" v="201" actId="20577"/>
          <ac:spMkLst>
            <pc:docMk/>
            <pc:sldMk cId="633596819" sldId="329"/>
            <ac:spMk id="3" creationId="{745B8D4F-085C-4EEB-BF58-BB1C6D0333E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974CA7B-4165-408B-8760-8C15CEA72078}"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2825096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974CA7B-4165-408B-8760-8C15CEA72078}"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163688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974CA7B-4165-408B-8760-8C15CEA72078}"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185015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974CA7B-4165-408B-8760-8C15CEA72078}"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76657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974CA7B-4165-408B-8760-8C15CEA72078}" type="datetimeFigureOut">
              <a:rPr lang="cs-CZ" smtClean="0"/>
              <a:t>08.03.2021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4162190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974CA7B-4165-408B-8760-8C15CEA72078}" type="datetimeFigureOut">
              <a:rPr lang="cs-CZ" smtClean="0"/>
              <a:t>08.03.2021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1386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974CA7B-4165-408B-8760-8C15CEA72078}" type="datetimeFigureOut">
              <a:rPr lang="cs-CZ" smtClean="0"/>
              <a:t>08.03.2021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3506865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974CA7B-4165-408B-8760-8C15CEA72078}" type="datetimeFigureOut">
              <a:rPr lang="cs-CZ" smtClean="0"/>
              <a:t>08.03.2021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3470497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974CA7B-4165-408B-8760-8C15CEA72078}" type="datetimeFigureOut">
              <a:rPr lang="cs-CZ" smtClean="0"/>
              <a:t>08.03.2021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3632690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974CA7B-4165-408B-8760-8C15CEA72078}" type="datetimeFigureOut">
              <a:rPr lang="cs-CZ" smtClean="0"/>
              <a:t>08.03.2021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1486724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974CA7B-4165-408B-8760-8C15CEA72078}" type="datetimeFigureOut">
              <a:rPr lang="cs-CZ" smtClean="0"/>
              <a:t>08.03.2021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5275842-F3DB-444D-A0B7-98C80F18A78D}" type="slidenum">
              <a:rPr lang="cs-CZ" smtClean="0"/>
              <a:t>‹#›</a:t>
            </a:fld>
            <a:endParaRPr lang="cs-CZ"/>
          </a:p>
        </p:txBody>
      </p:sp>
    </p:spTree>
    <p:extLst>
      <p:ext uri="{BB962C8B-B14F-4D97-AF65-F5344CB8AC3E}">
        <p14:creationId xmlns:p14="http://schemas.microsoft.com/office/powerpoint/2010/main" val="3917131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4CA7B-4165-408B-8760-8C15CEA72078}" type="datetimeFigureOut">
              <a:rPr lang="cs-CZ" smtClean="0"/>
              <a:t>08.03.2021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5842-F3DB-444D-A0B7-98C80F18A78D}" type="slidenum">
              <a:rPr lang="cs-CZ" smtClean="0"/>
              <a:t>‹#›</a:t>
            </a:fld>
            <a:endParaRPr lang="cs-CZ"/>
          </a:p>
        </p:txBody>
      </p:sp>
    </p:spTree>
    <p:extLst>
      <p:ext uri="{BB962C8B-B14F-4D97-AF65-F5344CB8AC3E}">
        <p14:creationId xmlns:p14="http://schemas.microsoft.com/office/powerpoint/2010/main" val="1768860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Anal&#253;za%20napln&#283;n&#237;%20b&#237;l&#233;%20knihy.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nuv.cz/file/4399/" TargetMode="External"/><Relationship Id="rId2" Type="http://schemas.openxmlformats.org/officeDocument/2006/relationships/hyperlink" Target="http://www.nuv.cz/t/rrv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msmt.cz/vzdelavani/skolstvi-v-cr/strategie-203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sp.cz/docs/laws/listina.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smt.cz/dokumenty-3/vyhlasky-ke-skolskemu-zakonu" TargetMode="External"/><Relationship Id="rId2" Type="http://schemas.openxmlformats.org/officeDocument/2006/relationships/hyperlink" Target="https://www.msmt.cz/dokumenty-3/skolsky-zakon-ve-zneni-ucinnem-od-25-8-202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1484784"/>
            <a:ext cx="7848872" cy="1872208"/>
          </a:xfrm>
        </p:spPr>
        <p:txBody>
          <a:bodyPr>
            <a:normAutofit fontScale="90000"/>
          </a:bodyPr>
          <a:lstStyle/>
          <a:p>
            <a:r>
              <a:rPr lang="cs-CZ" b="1" dirty="0" err="1"/>
              <a:t>Kurikulární</a:t>
            </a:r>
            <a:r>
              <a:rPr lang="cs-CZ" b="1" dirty="0"/>
              <a:t> dokumenty, </a:t>
            </a:r>
            <a:br>
              <a:rPr lang="cs-CZ" b="1" dirty="0"/>
            </a:br>
            <a:r>
              <a:rPr lang="cs-CZ" b="1" dirty="0"/>
              <a:t>základní legislativní dokumenty školství v ČR</a:t>
            </a:r>
          </a:p>
        </p:txBody>
      </p:sp>
      <p:sp>
        <p:nvSpPr>
          <p:cNvPr id="3" name="Podnadpis 2"/>
          <p:cNvSpPr>
            <a:spLocks noGrp="1"/>
          </p:cNvSpPr>
          <p:nvPr>
            <p:ph type="subTitle" idx="1"/>
          </p:nvPr>
        </p:nvSpPr>
        <p:spPr/>
        <p:txBody>
          <a:bodyPr/>
          <a:lstStyle/>
          <a:p>
            <a:r>
              <a:rPr lang="cs-CZ" dirty="0">
                <a:solidFill>
                  <a:schemeClr val="tx1"/>
                </a:solidFill>
              </a:rPr>
              <a:t>Řízení institucí výchovy, vzdělávání </a:t>
            </a:r>
          </a:p>
          <a:p>
            <a:r>
              <a:rPr lang="cs-CZ" dirty="0">
                <a:solidFill>
                  <a:schemeClr val="tx1"/>
                </a:solidFill>
              </a:rPr>
              <a:t>a veřejné správy</a:t>
            </a:r>
          </a:p>
        </p:txBody>
      </p:sp>
    </p:spTree>
    <p:extLst>
      <p:ext uri="{BB962C8B-B14F-4D97-AF65-F5344CB8AC3E}">
        <p14:creationId xmlns:p14="http://schemas.microsoft.com/office/powerpoint/2010/main" val="2604673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6F344F-BD7D-438C-AF68-2BCA5C5D10C4}"/>
              </a:ext>
            </a:extLst>
          </p:cNvPr>
          <p:cNvSpPr>
            <a:spLocks noGrp="1"/>
          </p:cNvSpPr>
          <p:nvPr>
            <p:ph type="title"/>
          </p:nvPr>
        </p:nvSpPr>
        <p:spPr/>
        <p:txBody>
          <a:bodyPr>
            <a:normAutofit fontScale="90000"/>
          </a:bodyPr>
          <a:lstStyle/>
          <a:p>
            <a:r>
              <a:rPr lang="cs-CZ" b="1" dirty="0"/>
              <a:t>Školský zákon </a:t>
            </a:r>
            <a:br>
              <a:rPr lang="cs-CZ" dirty="0"/>
            </a:br>
            <a:r>
              <a:rPr lang="cs-CZ" dirty="0">
                <a:solidFill>
                  <a:srgbClr val="FF0000"/>
                </a:solidFill>
              </a:rPr>
              <a:t>ZŠS</a:t>
            </a:r>
          </a:p>
        </p:txBody>
      </p:sp>
      <p:sp>
        <p:nvSpPr>
          <p:cNvPr id="3" name="Zástupný obsah 2">
            <a:extLst>
              <a:ext uri="{FF2B5EF4-FFF2-40B4-BE49-F238E27FC236}">
                <a16:creationId xmlns:a16="http://schemas.microsoft.com/office/drawing/2014/main" id="{7CD5C5B8-BD9E-451A-B366-3CC4468C05CF}"/>
              </a:ext>
            </a:extLst>
          </p:cNvPr>
          <p:cNvSpPr>
            <a:spLocks noGrp="1"/>
          </p:cNvSpPr>
          <p:nvPr>
            <p:ph idx="1"/>
          </p:nvPr>
        </p:nvSpPr>
        <p:spPr>
          <a:xfrm>
            <a:off x="457200" y="1417638"/>
            <a:ext cx="8229600" cy="5165724"/>
          </a:xfrm>
        </p:spPr>
        <p:txBody>
          <a:bodyPr>
            <a:normAutofit lnSpcReduction="10000"/>
          </a:bodyPr>
          <a:lstStyle/>
          <a:p>
            <a:pPr marL="0" indent="0" algn="just">
              <a:buNone/>
            </a:pPr>
            <a:r>
              <a:rPr lang="cs-CZ" sz="2400" b="1" i="0" dirty="0">
                <a:solidFill>
                  <a:srgbClr val="FF8400"/>
                </a:solidFill>
                <a:effectLst/>
                <a:latin typeface="Arial" panose="020B0604020202020204" pitchFamily="34" charset="0"/>
              </a:rPr>
              <a:t>§ 48</a:t>
            </a:r>
          </a:p>
          <a:p>
            <a:pPr marL="0" indent="0" algn="l">
              <a:buNone/>
            </a:pPr>
            <a:r>
              <a:rPr lang="cs-CZ" sz="2400" b="1" i="0" dirty="0">
                <a:solidFill>
                  <a:srgbClr val="FF0000"/>
                </a:solidFill>
                <a:effectLst/>
                <a:latin typeface="Arial" panose="020B0604020202020204" pitchFamily="34" charset="0"/>
              </a:rPr>
              <a:t>Vzdělávání žáků se středně těžkým a těžkým mentálním postižením, se souběžným postižením více vadami a s autismem</a:t>
            </a:r>
          </a:p>
          <a:p>
            <a:pPr algn="just"/>
            <a:r>
              <a:rPr lang="cs-CZ" sz="2400" b="1" i="0" dirty="0">
                <a:solidFill>
                  <a:srgbClr val="000000"/>
                </a:solidFill>
                <a:effectLst/>
                <a:latin typeface="Arial" panose="020B0604020202020204" pitchFamily="34" charset="0"/>
              </a:rPr>
              <a:t>(1)</a:t>
            </a:r>
            <a:r>
              <a:rPr lang="cs-CZ" sz="2400" b="0" i="0" dirty="0">
                <a:solidFill>
                  <a:srgbClr val="000000"/>
                </a:solidFill>
                <a:effectLst/>
                <a:latin typeface="Arial" panose="020B0604020202020204" pitchFamily="34" charset="0"/>
              </a:rPr>
              <a:t> Žáci se </a:t>
            </a:r>
            <a:r>
              <a:rPr lang="cs-CZ" sz="2400" b="1" i="0" dirty="0">
                <a:solidFill>
                  <a:srgbClr val="000000"/>
                </a:solidFill>
                <a:effectLst/>
                <a:latin typeface="Arial" panose="020B0604020202020204" pitchFamily="34" charset="0"/>
              </a:rPr>
              <a:t>středně těžkým a těžkým mentálním postižením,</a:t>
            </a:r>
            <a:r>
              <a:rPr lang="cs-CZ" sz="2400" b="0" i="0" dirty="0">
                <a:solidFill>
                  <a:srgbClr val="000000"/>
                </a:solidFill>
                <a:effectLst/>
                <a:latin typeface="Arial" panose="020B0604020202020204" pitchFamily="34" charset="0"/>
              </a:rPr>
              <a:t> se souběžným postižením více vadami a s autismem se mohou vzdělávat v základní škole speciální, a to na žádost zákonného zástupce a na základě písemného doporučení školského poradenského zařízení.</a:t>
            </a:r>
          </a:p>
          <a:p>
            <a:pPr algn="just"/>
            <a:r>
              <a:rPr lang="cs-CZ" sz="2400" b="1" i="0" dirty="0">
                <a:solidFill>
                  <a:srgbClr val="000000"/>
                </a:solidFill>
                <a:effectLst/>
                <a:latin typeface="Arial" panose="020B0604020202020204" pitchFamily="34" charset="0"/>
              </a:rPr>
              <a:t>(2)</a:t>
            </a:r>
            <a:r>
              <a:rPr lang="cs-CZ" sz="2400" b="0" i="0" dirty="0">
                <a:solidFill>
                  <a:srgbClr val="000000"/>
                </a:solidFill>
                <a:effectLst/>
                <a:latin typeface="Arial" panose="020B0604020202020204" pitchFamily="34" charset="0"/>
              </a:rPr>
              <a:t> Vzdělávání v základní škole speciální má deset ročníků a člení se na první stupeň a druhý stupeň. První stupeň je tvořen prvním až šestým ročníkem, druhý stupeň sedmým až desátým ročníkem.</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3407564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6F344F-BD7D-438C-AF68-2BCA5C5D10C4}"/>
              </a:ext>
            </a:extLst>
          </p:cNvPr>
          <p:cNvSpPr>
            <a:spLocks noGrp="1"/>
          </p:cNvSpPr>
          <p:nvPr>
            <p:ph type="title"/>
          </p:nvPr>
        </p:nvSpPr>
        <p:spPr/>
        <p:txBody>
          <a:bodyPr>
            <a:normAutofit/>
          </a:bodyPr>
          <a:lstStyle/>
          <a:p>
            <a:r>
              <a:rPr lang="cs-CZ" b="1" dirty="0"/>
              <a:t>Školský zákon </a:t>
            </a:r>
            <a:br>
              <a:rPr lang="cs-CZ" b="1" dirty="0"/>
            </a:br>
            <a:r>
              <a:rPr lang="cs-CZ" sz="1800" b="1" i="0" dirty="0">
                <a:solidFill>
                  <a:srgbClr val="43494D"/>
                </a:solidFill>
                <a:effectLst/>
                <a:latin typeface="Slabo 27px"/>
              </a:rPr>
              <a:t>ZŠ, ZŠS</a:t>
            </a:r>
            <a:endParaRPr lang="cs-CZ" b="1" dirty="0"/>
          </a:p>
        </p:txBody>
      </p:sp>
      <p:sp>
        <p:nvSpPr>
          <p:cNvPr id="3" name="Zástupný obsah 2">
            <a:extLst>
              <a:ext uri="{FF2B5EF4-FFF2-40B4-BE49-F238E27FC236}">
                <a16:creationId xmlns:a16="http://schemas.microsoft.com/office/drawing/2014/main" id="{7CD5C5B8-BD9E-451A-B366-3CC4468C05CF}"/>
              </a:ext>
            </a:extLst>
          </p:cNvPr>
          <p:cNvSpPr>
            <a:spLocks noGrp="1"/>
          </p:cNvSpPr>
          <p:nvPr>
            <p:ph idx="1"/>
          </p:nvPr>
        </p:nvSpPr>
        <p:spPr>
          <a:xfrm>
            <a:off x="323528" y="1417638"/>
            <a:ext cx="8568952" cy="5165724"/>
          </a:xfrm>
        </p:spPr>
        <p:txBody>
          <a:bodyPr>
            <a:normAutofit fontScale="32500" lnSpcReduction="20000"/>
          </a:bodyPr>
          <a:lstStyle/>
          <a:p>
            <a:pPr marL="0" indent="0" algn="l">
              <a:buNone/>
            </a:pPr>
            <a:r>
              <a:rPr lang="cs-CZ" sz="4300" b="1" i="0" dirty="0">
                <a:effectLst/>
                <a:latin typeface="Arial" panose="020B0604020202020204" pitchFamily="34" charset="0"/>
              </a:rPr>
              <a:t>Ukončení základního vzdělávání</a:t>
            </a:r>
          </a:p>
          <a:p>
            <a:pPr marL="0" indent="0" algn="just">
              <a:buNone/>
            </a:pPr>
            <a:r>
              <a:rPr lang="cs-CZ" sz="4300" b="1" i="0" dirty="0">
                <a:solidFill>
                  <a:srgbClr val="FF8400"/>
                </a:solidFill>
                <a:effectLst/>
                <a:latin typeface="Arial" panose="020B0604020202020204" pitchFamily="34" charset="0"/>
              </a:rPr>
              <a:t>§ 54</a:t>
            </a:r>
          </a:p>
          <a:p>
            <a:pPr algn="just"/>
            <a:r>
              <a:rPr lang="cs-CZ" sz="4300" b="1" i="0" dirty="0">
                <a:solidFill>
                  <a:srgbClr val="000000"/>
                </a:solidFill>
                <a:effectLst/>
                <a:latin typeface="Arial" panose="020B0604020202020204" pitchFamily="34" charset="0"/>
              </a:rPr>
              <a:t>(1)</a:t>
            </a:r>
            <a:r>
              <a:rPr lang="cs-CZ" sz="4300" b="0" i="0" dirty="0">
                <a:solidFill>
                  <a:srgbClr val="000000"/>
                </a:solidFill>
                <a:effectLst/>
                <a:latin typeface="Arial" panose="020B0604020202020204" pitchFamily="34" charset="0"/>
              </a:rPr>
              <a:t> Dokladem o dosažení </a:t>
            </a:r>
            <a:r>
              <a:rPr lang="cs-CZ" sz="4300" b="0" i="0" dirty="0">
                <a:solidFill>
                  <a:srgbClr val="FF0000"/>
                </a:solidFill>
                <a:effectLst/>
                <a:latin typeface="Arial" panose="020B0604020202020204" pitchFamily="34" charset="0"/>
              </a:rPr>
              <a:t>základního vzdělání je vysvědčení o úspěšném ukončení devátého, popřípadě desátého ročníku základního vzdělávání,</a:t>
            </a:r>
            <a:r>
              <a:rPr lang="cs-CZ" sz="4300" b="0" i="0" dirty="0">
                <a:solidFill>
                  <a:srgbClr val="000000"/>
                </a:solidFill>
                <a:effectLst/>
                <a:latin typeface="Arial" panose="020B0604020202020204" pitchFamily="34" charset="0"/>
              </a:rPr>
              <a:t> vysvědčení o úspěšném ukončení druhého ročníku šestiletého gymnázia nebo čtvrtého ročníku osmiletého gymnázia nebo osmiletého vzdělávacího programu konzervatoře, nebo </a:t>
            </a:r>
            <a:r>
              <a:rPr lang="cs-CZ" sz="4300" b="1" i="0" dirty="0">
                <a:solidFill>
                  <a:srgbClr val="FF0000"/>
                </a:solidFill>
                <a:effectLst/>
                <a:latin typeface="Arial" panose="020B0604020202020204" pitchFamily="34" charset="0"/>
              </a:rPr>
              <a:t>vysvědčení vydané po úspěšném ukončení kursu pro získání základního vzdělání</a:t>
            </a:r>
            <a:r>
              <a:rPr lang="cs-CZ" sz="4300" b="0" i="0" dirty="0">
                <a:solidFill>
                  <a:srgbClr val="000000"/>
                </a:solidFill>
                <a:effectLst/>
                <a:latin typeface="Arial" panose="020B0604020202020204" pitchFamily="34" charset="0"/>
              </a:rPr>
              <a:t>. Tato vysvědčení jsou opatřena doložkou o získání stupně základního vzdělání.</a:t>
            </a:r>
          </a:p>
          <a:p>
            <a:pPr marL="0" indent="0" algn="just">
              <a:buNone/>
            </a:pPr>
            <a:endParaRPr lang="cs-CZ" sz="4300" b="0" i="0" dirty="0">
              <a:solidFill>
                <a:srgbClr val="000000"/>
              </a:solidFill>
              <a:effectLst/>
              <a:latin typeface="Arial" panose="020B0604020202020204" pitchFamily="34" charset="0"/>
            </a:endParaRPr>
          </a:p>
          <a:p>
            <a:pPr marL="0" indent="0" algn="just">
              <a:buNone/>
            </a:pPr>
            <a:r>
              <a:rPr lang="cs-CZ" sz="4300" b="1" i="0" dirty="0">
                <a:solidFill>
                  <a:srgbClr val="FF8400"/>
                </a:solidFill>
                <a:effectLst/>
                <a:latin typeface="Arial" panose="020B0604020202020204" pitchFamily="34" charset="0"/>
              </a:rPr>
              <a:t>§ 55</a:t>
            </a:r>
          </a:p>
          <a:p>
            <a:pPr algn="just"/>
            <a:r>
              <a:rPr lang="cs-CZ" sz="4300" b="1" i="0" dirty="0">
                <a:solidFill>
                  <a:srgbClr val="000000"/>
                </a:solidFill>
                <a:effectLst/>
                <a:latin typeface="Arial" panose="020B0604020202020204" pitchFamily="34" charset="0"/>
              </a:rPr>
              <a:t>(1)</a:t>
            </a:r>
            <a:r>
              <a:rPr lang="cs-CZ" sz="4300" b="0" i="0" dirty="0">
                <a:solidFill>
                  <a:srgbClr val="000000"/>
                </a:solidFill>
                <a:effectLst/>
                <a:latin typeface="Arial" panose="020B0604020202020204" pitchFamily="34" charset="0"/>
              </a:rPr>
              <a:t> Ředitel školy může žákovi, který po </a:t>
            </a:r>
            <a:r>
              <a:rPr lang="cs-CZ" sz="4300" b="1" i="0" dirty="0">
                <a:solidFill>
                  <a:srgbClr val="FF0000"/>
                </a:solidFill>
                <a:effectLst/>
                <a:latin typeface="Arial" panose="020B0604020202020204" pitchFamily="34" charset="0"/>
              </a:rPr>
              <a:t>splnění povinné školní docházky nezískal základní vzdělání</a:t>
            </a:r>
            <a:r>
              <a:rPr lang="cs-CZ" sz="4300" b="0" i="0" dirty="0">
                <a:solidFill>
                  <a:srgbClr val="000000"/>
                </a:solidFill>
                <a:effectLst/>
                <a:latin typeface="Arial" panose="020B0604020202020204" pitchFamily="34" charset="0"/>
              </a:rPr>
              <a:t>, povolit po posouzení důvodů uvedených v žádosti jeho zákonného zástupce a na základě dosavadních výsledků vzdělávání žáka pokračování v základním vzdělávání, nejdéle však do konce školního roku, v němž žák dosáhne osmnáctého roku věku.</a:t>
            </a:r>
          </a:p>
          <a:p>
            <a:pPr algn="just"/>
            <a:r>
              <a:rPr lang="cs-CZ" sz="4300" b="1" i="0" dirty="0">
                <a:solidFill>
                  <a:srgbClr val="000000"/>
                </a:solidFill>
                <a:effectLst/>
                <a:latin typeface="Arial" panose="020B0604020202020204" pitchFamily="34" charset="0"/>
              </a:rPr>
              <a:t>(2)</a:t>
            </a:r>
            <a:r>
              <a:rPr lang="cs-CZ" sz="4300" b="0" i="0" dirty="0">
                <a:solidFill>
                  <a:srgbClr val="000000"/>
                </a:solidFill>
                <a:effectLst/>
                <a:latin typeface="Arial" panose="020B0604020202020204" pitchFamily="34" charset="0"/>
              </a:rPr>
              <a:t> Žákovi uvedenému </a:t>
            </a:r>
            <a:r>
              <a:rPr lang="cs-CZ" sz="4300" b="0" i="0" dirty="0">
                <a:solidFill>
                  <a:srgbClr val="FF0000"/>
                </a:solidFill>
                <a:effectLst/>
                <a:latin typeface="Arial" panose="020B0604020202020204" pitchFamily="34" charset="0"/>
              </a:rPr>
              <a:t>v § 16 odst. 9 </a:t>
            </a:r>
            <a:r>
              <a:rPr lang="cs-CZ" sz="4300" b="0" i="0" dirty="0">
                <a:solidFill>
                  <a:srgbClr val="000000"/>
                </a:solidFill>
                <a:effectLst/>
                <a:latin typeface="Arial" panose="020B0604020202020204" pitchFamily="34" charset="0"/>
              </a:rPr>
              <a:t>může ředitel školy ve výjimečných případech povolit pokračování v základním vzdělávání do konce školního roku, v němž žák dosáhne </a:t>
            </a:r>
            <a:r>
              <a:rPr lang="cs-CZ" sz="4300" b="0" i="0" dirty="0">
                <a:solidFill>
                  <a:srgbClr val="FF0000"/>
                </a:solidFill>
                <a:effectLst/>
                <a:latin typeface="Arial" panose="020B0604020202020204" pitchFamily="34" charset="0"/>
              </a:rPr>
              <a:t>dvacátého roku věku,</a:t>
            </a:r>
            <a:r>
              <a:rPr lang="cs-CZ" sz="4300" b="0" i="0" dirty="0">
                <a:solidFill>
                  <a:srgbClr val="000000"/>
                </a:solidFill>
                <a:effectLst/>
                <a:latin typeface="Arial" panose="020B0604020202020204" pitchFamily="34" charset="0"/>
              </a:rPr>
              <a:t> </a:t>
            </a:r>
            <a:r>
              <a:rPr lang="cs-CZ" sz="4300" b="1" i="0" dirty="0">
                <a:solidFill>
                  <a:srgbClr val="FF0000"/>
                </a:solidFill>
                <a:effectLst/>
                <a:latin typeface="Arial" panose="020B0604020202020204" pitchFamily="34" charset="0"/>
              </a:rPr>
              <a:t>v případě žáků vzdělávajících se ve vzdělávacím programu základní školy speciální pak se souhlasem zřizovatele do dvacátého šestého roku věku. </a:t>
            </a:r>
            <a:r>
              <a:rPr lang="cs-CZ" sz="4300" b="0" i="0" dirty="0">
                <a:solidFill>
                  <a:srgbClr val="000000"/>
                </a:solidFill>
                <a:effectLst/>
                <a:latin typeface="Arial" panose="020B0604020202020204" pitchFamily="34" charset="0"/>
              </a:rPr>
              <a:t>V uvedených případech, pokud jde o přípravu na výkon povolání nebo pracovní činnosti, spolupracuje ředitel školy s Úřadem práce České republiky - krajskou pobočkou a pobočkou pro hlavní město Prahu.</a:t>
            </a:r>
          </a:p>
          <a:p>
            <a:pPr algn="just"/>
            <a:r>
              <a:rPr lang="cs-CZ" sz="4300" b="1" i="0" dirty="0">
                <a:solidFill>
                  <a:srgbClr val="000000"/>
                </a:solidFill>
                <a:effectLst/>
                <a:latin typeface="Arial" panose="020B0604020202020204" pitchFamily="34" charset="0"/>
              </a:rPr>
              <a:t>(3)</a:t>
            </a:r>
            <a:r>
              <a:rPr lang="cs-CZ" sz="4300" b="0" i="0" dirty="0">
                <a:solidFill>
                  <a:srgbClr val="000000"/>
                </a:solidFill>
                <a:effectLst/>
                <a:latin typeface="Arial" panose="020B0604020202020204" pitchFamily="34" charset="0"/>
              </a:rPr>
              <a:t> Pro osoby, které nezískaly základní vzdělání, může základní a střední škola po projednání se zřizovatelem a krajským úřadem organizovat v souladu s rámcovým vzdělávacím programem základního vzdělávání kursy pro získání základního vzdělání. Krajský úřad ve spolupráci se zřizovateli a řediteli škol zajistí ve svém správním obvodu dostupnost kursů pro získání základního vzdělání v dálkové formě vzdělávání.</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2159790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6F344F-BD7D-438C-AF68-2BCA5C5D10C4}"/>
              </a:ext>
            </a:extLst>
          </p:cNvPr>
          <p:cNvSpPr>
            <a:spLocks noGrp="1"/>
          </p:cNvSpPr>
          <p:nvPr>
            <p:ph type="title"/>
          </p:nvPr>
        </p:nvSpPr>
        <p:spPr/>
        <p:txBody>
          <a:bodyPr>
            <a:normAutofit/>
          </a:bodyPr>
          <a:lstStyle/>
          <a:p>
            <a:r>
              <a:rPr lang="cs-CZ" b="1" dirty="0"/>
              <a:t>Školský zákon </a:t>
            </a:r>
            <a:br>
              <a:rPr lang="cs-CZ" b="1" dirty="0"/>
            </a:br>
            <a:r>
              <a:rPr lang="cs-CZ" sz="1800" b="1" i="0" dirty="0" err="1">
                <a:solidFill>
                  <a:srgbClr val="43494D"/>
                </a:solidFill>
                <a:effectLst/>
                <a:latin typeface="Slabo 27px"/>
              </a:rPr>
              <a:t>Zákon</a:t>
            </a:r>
            <a:r>
              <a:rPr lang="cs-CZ" sz="1800" b="1" i="0" dirty="0">
                <a:solidFill>
                  <a:srgbClr val="43494D"/>
                </a:solidFill>
                <a:effectLst/>
                <a:latin typeface="Slabo 27px"/>
              </a:rPr>
              <a:t> č. 561/2004 Sb</a:t>
            </a:r>
            <a:r>
              <a:rPr lang="cs-CZ" sz="1800" b="0" i="0" dirty="0">
                <a:solidFill>
                  <a:srgbClr val="43494D"/>
                </a:solidFill>
                <a:effectLst/>
                <a:latin typeface="Slabo 27px"/>
              </a:rPr>
              <a:t>.</a:t>
            </a:r>
            <a:endParaRPr lang="cs-CZ" dirty="0"/>
          </a:p>
        </p:txBody>
      </p:sp>
      <p:sp>
        <p:nvSpPr>
          <p:cNvPr id="3" name="Zástupný obsah 2">
            <a:extLst>
              <a:ext uri="{FF2B5EF4-FFF2-40B4-BE49-F238E27FC236}">
                <a16:creationId xmlns:a16="http://schemas.microsoft.com/office/drawing/2014/main" id="{7CD5C5B8-BD9E-451A-B366-3CC4468C05CF}"/>
              </a:ext>
            </a:extLst>
          </p:cNvPr>
          <p:cNvSpPr>
            <a:spLocks noGrp="1"/>
          </p:cNvSpPr>
          <p:nvPr>
            <p:ph idx="1"/>
          </p:nvPr>
        </p:nvSpPr>
        <p:spPr>
          <a:xfrm>
            <a:off x="457200" y="1417638"/>
            <a:ext cx="8363272" cy="5165724"/>
          </a:xfrm>
        </p:spPr>
        <p:txBody>
          <a:bodyPr>
            <a:normAutofit fontScale="47500" lnSpcReduction="20000"/>
          </a:bodyPr>
          <a:lstStyle/>
          <a:p>
            <a:pPr marL="0" indent="0" algn="l">
              <a:buNone/>
            </a:pPr>
            <a:r>
              <a:rPr lang="cs-CZ" sz="4000" b="1" i="0" dirty="0">
                <a:effectLst/>
                <a:latin typeface="Arial" panose="020B0604020202020204" pitchFamily="34" charset="0"/>
              </a:rPr>
              <a:t>Střední vzdělávání</a:t>
            </a:r>
          </a:p>
          <a:p>
            <a:pPr marL="0" indent="0" algn="just">
              <a:buNone/>
            </a:pPr>
            <a:r>
              <a:rPr lang="cs-CZ" b="1" i="0" dirty="0">
                <a:solidFill>
                  <a:srgbClr val="FF8400"/>
                </a:solidFill>
                <a:effectLst/>
                <a:latin typeface="Arial" panose="020B0604020202020204" pitchFamily="34" charset="0"/>
              </a:rPr>
              <a:t>§ 58</a:t>
            </a:r>
          </a:p>
          <a:p>
            <a:pPr marL="0" indent="0" algn="l">
              <a:buNone/>
            </a:pPr>
            <a:r>
              <a:rPr lang="cs-CZ" sz="3400" b="1" i="0" dirty="0">
                <a:solidFill>
                  <a:srgbClr val="FF0000"/>
                </a:solidFill>
                <a:effectLst/>
                <a:highlight>
                  <a:srgbClr val="FFFF00"/>
                </a:highlight>
                <a:latin typeface="Arial" panose="020B0604020202020204" pitchFamily="34" charset="0"/>
              </a:rPr>
              <a:t>Stupně středního vzdělání</a:t>
            </a:r>
          </a:p>
          <a:p>
            <a:pPr marL="0" indent="0" algn="just">
              <a:buNone/>
            </a:pPr>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Úspěšným ukončením příslušného vzdělávacího programu středního vzdělávání se dosahuje těchto stupňů vzdělání:</a:t>
            </a:r>
          </a:p>
          <a:p>
            <a:pPr marL="0" indent="0" algn="just">
              <a:buNone/>
            </a:pPr>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střední vzdělání,</a:t>
            </a:r>
          </a:p>
          <a:p>
            <a:pPr marL="0" indent="0" algn="just">
              <a:buNone/>
            </a:pPr>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střední vzdělání s výučním listem,</a:t>
            </a:r>
          </a:p>
          <a:p>
            <a:pPr marL="0" indent="0" algn="just">
              <a:buNone/>
            </a:pPr>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střední vzdělání s maturitní zkouškou.</a:t>
            </a:r>
          </a:p>
          <a:p>
            <a:pPr marL="0" indent="0" algn="just">
              <a:buNone/>
            </a:pPr>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Střední vzdělání získá žák úspěšným ukončením vzdělávacího programu v délce 1 roku nebo 2 let denní formy vzdělávání.</a:t>
            </a:r>
          </a:p>
          <a:p>
            <a:pPr marL="0" indent="0" algn="just">
              <a:buNone/>
            </a:pPr>
            <a:r>
              <a:rPr lang="cs-CZ" b="1" i="0" dirty="0">
                <a:solidFill>
                  <a:srgbClr val="000000"/>
                </a:solidFill>
                <a:effectLst/>
                <a:latin typeface="Arial" panose="020B0604020202020204" pitchFamily="34" charset="0"/>
              </a:rPr>
              <a:t>(3)</a:t>
            </a:r>
            <a:r>
              <a:rPr lang="cs-CZ" b="0" i="0" dirty="0">
                <a:solidFill>
                  <a:srgbClr val="000000"/>
                </a:solidFill>
                <a:effectLst/>
                <a:latin typeface="Arial" panose="020B0604020202020204" pitchFamily="34" charset="0"/>
              </a:rPr>
              <a:t> Střední vzdělání s výučním listem získá žák úspěšným ukončením vzdělávacího programu v délce 2 nebo 3 let denní formy vzdělávání nebo vzdělávacího programu zkráceného studia pro získání středního vzdělání s výučním listem (§ 84).</a:t>
            </a:r>
          </a:p>
          <a:p>
            <a:pPr marL="0" indent="0" algn="just">
              <a:buNone/>
            </a:pPr>
            <a:r>
              <a:rPr lang="cs-CZ" b="1" i="0" dirty="0">
                <a:solidFill>
                  <a:srgbClr val="000000"/>
                </a:solidFill>
                <a:effectLst/>
                <a:latin typeface="Arial" panose="020B0604020202020204" pitchFamily="34" charset="0"/>
              </a:rPr>
              <a:t>(4)</a:t>
            </a:r>
            <a:r>
              <a:rPr lang="cs-CZ" b="0" i="0" dirty="0">
                <a:solidFill>
                  <a:srgbClr val="000000"/>
                </a:solidFill>
                <a:effectLst/>
                <a:latin typeface="Arial" panose="020B0604020202020204" pitchFamily="34" charset="0"/>
              </a:rPr>
              <a:t> Střední vzdělání s maturitní zkouškou získá žák úspěšným ukončením vzdělávacích programů šestiletého nebo osmiletého gymnázia, vzdělávacího programu v délce 4 let denní formy vzdělávání, vzdělávacího programu nástavbového studia (§ 83) v délce 2 let denní formy vzdělávání nebo vzdělávacího programu zkráceného studia pro získání středního vzdělání s maturitní zkouškou (§ 85).</a:t>
            </a:r>
          </a:p>
          <a:p>
            <a:pPr marL="0" indent="0" algn="just">
              <a:buNone/>
            </a:pPr>
            <a:r>
              <a:rPr lang="cs-CZ" b="1" i="0" dirty="0">
                <a:solidFill>
                  <a:srgbClr val="000000"/>
                </a:solidFill>
                <a:effectLst/>
                <a:latin typeface="Arial" panose="020B0604020202020204" pitchFamily="34" charset="0"/>
              </a:rPr>
              <a:t>(5)</a:t>
            </a:r>
            <a:r>
              <a:rPr lang="cs-CZ" b="0" i="0" dirty="0">
                <a:solidFill>
                  <a:srgbClr val="000000"/>
                </a:solidFill>
                <a:effectLst/>
                <a:latin typeface="Arial" panose="020B0604020202020204" pitchFamily="34" charset="0"/>
              </a:rPr>
              <a:t> Vláda stanoví nařízením obory vzdělání, v nichž lze dosáhnout středního vzdělání, středního vzdělání s výučním listem, jakož i středního vzdělání s výučním listem a středního vzdělání s maturitní zkouškou a středního vzdělání s maturitní zkouškou, jejich návaznost na učební a studijní obory podle předchozích právních předpisů a počet žáků ve skupině na jednoho učitele odborného výcviku.</a:t>
            </a:r>
          </a:p>
        </p:txBody>
      </p:sp>
    </p:spTree>
    <p:extLst>
      <p:ext uri="{BB962C8B-B14F-4D97-AF65-F5344CB8AC3E}">
        <p14:creationId xmlns:p14="http://schemas.microsoft.com/office/powerpoint/2010/main" val="1793857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435280" cy="1354162"/>
          </a:xfrm>
        </p:spPr>
        <p:txBody>
          <a:bodyPr>
            <a:normAutofit/>
          </a:bodyPr>
          <a:lstStyle/>
          <a:p>
            <a:r>
              <a:rPr lang="cs-CZ" b="1" dirty="0"/>
              <a:t>Změny, novelizace</a:t>
            </a:r>
          </a:p>
        </p:txBody>
      </p:sp>
      <p:sp>
        <p:nvSpPr>
          <p:cNvPr id="3" name="Zástupný symbol pro obsah 2"/>
          <p:cNvSpPr>
            <a:spLocks noGrp="1"/>
          </p:cNvSpPr>
          <p:nvPr>
            <p:ph idx="1"/>
          </p:nvPr>
        </p:nvSpPr>
        <p:spPr>
          <a:xfrm>
            <a:off x="395536" y="1772816"/>
            <a:ext cx="8291264" cy="4896544"/>
          </a:xfrm>
        </p:spPr>
        <p:txBody>
          <a:bodyPr>
            <a:normAutofit fontScale="70000" lnSpcReduction="20000"/>
          </a:bodyPr>
          <a:lstStyle/>
          <a:p>
            <a:r>
              <a:rPr lang="cs-CZ" b="1" dirty="0"/>
              <a:t>Z novely školského zákona od 1.10.2020 </a:t>
            </a:r>
            <a:r>
              <a:rPr lang="cs-CZ" b="1" dirty="0">
                <a:solidFill>
                  <a:srgbClr val="FF0000"/>
                </a:solidFill>
              </a:rPr>
              <a:t>vypuštěn v § 3 Systém vzdělávacích programů odst. O Národním programu rozvoje </a:t>
            </a:r>
            <a:r>
              <a:rPr lang="cs-CZ" b="1" dirty="0" err="1">
                <a:solidFill>
                  <a:srgbClr val="FF0000"/>
                </a:solidFill>
              </a:rPr>
              <a:t>vzd</a:t>
            </a:r>
            <a:r>
              <a:rPr lang="cs-CZ" b="1" dirty="0">
                <a:solidFill>
                  <a:srgbClr val="FF0000"/>
                </a:solidFill>
              </a:rPr>
              <a:t>. </a:t>
            </a:r>
          </a:p>
          <a:p>
            <a:pPr marL="0" indent="0">
              <a:buNone/>
            </a:pPr>
            <a:r>
              <a:rPr lang="cs-CZ" b="1" dirty="0"/>
              <a:t>§ 3 Systém vzdělávacích programů</a:t>
            </a:r>
          </a:p>
          <a:p>
            <a:pPr marL="0" indent="0">
              <a:buNone/>
            </a:pPr>
            <a:r>
              <a:rPr lang="cs-CZ" dirty="0"/>
              <a:t>(1) Ministerstvo školství, mládeže a tělovýchovy (dále jen "ministerstvo") zpracovává Národní program vzdělávání, projednává jej s vybranými odborníky z vědy a praxe, s příslušnými ústředními odborovými orgány, příslušnými organizacemi zaměstnavatelů s celostátní působností a s kraji a předkládá jej vládě k projednání. Vláda předkládá Národní program vzdělávání Poslanecké sněmovně a Senátu Parlamentu ke schválení. Národní program vzdělávání rozpracovává cíle vzdělávání stanovené tímto zákonem a vymezuje hlavní oblasti vzdělávání, obsahy vzdělávání a prostředky, které jsou nezbytné k dosahování těchto cílů. Národní program vzdělávání ministerstvo zveřejňuje vždy způsobem umožňujícím dálkový přístup. </a:t>
            </a:r>
          </a:p>
        </p:txBody>
      </p:sp>
    </p:spTree>
    <p:extLst>
      <p:ext uri="{BB962C8B-B14F-4D97-AF65-F5344CB8AC3E}">
        <p14:creationId xmlns:p14="http://schemas.microsoft.com/office/powerpoint/2010/main" val="25063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6A043-0AD1-4FC2-894B-4BE154ACBDCF}"/>
              </a:ext>
            </a:extLst>
          </p:cNvPr>
          <p:cNvSpPr>
            <a:spLocks noGrp="1"/>
          </p:cNvSpPr>
          <p:nvPr>
            <p:ph type="title"/>
          </p:nvPr>
        </p:nvSpPr>
        <p:spPr/>
        <p:txBody>
          <a:bodyPr/>
          <a:lstStyle/>
          <a:p>
            <a:r>
              <a:rPr lang="cs-CZ" b="1" dirty="0">
                <a:solidFill>
                  <a:srgbClr val="FF0000"/>
                </a:solidFill>
              </a:rPr>
              <a:t>STRATEGICKÉ DOKUMENTY</a:t>
            </a:r>
          </a:p>
        </p:txBody>
      </p:sp>
      <p:sp>
        <p:nvSpPr>
          <p:cNvPr id="3" name="Zástupný obsah 2">
            <a:extLst>
              <a:ext uri="{FF2B5EF4-FFF2-40B4-BE49-F238E27FC236}">
                <a16:creationId xmlns:a16="http://schemas.microsoft.com/office/drawing/2014/main" id="{745B8D4F-085C-4EEB-BF58-BB1C6D0333E3}"/>
              </a:ext>
            </a:extLst>
          </p:cNvPr>
          <p:cNvSpPr>
            <a:spLocks noGrp="1"/>
          </p:cNvSpPr>
          <p:nvPr>
            <p:ph idx="1"/>
          </p:nvPr>
        </p:nvSpPr>
        <p:spPr/>
        <p:txBody>
          <a:bodyPr/>
          <a:lstStyle/>
          <a:p>
            <a:pPr marL="0" indent="0">
              <a:buNone/>
            </a:pPr>
            <a:r>
              <a:rPr lang="cs-CZ" dirty="0"/>
              <a:t>Národní program rozvoje vzdělávání</a:t>
            </a:r>
          </a:p>
          <a:p>
            <a:pPr marL="0" indent="0">
              <a:buNone/>
            </a:pPr>
            <a:r>
              <a:rPr lang="cs-CZ" dirty="0"/>
              <a:t>Strategie 2030+</a:t>
            </a:r>
          </a:p>
        </p:txBody>
      </p:sp>
    </p:spTree>
    <p:extLst>
      <p:ext uri="{BB962C8B-B14F-4D97-AF65-F5344CB8AC3E}">
        <p14:creationId xmlns:p14="http://schemas.microsoft.com/office/powerpoint/2010/main" val="633596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České vzdělání</a:t>
            </a:r>
            <a:br>
              <a:rPr lang="cs-CZ" b="1" dirty="0"/>
            </a:br>
            <a:r>
              <a:rPr lang="cs-CZ" b="1" dirty="0"/>
              <a:t>Historický exkurz po r. 1990</a:t>
            </a:r>
          </a:p>
        </p:txBody>
      </p:sp>
      <p:sp>
        <p:nvSpPr>
          <p:cNvPr id="3" name="Zástupný symbol pro obsah 2"/>
          <p:cNvSpPr>
            <a:spLocks noGrp="1"/>
          </p:cNvSpPr>
          <p:nvPr>
            <p:ph idx="1"/>
          </p:nvPr>
        </p:nvSpPr>
        <p:spPr>
          <a:xfrm>
            <a:off x="323528" y="1600200"/>
            <a:ext cx="8363272" cy="4997152"/>
          </a:xfrm>
        </p:spPr>
        <p:txBody>
          <a:bodyPr>
            <a:normAutofit fontScale="77500" lnSpcReduction="20000"/>
          </a:bodyPr>
          <a:lstStyle/>
          <a:p>
            <a:r>
              <a:rPr lang="cs-CZ" dirty="0"/>
              <a:t>90. léta změny v celé Evropě </a:t>
            </a:r>
          </a:p>
          <a:p>
            <a:r>
              <a:rPr lang="cs-CZ" dirty="0"/>
              <a:t>V ČR – osnovy, kmenové učivo</a:t>
            </a:r>
          </a:p>
          <a:p>
            <a:r>
              <a:rPr lang="cs-CZ" dirty="0"/>
              <a:t>1995 – standardy školství (základního, středního odborného)</a:t>
            </a:r>
          </a:p>
          <a:p>
            <a:r>
              <a:rPr lang="cs-CZ" dirty="0"/>
              <a:t>1999–2000 pedagogové v ČR usilovali o vyvolání veřejné diskuze o potřebách reformovat školství. Akce jako „Výzva pro 10 milionů“ však brzy skončily bez většího zájmu veřejnosti</a:t>
            </a:r>
          </a:p>
          <a:p>
            <a:r>
              <a:rPr lang="cs-CZ" dirty="0"/>
              <a:t>2000 Rada pro vzdělávací politiku začala pracovat na strategickém dokumentu, který se měl stát součástí dlouhodobého plánu směřování českého školství.</a:t>
            </a:r>
          </a:p>
          <a:p>
            <a:r>
              <a:rPr lang="cs-CZ" dirty="0"/>
              <a:t>únor 2001 Bílá kniha</a:t>
            </a:r>
          </a:p>
          <a:p>
            <a:r>
              <a:rPr lang="cs-CZ" dirty="0"/>
              <a:t>hlavním cílem vzdělávání osvojení tzv. klíčových kompetenci</a:t>
            </a:r>
          </a:p>
          <a:p>
            <a:r>
              <a:rPr lang="cs-CZ" dirty="0"/>
              <a:t>důraz je třeba klást na „vlákna“ společná pro více konceptů, základní strukturu informací a vztahy mezi nimi</a:t>
            </a:r>
          </a:p>
        </p:txBody>
      </p:sp>
    </p:spTree>
    <p:extLst>
      <p:ext uri="{BB962C8B-B14F-4D97-AF65-F5344CB8AC3E}">
        <p14:creationId xmlns:p14="http://schemas.microsoft.com/office/powerpoint/2010/main" val="123885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dirty="0"/>
              <a:t>Národní program rozvoje vzdělávání v ČR</a:t>
            </a:r>
            <a:br>
              <a:rPr lang="cs-CZ" sz="3600" b="1" dirty="0"/>
            </a:br>
            <a:r>
              <a:rPr lang="cs-CZ" sz="3600" b="1" dirty="0"/>
              <a:t>Bílá kniha</a:t>
            </a:r>
          </a:p>
        </p:txBody>
      </p:sp>
      <p:sp>
        <p:nvSpPr>
          <p:cNvPr id="3" name="Zástupný symbol pro obsah 2"/>
          <p:cNvSpPr>
            <a:spLocks noGrp="1"/>
          </p:cNvSpPr>
          <p:nvPr>
            <p:ph idx="1"/>
          </p:nvPr>
        </p:nvSpPr>
        <p:spPr>
          <a:xfrm>
            <a:off x="457200" y="1600200"/>
            <a:ext cx="8291264" cy="4637112"/>
          </a:xfrm>
        </p:spPr>
        <p:txBody>
          <a:bodyPr>
            <a:normAutofit fontScale="92500" lnSpcReduction="20000"/>
          </a:bodyPr>
          <a:lstStyle/>
          <a:p>
            <a:r>
              <a:rPr lang="cs-CZ" dirty="0"/>
              <a:t>prvotně vytyčuje základní myšlenky a teoretický rámec, ze kterých vychází další části dokumentu</a:t>
            </a:r>
            <a:endParaRPr lang="cs-CZ" b="1" dirty="0"/>
          </a:p>
          <a:p>
            <a:r>
              <a:rPr lang="cs-CZ" dirty="0"/>
              <a:t>všechny oblasti vzdělávání: předškolní, základní, gymnaziální, odborné, terciární až po vzdělávání dospělých</a:t>
            </a:r>
          </a:p>
          <a:p>
            <a:r>
              <a:rPr lang="cs-CZ" b="1" dirty="0"/>
              <a:t>zaveden systém více úrovní vzdělávacích programů (RVP, ŠVP) </a:t>
            </a:r>
          </a:p>
          <a:p>
            <a:r>
              <a:rPr lang="cs-CZ" dirty="0"/>
              <a:t>škola, která získává mnohem větší autonomii</a:t>
            </a:r>
          </a:p>
          <a:p>
            <a:r>
              <a:rPr lang="cs-CZ" dirty="0"/>
              <a:t>ucelený systém evaluace, která zahrnuje monitorování, examinaci,  komparaci v rámci mezinárodních měřítek. </a:t>
            </a:r>
          </a:p>
          <a:p>
            <a:endParaRPr lang="cs-CZ" dirty="0"/>
          </a:p>
          <a:p>
            <a:endParaRPr lang="cs-CZ" dirty="0"/>
          </a:p>
          <a:p>
            <a:endParaRPr lang="cs-CZ" dirty="0"/>
          </a:p>
        </p:txBody>
      </p:sp>
    </p:spTree>
    <p:extLst>
      <p:ext uri="{BB962C8B-B14F-4D97-AF65-F5344CB8AC3E}">
        <p14:creationId xmlns:p14="http://schemas.microsoft.com/office/powerpoint/2010/main" val="3861279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dirty="0"/>
              <a:t>Národní program rozvoje vzdělávání v ČR</a:t>
            </a:r>
            <a:br>
              <a:rPr lang="cs-CZ" sz="3600" b="1" dirty="0"/>
            </a:br>
            <a:r>
              <a:rPr lang="cs-CZ" sz="3600" b="1" dirty="0"/>
              <a:t>Bílá kniha</a:t>
            </a:r>
          </a:p>
        </p:txBody>
      </p:sp>
      <p:sp>
        <p:nvSpPr>
          <p:cNvPr id="3" name="Zástupný symbol pro obsah 2"/>
          <p:cNvSpPr>
            <a:spLocks noGrp="1"/>
          </p:cNvSpPr>
          <p:nvPr>
            <p:ph idx="1"/>
          </p:nvPr>
        </p:nvSpPr>
        <p:spPr>
          <a:xfrm>
            <a:off x="457200" y="1600200"/>
            <a:ext cx="8291264" cy="4637112"/>
          </a:xfrm>
        </p:spPr>
        <p:txBody>
          <a:bodyPr>
            <a:normAutofit fontScale="85000" lnSpcReduction="20000"/>
          </a:bodyPr>
          <a:lstStyle/>
          <a:p>
            <a:pPr marL="0" indent="0">
              <a:buNone/>
            </a:pPr>
            <a:r>
              <a:rPr lang="cs-CZ" dirty="0"/>
              <a:t>„6“ hlavních strategických linií vzdělávací politiky ČR: </a:t>
            </a:r>
          </a:p>
          <a:p>
            <a:r>
              <a:rPr lang="cs-CZ" dirty="0"/>
              <a:t>1. Realizace celoživotního učení pro všechny </a:t>
            </a:r>
          </a:p>
          <a:p>
            <a:r>
              <a:rPr lang="cs-CZ" dirty="0"/>
              <a:t>2. Přizpůsobování vzdělávacích a studijních programů potřebám života ve společnosti znalostí </a:t>
            </a:r>
          </a:p>
          <a:p>
            <a:r>
              <a:rPr lang="cs-CZ" dirty="0"/>
              <a:t>3. Monitorování a hodnocení kvality a efektivity vzdělávání </a:t>
            </a:r>
          </a:p>
          <a:p>
            <a:r>
              <a:rPr lang="cs-CZ" dirty="0"/>
              <a:t>4. Podpora vnitřní proměny a otevřenosti vzdělávacích institucí </a:t>
            </a:r>
          </a:p>
          <a:p>
            <a:r>
              <a:rPr lang="cs-CZ" dirty="0"/>
              <a:t>5. Proměna role a profesní perspektivy pedagogických a akademických pracovníků </a:t>
            </a:r>
          </a:p>
          <a:p>
            <a:r>
              <a:rPr lang="cs-CZ" dirty="0"/>
              <a:t>6. Přechod od centralizovaného řízení k odpovědnému spolurozhodování </a:t>
            </a:r>
          </a:p>
        </p:txBody>
      </p:sp>
    </p:spTree>
    <p:extLst>
      <p:ext uri="{BB962C8B-B14F-4D97-AF65-F5344CB8AC3E}">
        <p14:creationId xmlns:p14="http://schemas.microsoft.com/office/powerpoint/2010/main" val="296970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Analýza naplnění cílů Bílé knihy (2009)</a:t>
            </a:r>
            <a:endParaRPr lang="cs-CZ" dirty="0"/>
          </a:p>
        </p:txBody>
      </p:sp>
      <p:sp>
        <p:nvSpPr>
          <p:cNvPr id="3" name="Zástupný symbol pro obsah 2"/>
          <p:cNvSpPr>
            <a:spLocks noGrp="1"/>
          </p:cNvSpPr>
          <p:nvPr>
            <p:ph idx="1"/>
          </p:nvPr>
        </p:nvSpPr>
        <p:spPr>
          <a:xfrm>
            <a:off x="323528" y="1763712"/>
            <a:ext cx="8496944" cy="4977655"/>
          </a:xfrm>
        </p:spPr>
        <p:txBody>
          <a:bodyPr>
            <a:noAutofit/>
          </a:bodyPr>
          <a:lstStyle/>
          <a:p>
            <a:r>
              <a:rPr lang="cs-CZ" sz="1800" dirty="0">
                <a:hlinkClick r:id="rId2" action="ppaction://hlinkfile"/>
              </a:rPr>
              <a:t>Analýza naplnění bílé knihy.pdf</a:t>
            </a:r>
            <a:endParaRPr lang="cs-CZ" sz="1800" dirty="0"/>
          </a:p>
          <a:p>
            <a:r>
              <a:rPr lang="cs-CZ" sz="1800" dirty="0"/>
              <a:t>Bílá kniha nesplnila očekávanou úlohu zastřešujícího </a:t>
            </a:r>
            <a:r>
              <a:rPr lang="pl-PL" sz="1800" dirty="0"/>
              <a:t>dokumentu, ze kterého by vycházely všechny dokumenty další.</a:t>
            </a:r>
          </a:p>
          <a:p>
            <a:r>
              <a:rPr lang="cs-CZ" sz="1800" dirty="0"/>
              <a:t>Analýza naplnění cílů Národního programu rozvoje vzdělávání v České republice (Bílé knihy) v oblasti předškolního, základního a středního vzdělávání, verze: 13. 3. 2009, která byla vytvořena pracovní skupinou Ministerstva školství, mládeže a tělovýchovy pro otázky regionálního školství</a:t>
            </a:r>
          </a:p>
          <a:p>
            <a:r>
              <a:rPr lang="cs-CZ" sz="1800" b="1" dirty="0"/>
              <a:t>Řada opatření v jednotlivých strategických liniích nebyla uskutečněna vůbec. Mnohá z těch, která realizována byla, byla realizována izolovaně, nikoli v zamýšlených komplexních celcích a souvislostech</a:t>
            </a:r>
          </a:p>
          <a:p>
            <a:r>
              <a:rPr lang="cs-CZ" sz="1800" dirty="0"/>
              <a:t>Reformní záměry byly pouze proklamovány, nebyly zajištěny klíčové podmínky pro jejich realizaci, bylo zanedbáno zapojení klíčových aktérů změn. Výmluvným dokladem takového postupu je celá </a:t>
            </a:r>
            <a:r>
              <a:rPr lang="cs-CZ" sz="1800" dirty="0" err="1"/>
              <a:t>kurikulární</a:t>
            </a:r>
            <a:r>
              <a:rPr lang="cs-CZ" sz="1800" dirty="0"/>
              <a:t> reforma.</a:t>
            </a:r>
          </a:p>
          <a:p>
            <a:r>
              <a:rPr lang="cs-CZ" sz="1800" dirty="0"/>
              <a:t>Nedostatky, které se projevily při realizaci doporučení Bílé knihy, jsou ovšem charakteristické pro celou vzdělávací politiku v ČR v polistopadovém období.</a:t>
            </a:r>
          </a:p>
          <a:p>
            <a:r>
              <a:rPr lang="cs-CZ" sz="1800" dirty="0"/>
              <a:t>Klíčový problém: absence systému strategického řízení, který by stanovil </a:t>
            </a:r>
            <a:r>
              <a:rPr lang="pt-BR" sz="1800" dirty="0"/>
              <a:t>jasnou vizi a z ní plynoucí cíle vzdělávací politiky</a:t>
            </a:r>
            <a:endParaRPr lang="cs-CZ" sz="1800" dirty="0"/>
          </a:p>
          <a:p>
            <a:endParaRPr lang="cs-CZ" sz="2000" dirty="0"/>
          </a:p>
          <a:p>
            <a:endParaRPr lang="cs-CZ" sz="2000" dirty="0"/>
          </a:p>
        </p:txBody>
      </p:sp>
    </p:spTree>
    <p:extLst>
      <p:ext uri="{BB962C8B-B14F-4D97-AF65-F5344CB8AC3E}">
        <p14:creationId xmlns:p14="http://schemas.microsoft.com/office/powerpoint/2010/main" val="3257788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RVP – pojmy, termín</a:t>
            </a:r>
          </a:p>
        </p:txBody>
      </p:sp>
      <p:sp>
        <p:nvSpPr>
          <p:cNvPr id="3" name="Zástupný symbol pro obsah 2"/>
          <p:cNvSpPr>
            <a:spLocks noGrp="1"/>
          </p:cNvSpPr>
          <p:nvPr>
            <p:ph idx="1"/>
          </p:nvPr>
        </p:nvSpPr>
        <p:spPr>
          <a:xfrm>
            <a:off x="323528" y="1340768"/>
            <a:ext cx="8640960" cy="5517232"/>
          </a:xfrm>
        </p:spPr>
        <p:txBody>
          <a:bodyPr>
            <a:normAutofit fontScale="55000" lnSpcReduction="20000"/>
          </a:bodyPr>
          <a:lstStyle/>
          <a:p>
            <a:pPr marL="0" indent="0">
              <a:buNone/>
            </a:pPr>
            <a:r>
              <a:rPr lang="cs-CZ" b="1" dirty="0"/>
              <a:t>Cíle vzdělávání</a:t>
            </a:r>
            <a:endParaRPr lang="cs-CZ" dirty="0"/>
          </a:p>
          <a:p>
            <a:r>
              <a:rPr lang="cs-CZ" dirty="0"/>
              <a:t>vybavit žáky potřebnými klíčovými kompetencemi, vzdělanostním základem a připravit je na celoživotní učení a k občanskému i osobnímu uplatnění.</a:t>
            </a:r>
          </a:p>
          <a:p>
            <a:pPr marL="0" indent="0">
              <a:buNone/>
            </a:pPr>
            <a:r>
              <a:rPr lang="cs-CZ" b="1" dirty="0"/>
              <a:t>Vzdělávací obsah</a:t>
            </a:r>
            <a:endParaRPr lang="cs-CZ" dirty="0"/>
          </a:p>
          <a:p>
            <a:r>
              <a:rPr lang="cs-CZ" dirty="0"/>
              <a:t>hlavní prostředek vzdělávání žáka a je vymezen tak, aby sloužil k naplňování vzdělávacích záměrů a dosahování vzdělávacích cílů. Vzdělávací obsah je uspořádán do vzdělávacích oblastí. (Př. Fyzika, Dějepis atd.)</a:t>
            </a:r>
          </a:p>
          <a:p>
            <a:pPr marL="0" indent="0">
              <a:buNone/>
            </a:pPr>
            <a:r>
              <a:rPr lang="cs-CZ" b="1" dirty="0"/>
              <a:t>Klíčové kompetence</a:t>
            </a:r>
            <a:endParaRPr lang="cs-CZ" dirty="0"/>
          </a:p>
          <a:p>
            <a:r>
              <a:rPr lang="cs-CZ" dirty="0"/>
              <a:t>znamenají schopnost jedince jednat v různých situacích. Tyto schopnosti jsou založeny na zkušenostech, které si žák během aktivní účasti na vzdělávání vytvořil. (Př. kompetence k učení, kompetence k řešení problémů)</a:t>
            </a:r>
          </a:p>
          <a:p>
            <a:pPr marL="0" indent="0">
              <a:buNone/>
            </a:pPr>
            <a:r>
              <a:rPr lang="cs-CZ" b="1" dirty="0"/>
              <a:t>Průřezová témata</a:t>
            </a:r>
            <a:endParaRPr lang="cs-CZ" dirty="0"/>
          </a:p>
          <a:p>
            <a:r>
              <a:rPr lang="cs-CZ" dirty="0"/>
              <a:t>mají ovlivňovat postoje, jednání a hodnotový systém žáka. Jedná se o formativní prvek, přispívají k rozvoji osobnosti žáka. Do výuky mohou být zařazena buď jako součást jednotlivých předmětů nebo jako samostatné vyučovací předměty. (Př. Multikulturní výchova, Mediální výchova)</a:t>
            </a:r>
          </a:p>
          <a:p>
            <a:pPr marL="0" indent="0">
              <a:buNone/>
            </a:pPr>
            <a:r>
              <a:rPr lang="cs-CZ" b="1" dirty="0"/>
              <a:t>Rámcový učební plán</a:t>
            </a:r>
            <a:endParaRPr lang="cs-CZ" dirty="0"/>
          </a:p>
          <a:p>
            <a:r>
              <a:rPr lang="cs-CZ" dirty="0"/>
              <a:t>určuje </a:t>
            </a:r>
            <a:r>
              <a:rPr lang="cs-CZ" b="1" dirty="0"/>
              <a:t>minimální časovou do</a:t>
            </a:r>
            <a:r>
              <a:rPr lang="cs-CZ" dirty="0"/>
              <a:t>taci pro jednotlivé vzdělávací oblasti. Ponechává široký prostor pro variabilnost řešení učebních plánů. Umožňuje školám realizovat své vzdělávací záměry a pružně reagovat na vzdělávací potřeby a zájmy žáka.</a:t>
            </a:r>
          </a:p>
          <a:p>
            <a:pPr marL="0" indent="0">
              <a:buNone/>
            </a:pPr>
            <a:br>
              <a:rPr lang="cs-CZ" dirty="0"/>
            </a:br>
            <a:endParaRPr lang="cs-CZ" dirty="0"/>
          </a:p>
        </p:txBody>
      </p:sp>
    </p:spTree>
    <p:extLst>
      <p:ext uri="{BB962C8B-B14F-4D97-AF65-F5344CB8AC3E}">
        <p14:creationId xmlns:p14="http://schemas.microsoft.com/office/powerpoint/2010/main" val="137178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a:t>
            </a:r>
            <a:r>
              <a:rPr lang="cs-CZ" b="1" dirty="0">
                <a:solidFill>
                  <a:srgbClr val="FF0000"/>
                </a:solidFill>
              </a:rPr>
              <a:t>legislativní</a:t>
            </a:r>
            <a:r>
              <a:rPr lang="cs-CZ" b="1" dirty="0"/>
              <a:t> dokumenty</a:t>
            </a:r>
          </a:p>
        </p:txBody>
      </p:sp>
      <p:sp>
        <p:nvSpPr>
          <p:cNvPr id="3" name="Zástupný symbol pro obsah 2"/>
          <p:cNvSpPr>
            <a:spLocks noGrp="1"/>
          </p:cNvSpPr>
          <p:nvPr>
            <p:ph idx="1"/>
          </p:nvPr>
        </p:nvSpPr>
        <p:spPr/>
        <p:txBody>
          <a:bodyPr>
            <a:normAutofit/>
          </a:bodyPr>
          <a:lstStyle/>
          <a:p>
            <a:r>
              <a:rPr lang="cs-CZ" dirty="0"/>
              <a:t>Ústava</a:t>
            </a:r>
          </a:p>
          <a:p>
            <a:r>
              <a:rPr lang="cs-CZ" dirty="0"/>
              <a:t>Listina základních lidských práv a svobod</a:t>
            </a:r>
          </a:p>
          <a:p>
            <a:r>
              <a:rPr lang="cs-CZ" dirty="0"/>
              <a:t>Deklarace práv dítěte</a:t>
            </a:r>
          </a:p>
          <a:p>
            <a:r>
              <a:rPr lang="cs-CZ" dirty="0"/>
              <a:t>Školský zákon</a:t>
            </a:r>
          </a:p>
          <a:p>
            <a:r>
              <a:rPr lang="cs-CZ" dirty="0"/>
              <a:t>Rámcové vzdělávací programy</a:t>
            </a:r>
          </a:p>
        </p:txBody>
      </p:sp>
    </p:spTree>
    <p:extLst>
      <p:ext uri="{BB962C8B-B14F-4D97-AF65-F5344CB8AC3E}">
        <p14:creationId xmlns:p14="http://schemas.microsoft.com/office/powerpoint/2010/main" val="2956406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rozdělení RVP</a:t>
            </a:r>
            <a:endParaRPr lang="cs-CZ" dirty="0"/>
          </a:p>
        </p:txBody>
      </p:sp>
      <p:sp>
        <p:nvSpPr>
          <p:cNvPr id="3" name="Zástupný symbol pro obsah 2"/>
          <p:cNvSpPr>
            <a:spLocks noGrp="1"/>
          </p:cNvSpPr>
          <p:nvPr>
            <p:ph idx="1"/>
          </p:nvPr>
        </p:nvSpPr>
        <p:spPr>
          <a:xfrm>
            <a:off x="457200" y="1600200"/>
            <a:ext cx="8507288" cy="5141168"/>
          </a:xfrm>
        </p:spPr>
        <p:txBody>
          <a:bodyPr>
            <a:normAutofit/>
          </a:bodyPr>
          <a:lstStyle/>
          <a:p>
            <a:r>
              <a:rPr lang="cs-CZ" dirty="0"/>
              <a:t>RVP pro úroveň předškolní, základní, střední, ostatní  vzdělávání</a:t>
            </a:r>
          </a:p>
          <a:p>
            <a:r>
              <a:rPr lang="cs-CZ" dirty="0"/>
              <a:t>Zavádění postupné</a:t>
            </a:r>
          </a:p>
          <a:p>
            <a:r>
              <a:rPr lang="cs-CZ" dirty="0"/>
              <a:t>MŠ </a:t>
            </a:r>
          </a:p>
          <a:p>
            <a:r>
              <a:rPr lang="cs-CZ" dirty="0"/>
              <a:t>ZŠ 2007 (1. a 6. ročník)</a:t>
            </a:r>
          </a:p>
          <a:p>
            <a:r>
              <a:rPr lang="cs-CZ" dirty="0"/>
              <a:t>Gymnázia (vč. dvojjazyčných, sportovních) 2009</a:t>
            </a:r>
          </a:p>
          <a:p>
            <a:r>
              <a:rPr lang="cs-CZ" dirty="0"/>
              <a:t>SOŠ postupně od 2009</a:t>
            </a:r>
          </a:p>
          <a:p>
            <a:r>
              <a:rPr lang="cs-CZ" dirty="0"/>
              <a:t>ZUŠ 2012</a:t>
            </a:r>
          </a:p>
          <a:p>
            <a:endParaRPr lang="cs-CZ" dirty="0"/>
          </a:p>
        </p:txBody>
      </p:sp>
    </p:spTree>
    <p:extLst>
      <p:ext uri="{BB962C8B-B14F-4D97-AF65-F5344CB8AC3E}">
        <p14:creationId xmlns:p14="http://schemas.microsoft.com/office/powerpoint/2010/main" val="1755960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692696"/>
            <a:ext cx="6613864" cy="2961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3" y="4014788"/>
            <a:ext cx="6568063" cy="1286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bdélník 1"/>
          <p:cNvSpPr/>
          <p:nvPr/>
        </p:nvSpPr>
        <p:spPr>
          <a:xfrm>
            <a:off x="971600" y="5589240"/>
            <a:ext cx="6784086" cy="338554"/>
          </a:xfrm>
          <a:prstGeom prst="rect">
            <a:avLst/>
          </a:prstGeom>
        </p:spPr>
        <p:txBody>
          <a:bodyPr wrap="square">
            <a:spAutoFit/>
          </a:bodyPr>
          <a:lstStyle/>
          <a:p>
            <a:r>
              <a:rPr lang="cs-CZ" sz="1600" dirty="0"/>
              <a:t>Zdroj: Rámcový vzdělávací program pro základní vzdělávání platný od 1. 9. 2021</a:t>
            </a:r>
          </a:p>
        </p:txBody>
      </p:sp>
    </p:spTree>
    <p:extLst>
      <p:ext uri="{BB962C8B-B14F-4D97-AF65-F5344CB8AC3E}">
        <p14:creationId xmlns:p14="http://schemas.microsoft.com/office/powerpoint/2010/main" val="2894699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Ověřování efektivity vzdělávání</a:t>
            </a:r>
            <a:br>
              <a:rPr lang="cs-CZ" b="1" dirty="0"/>
            </a:br>
            <a:r>
              <a:rPr lang="cs-CZ" b="1" dirty="0"/>
              <a:t> RVP</a:t>
            </a:r>
          </a:p>
        </p:txBody>
      </p:sp>
      <p:sp>
        <p:nvSpPr>
          <p:cNvPr id="3" name="Zástupný symbol pro obsah 2"/>
          <p:cNvSpPr>
            <a:spLocks noGrp="1"/>
          </p:cNvSpPr>
          <p:nvPr>
            <p:ph idx="1"/>
          </p:nvPr>
        </p:nvSpPr>
        <p:spPr/>
        <p:txBody>
          <a:bodyPr>
            <a:normAutofit fontScale="85000" lnSpcReduction="20000"/>
          </a:bodyPr>
          <a:lstStyle/>
          <a:p>
            <a:r>
              <a:rPr lang="cs-CZ" dirty="0"/>
              <a:t>v určitém časovém úseku je nutné ověřit/revidovat, zda RVP stále vyhovují vzdělávacím záměrům, zda cíle a obsahy formulované v RVP odpovídají vývoji společnosti a podporují vzdělávání v souladu s rozvojem vědních disciplín i s každodenním praktickým životem.</a:t>
            </a:r>
          </a:p>
          <a:p>
            <a:r>
              <a:rPr lang="cs-CZ" dirty="0"/>
              <a:t>efektivnost -  původně byl navržen tzv. kaskádový postup, tzn. že revize nebudou realizovány k jednomu datu, ale postupně budou revidovány jednotlivé vzdělávací oblasti všeobecného vzdělávání a obory středního odborného vzdělávání. V současnosti se hodnotí ten</a:t>
            </a:r>
          </a:p>
        </p:txBody>
      </p:sp>
    </p:spTree>
    <p:extLst>
      <p:ext uri="{BB962C8B-B14F-4D97-AF65-F5344CB8AC3E}">
        <p14:creationId xmlns:p14="http://schemas.microsoft.com/office/powerpoint/2010/main" val="2857888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RVP a ŠVP</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a:t>Integrace vzdělávacího obsahu</a:t>
            </a:r>
          </a:p>
          <a:p>
            <a:r>
              <a:rPr lang="cs-CZ" dirty="0"/>
              <a:t>Propojení vzdělávacího obsahu na úrovni témat, tematických okruhů, případně vzdělávacích oborů oblastí</a:t>
            </a:r>
          </a:p>
          <a:p>
            <a:pPr marL="0" indent="0">
              <a:buNone/>
            </a:pPr>
            <a:r>
              <a:rPr lang="cs-CZ" b="1" dirty="0"/>
              <a:t>Očekávané výstupy</a:t>
            </a:r>
          </a:p>
          <a:p>
            <a:r>
              <a:rPr lang="cs-CZ" dirty="0"/>
              <a:t>stěžejní část vzdělávacího obsahu všech vzdělávacích oborů</a:t>
            </a:r>
          </a:p>
          <a:p>
            <a:r>
              <a:rPr lang="cs-CZ" dirty="0"/>
              <a:t>ověřitelné, měřitelné, mají činnostní povahu, využitelné v běžném životě</a:t>
            </a:r>
          </a:p>
          <a:p>
            <a:r>
              <a:rPr lang="cs-CZ" dirty="0"/>
              <a:t>vymezují úroveň, které mají všichni žáci dosáhnout prostřednictvím učiva</a:t>
            </a:r>
          </a:p>
          <a:p>
            <a:pPr marL="0" indent="0">
              <a:buNone/>
            </a:pPr>
            <a:endParaRPr lang="cs-CZ" dirty="0"/>
          </a:p>
          <a:p>
            <a:endParaRPr lang="cs-CZ" dirty="0"/>
          </a:p>
        </p:txBody>
      </p:sp>
    </p:spTree>
    <p:extLst>
      <p:ext uri="{BB962C8B-B14F-4D97-AF65-F5344CB8AC3E}">
        <p14:creationId xmlns:p14="http://schemas.microsoft.com/office/powerpoint/2010/main" val="169140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ŠVP</a:t>
            </a:r>
          </a:p>
        </p:txBody>
      </p:sp>
      <p:sp>
        <p:nvSpPr>
          <p:cNvPr id="3" name="Zástupný symbol pro obsah 2"/>
          <p:cNvSpPr>
            <a:spLocks noGrp="1"/>
          </p:cNvSpPr>
          <p:nvPr>
            <p:ph idx="1"/>
          </p:nvPr>
        </p:nvSpPr>
        <p:spPr/>
        <p:txBody>
          <a:bodyPr/>
          <a:lstStyle/>
          <a:p>
            <a:pPr fontAlgn="base"/>
            <a:r>
              <a:rPr lang="cs-CZ" dirty="0"/>
              <a:t>umožnit ředitelům a učitelům rozhodovat o podobě vzdělávání na své škole a posílit jejich zodpovědnost za obsah a kvalitu vzdělávání</a:t>
            </a:r>
          </a:p>
        </p:txBody>
      </p:sp>
    </p:spTree>
    <p:extLst>
      <p:ext uri="{BB962C8B-B14F-4D97-AF65-F5344CB8AC3E}">
        <p14:creationId xmlns:p14="http://schemas.microsoft.com/office/powerpoint/2010/main" val="5394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ŠVP – kritika, úskalí</a:t>
            </a:r>
          </a:p>
        </p:txBody>
      </p:sp>
      <p:sp>
        <p:nvSpPr>
          <p:cNvPr id="3" name="Zástupný symbol pro obsah 2"/>
          <p:cNvSpPr>
            <a:spLocks noGrp="1"/>
          </p:cNvSpPr>
          <p:nvPr>
            <p:ph idx="1"/>
          </p:nvPr>
        </p:nvSpPr>
        <p:spPr>
          <a:xfrm>
            <a:off x="467544" y="1600200"/>
            <a:ext cx="8219256" cy="4925144"/>
          </a:xfrm>
        </p:spPr>
        <p:txBody>
          <a:bodyPr>
            <a:normAutofit fontScale="55000" lnSpcReduction="20000"/>
          </a:bodyPr>
          <a:lstStyle/>
          <a:p>
            <a:r>
              <a:rPr lang="cs-CZ" b="1" dirty="0"/>
              <a:t>ŠVP ve většině škol nesplnila očekávání, že se stane katalyzátorem proměny vzdělávání</a:t>
            </a:r>
          </a:p>
          <a:p>
            <a:r>
              <a:rPr lang="cs-CZ" b="1" dirty="0">
                <a:solidFill>
                  <a:srgbClr val="FF0000"/>
                </a:solidFill>
              </a:rPr>
              <a:t>Porozumění – neporozumění – umělý jazyk RVP</a:t>
            </a:r>
          </a:p>
          <a:p>
            <a:r>
              <a:rPr lang="cs-CZ" dirty="0"/>
              <a:t>Plošné zavedení jediného modelu rozvoje školy založeného na tvorbě ŠVP podle stanoveného RVP do značné míry omezilo možnost porovnat přínos této reformy, neboť neexistují alternativy (popř. školy pracující podle starších vzdělávacích programů), s nimiž by mohly být porovnány školy, které prošly reformou.</a:t>
            </a:r>
          </a:p>
          <a:p>
            <a:pPr marL="0" indent="0">
              <a:buNone/>
            </a:pPr>
            <a:endParaRPr lang="cs-CZ" dirty="0"/>
          </a:p>
          <a:p>
            <a:r>
              <a:rPr lang="cs-CZ" i="1" dirty="0"/>
              <a:t>Je zbytečné vést spory, zda jsou (čeští) učitelé tvořiví reflexivní spolutvůrci reformy a kurikula, anebo vyhořelí rutinéři, anebo nekvalifikovaní či špatně připravení začátečníci, již zápasí spíše s otázkami managementu třídy než s otázkami učiva. Nejen, že jsou všechny tyto skupiny ve školách zastoupeny, ale také pro jednotlivého učitele platí, že může současně být motivován pro tvořivou změnu a ztotožňovat se s reformou, ale (nebo dokonce právě proto) být trvale přetížený, vyčerpaný (</a:t>
            </a:r>
            <a:r>
              <a:rPr lang="cs-CZ" i="1" dirty="0" err="1"/>
              <a:t>Ball</a:t>
            </a:r>
            <a:r>
              <a:rPr lang="cs-CZ" i="1" dirty="0"/>
              <a:t> et al., 2011), a v praxi tedy nezvládající nároky, které na něj klade reforma (nebo které si on sám klade na sebe). </a:t>
            </a:r>
            <a:r>
              <a:rPr lang="cs-CZ" b="1" i="1" dirty="0"/>
              <a:t>Na druhou stranu by neměla být přehlížena menšina škol, kde tvorba ŠVP nastartovala reflexivní procesy změny a zlepšila komunikaci mezi učiteli</a:t>
            </a:r>
            <a:r>
              <a:rPr lang="cs-CZ" i="1" dirty="0"/>
              <a:t>. Není však známo, zda tyto pozitivní efekty byly časově omezené na dobu vytváření ŠVP nebo zda jsou trvalé (Spurná, 2019).</a:t>
            </a:r>
          </a:p>
        </p:txBody>
      </p:sp>
    </p:spTree>
    <p:extLst>
      <p:ext uri="{BB962C8B-B14F-4D97-AF65-F5344CB8AC3E}">
        <p14:creationId xmlns:p14="http://schemas.microsoft.com/office/powerpoint/2010/main" val="665357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Změny v r. 2020  - distanční výuka</a:t>
            </a:r>
          </a:p>
        </p:txBody>
      </p:sp>
      <p:sp>
        <p:nvSpPr>
          <p:cNvPr id="3" name="Zástupný symbol pro obsah 2"/>
          <p:cNvSpPr>
            <a:spLocks noGrp="1"/>
          </p:cNvSpPr>
          <p:nvPr>
            <p:ph idx="1"/>
          </p:nvPr>
        </p:nvSpPr>
        <p:spPr>
          <a:xfrm>
            <a:off x="457200" y="1600200"/>
            <a:ext cx="8435280" cy="5069160"/>
          </a:xfrm>
        </p:spPr>
        <p:txBody>
          <a:bodyPr>
            <a:normAutofit/>
          </a:bodyPr>
          <a:lstStyle/>
          <a:p>
            <a:r>
              <a:rPr lang="cs-CZ" dirty="0"/>
              <a:t>Např. Školský zákon a RVP – viz dále</a:t>
            </a:r>
          </a:p>
        </p:txBody>
      </p:sp>
    </p:spTree>
    <p:extLst>
      <p:ext uri="{BB962C8B-B14F-4D97-AF65-F5344CB8AC3E}">
        <p14:creationId xmlns:p14="http://schemas.microsoft.com/office/powerpoint/2010/main" val="1880499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Zajímavé informace o revizi RVP</a:t>
            </a:r>
          </a:p>
        </p:txBody>
      </p:sp>
      <p:sp>
        <p:nvSpPr>
          <p:cNvPr id="3" name="Zástupný symbol pro obsah 2"/>
          <p:cNvSpPr>
            <a:spLocks noGrp="1"/>
          </p:cNvSpPr>
          <p:nvPr>
            <p:ph idx="1"/>
          </p:nvPr>
        </p:nvSpPr>
        <p:spPr/>
        <p:txBody>
          <a:bodyPr>
            <a:normAutofit/>
          </a:bodyPr>
          <a:lstStyle/>
          <a:p>
            <a:r>
              <a:rPr lang="cs-CZ" sz="2000" dirty="0">
                <a:hlinkClick r:id="rId2"/>
              </a:rPr>
              <a:t>NUV revize RVP</a:t>
            </a:r>
            <a:endParaRPr lang="cs-CZ" sz="2000" dirty="0">
              <a:hlinkClick r:id="rId3"/>
            </a:endParaRPr>
          </a:p>
          <a:p>
            <a:r>
              <a:rPr lang="cs-CZ" sz="2000" dirty="0">
                <a:hlinkClick r:id="rId3"/>
              </a:rPr>
              <a:t>Podkladová studie </a:t>
            </a:r>
            <a:r>
              <a:rPr lang="cs-CZ" sz="2000" dirty="0"/>
              <a:t>k revizi RVP ZV pro 2. stupeň, Dominik Dvořák</a:t>
            </a:r>
          </a:p>
          <a:p>
            <a:r>
              <a:rPr lang="cs-CZ" sz="2000" dirty="0"/>
              <a:t>Str. 30 a dále</a:t>
            </a:r>
          </a:p>
        </p:txBody>
      </p:sp>
    </p:spTree>
    <p:extLst>
      <p:ext uri="{BB962C8B-B14F-4D97-AF65-F5344CB8AC3E}">
        <p14:creationId xmlns:p14="http://schemas.microsoft.com/office/powerpoint/2010/main" val="2708280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0000"/>
          </a:solidFill>
        </p:spPr>
        <p:txBody>
          <a:bodyPr>
            <a:normAutofit fontScale="90000"/>
          </a:bodyPr>
          <a:lstStyle/>
          <a:p>
            <a:r>
              <a:rPr lang="cs-CZ" b="1" dirty="0">
                <a:solidFill>
                  <a:srgbClr val="FFFF00"/>
                </a:solidFill>
              </a:rPr>
              <a:t>Strategie vzdělávací politiky ČR </a:t>
            </a:r>
            <a:br>
              <a:rPr lang="cs-CZ" b="1" dirty="0">
                <a:solidFill>
                  <a:srgbClr val="FFFF00"/>
                </a:solidFill>
              </a:rPr>
            </a:br>
            <a:r>
              <a:rPr lang="cs-CZ" b="1" dirty="0">
                <a:solidFill>
                  <a:srgbClr val="FFFF00"/>
                </a:solidFill>
              </a:rPr>
              <a:t>do roku 2030+</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500685055"/>
              </p:ext>
            </p:extLst>
          </p:nvPr>
        </p:nvGraphicFramePr>
        <p:xfrm>
          <a:off x="385192" y="2420888"/>
          <a:ext cx="8229600" cy="1728192"/>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728192">
                <a:tc>
                  <a:txBody>
                    <a:bodyPr/>
                    <a:lstStyle/>
                    <a:p>
                      <a:pPr algn="ctr"/>
                      <a:r>
                        <a:rPr lang="cs-CZ" b="1" dirty="0">
                          <a:solidFill>
                            <a:srgbClr val="FF0000"/>
                          </a:solidFill>
                          <a:effectLst/>
                          <a:latin typeface="+mn-lt"/>
                        </a:rPr>
                        <a:t>STRATEGICKÝ CÍL č. 1</a:t>
                      </a:r>
                    </a:p>
                    <a:p>
                      <a:endParaRPr lang="cs-CZ" b="0" dirty="0">
                        <a:solidFill>
                          <a:schemeClr val="tx1"/>
                        </a:solidFill>
                        <a:effectLst/>
                        <a:latin typeface="+mn-lt"/>
                      </a:endParaRPr>
                    </a:p>
                    <a:p>
                      <a:r>
                        <a:rPr lang="cs-CZ" b="0" dirty="0">
                          <a:solidFill>
                            <a:schemeClr val="tx1"/>
                          </a:solidFill>
                          <a:effectLst/>
                          <a:latin typeface="+mn-lt"/>
                        </a:rPr>
                        <a:t>Zaměřit vzdělávání více na získávání kompetencí potřebných pro aktivní občanský, profesní i osobní život</a:t>
                      </a:r>
                    </a:p>
                  </a:txBody>
                  <a:tcPr marL="47625" marR="47625" marT="47625" marB="4762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algn="ctr"/>
                      <a:r>
                        <a:rPr lang="cs-CZ" b="1" dirty="0">
                          <a:solidFill>
                            <a:srgbClr val="FF0000"/>
                          </a:solidFill>
                          <a:effectLst/>
                          <a:latin typeface="+mn-lt"/>
                        </a:rPr>
                        <a:t>STRATEGICKÝ CÍL č. 2</a:t>
                      </a:r>
                    </a:p>
                    <a:p>
                      <a:endParaRPr lang="cs-CZ" b="0" dirty="0">
                        <a:solidFill>
                          <a:schemeClr val="tx1"/>
                        </a:solidFill>
                        <a:effectLst/>
                        <a:latin typeface="+mn-lt"/>
                      </a:endParaRPr>
                    </a:p>
                    <a:p>
                      <a:r>
                        <a:rPr lang="cs-CZ" b="0" dirty="0">
                          <a:solidFill>
                            <a:schemeClr val="tx1"/>
                          </a:solidFill>
                          <a:effectLst/>
                          <a:latin typeface="+mn-lt"/>
                        </a:rPr>
                        <a:t>Snížit nerovnosti v přístupu ke kvalitnímu vzdělávání a umožnit maximální rozvoj potenciálu dětí, žáků a studentů</a:t>
                      </a:r>
                    </a:p>
                  </a:txBody>
                  <a:tcPr marL="47625" marR="47625" marT="47625" marB="47625"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Obdélník 2"/>
          <p:cNvSpPr/>
          <p:nvPr/>
        </p:nvSpPr>
        <p:spPr>
          <a:xfrm>
            <a:off x="1907704" y="4221088"/>
            <a:ext cx="5976664" cy="1754326"/>
          </a:xfrm>
          <a:prstGeom prst="rect">
            <a:avLst/>
          </a:prstGeom>
        </p:spPr>
        <p:txBody>
          <a:bodyPr wrap="square">
            <a:spAutoFit/>
          </a:bodyPr>
          <a:lstStyle/>
          <a:p>
            <a:pPr algn="ctr"/>
            <a:r>
              <a:rPr lang="cs-CZ" b="1" dirty="0">
                <a:solidFill>
                  <a:srgbClr val="FF0000"/>
                </a:solidFill>
              </a:rPr>
              <a:t>PĚT STRATEGICKÝCH LINIÍ</a:t>
            </a:r>
          </a:p>
          <a:p>
            <a:r>
              <a:rPr lang="cs-CZ" dirty="0"/>
              <a:t>1. Proměna obsahu, způsobů a hodnocení vzdělávání</a:t>
            </a:r>
          </a:p>
          <a:p>
            <a:r>
              <a:rPr lang="cs-CZ" dirty="0"/>
              <a:t>2. Rovný přístup ke kvalitnímu vzdělávání</a:t>
            </a:r>
          </a:p>
          <a:p>
            <a:r>
              <a:rPr lang="cs-CZ" dirty="0"/>
              <a:t>3. Podpora pedagogických pracovníků</a:t>
            </a:r>
          </a:p>
          <a:p>
            <a:r>
              <a:rPr lang="cs-CZ" dirty="0"/>
              <a:t>4. Zvýšení odborných kapacit, důvěry a vzájemné spolupráce</a:t>
            </a:r>
          </a:p>
          <a:p>
            <a:r>
              <a:rPr lang="cs-CZ" dirty="0"/>
              <a:t>5. Zvýšení financování a zajištění jeho stability</a:t>
            </a:r>
          </a:p>
        </p:txBody>
      </p:sp>
      <p:sp>
        <p:nvSpPr>
          <p:cNvPr id="5" name="Obdélník 4"/>
          <p:cNvSpPr/>
          <p:nvPr/>
        </p:nvSpPr>
        <p:spPr>
          <a:xfrm>
            <a:off x="361391" y="1663933"/>
            <a:ext cx="8496944" cy="646331"/>
          </a:xfrm>
          <a:prstGeom prst="rect">
            <a:avLst/>
          </a:prstGeom>
        </p:spPr>
        <p:txBody>
          <a:bodyPr wrap="square">
            <a:spAutoFit/>
          </a:bodyPr>
          <a:lstStyle/>
          <a:p>
            <a:r>
              <a:rPr lang="cs-CZ" b="1" dirty="0"/>
              <a:t>Cílem Strategie 2030+ je modernizovat vzdělávání tak, </a:t>
            </a:r>
          </a:p>
          <a:p>
            <a:r>
              <a:rPr lang="cs-CZ" b="1" dirty="0"/>
              <a:t>aby děti i dospělí obstáli v dynamickém a neustále se měnícím světě 21. století</a:t>
            </a:r>
          </a:p>
        </p:txBody>
      </p:sp>
    </p:spTree>
    <p:extLst>
      <p:ext uri="{BB962C8B-B14F-4D97-AF65-F5344CB8AC3E}">
        <p14:creationId xmlns:p14="http://schemas.microsoft.com/office/powerpoint/2010/main" val="3990445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Strategie vzdělávací politiky ČR </a:t>
            </a:r>
            <a:br>
              <a:rPr lang="cs-CZ" b="1" dirty="0"/>
            </a:br>
            <a:r>
              <a:rPr lang="cs-CZ" b="1" dirty="0"/>
              <a:t>do roku 2030+</a:t>
            </a:r>
          </a:p>
        </p:txBody>
      </p:sp>
      <p:sp>
        <p:nvSpPr>
          <p:cNvPr id="3" name="Zástupný symbol pro obsah 2"/>
          <p:cNvSpPr>
            <a:spLocks noGrp="1"/>
          </p:cNvSpPr>
          <p:nvPr>
            <p:ph idx="1"/>
          </p:nvPr>
        </p:nvSpPr>
        <p:spPr>
          <a:xfrm>
            <a:off x="457200" y="1600200"/>
            <a:ext cx="8363272" cy="4525963"/>
          </a:xfrm>
        </p:spPr>
        <p:txBody>
          <a:bodyPr>
            <a:normAutofit fontScale="92500" lnSpcReduction="10000"/>
          </a:bodyPr>
          <a:lstStyle/>
          <a:p>
            <a:r>
              <a:rPr lang="cs-CZ" dirty="0"/>
              <a:t>MŠMT</a:t>
            </a:r>
          </a:p>
          <a:p>
            <a:r>
              <a:rPr lang="cs-CZ" dirty="0">
                <a:hlinkClick r:id="rId2"/>
              </a:rPr>
              <a:t>Text</a:t>
            </a:r>
            <a:endParaRPr lang="cs-CZ" dirty="0"/>
          </a:p>
          <a:p>
            <a:pPr marL="0" indent="0">
              <a:buNone/>
            </a:pPr>
            <a:r>
              <a:rPr lang="cs-CZ" b="1" dirty="0"/>
              <a:t>Prioritní témata pro 1. implementační období</a:t>
            </a:r>
          </a:p>
          <a:p>
            <a:r>
              <a:rPr lang="cs-CZ" dirty="0"/>
              <a:t>Podpora předškolního vzdělávání </a:t>
            </a:r>
          </a:p>
          <a:p>
            <a:r>
              <a:rPr lang="cs-CZ" dirty="0"/>
              <a:t>Revize RVP ZV a metodická podpora školám </a:t>
            </a:r>
          </a:p>
          <a:p>
            <a:r>
              <a:rPr lang="cs-CZ" dirty="0"/>
              <a:t>Podpora a řízení škol </a:t>
            </a:r>
          </a:p>
          <a:p>
            <a:r>
              <a:rPr lang="cs-CZ" dirty="0"/>
              <a:t>Inovace oborové soustavy </a:t>
            </a:r>
          </a:p>
          <a:p>
            <a:r>
              <a:rPr lang="cs-CZ" dirty="0"/>
              <a:t>Zvyšování kvality vzdělávání ve strukturálně postižených regionech </a:t>
            </a:r>
          </a:p>
          <a:p>
            <a:endParaRPr lang="cs-CZ" dirty="0"/>
          </a:p>
        </p:txBody>
      </p:sp>
    </p:spTree>
    <p:extLst>
      <p:ext uri="{BB962C8B-B14F-4D97-AF65-F5344CB8AC3E}">
        <p14:creationId xmlns:p14="http://schemas.microsoft.com/office/powerpoint/2010/main" val="1155145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 Ústava ČR</a:t>
            </a:r>
          </a:p>
        </p:txBody>
      </p:sp>
      <p:sp>
        <p:nvSpPr>
          <p:cNvPr id="3" name="Zástupný symbol pro obsah 2"/>
          <p:cNvSpPr>
            <a:spLocks noGrp="1"/>
          </p:cNvSpPr>
          <p:nvPr>
            <p:ph idx="1"/>
          </p:nvPr>
        </p:nvSpPr>
        <p:spPr>
          <a:xfrm>
            <a:off x="457200" y="1600200"/>
            <a:ext cx="8507288" cy="4525963"/>
          </a:xfrm>
        </p:spPr>
        <p:txBody>
          <a:bodyPr>
            <a:normAutofit/>
          </a:bodyPr>
          <a:lstStyle/>
          <a:p>
            <a:r>
              <a:rPr lang="cs-CZ" sz="2800" b="1" dirty="0"/>
              <a:t>Článek 2</a:t>
            </a:r>
            <a:br>
              <a:rPr lang="cs-CZ" sz="2800" dirty="0"/>
            </a:br>
            <a:r>
              <a:rPr lang="cs-CZ" sz="2800" dirty="0"/>
              <a:t>(4) Každý občan může činit, co není zákonem zakázáno, a nikdo nesmí být nucen činit, co zákon neukládá.</a:t>
            </a:r>
          </a:p>
          <a:p>
            <a:r>
              <a:rPr lang="cs-CZ" sz="2800" b="1" dirty="0"/>
              <a:t>Článek 3</a:t>
            </a:r>
            <a:br>
              <a:rPr lang="cs-CZ" sz="2800" dirty="0"/>
            </a:br>
            <a:r>
              <a:rPr lang="cs-CZ" sz="2800" dirty="0"/>
              <a:t>Součástí ústavního pořádku České republiky je </a:t>
            </a:r>
            <a:r>
              <a:rPr lang="cs-CZ" sz="2800" u="sng" dirty="0">
                <a:hlinkClick r:id="rId2"/>
              </a:rPr>
              <a:t>Listina základních práv a svobod</a:t>
            </a:r>
            <a:r>
              <a:rPr lang="cs-CZ" sz="2800" dirty="0"/>
              <a:t>.</a:t>
            </a:r>
            <a:endParaRPr lang="cs-CZ" sz="3000" dirty="0"/>
          </a:p>
        </p:txBody>
      </p:sp>
    </p:spTree>
    <p:extLst>
      <p:ext uri="{BB962C8B-B14F-4D97-AF65-F5344CB8AC3E}">
        <p14:creationId xmlns:p14="http://schemas.microsoft.com/office/powerpoint/2010/main" val="1783985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Klíčové strategické cíle ministerstva </a:t>
            </a:r>
          </a:p>
        </p:txBody>
      </p:sp>
      <p:sp>
        <p:nvSpPr>
          <p:cNvPr id="3" name="Zástupný symbol pro obsah 2"/>
          <p:cNvSpPr>
            <a:spLocks noGrp="1"/>
          </p:cNvSpPr>
          <p:nvPr>
            <p:ph idx="1"/>
          </p:nvPr>
        </p:nvSpPr>
        <p:spPr>
          <a:xfrm>
            <a:off x="395536" y="1600200"/>
            <a:ext cx="8291264" cy="5257800"/>
          </a:xfrm>
        </p:spPr>
        <p:txBody>
          <a:bodyPr>
            <a:normAutofit fontScale="32500" lnSpcReduction="20000"/>
          </a:bodyPr>
          <a:lstStyle/>
          <a:p>
            <a:pPr marL="0" indent="0">
              <a:buNone/>
            </a:pPr>
            <a:r>
              <a:rPr lang="cs-CZ" sz="5500" b="1" dirty="0">
                <a:solidFill>
                  <a:srgbClr val="FF0000"/>
                </a:solidFill>
              </a:rPr>
              <a:t>1. Více peněz za kvalitní práci pedagogů </a:t>
            </a:r>
          </a:p>
          <a:p>
            <a:pPr marL="0" indent="0">
              <a:buNone/>
            </a:pPr>
            <a:r>
              <a:rPr lang="cs-CZ" sz="5500" dirty="0"/>
              <a:t>průměrný hrubý nominální plat pedagogických pracovníků minimálně 130 % průměrné hrubé nominální mzdy v ČR a zůstal na této úrovni</a:t>
            </a:r>
          </a:p>
          <a:p>
            <a:pPr marL="0" indent="0">
              <a:buNone/>
            </a:pPr>
            <a:r>
              <a:rPr lang="cs-CZ" sz="5500" dirty="0"/>
              <a:t>zvýšení platu - zvýšení kvality práce pedagogických </a:t>
            </a:r>
          </a:p>
          <a:p>
            <a:pPr marL="0" indent="0">
              <a:buNone/>
            </a:pPr>
            <a:r>
              <a:rPr lang="cs-CZ" sz="5500" dirty="0"/>
              <a:t>navýšení platů nepedagogických pracovníků. </a:t>
            </a:r>
          </a:p>
          <a:p>
            <a:pPr marL="0" indent="0">
              <a:buNone/>
            </a:pPr>
            <a:endParaRPr lang="cs-CZ" sz="5500" dirty="0"/>
          </a:p>
          <a:p>
            <a:pPr marL="0" indent="0">
              <a:buNone/>
            </a:pPr>
            <a:r>
              <a:rPr lang="cs-CZ" sz="5500" b="1" dirty="0">
                <a:solidFill>
                  <a:srgbClr val="FF0000"/>
                </a:solidFill>
              </a:rPr>
              <a:t>2. Provést revizi kurikula a podpořit implementaci inovovaných RVP do škol </a:t>
            </a:r>
          </a:p>
          <a:p>
            <a:pPr marL="0" indent="0">
              <a:buNone/>
            </a:pPr>
            <a:r>
              <a:rPr lang="cs-CZ" sz="5500" dirty="0"/>
              <a:t>Inovace obsahového rámce jsou nezbytné pro další rozvoj vzdělávání zejména v oblasti předškolního, základního a středního vzdělávání. </a:t>
            </a:r>
          </a:p>
          <a:p>
            <a:pPr marL="0" indent="0">
              <a:buNone/>
            </a:pPr>
            <a:r>
              <a:rPr lang="cs-CZ" sz="5500" b="1" dirty="0"/>
              <a:t>Cíle</a:t>
            </a:r>
          </a:p>
          <a:p>
            <a:pPr marL="0" indent="0">
              <a:buNone/>
            </a:pPr>
            <a:r>
              <a:rPr lang="cs-CZ" sz="5500" dirty="0"/>
              <a:t>přizpůsobit RVP požadavkům na občanský a pracovní život absolventů v následujících desetiletích jejich života</a:t>
            </a:r>
          </a:p>
          <a:p>
            <a:pPr marL="0" indent="0">
              <a:buNone/>
            </a:pPr>
            <a:r>
              <a:rPr lang="cs-CZ" sz="5500" dirty="0"/>
              <a:t>stanovit jasné a závazné očekávané výstupy vzdělávání vyplývající z procesu osvojování klíčových kompetencí.</a:t>
            </a:r>
          </a:p>
          <a:p>
            <a:pPr marL="0" indent="0">
              <a:buNone/>
            </a:pPr>
            <a:r>
              <a:rPr lang="cs-CZ" sz="5500" dirty="0"/>
              <a:t>MŠMT podpoří školy v implementaci RVP do školního prostředí například tím, že pro každý RVP připraví k využití modelový školní vzdělávací program a další učební podpory, které školy budou moci využít a přizpůsobit konkrétním podmínkám.</a:t>
            </a:r>
          </a:p>
          <a:p>
            <a:pPr marL="0" indent="0">
              <a:buNone/>
            </a:pPr>
            <a:endParaRPr lang="cs-CZ" sz="5500" dirty="0"/>
          </a:p>
          <a:p>
            <a:pPr marL="0" indent="0">
              <a:buNone/>
            </a:pPr>
            <a:r>
              <a:rPr lang="cs-CZ" sz="5500" b="1" dirty="0">
                <a:solidFill>
                  <a:srgbClr val="FF0000"/>
                </a:solidFill>
              </a:rPr>
              <a:t>3. Zlepšení řízení škol a školských zařízení zefektivněním spolupráce centra a středního článku řízení (krajské úřady)</a:t>
            </a:r>
          </a:p>
        </p:txBody>
      </p:sp>
    </p:spTree>
    <p:extLst>
      <p:ext uri="{BB962C8B-B14F-4D97-AF65-F5344CB8AC3E}">
        <p14:creationId xmlns:p14="http://schemas.microsoft.com/office/powerpoint/2010/main" val="574434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1800" dirty="0"/>
              <a:t>KURIKULUM ŠKOLNÍHO VZDĚLÁVÁNÍ ZAHRANIČNÍ REFORMY V 21. STOLETÍ Dominik Dvořák, Jakub Holec, Michaela Dvořáková, Praha 2018</a:t>
            </a:r>
          </a:p>
        </p:txBody>
      </p:sp>
    </p:spTree>
    <p:extLst>
      <p:ext uri="{BB962C8B-B14F-4D97-AF65-F5344CB8AC3E}">
        <p14:creationId xmlns:p14="http://schemas.microsoft.com/office/powerpoint/2010/main" val="2641504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B. Listina základních práv a svobod</a:t>
            </a:r>
          </a:p>
        </p:txBody>
      </p:sp>
      <p:sp>
        <p:nvSpPr>
          <p:cNvPr id="3" name="Zástupný symbol pro obsah 2"/>
          <p:cNvSpPr>
            <a:spLocks noGrp="1"/>
          </p:cNvSpPr>
          <p:nvPr>
            <p:ph idx="1"/>
          </p:nvPr>
        </p:nvSpPr>
        <p:spPr>
          <a:xfrm>
            <a:off x="457200" y="1600200"/>
            <a:ext cx="8507288" cy="4525963"/>
          </a:xfrm>
        </p:spPr>
        <p:txBody>
          <a:bodyPr>
            <a:normAutofit fontScale="92500" lnSpcReduction="20000"/>
          </a:bodyPr>
          <a:lstStyle/>
          <a:p>
            <a:r>
              <a:rPr lang="cs-CZ" sz="3000" dirty="0"/>
              <a:t>Každý má právo na vzdělání.</a:t>
            </a:r>
          </a:p>
          <a:p>
            <a:r>
              <a:rPr lang="cs-CZ" sz="3000" dirty="0"/>
              <a:t>Školní docházka je povinná po dobu, kterou stanoví zákon. </a:t>
            </a:r>
          </a:p>
          <a:p>
            <a:pPr marL="0" indent="0">
              <a:buNone/>
            </a:pPr>
            <a:r>
              <a:rPr lang="cs-CZ" sz="3000" dirty="0"/>
              <a:t>V ČR</a:t>
            </a:r>
          </a:p>
          <a:p>
            <a:r>
              <a:rPr lang="cs-CZ" sz="3000" dirty="0"/>
              <a:t>Občané mají právo na bezplatné vzdělání v základních a středních školách, podle schopností občana a možnosti společnosti též na vysokých školách. </a:t>
            </a:r>
          </a:p>
          <a:p>
            <a:r>
              <a:rPr lang="cs-CZ" sz="3000" dirty="0"/>
              <a:t>Zřizovat jiné školy než státní a vyučovat na nich lze jen za podmínek stanovených zákonem</a:t>
            </a:r>
          </a:p>
          <a:p>
            <a:r>
              <a:rPr lang="cs-CZ" sz="3000" dirty="0"/>
              <a:t>čl. 24 odst. 2</a:t>
            </a:r>
            <a:r>
              <a:rPr lang="cs-CZ" dirty="0"/>
              <a:t>a, čl. 26 odst. 1 , čl. 16 odst. 3, čl. 15 odst. 2. </a:t>
            </a:r>
          </a:p>
        </p:txBody>
      </p:sp>
    </p:spTree>
    <p:extLst>
      <p:ext uri="{BB962C8B-B14F-4D97-AF65-F5344CB8AC3E}">
        <p14:creationId xmlns:p14="http://schemas.microsoft.com/office/powerpoint/2010/main" val="1568216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 Deklarace práv dítěte</a:t>
            </a:r>
          </a:p>
        </p:txBody>
      </p:sp>
      <p:sp>
        <p:nvSpPr>
          <p:cNvPr id="3" name="Zástupný symbol pro obsah 2"/>
          <p:cNvSpPr>
            <a:spLocks noGrp="1"/>
          </p:cNvSpPr>
          <p:nvPr>
            <p:ph idx="1"/>
          </p:nvPr>
        </p:nvSpPr>
        <p:spPr/>
        <p:txBody>
          <a:bodyPr>
            <a:normAutofit/>
          </a:bodyPr>
          <a:lstStyle/>
          <a:p>
            <a:r>
              <a:rPr lang="cs-CZ" dirty="0"/>
              <a:t>Úmluva o právech dětí </a:t>
            </a:r>
          </a:p>
          <a:p>
            <a:r>
              <a:rPr lang="cs-CZ" dirty="0"/>
              <a:t>Deklarující státy - ochrana dětí před porušováním jejich práv</a:t>
            </a:r>
          </a:p>
        </p:txBody>
      </p:sp>
    </p:spTree>
    <p:extLst>
      <p:ext uri="{BB962C8B-B14F-4D97-AF65-F5344CB8AC3E}">
        <p14:creationId xmlns:p14="http://schemas.microsoft.com/office/powerpoint/2010/main" val="352939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 Školský zákon</a:t>
            </a:r>
          </a:p>
        </p:txBody>
      </p:sp>
      <p:sp>
        <p:nvSpPr>
          <p:cNvPr id="3" name="Zástupný symbol pro obsah 2"/>
          <p:cNvSpPr>
            <a:spLocks noGrp="1"/>
          </p:cNvSpPr>
          <p:nvPr>
            <p:ph idx="1"/>
          </p:nvPr>
        </p:nvSpPr>
        <p:spPr>
          <a:xfrm>
            <a:off x="457200" y="1600200"/>
            <a:ext cx="8363272" cy="4997152"/>
          </a:xfrm>
        </p:spPr>
        <p:txBody>
          <a:bodyPr>
            <a:normAutofit fontScale="55000" lnSpcReduction="20000"/>
          </a:bodyPr>
          <a:lstStyle/>
          <a:p>
            <a:r>
              <a:rPr lang="cs-CZ" b="1" dirty="0">
                <a:solidFill>
                  <a:srgbClr val="FF0000"/>
                </a:solidFill>
              </a:rPr>
              <a:t>561/2004 Sb</a:t>
            </a:r>
            <a:r>
              <a:rPr lang="cs-CZ" b="1" dirty="0"/>
              <a:t>., </a:t>
            </a:r>
            <a:r>
              <a:rPr lang="cs-CZ" dirty="0"/>
              <a:t>o předškolním, základním, středním, vyšším odborném a jiném vzdělávání (školský zákon), ve znění pozdějších předpisů. </a:t>
            </a:r>
          </a:p>
          <a:p>
            <a:r>
              <a:rPr lang="cs-CZ" dirty="0"/>
              <a:t>upravuje vzdělání a výchovu ve školách a školských zařízeních, vyjma vzdělávání na vysokých školách</a:t>
            </a:r>
          </a:p>
          <a:p>
            <a:r>
              <a:rPr lang="cs-CZ" dirty="0"/>
              <a:t>zásady a cíle vzdělávání s důrazem na vzdělávací proces</a:t>
            </a:r>
          </a:p>
          <a:p>
            <a:r>
              <a:rPr lang="cs-CZ" dirty="0"/>
              <a:t>dává možnost dotvářet obsah vzdělávání konkrétně na určité škole, a to podle zásad rámcového vzdělávacího programu</a:t>
            </a:r>
          </a:p>
          <a:p>
            <a:r>
              <a:rPr lang="cs-CZ" dirty="0"/>
              <a:t>podporuje zvyšování rovnosti v přístupu ke vzdělání i žákům se zvláštními vzdělávacími potřebami</a:t>
            </a:r>
          </a:p>
          <a:p>
            <a:r>
              <a:rPr lang="cs-CZ" dirty="0"/>
              <a:t>umožňuje alternativní vzdělávací cesty i uznávání předchozího vzdělávání.</a:t>
            </a:r>
          </a:p>
          <a:p>
            <a:r>
              <a:rPr lang="cs-CZ" dirty="0"/>
              <a:t>vzdělávání na veřejných školách je bezplatné, a to včetně posledního roku předškolního vzdělávání</a:t>
            </a:r>
          </a:p>
          <a:p>
            <a:r>
              <a:rPr lang="cs-CZ" dirty="0"/>
              <a:t>Podle zákona je veden rejstřík škol, informační systém o žácích (školní matrika)</a:t>
            </a:r>
          </a:p>
          <a:p>
            <a:r>
              <a:rPr lang="cs-CZ" dirty="0"/>
              <a:t>upravuje práva a povinnosti žáků a studentů, </a:t>
            </a:r>
          </a:p>
          <a:p>
            <a:r>
              <a:rPr lang="cs-CZ" dirty="0"/>
              <a:t>stanovuje orgány státní správy a samosprávy ve školství, jejich kompetence</a:t>
            </a:r>
          </a:p>
          <a:p>
            <a:r>
              <a:rPr lang="cs-CZ" dirty="0"/>
              <a:t>upravuje právní postavení školy, zásady financování a finanční toky, kontrolu</a:t>
            </a:r>
          </a:p>
          <a:p>
            <a:r>
              <a:rPr lang="cs-CZ" dirty="0"/>
              <a:t>novelizace</a:t>
            </a:r>
          </a:p>
          <a:p>
            <a:r>
              <a:rPr lang="cs-CZ" dirty="0">
                <a:hlinkClick r:id="rId2"/>
              </a:rPr>
              <a:t>Zákon</a:t>
            </a:r>
            <a:endParaRPr lang="cs-CZ" dirty="0"/>
          </a:p>
          <a:p>
            <a:r>
              <a:rPr lang="cs-CZ" dirty="0">
                <a:hlinkClick r:id="rId3"/>
              </a:rPr>
              <a:t>Vyhlášky</a:t>
            </a:r>
            <a:endParaRPr lang="cs-CZ" dirty="0"/>
          </a:p>
          <a:p>
            <a:endParaRPr lang="cs-CZ" dirty="0"/>
          </a:p>
          <a:p>
            <a:pPr marL="0" indent="0">
              <a:buNone/>
            </a:pPr>
            <a:endParaRPr lang="cs-CZ" dirty="0"/>
          </a:p>
        </p:txBody>
      </p:sp>
    </p:spTree>
    <p:extLst>
      <p:ext uri="{BB962C8B-B14F-4D97-AF65-F5344CB8AC3E}">
        <p14:creationId xmlns:p14="http://schemas.microsoft.com/office/powerpoint/2010/main" val="363013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6F344F-BD7D-438C-AF68-2BCA5C5D10C4}"/>
              </a:ext>
            </a:extLst>
          </p:cNvPr>
          <p:cNvSpPr>
            <a:spLocks noGrp="1"/>
          </p:cNvSpPr>
          <p:nvPr>
            <p:ph type="title"/>
          </p:nvPr>
        </p:nvSpPr>
        <p:spPr/>
        <p:txBody>
          <a:bodyPr>
            <a:normAutofit/>
          </a:bodyPr>
          <a:lstStyle/>
          <a:p>
            <a:r>
              <a:rPr lang="cs-CZ" b="1" dirty="0"/>
              <a:t>Školský zákon </a:t>
            </a:r>
            <a:br>
              <a:rPr lang="cs-CZ" dirty="0"/>
            </a:br>
            <a:r>
              <a:rPr lang="cs-CZ" sz="1800" b="0" i="0" dirty="0" err="1">
                <a:solidFill>
                  <a:srgbClr val="43494D"/>
                </a:solidFill>
                <a:effectLst/>
                <a:latin typeface="Slabo 27px"/>
              </a:rPr>
              <a:t>Zákon</a:t>
            </a:r>
            <a:r>
              <a:rPr lang="cs-CZ" sz="1800" b="0" i="0" dirty="0">
                <a:solidFill>
                  <a:srgbClr val="43494D"/>
                </a:solidFill>
                <a:effectLst/>
                <a:latin typeface="Slabo 27px"/>
              </a:rPr>
              <a:t> č. 561/2004 Sb.</a:t>
            </a:r>
            <a:endParaRPr lang="cs-CZ" dirty="0"/>
          </a:p>
        </p:txBody>
      </p:sp>
      <p:sp>
        <p:nvSpPr>
          <p:cNvPr id="3" name="Zástupný obsah 2">
            <a:extLst>
              <a:ext uri="{FF2B5EF4-FFF2-40B4-BE49-F238E27FC236}">
                <a16:creationId xmlns:a16="http://schemas.microsoft.com/office/drawing/2014/main" id="{7CD5C5B8-BD9E-451A-B366-3CC4468C05CF}"/>
              </a:ext>
            </a:extLst>
          </p:cNvPr>
          <p:cNvSpPr>
            <a:spLocks noGrp="1"/>
          </p:cNvSpPr>
          <p:nvPr>
            <p:ph idx="1"/>
          </p:nvPr>
        </p:nvSpPr>
        <p:spPr/>
        <p:txBody>
          <a:bodyPr>
            <a:normAutofit fontScale="62500" lnSpcReduction="20000"/>
          </a:bodyPr>
          <a:lstStyle/>
          <a:p>
            <a:pPr marL="0" indent="0" algn="l">
              <a:buNone/>
            </a:pPr>
            <a:r>
              <a:rPr lang="cs-CZ" b="1" i="0" dirty="0">
                <a:solidFill>
                  <a:srgbClr val="FF0000"/>
                </a:solidFill>
                <a:effectLst/>
                <a:latin typeface="Arial" panose="020B0604020202020204" pitchFamily="34" charset="0"/>
              </a:rPr>
              <a:t>Vzdělávací programy</a:t>
            </a:r>
          </a:p>
          <a:p>
            <a:pPr algn="just"/>
            <a:r>
              <a:rPr lang="cs-CZ" b="1" i="0" dirty="0">
                <a:solidFill>
                  <a:srgbClr val="FF8400"/>
                </a:solidFill>
                <a:effectLst/>
                <a:latin typeface="Arial" panose="020B0604020202020204" pitchFamily="34" charset="0"/>
              </a:rPr>
              <a:t>§ 3</a:t>
            </a:r>
          </a:p>
          <a:p>
            <a:pPr marL="0" indent="0" algn="l">
              <a:buNone/>
            </a:pPr>
            <a:r>
              <a:rPr lang="cs-CZ" b="1" i="0" dirty="0">
                <a:effectLst/>
                <a:latin typeface="Arial" panose="020B0604020202020204" pitchFamily="34" charset="0"/>
              </a:rPr>
              <a:t>Systém vzdělávacích programů</a:t>
            </a:r>
          </a:p>
          <a:p>
            <a:pPr algn="just"/>
            <a:r>
              <a:rPr lang="cs-CZ" b="1" i="0" dirty="0">
                <a:solidFill>
                  <a:srgbClr val="000000"/>
                </a:solidFill>
                <a:effectLst/>
                <a:latin typeface="Arial" panose="020B0604020202020204" pitchFamily="34" charset="0"/>
              </a:rPr>
              <a:t>(1)</a:t>
            </a:r>
            <a:r>
              <a:rPr lang="cs-CZ" b="0" i="0" dirty="0">
                <a:solidFill>
                  <a:srgbClr val="000000"/>
                </a:solidFill>
                <a:effectLst/>
                <a:latin typeface="Arial" panose="020B0604020202020204" pitchFamily="34" charset="0"/>
              </a:rPr>
              <a:t> Pro </a:t>
            </a:r>
            <a:r>
              <a:rPr lang="cs-CZ" b="1" i="0" dirty="0">
                <a:solidFill>
                  <a:srgbClr val="FF0000"/>
                </a:solidFill>
                <a:effectLst/>
                <a:latin typeface="Arial" panose="020B0604020202020204" pitchFamily="34" charset="0"/>
              </a:rPr>
              <a:t>každý obor vzdělání v základním a středním vzdělávání a pro předškolní, základní umělecké a jazykové vzdělávání</a:t>
            </a:r>
            <a:r>
              <a:rPr lang="cs-CZ" b="0" i="0" dirty="0">
                <a:solidFill>
                  <a:srgbClr val="000000"/>
                </a:solidFill>
                <a:effectLst/>
                <a:latin typeface="Arial" panose="020B0604020202020204" pitchFamily="34" charset="0"/>
              </a:rPr>
              <a:t> se vydávají </a:t>
            </a:r>
            <a:r>
              <a:rPr lang="cs-CZ" b="1" i="0" dirty="0">
                <a:solidFill>
                  <a:srgbClr val="FF0000"/>
                </a:solidFill>
                <a:effectLst/>
                <a:latin typeface="Arial" panose="020B0604020202020204" pitchFamily="34" charset="0"/>
              </a:rPr>
              <a:t>rámcové vzdělávací programy.</a:t>
            </a:r>
            <a:r>
              <a:rPr lang="cs-CZ" b="0" i="0" dirty="0">
                <a:solidFill>
                  <a:srgbClr val="000000"/>
                </a:solidFill>
                <a:effectLst/>
                <a:latin typeface="Arial" panose="020B0604020202020204" pitchFamily="34" charset="0"/>
              </a:rPr>
              <a:t> Rámcové vzdělávací programy </a:t>
            </a:r>
            <a:r>
              <a:rPr lang="cs-CZ" b="1" i="0" dirty="0">
                <a:solidFill>
                  <a:srgbClr val="FF0000"/>
                </a:solidFill>
                <a:effectLst/>
                <a:latin typeface="Arial" panose="020B0604020202020204" pitchFamily="34" charset="0"/>
              </a:rPr>
              <a:t>vymezují</a:t>
            </a:r>
            <a:r>
              <a:rPr lang="cs-CZ" b="0" i="0" dirty="0">
                <a:solidFill>
                  <a:srgbClr val="000000"/>
                </a:solidFill>
                <a:effectLst/>
                <a:latin typeface="Arial" panose="020B0604020202020204" pitchFamily="34" charset="0"/>
              </a:rPr>
              <a:t> povinný obsah, rozsah a podmínky vzdělávání; jsou závazné pro tvorbu školních vzdělávacích programů, hodnocení výsledků vzdělávání dětí a žáků, tvorbu a posuzování učebnic a učebních textů a dále závazným základem pro stanovení výše finančních prostředků přidělovaných podle § 160 až 162.</a:t>
            </a:r>
          </a:p>
          <a:p>
            <a:pPr algn="just"/>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Vzdělávání </a:t>
            </a:r>
            <a:r>
              <a:rPr lang="cs-CZ" b="1" i="0" dirty="0">
                <a:solidFill>
                  <a:srgbClr val="000000"/>
                </a:solidFill>
                <a:effectLst/>
                <a:latin typeface="Arial" panose="020B0604020202020204" pitchFamily="34" charset="0"/>
              </a:rPr>
              <a:t>v jednotlivé škole a školském zařízení </a:t>
            </a:r>
            <a:r>
              <a:rPr lang="cs-CZ" b="0" i="0" dirty="0">
                <a:solidFill>
                  <a:srgbClr val="000000"/>
                </a:solidFill>
                <a:effectLst/>
                <a:latin typeface="Arial" panose="020B0604020202020204" pitchFamily="34" charset="0"/>
              </a:rPr>
              <a:t>se uskutečňuje podle </a:t>
            </a:r>
            <a:r>
              <a:rPr lang="cs-CZ" b="1" i="0" dirty="0">
                <a:solidFill>
                  <a:srgbClr val="FF0000"/>
                </a:solidFill>
                <a:effectLst/>
                <a:latin typeface="Arial" panose="020B0604020202020204" pitchFamily="34" charset="0"/>
              </a:rPr>
              <a:t>školních vzdělávacích programů</a:t>
            </a:r>
            <a:r>
              <a:rPr lang="cs-CZ" b="0" i="0" dirty="0">
                <a:solidFill>
                  <a:srgbClr val="000000"/>
                </a:solidFill>
                <a:effectLst/>
                <a:latin typeface="Arial" panose="020B0604020202020204" pitchFamily="34" charset="0"/>
              </a:rPr>
              <a:t>.</a:t>
            </a:r>
          </a:p>
          <a:p>
            <a:pPr algn="just"/>
            <a:r>
              <a:rPr lang="cs-CZ" b="1" i="0" dirty="0">
                <a:solidFill>
                  <a:srgbClr val="000000"/>
                </a:solidFill>
                <a:effectLst/>
                <a:latin typeface="Arial" panose="020B0604020202020204" pitchFamily="34" charset="0"/>
              </a:rPr>
              <a:t>(3)</a:t>
            </a:r>
            <a:r>
              <a:rPr lang="cs-CZ" b="0" i="0" dirty="0">
                <a:solidFill>
                  <a:srgbClr val="000000"/>
                </a:solidFill>
                <a:effectLst/>
                <a:latin typeface="Arial" panose="020B0604020202020204" pitchFamily="34" charset="0"/>
              </a:rPr>
              <a:t> Vyšší odborné vzdělávání v každém oboru vzdělání v jednotlivé vyšší odborné škole se uskutečňuje podle vzdělávacího programu akreditovaného podle § 104 až 106.</a:t>
            </a:r>
          </a:p>
          <a:p>
            <a:endParaRPr lang="cs-CZ" dirty="0"/>
          </a:p>
        </p:txBody>
      </p:sp>
    </p:spTree>
    <p:extLst>
      <p:ext uri="{BB962C8B-B14F-4D97-AF65-F5344CB8AC3E}">
        <p14:creationId xmlns:p14="http://schemas.microsoft.com/office/powerpoint/2010/main" val="3510655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6F344F-BD7D-438C-AF68-2BCA5C5D10C4}"/>
              </a:ext>
            </a:extLst>
          </p:cNvPr>
          <p:cNvSpPr>
            <a:spLocks noGrp="1"/>
          </p:cNvSpPr>
          <p:nvPr>
            <p:ph type="title"/>
          </p:nvPr>
        </p:nvSpPr>
        <p:spPr/>
        <p:txBody>
          <a:bodyPr>
            <a:normAutofit/>
          </a:bodyPr>
          <a:lstStyle/>
          <a:p>
            <a:r>
              <a:rPr lang="cs-CZ" b="1" dirty="0"/>
              <a:t>Školský zákon </a:t>
            </a:r>
            <a:br>
              <a:rPr lang="cs-CZ" b="1" dirty="0"/>
            </a:br>
            <a:r>
              <a:rPr lang="cs-CZ" sz="1800" b="1" i="0" dirty="0" err="1">
                <a:solidFill>
                  <a:srgbClr val="43494D"/>
                </a:solidFill>
                <a:effectLst/>
                <a:latin typeface="Slabo 27px"/>
              </a:rPr>
              <a:t>Zákon</a:t>
            </a:r>
            <a:r>
              <a:rPr lang="cs-CZ" sz="1800" b="1" i="0" dirty="0">
                <a:solidFill>
                  <a:srgbClr val="43494D"/>
                </a:solidFill>
                <a:effectLst/>
                <a:latin typeface="Slabo 27px"/>
              </a:rPr>
              <a:t> č. 561/2004 Sb.</a:t>
            </a:r>
            <a:endParaRPr lang="cs-CZ" b="1" dirty="0"/>
          </a:p>
        </p:txBody>
      </p:sp>
      <p:sp>
        <p:nvSpPr>
          <p:cNvPr id="3" name="Zástupný obsah 2">
            <a:extLst>
              <a:ext uri="{FF2B5EF4-FFF2-40B4-BE49-F238E27FC236}">
                <a16:creationId xmlns:a16="http://schemas.microsoft.com/office/drawing/2014/main" id="{7CD5C5B8-BD9E-451A-B366-3CC4468C05CF}"/>
              </a:ext>
            </a:extLst>
          </p:cNvPr>
          <p:cNvSpPr>
            <a:spLocks noGrp="1"/>
          </p:cNvSpPr>
          <p:nvPr>
            <p:ph idx="1"/>
          </p:nvPr>
        </p:nvSpPr>
        <p:spPr>
          <a:xfrm>
            <a:off x="457200" y="1417638"/>
            <a:ext cx="8229600" cy="5165724"/>
          </a:xfrm>
        </p:spPr>
        <p:txBody>
          <a:bodyPr>
            <a:normAutofit fontScale="25000" lnSpcReduction="20000"/>
          </a:bodyPr>
          <a:lstStyle/>
          <a:p>
            <a:pPr marL="0" indent="0" algn="just">
              <a:buNone/>
            </a:pPr>
            <a:r>
              <a:rPr lang="cs-CZ" sz="5600" b="1" i="0" dirty="0">
                <a:solidFill>
                  <a:srgbClr val="FF8400"/>
                </a:solidFill>
                <a:effectLst/>
                <a:latin typeface="Arial" panose="020B0604020202020204" pitchFamily="34" charset="0"/>
              </a:rPr>
              <a:t>§ 4</a:t>
            </a:r>
          </a:p>
          <a:p>
            <a:pPr marL="0" indent="0" algn="l">
              <a:buNone/>
            </a:pPr>
            <a:r>
              <a:rPr lang="cs-CZ" sz="5600" b="1" i="0" dirty="0">
                <a:effectLst/>
                <a:latin typeface="Arial" panose="020B0604020202020204" pitchFamily="34" charset="0"/>
              </a:rPr>
              <a:t>Rámcové vzdělávací programy</a:t>
            </a:r>
          </a:p>
          <a:p>
            <a:pPr marL="0" indent="0" algn="just">
              <a:buNone/>
            </a:pPr>
            <a:r>
              <a:rPr lang="cs-CZ" sz="5200" b="1" i="0" dirty="0">
                <a:solidFill>
                  <a:srgbClr val="000000"/>
                </a:solidFill>
                <a:effectLst/>
                <a:latin typeface="Arial" panose="020B0604020202020204" pitchFamily="34" charset="0"/>
              </a:rPr>
              <a:t>(1)</a:t>
            </a:r>
            <a:r>
              <a:rPr lang="cs-CZ" sz="5200" b="0" i="0" dirty="0">
                <a:solidFill>
                  <a:srgbClr val="000000"/>
                </a:solidFill>
                <a:effectLst/>
                <a:latin typeface="Arial" panose="020B0604020202020204" pitchFamily="34" charset="0"/>
              </a:rPr>
              <a:t> </a:t>
            </a:r>
            <a:r>
              <a:rPr lang="cs-CZ" sz="5200" b="0" i="0" dirty="0">
                <a:effectLst/>
                <a:latin typeface="Arial" panose="020B0604020202020204" pitchFamily="34" charset="0"/>
              </a:rPr>
              <a:t>Rámcové vzdělávací programy stanoví zejména konkrétní </a:t>
            </a:r>
            <a:r>
              <a:rPr lang="cs-CZ" sz="5200" b="1" i="0" dirty="0">
                <a:effectLst/>
                <a:latin typeface="Arial" panose="020B0604020202020204" pitchFamily="34" charset="0"/>
              </a:rPr>
              <a:t>cíle, formy, délku a povinný obsah vzděláván</a:t>
            </a:r>
            <a:r>
              <a:rPr lang="cs-CZ" sz="5200" b="0" i="0" dirty="0">
                <a:effectLst/>
                <a:latin typeface="Arial" panose="020B0604020202020204" pitchFamily="34" charset="0"/>
              </a:rPr>
              <a:t>í, a to všeobecného a odborného podle zaměření daného oboru vzdělání, jeho </a:t>
            </a:r>
            <a:r>
              <a:rPr lang="cs-CZ" sz="5200" b="1" i="0" dirty="0">
                <a:effectLst/>
                <a:latin typeface="Arial" panose="020B0604020202020204" pitchFamily="34" charset="0"/>
              </a:rPr>
              <a:t>organizační uspořádání, profesní profil, podmínky průběhu a ukončování vzdělávání a zásady pro tvorbu školních vzdělávacích programů</a:t>
            </a:r>
            <a:r>
              <a:rPr lang="cs-CZ" sz="5200" b="0" i="0" dirty="0">
                <a:effectLst/>
                <a:latin typeface="Arial" panose="020B0604020202020204" pitchFamily="34" charset="0"/>
              </a:rPr>
              <a:t>, jakož i podmínky pro </a:t>
            </a:r>
            <a:r>
              <a:rPr lang="cs-CZ" sz="5200" b="1" i="0" dirty="0">
                <a:effectLst/>
                <a:latin typeface="Arial" panose="020B0604020202020204" pitchFamily="34" charset="0"/>
              </a:rPr>
              <a:t>vzdělávání žáků se speciálními vzdělávacími </a:t>
            </a:r>
            <a:r>
              <a:rPr lang="cs-CZ" sz="5200" i="0" dirty="0">
                <a:effectLst/>
                <a:latin typeface="Arial" panose="020B0604020202020204" pitchFamily="34" charset="0"/>
              </a:rPr>
              <a:t>potřebami a nezbytné materiální, personální a organizační podmínky a podmínky bezpečnosti a ochrany zdraví. </a:t>
            </a:r>
            <a:r>
              <a:rPr lang="cs-CZ" sz="5200" i="0" dirty="0">
                <a:solidFill>
                  <a:srgbClr val="FF0000"/>
                </a:solidFill>
                <a:effectLst/>
                <a:latin typeface="Arial" panose="020B0604020202020204" pitchFamily="34" charset="0"/>
              </a:rPr>
              <a:t>Rámcový vzdělávací program pro základní vzdělávání dále stanoví členění obsahu vzdělávání podle jednotlivých období nebo ročníků</a:t>
            </a:r>
            <a:r>
              <a:rPr lang="cs-CZ" sz="5200" b="0" i="0" dirty="0">
                <a:solidFill>
                  <a:srgbClr val="FF0000"/>
                </a:solidFill>
                <a:effectLst/>
                <a:latin typeface="Arial" panose="020B0604020202020204" pitchFamily="34" charset="0"/>
              </a:rPr>
              <a:t>. </a:t>
            </a:r>
            <a:r>
              <a:rPr lang="cs-CZ" sz="5200" b="0" i="0" dirty="0">
                <a:effectLst/>
                <a:latin typeface="Arial" panose="020B0604020202020204" pitchFamily="34" charset="0"/>
              </a:rPr>
              <a:t>Podmínky ochrany zdraví pro uskutečňování vzdělávání stanoví Ministerstvo školství, mládeže a tělovýchovy (dále jen „ministerstvo“) v dohodě s Ministerstvem zdravotnictví.</a:t>
            </a:r>
          </a:p>
          <a:p>
            <a:pPr marL="0" indent="0" algn="just">
              <a:buNone/>
            </a:pPr>
            <a:r>
              <a:rPr lang="cs-CZ" sz="5200" b="1" i="0" dirty="0">
                <a:solidFill>
                  <a:srgbClr val="000000"/>
                </a:solidFill>
                <a:effectLst/>
                <a:latin typeface="Arial" panose="020B0604020202020204" pitchFamily="34" charset="0"/>
              </a:rPr>
              <a:t>(2)</a:t>
            </a:r>
            <a:r>
              <a:rPr lang="cs-CZ" sz="5200" b="0" i="0" dirty="0">
                <a:solidFill>
                  <a:srgbClr val="000000"/>
                </a:solidFill>
                <a:effectLst/>
                <a:latin typeface="Arial" panose="020B0604020202020204" pitchFamily="34" charset="0"/>
              </a:rPr>
              <a:t> Rámcové vzdělávací programy musí odpovídat nejnovějším poznatkům:</a:t>
            </a:r>
          </a:p>
          <a:p>
            <a:pPr algn="just"/>
            <a:r>
              <a:rPr lang="cs-CZ" sz="5200" b="1" i="0" dirty="0">
                <a:solidFill>
                  <a:srgbClr val="000000"/>
                </a:solidFill>
                <a:effectLst/>
                <a:latin typeface="Arial" panose="020B0604020202020204" pitchFamily="34" charset="0"/>
              </a:rPr>
              <a:t>a)</a:t>
            </a:r>
            <a:r>
              <a:rPr lang="cs-CZ" sz="5200" b="0" i="0" dirty="0">
                <a:solidFill>
                  <a:srgbClr val="000000"/>
                </a:solidFill>
                <a:effectLst/>
                <a:latin typeface="Arial" panose="020B0604020202020204" pitchFamily="34" charset="0"/>
              </a:rPr>
              <a:t> vědních disciplín, jejichž základy a praktické využití má vzdělávání zprostředkovat, a</a:t>
            </a:r>
          </a:p>
          <a:p>
            <a:pPr algn="just"/>
            <a:r>
              <a:rPr lang="cs-CZ" sz="5200" b="1" i="0" dirty="0">
                <a:solidFill>
                  <a:srgbClr val="000000"/>
                </a:solidFill>
                <a:effectLst/>
                <a:latin typeface="Arial" panose="020B0604020202020204" pitchFamily="34" charset="0"/>
              </a:rPr>
              <a:t>b)</a:t>
            </a:r>
            <a:r>
              <a:rPr lang="cs-CZ" sz="5200" b="0" i="0" dirty="0">
                <a:solidFill>
                  <a:srgbClr val="000000"/>
                </a:solidFill>
                <a:effectLst/>
                <a:latin typeface="Arial" panose="020B0604020202020204" pitchFamily="34" charset="0"/>
              </a:rPr>
              <a:t> pedagogiky a psychologie o účinných metodách a organizačním uspořádání vzdělávání přiměřeně věku a rozvoji vzdělávaného.</a:t>
            </a:r>
          </a:p>
          <a:p>
            <a:pPr algn="just"/>
            <a:r>
              <a:rPr lang="cs-CZ" sz="5200" b="0" i="0" dirty="0">
                <a:solidFill>
                  <a:srgbClr val="000000"/>
                </a:solidFill>
                <a:effectLst/>
                <a:latin typeface="Arial" panose="020B0604020202020204" pitchFamily="34" charset="0"/>
              </a:rPr>
              <a:t>Podle těchto hledisek budou rámcové vzdělávací programy také upravovány. Tvorbu a oponenturu rámcových vzdělávacích programů zajišťují příslušná ministerstva prostřednictvím odborníků vědy a praxe, včetně pedagogiky a psychologie.</a:t>
            </a:r>
          </a:p>
          <a:p>
            <a:pPr marL="0" indent="0" algn="just">
              <a:buNone/>
            </a:pPr>
            <a:r>
              <a:rPr lang="cs-CZ" sz="5200" b="1" i="0" dirty="0">
                <a:solidFill>
                  <a:srgbClr val="000000"/>
                </a:solidFill>
                <a:effectLst/>
                <a:latin typeface="Arial" panose="020B0604020202020204" pitchFamily="34" charset="0"/>
              </a:rPr>
              <a:t>(3)</a:t>
            </a:r>
            <a:r>
              <a:rPr lang="cs-CZ" sz="5200" b="0" i="0" dirty="0">
                <a:solidFill>
                  <a:srgbClr val="000000"/>
                </a:solidFill>
                <a:effectLst/>
                <a:latin typeface="Arial" panose="020B0604020202020204" pitchFamily="34" charset="0"/>
              </a:rPr>
              <a:t> Rámcové vzdělávací programy </a:t>
            </a:r>
            <a:r>
              <a:rPr lang="cs-CZ" sz="5200" b="1" i="0" dirty="0">
                <a:solidFill>
                  <a:srgbClr val="FF0000"/>
                </a:solidFill>
                <a:effectLst/>
                <a:latin typeface="Arial" panose="020B0604020202020204" pitchFamily="34" charset="0"/>
              </a:rPr>
              <a:t>vydává ministerstvo </a:t>
            </a:r>
            <a:r>
              <a:rPr lang="cs-CZ" sz="5200" b="0" i="0" dirty="0">
                <a:solidFill>
                  <a:srgbClr val="000000"/>
                </a:solidFill>
                <a:effectLst/>
                <a:latin typeface="Arial" panose="020B0604020202020204" pitchFamily="34" charset="0"/>
              </a:rPr>
              <a:t>po projednání </a:t>
            </a:r>
            <a:r>
              <a:rPr lang="cs-CZ" sz="5200" b="1" i="0" dirty="0">
                <a:solidFill>
                  <a:srgbClr val="FF0000"/>
                </a:solidFill>
                <a:effectLst/>
                <a:latin typeface="Arial" panose="020B0604020202020204" pitchFamily="34" charset="0"/>
              </a:rPr>
              <a:t>s příslušnými ministerstvy</a:t>
            </a:r>
            <a:r>
              <a:rPr lang="cs-CZ" sz="5200" b="0" i="0" dirty="0">
                <a:solidFill>
                  <a:srgbClr val="000000"/>
                </a:solidFill>
                <a:effectLst/>
                <a:latin typeface="Arial" panose="020B0604020202020204" pitchFamily="34" charset="0"/>
              </a:rPr>
              <a:t>. Rámcové vzdělávací programy pro zdravotnické obory vydává ministerstvo po projednání s Ministerstvem zdravotnictví. Rámcové vzdělávací programy zaměřené na přípravu k výkonu regulovaného povolání vydává ministerstvo po projednání s příslušným uznávacím orgánem. Rámcové vzdělávací programy pro obory vzdělání ve školách v působnosti Ministerstva obrany, Ministerstva vnitra a Ministerstva spravedlnosti vydávají tato ministerstva po projednání s ministerstvem. Rámcové vzdělávací programy pro odborné vzdělávání projednají ministerstva před jejich vydáním s příslušnými ústředními odborovými orgány, příslušnými organizacemi zaměstnavatelů s celostátní působností a kraji.</a:t>
            </a:r>
          </a:p>
          <a:p>
            <a:pPr marL="0" indent="0" algn="just">
              <a:buNone/>
            </a:pPr>
            <a:r>
              <a:rPr lang="cs-CZ" sz="5200" b="1" i="0" dirty="0">
                <a:solidFill>
                  <a:srgbClr val="000000"/>
                </a:solidFill>
                <a:effectLst/>
                <a:latin typeface="Arial" panose="020B0604020202020204" pitchFamily="34" charset="0"/>
              </a:rPr>
              <a:t>(4)</a:t>
            </a:r>
            <a:r>
              <a:rPr lang="cs-CZ" sz="5200" b="0" i="0" dirty="0">
                <a:solidFill>
                  <a:srgbClr val="000000"/>
                </a:solidFill>
                <a:effectLst/>
                <a:latin typeface="Arial" panose="020B0604020202020204" pitchFamily="34" charset="0"/>
              </a:rPr>
              <a:t> Rámcové vzdělávací </a:t>
            </a:r>
            <a:r>
              <a:rPr lang="cs-CZ" sz="5200" b="1" i="0" dirty="0">
                <a:solidFill>
                  <a:srgbClr val="FF0000"/>
                </a:solidFill>
                <a:effectLst/>
                <a:latin typeface="Arial" panose="020B0604020202020204" pitchFamily="34" charset="0"/>
              </a:rPr>
              <a:t>programy je možné v závažných případech měnit</a:t>
            </a:r>
            <a:r>
              <a:rPr lang="cs-CZ" sz="5200" b="0" i="0" dirty="0">
                <a:solidFill>
                  <a:srgbClr val="000000"/>
                </a:solidFill>
                <a:effectLst/>
                <a:latin typeface="Arial" panose="020B0604020202020204" pitchFamily="34" charset="0"/>
              </a:rPr>
              <a:t>, a to s účinností nejdříve od začátku následujícího školního roku, pokud nejde o změny vyplývající z platných právních předpisů. V takovém případě ministerstvo, které rámcový vzdělávací program vydalo, zveřejní změnu s dostatečným časovým předstihem.</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40665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6F344F-BD7D-438C-AF68-2BCA5C5D10C4}"/>
              </a:ext>
            </a:extLst>
          </p:cNvPr>
          <p:cNvSpPr>
            <a:spLocks noGrp="1"/>
          </p:cNvSpPr>
          <p:nvPr>
            <p:ph type="title"/>
          </p:nvPr>
        </p:nvSpPr>
        <p:spPr/>
        <p:txBody>
          <a:bodyPr>
            <a:normAutofit fontScale="90000"/>
          </a:bodyPr>
          <a:lstStyle/>
          <a:p>
            <a:r>
              <a:rPr lang="cs-CZ" b="1" dirty="0"/>
              <a:t>Školský zákon </a:t>
            </a:r>
            <a:br>
              <a:rPr lang="cs-CZ" dirty="0"/>
            </a:br>
            <a:r>
              <a:rPr lang="cs-CZ" dirty="0">
                <a:solidFill>
                  <a:srgbClr val="FF0000"/>
                </a:solidFill>
              </a:rPr>
              <a:t>ZŠ</a:t>
            </a:r>
          </a:p>
        </p:txBody>
      </p:sp>
      <p:sp>
        <p:nvSpPr>
          <p:cNvPr id="3" name="Zástupný obsah 2">
            <a:extLst>
              <a:ext uri="{FF2B5EF4-FFF2-40B4-BE49-F238E27FC236}">
                <a16:creationId xmlns:a16="http://schemas.microsoft.com/office/drawing/2014/main" id="{7CD5C5B8-BD9E-451A-B366-3CC4468C05CF}"/>
              </a:ext>
            </a:extLst>
          </p:cNvPr>
          <p:cNvSpPr>
            <a:spLocks noGrp="1"/>
          </p:cNvSpPr>
          <p:nvPr>
            <p:ph idx="1"/>
          </p:nvPr>
        </p:nvSpPr>
        <p:spPr>
          <a:xfrm>
            <a:off x="457200" y="1417638"/>
            <a:ext cx="8363272" cy="5323730"/>
          </a:xfrm>
        </p:spPr>
        <p:txBody>
          <a:bodyPr>
            <a:normAutofit fontScale="47500" lnSpcReduction="20000"/>
          </a:bodyPr>
          <a:lstStyle/>
          <a:p>
            <a:pPr marL="0" indent="0" algn="l">
              <a:buNone/>
            </a:pPr>
            <a:r>
              <a:rPr lang="cs-CZ" sz="3400" b="1" i="0" dirty="0">
                <a:effectLst/>
                <a:latin typeface="Arial" panose="020B0604020202020204" pitchFamily="34" charset="0"/>
              </a:rPr>
              <a:t>POVINNOST ŠKOLNÍ DOCHÁZKY</a:t>
            </a:r>
          </a:p>
          <a:p>
            <a:pPr marL="0" indent="0" algn="just">
              <a:buNone/>
            </a:pPr>
            <a:r>
              <a:rPr lang="cs-CZ" sz="3400" b="1" i="0" dirty="0">
                <a:solidFill>
                  <a:srgbClr val="FF8400"/>
                </a:solidFill>
                <a:effectLst/>
                <a:latin typeface="Arial" panose="020B0604020202020204" pitchFamily="34" charset="0"/>
              </a:rPr>
              <a:t>§ 36</a:t>
            </a:r>
          </a:p>
          <a:p>
            <a:pPr marL="0" indent="0" algn="l">
              <a:buNone/>
            </a:pPr>
            <a:r>
              <a:rPr lang="cs-CZ" sz="3400" b="1" i="0" dirty="0">
                <a:solidFill>
                  <a:srgbClr val="FF0000"/>
                </a:solidFill>
                <a:effectLst/>
                <a:latin typeface="Arial" panose="020B0604020202020204" pitchFamily="34" charset="0"/>
              </a:rPr>
              <a:t>Plnění povinnosti školní docházky</a:t>
            </a:r>
          </a:p>
          <a:p>
            <a:pPr algn="just"/>
            <a:r>
              <a:rPr lang="cs-CZ" sz="3400" b="1" i="0" dirty="0">
                <a:solidFill>
                  <a:srgbClr val="000000"/>
                </a:solidFill>
                <a:effectLst/>
                <a:latin typeface="Arial" panose="020B0604020202020204" pitchFamily="34" charset="0"/>
              </a:rPr>
              <a:t>(1)</a:t>
            </a:r>
            <a:r>
              <a:rPr lang="cs-CZ" sz="3400" b="0" i="0" dirty="0">
                <a:solidFill>
                  <a:srgbClr val="000000"/>
                </a:solidFill>
                <a:effectLst/>
                <a:latin typeface="Arial" panose="020B0604020202020204" pitchFamily="34" charset="0"/>
              </a:rPr>
              <a:t> Školní docházka je povinná po </a:t>
            </a:r>
            <a:r>
              <a:rPr lang="cs-CZ" sz="3400" b="1" i="0" dirty="0">
                <a:solidFill>
                  <a:srgbClr val="000000"/>
                </a:solidFill>
                <a:effectLst/>
                <a:latin typeface="Arial" panose="020B0604020202020204" pitchFamily="34" charset="0"/>
              </a:rPr>
              <a:t>dobu devíti školních roků, </a:t>
            </a:r>
            <a:r>
              <a:rPr lang="cs-CZ" sz="3400" b="0" i="0" dirty="0">
                <a:solidFill>
                  <a:srgbClr val="000000"/>
                </a:solidFill>
                <a:effectLst/>
                <a:latin typeface="Arial" panose="020B0604020202020204" pitchFamily="34" charset="0"/>
              </a:rPr>
              <a:t>nejvýše však do konce školního roku, v němž žák dosáhne </a:t>
            </a:r>
            <a:r>
              <a:rPr lang="cs-CZ" sz="3400" b="1" i="0" dirty="0">
                <a:solidFill>
                  <a:srgbClr val="000000"/>
                </a:solidFill>
                <a:effectLst/>
                <a:latin typeface="Arial" panose="020B0604020202020204" pitchFamily="34" charset="0"/>
              </a:rPr>
              <a:t>sedmnáctého roku věku </a:t>
            </a:r>
            <a:r>
              <a:rPr lang="cs-CZ" sz="3400" b="0" i="0" dirty="0">
                <a:solidFill>
                  <a:srgbClr val="000000"/>
                </a:solidFill>
                <a:effectLst/>
                <a:latin typeface="Arial" panose="020B0604020202020204" pitchFamily="34" charset="0"/>
              </a:rPr>
              <a:t>(dále jen "povinná školní docházka").</a:t>
            </a:r>
          </a:p>
          <a:p>
            <a:pPr algn="just"/>
            <a:r>
              <a:rPr lang="cs-CZ" sz="3400" b="1" i="0" dirty="0">
                <a:solidFill>
                  <a:srgbClr val="000000"/>
                </a:solidFill>
                <a:effectLst/>
                <a:latin typeface="Arial" panose="020B0604020202020204" pitchFamily="34" charset="0"/>
              </a:rPr>
              <a:t>(2)</a:t>
            </a:r>
            <a:r>
              <a:rPr lang="cs-CZ" sz="3400" b="0" i="0" dirty="0">
                <a:solidFill>
                  <a:srgbClr val="000000"/>
                </a:solidFill>
                <a:effectLst/>
                <a:latin typeface="Arial" panose="020B0604020202020204" pitchFamily="34" charset="0"/>
              </a:rPr>
              <a:t> </a:t>
            </a:r>
            <a:r>
              <a:rPr lang="cs-CZ" sz="3400" b="1" i="0" dirty="0">
                <a:solidFill>
                  <a:srgbClr val="000000"/>
                </a:solidFill>
                <a:effectLst/>
                <a:latin typeface="Arial" panose="020B0604020202020204" pitchFamily="34" charset="0"/>
              </a:rPr>
              <a:t>Povinná školní docházka se vztahuje na státní občany České republiky </a:t>
            </a:r>
            <a:r>
              <a:rPr lang="cs-CZ" sz="3400" b="0" i="0" dirty="0">
                <a:solidFill>
                  <a:srgbClr val="000000"/>
                </a:solidFill>
                <a:effectLst/>
                <a:latin typeface="Arial" panose="020B0604020202020204" pitchFamily="34" charset="0"/>
              </a:rPr>
              <a:t>a na občany jiného členského státu Evropské unie, kteří na území České republiky pobývají </a:t>
            </a:r>
            <a:r>
              <a:rPr lang="cs-CZ" sz="3400" b="1" i="0" dirty="0">
                <a:solidFill>
                  <a:srgbClr val="000000"/>
                </a:solidFill>
                <a:effectLst/>
                <a:latin typeface="Arial" panose="020B0604020202020204" pitchFamily="34" charset="0"/>
              </a:rPr>
              <a:t>déle než 90 dnů. </a:t>
            </a:r>
            <a:r>
              <a:rPr lang="cs-CZ" sz="3400" b="0" i="0" dirty="0">
                <a:solidFill>
                  <a:srgbClr val="000000"/>
                </a:solidFill>
                <a:effectLst/>
                <a:latin typeface="Arial" panose="020B0604020202020204" pitchFamily="34" charset="0"/>
              </a:rPr>
              <a:t>Dále se povinná školní docházka vztahuje na jiné cizince, kteří jsou oprávněni pobývat na území České republiky trvale nebo přechodně po dobu delší než 90 dnů, a na účastníky řízení o udělení mezinárodní ochrany</a:t>
            </a:r>
          </a:p>
          <a:p>
            <a:pPr algn="just"/>
            <a:r>
              <a:rPr lang="cs-CZ" sz="3400" b="1" i="0" dirty="0">
                <a:solidFill>
                  <a:srgbClr val="000000"/>
                </a:solidFill>
                <a:effectLst/>
                <a:latin typeface="Arial" panose="020B0604020202020204" pitchFamily="34" charset="0"/>
              </a:rPr>
              <a:t>(3)</a:t>
            </a:r>
            <a:r>
              <a:rPr lang="cs-CZ" sz="3400" b="0" i="0" dirty="0">
                <a:solidFill>
                  <a:srgbClr val="000000"/>
                </a:solidFill>
                <a:effectLst/>
                <a:latin typeface="Arial" panose="020B0604020202020204" pitchFamily="34" charset="0"/>
              </a:rPr>
              <a:t> Povinná školní docházka </a:t>
            </a:r>
            <a:r>
              <a:rPr lang="cs-CZ" sz="3400" b="1" i="0" dirty="0">
                <a:solidFill>
                  <a:srgbClr val="000000"/>
                </a:solidFill>
                <a:effectLst/>
                <a:latin typeface="Arial" panose="020B0604020202020204" pitchFamily="34" charset="0"/>
              </a:rPr>
              <a:t>začíná počátkem školního roku, který následuje po dni, kdy dítě dosáhne šestého roku věku</a:t>
            </a:r>
            <a:r>
              <a:rPr lang="cs-CZ" sz="3400" b="0" i="0" dirty="0">
                <a:solidFill>
                  <a:srgbClr val="000000"/>
                </a:solidFill>
                <a:effectLst/>
                <a:latin typeface="Arial" panose="020B0604020202020204" pitchFamily="34" charset="0"/>
              </a:rPr>
              <a:t>, pokud mu není povolen odklad. Dítě, které dosáhne šestého roku věku v době od září do konce června příslušného školního roku, může být přijato k plnění povinné školní docházky již v tomto školním roce, je-li přiměřeně tělesně i duševně vyspělé a požádá-li o to jeho zákonný zástupce. Podmínkou přijetí dítěte narozeného v období od září do konce prosince k plnění povinné školní docházky podle věty druhé je také doporučující vyjádření školského poradenského zařízení, podmínkou přijetí dítěte narozeného od ledna do konce června doporučující vyjádření školského poradenského zařízení a odborného lékaře, která k žádosti přiloží zákonný zástupce.</a:t>
            </a:r>
          </a:p>
          <a:p>
            <a:pPr algn="just"/>
            <a:r>
              <a:rPr lang="cs-CZ" sz="3400" b="1" i="0" dirty="0">
                <a:solidFill>
                  <a:srgbClr val="000000"/>
                </a:solidFill>
                <a:effectLst/>
                <a:latin typeface="Arial" panose="020B0604020202020204" pitchFamily="34" charset="0"/>
              </a:rPr>
              <a:t>(4)</a:t>
            </a:r>
            <a:r>
              <a:rPr lang="cs-CZ" sz="3400" b="0" i="0" dirty="0">
                <a:solidFill>
                  <a:srgbClr val="000000"/>
                </a:solidFill>
                <a:effectLst/>
                <a:latin typeface="Arial" panose="020B0604020202020204" pitchFamily="34" charset="0"/>
              </a:rPr>
              <a:t> Zákonný zástupce je povinen přihlásit dítě k zápisu k povinné školní docházce, a to v době od 1. dubna do 30. dubna kalendářního roku, v němž má dítě zahájit povinnou školní docházku.</a:t>
            </a:r>
          </a:p>
          <a:p>
            <a:pPr marL="0" indent="0" algn="l">
              <a:buNone/>
            </a:pPr>
            <a:endParaRPr lang="cs-CZ" b="1" i="0" dirty="0">
              <a:solidFill>
                <a:srgbClr val="08A8F8"/>
              </a:solidFill>
              <a:effectLst/>
              <a:latin typeface="Arial" panose="020B0604020202020204" pitchFamily="34" charset="0"/>
            </a:endParaRPr>
          </a:p>
        </p:txBody>
      </p:sp>
    </p:spTree>
    <p:extLst>
      <p:ext uri="{BB962C8B-B14F-4D97-AF65-F5344CB8AC3E}">
        <p14:creationId xmlns:p14="http://schemas.microsoft.com/office/powerpoint/2010/main" val="358721239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1733</TotalTime>
  <Words>3358</Words>
  <Application>Microsoft Office PowerPoint</Application>
  <PresentationFormat>Předvádění na obrazovce (4:3)</PresentationFormat>
  <Paragraphs>211</Paragraphs>
  <Slides>31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Slabo 27px</vt:lpstr>
      <vt:lpstr>Motiv systému Office</vt:lpstr>
      <vt:lpstr>Kurikulární dokumenty,  základní legislativní dokumenty školství v ČR</vt:lpstr>
      <vt:lpstr>Základní legislativní dokumenty</vt:lpstr>
      <vt:lpstr>A. Ústava ČR</vt:lpstr>
      <vt:lpstr>B. Listina základních práv a svobod</vt:lpstr>
      <vt:lpstr>C. Deklarace práv dítěte</vt:lpstr>
      <vt:lpstr>D. Školský zákon</vt:lpstr>
      <vt:lpstr>Školský zákon  Zákon č. 561/2004 Sb.</vt:lpstr>
      <vt:lpstr>Školský zákon  Zákon č. 561/2004 Sb.</vt:lpstr>
      <vt:lpstr>Školský zákon  ZŠ</vt:lpstr>
      <vt:lpstr>Školský zákon  ZŠS</vt:lpstr>
      <vt:lpstr>Školský zákon  ZŠ, ZŠS</vt:lpstr>
      <vt:lpstr>Školský zákon  Zákon č. 561/2004 Sb.</vt:lpstr>
      <vt:lpstr>Změny, novelizace</vt:lpstr>
      <vt:lpstr>STRATEGICKÉ DOKUMENTY</vt:lpstr>
      <vt:lpstr>České vzdělání Historický exkurz po r. 1990</vt:lpstr>
      <vt:lpstr>Národní program rozvoje vzdělávání v ČR Bílá kniha</vt:lpstr>
      <vt:lpstr>Národní program rozvoje vzdělávání v ČR Bílá kniha</vt:lpstr>
      <vt:lpstr>Analýza naplnění cílů Bílé knihy (2009)</vt:lpstr>
      <vt:lpstr>RVP – pojmy, termín</vt:lpstr>
      <vt:lpstr>Základní rozdělení RVP</vt:lpstr>
      <vt:lpstr>Prezentace aplikace PowerPoint</vt:lpstr>
      <vt:lpstr>Ověřování efektivity vzdělávání  RVP</vt:lpstr>
      <vt:lpstr>RVP a ŠVP</vt:lpstr>
      <vt:lpstr>ŠVP</vt:lpstr>
      <vt:lpstr>ŠVP – kritika, úskalí</vt:lpstr>
      <vt:lpstr>Změny v r. 2020  - distanční výuka</vt:lpstr>
      <vt:lpstr>Zajímavé informace o revizi RVP</vt:lpstr>
      <vt:lpstr>Strategie vzdělávací politiky ČR  do roku 2030+</vt:lpstr>
      <vt:lpstr>Strategie vzdělávací politiky ČR  do roku 2030+</vt:lpstr>
      <vt:lpstr>Klíčové strategické cíle ministerstva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Kurikulární dokumenty</dc:title>
  <dc:creator>Anna</dc:creator>
  <cp:lastModifiedBy>Anna Bayerová</cp:lastModifiedBy>
  <cp:revision>49</cp:revision>
  <dcterms:created xsi:type="dcterms:W3CDTF">2020-12-29T15:18:12Z</dcterms:created>
  <dcterms:modified xsi:type="dcterms:W3CDTF">2021-03-08T19:03:29Z</dcterms:modified>
</cp:coreProperties>
</file>