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3" r:id="rId4"/>
    <p:sldId id="277" r:id="rId5"/>
    <p:sldId id="278" r:id="rId6"/>
    <p:sldId id="268" r:id="rId7"/>
    <p:sldId id="294" r:id="rId8"/>
    <p:sldId id="257" r:id="rId9"/>
    <p:sldId id="274" r:id="rId10"/>
    <p:sldId id="267" r:id="rId11"/>
    <p:sldId id="282" r:id="rId12"/>
    <p:sldId id="281" r:id="rId13"/>
    <p:sldId id="266" r:id="rId14"/>
    <p:sldId id="259" r:id="rId15"/>
    <p:sldId id="292" r:id="rId16"/>
    <p:sldId id="261" r:id="rId17"/>
    <p:sldId id="293" r:id="rId18"/>
    <p:sldId id="269" r:id="rId19"/>
    <p:sldId id="270" r:id="rId20"/>
    <p:sldId id="271" r:id="rId21"/>
    <p:sldId id="283" r:id="rId22"/>
    <p:sldId id="260" r:id="rId23"/>
    <p:sldId id="273" r:id="rId24"/>
    <p:sldId id="286" r:id="rId25"/>
    <p:sldId id="284" r:id="rId26"/>
    <p:sldId id="285" r:id="rId27"/>
    <p:sldId id="279" r:id="rId28"/>
    <p:sldId id="288" r:id="rId29"/>
    <p:sldId id="291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98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74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27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3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62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39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22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28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3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5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0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6F18-A6EC-4BCD-B6B0-1F7FD500E3DA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10EA-016B-40F5-BE77-0AA1BED396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48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9. Organizační struktura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Řízení institucí výchovy, vzdělávání </a:t>
            </a:r>
          </a:p>
          <a:p>
            <a:r>
              <a:rPr lang="cs-CZ" dirty="0" smtClean="0"/>
              <a:t>a veřejné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00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Organizační struktury podle míry delegace pravomoci a zodpovědnosti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Centralizace</a:t>
            </a:r>
          </a:p>
          <a:p>
            <a:r>
              <a:rPr lang="cs-CZ" dirty="0" smtClean="0"/>
              <a:t>Pravomoci a odpovědnosti jsou soustředěny v rukou omezeného okruhu vedoucích, kteří rozhodují všechna důležitá řídící rozhodnutí</a:t>
            </a:r>
          </a:p>
          <a:p>
            <a:r>
              <a:rPr lang="cs-CZ" dirty="0" smtClean="0"/>
              <a:t>Manažeři na vyšších úrovních organizační hierarchie si ponechávají větší rozsah pravomocí a odpovědností</a:t>
            </a:r>
          </a:p>
          <a:p>
            <a:r>
              <a:rPr lang="cs-CZ" dirty="0" smtClean="0"/>
              <a:t>Vysoká (úzká) organizační struktura</a:t>
            </a:r>
          </a:p>
          <a:p>
            <a:r>
              <a:rPr lang="cs-CZ" dirty="0" smtClean="0"/>
              <a:t>Těsné vazby mezi nadřízenými a podřízenými, velký počet hierarchických úrovní</a:t>
            </a:r>
          </a:p>
          <a:p>
            <a:pPr marL="0" indent="0">
              <a:buNone/>
            </a:pPr>
            <a:r>
              <a:rPr lang="cs-CZ" b="1" dirty="0" smtClean="0"/>
              <a:t>Decentralizace</a:t>
            </a:r>
          </a:p>
          <a:p>
            <a:r>
              <a:rPr lang="cs-CZ" dirty="0" smtClean="0"/>
              <a:t>Pravomoci a odpovědnosti delegovány na větší okruh vedoucích a vrcholové vedení přebírá především funkci kontrolní a koordinační</a:t>
            </a:r>
          </a:p>
          <a:p>
            <a:r>
              <a:rPr lang="cs-CZ" dirty="0" smtClean="0"/>
              <a:t>Část pravomocí a odpovědnosti postoupena nižším složkám</a:t>
            </a:r>
          </a:p>
          <a:p>
            <a:r>
              <a:rPr lang="cs-CZ" dirty="0" smtClean="0"/>
              <a:t>Plochá (široká) organizační struktura </a:t>
            </a:r>
          </a:p>
          <a:p>
            <a:r>
              <a:rPr lang="cs-CZ" dirty="0" smtClean="0"/>
              <a:t>Volnější vazby mezi nadřízenými a podřízenými, nutnost kvalitních pracovníků v manažerském týmu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76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OS podle způsoby dělby práce</a:t>
            </a:r>
            <a:br>
              <a:rPr lang="cs-CZ" b="1" dirty="0" smtClean="0"/>
            </a:br>
            <a:r>
              <a:rPr lang="cs-CZ" b="1" dirty="0" smtClean="0"/>
              <a:t>Byrokratické a adaptivní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Byrokratické – pevné </a:t>
            </a:r>
          </a:p>
          <a:p>
            <a:pPr>
              <a:buFontTx/>
              <a:buChar char="-"/>
            </a:pPr>
            <a:r>
              <a:rPr lang="cs-CZ" dirty="0" smtClean="0"/>
              <a:t>Liniové </a:t>
            </a:r>
          </a:p>
          <a:p>
            <a:pPr>
              <a:buFontTx/>
              <a:buChar char="-"/>
            </a:pPr>
            <a:r>
              <a:rPr lang="cs-CZ" dirty="0" smtClean="0"/>
              <a:t>Liniově-štábní</a:t>
            </a:r>
          </a:p>
          <a:p>
            <a:pPr>
              <a:buFontTx/>
              <a:buChar char="-"/>
            </a:pPr>
            <a:r>
              <a:rPr lang="cs-CZ" dirty="0" smtClean="0"/>
              <a:t>Funkcionální</a:t>
            </a:r>
          </a:p>
          <a:p>
            <a:pPr>
              <a:buFontTx/>
              <a:buChar char="-"/>
            </a:pPr>
            <a:r>
              <a:rPr lang="cs-CZ" dirty="0" smtClean="0"/>
              <a:t>Divizionální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Adaptivní - pružn</a:t>
            </a:r>
            <a:r>
              <a:rPr lang="cs-CZ" dirty="0" smtClean="0"/>
              <a:t>é</a:t>
            </a:r>
          </a:p>
          <a:p>
            <a:pPr>
              <a:buFontTx/>
              <a:buChar char="-"/>
            </a:pPr>
            <a:r>
              <a:rPr lang="cs-CZ" dirty="0" smtClean="0"/>
              <a:t>Maticová</a:t>
            </a:r>
          </a:p>
          <a:p>
            <a:pPr>
              <a:buFontTx/>
              <a:buChar char="-"/>
            </a:pPr>
            <a:r>
              <a:rPr lang="cs-CZ" dirty="0" smtClean="0"/>
              <a:t>Projektová</a:t>
            </a:r>
          </a:p>
          <a:p>
            <a:pPr>
              <a:buFontTx/>
              <a:buChar char="-"/>
            </a:pPr>
            <a:r>
              <a:rPr lang="cs-CZ" dirty="0" smtClean="0"/>
              <a:t>Virtuální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3812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Druhy organizačních struktur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Nejdříve vznikly liniové, určené pro menší organizace</a:t>
            </a:r>
          </a:p>
          <a:p>
            <a:r>
              <a:rPr lang="cs-CZ" dirty="0" smtClean="0"/>
              <a:t>Jednotky na stejné úrovni řízení vykonávají totožnou práci, mají stejnou pracovní náplň</a:t>
            </a:r>
          </a:p>
          <a:p>
            <a:r>
              <a:rPr lang="cs-CZ" dirty="0" smtClean="0"/>
              <a:t>Specializované činnosti jsou buď řešeny </a:t>
            </a:r>
            <a:r>
              <a:rPr lang="cs-CZ" dirty="0" err="1" smtClean="0"/>
              <a:t>dodavatelsky</a:t>
            </a:r>
            <a:r>
              <a:rPr lang="cs-CZ" dirty="0" smtClean="0"/>
              <a:t> (</a:t>
            </a:r>
            <a:r>
              <a:rPr lang="cs-CZ" dirty="0" err="1" smtClean="0"/>
              <a:t>outsorcovány</a:t>
            </a:r>
            <a:r>
              <a:rPr lang="cs-CZ" dirty="0" smtClean="0"/>
              <a:t>), nebo jsou v obsahu odborníka</a:t>
            </a:r>
          </a:p>
          <a:p>
            <a:r>
              <a:rPr lang="cs-CZ" dirty="0" smtClean="0"/>
              <a:t>Větší organizace – štáb vykonává specializované funkce  (liniově štábní)</a:t>
            </a:r>
          </a:p>
          <a:p>
            <a:r>
              <a:rPr lang="cs-CZ" dirty="0" smtClean="0"/>
              <a:t>Středně velké organizace – funkcionální linie, funkční oblasti. </a:t>
            </a:r>
          </a:p>
          <a:p>
            <a:r>
              <a:rPr lang="cs-CZ" dirty="0" smtClean="0"/>
              <a:t>Největší organizace – divizionální OS</a:t>
            </a:r>
          </a:p>
        </p:txBody>
      </p:sp>
    </p:spTree>
    <p:extLst>
      <p:ext uri="{BB962C8B-B14F-4D97-AF65-F5344CB8AC3E}">
        <p14:creationId xmlns:p14="http://schemas.microsoft.com/office/powerpoint/2010/main" val="2021732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Nejčastější 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Nediferencovaná</a:t>
            </a:r>
          </a:p>
          <a:p>
            <a:r>
              <a:rPr lang="cs-CZ" dirty="0" smtClean="0"/>
              <a:t>Liniová (lineární) </a:t>
            </a:r>
          </a:p>
          <a:p>
            <a:r>
              <a:rPr lang="cs-CZ" dirty="0" smtClean="0"/>
              <a:t>Liniově-štábní </a:t>
            </a:r>
          </a:p>
          <a:p>
            <a:r>
              <a:rPr lang="cs-CZ" dirty="0" smtClean="0"/>
              <a:t>Funkcionální </a:t>
            </a:r>
          </a:p>
          <a:p>
            <a:r>
              <a:rPr lang="cs-CZ" dirty="0" smtClean="0"/>
              <a:t>Divizionální </a:t>
            </a:r>
          </a:p>
          <a:p>
            <a:r>
              <a:rPr lang="cs-CZ" dirty="0" smtClean="0"/>
              <a:t>Maticová </a:t>
            </a:r>
          </a:p>
          <a:p>
            <a:r>
              <a:rPr lang="cs-CZ" dirty="0" smtClean="0"/>
              <a:t>Týmová </a:t>
            </a:r>
          </a:p>
          <a:p>
            <a:r>
              <a:rPr lang="cs-CZ" dirty="0" smtClean="0"/>
              <a:t>Síťová </a:t>
            </a:r>
          </a:p>
          <a:p>
            <a:r>
              <a:rPr lang="cs-CZ" dirty="0" smtClean="0"/>
              <a:t>Cílově programová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894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Organizační struktura „široká; plochá“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Nízká vertikální členitost </a:t>
            </a:r>
          </a:p>
          <a:p>
            <a:r>
              <a:rPr lang="cs-CZ" dirty="0" smtClean="0"/>
              <a:t>Velký počet pracovníků podléhá jednomu řízení</a:t>
            </a:r>
          </a:p>
          <a:p>
            <a:r>
              <a:rPr lang="cs-CZ" dirty="0" smtClean="0"/>
              <a:t>Nebezpečí přetížení vedoucího (ztratí přehled)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136" y="4509120"/>
            <a:ext cx="5045867" cy="1641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93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74" y="1916832"/>
            <a:ext cx="846885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666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06613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Organizační struktura </a:t>
            </a:r>
            <a:br>
              <a:rPr lang="cs-CZ" b="1" dirty="0" smtClean="0"/>
            </a:br>
            <a:r>
              <a:rPr lang="cs-CZ" b="1" dirty="0" smtClean="0"/>
              <a:t>„vysoká; štíhlá; strmá“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4857403"/>
          </a:xfrm>
        </p:spPr>
        <p:txBody>
          <a:bodyPr/>
          <a:lstStyle/>
          <a:p>
            <a:r>
              <a:rPr lang="cs-CZ" dirty="0" smtClean="0"/>
              <a:t>Nízký počet podřízených jednomu nadřízenému</a:t>
            </a:r>
          </a:p>
          <a:p>
            <a:r>
              <a:rPr lang="cs-CZ" dirty="0" smtClean="0"/>
              <a:t>Každá úroveň „filtrem“ komunikačních toků – komunikační šum</a:t>
            </a:r>
          </a:p>
          <a:p>
            <a:r>
              <a:rPr lang="cs-CZ" dirty="0" smtClean="0"/>
              <a:t>Nebezpečí pomalého</a:t>
            </a:r>
          </a:p>
          <a:p>
            <a:pPr marL="0" indent="0">
              <a:buNone/>
            </a:pPr>
            <a:r>
              <a:rPr lang="cs-CZ" dirty="0" smtClean="0"/>
              <a:t> a nepružného řízení</a:t>
            </a:r>
          </a:p>
          <a:p>
            <a:r>
              <a:rPr lang="cs-CZ" dirty="0" smtClean="0"/>
              <a:t>Velké organizace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575" y="3212976"/>
            <a:ext cx="2174354" cy="291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186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1958"/>
            <a:ext cx="8209543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853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Nediferencovaná 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„chaos management“</a:t>
            </a:r>
          </a:p>
          <a:p>
            <a:r>
              <a:rPr lang="cs-CZ" dirty="0" smtClean="0"/>
              <a:t>Specifická forma organizační struktury</a:t>
            </a:r>
          </a:p>
          <a:p>
            <a:r>
              <a:rPr lang="cs-CZ" dirty="0" smtClean="0"/>
              <a:t>Stanoveny cíle organizace jako celku i základní vztahy liniové nadřízenosti a podřízenosti</a:t>
            </a:r>
          </a:p>
          <a:p>
            <a:r>
              <a:rPr lang="cs-CZ" dirty="0" smtClean="0"/>
              <a:t>Vzájemné vztahy velmi volné </a:t>
            </a:r>
          </a:p>
          <a:p>
            <a:r>
              <a:rPr lang="cs-CZ" dirty="0" smtClean="0"/>
              <a:t>Koordinace prací – neformální schůzky a diskuse </a:t>
            </a:r>
          </a:p>
          <a:p>
            <a:r>
              <a:rPr lang="cs-CZ" dirty="0" smtClean="0"/>
              <a:t>Výhody – vyšší pružnost a adaptabilita, nižší riziko z vážných chyb v personální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473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Liniová</a:t>
            </a:r>
            <a:r>
              <a:rPr lang="cs-CZ" dirty="0" smtClean="0"/>
              <a:t> 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První vývojový typ útvarové struktury </a:t>
            </a:r>
          </a:p>
          <a:p>
            <a:r>
              <a:rPr lang="cs-CZ" dirty="0" smtClean="0"/>
              <a:t>V současnosti uplatnění pouze v malých organizacích</a:t>
            </a:r>
          </a:p>
          <a:p>
            <a:r>
              <a:rPr lang="cs-CZ" dirty="0" smtClean="0"/>
              <a:t>Jediný odpovědný vedoucí</a:t>
            </a:r>
          </a:p>
          <a:p>
            <a:r>
              <a:rPr lang="cs-CZ" dirty="0" smtClean="0"/>
              <a:t>Jednoznačné vazby mezi podřízenými a nadřízenými</a:t>
            </a:r>
          </a:p>
          <a:p>
            <a:r>
              <a:rPr lang="cs-CZ" dirty="0" smtClean="0"/>
              <a:t>Podřízený dostává informaci pouze z jednoho nadřízeného místa</a:t>
            </a:r>
          </a:p>
          <a:p>
            <a:r>
              <a:rPr lang="cs-CZ" dirty="0" smtClean="0"/>
              <a:t>Liniová úroveň – přímá (přikazovací) pravomoc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684910"/>
            <a:ext cx="3605707" cy="117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91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78112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Kostra řízení</a:t>
            </a:r>
          </a:p>
          <a:p>
            <a:r>
              <a:rPr lang="cs-CZ" dirty="0" smtClean="0"/>
              <a:t>Organizační proces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efektivnost koordinace v systému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stanovení činností (funkcí), které musí organizace provádět k dosažení svého cíle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rozdělení pravomocí i činností do menších souborů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koordinaci činnosti různých složek organizace a různých oblastí činnosti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přizpůsobení změnám v okolí</a:t>
            </a:r>
          </a:p>
          <a:p>
            <a:endParaRPr lang="cs-CZ" dirty="0" smtClean="0"/>
          </a:p>
          <a:p>
            <a:r>
              <a:rPr lang="cs-CZ" dirty="0" smtClean="0"/>
              <a:t>jednoduchá, průhledná z hlediska členitosti, hierarchie i komunikačních vazeb, přehledná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musí být prostředkem zkvalitnění řízení, nikoli jeho cílem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8968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 smtClean="0"/>
              <a:t>Liniově štábní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Štáb</a:t>
            </a:r>
          </a:p>
          <a:p>
            <a:r>
              <a:rPr lang="cs-CZ" dirty="0" smtClean="0"/>
              <a:t>Zabezpečuje speciální činnosti  - podpora liniových pracovních skupin</a:t>
            </a:r>
          </a:p>
          <a:p>
            <a:r>
              <a:rPr lang="cs-CZ" dirty="0" smtClean="0"/>
              <a:t>Další linie mají možnost konzultací, doporučení, rad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Hlavní slabinou administrativně úkolová orientace místo cílové orientace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Možné konflikty mezi liniovými a štábními útvary </a:t>
            </a:r>
          </a:p>
          <a:p>
            <a:r>
              <a:rPr lang="cs-CZ" dirty="0" smtClean="0"/>
              <a:t>Neschopnost linie chápat úlohu štábu </a:t>
            </a:r>
          </a:p>
          <a:p>
            <a:r>
              <a:rPr lang="cs-CZ" dirty="0" smtClean="0"/>
              <a:t>Neochota linie ke spolupráci a neschopnost užívat štábu </a:t>
            </a:r>
          </a:p>
          <a:p>
            <a:r>
              <a:rPr lang="cs-CZ" dirty="0" smtClean="0"/>
              <a:t>Štáb si osvojuje nebo dubluje pravomoc linie </a:t>
            </a:r>
          </a:p>
          <a:p>
            <a:r>
              <a:rPr lang="cs-CZ" dirty="0" smtClean="0"/>
              <a:t>Politika štábu často zmate linie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183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Liniově štábní OS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59436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419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Funkcionální  OS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89317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Důraz na odbornost – mnoho specializovaných odborných útvarů podle funkcí řízení</a:t>
            </a:r>
          </a:p>
          <a:p>
            <a:r>
              <a:rPr lang="cs-CZ" sz="2000" dirty="0" smtClean="0"/>
              <a:t>Objekt řízení je podřízen více řídícím pracovníkům </a:t>
            </a:r>
          </a:p>
          <a:p>
            <a:r>
              <a:rPr lang="cs-CZ" sz="2000" dirty="0" smtClean="0"/>
              <a:t>Velmi málo uplatňován v praxi</a:t>
            </a:r>
          </a:p>
          <a:p>
            <a:r>
              <a:rPr lang="cs-CZ" sz="2000" dirty="0"/>
              <a:t>specialisté </a:t>
            </a:r>
            <a:r>
              <a:rPr lang="cs-CZ" sz="2000" b="1" dirty="0"/>
              <a:t>sledují své odborné (dílčí) zájmy</a:t>
            </a:r>
            <a:r>
              <a:rPr lang="cs-CZ" sz="2000" dirty="0"/>
              <a:t> a </a:t>
            </a:r>
            <a:r>
              <a:rPr lang="cs-CZ" sz="2000" dirty="0" smtClean="0"/>
              <a:t>cíle </a:t>
            </a:r>
            <a:r>
              <a:rPr lang="cs-CZ" sz="2000" dirty="0"/>
              <a:t>bez vazby na hlavní cíle firmy. (Účetní mohou mít zájem pouze na řešení specifických účetních problémů a přehlížejí vazbu </a:t>
            </a:r>
            <a:r>
              <a:rPr lang="cs-CZ" sz="2000" dirty="0" smtClean="0"/>
              <a:t>jiné cíle.</a:t>
            </a:r>
            <a:r>
              <a:rPr lang="cs-CZ" sz="2000" b="1" dirty="0" smtClean="0"/>
              <a:t>)</a:t>
            </a:r>
            <a:endParaRPr lang="cs-CZ" sz="2000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524" y="4581128"/>
            <a:ext cx="4412577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26064"/>
            <a:ext cx="4493700" cy="2347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823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Maticová 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cs-CZ" dirty="0" smtClean="0"/>
              <a:t>Spojuje prvky funkcionální a divizionální </a:t>
            </a:r>
            <a:r>
              <a:rPr lang="cs-CZ" dirty="0" err="1" smtClean="0"/>
              <a:t>org</a:t>
            </a:r>
            <a:r>
              <a:rPr lang="cs-CZ" dirty="0" smtClean="0"/>
              <a:t>. struktury</a:t>
            </a:r>
          </a:p>
          <a:p>
            <a:pPr fontAlgn="base"/>
            <a:r>
              <a:rPr lang="cs-CZ" dirty="0" smtClean="0"/>
              <a:t>Každý pracovník má dva nadřízené -&gt; odborný vedoucí a vedoucí týmu</a:t>
            </a:r>
          </a:p>
          <a:p>
            <a:pPr fontAlgn="base"/>
            <a:r>
              <a:rPr lang="cs-CZ" dirty="0" smtClean="0"/>
              <a:t>Odborné týmy jsou tvořeny pracovníky několika útvarů -&gt; všichni se podílejí na řešení jednotlivých úkolů</a:t>
            </a:r>
          </a:p>
          <a:p>
            <a:pPr fontAlgn="base"/>
            <a:r>
              <a:rPr lang="cs-CZ" dirty="0" smtClean="0"/>
              <a:t>Jedním z obtížných míst při používání maticové organizační struktury je rozdělení zodpovědnosti a pravomocí mezi projektové a tradiční (liniové)manažery</a:t>
            </a:r>
          </a:p>
          <a:p>
            <a:pPr fontAlgn="base"/>
            <a:r>
              <a:rPr lang="cs-CZ" dirty="0" smtClean="0"/>
              <a:t>V</a:t>
            </a:r>
            <a:r>
              <a:rPr lang="cs-CZ" dirty="0"/>
              <a:t> maticové organizační struktuře se po skončení projektu pracovníci vrací na svá stálá </a:t>
            </a:r>
            <a:r>
              <a:rPr lang="cs-CZ" dirty="0" smtClean="0"/>
              <a:t>místa</a:t>
            </a:r>
          </a:p>
          <a:p>
            <a:pPr fontAlgn="base"/>
            <a:r>
              <a:rPr lang="cs-CZ" dirty="0" smtClean="0"/>
              <a:t>Novým prvkem je zde vedoucí (manažer) projektu. Ten má na starosti koordinaci týmu, stmelování týmu, zaměření týmu na cíl projektu</a:t>
            </a:r>
            <a:endParaRPr lang="cs-CZ" dirty="0"/>
          </a:p>
          <a:p>
            <a:pPr fontAlgn="base"/>
            <a:r>
              <a:rPr lang="cs-CZ" dirty="0" smtClean="0"/>
              <a:t>Varianta: v</a:t>
            </a:r>
            <a:r>
              <a:rPr lang="cs-CZ" dirty="0"/>
              <a:t> týmu není žádná hierarchie -&gt; všichni jsou si rovni</a:t>
            </a:r>
          </a:p>
          <a:p>
            <a:pPr fontAlgn="base"/>
            <a:r>
              <a:rPr lang="cs-CZ" dirty="0" smtClean="0"/>
              <a:t>Varianta: Projektů </a:t>
            </a:r>
            <a:r>
              <a:rPr lang="cs-CZ" dirty="0"/>
              <a:t>může být i </a:t>
            </a:r>
            <a:r>
              <a:rPr lang="cs-CZ" dirty="0" smtClean="0"/>
              <a:t>více</a:t>
            </a:r>
          </a:p>
          <a:p>
            <a:pPr fontAlgn="base"/>
            <a:r>
              <a:rPr lang="cs-CZ" dirty="0" smtClean="0"/>
              <a:t>Nebo jeden pracovník může být zároveň podřízen dvěma i více vedoucím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305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Maticová 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61" y="1340768"/>
            <a:ext cx="8205053" cy="510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585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Améba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 v Japonsku, ve firmě </a:t>
            </a:r>
            <a:r>
              <a:rPr lang="cs-CZ" dirty="0" err="1" smtClean="0"/>
              <a:t>Kyocera</a:t>
            </a:r>
            <a:r>
              <a:rPr lang="cs-CZ" dirty="0" smtClean="0"/>
              <a:t> </a:t>
            </a:r>
            <a:r>
              <a:rPr lang="cs-CZ" dirty="0" err="1" smtClean="0"/>
              <a:t>Corp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vyšší forma „</a:t>
            </a:r>
            <a:r>
              <a:rPr lang="cs-CZ" dirty="0" err="1" smtClean="0"/>
              <a:t>vnitropodnikání</a:t>
            </a:r>
            <a:r>
              <a:rPr lang="cs-CZ" dirty="0" smtClean="0"/>
              <a:t>„</a:t>
            </a:r>
          </a:p>
          <a:p>
            <a:r>
              <a:rPr lang="cs-CZ" dirty="0" smtClean="0"/>
              <a:t>organizační jednotky flexibilně vznikají, rozšiřují se, či zanikají v závislosti na podmínkách - na poptávce, množství práce, využití kapacit, zdrojů apod.</a:t>
            </a:r>
          </a:p>
          <a:p>
            <a:r>
              <a:rPr lang="cs-CZ" dirty="0" smtClean="0"/>
              <a:t>zatím jen </a:t>
            </a:r>
            <a:r>
              <a:rPr lang="cs-CZ" dirty="0"/>
              <a:t>v zemích JV Asie a Americe</a:t>
            </a:r>
          </a:p>
        </p:txBody>
      </p:sp>
      <p:pic>
        <p:nvPicPr>
          <p:cNvPr id="6146" name="Picture 2" descr="améba | Tardie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853059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497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Fraktalizace</a:t>
            </a:r>
            <a:r>
              <a:rPr lang="cs-CZ" b="1" dirty="0" smtClean="0"/>
              <a:t> a fraktály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malé přehledné produkční jednotky, </a:t>
            </a:r>
            <a:r>
              <a:rPr lang="cs-CZ" b="1" dirty="0" smtClean="0"/>
              <a:t>fraktály</a:t>
            </a:r>
            <a:r>
              <a:rPr lang="cs-CZ" dirty="0" smtClean="0"/>
              <a:t>, popř. „závody v závodě" - řeší </a:t>
            </a:r>
            <a:r>
              <a:rPr lang="cs-CZ" b="1" dirty="0" smtClean="0"/>
              <a:t>samostatně dílčí úkoly </a:t>
            </a:r>
            <a:r>
              <a:rPr lang="cs-CZ" dirty="0" smtClean="0"/>
              <a:t>jednoho společného cíle</a:t>
            </a:r>
          </a:p>
          <a:p>
            <a:r>
              <a:rPr lang="cs-CZ" dirty="0" smtClean="0"/>
              <a:t>každá jednotka má navíc plnou odpovědnost za dosažení svých cílů: objemu výroby, nákladů a kvality</a:t>
            </a:r>
          </a:p>
          <a:p>
            <a:r>
              <a:rPr lang="cs-CZ" dirty="0" smtClean="0"/>
              <a:t>každá produkční jednotka je v rámci výroby v podstatě dodavatelem následujícím jednotkám, zároveň ale ovšem i zákazníkem jednotky předcházející</a:t>
            </a:r>
          </a:p>
          <a:p>
            <a:r>
              <a:rPr lang="cs-CZ" dirty="0" smtClean="0"/>
              <a:t>i uvnitř </a:t>
            </a:r>
            <a:r>
              <a:rPr lang="cs-CZ" dirty="0" smtClean="0"/>
              <a:t>firem </a:t>
            </a:r>
            <a:r>
              <a:rPr lang="cs-CZ" dirty="0" smtClean="0"/>
              <a:t>se vytváří řetězec vztahů podobných vztahům dodavatele k zákazníkovi.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797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Delegování - přenesení úkolů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přenesení úkolů a práv příjemce, který na sebe vezme odpovědnost</a:t>
            </a:r>
          </a:p>
          <a:p>
            <a:r>
              <a:rPr lang="cs-CZ" dirty="0"/>
              <a:t>p</a:t>
            </a:r>
            <a:r>
              <a:rPr lang="cs-CZ" dirty="0" smtClean="0"/>
              <a:t>racovníkům  se nemusí nic nařizovat, mají prostor pro to, zda chtějí či nechtějí úkol zvládnout</a:t>
            </a:r>
          </a:p>
          <a:p>
            <a:r>
              <a:rPr lang="cs-CZ" b="1" dirty="0" smtClean="0"/>
              <a:t>nadřízený je pouhým koordinátorem, motivátorem a informátorem</a:t>
            </a:r>
          </a:p>
          <a:p>
            <a:r>
              <a:rPr lang="cs-CZ" dirty="0" smtClean="0"/>
              <a:t>má charakter neformální týmové spolupráce</a:t>
            </a:r>
          </a:p>
        </p:txBody>
      </p:sp>
    </p:spTree>
    <p:extLst>
      <p:ext uri="{BB962C8B-B14F-4D97-AF65-F5344CB8AC3E}">
        <p14:creationId xmlns:p14="http://schemas.microsoft.com/office/powerpoint/2010/main" val="3176918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Manažerské funkce </a:t>
            </a:r>
            <a:br>
              <a:rPr lang="cs-CZ" b="1" dirty="0" smtClean="0"/>
            </a:br>
            <a:r>
              <a:rPr lang="cs-CZ" b="1" dirty="0" smtClean="0"/>
              <a:t>vedoucích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plánování </a:t>
            </a:r>
            <a:r>
              <a:rPr lang="cs-CZ" dirty="0"/>
              <a:t>(</a:t>
            </a:r>
            <a:r>
              <a:rPr lang="cs-CZ" dirty="0" err="1"/>
              <a:t>planning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organizování </a:t>
            </a:r>
            <a:r>
              <a:rPr lang="cs-CZ" dirty="0"/>
              <a:t>(</a:t>
            </a:r>
            <a:r>
              <a:rPr lang="cs-CZ" dirty="0" err="1"/>
              <a:t>organizing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výběr </a:t>
            </a:r>
            <a:r>
              <a:rPr lang="cs-CZ" dirty="0"/>
              <a:t>a rozmístění spolupracovníků, resp. personální zajištění (</a:t>
            </a:r>
            <a:r>
              <a:rPr lang="cs-CZ" dirty="0" err="1"/>
              <a:t>staffing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vedení </a:t>
            </a:r>
            <a:r>
              <a:rPr lang="cs-CZ" dirty="0"/>
              <a:t>lidí (</a:t>
            </a:r>
            <a:r>
              <a:rPr lang="cs-CZ" dirty="0" err="1"/>
              <a:t>leading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kontrola </a:t>
            </a:r>
            <a:r>
              <a:rPr lang="cs-CZ" dirty="0"/>
              <a:t>(controlling)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řízení (management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vedení </a:t>
            </a:r>
            <a:r>
              <a:rPr lang="cs-CZ" dirty="0"/>
              <a:t>(</a:t>
            </a:r>
            <a:r>
              <a:rPr lang="cs-CZ" dirty="0" err="1"/>
              <a:t>leadership</a:t>
            </a:r>
            <a:r>
              <a:rPr lang="cs-CZ" dirty="0"/>
              <a:t>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571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/>
              <a:t>Stupeň řízení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podle zákoníku práce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62" y="1484784"/>
            <a:ext cx="659511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48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Proč OS (obecně)?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Vedoucí pracovník (manažer) je schopen „uřídit“ efektivně jen omezený počet osob a oblastí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Na úrovni „top“ managementu obvykle cca do 8 osob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 klesající úrovní řízení může být až 15, i více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Počet ovlivněn: složitost práce, prostorové rozmístění pracovišť, spolupráce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 rostoucím počtem organizačních úrovní rostou také náklady na řízení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7723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Počet podřízených v </a:t>
            </a:r>
            <a:r>
              <a:rPr lang="cs-CZ" b="1" dirty="0" smtClean="0"/>
              <a:t>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Podle Američanů</a:t>
            </a:r>
          </a:p>
          <a:p>
            <a:pPr lvl="1" fontAlgn="base"/>
            <a:r>
              <a:rPr lang="cs-CZ" dirty="0"/>
              <a:t>Vrcholoví manažeři: 4 – 9</a:t>
            </a:r>
          </a:p>
          <a:p>
            <a:pPr lvl="1" fontAlgn="base"/>
            <a:r>
              <a:rPr lang="cs-CZ" dirty="0"/>
              <a:t>Manažeři na nižší úrovni: 9 – 20</a:t>
            </a:r>
          </a:p>
          <a:p>
            <a:pPr fontAlgn="base"/>
            <a:r>
              <a:rPr lang="cs-CZ" dirty="0"/>
              <a:t>Podle Britů</a:t>
            </a:r>
          </a:p>
          <a:p>
            <a:pPr lvl="1" fontAlgn="base"/>
            <a:r>
              <a:rPr lang="cs-CZ" dirty="0"/>
              <a:t> Vrcholoví manažeři: 4</a:t>
            </a:r>
          </a:p>
          <a:p>
            <a:pPr lvl="1" fontAlgn="base"/>
            <a:r>
              <a:rPr lang="cs-CZ" dirty="0"/>
              <a:t>Manažeři na nižší úrovni: 8 – 12</a:t>
            </a:r>
          </a:p>
          <a:p>
            <a:pPr fontAlgn="base"/>
            <a:r>
              <a:rPr lang="cs-CZ" dirty="0"/>
              <a:t>Vrcholoví manažeři mají nižší počet podřízených -&gt; zastávají velký počet funkcí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89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Metoda OSKAR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cs-CZ" dirty="0" smtClean="0"/>
              <a:t>využívaná </a:t>
            </a:r>
            <a:r>
              <a:rPr lang="cs-CZ" dirty="0"/>
              <a:t>při tvorbě organizační struktury </a:t>
            </a:r>
            <a:r>
              <a:rPr lang="cs-CZ" dirty="0" smtClean="0"/>
              <a:t>firmy</a:t>
            </a:r>
          </a:p>
          <a:p>
            <a:pPr fontAlgn="base"/>
            <a:r>
              <a:rPr lang="cs-CZ" dirty="0"/>
              <a:t>metodu organizování </a:t>
            </a:r>
            <a:r>
              <a:rPr lang="cs-CZ" dirty="0" smtClean="0"/>
              <a:t>vypracovaná </a:t>
            </a:r>
            <a:r>
              <a:rPr lang="cs-CZ" dirty="0"/>
              <a:t>Ernestem </a:t>
            </a:r>
            <a:r>
              <a:rPr lang="cs-CZ" dirty="0" err="1" smtClean="0"/>
              <a:t>Daleem</a:t>
            </a:r>
            <a:r>
              <a:rPr lang="cs-CZ" dirty="0" smtClean="0"/>
              <a:t> (</a:t>
            </a:r>
            <a:r>
              <a:rPr lang="cs-CZ" dirty="0" err="1" smtClean="0"/>
              <a:t>am</a:t>
            </a:r>
            <a:r>
              <a:rPr lang="cs-CZ" dirty="0" smtClean="0"/>
              <a:t>. profesor, teorie řízení)</a:t>
            </a:r>
            <a:endParaRPr lang="cs-CZ" dirty="0"/>
          </a:p>
          <a:p>
            <a:pPr fontAlgn="base"/>
            <a:r>
              <a:rPr lang="cs-CZ" b="1" dirty="0" err="1"/>
              <a:t>Objectives</a:t>
            </a:r>
            <a:r>
              <a:rPr lang="cs-CZ" dirty="0"/>
              <a:t> – cíle (jaký cíl </a:t>
            </a:r>
            <a:r>
              <a:rPr lang="cs-CZ" dirty="0" smtClean="0"/>
              <a:t>sledujeme)</a:t>
            </a:r>
            <a:endParaRPr lang="cs-CZ" dirty="0"/>
          </a:p>
          <a:p>
            <a:pPr fontAlgn="base"/>
            <a:r>
              <a:rPr lang="cs-CZ" b="1" dirty="0" err="1"/>
              <a:t>Specialization</a:t>
            </a:r>
            <a:r>
              <a:rPr lang="cs-CZ" dirty="0"/>
              <a:t> – specializace</a:t>
            </a:r>
          </a:p>
          <a:p>
            <a:pPr fontAlgn="base"/>
            <a:r>
              <a:rPr lang="cs-CZ" b="1" dirty="0" err="1" smtClean="0"/>
              <a:t>Coordination</a:t>
            </a:r>
            <a:r>
              <a:rPr lang="cs-CZ" dirty="0"/>
              <a:t> – koordinace (umístění pracovníků)</a:t>
            </a:r>
          </a:p>
          <a:p>
            <a:pPr fontAlgn="base"/>
            <a:r>
              <a:rPr lang="cs-CZ" b="1" dirty="0" err="1"/>
              <a:t>Authority</a:t>
            </a:r>
            <a:r>
              <a:rPr lang="cs-CZ" dirty="0"/>
              <a:t> – pravomoc (pracovníků)</a:t>
            </a:r>
          </a:p>
          <a:p>
            <a:pPr fontAlgn="base"/>
            <a:r>
              <a:rPr lang="cs-CZ" b="1" dirty="0" err="1"/>
              <a:t>Responsibility</a:t>
            </a:r>
            <a:r>
              <a:rPr lang="cs-CZ" dirty="0"/>
              <a:t> – </a:t>
            </a:r>
            <a:r>
              <a:rPr lang="cs-CZ" dirty="0" smtClean="0"/>
              <a:t>odpovědnost; správné </a:t>
            </a:r>
            <a:r>
              <a:rPr lang="cs-CZ" dirty="0"/>
              <a:t>nastavení </a:t>
            </a:r>
            <a:r>
              <a:rPr lang="cs-CZ" dirty="0" smtClean="0"/>
              <a:t>u </a:t>
            </a:r>
            <a:r>
              <a:rPr lang="cs-CZ" dirty="0"/>
              <a:t>každé pozice a organizačního útvaru </a:t>
            </a:r>
            <a:r>
              <a:rPr lang="cs-CZ" dirty="0" smtClean="0"/>
              <a:t>jasné</a:t>
            </a:r>
            <a:r>
              <a:rPr lang="cs-CZ" dirty="0"/>
              <a:t>, jakou má 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80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Aspekty ovlivňující 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Velikosti organizace</a:t>
            </a:r>
          </a:p>
          <a:p>
            <a:r>
              <a:rPr lang="cs-CZ" dirty="0" smtClean="0"/>
              <a:t>Účelu, který má organizace plnit </a:t>
            </a:r>
          </a:p>
          <a:p>
            <a:r>
              <a:rPr lang="cs-CZ" dirty="0" smtClean="0"/>
              <a:t>Podmínky</a:t>
            </a:r>
          </a:p>
          <a:p>
            <a:r>
              <a:rPr lang="cs-CZ" dirty="0" smtClean="0"/>
              <a:t>Převažující strategie</a:t>
            </a:r>
          </a:p>
          <a:p>
            <a:r>
              <a:rPr lang="cs-CZ" dirty="0" smtClean="0"/>
              <a:t>Používaných technologiích</a:t>
            </a:r>
          </a:p>
        </p:txBody>
      </p:sp>
    </p:spTree>
    <p:extLst>
      <p:ext uri="{BB962C8B-B14F-4D97-AF65-F5344CB8AC3E}">
        <p14:creationId xmlns:p14="http://schemas.microsoft.com/office/powerpoint/2010/main" val="3198703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pt-BR" b="1" dirty="0" smtClean="0"/>
              <a:t>Organizačně</a:t>
            </a:r>
            <a:r>
              <a:rPr lang="cs-CZ" b="1" dirty="0" smtClean="0"/>
              <a:t>-</a:t>
            </a:r>
            <a:r>
              <a:rPr lang="pt-BR" b="1" dirty="0" smtClean="0"/>
              <a:t>řídící </a:t>
            </a:r>
            <a:r>
              <a:rPr lang="pt-BR" b="1" dirty="0"/>
              <a:t>dokumentace (</a:t>
            </a:r>
            <a:r>
              <a:rPr lang="pt-BR" b="1" dirty="0" smtClean="0"/>
              <a:t>organizační </a:t>
            </a:r>
            <a:r>
              <a:rPr lang="pt-BR" b="1" dirty="0"/>
              <a:t>normy</a:t>
            </a:r>
            <a:r>
              <a:rPr lang="pt-BR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Statutární dokumenty (statut, stanovy) – vymezují postavení, statutární osoby </a:t>
            </a:r>
          </a:p>
          <a:p>
            <a:r>
              <a:rPr lang="cs-CZ" dirty="0" smtClean="0"/>
              <a:t>Řády (organizační, provozní, podpisový, pracovní) – vymezuj vnitřní pravidla a chování</a:t>
            </a:r>
          </a:p>
          <a:p>
            <a:r>
              <a:rPr lang="cs-CZ" dirty="0" smtClean="0"/>
              <a:t>Směrnice (nákupy, skladování) – stanovují podrobnější postup jednání při realizační činnosti</a:t>
            </a:r>
          </a:p>
          <a:p>
            <a:r>
              <a:rPr lang="cs-CZ" dirty="0" smtClean="0"/>
              <a:t>Pokyny a instrukce (přejímky, kontroly)</a:t>
            </a:r>
          </a:p>
          <a:p>
            <a:r>
              <a:rPr lang="cs-CZ" dirty="0" smtClean="0"/>
              <a:t>Metodiky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572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b="1" dirty="0" smtClean="0"/>
              <a:t>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Pravomoc – formální právo činit rozhodnutí, vydávat příkazy a alokovat zdroje tak, aby bylo dosaženo cílů požadovaných organizací</a:t>
            </a:r>
          </a:p>
          <a:p>
            <a:r>
              <a:rPr lang="cs-CZ" dirty="0" smtClean="0"/>
              <a:t>Odpovědnost – povinnost prokázat, že daný úkol byl splněn</a:t>
            </a:r>
          </a:p>
          <a:p>
            <a:r>
              <a:rPr lang="cs-CZ" dirty="0" smtClean="0"/>
              <a:t>Diferenciace – způsob přidělení pravomoci, odpovědnosti a rozdělení úkolů jednotlivým pracovníkům </a:t>
            </a:r>
          </a:p>
          <a:p>
            <a:r>
              <a:rPr lang="cs-CZ" dirty="0" smtClean="0"/>
              <a:t>Vertikální diferenciace </a:t>
            </a:r>
          </a:p>
          <a:p>
            <a:r>
              <a:rPr lang="cs-CZ" dirty="0" smtClean="0"/>
              <a:t>Horizontální diferenciace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630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Organizační struktura</a:t>
            </a:r>
            <a:br>
              <a:rPr lang="cs-CZ" b="1" dirty="0" smtClean="0"/>
            </a:br>
            <a:r>
              <a:rPr lang="cs-CZ" b="1" dirty="0" smtClean="0"/>
              <a:t>podle časového trvání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/>
          <a:lstStyle/>
          <a:p>
            <a:r>
              <a:rPr lang="cs-CZ" b="1" dirty="0" smtClean="0"/>
              <a:t>Dočasná</a:t>
            </a:r>
            <a:r>
              <a:rPr lang="cs-CZ" dirty="0" smtClean="0"/>
              <a:t> </a:t>
            </a:r>
            <a:r>
              <a:rPr lang="cs-CZ" dirty="0"/>
              <a:t>organizační struktura </a:t>
            </a:r>
            <a:r>
              <a:rPr lang="cs-CZ" dirty="0" smtClean="0"/>
              <a:t>– časově </a:t>
            </a:r>
            <a:r>
              <a:rPr lang="cs-CZ" dirty="0"/>
              <a:t>omezené </a:t>
            </a:r>
            <a:r>
              <a:rPr lang="cs-CZ" dirty="0" smtClean="0"/>
              <a:t>trvání (akce)</a:t>
            </a:r>
            <a:endParaRPr lang="cs-CZ" dirty="0"/>
          </a:p>
          <a:p>
            <a:r>
              <a:rPr lang="cs-CZ" b="1" dirty="0"/>
              <a:t>Trvalá</a:t>
            </a:r>
            <a:r>
              <a:rPr lang="cs-CZ" dirty="0"/>
              <a:t> organizační </a:t>
            </a:r>
            <a:r>
              <a:rPr lang="cs-CZ" dirty="0" smtClean="0"/>
              <a:t>struktura (školní rok, doba jmenování ředitele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188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944</Words>
  <Application>Microsoft Office PowerPoint</Application>
  <PresentationFormat>Předvádění na obrazovce (4:3)</PresentationFormat>
  <Paragraphs>177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9. Organizační struktura</vt:lpstr>
      <vt:lpstr>Organizační struktura</vt:lpstr>
      <vt:lpstr>Význam organizační struktury</vt:lpstr>
      <vt:lpstr>Počet podřízených v podniku</vt:lpstr>
      <vt:lpstr>Metoda OSKAR</vt:lpstr>
      <vt:lpstr>Aspekty ovlivňující OS</vt:lpstr>
      <vt:lpstr>Organizačně-řídící dokumentace (organizační normy)</vt:lpstr>
      <vt:lpstr>Organizační struktura</vt:lpstr>
      <vt:lpstr>Organizační struktura podle časového trvání</vt:lpstr>
      <vt:lpstr>Organizační struktury podle míry delegace pravomoci a zodpovědnosti</vt:lpstr>
      <vt:lpstr>OS podle způsoby dělby práce Byrokratické a adaptivní</vt:lpstr>
      <vt:lpstr>Druhy organizačních struktur</vt:lpstr>
      <vt:lpstr>Nejčastější OS</vt:lpstr>
      <vt:lpstr>Organizační struktura „široká; plochá“</vt:lpstr>
      <vt:lpstr>Prezentace aplikace PowerPoint</vt:lpstr>
      <vt:lpstr>Organizační struktura  „vysoká; štíhlá; strmá“</vt:lpstr>
      <vt:lpstr>Prezentace aplikace PowerPoint</vt:lpstr>
      <vt:lpstr>Nediferencovaná OS</vt:lpstr>
      <vt:lpstr>Liniová OS</vt:lpstr>
      <vt:lpstr>Liniově štábní</vt:lpstr>
      <vt:lpstr>Liniově štábní OS</vt:lpstr>
      <vt:lpstr>Funkcionální  OS</vt:lpstr>
      <vt:lpstr>Maticová OS</vt:lpstr>
      <vt:lpstr>Maticová OS</vt:lpstr>
      <vt:lpstr>Améba</vt:lpstr>
      <vt:lpstr>Fraktalizace a fraktály</vt:lpstr>
      <vt:lpstr>Delegování - přenesení úkolů </vt:lpstr>
      <vt:lpstr>Manažerské funkce  vedoucích pracovníků</vt:lpstr>
      <vt:lpstr>Stupeň řízení  podle zákoníku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Organizační struktura</dc:title>
  <dc:creator>Anna</dc:creator>
  <cp:lastModifiedBy>Anna</cp:lastModifiedBy>
  <cp:revision>41</cp:revision>
  <dcterms:created xsi:type="dcterms:W3CDTF">2021-01-12T12:23:07Z</dcterms:created>
  <dcterms:modified xsi:type="dcterms:W3CDTF">2022-02-19T11:00:59Z</dcterms:modified>
</cp:coreProperties>
</file>