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5" r:id="rId3"/>
    <p:sldId id="263" r:id="rId4"/>
    <p:sldId id="267" r:id="rId5"/>
    <p:sldId id="265" r:id="rId6"/>
    <p:sldId id="266" r:id="rId7"/>
    <p:sldId id="274" r:id="rId8"/>
    <p:sldId id="273" r:id="rId9"/>
    <p:sldId id="257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F90EF9-66DB-4966-9022-713388896771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9D4E6D-84F0-4E5E-B953-974F31418F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482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9D4E6D-84F0-4E5E-B953-974F31418FF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693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26D1-D723-4237-A000-4756F922D0E5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889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26D1-D723-4237-A000-4756F922D0E5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11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26D1-D723-4237-A000-4756F922D0E5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1355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26D1-D723-4237-A000-4756F922D0E5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1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26D1-D723-4237-A000-4756F922D0E5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82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26D1-D723-4237-A000-4756F922D0E5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39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26D1-D723-4237-A000-4756F922D0E5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765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26D1-D723-4237-A000-4756F922D0E5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24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26D1-D723-4237-A000-4756F922D0E5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18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26D1-D723-4237-A000-4756F922D0E5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563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26D1-D723-4237-A000-4756F922D0E5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38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C26D1-D723-4237-A000-4756F922D0E5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CBD4D-C7C2-4702-823B-C332D1C058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49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agri.cz/public/web/mze/dotace/novinky/" TargetMode="External"/><Relationship Id="rId2" Type="http://schemas.openxmlformats.org/officeDocument/2006/relationships/hyperlink" Target="https://www.mpo.cz/cz/podnikani/dotace-a-podpora-podnikani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oppik.cz/" TargetMode="External"/><Relationship Id="rId4" Type="http://schemas.openxmlformats.org/officeDocument/2006/relationships/hyperlink" Target="http://www.czechinvest.org/cz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hleddotaci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4632" cy="218767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Dotace 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podnikání </a:t>
            </a:r>
            <a:br>
              <a:rPr lang="cs-CZ" b="1" dirty="0" smtClean="0"/>
            </a:br>
            <a:r>
              <a:rPr lang="cs-CZ" b="1" dirty="0" smtClean="0"/>
              <a:t>firmy</a:t>
            </a:r>
            <a:br>
              <a:rPr lang="cs-CZ" b="1" dirty="0" smtClean="0"/>
            </a:br>
            <a:r>
              <a:rPr lang="cs-CZ" b="1" dirty="0" smtClean="0"/>
              <a:t>příklady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789040"/>
            <a:ext cx="6400800" cy="1752600"/>
          </a:xfrm>
        </p:spPr>
        <p:txBody>
          <a:bodyPr/>
          <a:lstStyle/>
          <a:p>
            <a:r>
              <a:rPr lang="cs-CZ" dirty="0" smtClean="0"/>
              <a:t>Dotační příležitosti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05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r>
              <a:rPr lang="cs-CZ" dirty="0" smtClean="0"/>
              <a:t>Investiční</a:t>
            </a:r>
          </a:p>
          <a:p>
            <a:r>
              <a:rPr lang="cs-CZ" dirty="0" smtClean="0"/>
              <a:t>Neinvestiční</a:t>
            </a:r>
          </a:p>
          <a:p>
            <a:r>
              <a:rPr lang="cs-CZ" dirty="0"/>
              <a:t>Start-up 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Crowdfunding</a:t>
            </a:r>
            <a:r>
              <a:rPr lang="cs-CZ" dirty="0"/>
              <a:t> (skupinové, davové financování)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1911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Investice</a:t>
            </a:r>
          </a:p>
        </p:txBody>
      </p:sp>
      <p:sp>
        <p:nvSpPr>
          <p:cNvPr id="18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3000"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např. podle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vztahu k objemu původního majetku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obnovovací </a:t>
            </a: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</a:rPr>
              <a:t>projekty</a:t>
            </a: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spc="-1" dirty="0" smtClean="0">
                <a:solidFill>
                  <a:srgbClr val="000000"/>
                </a:solidFill>
                <a:latin typeface="Calibri"/>
              </a:rPr>
              <a:t>–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náhrada stávajícího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</a:rPr>
              <a:t>rozvojové projekty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– rozšíření 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</a:rPr>
              <a:t>mandatorní (regulatorní</a:t>
            </a:r>
            <a:r>
              <a:rPr lang="cs-CZ" sz="3200" b="1" strike="noStrike" spc="-1" dirty="0" smtClean="0">
                <a:solidFill>
                  <a:srgbClr val="000000"/>
                </a:solidFill>
                <a:latin typeface="Calibri"/>
              </a:rPr>
              <a:t>)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- cílem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nejsou ekonomické efekty,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nutné k dosažení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souladu s nejrůznějšími platnými zákony, předpisy, nařízeními, které upravují podmínky vybraných oblastí podnikatelského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prostředí</a:t>
            </a:r>
            <a:endParaRPr lang="cs-CZ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106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Shape 1"/>
          <p:cNvSpPr txBox="1"/>
          <p:nvPr/>
        </p:nvSpPr>
        <p:spPr>
          <a:xfrm>
            <a:off x="457200" y="274680"/>
            <a:ext cx="8229240" cy="879338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Investice</a:t>
            </a:r>
          </a:p>
        </p:txBody>
      </p:sp>
      <p:sp>
        <p:nvSpPr>
          <p:cNvPr id="185" name="TextShape 2"/>
          <p:cNvSpPr txBox="1"/>
          <p:nvPr/>
        </p:nvSpPr>
        <p:spPr>
          <a:xfrm>
            <a:off x="143327" y="1022101"/>
            <a:ext cx="8856985" cy="5803374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1600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Obecně na pořízení</a:t>
            </a:r>
            <a:r>
              <a:rPr lang="cs-CZ" sz="1600" spc="-1" dirty="0">
                <a:solidFill>
                  <a:srgbClr val="000000"/>
                </a:solidFill>
                <a:cs typeface="Times New Roman" panose="02020603050405020304" pitchFamily="18" charset="0"/>
              </a:rPr>
              <a:t>: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600" b="1" spc="-1" dirty="0">
                <a:solidFill>
                  <a:srgbClr val="000000"/>
                </a:solidFill>
                <a:cs typeface="Times New Roman" panose="02020603050405020304" pitchFamily="18" charset="0"/>
              </a:rPr>
              <a:t>hmotného majetku </a:t>
            </a:r>
            <a:r>
              <a:rPr lang="cs-CZ" sz="1600" spc="-1" dirty="0">
                <a:solidFill>
                  <a:srgbClr val="000000"/>
                </a:solidFill>
                <a:cs typeface="Times New Roman" panose="02020603050405020304" pitchFamily="18" charset="0"/>
              </a:rPr>
              <a:t>-  </a:t>
            </a:r>
            <a:r>
              <a:rPr lang="cs-CZ" sz="1600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např. inovace produktu, údržba</a:t>
            </a:r>
            <a:r>
              <a:rPr lang="cs-CZ" sz="1600" spc="-1" dirty="0">
                <a:solidFill>
                  <a:srgbClr val="000000"/>
                </a:solidFill>
                <a:cs typeface="Times New Roman" panose="02020603050405020304" pitchFamily="18" charset="0"/>
              </a:rPr>
              <a:t>, rozšíření nebo budování výrobní kapacity</a:t>
            </a:r>
            <a:r>
              <a:rPr lang="cs-CZ" sz="1600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cs-CZ" sz="1600" spc="-1" dirty="0">
                <a:solidFill>
                  <a:srgbClr val="000000"/>
                </a:solidFill>
                <a:cs typeface="Times New Roman" panose="02020603050405020304" pitchFamily="18" charset="0"/>
              </a:rPr>
              <a:t>ochranu životního prostředí, apod.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600" b="1" spc="-1" dirty="0">
                <a:solidFill>
                  <a:srgbClr val="000000"/>
                </a:solidFill>
                <a:cs typeface="Times New Roman" panose="02020603050405020304" pitchFamily="18" charset="0"/>
              </a:rPr>
              <a:t>nehmotného majetku </a:t>
            </a:r>
            <a:r>
              <a:rPr lang="cs-CZ" sz="1600" spc="-1" dirty="0">
                <a:solidFill>
                  <a:srgbClr val="000000"/>
                </a:solidFill>
                <a:cs typeface="Times New Roman" panose="02020603050405020304" pitchFamily="18" charset="0"/>
              </a:rPr>
              <a:t>- </a:t>
            </a:r>
            <a:r>
              <a:rPr lang="cs-CZ" sz="1600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licence, </a:t>
            </a:r>
            <a:r>
              <a:rPr lang="cs-CZ" sz="1600" spc="-1" dirty="0">
                <a:solidFill>
                  <a:srgbClr val="000000"/>
                </a:solidFill>
                <a:cs typeface="Times New Roman" panose="02020603050405020304" pitchFamily="18" charset="0"/>
              </a:rPr>
              <a:t>software, know-how, </a:t>
            </a:r>
            <a:r>
              <a:rPr lang="cs-CZ" sz="1600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patenty </a:t>
            </a:r>
            <a:r>
              <a:rPr lang="cs-CZ" sz="1600" spc="-1" dirty="0">
                <a:solidFill>
                  <a:srgbClr val="000000"/>
                </a:solidFill>
                <a:cs typeface="Times New Roman" panose="02020603050405020304" pitchFamily="18" charset="0"/>
              </a:rPr>
              <a:t>apod.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600" b="1" spc="-1" dirty="0">
                <a:solidFill>
                  <a:srgbClr val="000000"/>
                </a:solidFill>
                <a:cs typeface="Times New Roman" panose="02020603050405020304" pitchFamily="18" charset="0"/>
              </a:rPr>
              <a:t>finančního majetku </a:t>
            </a:r>
            <a:r>
              <a:rPr lang="cs-CZ" sz="1600" spc="-1" dirty="0">
                <a:solidFill>
                  <a:srgbClr val="000000"/>
                </a:solidFill>
                <a:cs typeface="Times New Roman" panose="02020603050405020304" pitchFamily="18" charset="0"/>
              </a:rPr>
              <a:t>- </a:t>
            </a:r>
            <a:r>
              <a:rPr lang="cs-CZ" sz="1600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zhodnocení </a:t>
            </a:r>
            <a:r>
              <a:rPr lang="cs-CZ" sz="1600" spc="-1" dirty="0">
                <a:solidFill>
                  <a:srgbClr val="000000"/>
                </a:solidFill>
                <a:cs typeface="Times New Roman" panose="02020603050405020304" pitchFamily="18" charset="0"/>
              </a:rPr>
              <a:t>dočasně volných peněžních prostředků, popř. k získání kontroly nad jinými subjektů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1600" b="0" i="1" strike="noStrike" spc="-1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1600" b="0" i="1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Investice </a:t>
            </a:r>
            <a:r>
              <a:rPr lang="cs-CZ" sz="1600" b="1" i="1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z </a:t>
            </a:r>
            <a:r>
              <a:rPr lang="cs-CZ" sz="1600" b="1" i="1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makroekonomického </a:t>
            </a:r>
            <a:r>
              <a:rPr lang="cs-CZ" sz="1600" b="0" i="1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hlediska</a:t>
            </a: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endParaRPr lang="cs-CZ" sz="1600" b="0" strike="noStrike" spc="-1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využití </a:t>
            </a: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úspor ekonomických subjektů k výrobě kapitálových statků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cs-CZ" sz="1600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které 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nejsou určeny </a:t>
            </a: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ke spotřebě, ale k 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použití </a:t>
            </a: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v další 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výrobě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1600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odložení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současné (jisté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) spotřeby </a:t>
            </a: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za účelem zvýšení výrobní kapacity ekonomiky a zvýšení (nejisté) 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spotřeby v </a:t>
            </a: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budoucnosti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1600" b="0" i="1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Investice </a:t>
            </a:r>
            <a:r>
              <a:rPr lang="cs-CZ" sz="1600" b="1" i="1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z  mikroekonomického (podnikového)  </a:t>
            </a:r>
            <a:r>
              <a:rPr lang="cs-CZ" sz="1600" b="0" i="1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hlediska </a:t>
            </a:r>
            <a:endParaRPr lang="cs-CZ" sz="1600" b="0" i="1" strike="noStrike" spc="-1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vynakládání peněžních </a:t>
            </a: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prostředků na obnovu, rozšíření nebo zhodnocení 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majetku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1600" b="0" strike="noStrike" spc="-1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Realizace investičních projektů - předpoklady </a:t>
            </a: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pro zvýšení rentability a maximalizaci své 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hodnoty</a:t>
            </a:r>
            <a:r>
              <a:rPr lang="cs-CZ" sz="1600" spc="-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cs-CZ" sz="1600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firmy</a:t>
            </a:r>
            <a:endParaRPr lang="cs-CZ" sz="1600" b="0" strike="noStrike" spc="-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Rozhodování o investicích </a:t>
            </a:r>
            <a:endParaRPr lang="cs-CZ" sz="1600" b="0" strike="noStrike" spc="-1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286110" indent="-28575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na </a:t>
            </a: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základě plánu 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investic </a:t>
            </a:r>
          </a:p>
          <a:p>
            <a:pPr marL="286110" indent="-28575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vychází  </a:t>
            </a:r>
            <a:r>
              <a:rPr lang="cs-CZ" sz="1600" b="0" strike="noStrike" spc="-1" dirty="0">
                <a:solidFill>
                  <a:srgbClr val="000000"/>
                </a:solidFill>
                <a:cs typeface="Times New Roman" panose="02020603050405020304" pitchFamily="18" charset="0"/>
              </a:rPr>
              <a:t>ze strategického plánu </a:t>
            </a:r>
            <a:r>
              <a:rPr lang="cs-CZ" sz="1600" b="0" strike="noStrike" spc="-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podniku. </a:t>
            </a:r>
            <a:endParaRPr lang="cs-CZ" sz="1600" b="0" strike="noStrike" spc="-1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86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>
                <a:solidFill>
                  <a:srgbClr val="000000"/>
                </a:solidFill>
                <a:latin typeface="Calibri"/>
              </a:rPr>
              <a:t>Magický trojúhelník investování</a:t>
            </a:r>
          </a:p>
        </p:txBody>
      </p:sp>
      <p:sp>
        <p:nvSpPr>
          <p:cNvPr id="19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grafická podoba investiční strategie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chápán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jako doporučení </a:t>
            </a:r>
            <a:r>
              <a:rPr lang="cs-CZ" sz="3200" b="0" strike="noStrike" spc="-1" dirty="0" smtClean="0">
                <a:solidFill>
                  <a:srgbClr val="000000"/>
                </a:solidFill>
                <a:latin typeface="Calibri"/>
              </a:rPr>
              <a:t>investorovi – posuzování projektu podle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</a:rPr>
              <a:t>tři kritérií – riziko, výnosnost, likvidita</a:t>
            </a:r>
          </a:p>
        </p:txBody>
      </p:sp>
    </p:spTree>
    <p:extLst>
      <p:ext uri="{BB962C8B-B14F-4D97-AF65-F5344CB8AC3E}">
        <p14:creationId xmlns:p14="http://schemas.microsoft.com/office/powerpoint/2010/main" val="1567631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Shape 1"/>
          <p:cNvSpPr txBox="1"/>
          <p:nvPr/>
        </p:nvSpPr>
        <p:spPr>
          <a:xfrm>
            <a:off x="1907640" y="1556640"/>
            <a:ext cx="5112360" cy="705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93" name="Zástupný symbol pro obsah 3"/>
          <p:cNvPicPr/>
          <p:nvPr/>
        </p:nvPicPr>
        <p:blipFill>
          <a:blip r:embed="rId2"/>
          <a:stretch/>
        </p:blipFill>
        <p:spPr>
          <a:xfrm>
            <a:off x="1187640" y="495716"/>
            <a:ext cx="7056360" cy="5616360"/>
          </a:xfrm>
          <a:prstGeom prst="rect">
            <a:avLst/>
          </a:prstGeom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395536" y="5253794"/>
            <a:ext cx="4968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momentální schopnost uhradit splatné </a:t>
            </a:r>
            <a:r>
              <a:rPr lang="cs-CZ" dirty="0" smtClean="0"/>
              <a:t>závazky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31372" y="1551582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Finanční </a:t>
            </a:r>
            <a:r>
              <a:rPr lang="cs-CZ" dirty="0"/>
              <a:t>prostředky získané prodejem produkce (tržby), ale i </a:t>
            </a:r>
            <a:r>
              <a:rPr lang="cs-CZ" dirty="0" smtClean="0"/>
              <a:t>získané </a:t>
            </a:r>
            <a:r>
              <a:rPr lang="cs-CZ" dirty="0"/>
              <a:t>finanční prostředky např. úroky z </a:t>
            </a:r>
            <a:r>
              <a:rPr lang="cs-CZ" dirty="0" smtClean="0"/>
              <a:t>vkladů. KOLIK nám to přinese?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868144" y="5253794"/>
            <a:ext cx="28083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 jakou mírou jistoty výnos získáme?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7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Příklady portálů </a:t>
            </a:r>
            <a:br>
              <a:rPr lang="cs-CZ" b="1" dirty="0" smtClean="0"/>
            </a:br>
            <a:r>
              <a:rPr lang="cs-CZ" b="1" dirty="0" smtClean="0"/>
              <a:t>Dotace pro podnikatele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MPO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www.mpo.cz/cz/podnikani/dotace-a-podpora-podnikani/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err="1" smtClean="0">
                <a:hlinkClick r:id="rId3"/>
              </a:rPr>
              <a:t>eAGRI</a:t>
            </a:r>
            <a:r>
              <a:rPr lang="cs-CZ" dirty="0" smtClean="0"/>
              <a:t> </a:t>
            </a:r>
            <a:r>
              <a:rPr lang="cs-CZ" dirty="0"/>
              <a:t>–portál ministerstva zemědělství,  </a:t>
            </a:r>
            <a:r>
              <a:rPr lang="cs-CZ" dirty="0" smtClean="0">
                <a:hlinkClick r:id="rId3"/>
              </a:rPr>
              <a:t>dotace</a:t>
            </a:r>
            <a:endParaRPr lang="cs-CZ" dirty="0"/>
          </a:p>
          <a:p>
            <a:endParaRPr lang="cs-CZ" b="1" dirty="0" smtClean="0">
              <a:hlinkClick r:id="rId4"/>
            </a:endParaRPr>
          </a:p>
          <a:p>
            <a:r>
              <a:rPr lang="cs-CZ" b="1" dirty="0" err="1" smtClean="0">
                <a:hlinkClick r:id="rId4"/>
              </a:rPr>
              <a:t>CzechInvest</a:t>
            </a:r>
            <a:r>
              <a:rPr lang="cs-CZ" b="1" dirty="0" smtClean="0"/>
              <a:t>  </a:t>
            </a:r>
            <a:r>
              <a:rPr lang="cs-CZ" b="1" dirty="0" smtClean="0"/>
              <a:t>Agentura </a:t>
            </a:r>
            <a:r>
              <a:rPr lang="cs-CZ" b="1" dirty="0"/>
              <a:t>pro podporu podnikání a investic </a:t>
            </a:r>
            <a:endParaRPr lang="cs-CZ" dirty="0"/>
          </a:p>
          <a:p>
            <a:r>
              <a:rPr lang="cs-CZ" dirty="0"/>
              <a:t>Příspěvková </a:t>
            </a:r>
            <a:r>
              <a:rPr lang="cs-CZ" dirty="0" smtClean="0"/>
              <a:t>organizace, podřízená </a:t>
            </a:r>
            <a:r>
              <a:rPr lang="cs-CZ" dirty="0"/>
              <a:t>Ministerstvu průmyslu a obchodu ČR</a:t>
            </a:r>
          </a:p>
          <a:p>
            <a:r>
              <a:rPr lang="cs-CZ" dirty="0"/>
              <a:t>Propojování globálních trendů s regionálními podmínkami v ČR</a:t>
            </a:r>
          </a:p>
          <a:p>
            <a:r>
              <a:rPr lang="cs-CZ" dirty="0"/>
              <a:t>Vyčlenění Agentury pro podnikání a inovace r.  2016 -  administrace </a:t>
            </a:r>
            <a:r>
              <a:rPr lang="cs-CZ" dirty="0" smtClean="0"/>
              <a:t>projektů</a:t>
            </a:r>
            <a:endParaRPr lang="cs-CZ" b="1" dirty="0"/>
          </a:p>
          <a:p>
            <a:endParaRPr lang="cs-CZ" b="1" dirty="0" smtClean="0">
              <a:hlinkClick r:id="rId5"/>
            </a:endParaRPr>
          </a:p>
          <a:p>
            <a:r>
              <a:rPr lang="cs-CZ" b="1" dirty="0" smtClean="0">
                <a:hlinkClick r:id="rId5"/>
              </a:rPr>
              <a:t>OPPIK</a:t>
            </a:r>
            <a:r>
              <a:rPr lang="cs-CZ" dirty="0" smtClean="0"/>
              <a:t> </a:t>
            </a:r>
            <a:r>
              <a:rPr lang="cs-CZ" dirty="0" smtClean="0"/>
              <a:t>- Operační </a:t>
            </a:r>
            <a:r>
              <a:rPr lang="cs-CZ" dirty="0"/>
              <a:t>program Podnikání a inovace pro </a:t>
            </a:r>
            <a:r>
              <a:rPr lang="cs-CZ" dirty="0" smtClean="0"/>
              <a:t>konkurenceschopnost, Informační portál o dotacích pro podnikatele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3229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zechInvest logo e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68760"/>
            <a:ext cx="7123672" cy="3118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900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cs-CZ" b="1" dirty="0" smtClean="0"/>
              <a:t>Množství webů</a:t>
            </a:r>
            <a:br>
              <a:rPr lang="cs-CZ" b="1" dirty="0" smtClean="0"/>
            </a:br>
            <a:r>
              <a:rPr lang="cs-CZ" b="1" dirty="0" smtClean="0"/>
              <a:t>kontakty- zkušenosti - doporučení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348880"/>
            <a:ext cx="8147248" cy="3777283"/>
          </a:xfrm>
        </p:spPr>
        <p:txBody>
          <a:bodyPr/>
          <a:lstStyle/>
          <a:p>
            <a:r>
              <a:rPr lang="cs-CZ" b="1" dirty="0"/>
              <a:t>Přehled aktuálních </a:t>
            </a:r>
            <a:r>
              <a:rPr lang="cs-CZ" b="1" dirty="0" smtClean="0"/>
              <a:t>dotací</a:t>
            </a:r>
          </a:p>
          <a:p>
            <a:r>
              <a:rPr lang="cs-CZ" b="1" dirty="0" smtClean="0"/>
              <a:t>množství webů</a:t>
            </a:r>
            <a:endParaRPr lang="cs-CZ" b="1" dirty="0" smtClean="0"/>
          </a:p>
          <a:p>
            <a:r>
              <a:rPr lang="cs-CZ" dirty="0" smtClean="0">
                <a:hlinkClick r:id="rId2"/>
              </a:rPr>
              <a:t>Zdroj </a:t>
            </a:r>
            <a:r>
              <a:rPr lang="cs-CZ" dirty="0" smtClean="0">
                <a:hlinkClick r:id="rId2"/>
              </a:rPr>
              <a:t>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6792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1396</TotalTime>
  <Words>272</Words>
  <Application>Microsoft Office PowerPoint</Application>
  <PresentationFormat>Předvádění na obrazovce (4:3)</PresentationFormat>
  <Paragraphs>53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Dotace  podnikání  firmy příklady </vt:lpstr>
      <vt:lpstr>Projekty</vt:lpstr>
      <vt:lpstr>Prezentace aplikace PowerPoint</vt:lpstr>
      <vt:lpstr>Prezentace aplikace PowerPoint</vt:lpstr>
      <vt:lpstr>Prezentace aplikace PowerPoint</vt:lpstr>
      <vt:lpstr>Prezentace aplikace PowerPoint</vt:lpstr>
      <vt:lpstr>Příklady portálů  Dotace pro podnikatele</vt:lpstr>
      <vt:lpstr>Prezentace aplikace PowerPoint</vt:lpstr>
      <vt:lpstr>Množství webů kontakty- zkušenosti - doporučení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</dc:creator>
  <cp:lastModifiedBy>Anna</cp:lastModifiedBy>
  <cp:revision>24</cp:revision>
  <dcterms:created xsi:type="dcterms:W3CDTF">2021-02-02T20:06:20Z</dcterms:created>
  <dcterms:modified xsi:type="dcterms:W3CDTF">2022-02-19T12:25:21Z</dcterms:modified>
</cp:coreProperties>
</file>