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319" r:id="rId9"/>
    <p:sldId id="320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6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5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4.3.2017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&amp;url=http://www.chemagazin.cz/userdata/chemagazin_2010/file/chxix_5_cl1.pdf&amp;psig=AFQjCNFNXciSqUx4yrWvmX84oMRwbPtnDQ&amp;ust=145964136424713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iextGW0u7LAhXDXBQKHQUzCuAQjRwIBw&amp;url=http://www.driml-napajecky.cz/cz/zpracovani-mleka/maselnice/separator-odstredivka-mleka-scmr-80-rucni-14051.html&amp;psig=AFQjCNFNXciSqUx4yrWvmX84oMRwbPtnDQ&amp;ust=145964136424713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url?sa=i&amp;rct=j&amp;q=&amp;esrc=s&amp;source=images&amp;cd=&amp;cad=rja&amp;uact=8&amp;ved=0ahUKEwih18iH5u7LAhXIXBQKHVtvAnIQjRwIBw&amp;url=http://www.dlouhovekostbezleku.cz/mod/forum/discuss.php?d=151&amp;bvm=bv.118443451,d.d24&amp;psig=AFQjCNHpp3vO1HD30i-8YFzlPn0Odp3VxA&amp;ust=145964673951604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ved=0ahUKEwj_yP_a5u7LAhVJPxQKHQfeBbIQjRwIBw&amp;url=http://www.compas.cz/reference/pro-koho-pracujeme/140-potraviny-a-napoje&amp;bvm=bv.118443451,d.d24&amp;psig=AFQjCNHpp3vO1HD30i-8YFzlPn0Odp3VxA&amp;ust=145964673951604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ved=0ahUKEwjVquC6iO_LAhVLuBQKHVWVC5YQjRwIBw&amp;url=http://web2.mendelu.cz/af_291_projekty2/vseo/print.php?page=1696&amp;typ=html&amp;bvm=bv.118443451,d.d24&amp;psig=AFQjCNG1pkNWmzIauFgErtJzBnvmoMPINg&amp;ust=145965578151947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potravin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ZPRACOVÁNÍ MLÉKA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draslíku: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Hraje významnou roli v ochraně </a:t>
            </a:r>
            <a:r>
              <a:rPr lang="cs-CZ" sz="2400" b="1" dirty="0" smtClean="0">
                <a:solidFill>
                  <a:srgbClr val="C00000"/>
                </a:solidFill>
              </a:rPr>
              <a:t>proti renálním ztrátám vápníku.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Mléčná žláza selektivně </a:t>
            </a:r>
            <a:r>
              <a:rPr lang="cs-CZ" sz="2400" dirty="0" err="1" smtClean="0"/>
              <a:t>zakoncentrovává</a:t>
            </a:r>
            <a:r>
              <a:rPr lang="cs-CZ" sz="2400" dirty="0" smtClean="0"/>
              <a:t> draslík (na rozdíl od sodíku) a v mléce je poměr K/Na optimální.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Pravidelný příjem mléka má významný vliv na naplnění DDD pro draslík, </a:t>
            </a:r>
            <a:r>
              <a:rPr lang="cs-CZ" sz="2400" b="1" dirty="0" smtClean="0">
                <a:solidFill>
                  <a:srgbClr val="0000FF"/>
                </a:solidFill>
              </a:rPr>
              <a:t>1 litr mléka představuje 75 % DDD draslíku. </a:t>
            </a:r>
          </a:p>
          <a:p>
            <a:pPr>
              <a:buBlip>
                <a:blip r:embed="rId2"/>
              </a:buBlip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zinku, železa, mědi, jodu: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Mléko je významným zdrojem zinku, 1 litr mléka pokryje DDD ze 40 %.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Obsahem </a:t>
            </a:r>
            <a:r>
              <a:rPr lang="pl-PL" dirty="0" smtClean="0"/>
              <a:t>železa, mědi a jodu, 1 litr mléka pokryje DDD cca z 25 % (Fe), z 12 % (Cu) a z 25 % (I).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bílkovin: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Mléko a mléčné výrobky jsou významným zdrojem bílkovin.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Biologická hodnota těchto proteinů se ještě v mléčných výrobcích zvyšuje v průběhu inkubace, zrání a skladování tvorbou AMK a peptidů.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Kysané mléčné výrobky (KMV) navíc obsahují mikrobiální buňky startovacích kultur ve vysokých počtech, jejichž dusík je organismem využíván a jejichž štěpením v gastrointestinálním traktu (GIT) se zvyšuje obsah dostupných AMK (</a:t>
            </a:r>
            <a:r>
              <a:rPr lang="cs-CZ" sz="2400" dirty="0" err="1" smtClean="0"/>
              <a:t>methionin</a:t>
            </a:r>
            <a:r>
              <a:rPr lang="cs-CZ" sz="2400" dirty="0" smtClean="0"/>
              <a:t>, lysin, cystein).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KMV jsou vhodné pro dětskou a starší populaci, protože jemná a měkčí sraženina kaseinu v těchto výrobcích je lépe stravitelná, než je tomu u syrového mléka. 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Problematika laktózy: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C00000"/>
                </a:solidFill>
              </a:rPr>
              <a:t>KYSANÉ </a:t>
            </a:r>
            <a:r>
              <a:rPr lang="cs-CZ" dirty="0" smtClean="0"/>
              <a:t>mléčné </a:t>
            </a:r>
            <a:r>
              <a:rPr lang="cs-CZ" dirty="0" smtClean="0"/>
              <a:t>výrobky nabízí řešení většiny případů laktózové intolerance.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Vlivem fermentace dochází ke </a:t>
            </a:r>
            <a:r>
              <a:rPr lang="cs-CZ" b="1" dirty="0" smtClean="0">
                <a:solidFill>
                  <a:srgbClr val="00B050"/>
                </a:solidFill>
              </a:rPr>
              <a:t>snížení obsahu laktosy u KMV o 20-50 %.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Navíc některé kmeny přidávaných </a:t>
            </a:r>
            <a:r>
              <a:rPr lang="cs-CZ" dirty="0" err="1" smtClean="0"/>
              <a:t>laktobacilů</a:t>
            </a:r>
            <a:r>
              <a:rPr lang="cs-CZ" dirty="0" smtClean="0"/>
              <a:t> (</a:t>
            </a:r>
            <a:r>
              <a:rPr lang="cs-CZ" i="1" dirty="0" smtClean="0"/>
              <a:t>L. </a:t>
            </a:r>
            <a:r>
              <a:rPr lang="cs-CZ" i="1" dirty="0" err="1" smtClean="0"/>
              <a:t>acidophilus</a:t>
            </a:r>
            <a:r>
              <a:rPr lang="cs-CZ" i="1" dirty="0" smtClean="0"/>
              <a:t>) mají schopnost adaptace v zažívacím traktu a produkce laktasy.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Některé studie ukazují, že laktosa z KMV je lépe tolerována než laktosa z mléka.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U vyzrálých tvrdých sýrů je situace zcela příznivá, protože laktosa je rozštěpena kompletně.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Zdravotní význam mléka a mléčných výrobků ve stravě: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Některé mikroorganismy startovacích kultur </a:t>
            </a:r>
            <a:r>
              <a:rPr lang="cs-CZ" b="1" dirty="0" smtClean="0">
                <a:solidFill>
                  <a:srgbClr val="C00000"/>
                </a:solidFill>
              </a:rPr>
              <a:t>rozkládají </a:t>
            </a:r>
            <a:r>
              <a:rPr lang="cs-CZ" b="1" dirty="0" err="1" smtClean="0">
                <a:solidFill>
                  <a:srgbClr val="C00000"/>
                </a:solidFill>
              </a:rPr>
              <a:t>nitrosaminy</a:t>
            </a:r>
            <a:r>
              <a:rPr lang="cs-CZ" dirty="0" smtClean="0"/>
              <a:t> v trávicím traktu (zvl. </a:t>
            </a:r>
            <a:r>
              <a:rPr lang="cs-CZ" dirty="0" err="1" smtClean="0"/>
              <a:t>laktobacily</a:t>
            </a:r>
            <a:r>
              <a:rPr lang="cs-CZ" dirty="0" smtClean="0"/>
              <a:t>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</a:t>
            </a:r>
            <a:r>
              <a:rPr lang="cs-CZ" dirty="0" err="1" smtClean="0"/>
              <a:t>probiotických</a:t>
            </a:r>
            <a:r>
              <a:rPr lang="cs-CZ" dirty="0" smtClean="0"/>
              <a:t> mikroorganismů, např. u </a:t>
            </a:r>
            <a:r>
              <a:rPr lang="cs-CZ" i="1" dirty="0" smtClean="0"/>
              <a:t>L. </a:t>
            </a:r>
            <a:r>
              <a:rPr lang="cs-CZ" i="1" dirty="0" err="1" smtClean="0"/>
              <a:t>acidophillus</a:t>
            </a:r>
            <a:r>
              <a:rPr lang="cs-CZ" i="1" dirty="0" smtClean="0"/>
              <a:t> </a:t>
            </a:r>
            <a:r>
              <a:rPr lang="cs-CZ" dirty="0" smtClean="0"/>
              <a:t>je prokázáno, že </a:t>
            </a:r>
            <a:r>
              <a:rPr lang="cs-CZ" b="1" dirty="0" smtClean="0">
                <a:solidFill>
                  <a:srgbClr val="C00000"/>
                </a:solidFill>
              </a:rPr>
              <a:t>inhibují množení patogenních a hnilobných baktérií </a:t>
            </a:r>
            <a:r>
              <a:rPr lang="cs-CZ" dirty="0" smtClean="0"/>
              <a:t>v tenkém střevě produkcí organických kyselin a stopového množství H2O2.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Navíc produkují bakteriociny, které se uplatňují v inhibici celé řady patogenních mikroorganismů v GIT.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KMV jsou mikroorganismy startovacích kultur (zvl. rody </a:t>
            </a:r>
            <a:r>
              <a:rPr lang="cs-CZ" i="1" dirty="0" err="1" smtClean="0"/>
              <a:t>Lacbacillus</a:t>
            </a:r>
            <a:r>
              <a:rPr lang="cs-CZ" i="1" dirty="0" smtClean="0"/>
              <a:t> a </a:t>
            </a:r>
            <a:r>
              <a:rPr lang="cs-CZ" i="1" dirty="0" err="1" smtClean="0"/>
              <a:t>Bifidobacterium</a:t>
            </a:r>
            <a:r>
              <a:rPr lang="cs-CZ" i="1" dirty="0" smtClean="0"/>
              <a:t>) </a:t>
            </a:r>
            <a:r>
              <a:rPr lang="cs-CZ" dirty="0" smtClean="0"/>
              <a:t>schopné </a:t>
            </a:r>
            <a:r>
              <a:rPr lang="cs-CZ" b="1" dirty="0" smtClean="0">
                <a:solidFill>
                  <a:srgbClr val="C00000"/>
                </a:solidFill>
              </a:rPr>
              <a:t>redukovat aktivitu fekálních enzymů</a:t>
            </a:r>
            <a:r>
              <a:rPr lang="cs-CZ" dirty="0" smtClean="0"/>
              <a:t> (např. </a:t>
            </a:r>
            <a:r>
              <a:rPr lang="cs-CZ" i="1" dirty="0" err="1" smtClean="0"/>
              <a:t>glukuronidasy</a:t>
            </a:r>
            <a:r>
              <a:rPr lang="cs-CZ" i="1" dirty="0" smtClean="0"/>
              <a:t>), které hrají významnou </a:t>
            </a:r>
            <a:r>
              <a:rPr lang="cs-CZ" dirty="0" smtClean="0"/>
              <a:t>roli v rozvoji některých prekancerózních stavů.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/>
              <a:t>TECHNOLOGICKÉ OPERACE MLÉKÁRENSKÉ VÝROBY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ODSTŘEDĚNÍ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Základním fyzikálním principem odstřeďování je rozdíl měrné hmotnosti částeček suspendovaných v kapalině a spojité fáze emulze.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Hnací silou je odstředivá síla v bubnu </a:t>
            </a:r>
            <a:r>
              <a:rPr lang="pl-PL" dirty="0" smtClean="0"/>
              <a:t>odstředivky při 6 000-8 000 otáčkách za minutu.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odstřeďování se těžší složka mléka - </a:t>
            </a:r>
            <a:r>
              <a:rPr lang="cs-CZ" b="1" i="1" dirty="0" smtClean="0"/>
              <a:t>odstředěné mléko - </a:t>
            </a:r>
            <a:r>
              <a:rPr lang="cs-CZ" dirty="0" smtClean="0"/>
              <a:t>soustřeďuje blízko stěny bubnu odstředivky a lehčí tuková složka - </a:t>
            </a:r>
            <a:r>
              <a:rPr lang="cs-CZ" b="1" i="1" dirty="0" smtClean="0"/>
              <a:t>smetana - je vytlačována </a:t>
            </a:r>
            <a:r>
              <a:rPr lang="cs-CZ" dirty="0" smtClean="0"/>
              <a:t>směrem do středu, k ose otáčení (tučnost smetany je obvykle 40 %).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Těžké částice, jako jsou nečistoty, mikroorganismy nebo buněčné částice, jsou vyneseny odstředivou silou až na stěnu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bubnu, kde se soustřeďují jako </a:t>
            </a:r>
            <a:r>
              <a:rPr lang="cs-CZ" b="1" i="1" dirty="0" smtClean="0"/>
              <a:t>kal.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Ve smetaně po odstředění je 40 % tuku, v odstředěném mléce zůstává tzv. zbytkový obsah tuku (0,01-0,05 %).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Schéma mlékárenské odstředivky</a:t>
            </a:r>
            <a:endParaRPr lang="cs-CZ" sz="3200" dirty="0"/>
          </a:p>
        </p:txBody>
      </p:sp>
      <p:pic>
        <p:nvPicPr>
          <p:cNvPr id="37892" name="Picture 4" descr="https://encrypted-tbn1.gstatic.com/images?q=tbn:ANd9GcTjvPd6Ut0DPD-XZMPgcdOf6abzMBBgH15akHdhu6dSg8dMVeL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96448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Schéma mlékárenské odstředivky</a:t>
            </a:r>
            <a:endParaRPr lang="cs-CZ" sz="3200" dirty="0"/>
          </a:p>
        </p:txBody>
      </p:sp>
      <p:pic>
        <p:nvPicPr>
          <p:cNvPr id="47106" name="Picture 2" descr="http://www.driml-napajecky.cz/data/shopimg/14051-20120729-56182-18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TEPELNÉ OŠETŘENÍ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Tepelné ošetření je technologický proces prováděný způsobem, při kterém se použitím </a:t>
            </a:r>
            <a:r>
              <a:rPr lang="cs-CZ" b="1" dirty="0" smtClean="0">
                <a:solidFill>
                  <a:srgbClr val="00B050"/>
                </a:solidFill>
              </a:rPr>
              <a:t>různých kombinací teploty a doby působení tepelného záhřevu</a:t>
            </a:r>
            <a:r>
              <a:rPr lang="cs-CZ" dirty="0" smtClean="0"/>
              <a:t>, jež vykazují rovnocenný účinek, </a:t>
            </a:r>
            <a:r>
              <a:rPr lang="cs-CZ" b="1" dirty="0" smtClean="0">
                <a:solidFill>
                  <a:srgbClr val="C00000"/>
                </a:solidFill>
              </a:rPr>
              <a:t>omezuje počet nežádoucích mikroorganismů a zajišťuje zdravotní nezávadnost a prodloužení trvanlivosti </a:t>
            </a:r>
            <a:r>
              <a:rPr lang="cs-CZ" dirty="0" smtClean="0"/>
              <a:t>mléka a konečného mléčného výrobku.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Cílem tepelného ošetření je minimalizace zdravotního nebezpečí vyvolaného patogeny za současných minimálních chemických, fyzikálních a organoleptických změn mléka.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PASTERACE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Pasterace je proces, při kterém se mléko zahřívá na teplotu do 100 °C.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Dochází přitom k </a:t>
            </a:r>
            <a:r>
              <a:rPr lang="cs-CZ" b="1" dirty="0" smtClean="0">
                <a:solidFill>
                  <a:srgbClr val="0000FF"/>
                </a:solidFill>
              </a:rPr>
              <a:t>devitalizaci vegetativních forem mikroorganismů, zvláště patogenů, redukci počtu </a:t>
            </a:r>
            <a:r>
              <a:rPr lang="cs-CZ" b="1" dirty="0" err="1" smtClean="0">
                <a:solidFill>
                  <a:srgbClr val="0000FF"/>
                </a:solidFill>
              </a:rPr>
              <a:t>spór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a k inaktivaci většiny enzymů.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Trvanlivost zchlazeného pasterovaného mléka uchovávaného při chladničkové teplotě je omezena na několik dnů.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Pasterace se dosahuje následujícím ošetřením: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 vysokou teplotou po krátkou dobu, nejméně 72 °C po dobu 15 sekund (tzv. </a:t>
            </a:r>
            <a:r>
              <a:rPr lang="cs-CZ" b="1" i="1" dirty="0" smtClean="0"/>
              <a:t>šetrná pasterace)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nízkou teplotou po dlouhou dobu, nejméně 63 °C po dobu 30 minut (tzv. </a:t>
            </a:r>
            <a:r>
              <a:rPr lang="cs-CZ" b="1" i="1" dirty="0" smtClean="0"/>
              <a:t>dlouhodobá pasterace).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Mléko musí být bezprostředně po pasteraci zchlazeno na teplotu 6 °C a nižší.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Jako „</a:t>
            </a:r>
            <a:r>
              <a:rPr lang="cs-CZ" b="1" i="1" dirty="0" smtClean="0"/>
              <a:t>vysoká“ pasterace se označuje zahřátí mléka na teplotu nejméně 85 °C.</a:t>
            </a:r>
          </a:p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ULTRATEPELNÉ OŠETŘENÍ MLÉKA </a:t>
            </a:r>
            <a:r>
              <a:rPr lang="cs-CZ" dirty="0" smtClean="0"/>
              <a:t>- UHT (Ultra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, Ultra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Toto ošetření zahrnuje souvislý přítok tepla za vysoké teploty po krátkou dobu (nejméně 135 °C v kombinaci s přiměřenou dobou zdržení), aby v ošetřeném výrobku nebyly </a:t>
            </a:r>
            <a:r>
              <a:rPr lang="cs-CZ" b="1" dirty="0" smtClean="0">
                <a:solidFill>
                  <a:srgbClr val="C00000"/>
                </a:solidFill>
              </a:rPr>
              <a:t>žádné živé mikroorganismy ani </a:t>
            </a:r>
            <a:r>
              <a:rPr lang="cs-CZ" b="1" dirty="0" err="1" smtClean="0">
                <a:solidFill>
                  <a:srgbClr val="C00000"/>
                </a:solidFill>
              </a:rPr>
              <a:t>spóry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schopné růstu v prostředí aseptické uzavřené nádoby.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Přímý ohřev se provádí dvojím způsobem: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 vstřikováním páry do mléka (</a:t>
            </a:r>
            <a:r>
              <a:rPr lang="cs-CZ" dirty="0" err="1" smtClean="0"/>
              <a:t>uperizace</a:t>
            </a:r>
            <a:r>
              <a:rPr lang="cs-CZ" dirty="0" smtClean="0"/>
              <a:t>)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pt-BR" dirty="0" smtClean="0"/>
              <a:t> vstřikováním mléka do páry (palarizace).</a:t>
            </a: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MLÉKO – SLOŽKA LIDSKÉ STRAVY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Mléko je sekret mléčné žlázy savců určené k výživě mláďat.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Jako poživatina se konzumuje v různých krajinách především mléko přežvýkavců.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Hlavní druhy konzumovaného nebo zpracovávaného mléka: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kravské mléko – hlavní surovina mlékárenského průmyslu,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kozí mléko – dobře stravitelné pro lidský organismus, podobné mateřskému,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ovčí mléko – výživově hodnotnější než kravské a kozí,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Rozdělení mléka dle obsahu tuku: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plnotučné (min. 3,5 % tuku)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polotučné (zpravidla 1,5 – 1,8 % tuku)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odtučněné (max. 0,5 % tuku) </a:t>
            </a:r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STERILACE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Sterilace je proces, při kterém je mléko ošetřeno nepřímým ohřevem v hermeticky uzavřených obalech nebo nádobách na teplotu </a:t>
            </a:r>
            <a:r>
              <a:rPr lang="cs-CZ" b="1" dirty="0" smtClean="0">
                <a:solidFill>
                  <a:srgbClr val="C00000"/>
                </a:solidFill>
              </a:rPr>
              <a:t>nejméně 100 °C</a:t>
            </a:r>
            <a:r>
              <a:rPr lang="cs-CZ" dirty="0" smtClean="0"/>
              <a:t>, přičemž uzávěr musí zůstat neporušený.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Dochází přitom k devitalizaci </a:t>
            </a:r>
            <a:r>
              <a:rPr lang="cs-CZ" b="1" dirty="0" smtClean="0">
                <a:solidFill>
                  <a:srgbClr val="C00000"/>
                </a:solidFill>
              </a:rPr>
              <a:t>všech mikroorganismů, včetně </a:t>
            </a:r>
            <a:r>
              <a:rPr lang="cs-CZ" b="1" dirty="0" err="1" smtClean="0">
                <a:solidFill>
                  <a:srgbClr val="C00000"/>
                </a:solidFill>
              </a:rPr>
              <a:t>spór</a:t>
            </a:r>
            <a:r>
              <a:rPr lang="cs-CZ" b="1" dirty="0" smtClean="0">
                <a:solidFill>
                  <a:srgbClr val="C00000"/>
                </a:solidFill>
              </a:rPr>
              <a:t>, a k inaktivaci enzymů.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Tak je dosaženo obchodní sterility mléka, trvanlivost mléka je při pokojové teplotě několik týdnů.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Sterilace se provádí po naplnění mléka do spotřebitelských obalů (sklo, kov) a jejich hermetickém uzavření.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Klasická sterilace mléka v distribučních obalech se prakticky nevyužívá, vzhledem k </a:t>
            </a:r>
            <a:r>
              <a:rPr lang="cs-CZ" b="1" dirty="0" smtClean="0">
                <a:solidFill>
                  <a:srgbClr val="C00000"/>
                </a:solidFill>
              </a:rPr>
              <a:t>senzorickým změnám a snížení výživové hodnoty mléka.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ZAHUŠTĚNÉ MLÉČNÉ VÝROBKY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Zahuštěné mléko nebo smetana jsou mléčné výrobky získané </a:t>
            </a:r>
            <a:r>
              <a:rPr lang="cs-CZ" b="1" dirty="0" smtClean="0">
                <a:solidFill>
                  <a:srgbClr val="0000FF"/>
                </a:solidFill>
              </a:rPr>
              <a:t>částečným odpařením vody ze smetany nebo mléka</a:t>
            </a:r>
            <a:r>
              <a:rPr lang="cs-CZ" dirty="0" smtClean="0"/>
              <a:t>, ke kterým mohou být přidány smetana nebo sušené mléko nebo obojí, přičemž přídavek sušeného mléka v konečném výrobku nesmí přesahovat 25 % obsahu celkové sušiny.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Zahuštěné mléčné výrobky se vyznačují díky částečnému odstranění vody relativně </a:t>
            </a:r>
            <a:r>
              <a:rPr lang="cs-CZ" b="1" dirty="0" smtClean="0">
                <a:solidFill>
                  <a:srgbClr val="0000FF"/>
                </a:solidFill>
              </a:rPr>
              <a:t>dlouhou trvanlivostí, dlouhodobou skladovatelností</a:t>
            </a:r>
            <a:r>
              <a:rPr lang="cs-CZ" dirty="0" smtClean="0"/>
              <a:t>, širokým uplatněním ve výživě lidí.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Zahuštěné výrobky se dělí na: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zahuštěné mléčné výrobky </a:t>
            </a:r>
            <a:r>
              <a:rPr lang="cs-CZ" b="1" dirty="0" smtClean="0"/>
              <a:t>neslazené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zahuštěné mléčné výrobky </a:t>
            </a:r>
            <a:r>
              <a:rPr lang="cs-CZ" b="1" dirty="0" smtClean="0"/>
              <a:t>slazené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Schéma mlékárenské odparky</a:t>
            </a:r>
            <a:endParaRPr lang="cs-CZ" sz="3200" dirty="0"/>
          </a:p>
        </p:txBody>
      </p:sp>
      <p:pic>
        <p:nvPicPr>
          <p:cNvPr id="48130" name="Picture 2" descr="http://www.dlouhovekostbezleku.cz/pluginfile.php/63/mod_forum/post/152/odparka%20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compas.cz/images/prokohoprac/potraviny/galerie/IMG_3263_Madeta-odpar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ZAHUŠTĚNÉ SLAZENÉ MLÉKO A SMETANA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00B050"/>
                </a:solidFill>
              </a:rPr>
              <a:t>Trvanlivosti </a:t>
            </a:r>
            <a:r>
              <a:rPr lang="cs-CZ" dirty="0" smtClean="0"/>
              <a:t>u zahuštěných mléčných slazených mlék (smetany) lze dosáhnout pouze </a:t>
            </a:r>
            <a:r>
              <a:rPr lang="cs-CZ" dirty="0" smtClean="0">
                <a:solidFill>
                  <a:srgbClr val="00B050"/>
                </a:solidFill>
              </a:rPr>
              <a:t>přídavkem sacharózy</a:t>
            </a:r>
            <a:r>
              <a:rPr lang="cs-CZ" dirty="0" smtClean="0"/>
              <a:t>, která vytvoří ve výrobku </a:t>
            </a:r>
            <a:r>
              <a:rPr lang="cs-CZ" dirty="0" smtClean="0">
                <a:solidFill>
                  <a:srgbClr val="00B050"/>
                </a:solidFill>
              </a:rPr>
              <a:t>hypertonické prostředí.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zahuštěného mléka je obsah sušiny mléčné nejméně 28 %, sušiny celkové 75 %, tuku 8 %.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Zahuštěná smetana má nejmenší obsah sušiny 26,5 %, mléčné tukuprosté sušiny 11,5 % a tuku 15 %.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VÝROBA SUŠENÉHO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Požadavky na sušené mléko se shodují s požadavky na mléko pro výrobu zahuštěných mlék.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Mléko se po standardizaci obsahu tuku, případně přídavku ostatních </a:t>
            </a:r>
            <a:r>
              <a:rPr lang="cs-CZ" dirty="0" smtClean="0"/>
              <a:t>složek (minerály), </a:t>
            </a:r>
            <a:r>
              <a:rPr lang="cs-CZ" b="1" dirty="0" smtClean="0">
                <a:solidFill>
                  <a:srgbClr val="0000FF"/>
                </a:solidFill>
              </a:rPr>
              <a:t>homogenizuje </a:t>
            </a:r>
            <a:r>
              <a:rPr lang="pl-PL" b="1" dirty="0" smtClean="0">
                <a:solidFill>
                  <a:srgbClr val="0000FF"/>
                </a:solidFill>
              </a:rPr>
              <a:t>a pasteruje (110-120 °C) a pak zahušťuje na obsah sušiny 45-50 %.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Sušení probíhá v </a:t>
            </a:r>
            <a:r>
              <a:rPr lang="cs-CZ" b="1" dirty="0" smtClean="0"/>
              <a:t>sušárnách různého typu. Nejčastěji se používají rozprašovací sušárny.</a:t>
            </a:r>
            <a:endParaRPr lang="cs-CZ" b="1" dirty="0" smtClean="0">
              <a:solidFill>
                <a:srgbClr val="0000FF"/>
              </a:solidFill>
            </a:endParaRPr>
          </a:p>
        </p:txBody>
      </p:sp>
      <p:pic>
        <p:nvPicPr>
          <p:cNvPr id="56322" name="Picture 2" descr="Výsledek obrázku pro sušárna mlé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597666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VÝROBA MÁSLA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Vysokotučná smetana na výrobu másla se získává z mléka odstřeďováním v odstředivce,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požadovaný obsah tuku ve smetaně pro výrobu másla je 37-42 %. Odstředěnou smetanu je nutno okamžitě </a:t>
            </a:r>
            <a:r>
              <a:rPr lang="cs-CZ" dirty="0" smtClean="0"/>
              <a:t>pasterovat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Pasterace smetany na výrobu másla probíhá při teplotě 90-110 °C.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Dalším krokem přípravy smetany je její </a:t>
            </a:r>
            <a:r>
              <a:rPr lang="cs-CZ" b="1" dirty="0" smtClean="0"/>
              <a:t>odvětrání a chlazení, při kterém se ze smetany odstraní </a:t>
            </a:r>
            <a:r>
              <a:rPr lang="cs-CZ" dirty="0" smtClean="0"/>
              <a:t>rozpuštěný i dispergovaný vzduch.</a:t>
            </a:r>
          </a:p>
          <a:p>
            <a:pPr>
              <a:buBlip>
                <a:blip r:embed="rId2"/>
              </a:buBlip>
            </a:pPr>
            <a:r>
              <a:rPr lang="cs-CZ" b="1" dirty="0" err="1" smtClean="0">
                <a:solidFill>
                  <a:srgbClr val="0000FF"/>
                </a:solidFill>
              </a:rPr>
              <a:t>Stloukatelnou</a:t>
            </a:r>
            <a:r>
              <a:rPr lang="cs-CZ" dirty="0" smtClean="0"/>
              <a:t> se smetana stane </a:t>
            </a:r>
            <a:r>
              <a:rPr lang="cs-CZ" b="1" dirty="0" smtClean="0">
                <a:solidFill>
                  <a:srgbClr val="C00000"/>
                </a:solidFill>
              </a:rPr>
              <a:t>zráním.</a:t>
            </a:r>
            <a:r>
              <a:rPr lang="cs-CZ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zpracování pasterované smetany na máslo se praktikují dva typy zrání - </a:t>
            </a:r>
            <a:r>
              <a:rPr lang="cs-CZ" b="1" dirty="0" smtClean="0">
                <a:solidFill>
                  <a:srgbClr val="0000FF"/>
                </a:solidFill>
              </a:rPr>
              <a:t>fyzikální zrání </a:t>
            </a:r>
            <a:r>
              <a:rPr lang="cs-CZ" dirty="0" smtClean="0"/>
              <a:t>se týká především fyzikálního stavu mléčného tuku, při </a:t>
            </a:r>
            <a:r>
              <a:rPr lang="cs-CZ" b="1" dirty="0" smtClean="0">
                <a:solidFill>
                  <a:srgbClr val="0000FF"/>
                </a:solidFill>
              </a:rPr>
              <a:t>biologickém zrání </a:t>
            </a:r>
            <a:r>
              <a:rPr lang="cs-CZ" dirty="0" smtClean="0"/>
              <a:t>dochází k biochemickým změnám laktózy.</a:t>
            </a:r>
          </a:p>
          <a:p>
            <a:endParaRPr lang="cs-CZ" dirty="0" smtClean="0"/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Fyzikální zrání smetany</a:t>
            </a:r>
          </a:p>
          <a:p>
            <a:pPr>
              <a:buNone/>
            </a:pPr>
            <a:r>
              <a:rPr lang="cs-CZ" dirty="0" smtClean="0"/>
              <a:t>Fyzikální zrání smetany ovlivňuje konzistenci másla.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zahřátí smetany dojde k </a:t>
            </a:r>
            <a:r>
              <a:rPr lang="cs-CZ" b="1" dirty="0" smtClean="0">
                <a:solidFill>
                  <a:srgbClr val="0000FF"/>
                </a:solidFill>
              </a:rPr>
              <a:t>přeměně struktura částic tuku</a:t>
            </a:r>
            <a:r>
              <a:rPr lang="cs-CZ" dirty="0" smtClean="0"/>
              <a:t> a tvorbě </a:t>
            </a:r>
            <a:r>
              <a:rPr lang="cs-CZ" b="1" dirty="0" smtClean="0"/>
              <a:t>velkých tukových kuliček </a:t>
            </a:r>
            <a:r>
              <a:rPr lang="cs-CZ" dirty="0" smtClean="0"/>
              <a:t>s relativně malým povrchem.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Tento proces má vliv na roztíratelnost másla.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Po vychlazení smetany na teplotu 6-8 °C (volí se podle ročního období a požadované</a:t>
            </a:r>
            <a:r>
              <a:rPr lang="cs-CZ" dirty="0" smtClean="0"/>
              <a:t> konzistence másla) </a:t>
            </a:r>
            <a:r>
              <a:rPr lang="cs-CZ" b="1" dirty="0" smtClean="0">
                <a:solidFill>
                  <a:srgbClr val="0000FF"/>
                </a:solidFill>
              </a:rPr>
              <a:t>dochází k tvoření malých tukových kuliček.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Vychlazená smetana se přečerpává do </a:t>
            </a:r>
            <a:r>
              <a:rPr lang="cs-CZ" dirty="0" err="1" smtClean="0"/>
              <a:t>uzravačů</a:t>
            </a:r>
            <a:r>
              <a:rPr lang="cs-CZ" dirty="0" smtClean="0"/>
              <a:t>, kde se při této nízké teplotě udržuje nejméně 2 hodiny, to je dostatečná doba pro vykrystalizování cca 50 % celkového tuku; tím se stane smetana </a:t>
            </a:r>
            <a:r>
              <a:rPr lang="cs-CZ" dirty="0" err="1" smtClean="0"/>
              <a:t>stloukatelnou</a:t>
            </a:r>
            <a:r>
              <a:rPr lang="cs-CZ" dirty="0" smtClean="0"/>
              <a:t>.</a:t>
            </a:r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Biologické zrání smetany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Podstatou biologického zrání smetany je </a:t>
            </a:r>
            <a:r>
              <a:rPr lang="cs-CZ" b="1" dirty="0" smtClean="0">
                <a:solidFill>
                  <a:srgbClr val="00B050"/>
                </a:solidFill>
              </a:rPr>
              <a:t>mléčné kysání (fermentace), </a:t>
            </a:r>
            <a:r>
              <a:rPr lang="cs-CZ" dirty="0" smtClean="0"/>
              <a:t>při které vznikají z laktózy kromě kyseliny mléčné i jiné produkty s baktericidním působením.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biologickém zrání dochází i ke </a:t>
            </a:r>
            <a:r>
              <a:rPr lang="cs-CZ" b="1" dirty="0" smtClean="0">
                <a:solidFill>
                  <a:srgbClr val="00B050"/>
                </a:solidFill>
              </a:rPr>
              <a:t>zvýšení viskozity a částečnému narušení obalů tukových kuliček</a:t>
            </a:r>
            <a:r>
              <a:rPr lang="cs-CZ" dirty="0" smtClean="0"/>
              <a:t>, tuk se pak snadněji stlouká.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Správné kysání pasterované smetany </a:t>
            </a:r>
            <a:r>
              <a:rPr lang="cs-CZ" dirty="0" smtClean="0"/>
              <a:t>se zajišťuje inokulací čisté </a:t>
            </a:r>
            <a:r>
              <a:rPr lang="cs-CZ" b="1" dirty="0" smtClean="0">
                <a:solidFill>
                  <a:srgbClr val="C00000"/>
                </a:solidFill>
              </a:rPr>
              <a:t>mlékařské kultury </a:t>
            </a:r>
            <a:r>
              <a:rPr lang="cs-CZ" dirty="0" smtClean="0"/>
              <a:t>ve formě smetanového zákysu.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Kultura obsahuje dva typy bakterií: typ mléčného kysání </a:t>
            </a:r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i="1" dirty="0" err="1" smtClean="0">
                <a:solidFill>
                  <a:srgbClr val="00B050"/>
                </a:solidFill>
              </a:rPr>
              <a:t>Lactococcus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lactis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i="1" dirty="0" err="1" smtClean="0"/>
              <a:t>subsp</a:t>
            </a:r>
            <a:r>
              <a:rPr lang="cs-CZ" i="1" dirty="0" smtClean="0"/>
              <a:t>. </a:t>
            </a:r>
            <a:r>
              <a:rPr lang="cs-CZ" b="1" i="1" dirty="0" err="1" smtClean="0">
                <a:solidFill>
                  <a:srgbClr val="0000FF"/>
                </a:solidFill>
              </a:rPr>
              <a:t>lactis</a:t>
            </a:r>
            <a:r>
              <a:rPr lang="cs-CZ" i="1" dirty="0" smtClean="0"/>
              <a:t> a </a:t>
            </a:r>
            <a:r>
              <a:rPr lang="cs-CZ" i="1" dirty="0" err="1" smtClean="0"/>
              <a:t>Lactococcus</a:t>
            </a:r>
            <a:r>
              <a:rPr lang="cs-CZ" i="1" dirty="0" smtClean="0"/>
              <a:t> </a:t>
            </a:r>
            <a:r>
              <a:rPr lang="cs-CZ" i="1" dirty="0" err="1" smtClean="0"/>
              <a:t>lactis</a:t>
            </a:r>
            <a:r>
              <a:rPr lang="cs-CZ" i="1" dirty="0" smtClean="0"/>
              <a:t> </a:t>
            </a:r>
            <a:r>
              <a:rPr lang="cs-CZ" i="1" dirty="0" err="1" smtClean="0"/>
              <a:t>subsp</a:t>
            </a:r>
            <a:r>
              <a:rPr lang="cs-CZ" i="1" dirty="0" smtClean="0"/>
              <a:t>. </a:t>
            </a:r>
            <a:r>
              <a:rPr lang="cs-CZ" b="1" i="1" dirty="0" err="1" smtClean="0">
                <a:solidFill>
                  <a:srgbClr val="0000FF"/>
                </a:solidFill>
              </a:rPr>
              <a:t>cremoris</a:t>
            </a:r>
            <a:r>
              <a:rPr lang="cs-CZ" i="1" dirty="0" smtClean="0"/>
              <a:t>) a typ </a:t>
            </a:r>
            <a:r>
              <a:rPr lang="cs-CZ" b="1" dirty="0" smtClean="0">
                <a:solidFill>
                  <a:srgbClr val="C00000"/>
                </a:solidFill>
              </a:rPr>
              <a:t>aromatizující </a:t>
            </a:r>
            <a:r>
              <a:rPr lang="cs-CZ" i="1" dirty="0" smtClean="0"/>
              <a:t>(</a:t>
            </a:r>
            <a:r>
              <a:rPr lang="cs-CZ" i="1" dirty="0" err="1" smtClean="0"/>
              <a:t>Lactococcus</a:t>
            </a:r>
            <a:r>
              <a:rPr lang="cs-CZ" i="1" dirty="0" smtClean="0"/>
              <a:t> </a:t>
            </a:r>
            <a:r>
              <a:rPr lang="cs-CZ" i="1" dirty="0" err="1" smtClean="0"/>
              <a:t>lactis</a:t>
            </a:r>
            <a:r>
              <a:rPr lang="cs-CZ" i="1" dirty="0" smtClean="0"/>
              <a:t> </a:t>
            </a:r>
            <a:r>
              <a:rPr lang="cs-CZ" i="1" dirty="0" err="1" smtClean="0"/>
              <a:t>subsp</a:t>
            </a:r>
            <a:r>
              <a:rPr lang="cs-CZ" i="1" dirty="0" smtClean="0"/>
              <a:t>. </a:t>
            </a:r>
            <a:r>
              <a:rPr lang="cs-CZ" b="1" i="1" dirty="0" err="1" smtClean="0">
                <a:solidFill>
                  <a:srgbClr val="0000FF"/>
                </a:solidFill>
              </a:rPr>
              <a:t>diacetylactis</a:t>
            </a:r>
            <a:r>
              <a:rPr lang="cs-CZ" i="1" dirty="0" smtClean="0"/>
              <a:t> a </a:t>
            </a:r>
            <a:r>
              <a:rPr lang="cs-CZ" b="1" i="1" dirty="0" err="1" smtClean="0">
                <a:solidFill>
                  <a:srgbClr val="00B050"/>
                </a:solidFill>
              </a:rPr>
              <a:t>Leuconostoc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mesenteroides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subsp</a:t>
            </a:r>
            <a:r>
              <a:rPr lang="cs-CZ" dirty="0" smtClean="0"/>
              <a:t>. </a:t>
            </a:r>
            <a:r>
              <a:rPr lang="cs-CZ" i="1" dirty="0" err="1" smtClean="0"/>
              <a:t>cremoris</a:t>
            </a:r>
            <a:r>
              <a:rPr lang="cs-CZ" i="1" dirty="0" smtClean="0"/>
              <a:t>).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POSTUPY PŘEMĚNY SMETANY NA MÁSLO</a:t>
            </a:r>
          </a:p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A) </a:t>
            </a:r>
            <a:r>
              <a:rPr lang="cs-CZ" b="1" dirty="0" err="1" smtClean="0"/>
              <a:t>Odstřeďovací</a:t>
            </a:r>
            <a:r>
              <a:rPr lang="cs-CZ" b="1" dirty="0" smtClean="0"/>
              <a:t> způsob </a:t>
            </a:r>
            <a:r>
              <a:rPr lang="cs-CZ" b="1" dirty="0" smtClean="0">
                <a:sym typeface="Symbol"/>
              </a:rPr>
              <a:t></a:t>
            </a:r>
            <a:r>
              <a:rPr lang="cs-CZ" b="1" dirty="0" smtClean="0"/>
              <a:t> </a:t>
            </a:r>
            <a:r>
              <a:rPr lang="cs-CZ" dirty="0" smtClean="0"/>
              <a:t>kdy se smetana o tučnosti 30 až 40 % </a:t>
            </a:r>
            <a:r>
              <a:rPr lang="cs-CZ" b="1" dirty="0" smtClean="0">
                <a:solidFill>
                  <a:srgbClr val="00B050"/>
                </a:solidFill>
              </a:rPr>
              <a:t>znovu odstřeďuje na tučnost 82 %.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 zchlazení a standardizaci obsahu tuku se smetana na </a:t>
            </a:r>
            <a:r>
              <a:rPr lang="cs-CZ" dirty="0" err="1" smtClean="0"/>
              <a:t>transmutátoru</a:t>
            </a:r>
            <a:r>
              <a:rPr lang="cs-CZ" dirty="0" smtClean="0"/>
              <a:t> přeměňuje v máslo, na chlazených pláštích dojde ke změně fází.</a:t>
            </a:r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</a:rPr>
              <a:t>B)</a:t>
            </a:r>
            <a:r>
              <a:rPr lang="cs-CZ" dirty="0" smtClean="0"/>
              <a:t> </a:t>
            </a:r>
            <a:r>
              <a:rPr lang="cs-CZ" b="1" dirty="0" smtClean="0"/>
              <a:t>Emulgační způsob </a:t>
            </a:r>
            <a:r>
              <a:rPr lang="cs-CZ" b="1" dirty="0" smtClean="0">
                <a:sym typeface="Symbol"/>
              </a:rPr>
              <a:t></a:t>
            </a:r>
            <a:r>
              <a:rPr lang="cs-CZ" b="1" dirty="0" smtClean="0"/>
              <a:t> </a:t>
            </a:r>
            <a:r>
              <a:rPr lang="cs-CZ" dirty="0" smtClean="0"/>
              <a:t>při kterém se smetana o tučnosti 30-40 % </a:t>
            </a:r>
            <a:r>
              <a:rPr lang="cs-CZ" b="1" dirty="0" smtClean="0">
                <a:solidFill>
                  <a:srgbClr val="00B050"/>
                </a:solidFill>
              </a:rPr>
              <a:t>nasytí vzduchem a mechanicky destabilizuje</a:t>
            </a:r>
            <a:r>
              <a:rPr lang="cs-CZ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nejprve se na speciální odstředivce upraví obsah tuku ve smetaně na 86-90 %,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následně se tato </a:t>
            </a:r>
            <a:r>
              <a:rPr lang="cs-CZ" b="1" dirty="0" smtClean="0">
                <a:solidFill>
                  <a:srgbClr val="00B050"/>
                </a:solidFill>
              </a:rPr>
              <a:t>za chlazení a míchání přemění v máslo </a:t>
            </a:r>
            <a:r>
              <a:rPr lang="cs-CZ" dirty="0" smtClean="0"/>
              <a:t>– ochladí se na vodorovných válcích.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Každý válec má šlehač a nože, které seškrabují tuk </a:t>
            </a:r>
            <a:r>
              <a:rPr lang="cs-CZ" dirty="0" err="1" smtClean="0"/>
              <a:t>namrazený</a:t>
            </a:r>
            <a:r>
              <a:rPr lang="cs-CZ" dirty="0" smtClean="0"/>
              <a:t> na stěny válce. 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MLÉKO – VLASTNOSTI A SLOŽENÍ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Mléko je tvořeno organismem v mléčné žláze z krve a mízy.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Hlavními složkami mléka jsou: </a:t>
            </a:r>
            <a:r>
              <a:rPr lang="cs-CZ" dirty="0" smtClean="0">
                <a:solidFill>
                  <a:srgbClr val="0000FF"/>
                </a:solidFill>
              </a:rPr>
              <a:t>voda (86-88 %), sušina (12-14 %) </a:t>
            </a:r>
            <a:r>
              <a:rPr lang="cs-CZ" dirty="0" smtClean="0"/>
              <a:t>a to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>
                <a:solidFill>
                  <a:srgbClr val="00B050"/>
                </a:solidFill>
              </a:rPr>
              <a:t>bílkoviny, tuky, sacharidy, minerální látky, vitaminy, enzymy a hormony. </a:t>
            </a:r>
            <a:r>
              <a:rPr lang="cs-CZ" dirty="0" smtClean="0"/>
              <a:t>Hlavní rozdíly mezi jednotlivými druhy mléka spočívají zejména v odlišném obsahu bílkovin a tuku. 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-1" y="4077072"/>
          <a:ext cx="9144000" cy="316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9"/>
                <a:gridCol w="1728192"/>
                <a:gridCol w="1440160"/>
                <a:gridCol w="1584176"/>
                <a:gridCol w="2627783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Druh mléka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Bílkoviny (%)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Tuky (%)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Cukry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Energetická hodnota (kJ na 100 g)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Kravské 	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 – 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– 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274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Ovčí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460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Kozí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 – 3,7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 – 4,5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320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Kobylí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1,5 - 2,8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0,5 - 2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 –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197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Lidské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 – 1,2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3,5 - 4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6,3 - 7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web2.mendelu.cz/af_291_projekty2/vseo/files/33/5616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0"/>
            <a:ext cx="4680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VÝROBA FERMENTOVANÝCH MLÉČNÝCH VÝROBKŮ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Fermentované mléčné výrobky obsahují živé buňky bakterií mléčného kvašení, které by měly být přítomné ve finálních výrobcích na konci doby trvanlivosti ve vysokých počtech.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Splnění tohoto požadavku klade vysoké nároky na jakost suroviny, technologický proces výroby a na dodržení hygienických podmínek během výroby.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Standardizace, fortifikace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suroviny (mléka) se po odstranění nečistot filtrací nebo odstředěním </a:t>
            </a:r>
            <a:r>
              <a:rPr lang="cs-CZ" b="1" dirty="0" smtClean="0">
                <a:solidFill>
                  <a:srgbClr val="0000FF"/>
                </a:solidFill>
              </a:rPr>
              <a:t>upravuje obsah sušiny a tuku </a:t>
            </a:r>
            <a:r>
              <a:rPr lang="cs-CZ" dirty="0" smtClean="0"/>
              <a:t>podle druhu výrobku.</a:t>
            </a:r>
          </a:p>
          <a:p>
            <a:pPr>
              <a:buNone/>
            </a:pP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Při výrobě některých FMV se k původní surovině </a:t>
            </a:r>
            <a:r>
              <a:rPr lang="cs-CZ" b="1" dirty="0" smtClean="0">
                <a:solidFill>
                  <a:srgbClr val="0000FF"/>
                </a:solidFill>
              </a:rPr>
              <a:t>přidávají různé aditivní látky </a:t>
            </a:r>
            <a:r>
              <a:rPr lang="cs-CZ" dirty="0" smtClean="0"/>
              <a:t>za účelem dosažení požadovaných </a:t>
            </a:r>
            <a:r>
              <a:rPr lang="cs-CZ" b="1" dirty="0" smtClean="0">
                <a:solidFill>
                  <a:srgbClr val="C00000"/>
                </a:solidFill>
              </a:rPr>
              <a:t>reologických vlastností </a:t>
            </a:r>
            <a:r>
              <a:rPr lang="cs-CZ" dirty="0" smtClean="0"/>
              <a:t>výrobku.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Přídavek stabilizátorů (modifikované škroby, rostlinné gumy, želatina, apod.) snižuje </a:t>
            </a:r>
            <a:r>
              <a:rPr lang="cs-CZ" dirty="0" err="1" smtClean="0"/>
              <a:t>synerezi</a:t>
            </a:r>
            <a:r>
              <a:rPr lang="cs-CZ" dirty="0" smtClean="0"/>
              <a:t> koagulátu a vylučování syrovátky u finálních výrobků.</a:t>
            </a:r>
          </a:p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Homogenizace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Homogenizace má vliv na </a:t>
            </a:r>
            <a:r>
              <a:rPr lang="cs-CZ" b="1" dirty="0" smtClean="0">
                <a:solidFill>
                  <a:srgbClr val="0000FF"/>
                </a:solidFill>
              </a:rPr>
              <a:t>reologické vlastnosti výrobku</a:t>
            </a:r>
            <a:r>
              <a:rPr lang="cs-CZ" dirty="0" smtClean="0"/>
              <a:t>. Rovnoměrné distribuce tuku ve výrobku se dosáhne použitím homogenizace s nižšími a středními hodnotami tlaku (do 20 </a:t>
            </a:r>
            <a:r>
              <a:rPr lang="cs-CZ" dirty="0" err="1" smtClean="0"/>
              <a:t>MPa</a:t>
            </a:r>
            <a:r>
              <a:rPr lang="cs-CZ" dirty="0" smtClean="0"/>
              <a:t>).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Tepelné ošetření mléka</a:t>
            </a:r>
          </a:p>
          <a:p>
            <a:pPr>
              <a:buNone/>
            </a:pPr>
            <a:endParaRPr lang="cs-CZ" b="1" dirty="0" smtClean="0">
              <a:solidFill>
                <a:srgbClr val="CC0066"/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Cílem tepelného ošetření mléka při výrobě FMV je: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zlepšit vlastnosti suroviny a </a:t>
            </a:r>
            <a:r>
              <a:rPr lang="cs-CZ" b="1" dirty="0" smtClean="0">
                <a:solidFill>
                  <a:srgbClr val="00B050"/>
                </a:solidFill>
              </a:rPr>
              <a:t>připravit vhodné prostředí pro růst bakterií mléčného kysání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B050"/>
                </a:solidFill>
              </a:rPr>
              <a:t>zajistit co nejvyšší viskozitu a tuhost </a:t>
            </a:r>
            <a:r>
              <a:rPr lang="cs-CZ" dirty="0" smtClean="0"/>
              <a:t>vzniklého koagulátu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B050"/>
                </a:solidFill>
              </a:rPr>
              <a:t>snížit riziko </a:t>
            </a:r>
            <a:r>
              <a:rPr lang="cs-CZ" b="1" dirty="0" err="1" smtClean="0">
                <a:solidFill>
                  <a:srgbClr val="00B050"/>
                </a:solidFill>
              </a:rPr>
              <a:t>synereze</a:t>
            </a:r>
            <a:r>
              <a:rPr lang="cs-CZ" b="1" dirty="0" smtClean="0">
                <a:solidFill>
                  <a:srgbClr val="00B050"/>
                </a:solidFill>
              </a:rPr>
              <a:t> koagulátu</a:t>
            </a:r>
            <a:r>
              <a:rPr lang="cs-CZ" dirty="0" smtClean="0"/>
              <a:t> a vylučování syrovátky u finálních výrobků.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Fermentace a chlazení</a:t>
            </a:r>
          </a:p>
          <a:p>
            <a:pPr>
              <a:buNone/>
            </a:pPr>
            <a:r>
              <a:rPr lang="cs-CZ" i="1" dirty="0" smtClean="0"/>
              <a:t>Fermentace může probíhat v závislosti na technologickém postupu dvojím způsobem: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Fermentace probíhající přímo v drobném spotřebitelském balení </a:t>
            </a:r>
            <a:r>
              <a:rPr lang="cs-CZ" b="1" dirty="0" smtClean="0">
                <a:sym typeface="Symbol"/>
              </a:rPr>
              <a:t></a:t>
            </a:r>
            <a:r>
              <a:rPr lang="cs-CZ" b="1" dirty="0" smtClean="0"/>
              <a:t> </a:t>
            </a:r>
            <a:r>
              <a:rPr lang="cs-CZ" dirty="0" err="1" smtClean="0"/>
              <a:t>zaočkovaná</a:t>
            </a:r>
            <a:r>
              <a:rPr lang="cs-CZ" dirty="0" smtClean="0"/>
              <a:t> směs se plní přímo do obalů.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Do směsi se před plněním do obalu mohou přidávat </a:t>
            </a:r>
            <a:r>
              <a:rPr lang="cs-CZ" b="1" dirty="0" err="1" smtClean="0">
                <a:solidFill>
                  <a:srgbClr val="00B050"/>
                </a:solidFill>
              </a:rPr>
              <a:t>aromata</a:t>
            </a:r>
            <a:r>
              <a:rPr lang="cs-CZ" b="1" dirty="0" smtClean="0">
                <a:solidFill>
                  <a:srgbClr val="00B050"/>
                </a:solidFill>
              </a:rPr>
              <a:t>, přídatné látky, ovocná směs.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Naplněné obaly se přemístí do zařízení, kde probíhá fermentace např. </a:t>
            </a:r>
            <a:r>
              <a:rPr lang="cs-CZ" b="1" dirty="0" smtClean="0">
                <a:solidFill>
                  <a:srgbClr val="00B050"/>
                </a:solidFill>
              </a:rPr>
              <a:t>zrací tunely, skříně nebo místnosti.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Postup je typický pro </a:t>
            </a:r>
            <a:r>
              <a:rPr lang="cs-CZ" b="1" dirty="0" smtClean="0">
                <a:solidFill>
                  <a:srgbClr val="00B050"/>
                </a:solidFill>
              </a:rPr>
              <a:t>jogurty s pevným koagulátem</a:t>
            </a:r>
            <a:r>
              <a:rPr lang="cs-CZ" dirty="0" smtClean="0"/>
              <a:t>. Výrobky po dosažení finální hodnoty pH (4,5) se chladí. 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33670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Fermentace probíhající ve fermentačním tanku </a:t>
            </a:r>
            <a:r>
              <a:rPr lang="cs-CZ" b="1" dirty="0" smtClean="0">
                <a:sym typeface="Symbol"/>
              </a:rPr>
              <a:t></a:t>
            </a:r>
            <a:r>
              <a:rPr lang="cs-CZ" dirty="0" smtClean="0"/>
              <a:t> po jejímž ukončení se koagulát dále zpracovává.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 dosažení finálního pH koagulátu (pH 4,5-4,7) je důležité ukončit fermentaci zchlazením.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Chladí se přímo ve fermentačním tanku na teplotu 15-22 °C.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Současně je rozrušena struktura gelu šetrným mícháním.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Vychlazený koagulát je čerpán do vyrovnávacího tanku, kde setrvává před dalšími operacemi (plnění do spotřebitelských obalů).</a:t>
            </a: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Plnění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Současné požadavky na uchování jakosti výrobků po co nejdelší dobu si kladou vysoké nároky na hygienu během celého technologického procesu, zejména pak během balení výrobků.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Jednou z metod prodloužení trvanlivosti výrobků je plnění na </a:t>
            </a:r>
            <a:r>
              <a:rPr lang="cs-CZ" b="1" dirty="0" smtClean="0">
                <a:solidFill>
                  <a:srgbClr val="0000FF"/>
                </a:solidFill>
              </a:rPr>
              <a:t>aseptických plničkách.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Obaly jsou předem sterilizovány roztokem </a:t>
            </a:r>
            <a:r>
              <a:rPr lang="cs-CZ" b="1" dirty="0" smtClean="0">
                <a:solidFill>
                  <a:srgbClr val="0000FF"/>
                </a:solidFill>
              </a:rPr>
              <a:t>peroxidu vodíku</a:t>
            </a:r>
            <a:r>
              <a:rPr lang="cs-CZ" dirty="0" smtClean="0"/>
              <a:t>, který je následně odstraněn horkým vzduchem.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Plnění výrobku do obalu probíhá v sekci plničky, kde je přetlak sterilního vzduchu.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Plnicí </a:t>
            </a:r>
            <a:r>
              <a:rPr lang="cs-CZ" dirty="0" smtClean="0"/>
              <a:t>hlavy se sterilizují při teplotách nad 140 °C.</a:t>
            </a: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Rozdělení jogurtových výrobků</a:t>
            </a:r>
          </a:p>
          <a:p>
            <a:pPr>
              <a:buNone/>
            </a:pPr>
            <a:r>
              <a:rPr lang="cs-CZ" b="1" i="1" dirty="0" smtClean="0"/>
              <a:t>Základní dělení jogurtů vychází z technologického postupu výroby: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Jogurty klasické, s nerozmíchaným koagulátem (set type). 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Výrobky s pevnou</a:t>
            </a:r>
            <a:r>
              <a:rPr lang="cs-CZ" b="1" dirty="0" smtClean="0"/>
              <a:t>, </a:t>
            </a:r>
            <a:r>
              <a:rPr lang="cs-CZ" dirty="0" smtClean="0"/>
              <a:t>porcelánovitou až lomivou konzistencí.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Fermentace a chlazení probíhá ve spotřebitelských obalech.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Jogurty s rozmíchaným koagulátem, krémovité (</a:t>
            </a:r>
            <a:r>
              <a:rPr lang="cs-CZ" b="1" dirty="0" err="1" smtClean="0">
                <a:solidFill>
                  <a:srgbClr val="0000FF"/>
                </a:solidFill>
              </a:rPr>
              <a:t>stirred</a:t>
            </a:r>
            <a:r>
              <a:rPr lang="cs-CZ" b="1" dirty="0" smtClean="0">
                <a:solidFill>
                  <a:srgbClr val="0000FF"/>
                </a:solidFill>
              </a:rPr>
              <a:t> type). 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Výrobky s hustší nebo řidší krémovitou konzistencí podle obsahu sušiny. 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Fermentace a chlazení probíhá ve fermentačním tanku, koagulát se po ochlazení rozmíchá a plní do obalů.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Jogurtové mléko (jogurtové nápoje, </a:t>
            </a:r>
            <a:r>
              <a:rPr lang="cs-CZ" b="1" dirty="0" err="1" smtClean="0">
                <a:solidFill>
                  <a:srgbClr val="0000FF"/>
                </a:solidFill>
              </a:rPr>
              <a:t>drinking</a:t>
            </a:r>
            <a:r>
              <a:rPr lang="cs-CZ" b="1" dirty="0" smtClean="0">
                <a:solidFill>
                  <a:srgbClr val="0000FF"/>
                </a:solidFill>
              </a:rPr>
              <a:t> type).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Výrobky s tekutou konzistencí,konzumují se jako nápoj.</a:t>
            </a: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CC0066"/>
                </a:solidFill>
              </a:rPr>
              <a:t>Fermentované mléčné výrobky s využitím acidofilních a </a:t>
            </a:r>
            <a:r>
              <a:rPr lang="cs-CZ" b="1" dirty="0" err="1" smtClean="0">
                <a:solidFill>
                  <a:srgbClr val="CC0066"/>
                </a:solidFill>
              </a:rPr>
              <a:t>bifidových</a:t>
            </a:r>
            <a:r>
              <a:rPr lang="cs-CZ" b="1" dirty="0" smtClean="0">
                <a:solidFill>
                  <a:srgbClr val="CC0066"/>
                </a:solidFill>
              </a:rPr>
              <a:t> kultur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Bakterie rodů </a:t>
            </a:r>
            <a:r>
              <a:rPr lang="cs-CZ" b="1" i="1" dirty="0" err="1" smtClean="0">
                <a:solidFill>
                  <a:srgbClr val="00B050"/>
                </a:solidFill>
              </a:rPr>
              <a:t>Bifidobacterium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spp</a:t>
            </a:r>
            <a:r>
              <a:rPr lang="cs-CZ" i="1" dirty="0" smtClean="0"/>
              <a:t>. a </a:t>
            </a:r>
            <a:r>
              <a:rPr lang="cs-CZ" b="1" i="1" dirty="0" err="1" smtClean="0">
                <a:solidFill>
                  <a:srgbClr val="00B050"/>
                </a:solidFill>
              </a:rPr>
              <a:t>Lactobacillus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spp</a:t>
            </a:r>
            <a:r>
              <a:rPr lang="cs-CZ" i="1" dirty="0" smtClean="0"/>
              <a:t>. patří mezi </a:t>
            </a:r>
            <a:r>
              <a:rPr lang="cs-CZ" i="1" dirty="0" err="1" smtClean="0"/>
              <a:t>probiotické</a:t>
            </a:r>
            <a:r>
              <a:rPr lang="cs-CZ" i="1" dirty="0" smtClean="0"/>
              <a:t> </a:t>
            </a:r>
            <a:r>
              <a:rPr lang="cs-CZ" dirty="0" smtClean="0"/>
              <a:t>mikroorganismy.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Výrobky s obsahem těchto bakterií jsou charakterizované </a:t>
            </a:r>
            <a:r>
              <a:rPr lang="cs-CZ" b="1" dirty="0" smtClean="0">
                <a:solidFill>
                  <a:srgbClr val="0000FF"/>
                </a:solidFill>
              </a:rPr>
              <a:t>nižším obsahem reziduální laktózy a vyšším obsahem volných aminokyselin a některých vitaminů.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Obsahují převážně L(+) kyselinu mléčnou. 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i="1" dirty="0" smtClean="0"/>
              <a:t>L</a:t>
            </a:r>
            <a:r>
              <a:rPr lang="cs-CZ" i="1" dirty="0" smtClean="0"/>
              <a:t>. </a:t>
            </a:r>
            <a:r>
              <a:rPr lang="cs-CZ" i="1" dirty="0" err="1" smtClean="0"/>
              <a:t>acidophilus</a:t>
            </a:r>
            <a:r>
              <a:rPr lang="cs-CZ" i="1" dirty="0" smtClean="0"/>
              <a:t> a </a:t>
            </a:r>
            <a:r>
              <a:rPr lang="cs-CZ" i="1" dirty="0" err="1" smtClean="0"/>
              <a:t>bifidobakterie</a:t>
            </a:r>
            <a:r>
              <a:rPr lang="cs-CZ" i="1" dirty="0" smtClean="0"/>
              <a:t> </a:t>
            </a:r>
            <a:r>
              <a:rPr lang="cs-CZ" dirty="0" smtClean="0"/>
              <a:t>syntetizují </a:t>
            </a:r>
            <a:r>
              <a:rPr lang="cs-CZ" dirty="0" smtClean="0">
                <a:solidFill>
                  <a:srgbClr val="D60093"/>
                </a:solidFill>
              </a:rPr>
              <a:t>kyselinu listovou</a:t>
            </a:r>
            <a:r>
              <a:rPr lang="cs-CZ" i="1" dirty="0" smtClean="0">
                <a:solidFill>
                  <a:srgbClr val="D60093"/>
                </a:solidFill>
              </a:rPr>
              <a:t>, </a:t>
            </a:r>
            <a:r>
              <a:rPr lang="cs-CZ" dirty="0" smtClean="0">
                <a:solidFill>
                  <a:srgbClr val="D60093"/>
                </a:solidFill>
              </a:rPr>
              <a:t>niacin, </a:t>
            </a:r>
            <a:r>
              <a:rPr lang="cs-CZ" dirty="0" err="1" smtClean="0">
                <a:solidFill>
                  <a:srgbClr val="D60093"/>
                </a:solidFill>
              </a:rPr>
              <a:t>thiamin</a:t>
            </a:r>
            <a:r>
              <a:rPr lang="cs-CZ" dirty="0" smtClean="0">
                <a:solidFill>
                  <a:srgbClr val="D60093"/>
                </a:solidFill>
              </a:rPr>
              <a:t>, riboflavin, pyridoxin a vitamin K.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Výrobky s obsahem těchto kmenů vykazují </a:t>
            </a:r>
            <a:r>
              <a:rPr lang="cs-CZ" b="1" dirty="0" smtClean="0">
                <a:solidFill>
                  <a:srgbClr val="D60093"/>
                </a:solidFill>
              </a:rPr>
              <a:t>pozitivní  dieteticko-léčebné vlastnosti.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Terapeutické působení uvedených bakterií je velmi různorodé.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Mohou ovlivňovat střevní onemocnění a infekce, vykazují potenciální </a:t>
            </a:r>
            <a:r>
              <a:rPr lang="cs-CZ" dirty="0" err="1" smtClean="0"/>
              <a:t>antikarcinogenní</a:t>
            </a:r>
            <a:r>
              <a:rPr lang="cs-CZ" dirty="0" smtClean="0"/>
              <a:t> účinky a pozitivně se uplatní </a:t>
            </a:r>
            <a:r>
              <a:rPr lang="cs-CZ" dirty="0" err="1" smtClean="0"/>
              <a:t>hypocholesterolemicky</a:t>
            </a:r>
            <a:r>
              <a:rPr lang="cs-CZ" dirty="0" smtClean="0"/>
              <a:t>.</a:t>
            </a:r>
            <a:endParaRPr lang="cs-CZ" b="1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Sacharidy: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/>
              <a:t>Hlavním mléčným cukrem je </a:t>
            </a:r>
            <a:r>
              <a:rPr lang="cs-CZ" sz="2000" b="1" dirty="0" smtClean="0">
                <a:solidFill>
                  <a:srgbClr val="0000FF"/>
                </a:solidFill>
              </a:rPr>
              <a:t>laktóza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Symbol"/>
              </a:rPr>
              <a:t> disacharid složený z </a:t>
            </a:r>
            <a:r>
              <a:rPr lang="cs-CZ" sz="2000" b="1" dirty="0" smtClean="0"/>
              <a:t>jedné molekuly </a:t>
            </a:r>
            <a:r>
              <a:rPr lang="cs-CZ" sz="2000" b="1" dirty="0" smtClean="0">
                <a:solidFill>
                  <a:srgbClr val="00B050"/>
                </a:solidFill>
              </a:rPr>
              <a:t>glukózy</a:t>
            </a:r>
            <a:r>
              <a:rPr lang="cs-CZ" sz="2000" b="1" dirty="0" smtClean="0"/>
              <a:t> a jedné molekuly </a:t>
            </a:r>
            <a:r>
              <a:rPr lang="cs-CZ" sz="2000" b="1" dirty="0" smtClean="0">
                <a:solidFill>
                  <a:srgbClr val="00B050"/>
                </a:solidFill>
              </a:rPr>
              <a:t>galaktózy</a:t>
            </a:r>
            <a:r>
              <a:rPr lang="cs-CZ" sz="2000" b="1" dirty="0" smtClean="0"/>
              <a:t> navzájem spojené </a:t>
            </a:r>
            <a:r>
              <a:rPr lang="el-GR" sz="2000" b="1" dirty="0" smtClean="0"/>
              <a:t>β-1-4 </a:t>
            </a:r>
            <a:r>
              <a:rPr lang="cs-CZ" sz="2000" b="1" dirty="0" smtClean="0"/>
              <a:t>glykosidickou vazbou. 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/>
              <a:t>Glukózu je přiváděna do mléčné žlázy jako složka krve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/>
              <a:t>galaktóza (stereoizomer glukózy) je přetvořena z glukózy biochemickými procesy v mléčné žláze. </a:t>
            </a:r>
            <a:endParaRPr lang="cs-CZ" sz="2000" dirty="0" smtClean="0"/>
          </a:p>
          <a:p>
            <a:pPr>
              <a:buNone/>
            </a:pPr>
            <a:endParaRPr lang="cs-CZ" dirty="0" smtClean="0"/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thumb/6/6b/Lactose_etc.png/1024px-Lactose_e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55446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Biokys</a:t>
            </a:r>
            <a:endParaRPr lang="cs-CZ" b="1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Vyrábí se </a:t>
            </a:r>
            <a:r>
              <a:rPr lang="cs-CZ" b="1" dirty="0" smtClean="0">
                <a:solidFill>
                  <a:srgbClr val="0000FF"/>
                </a:solidFill>
              </a:rPr>
              <a:t>z částečně zahuštěné, </a:t>
            </a:r>
            <a:r>
              <a:rPr lang="cs-CZ" b="1" dirty="0" err="1" smtClean="0">
                <a:solidFill>
                  <a:srgbClr val="0000FF"/>
                </a:solidFill>
              </a:rPr>
              <a:t>vysokopasterované</a:t>
            </a:r>
            <a:r>
              <a:rPr lang="cs-CZ" b="1" dirty="0" smtClean="0">
                <a:solidFill>
                  <a:srgbClr val="0000FF"/>
                </a:solidFill>
              </a:rPr>
              <a:t> homogenizované směsi.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00B050"/>
                </a:solidFill>
              </a:rPr>
              <a:t>90 % směsi </a:t>
            </a:r>
            <a:r>
              <a:rPr lang="cs-CZ" dirty="0" smtClean="0"/>
              <a:t>se vychladí na 35 °C a inokuluje směsnou kulturou s kmeny </a:t>
            </a:r>
            <a:r>
              <a:rPr lang="cs-CZ" b="1" i="1" dirty="0" err="1" smtClean="0">
                <a:solidFill>
                  <a:srgbClr val="00B050"/>
                </a:solidFill>
              </a:rPr>
              <a:t>Bifidobacterium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bifidum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i="1" dirty="0" err="1" smtClean="0">
                <a:solidFill>
                  <a:srgbClr val="00B050"/>
                </a:solidFill>
              </a:rPr>
              <a:t>Pediococcus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acidilactici</a:t>
            </a:r>
            <a:r>
              <a:rPr lang="cs-CZ" b="1" i="1" dirty="0" smtClean="0">
                <a:solidFill>
                  <a:srgbClr val="00B050"/>
                </a:solidFill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dirty="0" err="1" smtClean="0"/>
              <a:t>Zaočkovaná</a:t>
            </a:r>
            <a:r>
              <a:rPr lang="cs-CZ" dirty="0" smtClean="0"/>
              <a:t> směs fermentuje 14-16 hod.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10% směsi se při teplotě 28-32°C </a:t>
            </a:r>
            <a:r>
              <a:rPr lang="cs-CZ" dirty="0" err="1" smtClean="0"/>
              <a:t>zaočkuje</a:t>
            </a:r>
            <a:r>
              <a:rPr lang="cs-CZ" dirty="0" smtClean="0"/>
              <a:t> acidofilní kulturou.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 14-16 hodin se fermentace ukončí.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Koaguláty se smíchají, vychladí a plní do obalů.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Kefír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Kefír je jedním z nejstarších fermentovaných mléčných výrobků, pochází z oblasti Zakavkazska.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Vyrábí se z kravského, ovčího a kozího mléka.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Největší spotřeba je v Rusku asi 4-5 kg na osobu/rok.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Konzistence kefíru je viskózní, tekutá, mírně napěněná a bílé barvy.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Chuť je popisována jako kvasinková, kyselá, mírně alkoholová, osvěžující a mírně šumivá.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Typické senzorické vlastnosti dodávají výrobku kyselina mléčná (0,8 %), </a:t>
            </a:r>
            <a:r>
              <a:rPr lang="cs-CZ" dirty="0" err="1" smtClean="0"/>
              <a:t>diacetyl</a:t>
            </a:r>
            <a:r>
              <a:rPr lang="cs-CZ" dirty="0" smtClean="0"/>
              <a:t>, </a:t>
            </a:r>
            <a:r>
              <a:rPr lang="en-US" dirty="0" err="1" smtClean="0"/>
              <a:t>acetaldehyd</a:t>
            </a:r>
            <a:r>
              <a:rPr lang="en-US" dirty="0" smtClean="0"/>
              <a:t>, ethanol (1 %) a CO2.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Základem mikrobiální kultury pro výrobu kefíru jsou kefírová zrna.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to květáku podobné hrudky žlutobílé barvy velikosti hrachu až ořechů, vzniklé nahromaděním příslušných mikroorganismů a produktů jejich metabolismu v mléce.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Typická mikroflóra kefírových zrn je složena z kvasinek, </a:t>
            </a:r>
            <a:r>
              <a:rPr lang="cs-CZ" dirty="0" err="1" smtClean="0"/>
              <a:t>laktokoků</a:t>
            </a:r>
            <a:r>
              <a:rPr lang="cs-CZ" dirty="0" smtClean="0"/>
              <a:t> a </a:t>
            </a:r>
            <a:r>
              <a:rPr lang="cs-CZ" dirty="0" err="1" smtClean="0"/>
              <a:t>lactobacilů</a:t>
            </a:r>
            <a:r>
              <a:rPr lang="cs-CZ" dirty="0" smtClean="0"/>
              <a:t> typických pro kefírovou kulturu.</a:t>
            </a:r>
          </a:p>
          <a:p>
            <a:pPr>
              <a:buBlip>
                <a:blip r:embed="rId2"/>
              </a:buBlip>
            </a:pPr>
            <a:r>
              <a:rPr lang="cs-CZ" i="1" dirty="0" smtClean="0"/>
              <a:t>Kvasinky tvoří 5-10 % kefírové </a:t>
            </a:r>
            <a:r>
              <a:rPr lang="cs-CZ" dirty="0" smtClean="0"/>
              <a:t>kultury.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Od jiných fermentovaných nápojů se kefír liší přítomností kvasinek a odlišným charakterem biochemických pochodů.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Kromě </a:t>
            </a:r>
            <a:r>
              <a:rPr lang="cs-CZ" dirty="0" err="1" smtClean="0"/>
              <a:t>homofermentativního</a:t>
            </a:r>
            <a:r>
              <a:rPr lang="cs-CZ" dirty="0" smtClean="0"/>
              <a:t> i </a:t>
            </a:r>
            <a:r>
              <a:rPr lang="cs-CZ" dirty="0" err="1" smtClean="0"/>
              <a:t>heterofermentativního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mléčného kvašení se uplatňuje i kvašení alkoholové.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Kefír obsahuje vyšší koncentrace vitaminů B1, B2 a kyseliny </a:t>
            </a:r>
            <a:r>
              <a:rPr lang="cs-CZ" dirty="0" err="1" smtClean="0"/>
              <a:t>folové</a:t>
            </a:r>
            <a:r>
              <a:rPr lang="cs-CZ" dirty="0" smtClean="0"/>
              <a:t> než mléko.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Ve světě je kefír opředen různými mýty o léčivé síle, tvrzeními o nutričních a terapeutických schopnostech.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Byly provedeny vědecké studie, které poukazují na následující pozitivní účinky: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inhibice růstu patogenních mikroorganismů – antimikrobiální aktivita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stimulace produkce bakteriocinů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některé kvasinky podporují přežívání </a:t>
            </a:r>
            <a:r>
              <a:rPr lang="cs-CZ" dirty="0" err="1" smtClean="0"/>
              <a:t>probiotických</a:t>
            </a:r>
            <a:r>
              <a:rPr lang="cs-CZ" dirty="0" smtClean="0"/>
              <a:t> mikroorganismů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protirakovinné účinky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kapsulární polysacharidy a lipidy z kefírových zrn jsou pokládány za látky působící proti stresu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podpora trávení laktózy ve střevech.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Lipidy (tuky):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Estery vyšších mastných kyselin a glycerolu.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Obsahují jak nasycené, tak nenasycené mastné kyseliny.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Poznámka: </a:t>
            </a:r>
            <a:r>
              <a:rPr lang="cs-CZ" sz="2400" i="1" dirty="0" smtClean="0"/>
              <a:t>V důsledku odlišného složení krmiva v letních měsících mléčný tuk obsahuje více nenasycených mastných kyselin, proto se máslo z něj vyrobené roztírá lépe než v zimních měsících.</a:t>
            </a:r>
          </a:p>
          <a:p>
            <a:pPr>
              <a:buNone/>
            </a:pPr>
            <a:r>
              <a:rPr lang="cs-CZ" sz="2000" i="1" dirty="0" smtClean="0"/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Proteiny (bílkoviny): </a:t>
            </a:r>
          </a:p>
          <a:p>
            <a:pPr>
              <a:buBlip>
                <a:blip r:embed="rId2"/>
              </a:buBlip>
            </a:pPr>
            <a:r>
              <a:rPr lang="cs-CZ" sz="2400" b="1" dirty="0" err="1" smtClean="0"/>
              <a:t>Kaseinové</a:t>
            </a:r>
            <a:r>
              <a:rPr lang="cs-CZ" sz="2400" b="1" dirty="0" smtClean="0"/>
              <a:t> bílkoviny jsou termostabilní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Syrovátkové bílkoviny jsou termolabilní.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Mezi syrovátkové bílkoviny patří např. laktalbuminy </a:t>
            </a:r>
            <a:r>
              <a:rPr lang="cs-CZ" sz="2400" dirty="0" smtClean="0"/>
              <a:t>(mohou být příčinou alergických reakcí), </a:t>
            </a:r>
            <a:r>
              <a:rPr lang="cs-CZ" sz="2400" b="1" dirty="0" smtClean="0"/>
              <a:t>imunoglobuliny </a:t>
            </a:r>
            <a:r>
              <a:rPr lang="cs-CZ" sz="2400" dirty="0" smtClean="0"/>
              <a:t>(mají antibakteriální účinky) </a:t>
            </a:r>
            <a:r>
              <a:rPr lang="cs-CZ" sz="2400" b="1" dirty="0" smtClean="0"/>
              <a:t>a </a:t>
            </a:r>
            <a:r>
              <a:rPr lang="cs-CZ" sz="2400" b="1" dirty="0" err="1" smtClean="0"/>
              <a:t>sérumalbuminy</a:t>
            </a:r>
            <a:r>
              <a:rPr lang="cs-CZ" sz="2400" b="1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Minerální látky: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Nejvýznamnějšími minerálními látkami obsaženými v mléce jsou zejména ionty </a:t>
            </a:r>
            <a:r>
              <a:rPr lang="cs-CZ" sz="2400" b="1" dirty="0" smtClean="0">
                <a:solidFill>
                  <a:srgbClr val="0000FF"/>
                </a:solidFill>
              </a:rPr>
              <a:t>vápníku, fosforu, hořčíku, draslíku a zinku.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 KMV se </a:t>
            </a:r>
            <a:r>
              <a:rPr lang="cs-CZ" sz="2400" b="1" dirty="0" smtClean="0">
                <a:solidFill>
                  <a:srgbClr val="0000FF"/>
                </a:solidFill>
              </a:rPr>
              <a:t>zvyšuje využitelnost vápníku a fosforu o 7-11 %. </a:t>
            </a:r>
            <a:r>
              <a:rPr lang="cs-CZ" sz="2400" dirty="0" smtClean="0"/>
              <a:t>Důvodem lepší využitelnosti je přítomnost </a:t>
            </a:r>
            <a:r>
              <a:rPr lang="cs-CZ" sz="2400" b="1" dirty="0" smtClean="0">
                <a:solidFill>
                  <a:srgbClr val="00B050"/>
                </a:solidFill>
              </a:rPr>
              <a:t>kyselině mléčné </a:t>
            </a:r>
            <a:r>
              <a:rPr lang="cs-CZ" sz="2400" dirty="0" smtClean="0"/>
              <a:t>a </a:t>
            </a:r>
            <a:r>
              <a:rPr lang="cs-CZ" sz="2400" b="1" dirty="0" err="1" smtClean="0">
                <a:solidFill>
                  <a:srgbClr val="00B050"/>
                </a:solidFill>
              </a:rPr>
              <a:t>bioaktivních</a:t>
            </a:r>
            <a:r>
              <a:rPr lang="cs-CZ" sz="2400" b="1" dirty="0" smtClean="0">
                <a:solidFill>
                  <a:srgbClr val="00B050"/>
                </a:solidFill>
              </a:rPr>
              <a:t> peptidů</a:t>
            </a:r>
            <a:r>
              <a:rPr lang="cs-CZ" sz="2400" dirty="0" smtClean="0"/>
              <a:t>, které vznikají v GIT štěpením kaseinu trypsinem a které </a:t>
            </a:r>
            <a:r>
              <a:rPr lang="cs-CZ" sz="2400" b="1" dirty="0" smtClean="0">
                <a:solidFill>
                  <a:srgbClr val="C00000"/>
                </a:solidFill>
              </a:rPr>
              <a:t>mění </a:t>
            </a:r>
            <a:r>
              <a:rPr lang="cs-CZ" sz="2400" b="1" dirty="0" err="1" smtClean="0">
                <a:solidFill>
                  <a:srgbClr val="C00000"/>
                </a:solidFill>
              </a:rPr>
              <a:t>solubilitu</a:t>
            </a:r>
            <a:r>
              <a:rPr lang="cs-CZ" sz="2400" b="1" dirty="0" smtClean="0">
                <a:solidFill>
                  <a:srgbClr val="C00000"/>
                </a:solidFill>
              </a:rPr>
              <a:t> minerálií v tenkém střevě</a:t>
            </a:r>
            <a:r>
              <a:rPr lang="cs-CZ" sz="2400" dirty="0" smtClean="0"/>
              <a:t>.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Vitaminy: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Dostávají se do mléka jako složka potravy </a:t>
            </a:r>
            <a:r>
              <a:rPr lang="cs-CZ" sz="2400" b="1" dirty="0" smtClean="0">
                <a:solidFill>
                  <a:srgbClr val="0000FF"/>
                </a:solidFill>
              </a:rPr>
              <a:t>(vitamín A, D, E, C), </a:t>
            </a:r>
            <a:r>
              <a:rPr lang="cs-CZ" sz="2400" dirty="0" smtClean="0"/>
              <a:t>nebo jsou tvořeny v bachoru činností mikroorganismů </a:t>
            </a:r>
            <a:r>
              <a:rPr lang="cs-CZ" sz="2400" b="1" dirty="0" smtClean="0">
                <a:solidFill>
                  <a:srgbClr val="0000FF"/>
                </a:solidFill>
              </a:rPr>
              <a:t>(vitamin B1, B2, B5 a B6).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 některých mléčných výrobcích dochází díky mikroorganismům (např. </a:t>
            </a:r>
            <a:r>
              <a:rPr lang="cs-CZ" sz="2400" i="1" dirty="0" err="1" smtClean="0"/>
              <a:t>Propionibacterium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freudenreichii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ssp</a:t>
            </a:r>
            <a:r>
              <a:rPr lang="cs-CZ" sz="2400" i="1" dirty="0" smtClean="0"/>
              <a:t>. </a:t>
            </a:r>
            <a:r>
              <a:rPr lang="cs-CZ" sz="2400" i="1" dirty="0" err="1" smtClean="0"/>
              <a:t>shermanii</a:t>
            </a:r>
            <a:r>
              <a:rPr lang="cs-CZ" sz="2400" i="1" dirty="0" smtClean="0"/>
              <a:t>) </a:t>
            </a:r>
            <a:r>
              <a:rPr lang="cs-CZ" sz="2400" b="1" dirty="0" smtClean="0">
                <a:solidFill>
                  <a:srgbClr val="0000FF"/>
                </a:solidFill>
              </a:rPr>
              <a:t>k zvýšení obsahu vitaminu B12. </a:t>
            </a:r>
          </a:p>
          <a:p>
            <a:pPr>
              <a:buBlip>
                <a:blip r:embed="rId2"/>
              </a:buBlip>
            </a:pPr>
            <a:r>
              <a:rPr lang="cs-CZ" sz="2400" i="1" dirty="0" smtClean="0"/>
              <a:t>U KMV dochází díky </a:t>
            </a:r>
            <a:r>
              <a:rPr lang="cs-CZ" sz="2400" dirty="0" smtClean="0"/>
              <a:t>mikroorganismům ke </a:t>
            </a:r>
            <a:r>
              <a:rPr lang="cs-CZ" sz="2400" b="1" dirty="0" smtClean="0">
                <a:solidFill>
                  <a:srgbClr val="0000FF"/>
                </a:solidFill>
              </a:rPr>
              <a:t>zvýšení obsahu kyseliny listové.</a:t>
            </a:r>
          </a:p>
          <a:p>
            <a:pPr>
              <a:buBlip>
                <a:blip r:embed="rId2"/>
              </a:buBlip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vápníku: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Nejčastějším onemocněním kostí u světové populace je </a:t>
            </a:r>
            <a:r>
              <a:rPr lang="cs-CZ" sz="2400" b="1" dirty="0" smtClean="0">
                <a:solidFill>
                  <a:srgbClr val="C00000"/>
                </a:solidFill>
              </a:rPr>
              <a:t>osteoporóza,</a:t>
            </a:r>
            <a:r>
              <a:rPr lang="cs-CZ" sz="2400" dirty="0" smtClean="0"/>
              <a:t> která má za následek </a:t>
            </a:r>
            <a:r>
              <a:rPr lang="cs-CZ" sz="2400" dirty="0" smtClean="0">
                <a:solidFill>
                  <a:srgbClr val="C00000"/>
                </a:solidFill>
              </a:rPr>
              <a:t>fragilitu kostí.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 první řadě jsou postiženy ženy po menopauze a mužská populace vyššího věku.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Prevalence je vyšší u bílé rasy než u černé a asiatů. </a:t>
            </a:r>
          </a:p>
          <a:p>
            <a:pPr>
              <a:buBlip>
                <a:blip r:embed="rId2"/>
              </a:buBlip>
            </a:pPr>
            <a:r>
              <a:rPr lang="cs-CZ" sz="2400" dirty="0" err="1" smtClean="0"/>
              <a:t>Nárust</a:t>
            </a:r>
            <a:r>
              <a:rPr lang="cs-CZ" sz="2400" dirty="0" smtClean="0"/>
              <a:t> kostní hmoty je spojen s prvními třemi dekádami života.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Proces stárnutí je naopak spojen u lidské populace </a:t>
            </a:r>
            <a:r>
              <a:rPr lang="pl-PL" sz="2400" b="1" dirty="0" smtClean="0">
                <a:solidFill>
                  <a:srgbClr val="C00000"/>
                </a:solidFill>
              </a:rPr>
              <a:t>s úbytkem 1 % kostní hmoty za rok. </a:t>
            </a:r>
          </a:p>
          <a:p>
            <a:pPr>
              <a:buBlip>
                <a:blip r:embed="rId2"/>
              </a:buBlip>
            </a:pPr>
            <a:r>
              <a:rPr lang="pl-PL" sz="2400" dirty="0" smtClean="0"/>
              <a:t>V těle je 99 % všeho vápníku lokalizováno v kostech </a:t>
            </a:r>
            <a:r>
              <a:rPr lang="cs-CZ" sz="2400" dirty="0" smtClean="0"/>
              <a:t>a zubech. Proto je nezbytná pozitivní vápníková bilance.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Význam mléka jako vynikajícího zdroje vápníku spočívá nejen v jeho </a:t>
            </a:r>
            <a:r>
              <a:rPr lang="cs-CZ" sz="2400" b="1" dirty="0" smtClean="0">
                <a:solidFill>
                  <a:srgbClr val="0000FF"/>
                </a:solidFill>
              </a:rPr>
              <a:t>vysoké koncentraci (1 200 mg.l-1 mléka, DDD = 800 mg)</a:t>
            </a:r>
            <a:r>
              <a:rPr lang="cs-CZ" sz="2400" dirty="0" smtClean="0"/>
              <a:t>, ale i ve </a:t>
            </a:r>
            <a:r>
              <a:rPr lang="cs-CZ" sz="2400" b="1" dirty="0" smtClean="0">
                <a:solidFill>
                  <a:srgbClr val="00B050"/>
                </a:solidFill>
              </a:rPr>
              <a:t>vysoké dostupnosti z mléka, která činí cca 30 %.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Z ostatních zdrojů, bohatých na vápník </a:t>
            </a:r>
            <a:r>
              <a:rPr lang="cs-CZ" sz="2400" dirty="0" smtClean="0"/>
              <a:t>(mák, </a:t>
            </a:r>
            <a:r>
              <a:rPr lang="cs-CZ" sz="2400" dirty="0" smtClean="0"/>
              <a:t>sezam, minerální vody</a:t>
            </a:r>
            <a:r>
              <a:rPr lang="cs-CZ" sz="2400" b="1" dirty="0" smtClean="0"/>
              <a:t>) je využitelnost jen cca 10 %.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Využitelnost vápníku z mléka je umocňována </a:t>
            </a:r>
            <a:r>
              <a:rPr lang="cs-CZ" sz="2400" b="1" dirty="0" smtClean="0">
                <a:solidFill>
                  <a:srgbClr val="C00000"/>
                </a:solidFill>
              </a:rPr>
              <a:t>přítomností vitamínu D.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 smtClean="0"/>
              <a:t> Vápník</a:t>
            </a:r>
            <a:r>
              <a:rPr lang="cs-CZ" dirty="0"/>
              <a:t> je z minerálů v našem těle zastoupený vůbec nejvíce - tvoří naše </a:t>
            </a:r>
            <a:r>
              <a:rPr lang="cs-CZ" b="1" dirty="0"/>
              <a:t>kosti a </a:t>
            </a:r>
            <a:r>
              <a:rPr lang="cs-CZ" b="1" dirty="0" smtClean="0"/>
              <a:t>zuby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Podílí se </a:t>
            </a:r>
            <a:r>
              <a:rPr lang="cs-CZ" dirty="0"/>
              <a:t>na udržování mírné zásaditosti lidské krve (pohybuje se v rozmezí od 7,36 do 7,44pH). </a:t>
            </a:r>
            <a:endParaRPr lang="cs-CZ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 Tělo </a:t>
            </a:r>
            <a:r>
              <a:rPr lang="cs-CZ" dirty="0"/>
              <a:t>potřebuje </a:t>
            </a:r>
            <a:r>
              <a:rPr lang="cs-CZ" dirty="0" err="1"/>
              <a:t>příjmout</a:t>
            </a:r>
            <a:r>
              <a:rPr lang="cs-CZ" dirty="0"/>
              <a:t> ze stravy každý den v </a:t>
            </a:r>
            <a:r>
              <a:rPr lang="cs-CZ" dirty="0" smtClean="0"/>
              <a:t>poměrně velkém </a:t>
            </a:r>
            <a:r>
              <a:rPr lang="cs-CZ" dirty="0"/>
              <a:t>množství. </a:t>
            </a:r>
            <a:endParaRPr lang="cs-CZ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„vápníkový paradox</a:t>
            </a:r>
            <a:r>
              <a:rPr lang="cs-CZ" b="1" dirty="0" smtClean="0"/>
              <a:t>“ - </a:t>
            </a:r>
            <a:r>
              <a:rPr lang="cs-CZ" dirty="0" smtClean="0"/>
              <a:t>statisticky </a:t>
            </a:r>
            <a:r>
              <a:rPr lang="cs-CZ" dirty="0"/>
              <a:t>prokázaný fakt, že v západních zemích (s vysokým příjmem vápníku z mléka) existuje zároveň také vysoké procento zlomenin a případů řídnutí kostí. </a:t>
            </a:r>
            <a:endParaRPr lang="cs-CZ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To </a:t>
            </a:r>
            <a:r>
              <a:rPr lang="cs-CZ" dirty="0"/>
              <a:t>souvisí především s nadměrným příjmem bílkovin z živočišných produktů a </a:t>
            </a:r>
            <a:r>
              <a:rPr lang="cs-CZ" b="1" dirty="0">
                <a:solidFill>
                  <a:srgbClr val="0000FF"/>
                </a:solidFill>
              </a:rPr>
              <a:t>cukrů ze zpracovaných potravin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které při trávení silně okyselují organismus </a:t>
            </a:r>
            <a:r>
              <a:rPr lang="cs-CZ" dirty="0"/>
              <a:t>a tělo musí pro nastavení už zmíněné acidobazické rovnováhy využít vápníkové rezervy z kostí. </a:t>
            </a:r>
            <a:endParaRPr lang="cs-CZ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Skutečná </a:t>
            </a:r>
            <a:r>
              <a:rPr lang="cs-CZ" dirty="0"/>
              <a:t>potřeba vápníku tedy souvisí také s celkovou skladbou jídelníčku.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21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cs-CZ" b="1" dirty="0" smtClean="0">
                <a:solidFill>
                  <a:srgbClr val="339933"/>
                </a:solidFill>
              </a:rPr>
              <a:t>Vstřebávání vápníku podporuje: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Přechodu </a:t>
            </a:r>
            <a:r>
              <a:rPr lang="cs-CZ" dirty="0"/>
              <a:t>vápníku ze střev do krevního </a:t>
            </a:r>
            <a:r>
              <a:rPr lang="cs-CZ" dirty="0" smtClean="0"/>
              <a:t>oběhu řídí: vitamin </a:t>
            </a:r>
            <a:r>
              <a:rPr lang="cs-CZ" dirty="0"/>
              <a:t>D, dále vitamin C, </a:t>
            </a:r>
            <a:r>
              <a:rPr lang="cs-CZ" dirty="0" smtClean="0"/>
              <a:t>vitamin B9</a:t>
            </a:r>
            <a:r>
              <a:rPr lang="cs-CZ" dirty="0"/>
              <a:t>, </a:t>
            </a:r>
            <a:r>
              <a:rPr lang="cs-CZ" dirty="0" smtClean="0"/>
              <a:t>fluor.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Menší </a:t>
            </a:r>
            <a:r>
              <a:rPr lang="cs-CZ" dirty="0"/>
              <a:t>potřebě vápníku také nahrává </a:t>
            </a:r>
            <a:r>
              <a:rPr lang="cs-CZ" dirty="0" smtClean="0"/>
              <a:t>zásaditá strava – tzn. Rostlinného původu.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Pevnost kostí závisí na míře pohybu (namáhání).</a:t>
            </a:r>
          </a:p>
          <a:p>
            <a:pPr marL="0" indent="0">
              <a:buClr>
                <a:srgbClr val="FF0000"/>
              </a:buClr>
              <a:buNone/>
            </a:pPr>
            <a:endParaRPr lang="cs-CZ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cs-CZ" b="1" dirty="0" smtClean="0">
                <a:solidFill>
                  <a:srgbClr val="339933"/>
                </a:solidFill>
              </a:rPr>
              <a:t>Vstřebávání </a:t>
            </a:r>
            <a:r>
              <a:rPr lang="cs-CZ" b="1" dirty="0">
                <a:solidFill>
                  <a:srgbClr val="339933"/>
                </a:solidFill>
              </a:rPr>
              <a:t>vápníku </a:t>
            </a:r>
            <a:r>
              <a:rPr lang="cs-CZ" b="1" dirty="0" smtClean="0">
                <a:solidFill>
                  <a:srgbClr val="339933"/>
                </a:solidFill>
              </a:rPr>
              <a:t>narušuje: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Kyselina </a:t>
            </a:r>
            <a:r>
              <a:rPr lang="cs-CZ" dirty="0"/>
              <a:t>šťavelová (vyskytuje se například ve špenátu nebo mangoldu), která spolu s vápníkem tvoří nerozpustné </a:t>
            </a:r>
            <a:r>
              <a:rPr lang="cs-CZ" dirty="0" smtClean="0"/>
              <a:t>šťavelany.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Sedavý </a:t>
            </a:r>
            <a:r>
              <a:rPr lang="cs-CZ" dirty="0"/>
              <a:t>způsob života, </a:t>
            </a:r>
            <a:r>
              <a:rPr lang="cs-CZ" dirty="0" smtClean="0"/>
              <a:t>alkoholismus.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Postupně </a:t>
            </a:r>
            <a:r>
              <a:rPr lang="cs-CZ" dirty="0"/>
              <a:t>se snižuje také s věkem.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00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2146</TotalTime>
  <Words>3211</Words>
  <Application>Microsoft Office PowerPoint</Application>
  <PresentationFormat>Předvádění na obrazovce (4:3)</PresentationFormat>
  <Paragraphs>275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Calibri</vt:lpstr>
      <vt:lpstr>Constantia</vt:lpstr>
      <vt:lpstr>Symbol</vt:lpstr>
      <vt:lpstr>Wingdings</vt:lpstr>
      <vt:lpstr>Wingdings 2</vt:lpstr>
      <vt:lpstr>Tok</vt:lpstr>
      <vt:lpstr>Technologie potravin</vt:lpstr>
      <vt:lpstr>MLÉKO – SLOŽKA LIDSKÉ STRAVY</vt:lpstr>
      <vt:lpstr>MLÉKO – VLASTNOSTI A SLOŽENÍ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TECHNOLOGICKÉ OPERACE MLÉKÁRENSKÉ VÝROBY</vt:lpstr>
      <vt:lpstr>Schéma mlékárenské odstředivky</vt:lpstr>
      <vt:lpstr>Schéma mlékárenské odstředivky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Schéma mlékárenské odparky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potravin</dc:title>
  <dc:creator>Ptacek</dc:creator>
  <cp:lastModifiedBy>CHEMIE</cp:lastModifiedBy>
  <cp:revision>54</cp:revision>
  <dcterms:created xsi:type="dcterms:W3CDTF">2016-03-01T12:21:37Z</dcterms:created>
  <dcterms:modified xsi:type="dcterms:W3CDTF">2017-03-04T09:09:55Z</dcterms:modified>
</cp:coreProperties>
</file>