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73" r:id="rId14"/>
    <p:sldId id="266" r:id="rId15"/>
    <p:sldId id="267" r:id="rId16"/>
    <p:sldId id="268" r:id="rId17"/>
    <p:sldId id="276" r:id="rId18"/>
    <p:sldId id="291" r:id="rId19"/>
    <p:sldId id="292" r:id="rId20"/>
    <p:sldId id="293" r:id="rId21"/>
    <p:sldId id="269" r:id="rId22"/>
    <p:sldId id="270" r:id="rId23"/>
    <p:sldId id="274" r:id="rId24"/>
    <p:sldId id="275" r:id="rId25"/>
    <p:sldId id="277" r:id="rId26"/>
    <p:sldId id="295" r:id="rId27"/>
    <p:sldId id="296" r:id="rId28"/>
    <p:sldId id="297" r:id="rId29"/>
    <p:sldId id="298" r:id="rId30"/>
    <p:sldId id="279" r:id="rId31"/>
    <p:sldId id="278" r:id="rId32"/>
    <p:sldId id="280" r:id="rId33"/>
    <p:sldId id="281" r:id="rId34"/>
    <p:sldId id="299" r:id="rId35"/>
    <p:sldId id="300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HZ1hbM0I2o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kJ3eTJvVB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JK8M1MGMY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S7SDH8fte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lQvdObru2J8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HRHaPf0yeD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1.jpeg"/><Relationship Id="rId7" Type="http://schemas.openxmlformats.org/officeDocument/2006/relationships/image" Target="../media/image1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zSXHWxJC08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ee8PWWSbI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FWV9krkJ34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24S7EAhhIk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RwjG8CUkro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-fVuuobJ_E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VS-uQYH3o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no4p4OjXQ4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d50-a.sdn.cz/d_50/c_img_F_C/ZC3HtG.jpeg?fl=cro,0,78,1500,843|res,1200,,1|jpg,80,,1" TargetMode="External"/><Relationship Id="rId13" Type="http://schemas.openxmlformats.org/officeDocument/2006/relationships/hyperlink" Target="https://i.ytimg.com/vi/HRHaPf0yeD4/maxresdefault.jpg" TargetMode="External"/><Relationship Id="rId18" Type="http://schemas.openxmlformats.org/officeDocument/2006/relationships/hyperlink" Target="https://itesco.cz/imgglobal/content_platform/recipes/main/99/sized/756x426-100-fff-0-0/997af331921ed6b19cd3720e7b5052dd.jpg" TargetMode="External"/><Relationship Id="rId3" Type="http://schemas.openxmlformats.org/officeDocument/2006/relationships/hyperlink" Target="https://zena-in.cz/media/2011/01/07/pril.jpg" TargetMode="External"/><Relationship Id="rId21" Type="http://schemas.openxmlformats.org/officeDocument/2006/relationships/hyperlink" Target="https://i.pinimg.com/originals/04/4f/16/044f1693ea35a1345237dd7633d09ad8.jpg" TargetMode="External"/><Relationship Id="rId7" Type="http://schemas.openxmlformats.org/officeDocument/2006/relationships/hyperlink" Target="https://www.google.com/url?sa=i&amp;url=https://www.nejrecept.cz/recept/super-priloha-opekane-krupave-brambory-r2245&amp;psig=AOvVaw0hrfdFOPQisHyOliX-3sNI&amp;ust=1617878396876000&amp;source=images&amp;cd=vfe&amp;ved=0CAIQjRxqFwoTCMD8--346-8CFQAAAAAdAAAAABAD" TargetMode="External"/><Relationship Id="rId12" Type="http://schemas.openxmlformats.org/officeDocument/2006/relationships/hyperlink" Target="https://www.receptarium.cz/image/cache/catalog/obrazky/3940-bramborove-sisky-s-maslem-a-houskou-1200x600_e9dc924f238fa6cc29465942875fe8f0.JPG" TargetMode="External"/><Relationship Id="rId17" Type="http://schemas.openxmlformats.org/officeDocument/2006/relationships/hyperlink" Target="https://jsemkokot.cz/wp-content/uploads/2019/12/image-50-scaled.png" TargetMode="External"/><Relationship Id="rId2" Type="http://schemas.openxmlformats.org/officeDocument/2006/relationships/hyperlink" Target="https://www.google.com/url?sa=i&amp;url=https://ocukrovce.cz/sacharidove-prilohy/&amp;psig=AOvVaw1v8OKGYEAmzegQ18m6-KiI&amp;ust=1617866389640000&amp;source=images&amp;cd=vfe&amp;ved=0CAIQjRxqFwoTCNiwo47M6-8CFQAAAAAdAAAAABAI" TargetMode="External"/><Relationship Id="rId16" Type="http://schemas.openxmlformats.org/officeDocument/2006/relationships/hyperlink" Target="https://www.toprecepty.cz/fotky/recepty/0065/karlovarsky-knedlik-154964-1920-1080-nwo.jpg" TargetMode="External"/><Relationship Id="rId20" Type="http://schemas.openxmlformats.org/officeDocument/2006/relationships/hyperlink" Target="https://www.rohlik.cz/cdn-cgi/image/f=auto,w=500,h=500/https:/cdn.rohlik.cz/images/grocery/products/1289889/1289889-1543224275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/url?sa=i&amp;url=https://fresh.iprima.cz/recepty/hedvabna-bramborova-kase&amp;psig=AOvVaw2EC3xSeReNeNNvFf8sV0lD&amp;ust=1617877943694000&amp;source=images&amp;cd=vfe&amp;ved=0CAIQjRxqFwoTCJD_sZv36-8CFQAAAAAdAAAAABAJ" TargetMode="External"/><Relationship Id="rId11" Type="http://schemas.openxmlformats.org/officeDocument/2006/relationships/hyperlink" Target="https://recepty-fotky.chytrazena.cz/recepty_foto/fotky20/maxi/1389692331-79.jpg" TargetMode="External"/><Relationship Id="rId5" Type="http://schemas.openxmlformats.org/officeDocument/2006/relationships/hyperlink" Target="https://www.google.com/url?sa=i&amp;url=http://nejedle-recepty.blogspot.com/2012/06/stouchane-brambory.html&amp;psig=AOvVaw0Tkbk8C6f6NsPwm1XFKW_P&amp;ust=1617877666779000&amp;source=images&amp;cd=vfe&amp;ved=0CAIQjRxqFwoTCMCz4JX26-8CFQAAAAAdAAAAABAP" TargetMode="External"/><Relationship Id="rId15" Type="http://schemas.openxmlformats.org/officeDocument/2006/relationships/hyperlink" Target="https://www.svetbedynek.cz/userfiles_cs/product-images/1164/5e3b7967d8d9f10a1d52bbd0610eb498.JPG" TargetMode="External"/><Relationship Id="rId10" Type="http://schemas.openxmlformats.org/officeDocument/2006/relationships/hyperlink" Target="https://itesco.cz/imgglobal/content_platform/recipes/main/e1/sized/756x426-100-fff-0-0/e1c14e34b5ffc8faa8b3420d12edfbb3.jpg" TargetMode="External"/><Relationship Id="rId19" Type="http://schemas.openxmlformats.org/officeDocument/2006/relationships/hyperlink" Target="https://i1.wp.com/varenistomem.cz/wp/wp-content/uploads/2015/02/13124608_952323151555050_9083681332528364093_n.jpg?resize=848,477&amp;ssl=1" TargetMode="External"/><Relationship Id="rId4" Type="http://schemas.openxmlformats.org/officeDocument/2006/relationships/hyperlink" Target="https://assets.tmecosys.com/image/upload/t_web767x639/img/recipe/vimdb/93282_617-0-3463-3463.jpg" TargetMode="External"/><Relationship Id="rId9" Type="http://schemas.openxmlformats.org/officeDocument/2006/relationships/hyperlink" Target="https://media.igurmet.cz/yummy/69/e9/69e91f7130dbcb807db57aa1eaf99b71.jpg" TargetMode="External"/><Relationship Id="rId14" Type="http://schemas.openxmlformats.org/officeDocument/2006/relationships/hyperlink" Target="https://www.uvarsisam.cz/public/dir/file/1555307393.jpg" TargetMode="External"/><Relationship Id="rId22" Type="http://schemas.openxmlformats.org/officeDocument/2006/relationships/hyperlink" Target="https://lh3.googleusercontent.com/proxy/b00yvOKszoPBB46vXQLizbICVssgB0AI2MCVGWM84-jNfgxRSA_HmzKkGhUS1hTGXPyXHA4dXPtwiLD5C9-4X1wFgfcgLSplGXkbjajy_3j4fuMoKvWs1N_E5RKTwYY_INUe9J4j3GQJiiSrM1HIpovDJIFn2M7eIdntWn5cFZkPqgW5jXIKIo_q4tJTOviu3pVslhN7ZYT0OHXWJ_bf_07M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test.cz/img/thumb/97584_5b01224137.jpg?1545824936" TargetMode="External"/><Relationship Id="rId13" Type="http://schemas.openxmlformats.org/officeDocument/2006/relationships/hyperlink" Target="https://assets.tmecosys.com/image/upload/t_web767x639/img/recipe/ras/Assets/C8E3D021-AE6C-4A50-90D8-4E7FC85D04DD/Derivates/31e32fab-c3e2-4d66-bf2b-de64fb2dd052.jpg" TargetMode="External"/><Relationship Id="rId18" Type="http://schemas.openxmlformats.org/officeDocument/2006/relationships/hyperlink" Target="https://d1uz88p17r663j.cloudfront.net/resized/7812cf3b527d57735d8ddfa89edc5de3_081106-tekute-horcicovy-dip-foto_744_419.jpg" TargetMode="External"/><Relationship Id="rId26" Type="http://schemas.openxmlformats.org/officeDocument/2006/relationships/hyperlink" Target="https://www.apetitonline.cz/sites/default/files/styles/630x420/public/recept/spekove_knedliky.jpg?itok=Jxtt_wET" TargetMode="External"/><Relationship Id="rId3" Type="http://schemas.openxmlformats.org/officeDocument/2006/relationships/hyperlink" Target="https://data.labuznik.cz/labuznik/images/640x480/19037.jpg?3" TargetMode="External"/><Relationship Id="rId21" Type="http://schemas.openxmlformats.org/officeDocument/2006/relationships/hyperlink" Target="https://itesco.cz/imgglobal/content_platform/recipes/main/44/sized/756x426-100-fff-0-0/4448f5b21fa6c92a283a7c08c77fe26e.jpg" TargetMode="External"/><Relationship Id="rId7" Type="http://schemas.openxmlformats.org/officeDocument/2006/relationships/hyperlink" Target="https://encrypted-tbn0.gstatic.com/images?q=tbn:ANd9GcQnFRy9_H0hYjUOoRvb9bSJmUzLvR9-Wiqpsg&amp;usqp=CAU" TargetMode="External"/><Relationship Id="rId12" Type="http://schemas.openxmlformats.org/officeDocument/2006/relationships/hyperlink" Target="https://www.az-recepty.cz/wp-content/uploads/2020/11/jednoducha-dusena-mrkev-scaled.jpg" TargetMode="External"/><Relationship Id="rId17" Type="http://schemas.openxmlformats.org/officeDocument/2006/relationships/hyperlink" Target="https://secure.ce-tescoassets.com/assets/CZ/101/8590079002101/ShotType1_540x540.jpg" TargetMode="External"/><Relationship Id="rId25" Type="http://schemas.openxmlformats.org/officeDocument/2006/relationships/hyperlink" Target="https://www.pazitka.cz/data_2/3945normal.jpg" TargetMode="External"/><Relationship Id="rId2" Type="http://schemas.openxmlformats.org/officeDocument/2006/relationships/hyperlink" Target="https://ochutnejtesvet.cz/wp-content/uploads/2018/03/druhy-r%C3%BD%C5%BEe-01-1.jpg" TargetMode="External"/><Relationship Id="rId16" Type="http://schemas.openxmlformats.org/officeDocument/2006/relationships/hyperlink" Target="https://static.kosik.cz/images/thumbs/23/860x800x1_23l9p4s1i6ek-zeli-hlavkove-bile.jpg" TargetMode="External"/><Relationship Id="rId20" Type="http://schemas.openxmlformats.org/officeDocument/2006/relationships/hyperlink" Target="https://www.bezvarady.eu/wp-content/uploads/2015/11/shutterstock_117285538.jpg" TargetMode="External"/><Relationship Id="rId29" Type="http://schemas.openxmlformats.org/officeDocument/2006/relationships/hyperlink" Target="https://lh3.googleusercontent.com/proxy/u0DmrnooNqAHc98SgUvzFbBeL94aapUGaWylPcGH1kdrIyWkCnAyehlmnMmDTd6s4XvsutufxDOatfOTCsHS8go9ciG25INn2hLH6G3DlA8ONo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radicnirecepty.cz/www/files/thumbs/files/recipe/201312/16767-65470-1386547744.1196968630.1490038247.jpg" TargetMode="External"/><Relationship Id="rId11" Type="http://schemas.openxmlformats.org/officeDocument/2006/relationships/hyperlink" Target="https://www.pazitka.cz/data_2/1707normal.jpg" TargetMode="External"/><Relationship Id="rId24" Type="http://schemas.openxmlformats.org/officeDocument/2006/relationships/hyperlink" Target="https://www.mujchlebicek.cz/content/images/thumbs/0001218_mini-smazeny-kureci-rizek-kg.jpeg" TargetMode="External"/><Relationship Id="rId5" Type="http://schemas.openxmlformats.org/officeDocument/2006/relationships/hyperlink" Target="https://gurmaniak.cz/wp-content/uploads/2019/08/ryze.jpg" TargetMode="External"/><Relationship Id="rId15" Type="http://schemas.openxmlformats.org/officeDocument/2006/relationships/hyperlink" Target="https://www.toprecepty.cz/fotky/recepty/0062/306b50a3ee6667e839694952bd2e0d93-facebook.jpg" TargetMode="External"/><Relationship Id="rId23" Type="http://schemas.openxmlformats.org/officeDocument/2006/relationships/hyperlink" Target="http://1.bp.blogspot.com/-mXNnpeK67WM/UKEziJx1lnI/AAAAAAAAGp4/r_G2CPfDiEI/s1600/DSC_0422.jpg" TargetMode="External"/><Relationship Id="rId28" Type="http://schemas.openxmlformats.org/officeDocument/2006/relationships/hyperlink" Target="https://rozvozy.cz/shop/uploads/products/2111_kanci-gulas-nas-karlovarsky-knedlik-1520251177.jpg" TargetMode="External"/><Relationship Id="rId10" Type="http://schemas.openxmlformats.org/officeDocument/2006/relationships/hyperlink" Target="https://www.toprecepty.cz/fotky/recepty/0054/hrachova-kase-s-cibulkou-133234-1920-1080-nwo.jpg" TargetMode="External"/><Relationship Id="rId19" Type="http://schemas.openxmlformats.org/officeDocument/2006/relationships/hyperlink" Target="https://www.jaktak.cz/sites/default/files/images/articles/paragraphs/dsc09181.jpg" TargetMode="External"/><Relationship Id="rId4" Type="http://schemas.openxmlformats.org/officeDocument/2006/relationships/hyperlink" Target="https://i.pinimg.com/474x/33/b3/68/33b368733ab35f94e1f9d8d370fec6cd.jpg" TargetMode="External"/><Relationship Id="rId9" Type="http://schemas.openxmlformats.org/officeDocument/2006/relationships/hyperlink" Target="https://assets.tmecosys.com/image/upload/t_web767x639/img/recipe/ras/Assets/F90DCE51-E791-4286-8F70-3B447F2535AC/Derivates/2C474F10-7EDD-4D1D-ADE4-541B486A28B8.jpg" TargetMode="External"/><Relationship Id="rId14" Type="http://schemas.openxmlformats.org/officeDocument/2006/relationships/hyperlink" Target="https://ms3.ostium.cz/instance/web-recepty/jYIHg6n6/h389w574t.jpg" TargetMode="External"/><Relationship Id="rId22" Type="http://schemas.openxmlformats.org/officeDocument/2006/relationships/hyperlink" Target="https://www.toprecepty.cz/fotky/recepty/0115/stouchane-brambory-s-jarni-cibulkou-190925-1920-1080-nwo.jpg" TargetMode="External"/><Relationship Id="rId27" Type="http://schemas.openxmlformats.org/officeDocument/2006/relationships/hyperlink" Target="https://kulinar.cz/recepty/wp-content/uploads/2014/09/svickova-na-smetane.jpg" TargetMode="External"/><Relationship Id="rId30" Type="http://schemas.openxmlformats.org/officeDocument/2006/relationships/hyperlink" Target="http://papu.ssss.cz/w/kc/te/tehlavni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cmwvzyzU9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SAMOSTATNÝ VZDĚLÁVACÍ PROJEKT SŠ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cs-CZ" dirty="0">
                <a:solidFill>
                  <a:srgbClr val="FFFFFF"/>
                </a:solidFill>
              </a:rPr>
              <a:t>515615 Bc. Lucie Doktorová</a:t>
            </a:r>
          </a:p>
          <a:p>
            <a:pPr algn="l"/>
            <a:r>
              <a:rPr lang="cs-CZ" dirty="0">
                <a:solidFill>
                  <a:srgbClr val="FFFFFF"/>
                </a:solidFill>
              </a:rPr>
              <a:t>UOP</a:t>
            </a:r>
          </a:p>
          <a:p>
            <a:pPr algn="l"/>
            <a:r>
              <a:rPr lang="cs-CZ" dirty="0"/>
              <a:t>Pedagogická fakulta - Katedra fyziky, chemie a odborného vzdělávání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608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392283">
            <a:off x="17553" y="2145299"/>
            <a:ext cx="42875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Bramborové </a:t>
            </a:r>
          </a:p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hranolky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Nejlepší domácí hranolky? Otestovali jsme 3 postupy! - Prože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775">
            <a:off x="4964966" y="2355273"/>
            <a:ext cx="6775526" cy="38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0139" y="4175511"/>
            <a:ext cx="4023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s</a:t>
            </a:r>
            <a:r>
              <a:rPr lang="cs-CZ" dirty="0" smtClean="0"/>
              <a:t>yrové brambory oloupeme a nakrájíme na hranolky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</a:t>
            </a:r>
            <a:r>
              <a:rPr lang="cs-CZ" dirty="0" smtClean="0"/>
              <a:t>smažíme na pánvi na tuku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n</a:t>
            </a:r>
            <a:r>
              <a:rPr lang="cs-CZ" dirty="0" smtClean="0"/>
              <a:t>ebo dáme na pečící papír do trouby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</a:t>
            </a:r>
            <a:r>
              <a:rPr lang="cs-CZ" dirty="0" smtClean="0"/>
              <a:t>solíme a můžeme doplnit nasekanými bylinkami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11419" y="5934670"/>
            <a:ext cx="3435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Žádné oleje a chemie! Nejlepší hranolky jsou ty domácí!| </a:t>
            </a:r>
            <a:r>
              <a:rPr lang="cs-CZ" dirty="0" err="1">
                <a:hlinkClick r:id="rId3"/>
              </a:rPr>
              <a:t>Cookrate</a:t>
            </a:r>
            <a:r>
              <a:rPr lang="cs-CZ" dirty="0">
                <a:hlinkClick r:id="rId3"/>
              </a:rPr>
              <a:t> - Czech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64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705196">
            <a:off x="153994" y="2209954"/>
            <a:ext cx="42602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Bramborový </a:t>
            </a:r>
          </a:p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salát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BRAMBOROVÝ SALÁT: Nejlepší recept! (1 fotografie) - JsemKokot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781">
            <a:off x="6518641" y="2442748"/>
            <a:ext cx="5299253" cy="36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4873" y="4211782"/>
            <a:ext cx="558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Brambory očistíme a uvaříme ve slupce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Vychladlé brambory oloupeme a nakrájíme na kostičky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K</a:t>
            </a:r>
            <a:r>
              <a:rPr lang="cs-CZ" dirty="0" smtClean="0"/>
              <a:t>ořenovou zeleninu, sterilované okurky, cibuli a uvařené vejce nakrájíme najemno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Vše smícháme dohromady a spojíme majonézou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Ochutíme nálevem z okurek, hořčicí, solí, pepřem a cukrem.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10036" y="6031345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Vánoční </a:t>
            </a:r>
            <a:r>
              <a:rPr lang="cs-CZ" dirty="0" err="1">
                <a:hlinkClick r:id="rId3"/>
              </a:rPr>
              <a:t>bramborovy</a:t>
            </a:r>
            <a:r>
              <a:rPr lang="cs-CZ" dirty="0">
                <a:hlinkClick r:id="rId3"/>
              </a:rPr>
              <a:t>́ </a:t>
            </a:r>
            <a:r>
              <a:rPr lang="cs-CZ" dirty="0" err="1">
                <a:hlinkClick r:id="rId3"/>
              </a:rPr>
              <a:t>salát</a:t>
            </a:r>
            <a:r>
              <a:rPr lang="cs-CZ" dirty="0">
                <a:hlinkClick r:id="rId3"/>
              </a:rPr>
              <a:t>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91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822650">
            <a:off x="229993" y="2052935"/>
            <a:ext cx="3142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Chlupaté</a:t>
            </a:r>
          </a:p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knedlíky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122" name="Picture 2" descr="Snadné chlupaté knedlíky ze syrových brambor | Hello Te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679">
            <a:off x="4969790" y="2493275"/>
            <a:ext cx="6897384" cy="388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0145" y="4137173"/>
            <a:ext cx="4313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Syrové brambory oloupeme a nastrouháme najemno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Nastrouhané brambory smícháme s hrubou moukou, vejcem a solí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Těsto nabíráme polévkovou lžící a vkládáme do vroucí osolené vody a vaříme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272145" y="6168498"/>
            <a:ext cx="452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Tesco recepty | Snadné chlupaté knedlíky ze syrových brambor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69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012" y="753227"/>
            <a:ext cx="9613861" cy="1080938"/>
          </a:xfrm>
        </p:spPr>
        <p:txBody>
          <a:bodyPr/>
          <a:lstStyle/>
          <a:p>
            <a:r>
              <a:rPr lang="cs-CZ" dirty="0" smtClean="0"/>
              <a:t>PŘÍLOHY Z BRAMBOR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552066">
            <a:off x="-28516" y="2472892"/>
            <a:ext cx="4398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Bramboráčky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 descr="Bramboráčky | Vaření s Tom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765">
            <a:off x="4621844" y="2183895"/>
            <a:ext cx="7168090" cy="40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1745" y="4034949"/>
            <a:ext cx="3888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Syrové brambory oloupeme a nastrouháme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Přidáme hladkou mouku, mléko, česnek, majoránku, vejce, sůl, pepř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Promícháme a pečeme placky po obou stranách na sádle v lívanečníku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343563" y="5881608"/>
            <a:ext cx="451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Bramborák - recept na skvělé domácí bramboráky (Czech </a:t>
            </a:r>
            <a:r>
              <a:rPr lang="cs-CZ" dirty="0" err="1">
                <a:hlinkClick r:id="rId3"/>
              </a:rPr>
              <a:t>Amazing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potato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latkes</a:t>
            </a:r>
            <a:r>
              <a:rPr lang="cs-CZ" dirty="0">
                <a:hlinkClick r:id="rId3"/>
              </a:rPr>
              <a:t>)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27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BRAMBOROVÉ TĚSTO</a:t>
            </a:r>
            <a:endParaRPr lang="cs-CZ" dirty="0"/>
          </a:p>
        </p:txBody>
      </p:sp>
      <p:pic>
        <p:nvPicPr>
          <p:cNvPr id="8194" name="Picture 2" descr="Recept: Těsto z vařených brambor | iGurmet.c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3" r="3365"/>
          <a:stretch/>
        </p:blipFill>
        <p:spPr bwMode="auto">
          <a:xfrm rot="343030">
            <a:off x="6417831" y="2067775"/>
            <a:ext cx="4905952" cy="432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89527" y="2558473"/>
            <a:ext cx="5246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Uvaříme očištěné brambory ve slupce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Vychladlé brambory oloupeme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Nastrouháme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Přidáme hrubou mouku, krupici, vejce a sůl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Zpracujeme těsto se kterým můžeme dál pracovat…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61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BRAMBOROVÉHO TĚSTA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737100">
            <a:off x="308726" y="3332105"/>
            <a:ext cx="2781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Bramborové</a:t>
            </a:r>
          </a:p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knedlíky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14401" y="2096655"/>
            <a:ext cx="817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 bramborového těsta můžeme vyválet bramborové knedlíky, špalíčky nebo šišky, které následně vaříme ve vroucí osolené vodě.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483563" y="3198244"/>
            <a:ext cx="2781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Bramborové</a:t>
            </a:r>
          </a:p>
          <a:p>
            <a:pPr algn="ctr"/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špalíčky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 rot="1042422">
            <a:off x="8007006" y="3332104"/>
            <a:ext cx="35107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Bramborové </a:t>
            </a:r>
          </a:p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šišky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218" name="Picture 2" descr="Bramborové knedlíky | Hello Te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0" y="4682835"/>
            <a:ext cx="3408366" cy="19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ramborové špalíčky | Fotky receptů | Chytrá žena - Chytrá ž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63" y="4628282"/>
            <a:ext cx="2706255" cy="20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ramborové šišky s máslem a houskou | Receptarium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767" y="4592074"/>
            <a:ext cx="2713214" cy="206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601527" y="2521527"/>
            <a:ext cx="438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5"/>
              </a:rPr>
              <a:t>Milujivareni.cz : Bramborové knedlíky - </a:t>
            </a:r>
            <a:r>
              <a:rPr lang="cs-CZ" dirty="0" err="1">
                <a:hlinkClick r:id="rId5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4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BRAMBOROVÉHO TĚSTA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99127" y="2235200"/>
            <a:ext cx="8044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Bramborové těsto můžeme vyválet a vykrajovat placičky, které se opékají na sádle.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 bramborového těsta můžeme také tvarovat kuličky, které obalíme v trojobalu a smažíme = krokety.</a:t>
            </a:r>
            <a:endParaRPr lang="cs-CZ" dirty="0"/>
          </a:p>
        </p:txBody>
      </p:sp>
      <p:pic>
        <p:nvPicPr>
          <p:cNvPr id="1026" name="Picture 2" descr="Bramborové plack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5" y="3821526"/>
            <a:ext cx="4462214" cy="24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mácí bramborové krokety | Recept | Uvařsisám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57" y="3836563"/>
            <a:ext cx="3899189" cy="292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0321" y="3351818"/>
            <a:ext cx="33922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Bramborové placky</a:t>
            </a:r>
            <a:endParaRPr lang="cs-CZ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402668" y="3268107"/>
            <a:ext cx="36070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Bramborové krokety</a:t>
            </a:r>
            <a:endParaRPr lang="cs-CZ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86327" y="6419273"/>
            <a:ext cx="508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Bramborové placky - </a:t>
            </a:r>
            <a:r>
              <a:rPr lang="cs-CZ" dirty="0" err="1">
                <a:hlinkClick r:id="rId4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POUŽITÍ PŘÍLOH Z BRAMBOR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6473" y="2041528"/>
            <a:ext cx="5449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Brambory vařené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Brambory šťouchané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Bramborová kaše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Brambory opečené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Hranolky, krokety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3251200" y="2447637"/>
            <a:ext cx="2724727" cy="471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543962" y="2041528"/>
            <a:ext cx="5495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Ke smaženým pokrmům (květák, řízek, karbanátek,…)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Ke steakům a plátkům masa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 bezmasým pokrmům (lečo, květákové placičky,…)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 masovým i zeleninovým směsím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6473" y="4147233"/>
            <a:ext cx="262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Bramborové placičky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Bramboráčky</a:t>
            </a:r>
            <a:endParaRPr lang="cs-CZ" dirty="0"/>
          </a:p>
        </p:txBody>
      </p:sp>
      <p:sp>
        <p:nvSpPr>
          <p:cNvPr id="7" name="Šipka doprava 6"/>
          <p:cNvSpPr/>
          <p:nvPr/>
        </p:nvSpPr>
        <p:spPr>
          <a:xfrm>
            <a:off x="3371271" y="4253450"/>
            <a:ext cx="2290618" cy="433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975927" y="4147231"/>
            <a:ext cx="522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 masovým i zeleninovým směsím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Uzené se zelím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26473" y="5126182"/>
            <a:ext cx="238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Bramborový salát</a:t>
            </a:r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2969491" y="5214092"/>
            <a:ext cx="2692398" cy="281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874327" y="5126182"/>
            <a:ext cx="532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Smažený řízek, smažená ryba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Sekaná, přírodní filet z ryby 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80321" y="6108919"/>
            <a:ext cx="257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Bramborový knedlík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Chlupatý knedlík</a:t>
            </a:r>
            <a:endParaRPr lang="cs-CZ" dirty="0"/>
          </a:p>
        </p:txBody>
      </p:sp>
      <p:sp>
        <p:nvSpPr>
          <p:cNvPr id="13" name="Šipka doprava 12"/>
          <p:cNvSpPr/>
          <p:nvPr/>
        </p:nvSpPr>
        <p:spPr>
          <a:xfrm>
            <a:off x="3371271" y="6152904"/>
            <a:ext cx="2198253" cy="281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975927" y="6022102"/>
            <a:ext cx="5514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 pečenému masu a zelí, se špenátem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 omáčkám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08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 – 1. CVIČENÍ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901452" y="1956872"/>
            <a:ext cx="852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Pojmenuj správně </a:t>
            </a:r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přílohy </a:t>
            </a:r>
            <a:r>
              <a:rPr lang="cs-CZ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 brambor:</a:t>
            </a:r>
          </a:p>
        </p:txBody>
      </p:sp>
      <p:pic>
        <p:nvPicPr>
          <p:cNvPr id="1026" name="Picture 2" descr="Jemná bramborová kaše s nízkým obsahem laktózy | Hello Tes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8947" r="13595" b="4737"/>
          <a:stretch/>
        </p:blipFill>
        <p:spPr bwMode="auto">
          <a:xfrm>
            <a:off x="276692" y="2991919"/>
            <a:ext cx="2359104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88789" y="2579411"/>
            <a:ext cx="57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A)</a:t>
            </a:r>
            <a:endParaRPr lang="cs-CZ" dirty="0"/>
          </a:p>
        </p:txBody>
      </p:sp>
      <p:pic>
        <p:nvPicPr>
          <p:cNvPr id="1028" name="Picture 4" descr="Šťouchané brambory s jarní cibulkou recept - TopRecept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59" y="2982752"/>
            <a:ext cx="2315156" cy="17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21345" y="2579411"/>
            <a:ext cx="61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B)</a:t>
            </a:r>
            <a:endParaRPr lang="cs-CZ" dirty="0"/>
          </a:p>
        </p:txBody>
      </p:sp>
      <p:pic>
        <p:nvPicPr>
          <p:cNvPr id="9" name="Picture 2" descr="BRAMBOROVÝ SALÁT: Nejlepší recept! (1 fotografie) - JsemKoko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78" y="2991919"/>
            <a:ext cx="2469856" cy="169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978643" y="2579411"/>
            <a:ext cx="59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C)</a:t>
            </a:r>
            <a:endParaRPr lang="cs-CZ" dirty="0"/>
          </a:p>
        </p:txBody>
      </p:sp>
      <p:pic>
        <p:nvPicPr>
          <p:cNvPr id="11" name="Picture 6" descr="Bramborové šišky s máslem a houskou | Receptarium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349" y="2966702"/>
            <a:ext cx="2322584" cy="176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887232" y="2454332"/>
            <a:ext cx="66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D)</a:t>
            </a:r>
            <a:endParaRPr lang="cs-CZ" dirty="0"/>
          </a:p>
        </p:txBody>
      </p:sp>
      <p:pic>
        <p:nvPicPr>
          <p:cNvPr id="13" name="Picture 4" descr="Domácí bramborové krokety | Recept | Uvařsisám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83" y="5202577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635796" y="4735167"/>
            <a:ext cx="52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E)</a:t>
            </a:r>
            <a:endParaRPr lang="cs-CZ" dirty="0"/>
          </a:p>
        </p:txBody>
      </p:sp>
      <p:pic>
        <p:nvPicPr>
          <p:cNvPr id="15" name="Picture 2" descr="Snadné chlupaté knedlíky ze syrových brambor | Hello Tesc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23038" r="12087"/>
          <a:stretch/>
        </p:blipFill>
        <p:spPr bwMode="auto">
          <a:xfrm>
            <a:off x="5161977" y="5176938"/>
            <a:ext cx="2016610" cy="162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004677" y="4735167"/>
            <a:ext cx="58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F)</a:t>
            </a:r>
            <a:endParaRPr lang="cs-CZ" dirty="0"/>
          </a:p>
        </p:txBody>
      </p:sp>
      <p:pic>
        <p:nvPicPr>
          <p:cNvPr id="18" name="Picture 2" descr="Bramborové placky - YouTub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t="8176"/>
          <a:stretch/>
        </p:blipFill>
        <p:spPr bwMode="auto">
          <a:xfrm>
            <a:off x="8760818" y="5176937"/>
            <a:ext cx="2453847" cy="162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9615055" y="4802909"/>
            <a:ext cx="60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4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PŘÍLOHY Z BRAMBOR </a:t>
            </a:r>
            <a:r>
              <a:rPr lang="cs-CZ" dirty="0" smtClean="0"/>
              <a:t>– 2. </a:t>
            </a:r>
            <a:r>
              <a:rPr lang="cs-CZ" dirty="0"/>
              <a:t>CVIČENÍ 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69024" y="1834166"/>
            <a:ext cx="48364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Vypracuj otázky…</a:t>
            </a:r>
            <a:endParaRPr lang="cs-CZ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79055" y="2752436"/>
            <a:ext cx="103077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 smtClean="0"/>
              <a:t>Vyjmenuj přílohy z brambor, které upravujeme vařením, které pečením a které smažením.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Jaké přílohy můžeme připravovat z bramborového těsta?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Uveď technologický postup bramborových knedlíků…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Do těsta na bramboráčky dáváme uvařené nebo syrové brambory?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Vyjmenuj suroviny na přípravu bramborového salátu…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Když chceme uvařit brambory dáváme je do teplé nebo do studené vody?</a:t>
            </a:r>
          </a:p>
          <a:p>
            <a:endParaRPr lang="cs-CZ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4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TÉMA PROJEKTU: PŘÍPRAVA PŘÍLOH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7999" y="3112656"/>
            <a:ext cx="4405745" cy="2980550"/>
          </a:xfrm>
        </p:spPr>
        <p:txBody>
          <a:bodyPr/>
          <a:lstStyle/>
          <a:p>
            <a:r>
              <a:rPr lang="cs-CZ" sz="2800" dirty="0" smtClean="0"/>
              <a:t>Obor: kuchař – číšník</a:t>
            </a:r>
          </a:p>
          <a:p>
            <a:r>
              <a:rPr lang="cs-CZ" sz="2800" dirty="0" smtClean="0"/>
              <a:t>Ročník: 1.</a:t>
            </a:r>
          </a:p>
          <a:p>
            <a:r>
              <a:rPr lang="cs-CZ" sz="2800" dirty="0" smtClean="0"/>
              <a:t>Předmět: Technologie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026" name="Picture 2" descr="Sacharidové přílohy | O cukrov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98" y="2216801"/>
            <a:ext cx="6523938" cy="43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PŘÍLOHY Z BRAMBOR – </a:t>
            </a:r>
            <a:r>
              <a:rPr lang="cs-CZ" dirty="0" smtClean="0"/>
              <a:t>3. CVIČENÍ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7597" y="2197314"/>
            <a:ext cx="113415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Určete vhodné přílohy z brambor vyobrazeným pokrmům:</a:t>
            </a:r>
            <a:endParaRPr lang="cs-CZ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gavina6: Pečené maso na zel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7" y="3657600"/>
            <a:ext cx="3306977" cy="22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51798" y="3253339"/>
            <a:ext cx="71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A)</a:t>
            </a:r>
            <a:endParaRPr lang="cs-CZ" dirty="0"/>
          </a:p>
        </p:txBody>
      </p:sp>
      <p:pic>
        <p:nvPicPr>
          <p:cNvPr id="2052" name="Picture 4" descr="Můj chlebíček - MINI smažený kuřecí řízek k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2" t="2867"/>
          <a:stretch/>
        </p:blipFill>
        <p:spPr bwMode="auto">
          <a:xfrm>
            <a:off x="4475747" y="3622671"/>
            <a:ext cx="3401693" cy="25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778380" y="3108960"/>
            <a:ext cx="8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B)</a:t>
            </a:r>
            <a:endParaRPr lang="cs-CZ" dirty="0"/>
          </a:p>
        </p:txBody>
      </p:sp>
      <p:pic>
        <p:nvPicPr>
          <p:cNvPr id="2054" name="Picture 6" descr="Zeleninové lečo na Českém Ghíčku | pazitk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546" y="3544703"/>
            <a:ext cx="3639619" cy="272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702265" y="3145237"/>
            <a:ext cx="67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1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293745">
            <a:off x="51941" y="2207337"/>
            <a:ext cx="28648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Houskový </a:t>
            </a:r>
          </a:p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knedlík</a:t>
            </a:r>
            <a:endParaRPr lang="cs-CZ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Houskový knedlík 500g | Svět bedýn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369">
            <a:off x="6285550" y="1086781"/>
            <a:ext cx="4509728" cy="45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2510" y="4027055"/>
            <a:ext cx="57173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Uděláme si kvásek z vlažného mléka, droždí a trochou hrubé mouky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Smícháme si hrubou mouku, sůl, vejce, mléko a vykynutý kvásek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Zpracujeme těsto do kterého zapracujeme nakrájenou žemli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Necháme vykynout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Vyválíme knedlíky a vaříme ve vroucí vodě, po uvaření propícháme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61018" y="6086764"/>
            <a:ext cx="48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Houskový kynutý knedlík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9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698687">
            <a:off x="53547" y="2382981"/>
            <a:ext cx="34655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Karlovarský </a:t>
            </a:r>
          </a:p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knedlík</a:t>
            </a:r>
            <a:endParaRPr lang="cs-CZ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Karlovarský knedlík recept - TopRecept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343">
            <a:off x="5437850" y="2469701"/>
            <a:ext cx="6266639" cy="374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3964" y="4064000"/>
            <a:ext cx="4812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Žemli smícháme s mlékem, žloutky, solí, hrubou moukou, nasekanou petrželkou a sněhem z bílků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Vytvarujeme knedlíky do potravinářské folie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Vaříme ve vroucí vodě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99492" y="6049818"/>
            <a:ext cx="599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Karlovarské knedlíky - Roman Paulus - Kulinářská Akademie </a:t>
            </a:r>
            <a:r>
              <a:rPr lang="cs-CZ" dirty="0" err="1">
                <a:hlinkClick r:id="rId3"/>
              </a:rPr>
              <a:t>Lidlu</a:t>
            </a:r>
            <a:r>
              <a:rPr lang="cs-CZ" dirty="0">
                <a:hlinkClick r:id="rId3"/>
              </a:rPr>
              <a:t>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7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449945">
            <a:off x="181828" y="2006722"/>
            <a:ext cx="2736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Špekový </a:t>
            </a:r>
          </a:p>
          <a:p>
            <a:pPr algn="ctr"/>
            <a:r>
              <a:rPr lang="cs-C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knedlík</a:t>
            </a:r>
            <a:endParaRPr lang="cs-CZ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Láznička špekový knedlík - Online supermarket Rohlík.cz — nejrychlejší  doručení ve měst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02">
            <a:off x="5255158" y="2199696"/>
            <a:ext cx="6494142" cy="39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21126" y="3889571"/>
            <a:ext cx="4424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Uzený bůček a slaninu nakrájíme na kostičky a osmahneme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Přidáme nakrájenou žemli a opražíme do zlatova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Smícháme hrubou mouku, sůl, vejce, muškátový květ, pepř, mléko a opraženou žemli se slaninou a bůčkem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Tvarujeme kulaté knedlíky a vaříme ve vroucí osolené vodě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93673" y="6280727"/>
            <a:ext cx="488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Špekové rohlíkové knedlíky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90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869846">
            <a:off x="383838" y="2182228"/>
            <a:ext cx="24096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Halušky</a:t>
            </a:r>
            <a:endParaRPr lang="cs-CZ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Halušky • Recept | svetvomne.sk | Recipe | Cooking recipes, Cooking, Food 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 b="10256"/>
          <a:stretch/>
        </p:blipFill>
        <p:spPr bwMode="auto">
          <a:xfrm rot="729142">
            <a:off x="5216363" y="1736005"/>
            <a:ext cx="6415293" cy="43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6400" y="3546764"/>
            <a:ext cx="4294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Smícháme hrubou mouku, kypřící prášek, vejce, mléko, vodu, sůl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Těsto protlačujeme přes děrované síto do vroucí osolené vody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Uvařené halušky propláchneme a promastíme sádlem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77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POUŽITÍ PŘÍLOH Z MOUKY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80290" y="3324785"/>
            <a:ext cx="4054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Houskový knedlík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Karlovarský knedlík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Špekový knedlík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H</a:t>
            </a:r>
            <a:r>
              <a:rPr lang="cs-CZ" dirty="0" smtClean="0"/>
              <a:t>alušky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3177310" y="3703276"/>
            <a:ext cx="3121891" cy="443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640946" y="3389745"/>
            <a:ext cx="4996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</a:t>
            </a:r>
            <a:r>
              <a:rPr lang="cs-CZ" dirty="0" smtClean="0"/>
              <a:t> pečenému masu, uzenému masu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se zelím nebo se špenátem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</a:t>
            </a:r>
            <a:r>
              <a:rPr lang="cs-CZ" dirty="0" smtClean="0"/>
              <a:t> vařenému a dušenému masu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</a:t>
            </a:r>
            <a:r>
              <a:rPr lang="cs-CZ" dirty="0" smtClean="0"/>
              <a:t> omáčkám</a:t>
            </a:r>
          </a:p>
        </p:txBody>
      </p:sp>
    </p:spTree>
    <p:extLst>
      <p:ext uri="{BB962C8B-B14F-4D97-AF65-F5344CB8AC3E}">
        <p14:creationId xmlns:p14="http://schemas.microsoft.com/office/powerpoint/2010/main" val="29085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 – CVIČENÍ 1.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21979" y="2110686"/>
            <a:ext cx="979627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Jaké suroviny na přípravu houskových knedlíků tu chybí?</a:t>
            </a:r>
          </a:p>
          <a:p>
            <a:pPr algn="ctr"/>
            <a:r>
              <a:rPr lang="cs-CZ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Které suroviny do houskových knedlíků nepatří?</a:t>
            </a:r>
            <a:endParaRPr lang="cs-CZ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20619381">
            <a:off x="564819" y="3620033"/>
            <a:ext cx="203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HLADKÁ MOUKA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05288" y="5168766"/>
            <a:ext cx="210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MLÉKO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rot="598877">
            <a:off x="7719461" y="4071486"/>
            <a:ext cx="211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MÁSLO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609474" y="3445844"/>
            <a:ext cx="231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DROŽDÍ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rot="375863">
            <a:off x="3609474" y="5005137"/>
            <a:ext cx="282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SŮL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21106781">
            <a:off x="8065971" y="5353432"/>
            <a:ext cx="250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KRUPICE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47385" y="4167739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PEPŘ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 rot="21229449">
            <a:off x="9586762" y="3890766"/>
            <a:ext cx="188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BRAMBORY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 – CVIČENÍ 1. (řešení)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21979" y="2110686"/>
            <a:ext cx="979627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Jaké suroviny na přípravu houskových knedlíků tu chybí?</a:t>
            </a:r>
          </a:p>
          <a:p>
            <a:pPr algn="ctr"/>
            <a:r>
              <a:rPr lang="cs-CZ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Které suroviny do houskových knedlíků nepatří?</a:t>
            </a:r>
            <a:endParaRPr lang="cs-CZ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20619381">
            <a:off x="564819" y="3620033"/>
            <a:ext cx="203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HLADKÁ MOUKA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05288" y="5168766"/>
            <a:ext cx="210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MLÉKO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rot="598877">
            <a:off x="7555074" y="4126513"/>
            <a:ext cx="211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MÁSLO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609474" y="3445844"/>
            <a:ext cx="231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DROŽDÍ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rot="375863">
            <a:off x="3609474" y="5005137"/>
            <a:ext cx="282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SŮL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21106781">
            <a:off x="8065971" y="5353432"/>
            <a:ext cx="250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KRUPICE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47385" y="4167739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PEPŘ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 rot="21229449">
            <a:off x="9586762" y="3890766"/>
            <a:ext cx="188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BRAMBORY</a:t>
            </a:r>
            <a:endParaRPr lang="cs-CZ" dirty="0"/>
          </a:p>
        </p:txBody>
      </p:sp>
      <p:cxnSp>
        <p:nvCxnSpPr>
          <p:cNvPr id="19" name="Přímá spojnice 18"/>
          <p:cNvCxnSpPr/>
          <p:nvPr/>
        </p:nvCxnSpPr>
        <p:spPr>
          <a:xfrm flipV="1">
            <a:off x="215417" y="3433346"/>
            <a:ext cx="2459611" cy="91483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4769318" y="4360505"/>
            <a:ext cx="115984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7434838" y="4075432"/>
            <a:ext cx="1349566" cy="27275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>
            <a:stCxn id="11" idx="1"/>
          </p:cNvCxnSpPr>
          <p:nvPr/>
        </p:nvCxnSpPr>
        <p:spPr>
          <a:xfrm flipV="1">
            <a:off x="9592236" y="3980403"/>
            <a:ext cx="1411386" cy="19650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>
            <a:stCxn id="9" idx="1"/>
          </p:cNvCxnSpPr>
          <p:nvPr/>
        </p:nvCxnSpPr>
        <p:spPr>
          <a:xfrm flipV="1">
            <a:off x="8078827" y="5492480"/>
            <a:ext cx="1238428" cy="22452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019575" y="5255491"/>
            <a:ext cx="181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ŽEMLE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 rot="21209139">
            <a:off x="6166156" y="3341313"/>
            <a:ext cx="205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 rot="1176690">
            <a:off x="9919855" y="4852374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HRUBÁ MOUKA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MOUKY- CVIČENÍ 2</a:t>
            </a:r>
            <a:endParaRPr lang="cs-CZ" dirty="0"/>
          </a:p>
        </p:txBody>
      </p:sp>
      <p:pic>
        <p:nvPicPr>
          <p:cNvPr id="1026" name="Picture 2" descr="Špekové knedlíky | Apetitonline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" y="3566783"/>
            <a:ext cx="3787114" cy="25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3931" y="1969808"/>
            <a:ext cx="61806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Pojmenuj správn</a:t>
            </a:r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ě pokrmy…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8" name="Picture 4" descr="Svíčková na smetaně – Kulinář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01" y="4162436"/>
            <a:ext cx="3620636" cy="24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nčí guláš, náš chlebový knedlík (alá karlovarský) - Rozvoz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3" y="3905827"/>
            <a:ext cx="2679988" cy="26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ne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31806" r="7319" b="26411"/>
          <a:stretch/>
        </p:blipFill>
        <p:spPr bwMode="auto">
          <a:xfrm>
            <a:off x="8874703" y="6091526"/>
            <a:ext cx="760373" cy="47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25600" y="3094182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35782" y="3749964"/>
            <a:ext cx="6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294182" y="3455292"/>
            <a:ext cx="66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MOUKY- CVIČENÍ 2</a:t>
            </a:r>
            <a:br>
              <a:rPr lang="cs-CZ" dirty="0" smtClean="0"/>
            </a:br>
            <a:r>
              <a:rPr lang="cs-CZ" dirty="0" smtClean="0"/>
              <a:t>(řešení)</a:t>
            </a:r>
            <a:endParaRPr lang="cs-CZ" dirty="0"/>
          </a:p>
        </p:txBody>
      </p:sp>
      <p:pic>
        <p:nvPicPr>
          <p:cNvPr id="1026" name="Picture 2" descr="Špekové knedlíky | Apetitonline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" y="3566783"/>
            <a:ext cx="3787114" cy="25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3931" y="1969808"/>
            <a:ext cx="61806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Pojmenuj správn</a:t>
            </a:r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ě pokrmy…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8" name="Picture 4" descr="Svíčková na smetaně – Kulinář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01" y="4162436"/>
            <a:ext cx="3620636" cy="24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nčí guláš, náš chlebový knedlík (alá karlovarský) - Rozvoz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3" y="3905827"/>
            <a:ext cx="2679988" cy="26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ne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31806" r="7319" b="26411"/>
          <a:stretch/>
        </p:blipFill>
        <p:spPr bwMode="auto">
          <a:xfrm>
            <a:off x="8874703" y="6091526"/>
            <a:ext cx="760373" cy="47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9229" y="2859886"/>
            <a:ext cx="367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A) Špekové knedlíky se zelím a cibulkou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05583" y="2903477"/>
            <a:ext cx="336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B) Hovězí svíčková na smetaně s houskovým knedlíkem, citronem, brusinkami a šlehačkou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81656" y="3503640"/>
            <a:ext cx="454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C) Kančí guláš s karlovarským knedlíkem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27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projektu: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74255" y="2576945"/>
            <a:ext cx="9282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Cílem projektu je vytvořit učební materiál pro učitele a žáky, který bude přínosný a s jeho pomocí dojde k naplnění cílů daného tematického celku.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Žák by měl na konci tohoto tematického celku umět vysvětlit význam příloh a jejich rozdělení, uvede technologické postupy příloh z různých druhů surovin a vhodně kombinuje pokrmy s přílohami.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4139" y="722648"/>
            <a:ext cx="9613861" cy="1080938"/>
          </a:xfrm>
        </p:spPr>
        <p:txBody>
          <a:bodyPr/>
          <a:lstStyle/>
          <a:p>
            <a:r>
              <a:rPr lang="cs-CZ" dirty="0" smtClean="0"/>
              <a:t>PŘÍLOHY Z RÝŽE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618485">
            <a:off x="245165" y="2136062"/>
            <a:ext cx="2613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Vařená </a:t>
            </a:r>
          </a:p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rýže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122" name="Picture 2" descr="DRUHY RÝŽE Z CELÉHO SVĚTA: jak se liší a co s nimi uvařit? - Ochutnejte svě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14906" r="10370" b="15020"/>
          <a:stretch/>
        </p:blipFill>
        <p:spPr bwMode="auto">
          <a:xfrm rot="544679">
            <a:off x="5099323" y="1893455"/>
            <a:ext cx="6542726" cy="42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0218" y="4222864"/>
            <a:ext cx="4156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Rýži přebereme a 3x probereme střídavě teplou a studenou vodou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Zalijeme vodou, osolíme a vaříme do měkka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3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0248" y="827119"/>
            <a:ext cx="9613861" cy="1080938"/>
          </a:xfrm>
        </p:spPr>
        <p:txBody>
          <a:bodyPr/>
          <a:lstStyle/>
          <a:p>
            <a:r>
              <a:rPr lang="cs-CZ" dirty="0" smtClean="0"/>
              <a:t>PŘÍLOHY Z RÝŽE</a:t>
            </a:r>
            <a:endParaRPr lang="cs-CZ" dirty="0"/>
          </a:p>
        </p:txBody>
      </p:sp>
      <p:pic>
        <p:nvPicPr>
          <p:cNvPr id="4098" name="Picture 2" descr="Dušená rýže s cibulí a hřebíčkem Recept - Milujivaření.c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" b="21359"/>
          <a:stretch/>
        </p:blipFill>
        <p:spPr bwMode="auto">
          <a:xfrm rot="823998">
            <a:off x="5623462" y="2414946"/>
            <a:ext cx="5929817" cy="357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 rot="21005775">
            <a:off x="307908" y="1983002"/>
            <a:ext cx="27206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Dušená </a:t>
            </a:r>
          </a:p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rýže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7855" y="3958221"/>
            <a:ext cx="5016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Rýži přebereme a 3x probereme střídavě teplou a studenou vodou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Rýži osmahneme na tuku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Zalijeme vodou (1kg rýže = 1,5l vody)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Osolíme, vložíme cibuli s napíchaným hřebíčkem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Dáme pokličku a dusíme v troubě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Když je rýže hotová –promícháme ji vidličkou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8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RÝŽE </a:t>
            </a:r>
            <a:endParaRPr lang="cs-CZ" dirty="0"/>
          </a:p>
        </p:txBody>
      </p:sp>
      <p:pic>
        <p:nvPicPr>
          <p:cNvPr id="6146" name="Picture 2" descr="Rýže Basmati na několik způsobů recept - Labužník.c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8" r="279"/>
          <a:stretch/>
        </p:blipFill>
        <p:spPr bwMode="auto">
          <a:xfrm>
            <a:off x="680321" y="3048000"/>
            <a:ext cx="3198189" cy="21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0321" y="5232111"/>
            <a:ext cx="266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Dušená rýže + kari koření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207647" y="2340114"/>
            <a:ext cx="21435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Kari rýže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148" name="Picture 4" descr="Šunková rýže | Rice krispie treat, Krispie treats, Rice krisp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09" y="2782817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569559" y="2109282"/>
            <a:ext cx="3062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Šunková rýže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11670" y="5878442"/>
            <a:ext cx="309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Dušená rýže + nakrájená šunka </a:t>
            </a:r>
            <a:endParaRPr lang="cs-CZ" dirty="0"/>
          </a:p>
        </p:txBody>
      </p:sp>
      <p:pic>
        <p:nvPicPr>
          <p:cNvPr id="6150" name="Picture 6" descr="Zeleninová rýže - Gurmaniak.c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t="3329" r="3155" b="13369"/>
          <a:stretch/>
        </p:blipFill>
        <p:spPr bwMode="auto">
          <a:xfrm>
            <a:off x="8248934" y="2954732"/>
            <a:ext cx="3564375" cy="237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175775" y="2237662"/>
            <a:ext cx="36375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Zeleninová rýže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423564" y="5555276"/>
            <a:ext cx="338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Dušená rýže + podušená nebo orestovaná zelenina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59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RÝŽE</a:t>
            </a:r>
            <a:endParaRPr lang="cs-CZ" dirty="0"/>
          </a:p>
        </p:txBody>
      </p:sp>
      <p:pic>
        <p:nvPicPr>
          <p:cNvPr id="7170" name="Picture 2" descr="Tradičnírecept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33" y="2780146"/>
            <a:ext cx="4318218" cy="31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93157" y="2133815"/>
            <a:ext cx="38699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Žampionová rýže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339273" y="6059055"/>
            <a:ext cx="387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Dušená rýže + orestované podušené žampiony</a:t>
            </a:r>
            <a:endParaRPr lang="cs-CZ" dirty="0"/>
          </a:p>
        </p:txBody>
      </p:sp>
      <p:pic>
        <p:nvPicPr>
          <p:cNvPr id="7172" name="Picture 4" descr="Risi Bisi - rice with peas - Marions Kochb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48" y="2710767"/>
            <a:ext cx="5487843" cy="32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92016" y="2064436"/>
            <a:ext cx="18293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Risi</a:t>
            </a:r>
            <a:r>
              <a:rPr lang="cs-CZ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cs-CZ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Bisi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73091" y="6169891"/>
            <a:ext cx="427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Dušená rýže + podušený hrášek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3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RÝŽE – CVIČENÍ 1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50256" y="2146432"/>
            <a:ext cx="80852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Doplň chybějící slova ve větách…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0256" y="3105029"/>
            <a:ext cx="1059741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Při předběžné úpravě, musíme rýži třikrát …………….. střídavě ve studené a teplé vodě. </a:t>
            </a:r>
          </a:p>
          <a:p>
            <a:r>
              <a:rPr lang="cs-CZ" sz="2400" dirty="0" smtClean="0"/>
              <a:t>Dušenou rýži musíme orestovat na …………… a poté ji zalijeme vodou v poměru 1kg rýže na …. </a:t>
            </a:r>
            <a:r>
              <a:rPr lang="cs-CZ" sz="2400" dirty="0"/>
              <a:t>v</a:t>
            </a:r>
            <a:r>
              <a:rPr lang="cs-CZ" sz="2400" dirty="0" smtClean="0"/>
              <a:t>ody.</a:t>
            </a:r>
          </a:p>
          <a:p>
            <a:r>
              <a:rPr lang="cs-CZ" sz="2400" dirty="0" smtClean="0"/>
              <a:t> Do dušené rýže přidáme cibuli se zapíchaným …………. </a:t>
            </a:r>
            <a:r>
              <a:rPr lang="cs-CZ" sz="2400" dirty="0"/>
              <a:t>p</a:t>
            </a:r>
            <a:r>
              <a:rPr lang="cs-CZ" sz="2400" dirty="0" smtClean="0"/>
              <a:t>řiklopíme ……….. a dáme do trouby dusit.</a:t>
            </a:r>
          </a:p>
          <a:p>
            <a:r>
              <a:rPr lang="cs-CZ" sz="2400" dirty="0" smtClean="0"/>
              <a:t>Pokud chceme udělat rýži RISI BISI smícháme dušenou rýži s ………………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3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RÝŽE – CVIČENÍ 1 - řešení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50256" y="2146432"/>
            <a:ext cx="80852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Doplň chybějící slova ve větách…</a:t>
            </a:r>
            <a:endParaRPr lang="cs-CZ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0256" y="3105029"/>
            <a:ext cx="1059741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Při předběžné úpravě, musíme rýži třikrát </a:t>
            </a:r>
            <a:r>
              <a:rPr lang="cs-CZ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proprat </a:t>
            </a:r>
            <a:r>
              <a:rPr lang="cs-CZ" sz="2400" dirty="0" smtClean="0"/>
              <a:t>střídavě ve studené a teplé vodě. </a:t>
            </a:r>
          </a:p>
          <a:p>
            <a:r>
              <a:rPr lang="cs-CZ" sz="2400" dirty="0" smtClean="0"/>
              <a:t>Dušenou rýži musíme orestovat na </a:t>
            </a:r>
            <a:r>
              <a:rPr lang="cs-CZ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tuku</a:t>
            </a:r>
            <a:r>
              <a:rPr lang="cs-CZ" sz="2400" dirty="0" smtClean="0"/>
              <a:t> a poté ji zalijeme vodou v poměru 1kg rýže na </a:t>
            </a:r>
            <a:r>
              <a:rPr lang="cs-CZ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1,5l</a:t>
            </a:r>
            <a:r>
              <a:rPr lang="cs-CZ" sz="2400" dirty="0" smtClean="0"/>
              <a:t> </a:t>
            </a:r>
            <a:r>
              <a:rPr lang="cs-CZ" sz="2400" dirty="0"/>
              <a:t>v</a:t>
            </a:r>
            <a:r>
              <a:rPr lang="cs-CZ" sz="2400" dirty="0" smtClean="0"/>
              <a:t>ody.</a:t>
            </a:r>
          </a:p>
          <a:p>
            <a:r>
              <a:rPr lang="cs-CZ" sz="2400" dirty="0" smtClean="0"/>
              <a:t> Do dušené rýže přidáme cibuli se zapíchaným </a:t>
            </a:r>
            <a:r>
              <a:rPr lang="cs-CZ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hřebíčkem</a:t>
            </a:r>
            <a:r>
              <a:rPr lang="cs-CZ" sz="2400" dirty="0" smtClean="0"/>
              <a:t> </a:t>
            </a:r>
            <a:r>
              <a:rPr lang="cs-CZ" sz="2400" dirty="0"/>
              <a:t>p</a:t>
            </a:r>
            <a:r>
              <a:rPr lang="cs-CZ" sz="2400" dirty="0" smtClean="0"/>
              <a:t>řiklopíme </a:t>
            </a:r>
            <a:r>
              <a:rPr lang="cs-CZ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poklicí</a:t>
            </a:r>
            <a:r>
              <a:rPr lang="cs-CZ" sz="2400" dirty="0" smtClean="0"/>
              <a:t> a dáme do trouby dusit.</a:t>
            </a:r>
          </a:p>
          <a:p>
            <a:r>
              <a:rPr lang="cs-CZ" sz="2400" dirty="0" smtClean="0"/>
              <a:t>Pokud chceme udělat rýži RISI BISI smícháme dušenou rýži s </a:t>
            </a:r>
            <a:r>
              <a:rPr lang="cs-CZ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hráškem</a:t>
            </a:r>
            <a:r>
              <a:rPr lang="cs-CZ" sz="2400" dirty="0" smtClean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2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TĚSTOVIN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21" y="2586182"/>
            <a:ext cx="5582251" cy="39159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98764" y="2419927"/>
            <a:ext cx="5440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Máme různé druhy těstovin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Těstoviny připravujeme vařením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dirty="0" smtClean="0"/>
              <a:t>Vkládáme je do vroucí osolené vody s kapkou oleje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dirty="0" smtClean="0"/>
              <a:t>Vody musí být vždy dostatečné množství, protože těstoviny nabydou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dirty="0" smtClean="0"/>
              <a:t>Po uvaření těstoviny propláchneme a promastíme, aby se nám neslepily </a:t>
            </a:r>
            <a:endParaRPr lang="cs-CZ" dirty="0"/>
          </a:p>
          <a:p>
            <a:pPr lvl="1"/>
            <a:endParaRPr lang="cs-CZ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8764" y="4841507"/>
            <a:ext cx="5132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Těstoviny můžeme podávat k omáčkám a do polévek nebo je zapékat a dělat z nich samostatný pokrm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75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TĚSTOVIN </a:t>
            </a:r>
            <a:endParaRPr lang="cs-CZ" dirty="0"/>
          </a:p>
        </p:txBody>
      </p:sp>
      <p:pic>
        <p:nvPicPr>
          <p:cNvPr id="8194" name="Picture 2" descr="https://www.dtest.cz/img/thumb/97584_5b01224137.jpg?15458249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9" b="53667"/>
          <a:stretch/>
        </p:blipFill>
        <p:spPr bwMode="auto">
          <a:xfrm>
            <a:off x="555050" y="1834166"/>
            <a:ext cx="4857032" cy="48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446867" y="6578601"/>
            <a:ext cx="2777066" cy="123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196" name="Picture 4" descr="https://www.dtest.cz/img/thumb/97584_5b01224137.jpg?15458249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0" r="56"/>
          <a:stretch/>
        </p:blipFill>
        <p:spPr bwMode="auto">
          <a:xfrm>
            <a:off x="6325370" y="1266232"/>
            <a:ext cx="4503052" cy="53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362299" y="1266232"/>
            <a:ext cx="1405288" cy="2530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8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LUŠTĚNIN</a:t>
            </a:r>
            <a:endParaRPr lang="cs-CZ" dirty="0"/>
          </a:p>
        </p:txBody>
      </p:sp>
      <p:pic>
        <p:nvPicPr>
          <p:cNvPr id="9218" name="Picture 2" descr="Čočka na kyselo - Cookidoo® – oficiální platforma receptů Thermomix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163">
            <a:off x="6352256" y="1860277"/>
            <a:ext cx="5271711" cy="439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 rot="20475508">
            <a:off x="-183558" y="1926499"/>
            <a:ext cx="28761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Čočka </a:t>
            </a:r>
          </a:p>
          <a:p>
            <a:pPr algn="ctr"/>
            <a:r>
              <a:rPr lang="cs-C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 kyselo</a:t>
            </a:r>
            <a:endParaRPr lang="cs-CZ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8640" y="3916592"/>
            <a:ext cx="51591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Čočku přebereme a namočíme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Dáme vařit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Do uvařené čočky přidáme cibulovou zásmažku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Provaříme a dochutíme solí, pepřem, octem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K čočce na kyselo se nejvíce hodí vajíčko nebo uzenina, také k ní podáváme sterilovanou okurku.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14762" y="6314173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Čočka nakyselo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20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LUŠTĚNIN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452424">
            <a:off x="361046" y="1964412"/>
            <a:ext cx="28616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Hrachová</a:t>
            </a:r>
          </a:p>
          <a:p>
            <a:pPr algn="ctr"/>
            <a:r>
              <a:rPr lang="cs-C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kaše</a:t>
            </a:r>
            <a:endParaRPr lang="cs-CZ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42" name="Picture 2" descr="Hrachová kaše s cibulkou recept - TopRecept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802">
            <a:off x="5591033" y="1547433"/>
            <a:ext cx="5888150" cy="44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2879" y="3647974"/>
            <a:ext cx="5024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Hrách propláchneme a namočíme (přes noc)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Uvaříme ho a následně rozmixujeme nebo propasírujeme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Okořeníme pepřem, majoránkou, česnekem a solí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Rozředíme horkým vývarem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Hrachovou kaši expedujeme maštěnou sádlem a cibulkou. 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38863" y="6006164"/>
            <a:ext cx="496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Jednoduchá a rychlá hrachová kaše - výborná!!!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7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Hodinová dotace: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245516"/>
              </p:ext>
            </p:extLst>
          </p:nvPr>
        </p:nvGraphicFramePr>
        <p:xfrm>
          <a:off x="1708727" y="3121121"/>
          <a:ext cx="8128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287889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90351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Téma: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 hodin: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31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Význam</a:t>
                      </a:r>
                      <a:r>
                        <a:rPr lang="cs-CZ" baseline="0" dirty="0" smtClean="0"/>
                        <a:t> a rozdělení příloh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839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Přílohy z brambor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218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Přílohy z mouky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51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Přílohy</a:t>
                      </a:r>
                      <a:r>
                        <a:rPr lang="cs-CZ" baseline="0" dirty="0" smtClean="0"/>
                        <a:t> z rýže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55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Přílohy z těstovin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284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Přílohy z luštěnin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2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Přílohy ze zeleniny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681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Prohlubování učiva přílohy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236195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25236" y="2170545"/>
            <a:ext cx="633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Celková hodinová dotace na téma přílohy je 12 hodin.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10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LUŠTĚNIN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562544">
            <a:off x="170182" y="2014434"/>
            <a:ext cx="2214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Šoulet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266" name="Picture 2" descr="Šoulet | pazitk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573">
            <a:off x="5585975" y="1986885"/>
            <a:ext cx="6132666" cy="41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8008" y="3245938"/>
            <a:ext cx="4639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Uvaříme si hrách a kroupy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Smícháme dohromady s osmaženou cibulkou a slaninou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</a:t>
            </a:r>
            <a:r>
              <a:rPr lang="cs-CZ" dirty="0" smtClean="0"/>
              <a:t>chutíme solí, pepřem, majoránkou a česnekem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Zapečeme v troubě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38862" y="5861785"/>
            <a:ext cx="239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Šoulet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4004" y="5515276"/>
            <a:ext cx="3503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Můžeme podávat s uzeninou nebo pečeným masem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ZE ZELENINY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599813">
            <a:off x="245871" y="1699581"/>
            <a:ext cx="24416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Dušená </a:t>
            </a:r>
          </a:p>
          <a:p>
            <a:pPr algn="ctr"/>
            <a:r>
              <a:rPr lang="cs-CZ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mrkev</a:t>
            </a:r>
            <a:endParaRPr lang="cs-CZ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290" name="Picture 2" descr="▷ TOP 6 receptů na dušenou mrkev pro rok 20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16993"/>
          <a:stretch/>
        </p:blipFill>
        <p:spPr bwMode="auto">
          <a:xfrm rot="931881">
            <a:off x="5076363" y="1856402"/>
            <a:ext cx="6597729" cy="40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83680" y="6139132"/>
            <a:ext cx="31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Dušená mrkev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27955" y="3490212"/>
            <a:ext cx="4283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Mrkev očistíme a nakrájíme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Orestujeme na másle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Zalijeme vodou a dusíme pod pokličkou do měkka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Zahustíme hladkou moukou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Provaříme a dochutíme solí, cukrem a cit. </a:t>
            </a:r>
            <a:r>
              <a:rPr lang="cs-CZ" dirty="0"/>
              <a:t>š</a:t>
            </a:r>
            <a:r>
              <a:rPr lang="cs-CZ" dirty="0" smtClean="0"/>
              <a:t>ťávou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Přidáme nasekanou petrželku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6135" y="6035040"/>
            <a:ext cx="595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/>
              <a:t>Dušenou mrkev můžeme podávat jako přílohu k masu.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6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ZE ZELENINY</a:t>
            </a:r>
            <a:endParaRPr lang="cs-CZ" dirty="0"/>
          </a:p>
        </p:txBody>
      </p:sp>
      <p:pic>
        <p:nvPicPr>
          <p:cNvPr id="13314" name="Picture 2" descr="Dušený špenát - Cookidoo® – oficiální platforma receptů Thermomix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428">
            <a:off x="6150936" y="1637841"/>
            <a:ext cx="5145745" cy="42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 rot="20285901">
            <a:off x="115503" y="1812933"/>
            <a:ext cx="24416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Dušený </a:t>
            </a:r>
          </a:p>
          <a:p>
            <a:pPr algn="ctr"/>
            <a:r>
              <a:rPr lang="cs-C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špenát</a:t>
            </a:r>
            <a:endParaRPr lang="cs-CZ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137" y="3781342"/>
            <a:ext cx="47260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Orestujeme si nakrájenou cibulku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Přidáme špenát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Přidáme trochu vývaru a dusíme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Ochutíme solí, pepřem, česnekem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Přidáme vejce popřípadě zahustíme jíškou nebo strouhankou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21743" y="5659655"/>
            <a:ext cx="3205213" cy="6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linkClick r:id="rId3"/>
              </a:rPr>
              <a:t>Rýchly</a:t>
            </a:r>
            <a:r>
              <a:rPr lang="cs-CZ" dirty="0">
                <a:hlinkClick r:id="rId3"/>
              </a:rPr>
              <a:t> špenát - </a:t>
            </a:r>
            <a:r>
              <a:rPr lang="cs-CZ" dirty="0" err="1">
                <a:hlinkClick r:id="rId3"/>
              </a:rPr>
              <a:t>videorecept</a:t>
            </a:r>
            <a:r>
              <a:rPr lang="cs-CZ" dirty="0">
                <a:hlinkClick r:id="rId3"/>
              </a:rPr>
              <a:t>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96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ZE ZELENINY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084975" y="584364"/>
            <a:ext cx="2606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DUŠENÉ </a:t>
            </a:r>
          </a:p>
          <a:p>
            <a:pPr algn="ctr"/>
            <a:r>
              <a:rPr lang="cs-CZ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ZELÍ</a:t>
            </a:r>
          </a:p>
        </p:txBody>
      </p:sp>
      <p:pic>
        <p:nvPicPr>
          <p:cNvPr id="14338" name="Picture 2" descr="Dušené zelí mojí babičky - Recepty.cz - On-line kuchař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750">
            <a:off x="444405" y="3230108"/>
            <a:ext cx="3890440" cy="26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aramelizované hlávkové zelí recept - TopRecepty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22236" r="1647"/>
          <a:stretch/>
        </p:blipFill>
        <p:spPr bwMode="auto">
          <a:xfrm rot="656530">
            <a:off x="7903199" y="3467394"/>
            <a:ext cx="4004110" cy="267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185959" y="2079656"/>
            <a:ext cx="4938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Zelí nakrájíme a dáme vařit s kmínem</a:t>
            </a:r>
          </a:p>
          <a:p>
            <a:r>
              <a:rPr lang="cs-CZ" dirty="0"/>
              <a:t> </a:t>
            </a:r>
            <a:r>
              <a:rPr lang="cs-CZ" dirty="0" smtClean="0"/>
              <a:t>    a solí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Uděláme cibulovou zásmažku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Zahustíme zelí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Dochutíme solí, cukrem a octem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 rot="21170895">
            <a:off x="1505372" y="5845246"/>
            <a:ext cx="20778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Kysané zelí</a:t>
            </a:r>
            <a:endParaRPr lang="cs-CZ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 rot="655215">
            <a:off x="7910315" y="5943267"/>
            <a:ext cx="24288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Hlávkové zelí</a:t>
            </a:r>
            <a:endParaRPr lang="cs-CZ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342" name="Picture 6" descr="Zelí hlávkové bílé, 1 ks | Košík.c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5011" r="6937" b="14175"/>
          <a:stretch/>
        </p:blipFill>
        <p:spPr bwMode="auto">
          <a:xfrm>
            <a:off x="8634206" y="1931482"/>
            <a:ext cx="1732548" cy="16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efko Kysané zelí 500g - Tesco Potravin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1585" r="16094" b="-1685"/>
          <a:stretch/>
        </p:blipFill>
        <p:spPr bwMode="auto">
          <a:xfrm rot="20829634">
            <a:off x="548642" y="2107496"/>
            <a:ext cx="1131794" cy="17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0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ZE ZELENINY</a:t>
            </a:r>
            <a:endParaRPr lang="cs-CZ" dirty="0"/>
          </a:p>
        </p:txBody>
      </p:sp>
      <p:pic>
        <p:nvPicPr>
          <p:cNvPr id="15362" name="Picture 2" descr="Grilovaná zelenina s hořčicovým dipem | Mag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151">
            <a:off x="169958" y="2759559"/>
            <a:ext cx="3583240" cy="20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 rot="21002104">
            <a:off x="66694" y="2347636"/>
            <a:ext cx="28664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Grilovaná zelenina</a:t>
            </a:r>
            <a:endParaRPr lang="cs-CZ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5364" name="Picture 4" descr="Jak připravit fazolové lusky se slaninou | recept | jaktak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49" y="2946782"/>
            <a:ext cx="3875623" cy="277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53243" y="5717852"/>
            <a:ext cx="2284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Fazolové lusky</a:t>
            </a:r>
          </a:p>
          <a:p>
            <a:pPr algn="ctr"/>
            <a:r>
              <a:rPr lang="cs-CZ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r>
              <a:rPr lang="cs-CZ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slanině</a:t>
            </a:r>
            <a:endParaRPr lang="cs-CZ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5366" name="Picture 6" descr="Zelenina vařená zdravě v páře - Rady, Tipy, Návody - BezvaRady.e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308" b="1"/>
          <a:stretch/>
        </p:blipFill>
        <p:spPr bwMode="auto">
          <a:xfrm rot="776213">
            <a:off x="8183893" y="2631359"/>
            <a:ext cx="3647299" cy="27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 rot="700247">
            <a:off x="8192716" y="5309704"/>
            <a:ext cx="2582758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Zelenina vařená </a:t>
            </a:r>
          </a:p>
          <a:p>
            <a:pPr algn="ctr"/>
            <a:r>
              <a:rPr lang="cs-CZ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 páře</a:t>
            </a:r>
            <a:endParaRPr lang="cs-CZ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9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Prohlubování učiva přílohy 1. hodina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6766" y="2233061"/>
            <a:ext cx="108765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Žáci mají za úkol ve skupinách po 4 vytvořit jídelní lístek na polední menu. V jídelním lístku budou pokrmy i s vhodnými přílohami. </a:t>
            </a:r>
          </a:p>
          <a:p>
            <a:endParaRPr lang="cs-CZ" dirty="0"/>
          </a:p>
          <a:p>
            <a:r>
              <a:rPr lang="cs-CZ" dirty="0" smtClean="0"/>
              <a:t>Obsah jídelního lístku:</a:t>
            </a:r>
          </a:p>
          <a:p>
            <a:r>
              <a:rPr lang="cs-CZ" dirty="0" smtClean="0"/>
              <a:t>Jídelní lístek bude obsahovat 10 - 12 jídel – u každého jídla budou rozdílné přílohy, které se nesmí opakovat:</a:t>
            </a:r>
          </a:p>
          <a:p>
            <a:r>
              <a:rPr lang="cs-CZ" dirty="0" smtClean="0"/>
              <a:t>4x příloha z brambor </a:t>
            </a:r>
          </a:p>
          <a:p>
            <a:r>
              <a:rPr lang="cs-CZ" dirty="0" smtClean="0"/>
              <a:t>2x příloha z mouky</a:t>
            </a:r>
          </a:p>
          <a:p>
            <a:r>
              <a:rPr lang="cs-CZ" dirty="0" smtClean="0"/>
              <a:t>2x příloha z rýže</a:t>
            </a:r>
          </a:p>
          <a:p>
            <a:r>
              <a:rPr lang="cs-CZ" dirty="0" smtClean="0"/>
              <a:t>1x příloha z těstovin</a:t>
            </a:r>
          </a:p>
          <a:p>
            <a:r>
              <a:rPr lang="cs-CZ" dirty="0" smtClean="0"/>
              <a:t>1x příloha z luštěnin</a:t>
            </a:r>
          </a:p>
          <a:p>
            <a:r>
              <a:rPr lang="cs-CZ" dirty="0" smtClean="0"/>
              <a:t>2x příloha ze zeleniny</a:t>
            </a:r>
          </a:p>
          <a:p>
            <a:endParaRPr lang="cs-CZ" dirty="0"/>
          </a:p>
          <a:p>
            <a:r>
              <a:rPr lang="cs-CZ" dirty="0" smtClean="0"/>
              <a:t>Při sestavování jídelního lístku musí žáci dodržovat pravidla pro sestavování jídelních lístků, které se učili v předmětu stolničení – docílím tak propojení dvou předmětů Technologie – Stolničení.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01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Prohlubování učiva přílohy </a:t>
            </a:r>
            <a:r>
              <a:rPr lang="cs-CZ" dirty="0" smtClean="0"/>
              <a:t>2. a 3. hodina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0321" y="2473693"/>
            <a:ext cx="101866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Žáci budou dvě hodiny ve cvičné kuchyňce připravovat prakticky přílohy, které se naučili v teorii.</a:t>
            </a:r>
          </a:p>
          <a:p>
            <a:r>
              <a:rPr lang="cs-CZ" dirty="0" smtClean="0"/>
              <a:t>Propojení teorie s praxí.</a:t>
            </a:r>
          </a:p>
          <a:p>
            <a:endParaRPr lang="cs-CZ" dirty="0"/>
          </a:p>
          <a:p>
            <a:r>
              <a:rPr lang="cs-CZ" dirty="0" smtClean="0"/>
              <a:t>Žáci budou rozdělení na skupinky po 4 (tj. 20 žáku do 5 skupin)</a:t>
            </a:r>
          </a:p>
          <a:p>
            <a:r>
              <a:rPr lang="cs-CZ" dirty="0" smtClean="0"/>
              <a:t>Každá skupina bude připravovat jiné přílohy. Žáci si volí skupiny podle toho, které přílohy si chtějí vyzkoušet. </a:t>
            </a:r>
          </a:p>
          <a:p>
            <a:endParaRPr lang="cs-CZ" dirty="0"/>
          </a:p>
          <a:p>
            <a:pPr marL="342900" indent="-342900">
              <a:buAutoNum type="arabicPeriod"/>
            </a:pPr>
            <a:r>
              <a:rPr lang="cs-CZ" dirty="0" smtClean="0"/>
              <a:t>Skupina – houskový knedlík, bramborová kaše</a:t>
            </a:r>
          </a:p>
          <a:p>
            <a:pPr marL="342900" indent="-342900">
              <a:buAutoNum type="arabicPeriod"/>
            </a:pPr>
            <a:r>
              <a:rPr lang="cs-CZ" dirty="0" smtClean="0"/>
              <a:t>Skupina – karlovarský knedlík, šťouchané brambory</a:t>
            </a:r>
          </a:p>
          <a:p>
            <a:pPr marL="342900" indent="-342900">
              <a:buAutoNum type="arabicPeriod"/>
            </a:pPr>
            <a:r>
              <a:rPr lang="cs-CZ" dirty="0" smtClean="0"/>
              <a:t>Skupina – bramborový knedlík, dušený špenát</a:t>
            </a:r>
          </a:p>
          <a:p>
            <a:pPr marL="342900" indent="-342900">
              <a:buAutoNum type="arabicPeriod"/>
            </a:pPr>
            <a:r>
              <a:rPr lang="cs-CZ" dirty="0" smtClean="0"/>
              <a:t>skupina – bramboráky, fazolové lusky na slanině</a:t>
            </a:r>
          </a:p>
          <a:p>
            <a:pPr marL="342900" indent="-342900">
              <a:buAutoNum type="arabicPeriod"/>
            </a:pPr>
            <a:r>
              <a:rPr lang="cs-CZ" dirty="0" smtClean="0"/>
              <a:t>Skupina – čočka na kyselo, vařené domácí těstoviny</a:t>
            </a:r>
            <a:endParaRPr lang="cs-CZ" dirty="0"/>
          </a:p>
          <a:p>
            <a:pPr marL="342900" indent="-342900">
              <a:buAutoNum type="arabicPeriod"/>
            </a:pPr>
            <a:endParaRPr lang="cs-CZ" dirty="0" smtClean="0"/>
          </a:p>
          <a:p>
            <a:r>
              <a:rPr lang="cs-CZ" dirty="0" smtClean="0"/>
              <a:t>Na závěr se přílohy zhodnotí a všichni ochutnají přílohy jak své, tak i ostatních skupin, proběhne diskuze a vzájemné hodnocení.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82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Realizace projektu: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773" y="2569945"/>
            <a:ext cx="9038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Jelikož učím technologii na SOŠ, Projekt jsem rovnou zrealizovala. Teorii jsem učila distančně online přes Microsoft </a:t>
            </a:r>
            <a:r>
              <a:rPr lang="cs-CZ" dirty="0" err="1" smtClean="0"/>
              <a:t>Teams</a:t>
            </a:r>
            <a:r>
              <a:rPr lang="cs-CZ" dirty="0" smtClean="0"/>
              <a:t>, žákům se zejména líbili video ukázky, které jsem jim pouštěla. </a:t>
            </a:r>
          </a:p>
          <a:p>
            <a:endParaRPr lang="cs-CZ" dirty="0"/>
          </a:p>
          <a:p>
            <a:r>
              <a:rPr lang="cs-CZ" dirty="0" smtClean="0"/>
              <a:t>Žáky prvního ročníku mám i na odborný výcvik. Od 26.4. je povolen odborný výcvik a tak jsem se žáky prohlubování učiva z technologie provedla při odborném výcviku. Já se tedy vždy snažím, aby se praxe s teorií propojovaly. </a:t>
            </a:r>
          </a:p>
          <a:p>
            <a:endParaRPr lang="cs-CZ" dirty="0"/>
          </a:p>
          <a:p>
            <a:r>
              <a:rPr lang="cs-CZ" dirty="0" smtClean="0"/>
              <a:t>Projekt si myslím, že byl úspěšný a že ho využiji i na příští rok pro nové první ročníky.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9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Realizace projektu: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" b="37959"/>
          <a:stretch/>
        </p:blipFill>
        <p:spPr>
          <a:xfrm rot="20964011">
            <a:off x="5908764" y="981776"/>
            <a:ext cx="4409519" cy="36576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766" y="2866759"/>
            <a:ext cx="3758397" cy="28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Realizace projektu: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3569" y="2423112"/>
            <a:ext cx="4711566" cy="35336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192">
            <a:off x="8070647" y="2684720"/>
            <a:ext cx="3764998" cy="28237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7936">
            <a:off x="563796" y="2342835"/>
            <a:ext cx="2770672" cy="36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příloh: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1818" y="2567708"/>
            <a:ext cx="61514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</a:t>
            </a:r>
            <a:r>
              <a:rPr lang="cs-CZ" sz="2400" dirty="0" smtClean="0"/>
              <a:t>oplňují pokrmy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Zvyšují biologickou a energetickou hodnotu pokrmu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M</a:t>
            </a:r>
            <a:r>
              <a:rPr lang="cs-CZ" sz="2400" dirty="0" smtClean="0"/>
              <a:t>ůžeme upravovat všemi tepelnými úpravami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Můžeme je podávat i syrové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2050" name="Picture 2" descr="ŽENA-IN - Přílohy při dietě: jíst, nebo vynecha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14" y="3264729"/>
            <a:ext cx="5587149" cy="323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Zdroje: hlavně hodně obrázků vypůjčených z internetu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75385" y="2223436"/>
            <a:ext cx="11174931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u="sng" dirty="0">
                <a:hlinkClick r:id="rId2"/>
              </a:rPr>
              <a:t>https://www.google.com/url?sa=i&amp;url=https%3A%2F%2Focukrovce.cz%2Fsacharidove-prilohy%2F&amp;psig=AOvVaw1v8OKGYEAmzegQ18m6-KiI&amp;ust=1617866389640000&amp;source=images&amp;cd=vfe&amp;ved=0CAIQjRxqFwoTCNiwo47M6-8CFQAAAAAdAAAAABAI</a:t>
            </a:r>
            <a:r>
              <a:rPr lang="cs-CZ" sz="1000" dirty="0"/>
              <a:t> </a:t>
            </a:r>
          </a:p>
          <a:p>
            <a:r>
              <a:rPr lang="cs-CZ" sz="1000" u="sng" dirty="0">
                <a:hlinkClick r:id="rId3"/>
              </a:rPr>
              <a:t>https://zena-in.cz/media/2011/01/07/pril.jpg</a:t>
            </a:r>
            <a:endParaRPr lang="cs-CZ" sz="1000" dirty="0"/>
          </a:p>
          <a:p>
            <a:r>
              <a:rPr lang="cs-CZ" sz="1000" u="sng" dirty="0">
                <a:hlinkClick r:id="rId4"/>
              </a:rPr>
              <a:t>https://assets.tmecosys.com/image/upload/t_web767x639/img/recipe/vimdb/93282_617-0-3463-3463.jpg</a:t>
            </a:r>
            <a:endParaRPr lang="cs-CZ" sz="1000" dirty="0"/>
          </a:p>
          <a:p>
            <a:r>
              <a:rPr lang="cs-CZ" sz="1000" u="sng" dirty="0">
                <a:hlinkClick r:id="rId5"/>
              </a:rPr>
              <a:t>https://www.google.com/url?sa=i&amp;url=http%3A%2F%2Fnejedle-recepty.blogspot.com%2F2012%2F06%2Fstouchane-brambory.html&amp;psig=AOvVaw0Tkbk8C6f6NsPwm1XFKW_P&amp;ust=1617877666779000&amp;source=images&amp;cd=vfe&amp;ved=0CAIQjRxqFwoTCMCz4JX26-8CFQAAAAAdAAAAABAP</a:t>
            </a:r>
            <a:endParaRPr lang="cs-CZ" sz="1000" dirty="0"/>
          </a:p>
          <a:p>
            <a:r>
              <a:rPr lang="cs-CZ" sz="1000" u="sng" dirty="0">
                <a:hlinkClick r:id="rId6"/>
              </a:rPr>
              <a:t>https://www.google.com/url?sa=i&amp;url=https%3A%2F%2Ffresh.iprima.cz%2Frecepty%2Fhedvabna-bramborova-kase&amp;psig=AOvVaw2EC3xSeReNeNNvFf8sV0lD&amp;ust=1617877943694000&amp;source=images&amp;cd=vfe&amp;ved=0CAIQjRxqFwoTCJD_sZv36-8CFQAAAAAdAAAAABAJ</a:t>
            </a:r>
            <a:endParaRPr lang="cs-CZ" sz="1000" dirty="0"/>
          </a:p>
          <a:p>
            <a:r>
              <a:rPr lang="cs-CZ" sz="1000" u="sng" dirty="0">
                <a:hlinkClick r:id="rId7"/>
              </a:rPr>
              <a:t>https://www.google.com/url?sa=i&amp;url=https%3A%2F%2Fwww.nejrecept.cz%2Frecept%2Fsuper-priloha-opekane-krupave-brambory-r2245&amp;psig=AOvVaw0hrfdFOPQisHyOliX-3sNI&amp;ust=1617878396876000&amp;source=images&amp;cd=vfe&amp;ved=0CAIQjRxqFwoTCMD8--346-8CFQAAAAAdAAAAABAD</a:t>
            </a:r>
            <a:endParaRPr lang="cs-CZ" sz="1000" dirty="0"/>
          </a:p>
          <a:p>
            <a:r>
              <a:rPr lang="cs-CZ" sz="1000" u="sng" dirty="0">
                <a:hlinkClick r:id="rId8"/>
              </a:rPr>
              <a:t>https://d50-a.sdn.cz/d_50/c_img_F_C/ZC3HtG.jpeg?fl=cro,0,78,1500,843%7Cres,1200,,1%7Cjpg,80,,1</a:t>
            </a:r>
            <a:endParaRPr lang="cs-CZ" sz="1000" dirty="0"/>
          </a:p>
          <a:p>
            <a:r>
              <a:rPr lang="cs-CZ" sz="1000" u="sng" dirty="0">
                <a:hlinkClick r:id="rId9"/>
              </a:rPr>
              <a:t>https://media.igurmet.cz/yummy/69/e9/69e91f7130dbcb807db57aa1eaf99b71.jpg</a:t>
            </a:r>
            <a:endParaRPr lang="cs-CZ" sz="1000" dirty="0"/>
          </a:p>
          <a:p>
            <a:r>
              <a:rPr lang="cs-CZ" sz="1000" u="sng" dirty="0">
                <a:hlinkClick r:id="rId10"/>
              </a:rPr>
              <a:t>https://itesco.cz/imgglobal/content_platform/recipes/main/e1/sized/756x426-100-fff-0-0/e1c14e34b5ffc8faa8b3420d12edfbb3.jpg</a:t>
            </a:r>
            <a:endParaRPr lang="cs-CZ" sz="1000" dirty="0"/>
          </a:p>
          <a:p>
            <a:r>
              <a:rPr lang="cs-CZ" sz="1000" u="sng" dirty="0">
                <a:hlinkClick r:id="rId11"/>
              </a:rPr>
              <a:t>https://recepty-fotky.chytrazena.cz/recepty_foto/fotky20/maxi/1389692331-79.jpg</a:t>
            </a:r>
            <a:endParaRPr lang="cs-CZ" sz="1000" dirty="0"/>
          </a:p>
          <a:p>
            <a:r>
              <a:rPr lang="cs-CZ" sz="1000" u="sng" dirty="0">
                <a:hlinkClick r:id="rId12"/>
              </a:rPr>
              <a:t>https://www.receptarium.cz/image/cache/catalog/obrazky/3940-bramborove-sisky-s-maslem-a-houskou-1200x600_e9dc924f238fa6cc29465942875fe8f0.JPG</a:t>
            </a:r>
            <a:endParaRPr lang="cs-CZ" sz="1000" dirty="0"/>
          </a:p>
          <a:p>
            <a:r>
              <a:rPr lang="cs-CZ" sz="1000" u="sng" dirty="0">
                <a:hlinkClick r:id="rId13"/>
              </a:rPr>
              <a:t>https://i.ytimg.com/vi/HRHaPf0yeD4/maxresdefault.jpg</a:t>
            </a:r>
            <a:endParaRPr lang="cs-CZ" sz="1000" dirty="0"/>
          </a:p>
          <a:p>
            <a:r>
              <a:rPr lang="cs-CZ" sz="1000" u="sng" dirty="0">
                <a:hlinkClick r:id="rId14"/>
              </a:rPr>
              <a:t>https://www.uvarsisam.cz/public/dir/file/1555307393.jpg</a:t>
            </a:r>
            <a:endParaRPr lang="cs-CZ" sz="1000" dirty="0"/>
          </a:p>
          <a:p>
            <a:r>
              <a:rPr lang="cs-CZ" sz="1000" u="sng" dirty="0">
                <a:hlinkClick r:id="rId15"/>
              </a:rPr>
              <a:t>https://www.svetbedynek.cz/userfiles_cs/product-images/1164/5e3b7967d8d9f10a1d52bbd0610eb498.JPG</a:t>
            </a:r>
            <a:endParaRPr lang="cs-CZ" sz="1000" dirty="0"/>
          </a:p>
          <a:p>
            <a:r>
              <a:rPr lang="cs-CZ" sz="1000" u="sng" dirty="0">
                <a:hlinkClick r:id="rId16"/>
              </a:rPr>
              <a:t>https://www.toprecepty.cz/fotky/recepty/0065/karlovarsky-knedlik-154964-1920-1080-nwo.jpg</a:t>
            </a:r>
            <a:endParaRPr lang="cs-CZ" sz="1000" dirty="0"/>
          </a:p>
          <a:p>
            <a:r>
              <a:rPr lang="cs-CZ" sz="1000" u="sng" dirty="0">
                <a:hlinkClick r:id="rId17"/>
              </a:rPr>
              <a:t>https://jsemkokot.cz/wp-content/uploads/2019/12/image-50-scaled.png</a:t>
            </a:r>
            <a:endParaRPr lang="cs-CZ" sz="1000" dirty="0"/>
          </a:p>
          <a:p>
            <a:r>
              <a:rPr lang="cs-CZ" sz="1000" u="sng" dirty="0">
                <a:hlinkClick r:id="rId18"/>
              </a:rPr>
              <a:t>https://itesco.cz/imgglobal/content_platform/recipes/main/99/sized/756x426-100-fff-0-0/997af331921ed6b19cd3720e7b5052dd.jpg</a:t>
            </a:r>
            <a:endParaRPr lang="cs-CZ" sz="1000" dirty="0"/>
          </a:p>
          <a:p>
            <a:r>
              <a:rPr lang="cs-CZ" sz="1000" u="sng" dirty="0">
                <a:hlinkClick r:id="rId19"/>
              </a:rPr>
              <a:t>https://i1.wp.com/varenistomem.cz/wp/wp-content/uploads/2015/02/13124608_952323151555050_9083681332528364093_n.jpg?resize=848%2C477&amp;ssl=1</a:t>
            </a:r>
            <a:endParaRPr lang="cs-CZ" sz="1000" dirty="0"/>
          </a:p>
          <a:p>
            <a:r>
              <a:rPr lang="cs-CZ" sz="1000" u="sng" dirty="0">
                <a:hlinkClick r:id="rId20"/>
              </a:rPr>
              <a:t>https://www.rohlik.cz/cdn-cgi/image/f=auto,w=500,h=500/https://cdn.rohlik.cz/images/grocery/products/1289889/1289889-1543224275.jpg</a:t>
            </a:r>
            <a:endParaRPr lang="cs-CZ" sz="1000" dirty="0"/>
          </a:p>
          <a:p>
            <a:r>
              <a:rPr lang="cs-CZ" sz="1000" u="sng" dirty="0">
                <a:hlinkClick r:id="rId21"/>
              </a:rPr>
              <a:t>https://i.pinimg.com/originals/04/4f/16/044f1693ea35a1345237dd7633d09ad8.jpg</a:t>
            </a:r>
            <a:endParaRPr lang="cs-CZ" sz="1000" dirty="0"/>
          </a:p>
          <a:p>
            <a:r>
              <a:rPr lang="cs-CZ" sz="1000" u="sng" dirty="0">
                <a:hlinkClick r:id="rId21"/>
              </a:rPr>
              <a:t>https://i.pinimg.com/originals/04/4f/16/044f1693ea35a1345237dd7633d09ad8.jpg</a:t>
            </a:r>
            <a:endParaRPr lang="cs-CZ" sz="1000" dirty="0"/>
          </a:p>
          <a:p>
            <a:r>
              <a:rPr lang="cs-CZ" sz="1000" u="sng" dirty="0">
                <a:hlinkClick r:id="rId22"/>
              </a:rPr>
              <a:t>https://lh3.googleusercontent.com/proxy/b00yvOKszoPBB46vXQLizbICVssgB0AI2MCVGWM84-jNfgxRSA_HmzKkGhUS1hTGXPyXHA4dXPtwiLD5C9-4X1wFgfcgLSplGXkbjajy_3j4fuMoKvWs1N_E5RKTwYY_INUe9J4j3GQJiiSrM1HIpovDJIFn2M7eIdntWn5cFZkPqgW5jXIKIo_q4tJTOviu3pVslhN7ZYT0OHXWJ_bf_07M</a:t>
            </a:r>
            <a:endParaRPr lang="cs-CZ" sz="1000" dirty="0"/>
          </a:p>
          <a:p>
            <a:r>
              <a:rPr lang="cs-CZ" sz="500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57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Zdroje: hlavně hodně obrázků vypůjčených z internetu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52388" y="2179796"/>
            <a:ext cx="113385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u="sng" dirty="0">
                <a:hlinkClick r:id="rId2"/>
              </a:rPr>
              <a:t>https://ochutnejtesvet.cz/wp-content/uploads/2018/03/druhy-r%C3%BD%C5%BEe-01-1.jpg</a:t>
            </a:r>
            <a:endParaRPr lang="cs-CZ" sz="1000" dirty="0"/>
          </a:p>
          <a:p>
            <a:r>
              <a:rPr lang="cs-CZ" sz="1000" u="sng" dirty="0">
                <a:hlinkClick r:id="rId3"/>
              </a:rPr>
              <a:t>https://data.labuznik.cz/labuznik/images/640x480/19037.jpg?3</a:t>
            </a:r>
            <a:endParaRPr lang="cs-CZ" sz="1000" dirty="0"/>
          </a:p>
          <a:p>
            <a:r>
              <a:rPr lang="cs-CZ" sz="1000" u="sng" dirty="0">
                <a:hlinkClick r:id="rId4"/>
              </a:rPr>
              <a:t>https://i.pinimg.com/474x/33/b3/68/33b368733ab35f94e1f9d8d370fec6cd.jpg</a:t>
            </a:r>
            <a:endParaRPr lang="cs-CZ" sz="1000" dirty="0"/>
          </a:p>
          <a:p>
            <a:r>
              <a:rPr lang="cs-CZ" sz="1000" u="sng" dirty="0">
                <a:hlinkClick r:id="rId5"/>
              </a:rPr>
              <a:t>https://gurmaniak.cz/wp-content/uploads/2019/08/ryze.jpg</a:t>
            </a:r>
            <a:endParaRPr lang="cs-CZ" sz="1000" dirty="0"/>
          </a:p>
          <a:p>
            <a:r>
              <a:rPr lang="cs-CZ" sz="1000" u="sng" dirty="0">
                <a:hlinkClick r:id="rId6"/>
              </a:rPr>
              <a:t>https://www.tradicnirecepty.cz/www/files/thumbs/files/recipe/201312/16767-65470-1386547744.1196968630.1490038247.jpg</a:t>
            </a:r>
            <a:endParaRPr lang="cs-CZ" sz="1000" dirty="0"/>
          </a:p>
          <a:p>
            <a:r>
              <a:rPr lang="cs-CZ" sz="1000" u="sng" dirty="0">
                <a:hlinkClick r:id="rId7"/>
              </a:rPr>
              <a:t>https://encrypted-tbn0.gstatic.com/images?q=tbn:ANd9GcQnFRy9_H0hYjUOoRvb9bSJmUzLvR9-Wiqpsg&amp;usqp=CAU</a:t>
            </a:r>
            <a:endParaRPr lang="cs-CZ" sz="1000" dirty="0"/>
          </a:p>
          <a:p>
            <a:r>
              <a:rPr lang="cs-CZ" sz="1000" u="sng" dirty="0">
                <a:hlinkClick r:id="rId8"/>
              </a:rPr>
              <a:t>https://www.dtest.cz/img/thumb/97584_5b01224137.jpg?1545824936</a:t>
            </a:r>
            <a:endParaRPr lang="cs-CZ" sz="1000" dirty="0"/>
          </a:p>
          <a:p>
            <a:r>
              <a:rPr lang="cs-CZ" sz="1000" u="sng" dirty="0">
                <a:hlinkClick r:id="rId9"/>
              </a:rPr>
              <a:t>https://assets.tmecosys.com/image/upload/t_web767x639/img/recipe/ras/Assets/F90DCE51-E791-4286-8F70-3B447F2535AC/Derivates/2C474F10-7EDD-4D1D-ADE4-541B486A28B8.jpg</a:t>
            </a:r>
            <a:endParaRPr lang="cs-CZ" sz="1000" dirty="0"/>
          </a:p>
          <a:p>
            <a:r>
              <a:rPr lang="cs-CZ" sz="1000" u="sng" dirty="0">
                <a:hlinkClick r:id="rId10"/>
              </a:rPr>
              <a:t>https://www.toprecepty.cz/fotky/recepty/0054/hrachova-kase-s-cibulkou-133234-1920-1080-nwo.jpg</a:t>
            </a:r>
            <a:endParaRPr lang="cs-CZ" sz="1000" dirty="0"/>
          </a:p>
          <a:p>
            <a:r>
              <a:rPr lang="cs-CZ" sz="1000" u="sng" dirty="0">
                <a:hlinkClick r:id="rId11"/>
              </a:rPr>
              <a:t>https://www.pazitka.cz/data_2/1707normal.jpg</a:t>
            </a:r>
            <a:endParaRPr lang="cs-CZ" sz="1000" dirty="0"/>
          </a:p>
          <a:p>
            <a:r>
              <a:rPr lang="cs-CZ" sz="1000" u="sng" dirty="0">
                <a:hlinkClick r:id="rId12"/>
              </a:rPr>
              <a:t>https://www.az-recepty.cz/wp-content/uploads/2020/11/jednoducha-dusena-mrkev-scaled.jpg</a:t>
            </a:r>
            <a:endParaRPr lang="cs-CZ" sz="1000" dirty="0"/>
          </a:p>
          <a:p>
            <a:r>
              <a:rPr lang="cs-CZ" sz="1000" u="sng" dirty="0">
                <a:hlinkClick r:id="rId13"/>
              </a:rPr>
              <a:t>https://assets.tmecosys.com/image/upload/t_web767x639/img/recipe/ras/Assets/C8E3D021-AE6C-4A50-90D8-4E7FC85D04DD/Derivates/31e32fab-c3e2-4d66-bf2b-de64fb2dd052.jpg</a:t>
            </a:r>
            <a:endParaRPr lang="cs-CZ" sz="1000" dirty="0"/>
          </a:p>
          <a:p>
            <a:r>
              <a:rPr lang="cs-CZ" sz="1000" u="sng" dirty="0">
                <a:hlinkClick r:id="rId14"/>
              </a:rPr>
              <a:t>https://ms3.ostium.cz/instance/web-recepty/jYIHg6n6/h389w574t.jpg</a:t>
            </a:r>
            <a:endParaRPr lang="cs-CZ" sz="1000" dirty="0"/>
          </a:p>
          <a:p>
            <a:r>
              <a:rPr lang="cs-CZ" sz="1000" u="sng" dirty="0">
                <a:hlinkClick r:id="rId15"/>
              </a:rPr>
              <a:t>https://www.toprecepty.cz/fotky/recepty/0062/306b50a3ee6667e839694952bd2e0d93-facebook.jpg</a:t>
            </a:r>
            <a:endParaRPr lang="cs-CZ" sz="1000" dirty="0"/>
          </a:p>
          <a:p>
            <a:r>
              <a:rPr lang="cs-CZ" sz="1000" u="sng" dirty="0">
                <a:hlinkClick r:id="rId16"/>
              </a:rPr>
              <a:t>https://static.kosik.cz/images/thumbs/23/860x800x1_23l9p4s1i6ek-zeli-hlavkove-bile.jpg</a:t>
            </a:r>
            <a:endParaRPr lang="cs-CZ" sz="1000" dirty="0"/>
          </a:p>
          <a:p>
            <a:r>
              <a:rPr lang="cs-CZ" sz="1000" u="sng" dirty="0">
                <a:hlinkClick r:id="rId17"/>
              </a:rPr>
              <a:t>https://secure.ce-tescoassets.com/assets/CZ/101/8590079002101/ShotType1_540x540.jpg</a:t>
            </a:r>
            <a:endParaRPr lang="cs-CZ" sz="1000" dirty="0"/>
          </a:p>
          <a:p>
            <a:r>
              <a:rPr lang="cs-CZ" sz="1000" u="sng" dirty="0">
                <a:hlinkClick r:id="rId18"/>
              </a:rPr>
              <a:t>https://d1uz88p17r663j.cloudfront.net/resized/7812cf3b527d57735d8ddfa89edc5de3_081106-tekute-horcicovy-dip-foto_744_419.jpg</a:t>
            </a:r>
            <a:endParaRPr lang="cs-CZ" sz="1000" dirty="0"/>
          </a:p>
          <a:p>
            <a:r>
              <a:rPr lang="cs-CZ" sz="1000" u="sng" dirty="0">
                <a:hlinkClick r:id="rId19"/>
              </a:rPr>
              <a:t>https://www.jaktak.cz/sites/default/files/images/articles/paragraphs/dsc09181.jpg</a:t>
            </a:r>
            <a:endParaRPr lang="cs-CZ" sz="1000" dirty="0"/>
          </a:p>
          <a:p>
            <a:r>
              <a:rPr lang="cs-CZ" sz="1000" u="sng" dirty="0">
                <a:hlinkClick r:id="rId20"/>
              </a:rPr>
              <a:t>https://www.bezvarady.eu/wp-content/uploads/2015/11/shutterstock_117285538.jpg</a:t>
            </a:r>
            <a:endParaRPr lang="cs-CZ" sz="1000" dirty="0"/>
          </a:p>
          <a:p>
            <a:r>
              <a:rPr lang="cs-CZ" sz="1000" u="sng" dirty="0">
                <a:hlinkClick r:id="rId21"/>
              </a:rPr>
              <a:t>https://itesco.cz/imgglobal/content_platform/recipes/main/44/sized/756x426-100-fff-0-0/4448f5b21fa6c92a283a7c08c77fe26e.jpg</a:t>
            </a:r>
            <a:endParaRPr lang="cs-CZ" sz="1000" dirty="0"/>
          </a:p>
          <a:p>
            <a:r>
              <a:rPr lang="cs-CZ" sz="1000" u="sng" dirty="0">
                <a:hlinkClick r:id="rId22"/>
              </a:rPr>
              <a:t>https://www.toprecepty.cz/fotky/recepty/0115/stouchane-brambory-s-jarni-cibulkou-190925-1920-1080-nwo.jpg</a:t>
            </a:r>
            <a:endParaRPr lang="cs-CZ" sz="1000" dirty="0"/>
          </a:p>
          <a:p>
            <a:r>
              <a:rPr lang="cs-CZ" sz="1000" u="sng" dirty="0">
                <a:hlinkClick r:id="rId23"/>
              </a:rPr>
              <a:t>http://1.bp.blogspot.com/-mXNnpeK67WM/UKEziJx1lnI/AAAAAAAAGp4/r_G2CPfDiEI/s1600/DSC_0422.jpg</a:t>
            </a:r>
            <a:endParaRPr lang="cs-CZ" sz="1000" dirty="0"/>
          </a:p>
          <a:p>
            <a:r>
              <a:rPr lang="cs-CZ" sz="1000" u="sng" dirty="0">
                <a:hlinkClick r:id="rId24"/>
              </a:rPr>
              <a:t>https://www.mujchlebicek.cz/content/images/thumbs/0001218_mini-smazeny-kureci-rizek-kg.jpeg</a:t>
            </a:r>
            <a:endParaRPr lang="cs-CZ" sz="1000" dirty="0"/>
          </a:p>
          <a:p>
            <a:r>
              <a:rPr lang="cs-CZ" sz="1000" u="sng" dirty="0">
                <a:hlinkClick r:id="rId25"/>
              </a:rPr>
              <a:t>https://www.pazitka.cz/data_2/3945normal.jpg</a:t>
            </a:r>
            <a:endParaRPr lang="cs-CZ" sz="1000" dirty="0"/>
          </a:p>
          <a:p>
            <a:r>
              <a:rPr lang="cs-CZ" sz="1000" u="sng" dirty="0">
                <a:hlinkClick r:id="rId26"/>
              </a:rPr>
              <a:t>https://www.apetitonline.cz/sites/default/files/styles/630x420/public/recept/spekove_knedliky.jpg?itok=Jxtt_wET</a:t>
            </a:r>
            <a:endParaRPr lang="cs-CZ" sz="1000" dirty="0"/>
          </a:p>
          <a:p>
            <a:r>
              <a:rPr lang="cs-CZ" sz="1000" u="sng" dirty="0">
                <a:hlinkClick r:id="rId27"/>
              </a:rPr>
              <a:t>https://kulinar.cz/recepty/wp-content/uploads/2014/09/svickova-na-smetane.jpg</a:t>
            </a:r>
            <a:endParaRPr lang="cs-CZ" sz="1000" dirty="0"/>
          </a:p>
          <a:p>
            <a:r>
              <a:rPr lang="cs-CZ" sz="1000" u="sng" dirty="0">
                <a:hlinkClick r:id="rId28"/>
              </a:rPr>
              <a:t>https://rozvozy.cz/shop/uploads/products/2111_kanci-gulas-nas-karlovarsky-knedlik-1520251177.jpg</a:t>
            </a:r>
            <a:endParaRPr lang="cs-CZ" sz="1000" dirty="0"/>
          </a:p>
          <a:p>
            <a:r>
              <a:rPr lang="cs-CZ" sz="1000" u="sng" dirty="0">
                <a:hlinkClick r:id="rId29"/>
              </a:rPr>
              <a:t>https://</a:t>
            </a:r>
            <a:r>
              <a:rPr lang="cs-CZ" sz="1000" u="sng" dirty="0" smtClean="0">
                <a:hlinkClick r:id="rId29"/>
              </a:rPr>
              <a:t>lh3.googleusercontent.com/proxy/u0DmrnooNqAHc98SgUvzFbBeL94aapUGaWylPcGH1kdrIyWkCnAyehlmnMmDTd6s4XvsutufxDOatfOTCsHS8go9ciG25INn2hLH6G3DlA8ONoM</a:t>
            </a:r>
            <a:endParaRPr lang="cs-CZ" sz="1000" u="sng" dirty="0" smtClean="0"/>
          </a:p>
          <a:p>
            <a:r>
              <a:rPr lang="cs-CZ" sz="1400" u="sng" dirty="0">
                <a:hlinkClick r:id="rId30"/>
              </a:rPr>
              <a:t>technologie (ssss.cz)</a:t>
            </a:r>
            <a:endParaRPr lang="cs-CZ" sz="1400" dirty="0"/>
          </a:p>
          <a:p>
            <a:endParaRPr lang="cs-CZ" sz="1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65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566060">
            <a:off x="-434747" y="2087711"/>
            <a:ext cx="49939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Vařené brambory</a:t>
            </a:r>
          </a:p>
        </p:txBody>
      </p:sp>
      <p:pic>
        <p:nvPicPr>
          <p:cNvPr id="3074" name="Picture 2" descr="Vařené brambory - Cookidoo® – oficiální platforma receptů Thermomix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090">
            <a:off x="5928303" y="1940215"/>
            <a:ext cx="5543262" cy="461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9468" y="4100946"/>
            <a:ext cx="3680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brambory oloupeme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překrájíme na čtvrtky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v</a:t>
            </a:r>
            <a:r>
              <a:rPr lang="cs-CZ" dirty="0" smtClean="0"/>
              <a:t>ložíme do hrnce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z</a:t>
            </a:r>
            <a:r>
              <a:rPr lang="cs-CZ" dirty="0" smtClean="0"/>
              <a:t>alijeme teplou vodou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</a:t>
            </a:r>
            <a:r>
              <a:rPr lang="cs-CZ" dirty="0" smtClean="0"/>
              <a:t>solíme a okmínujeme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v</a:t>
            </a:r>
            <a:r>
              <a:rPr lang="cs-CZ" dirty="0" smtClean="0"/>
              <a:t>aříme do měkka</a:t>
            </a:r>
          </a:p>
        </p:txBody>
      </p:sp>
    </p:spTree>
    <p:extLst>
      <p:ext uri="{BB962C8B-B14F-4D97-AF65-F5344CB8AC3E}">
        <p14:creationId xmlns:p14="http://schemas.microsoft.com/office/powerpoint/2010/main" val="7143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396729">
            <a:off x="477296" y="2309760"/>
            <a:ext cx="37058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Šťouchané </a:t>
            </a:r>
          </a:p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brambory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Nejedlé recepty: Šťouchané brambo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5877"/>
          <a:stretch/>
        </p:blipFill>
        <p:spPr bwMode="auto">
          <a:xfrm rot="411273">
            <a:off x="6082438" y="2141426"/>
            <a:ext cx="5395554" cy="41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33600" y="4221018"/>
            <a:ext cx="32419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u</a:t>
            </a:r>
            <a:r>
              <a:rPr lang="cs-CZ" dirty="0" smtClean="0"/>
              <a:t>vařené brambory rozšťoucháme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</a:t>
            </a:r>
            <a:r>
              <a:rPr lang="cs-CZ" dirty="0" smtClean="0"/>
              <a:t>řidáme nakrájenou orestovanou cibulku a slaninu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</a:t>
            </a:r>
            <a:r>
              <a:rPr lang="cs-CZ" dirty="0" smtClean="0"/>
              <a:t>řidáme nakrájenou jarní cibulku a dochutíme solí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90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585077">
            <a:off x="167602" y="2173007"/>
            <a:ext cx="40502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Bramborová</a:t>
            </a:r>
          </a:p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kaše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122" name="Picture 2" descr="Hedvábná bramborová kaše | Recepty na Prima Fres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-533" b="-1"/>
          <a:stretch/>
        </p:blipFill>
        <p:spPr bwMode="auto">
          <a:xfrm>
            <a:off x="6013633" y="2650836"/>
            <a:ext cx="5458279" cy="37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14764" y="4664363"/>
            <a:ext cx="4110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u</a:t>
            </a:r>
            <a:r>
              <a:rPr lang="cs-CZ" dirty="0" smtClean="0"/>
              <a:t>vařené brambory rozmixujeme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</a:t>
            </a:r>
            <a:r>
              <a:rPr lang="cs-CZ" dirty="0" smtClean="0"/>
              <a:t>řidáme máslo a teplé mléko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</a:t>
            </a:r>
            <a:r>
              <a:rPr lang="cs-CZ" dirty="0" smtClean="0"/>
              <a:t>chutíme solí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38400" y="6003636"/>
            <a:ext cx="342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Bramborová kaše - </a:t>
            </a:r>
            <a:r>
              <a:rPr lang="cs-CZ" dirty="0" err="1">
                <a:hlinkClick r:id="rId3"/>
              </a:rPr>
              <a:t>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84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Z BRAMBOR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 rot="20346264">
            <a:off x="56670" y="2043699"/>
            <a:ext cx="32856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Opečené</a:t>
            </a:r>
          </a:p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brambory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146" name="Picture 2" descr="Super příloha - opékané křupavé brambory | NejRecept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714">
            <a:off x="5087793" y="1958881"/>
            <a:ext cx="66675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7600" y="4187731"/>
            <a:ext cx="351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u</a:t>
            </a:r>
            <a:r>
              <a:rPr lang="cs-CZ" dirty="0" smtClean="0"/>
              <a:t>vařené brambory orestujeme na sádle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</a:t>
            </a:r>
            <a:r>
              <a:rPr lang="cs-CZ" dirty="0" smtClean="0"/>
              <a:t>chutíme solí a bylinkami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1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7621</TotalTime>
  <Words>2197</Words>
  <Application>Microsoft Office PowerPoint</Application>
  <PresentationFormat>Širokoúhlá obrazovka</PresentationFormat>
  <Paragraphs>431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Trebuchet MS</vt:lpstr>
      <vt:lpstr>Wingdings</vt:lpstr>
      <vt:lpstr>Berlín</vt:lpstr>
      <vt:lpstr>SAMOSTATNÝ VZDĚLÁVACÍ PROJEKT SŠ</vt:lpstr>
      <vt:lpstr>TÉMA PROJEKTU: PŘÍPRAVA PŘÍLOH </vt:lpstr>
      <vt:lpstr>Cíl projektu:</vt:lpstr>
      <vt:lpstr>Hodinová dotace:</vt:lpstr>
      <vt:lpstr>Význam příloh:</vt:lpstr>
      <vt:lpstr>PŘÍLOHY Z BRAMBOR</vt:lpstr>
      <vt:lpstr>PŘÍLOHY Z BRAMBOR</vt:lpstr>
      <vt:lpstr>PŘÍLOHY Z BRAMBOR</vt:lpstr>
      <vt:lpstr>PŘÍLOHY Z BRAMBOR</vt:lpstr>
      <vt:lpstr>PŘÍLOHY Z BRAMBOR</vt:lpstr>
      <vt:lpstr>PŘÍLOHY Z BRAMBOR </vt:lpstr>
      <vt:lpstr>PŘÍLOHY Z BRAMBOR</vt:lpstr>
      <vt:lpstr>PŘÍLOHY Z BRAMBOR</vt:lpstr>
      <vt:lpstr>BRAMBOROVÉ TĚSTO</vt:lpstr>
      <vt:lpstr>PŘÍLOHY Z BRAMBOROVÉHO TĚSTA</vt:lpstr>
      <vt:lpstr>PŘÍLOHY Z BRAMBOROVÉHO TĚSTA </vt:lpstr>
      <vt:lpstr>POUŽITÍ PŘÍLOH Z BRAMBOR</vt:lpstr>
      <vt:lpstr>PŘÍLOHY Z BRAMBOR – 1. CVIČENÍ </vt:lpstr>
      <vt:lpstr>PŘÍLOHY Z BRAMBOR – 2. CVIČENÍ </vt:lpstr>
      <vt:lpstr>PŘÍLOHY Z BRAMBOR – 3. CVIČENÍ </vt:lpstr>
      <vt:lpstr>PŘÍLOHY Z MOUKY</vt:lpstr>
      <vt:lpstr>PŘÍLOHY Z MOUKY</vt:lpstr>
      <vt:lpstr>PŘÍLOHY Z MOUKY</vt:lpstr>
      <vt:lpstr>PŘÍLOHY Z MOUKY</vt:lpstr>
      <vt:lpstr>POUŽITÍ PŘÍLOH Z MOUKY</vt:lpstr>
      <vt:lpstr>PŘÍLOHY Z MOUKY – CVIČENÍ 1.</vt:lpstr>
      <vt:lpstr>PŘÍLOHY Z MOUKY – CVIČENÍ 1. (řešení)</vt:lpstr>
      <vt:lpstr>PŘÍLOHY Z MOUKY- CVIČENÍ 2</vt:lpstr>
      <vt:lpstr>PŘÍLOHY Z MOUKY- CVIČENÍ 2 (řešení)</vt:lpstr>
      <vt:lpstr>PŘÍLOHY Z RÝŽE</vt:lpstr>
      <vt:lpstr>PŘÍLOHY Z RÝŽE</vt:lpstr>
      <vt:lpstr>PŘÍLOHY Z RÝŽE </vt:lpstr>
      <vt:lpstr>PŘÍLOHY Z RÝŽE</vt:lpstr>
      <vt:lpstr>PŘÍLOHY Z RÝŽE – CVIČENÍ 1</vt:lpstr>
      <vt:lpstr>PŘÍLOHY Z RÝŽE – CVIČENÍ 1 - řešení</vt:lpstr>
      <vt:lpstr>PŘÍLOHY Z TĚSTOVIN</vt:lpstr>
      <vt:lpstr>PŘÍLOHY Z TĚSTOVIN </vt:lpstr>
      <vt:lpstr>PŘÍLOHY Z LUŠTĚNIN</vt:lpstr>
      <vt:lpstr>PŘÍLOHY Z LUŠTĚNIN</vt:lpstr>
      <vt:lpstr>PŘÍLOHY Z LUŠTĚNIN</vt:lpstr>
      <vt:lpstr>PŘÍLOHY ZE ZELENINY</vt:lpstr>
      <vt:lpstr>PŘÍLOHY ZE ZELENINY</vt:lpstr>
      <vt:lpstr>PŘÍLOHY ZE ZELENINY</vt:lpstr>
      <vt:lpstr>PŘÍLOHY ZE ZELENINY</vt:lpstr>
      <vt:lpstr>Prohlubování učiva přílohy 1. hodina</vt:lpstr>
      <vt:lpstr>Prohlubování učiva přílohy 2. a 3. hodina</vt:lpstr>
      <vt:lpstr>Realizace projektu:</vt:lpstr>
      <vt:lpstr>Realizace projektu:</vt:lpstr>
      <vt:lpstr>Realizace projektu:</vt:lpstr>
      <vt:lpstr>Zdroje: hlavně hodně obrázků vypůjčených z internetu</vt:lpstr>
      <vt:lpstr>Zdroje: hlavně hodně obrázků vypůjčených z internetu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SAMOSTATNÝ VZDĚLÁVACÍ PROJEKT SŠ</dc:title>
  <dc:creator>Lucie Doktorová</dc:creator>
  <cp:lastModifiedBy>Student</cp:lastModifiedBy>
  <cp:revision>70</cp:revision>
  <dcterms:created xsi:type="dcterms:W3CDTF">2021-04-07T07:15:49Z</dcterms:created>
  <dcterms:modified xsi:type="dcterms:W3CDTF">2022-01-19T11:04:01Z</dcterms:modified>
</cp:coreProperties>
</file>