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1" r:id="rId4"/>
    <p:sldId id="273" r:id="rId5"/>
    <p:sldId id="280" r:id="rId6"/>
    <p:sldId id="292" r:id="rId7"/>
    <p:sldId id="258" r:id="rId8"/>
    <p:sldId id="262" r:id="rId9"/>
    <p:sldId id="263" r:id="rId10"/>
    <p:sldId id="268" r:id="rId11"/>
    <p:sldId id="265" r:id="rId12"/>
    <p:sldId id="266" r:id="rId13"/>
    <p:sldId id="291" r:id="rId14"/>
    <p:sldId id="259" r:id="rId15"/>
    <p:sldId id="269" r:id="rId16"/>
    <p:sldId id="276" r:id="rId17"/>
    <p:sldId id="278" r:id="rId18"/>
    <p:sldId id="279" r:id="rId19"/>
    <p:sldId id="286" r:id="rId20"/>
    <p:sldId id="293" r:id="rId21"/>
    <p:sldId id="26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3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02" autoAdjust="0"/>
    <p:restoredTop sz="90055" autoAdjust="0"/>
  </p:normalViewPr>
  <p:slideViewPr>
    <p:cSldViewPr snapToGrid="0">
      <p:cViewPr varScale="1">
        <p:scale>
          <a:sx n="67" d="100"/>
          <a:sy n="67" d="100"/>
        </p:scale>
        <p:origin x="12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FC3A2-8B25-406F-A1C7-0BA6E14C01F8}" type="datetimeFigureOut">
              <a:rPr lang="cs-CZ" smtClean="0"/>
              <a:t>22. 9. 2021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1220E-9E38-4C49-9A7A-08FDB7E022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Paganini</a:t>
            </a:r>
            <a:r>
              <a:rPr lang="cs-CZ" dirty="0"/>
              <a:t>: https://www.youtube.com/watch?v=uALsg4aWKB0 </a:t>
            </a:r>
          </a:p>
          <a:p>
            <a:r>
              <a:rPr lang="cs-CZ" dirty="0" err="1"/>
              <a:t>Liszt</a:t>
            </a:r>
            <a:r>
              <a:rPr lang="cs-CZ" dirty="0"/>
              <a:t>: https://www.youtube.com/watch?v=s5NKBNi96R8 </a:t>
            </a:r>
          </a:p>
          <a:p>
            <a:r>
              <a:rPr lang="cs-CZ" dirty="0" err="1"/>
              <a:t>Rachmaninov</a:t>
            </a:r>
            <a:r>
              <a:rPr lang="cs-CZ" dirty="0"/>
              <a:t>: https://www.youtube.com/watch?v=HvKTPDg0IW0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1220E-9E38-4C49-9A7A-08FDB7E022B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934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8112-369C-4B3C-A9AA-D0D1BB817155}" type="datetimeFigureOut">
              <a:rPr lang="cs-CZ" smtClean="0"/>
              <a:t>22. 9. 2021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9E7CE96-640F-493E-8D4C-9C91DE180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4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8112-369C-4B3C-A9AA-D0D1BB817155}" type="datetimeFigureOut">
              <a:rPr lang="cs-CZ" smtClean="0"/>
              <a:t>22. 9. 2021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9E7CE96-640F-493E-8D4C-9C91DE180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745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8112-369C-4B3C-A9AA-D0D1BB817155}" type="datetimeFigureOut">
              <a:rPr lang="cs-CZ" smtClean="0"/>
              <a:t>22. 9. 2021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9E7CE96-640F-493E-8D4C-9C91DE180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401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8112-369C-4B3C-A9AA-D0D1BB817155}" type="datetimeFigureOut">
              <a:rPr lang="cs-CZ" smtClean="0"/>
              <a:t>22. 9. 2021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9E7CE96-640F-493E-8D4C-9C91DE180F58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3537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8112-369C-4B3C-A9AA-D0D1BB817155}" type="datetimeFigureOut">
              <a:rPr lang="cs-CZ" smtClean="0"/>
              <a:t>22. 9. 2021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9E7CE96-640F-493E-8D4C-9C91DE180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576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8112-369C-4B3C-A9AA-D0D1BB817155}" type="datetimeFigureOut">
              <a:rPr lang="cs-CZ" smtClean="0"/>
              <a:t>22. 9. 2021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CE96-640F-493E-8D4C-9C91DE180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186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8112-369C-4B3C-A9AA-D0D1BB817155}" type="datetimeFigureOut">
              <a:rPr lang="cs-CZ" smtClean="0"/>
              <a:t>22. 9. 2021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CE96-640F-493E-8D4C-9C91DE180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1862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8112-369C-4B3C-A9AA-D0D1BB817155}" type="datetimeFigureOut">
              <a:rPr lang="cs-CZ" smtClean="0"/>
              <a:t>22. 9. 2021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CE96-640F-493E-8D4C-9C91DE180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196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6328112-369C-4B3C-A9AA-D0D1BB817155}" type="datetimeFigureOut">
              <a:rPr lang="cs-CZ" smtClean="0"/>
              <a:t>22. 9. 2021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9E7CE96-640F-493E-8D4C-9C91DE180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42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8112-369C-4B3C-A9AA-D0D1BB817155}" type="datetimeFigureOut">
              <a:rPr lang="cs-CZ" smtClean="0"/>
              <a:t>22. 9. 2021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CE96-640F-493E-8D4C-9C91DE180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343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8112-369C-4B3C-A9AA-D0D1BB817155}" type="datetimeFigureOut">
              <a:rPr lang="cs-CZ" smtClean="0"/>
              <a:t>22. 9. 2021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9E7CE96-640F-493E-8D4C-9C91DE180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7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8112-369C-4B3C-A9AA-D0D1BB817155}" type="datetimeFigureOut">
              <a:rPr lang="cs-CZ" smtClean="0"/>
              <a:t>22. 9. 2021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CE96-640F-493E-8D4C-9C91DE180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954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8112-369C-4B3C-A9AA-D0D1BB817155}" type="datetimeFigureOut">
              <a:rPr lang="cs-CZ" smtClean="0"/>
              <a:t>22. 9. 2021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CE96-640F-493E-8D4C-9C91DE180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65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8112-369C-4B3C-A9AA-D0D1BB817155}" type="datetimeFigureOut">
              <a:rPr lang="cs-CZ" smtClean="0"/>
              <a:t>22. 9. 2021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CE96-640F-493E-8D4C-9C91DE180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35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8112-369C-4B3C-A9AA-D0D1BB817155}" type="datetimeFigureOut">
              <a:rPr lang="cs-CZ" smtClean="0"/>
              <a:t>22. 9. 2021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CE96-640F-493E-8D4C-9C91DE180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97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8112-369C-4B3C-A9AA-D0D1BB817155}" type="datetimeFigureOut">
              <a:rPr lang="cs-CZ" smtClean="0"/>
              <a:t>22. 9. 2021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CE96-640F-493E-8D4C-9C91DE180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42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8112-369C-4B3C-A9AA-D0D1BB817155}" type="datetimeFigureOut">
              <a:rPr lang="cs-CZ" smtClean="0"/>
              <a:t>22. 9. 2021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CE96-640F-493E-8D4C-9C91DE180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38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3000">
              <a:schemeClr val="accent1">
                <a:lumMod val="60000"/>
                <a:lumOff val="40000"/>
              </a:schemeClr>
            </a:gs>
            <a:gs pos="21000">
              <a:srgbClr val="E335C2"/>
            </a:gs>
            <a:gs pos="89150">
              <a:schemeClr val="bg1"/>
            </a:gs>
            <a:gs pos="94000">
              <a:srgbClr val="7030A0"/>
            </a:gs>
            <a:gs pos="38000">
              <a:schemeClr val="bg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8112-369C-4B3C-A9AA-D0D1BB817155}" type="datetimeFigureOut">
              <a:rPr lang="cs-CZ" smtClean="0"/>
              <a:t>22. 9. 2021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7CE96-640F-493E-8D4C-9C91DE180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3551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B44C9A8-60AB-4C5C-98A8-2D1354499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1389413"/>
            <a:ext cx="9484956" cy="2717366"/>
          </a:xfrm>
        </p:spPr>
        <p:txBody>
          <a:bodyPr/>
          <a:lstStyle/>
          <a:p>
            <a:pPr algn="l"/>
            <a:r>
              <a:rPr lang="cs-CZ" dirty="0"/>
              <a:t>Úvod, členění, charakteristika</a:t>
            </a:r>
            <a:br>
              <a:rPr lang="cs-CZ" dirty="0"/>
            </a:br>
            <a:r>
              <a:rPr lang="cs-CZ" dirty="0"/>
              <a:t>Průřezová témata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46F1E78B-B880-4BF5-BB69-E8E2CAF5B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1. hodina</a:t>
            </a:r>
          </a:p>
        </p:txBody>
      </p:sp>
    </p:spTree>
    <p:extLst>
      <p:ext uri="{BB962C8B-B14F-4D97-AF65-F5344CB8AC3E}">
        <p14:creationId xmlns:p14="http://schemas.microsoft.com/office/powerpoint/2010/main" val="4107489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89CFFE9-2B20-47B3-824D-C4121E4A1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charakteristika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5B547633-2561-4E41-9FCC-D965DC3EA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14" y="2049518"/>
            <a:ext cx="12076385" cy="4698124"/>
          </a:xfrm>
        </p:spPr>
        <p:txBody>
          <a:bodyPr>
            <a:normAutofit fontScale="85000" lnSpcReduction="20000"/>
          </a:bodyPr>
          <a:lstStyle/>
          <a:p>
            <a:r>
              <a:rPr lang="cs-CZ" u="sng" dirty="0"/>
              <a:t>těsné propojení s ostatními druhy umění </a:t>
            </a:r>
            <a:r>
              <a:rPr lang="cs-CZ" dirty="0"/>
              <a:t>(zejm. literatura)</a:t>
            </a:r>
          </a:p>
          <a:p>
            <a:r>
              <a:rPr lang="cs-CZ" u="sng" dirty="0"/>
              <a:t>studium lidové hudby a lidové písně</a:t>
            </a:r>
            <a:r>
              <a:rPr lang="cs-CZ" dirty="0"/>
              <a:t>, často se ovšem smazávala hranice mezi lidovou a umělou tvorbou, tj. domněnka, že lze vytvořit UD napodobením lidové písně (úpravy, komponování tančeních skladeb co nejvěrnějších lidovým písním) X lidová tvorba jako zdroj inspirace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dirty="0"/>
              <a:t>hodnotná díla, populární útvary: píseň, opera</a:t>
            </a:r>
          </a:p>
          <a:p>
            <a:r>
              <a:rPr lang="cs-CZ" u="sng" dirty="0"/>
              <a:t>historismus: znovuobjevení skladatelů, kteří zapadli v zapomnění </a:t>
            </a:r>
            <a:r>
              <a:rPr lang="cs-CZ" dirty="0"/>
              <a:t>(J. S. Bach), ustanovení chápání dějin hudby (např. první vídeňská škola), výzkum gregoriánského chorálu (→ vznik hudební paleografie)</a:t>
            </a:r>
          </a:p>
          <a:p>
            <a:r>
              <a:rPr lang="cs-CZ" u="sng" dirty="0"/>
              <a:t>hudební produkce se čím dál víc orientovala na provádění skladeb již nežijících autorů</a:t>
            </a:r>
          </a:p>
          <a:p>
            <a:r>
              <a:rPr lang="cs-CZ" u="sng" dirty="0"/>
              <a:t>chápání UD jako něčeho, co je konečné, neměnné, uzavřené </a:t>
            </a:r>
            <a:r>
              <a:rPr lang="cs-CZ" dirty="0"/>
              <a:t>X pasticcio</a:t>
            </a:r>
          </a:p>
          <a:p>
            <a:r>
              <a:rPr lang="cs-CZ" u="sng" dirty="0"/>
              <a:t>kult virtuózů</a:t>
            </a:r>
            <a:r>
              <a:rPr lang="cs-CZ" dirty="0"/>
              <a:t>, extrémní požadavky na interprety</a:t>
            </a:r>
          </a:p>
          <a:p>
            <a:r>
              <a:rPr lang="cs-CZ" u="sng" dirty="0"/>
              <a:t>zakládání orchestrů a komorních souborů, pěveckých sborů a uskupení</a:t>
            </a:r>
          </a:p>
          <a:p>
            <a:r>
              <a:rPr lang="cs-CZ" u="sng" dirty="0"/>
              <a:t>budování (více či méně pravidelného) koncertního provozu a dělba rolí v něm </a:t>
            </a:r>
            <a:r>
              <a:rPr lang="cs-CZ" dirty="0"/>
              <a:t>(skladatel, dirigent, interpret, producent, režisér…)</a:t>
            </a:r>
          </a:p>
          <a:p>
            <a:r>
              <a:rPr lang="cs-CZ" u="sng" dirty="0"/>
              <a:t>vytváření hudebních center </a:t>
            </a:r>
            <a:r>
              <a:rPr lang="cs-CZ" dirty="0"/>
              <a:t>– měst, která navštěvovali významní umělci</a:t>
            </a:r>
          </a:p>
          <a:p>
            <a:r>
              <a:rPr lang="cs-CZ" u="sng" dirty="0"/>
              <a:t>rozvoj hudebního školství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21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2B3BCC3-7BE3-47CF-A6F6-0ABFB58A2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 hudebních prostředků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="" xmlns:a16="http://schemas.microsoft.com/office/drawing/2014/main" id="{134E7B7B-B12E-44B9-9AE6-D21FA05EA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697" y="2060028"/>
            <a:ext cx="11666482" cy="4656081"/>
          </a:xfrm>
        </p:spPr>
        <p:txBody>
          <a:bodyPr>
            <a:normAutofit/>
          </a:bodyPr>
          <a:lstStyle/>
          <a:p>
            <a:r>
              <a:rPr lang="cs-CZ" dirty="0"/>
              <a:t>nelze aplikovat plošně, týká se pouze děl nejcharakterističtějších pro období hudebního romantismu </a:t>
            </a:r>
            <a:r>
              <a:rPr lang="cs-CZ" dirty="0" smtClean="0"/>
              <a:t>(charakteristické dílo </a:t>
            </a:r>
            <a:r>
              <a:rPr lang="cs-CZ" dirty="0"/>
              <a:t>= ?)</a:t>
            </a:r>
          </a:p>
          <a:p>
            <a:r>
              <a:rPr lang="cs-CZ" u="sng" dirty="0"/>
              <a:t>nemožná jednotnost vývoje ve všech státech a zemích </a:t>
            </a:r>
            <a:r>
              <a:rPr lang="cs-CZ" dirty="0"/>
              <a:t>(geograficky) / všech národů a národností (sociologicky): rozdílná kulturní a hudební tradice, rozdílné životní podmínky, národní uvědomění, různé vlivy ostatních států, příp. vzdělání skladatelů aj.</a:t>
            </a:r>
          </a:p>
          <a:p>
            <a:r>
              <a:rPr lang="cs-CZ" dirty="0"/>
              <a:t>všechny slohové znaky romantismu nejsou stejně výrazné u všech skladatelů a děl – pozor na schematičnost!</a:t>
            </a:r>
          </a:p>
          <a:p>
            <a:r>
              <a:rPr lang="cs-CZ" dirty="0"/>
              <a:t>literatura: </a:t>
            </a:r>
            <a:r>
              <a:rPr lang="cs-CZ" u="sng" dirty="0"/>
              <a:t>KOHOUTEK, Ctirad. </a:t>
            </a:r>
            <a:r>
              <a:rPr lang="cs-CZ" i="1" u="sng" dirty="0"/>
              <a:t>Hudební styly z hlediska skladatele: </a:t>
            </a:r>
            <a:r>
              <a:rPr lang="cs-CZ" i="1" dirty="0"/>
              <a:t>(stručná antologie základů starší kompoziční praxe a teorie)</a:t>
            </a:r>
            <a:r>
              <a:rPr lang="cs-CZ" dirty="0"/>
              <a:t>. Praha: </a:t>
            </a:r>
            <a:r>
              <a:rPr lang="cs-CZ" dirty="0" err="1"/>
              <a:t>Panton</a:t>
            </a:r>
            <a:r>
              <a:rPr lang="cs-CZ" dirty="0"/>
              <a:t>, 1976, s. 122-127</a:t>
            </a:r>
          </a:p>
        </p:txBody>
      </p:sp>
    </p:spTree>
    <p:extLst>
      <p:ext uri="{BB962C8B-B14F-4D97-AF65-F5344CB8AC3E}">
        <p14:creationId xmlns:p14="http://schemas.microsoft.com/office/powerpoint/2010/main" val="3306769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247E85FE-DFC3-4A1E-8684-D767B284B955}"/>
              </a:ext>
            </a:extLst>
          </p:cNvPr>
          <p:cNvSpPr txBox="1"/>
          <p:nvPr/>
        </p:nvSpPr>
        <p:spPr>
          <a:xfrm>
            <a:off x="321216" y="5072439"/>
            <a:ext cx="4909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Harmonická struktura je podkladem k volnému rozvíjení větších ploch. Záliba v chromatice, aniž je narušený základní charakter tóniny. Použití alterovaných akordů, zmenšených akordů → pocit napětí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3E157581-F295-4E77-92DE-20B0C834558D}"/>
              </a:ext>
            </a:extLst>
          </p:cNvPr>
          <p:cNvSpPr txBox="1"/>
          <p:nvPr/>
        </p:nvSpPr>
        <p:spPr>
          <a:xfrm>
            <a:off x="8993941" y="2016476"/>
            <a:ext cx="2724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Uvolněná hudební struktura (forma), která je přizpůsobena obsahovému záměru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7070ECB7-32F6-4D85-8F26-3E5C23B5B045}"/>
              </a:ext>
            </a:extLst>
          </p:cNvPr>
          <p:cNvSpPr txBox="1"/>
          <p:nvPr/>
        </p:nvSpPr>
        <p:spPr>
          <a:xfrm>
            <a:off x="4396156" y="2339084"/>
            <a:ext cx="3587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Bohaté instrumentační postupy, používání extrémních rozsahů (i dynamických) →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/>
              <a:t>zjemnění palety zvukových barev</a:t>
            </a:r>
          </a:p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CF1B307F-A9B2-4898-BF86-609F73BED580}"/>
              </a:ext>
            </a:extLst>
          </p:cNvPr>
          <p:cNvSpPr txBox="1"/>
          <p:nvPr/>
        </p:nvSpPr>
        <p:spPr>
          <a:xfrm>
            <a:off x="7498080" y="4933940"/>
            <a:ext cx="37842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Osamostatnění hudebních nástrojů v orchestru, jsou dokonaleji propracovány. Povýšení instrumentace na stejnou úroveň s ostatními prostředky hudby</a:t>
            </a:r>
          </a:p>
          <a:p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="" xmlns:a16="http://schemas.microsoft.com/office/drawing/2014/main" id="{DEAADC80-9DCB-49DB-9C1C-48D4EB8D6459}"/>
              </a:ext>
            </a:extLst>
          </p:cNvPr>
          <p:cNvSpPr txBox="1"/>
          <p:nvPr/>
        </p:nvSpPr>
        <p:spPr>
          <a:xfrm>
            <a:off x="411482" y="3230922"/>
            <a:ext cx="37842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Rozšiřování orchestru co do počtu nástrojů stávajících i dosud v orchestru nevyužívaných (varhany, druhy bicích a dechových nástrojů, lidové nástroje…)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="" xmlns:a16="http://schemas.microsoft.com/office/drawing/2014/main" id="{10D21B9E-4DB5-4C94-8C36-FB13EB3A4EBA}"/>
              </a:ext>
            </a:extLst>
          </p:cNvPr>
          <p:cNvSpPr txBox="1"/>
          <p:nvPr/>
        </p:nvSpPr>
        <p:spPr>
          <a:xfrm>
            <a:off x="1037495" y="2016476"/>
            <a:ext cx="2532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Používání orientalismů v melodii i harmonii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="" xmlns:a16="http://schemas.microsoft.com/office/drawing/2014/main" id="{CE662C7A-0674-47A4-9CD3-4C79F1FFA145}"/>
              </a:ext>
            </a:extLst>
          </p:cNvPr>
          <p:cNvSpPr txBox="1"/>
          <p:nvPr/>
        </p:nvSpPr>
        <p:spPr>
          <a:xfrm>
            <a:off x="7329268" y="3602965"/>
            <a:ext cx="2532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Vedle pravidelných melodických linií i nepravidelně stavěné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="" xmlns:a16="http://schemas.microsoft.com/office/drawing/2014/main" id="{EF57839B-84F3-42B0-B344-8148A3CEB212}"/>
              </a:ext>
            </a:extLst>
          </p:cNvPr>
          <p:cNvSpPr txBox="1"/>
          <p:nvPr/>
        </p:nvSpPr>
        <p:spPr>
          <a:xfrm>
            <a:off x="4829907" y="4450790"/>
            <a:ext cx="2532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Složitý a nepravidelný rytmus, nepravidelné složené takty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="" xmlns:a16="http://schemas.microsoft.com/office/drawing/2014/main" id="{2D4D91D1-6E46-4CCA-B8F7-B6E6010A4F9E}"/>
              </a:ext>
            </a:extLst>
          </p:cNvPr>
          <p:cNvSpPr txBox="1"/>
          <p:nvPr/>
        </p:nvSpPr>
        <p:spPr>
          <a:xfrm>
            <a:off x="6519644" y="539148"/>
            <a:ext cx="39380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Vznik nových hudebních typů a forem: charakteristický kus, píseň beze slov, symfonická báseň, hudební drama, programní symfonie</a:t>
            </a:r>
          </a:p>
          <a:p>
            <a:endParaRPr lang="cs-CZ" dirty="0"/>
          </a:p>
        </p:txBody>
      </p:sp>
      <p:sp>
        <p:nvSpPr>
          <p:cNvPr id="18" name="TextovéPole 17">
            <a:extLst>
              <a:ext uri="{FF2B5EF4-FFF2-40B4-BE49-F238E27FC236}">
                <a16:creationId xmlns="" xmlns:a16="http://schemas.microsoft.com/office/drawing/2014/main" id="{D059A093-A93C-460A-BB57-C03624131E5C}"/>
              </a:ext>
            </a:extLst>
          </p:cNvPr>
          <p:cNvSpPr txBox="1"/>
          <p:nvPr/>
        </p:nvSpPr>
        <p:spPr>
          <a:xfrm>
            <a:off x="411482" y="983426"/>
            <a:ext cx="2897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Technické zdokonalování hudebních nástrojů</a:t>
            </a:r>
          </a:p>
        </p:txBody>
      </p:sp>
    </p:spTree>
    <p:extLst>
      <p:ext uri="{BB962C8B-B14F-4D97-AF65-F5344CB8AC3E}">
        <p14:creationId xmlns:p14="http://schemas.microsoft.com/office/powerpoint/2010/main" val="1565473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Průřezová témata</a:t>
            </a:r>
            <a:br>
              <a:rPr lang="cs-CZ" dirty="0"/>
            </a:br>
            <a:r>
              <a:rPr lang="cs-CZ" sz="3200" dirty="0"/>
              <a:t>(mimo české země)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127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F232AD8-9ED7-4E72-829D-A947DF0D6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Zakládání konzervatoří v Evropě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940EB774-F567-4B87-9F13-FCC29BB01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83" y="1965435"/>
            <a:ext cx="11950262" cy="489256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lat. </a:t>
            </a:r>
            <a:r>
              <a:rPr lang="cs-CZ" dirty="0" err="1"/>
              <a:t>conservare</a:t>
            </a:r>
            <a:r>
              <a:rPr lang="cs-CZ" dirty="0"/>
              <a:t> = uchovat</a:t>
            </a:r>
          </a:p>
          <a:p>
            <a:r>
              <a:rPr lang="cs-CZ" u="sng" dirty="0"/>
              <a:t>vzdělávání nekompletní, až postupně narůstal počet oborů, aby vzdělání pokrylo potřeby praxe</a:t>
            </a:r>
          </a:p>
          <a:p>
            <a:r>
              <a:rPr lang="cs-CZ" dirty="0"/>
              <a:t>ve velké míře vstupují do hudebního vzdělávání </a:t>
            </a:r>
            <a:r>
              <a:rPr lang="cs-CZ" u="sng" dirty="0"/>
              <a:t>soukromí učitelé</a:t>
            </a:r>
          </a:p>
          <a:p>
            <a:r>
              <a:rPr lang="cs-CZ" u="sng" dirty="0"/>
              <a:t>1795 Paříž</a:t>
            </a:r>
            <a:r>
              <a:rPr lang="cs-CZ" dirty="0"/>
              <a:t>, 1807 Milán (</a:t>
            </a:r>
            <a:r>
              <a:rPr lang="cs-CZ" dirty="0" err="1"/>
              <a:t>pojm</a:t>
            </a:r>
            <a:r>
              <a:rPr lang="cs-CZ" dirty="0"/>
              <a:t>. po Giuseppe Verdim), 1808 Neapol</a:t>
            </a:r>
          </a:p>
          <a:p>
            <a:r>
              <a:rPr lang="cs-CZ" u="sng" dirty="0"/>
              <a:t>1808 (výuka od 1811) Praha – první ve střední Evropě!!!</a:t>
            </a:r>
          </a:p>
          <a:p>
            <a:r>
              <a:rPr lang="cs-CZ" dirty="0"/>
              <a:t>1819 Vídeň</a:t>
            </a:r>
          </a:p>
          <a:p>
            <a:r>
              <a:rPr lang="cs-CZ" dirty="0"/>
              <a:t>1822 Londýn </a:t>
            </a:r>
          </a:p>
          <a:p>
            <a:r>
              <a:rPr lang="cs-CZ" dirty="0"/>
              <a:t>1843 Lipsko – </a:t>
            </a:r>
            <a:r>
              <a:rPr lang="cs-CZ" dirty="0" err="1"/>
              <a:t>zakl</a:t>
            </a:r>
            <a:r>
              <a:rPr lang="cs-CZ" dirty="0"/>
              <a:t>. Felix </a:t>
            </a:r>
            <a:r>
              <a:rPr lang="cs-CZ" dirty="0" err="1"/>
              <a:t>Mendelssohn-Bartholdy</a:t>
            </a:r>
            <a:r>
              <a:rPr lang="cs-CZ" dirty="0"/>
              <a:t>, </a:t>
            </a:r>
            <a:r>
              <a:rPr lang="cs-CZ" dirty="0" err="1"/>
              <a:t>pojm</a:t>
            </a:r>
            <a:r>
              <a:rPr lang="cs-CZ" dirty="0"/>
              <a:t>. po zakladateli</a:t>
            </a:r>
          </a:p>
          <a:p>
            <a:r>
              <a:rPr lang="cs-CZ" dirty="0"/>
              <a:t>1846 Mnichov, 1850 Berlín a Kolín nad Rýnem, 1856 Drážďany, 1857 Stuttgart</a:t>
            </a:r>
          </a:p>
          <a:p>
            <a:r>
              <a:rPr lang="cs-CZ" dirty="0"/>
              <a:t>1861 Varšava (</a:t>
            </a:r>
            <a:r>
              <a:rPr lang="cs-CZ" dirty="0" err="1"/>
              <a:t>pojm</a:t>
            </a:r>
            <a:r>
              <a:rPr lang="cs-CZ" dirty="0"/>
              <a:t>. po Fryderyku Chopinovi)</a:t>
            </a:r>
          </a:p>
          <a:p>
            <a:r>
              <a:rPr lang="cs-CZ" dirty="0"/>
              <a:t>1862 Petrohrad (</a:t>
            </a:r>
            <a:r>
              <a:rPr lang="cs-CZ" dirty="0" err="1"/>
              <a:t>zakl</a:t>
            </a:r>
            <a:r>
              <a:rPr lang="cs-CZ" dirty="0"/>
              <a:t>. Anton </a:t>
            </a:r>
            <a:r>
              <a:rPr lang="cs-CZ" dirty="0" err="1"/>
              <a:t>Rubinštejn</a:t>
            </a:r>
            <a:r>
              <a:rPr lang="cs-CZ" dirty="0"/>
              <a:t>, </a:t>
            </a:r>
            <a:r>
              <a:rPr lang="cs-CZ" dirty="0" err="1"/>
              <a:t>pojm</a:t>
            </a:r>
            <a:r>
              <a:rPr lang="cs-CZ" dirty="0"/>
              <a:t>. po N. A. Rimském-Korsakovovi), 1866 Moskva (</a:t>
            </a:r>
            <a:r>
              <a:rPr lang="cs-CZ" dirty="0" err="1"/>
              <a:t>zakl</a:t>
            </a:r>
            <a:r>
              <a:rPr lang="cs-CZ" dirty="0"/>
              <a:t>. bratr Nikolaj </a:t>
            </a:r>
            <a:r>
              <a:rPr lang="cs-CZ" dirty="0" err="1"/>
              <a:t>Rubinštejn</a:t>
            </a:r>
            <a:r>
              <a:rPr lang="cs-CZ" dirty="0"/>
              <a:t>, </a:t>
            </a:r>
            <a:r>
              <a:rPr lang="cs-CZ" dirty="0" err="1"/>
              <a:t>pojm</a:t>
            </a:r>
            <a:r>
              <a:rPr lang="cs-CZ" dirty="0"/>
              <a:t>. po P. I. Čajkovském)</a:t>
            </a:r>
          </a:p>
          <a:p>
            <a:r>
              <a:rPr lang="cs-CZ" dirty="0"/>
              <a:t>1875 Budapešť (</a:t>
            </a:r>
            <a:r>
              <a:rPr lang="cs-CZ" dirty="0" err="1"/>
              <a:t>pojm</a:t>
            </a:r>
            <a:r>
              <a:rPr lang="cs-CZ" dirty="0"/>
              <a:t>. po Ferenci Lisztovi), Řím</a:t>
            </a:r>
          </a:p>
          <a:p>
            <a:r>
              <a:rPr lang="cs-CZ" dirty="0"/>
              <a:t>1882 Helsinky (</a:t>
            </a:r>
            <a:r>
              <a:rPr lang="cs-CZ" dirty="0" err="1"/>
              <a:t>pojm</a:t>
            </a:r>
            <a:r>
              <a:rPr lang="cs-CZ" dirty="0"/>
              <a:t>. po Jeanu Sibeliovi)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52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3C2817B-ECAC-437D-8666-5879D6CE1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změny ve vývoji vybraných hudebních nástrojů, výrobci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8DBAC286-0FAE-4D15-A277-AB33A3842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93" y="2039008"/>
            <a:ext cx="11981793" cy="47401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KLAVÍR</a:t>
            </a:r>
          </a:p>
          <a:p>
            <a:r>
              <a:rPr lang="cs-CZ" dirty="0" err="1"/>
              <a:t>Muzio</a:t>
            </a:r>
            <a:r>
              <a:rPr lang="cs-CZ" dirty="0"/>
              <a:t> Clementi – 1785 továrna v Londýně, nakladatelství (vyd. Beethovenovo dílo), </a:t>
            </a:r>
            <a:r>
              <a:rPr lang="cs-CZ" dirty="0" smtClean="0"/>
              <a:t>žáci</a:t>
            </a:r>
            <a:r>
              <a:rPr lang="cs-CZ" dirty="0"/>
              <a:t>: J. B. </a:t>
            </a:r>
            <a:r>
              <a:rPr lang="cs-CZ" dirty="0" err="1"/>
              <a:t>Cramer</a:t>
            </a:r>
            <a:r>
              <a:rPr lang="cs-CZ" dirty="0"/>
              <a:t>, J. </a:t>
            </a:r>
            <a:r>
              <a:rPr lang="cs-CZ" dirty="0" err="1"/>
              <a:t>Field</a:t>
            </a:r>
            <a:r>
              <a:rPr lang="cs-CZ" dirty="0"/>
              <a:t> (poprvé používal pedál jako rovnocennou součást klavírního projevu), J. L. Dusík, G. </a:t>
            </a:r>
            <a:r>
              <a:rPr lang="cs-CZ" dirty="0" err="1"/>
              <a:t>Meyerbeer</a:t>
            </a:r>
            <a:endParaRPr lang="cs-CZ" dirty="0"/>
          </a:p>
          <a:p>
            <a:r>
              <a:rPr lang="cs-CZ" dirty="0"/>
              <a:t>Paříž</a:t>
            </a:r>
            <a:r>
              <a:rPr lang="cs-CZ" dirty="0" smtClean="0"/>
              <a:t>:</a:t>
            </a:r>
            <a:endParaRPr lang="cs-CZ" b="1" dirty="0" smtClean="0"/>
          </a:p>
          <a:p>
            <a:pPr lvl="1"/>
            <a:r>
              <a:rPr lang="cs-CZ" dirty="0" smtClean="0"/>
              <a:t>výrobci: </a:t>
            </a:r>
            <a:r>
              <a:rPr lang="cs-CZ" dirty="0" err="1" smtClean="0"/>
              <a:t>Ignaz</a:t>
            </a:r>
            <a:r>
              <a:rPr lang="cs-CZ" dirty="0" smtClean="0"/>
              <a:t> </a:t>
            </a:r>
            <a:r>
              <a:rPr lang="cs-CZ" dirty="0" err="1"/>
              <a:t>Pleyel</a:t>
            </a:r>
            <a:r>
              <a:rPr lang="cs-CZ" dirty="0"/>
              <a:t> X </a:t>
            </a:r>
            <a:r>
              <a:rPr lang="cs-CZ" dirty="0" err="1"/>
              <a:t>Sebastien</a:t>
            </a:r>
            <a:r>
              <a:rPr lang="cs-CZ" dirty="0"/>
              <a:t> </a:t>
            </a:r>
            <a:r>
              <a:rPr lang="cs-CZ" dirty="0" err="1"/>
              <a:t>Érard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virtuozové</a:t>
            </a:r>
            <a:r>
              <a:rPr lang="cs-CZ" dirty="0"/>
              <a:t>: L. M. </a:t>
            </a:r>
            <a:r>
              <a:rPr lang="cs-CZ" dirty="0" err="1"/>
              <a:t>Gottschalk</a:t>
            </a:r>
            <a:r>
              <a:rPr lang="cs-CZ" dirty="0"/>
              <a:t>, S. </a:t>
            </a:r>
            <a:r>
              <a:rPr lang="cs-CZ" dirty="0" err="1"/>
              <a:t>Thalberg</a:t>
            </a:r>
            <a:r>
              <a:rPr lang="cs-CZ" dirty="0"/>
              <a:t>, F. </a:t>
            </a:r>
            <a:r>
              <a:rPr lang="cs-CZ" dirty="0" err="1"/>
              <a:t>Kalkbrenner</a:t>
            </a:r>
            <a:r>
              <a:rPr lang="cs-CZ" dirty="0"/>
              <a:t>, </a:t>
            </a:r>
            <a:r>
              <a:rPr lang="cs-CZ" u="sng" dirty="0"/>
              <a:t>F. Chopin, F. </a:t>
            </a:r>
            <a:r>
              <a:rPr lang="cs-CZ" u="sng" dirty="0" err="1"/>
              <a:t>Liszt</a:t>
            </a:r>
            <a:r>
              <a:rPr lang="cs-CZ" u="sng" dirty="0"/>
              <a:t> </a:t>
            </a:r>
            <a:r>
              <a:rPr lang="cs-CZ" dirty="0"/>
              <a:t>(první začal využívat celou klaviaturu, tj. 88 kláves), F. Hiller, A. </a:t>
            </a:r>
            <a:r>
              <a:rPr lang="cs-CZ" dirty="0" err="1"/>
              <a:t>Dreyschock</a:t>
            </a:r>
            <a:endParaRPr lang="cs-CZ" dirty="0"/>
          </a:p>
          <a:p>
            <a:r>
              <a:rPr lang="cs-CZ" dirty="0"/>
              <a:t>Rusko: </a:t>
            </a:r>
            <a:endParaRPr lang="cs-CZ" dirty="0" smtClean="0"/>
          </a:p>
          <a:p>
            <a:pPr lvl="1"/>
            <a:r>
              <a:rPr lang="cs-CZ" dirty="0" smtClean="0"/>
              <a:t>Theodor </a:t>
            </a:r>
            <a:r>
              <a:rPr lang="cs-CZ" dirty="0" err="1" smtClean="0"/>
              <a:t>Leschetitzky</a:t>
            </a:r>
            <a:r>
              <a:rPr lang="cs-CZ" dirty="0" smtClean="0"/>
              <a:t> (žáci</a:t>
            </a:r>
            <a:r>
              <a:rPr lang="cs-CZ" dirty="0"/>
              <a:t>: I. J. </a:t>
            </a:r>
            <a:r>
              <a:rPr lang="cs-CZ" dirty="0" err="1"/>
              <a:t>Paderewski</a:t>
            </a:r>
            <a:r>
              <a:rPr lang="cs-CZ" dirty="0"/>
              <a:t>, V. </a:t>
            </a:r>
            <a:r>
              <a:rPr lang="cs-CZ" dirty="0" err="1"/>
              <a:t>Safonov</a:t>
            </a:r>
            <a:r>
              <a:rPr lang="cs-CZ" dirty="0"/>
              <a:t>, P. </a:t>
            </a:r>
            <a:r>
              <a:rPr lang="cs-CZ" dirty="0" err="1" smtClean="0"/>
              <a:t>Wittgenstein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bratři </a:t>
            </a:r>
            <a:r>
              <a:rPr lang="cs-CZ" b="1" dirty="0"/>
              <a:t>Anton</a:t>
            </a:r>
            <a:r>
              <a:rPr lang="cs-CZ" dirty="0"/>
              <a:t> a </a:t>
            </a:r>
            <a:r>
              <a:rPr lang="cs-CZ" b="1" dirty="0"/>
              <a:t>Nikolaj </a:t>
            </a:r>
            <a:r>
              <a:rPr lang="cs-CZ" b="1" dirty="0" err="1"/>
              <a:t>Rubinsteinové</a:t>
            </a:r>
            <a:r>
              <a:rPr lang="cs-CZ" b="1" dirty="0"/>
              <a:t> </a:t>
            </a:r>
            <a:r>
              <a:rPr lang="cs-CZ" dirty="0"/>
              <a:t>(zakladatelé konzervatoří v Moskvě a Petrohradu, pozor! Arthur </a:t>
            </a:r>
            <a:r>
              <a:rPr lang="cs-CZ" dirty="0" err="1"/>
              <a:t>Rubinstein</a:t>
            </a:r>
            <a:r>
              <a:rPr lang="cs-CZ" dirty="0"/>
              <a:t> (1887 – 1982), také klavírista, ale ne </a:t>
            </a:r>
            <a:r>
              <a:rPr lang="cs-CZ" dirty="0" smtClean="0"/>
              <a:t>příbuzný)</a:t>
            </a:r>
          </a:p>
          <a:p>
            <a:pPr lvl="1"/>
            <a:r>
              <a:rPr lang="cs-CZ" u="sng" dirty="0" smtClean="0"/>
              <a:t>S</a:t>
            </a:r>
            <a:r>
              <a:rPr lang="cs-CZ" u="sng" dirty="0"/>
              <a:t>. V. </a:t>
            </a:r>
            <a:r>
              <a:rPr lang="cs-CZ" u="sng" dirty="0" err="1"/>
              <a:t>Rachmaninov</a:t>
            </a:r>
            <a:r>
              <a:rPr lang="cs-CZ" u="sng" dirty="0"/>
              <a:t>, A. N. </a:t>
            </a:r>
            <a:r>
              <a:rPr lang="cs-CZ" u="sng" dirty="0" err="1"/>
              <a:t>Skrjabin</a:t>
            </a:r>
            <a:endParaRPr lang="cs-CZ" u="sng" dirty="0"/>
          </a:p>
          <a:p>
            <a:r>
              <a:rPr lang="cs-CZ" dirty="0"/>
              <a:t>Německo: </a:t>
            </a:r>
            <a:r>
              <a:rPr lang="cs-CZ" u="sng" dirty="0"/>
              <a:t>R. </a:t>
            </a:r>
            <a:r>
              <a:rPr lang="cs-CZ" u="sng" dirty="0" err="1"/>
              <a:t>Schumann</a:t>
            </a:r>
            <a:r>
              <a:rPr lang="cs-CZ" u="sng" dirty="0"/>
              <a:t>, C. </a:t>
            </a:r>
            <a:r>
              <a:rPr lang="cs-CZ" u="sng" dirty="0" err="1"/>
              <a:t>Schumannová</a:t>
            </a:r>
            <a:r>
              <a:rPr lang="cs-CZ" u="sng" dirty="0"/>
              <a:t>, F. M.-</a:t>
            </a:r>
            <a:r>
              <a:rPr lang="cs-CZ" u="sng" dirty="0" err="1"/>
              <a:t>Bartholdy</a:t>
            </a:r>
            <a:r>
              <a:rPr lang="cs-CZ" dirty="0"/>
              <a:t>, I. </a:t>
            </a:r>
            <a:r>
              <a:rPr lang="cs-CZ" dirty="0" err="1"/>
              <a:t>Moscheles</a:t>
            </a:r>
            <a:r>
              <a:rPr lang="cs-CZ" dirty="0"/>
              <a:t> (uspořádal první sólový klavírní večer 1837)</a:t>
            </a:r>
          </a:p>
          <a:p>
            <a:r>
              <a:rPr lang="cs-CZ" dirty="0"/>
              <a:t>další: Charles </a:t>
            </a:r>
            <a:r>
              <a:rPr lang="cs-CZ" dirty="0" err="1"/>
              <a:t>Hallé</a:t>
            </a:r>
            <a:r>
              <a:rPr lang="cs-CZ" dirty="0"/>
              <a:t> – první interpret všech Beethovenových klavírních sonát, vynalezl mechanickou pomůcku na automatické otáčení not na pultu, </a:t>
            </a:r>
            <a:r>
              <a:rPr lang="cs-CZ" u="sng" dirty="0"/>
              <a:t>H. von </a:t>
            </a:r>
            <a:r>
              <a:rPr lang="cs-CZ" u="sng" dirty="0" err="1"/>
              <a:t>Bülow</a:t>
            </a:r>
            <a:endParaRPr lang="cs-CZ" u="sng" dirty="0"/>
          </a:p>
          <a:p>
            <a:r>
              <a:rPr lang="cs-CZ" dirty="0"/>
              <a:t>ostatní (</a:t>
            </a:r>
            <a:r>
              <a:rPr lang="cs-CZ" u="sng" dirty="0"/>
              <a:t>M.-</a:t>
            </a:r>
            <a:r>
              <a:rPr lang="cs-CZ" u="sng" dirty="0" err="1"/>
              <a:t>Bartholdy</a:t>
            </a:r>
            <a:r>
              <a:rPr lang="cs-CZ" u="sng" dirty="0"/>
              <a:t>, Chopin, </a:t>
            </a:r>
            <a:r>
              <a:rPr lang="cs-CZ" u="sng" dirty="0" err="1"/>
              <a:t>Liszt</a:t>
            </a:r>
            <a:r>
              <a:rPr lang="cs-CZ" u="sng" dirty="0"/>
              <a:t>, </a:t>
            </a:r>
            <a:r>
              <a:rPr lang="cs-CZ" u="sng" dirty="0" err="1"/>
              <a:t>Schumann</a:t>
            </a:r>
            <a:r>
              <a:rPr lang="cs-CZ" u="sng" dirty="0"/>
              <a:t>, </a:t>
            </a:r>
            <a:r>
              <a:rPr lang="cs-CZ" u="sng" dirty="0" err="1"/>
              <a:t>Schumannová</a:t>
            </a:r>
            <a:r>
              <a:rPr lang="cs-CZ" u="sng" dirty="0"/>
              <a:t>, </a:t>
            </a:r>
            <a:r>
              <a:rPr lang="cs-CZ" u="sng" dirty="0" err="1"/>
              <a:t>Skrjabin</a:t>
            </a:r>
            <a:r>
              <a:rPr lang="cs-CZ" u="sng" dirty="0"/>
              <a:t>, </a:t>
            </a:r>
            <a:r>
              <a:rPr lang="cs-CZ" u="sng" dirty="0" err="1"/>
              <a:t>Rachmaninov</a:t>
            </a:r>
            <a:r>
              <a:rPr lang="cs-CZ" u="sng" dirty="0"/>
              <a:t> ad</a:t>
            </a:r>
            <a:r>
              <a:rPr lang="cs-CZ" dirty="0"/>
              <a:t>.) viz podrobněji dále v jednotlivých blocích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4337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71AC805-339E-436E-8B06-93FDE47DC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8166"/>
            <a:ext cx="12192000" cy="67661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HOUSLE</a:t>
            </a:r>
          </a:p>
          <a:p>
            <a:r>
              <a:rPr lang="cs-CZ" u="sng" dirty="0" err="1"/>
              <a:t>Nicolò</a:t>
            </a:r>
            <a:r>
              <a:rPr lang="cs-CZ" u="sng" dirty="0"/>
              <a:t> </a:t>
            </a:r>
            <a:r>
              <a:rPr lang="cs-CZ" u="sng" dirty="0" err="1"/>
              <a:t>Paganini</a:t>
            </a:r>
            <a:r>
              <a:rPr lang="cs-CZ" u="sng" dirty="0"/>
              <a:t> </a:t>
            </a:r>
            <a:r>
              <a:rPr lang="cs-CZ" dirty="0"/>
              <a:t>(1782 – 1840), rovněž </a:t>
            </a:r>
            <a:r>
              <a:rPr lang="cs-CZ" u="sng" dirty="0" smtClean="0"/>
              <a:t>vynikající </a:t>
            </a:r>
            <a:r>
              <a:rPr lang="cs-CZ" u="sng" dirty="0"/>
              <a:t>loutnista a mandolinista</a:t>
            </a:r>
            <a:r>
              <a:rPr lang="cs-CZ" dirty="0"/>
              <a:t>, obrovské fyziologické předpoklady, také komorní hráč, rozhodující úspěchy: 1813 La </a:t>
            </a:r>
            <a:r>
              <a:rPr lang="cs-CZ" dirty="0" err="1"/>
              <a:t>Scala</a:t>
            </a:r>
            <a:r>
              <a:rPr lang="cs-CZ" dirty="0"/>
              <a:t>, 1828 Vídeň. </a:t>
            </a:r>
            <a:r>
              <a:rPr lang="cs-CZ" i="1" u="sng" dirty="0"/>
              <a:t>24 capriccií pro sólové housle </a:t>
            </a:r>
            <a:r>
              <a:rPr lang="cs-CZ" u="sng" dirty="0"/>
              <a:t>(zvl. 24. capriccio a-moll</a:t>
            </a:r>
            <a:r>
              <a:rPr lang="cs-CZ" dirty="0"/>
              <a:t>) → F. </a:t>
            </a:r>
            <a:r>
              <a:rPr lang="cs-CZ" dirty="0" err="1"/>
              <a:t>Liszt</a:t>
            </a:r>
            <a:r>
              <a:rPr lang="cs-CZ" dirty="0"/>
              <a:t>:</a:t>
            </a:r>
            <a:r>
              <a:rPr lang="fr-FR" dirty="0"/>
              <a:t> </a:t>
            </a:r>
            <a:r>
              <a:rPr lang="fr-FR" i="1" dirty="0"/>
              <a:t>Six Grandes Études de Paganini</a:t>
            </a:r>
            <a:r>
              <a:rPr lang="cs-CZ" i="1" dirty="0"/>
              <a:t>, </a:t>
            </a:r>
            <a:r>
              <a:rPr lang="cs-CZ" dirty="0"/>
              <a:t>S. 141, S. V. </a:t>
            </a:r>
            <a:r>
              <a:rPr lang="cs-CZ" dirty="0" err="1"/>
              <a:t>Rachmaninov</a:t>
            </a:r>
            <a:r>
              <a:rPr lang="cs-CZ" i="1" dirty="0"/>
              <a:t>: Rapsodie na </a:t>
            </a:r>
            <a:r>
              <a:rPr lang="cs-CZ" i="1" dirty="0" err="1"/>
              <a:t>Paganiniho</a:t>
            </a:r>
            <a:r>
              <a:rPr lang="cs-CZ" i="1" dirty="0"/>
              <a:t> téma</a:t>
            </a:r>
            <a:r>
              <a:rPr lang="cs-CZ" dirty="0"/>
              <a:t>, op. 43, J. Brahms: </a:t>
            </a:r>
            <a:r>
              <a:rPr lang="de-DE" i="1" dirty="0"/>
              <a:t>Die Variationen über ein Thema von Paganini</a:t>
            </a:r>
            <a:r>
              <a:rPr lang="cs-CZ" dirty="0"/>
              <a:t>,</a:t>
            </a:r>
            <a:r>
              <a:rPr lang="de-DE" dirty="0"/>
              <a:t> op. 35</a:t>
            </a:r>
            <a:r>
              <a:rPr lang="cs-CZ" dirty="0"/>
              <a:t>, aj.</a:t>
            </a:r>
          </a:p>
          <a:p>
            <a:pPr lvl="1"/>
            <a:r>
              <a:rPr lang="cs-CZ" dirty="0"/>
              <a:t>četné koncerty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dirty="0"/>
              <a:t>zámožný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dirty="0"/>
              <a:t>vlastnil nejkvalitnější nástroje (výrobců Antonio </a:t>
            </a:r>
            <a:r>
              <a:rPr lang="cs-CZ" dirty="0" err="1"/>
              <a:t>Stradivari</a:t>
            </a:r>
            <a:r>
              <a:rPr lang="cs-CZ" dirty="0"/>
              <a:t>, Nicola </a:t>
            </a:r>
            <a:r>
              <a:rPr lang="cs-CZ" dirty="0" err="1"/>
              <a:t>Amati</a:t>
            </a:r>
            <a:r>
              <a:rPr lang="cs-CZ" dirty="0"/>
              <a:t> aj.)</a:t>
            </a:r>
          </a:p>
          <a:p>
            <a:r>
              <a:rPr lang="cs-CZ" dirty="0"/>
              <a:t>konzervatoř v Paříži: </a:t>
            </a:r>
          </a:p>
          <a:p>
            <a:pPr lvl="1"/>
            <a:r>
              <a:rPr lang="cs-CZ" dirty="0" err="1"/>
              <a:t>Fran</a:t>
            </a:r>
            <a:r>
              <a:rPr lang="cs-CZ" sz="2100" dirty="0" err="1"/>
              <a:t>ç</a:t>
            </a:r>
            <a:r>
              <a:rPr lang="cs-CZ" dirty="0" err="1"/>
              <a:t>ois</a:t>
            </a:r>
            <a:r>
              <a:rPr lang="cs-CZ" dirty="0"/>
              <a:t>-Joseph </a:t>
            </a:r>
            <a:r>
              <a:rPr lang="cs-CZ" dirty="0" err="1" smtClean="0"/>
              <a:t>Gossec</a:t>
            </a:r>
            <a:r>
              <a:rPr lang="cs-CZ" dirty="0" smtClean="0"/>
              <a:t>, </a:t>
            </a:r>
            <a:r>
              <a:rPr lang="cs-CZ" dirty="0"/>
              <a:t>Jacques </a:t>
            </a:r>
            <a:r>
              <a:rPr lang="cs-CZ" dirty="0" err="1"/>
              <a:t>Pierre</a:t>
            </a:r>
            <a:r>
              <a:rPr lang="cs-CZ" dirty="0"/>
              <a:t> Joseph Rode</a:t>
            </a:r>
          </a:p>
          <a:p>
            <a:pPr lvl="1"/>
            <a:r>
              <a:rPr lang="cs-CZ" dirty="0"/>
              <a:t>P. </a:t>
            </a:r>
            <a:r>
              <a:rPr lang="cs-CZ" dirty="0" err="1"/>
              <a:t>Baillot</a:t>
            </a:r>
            <a:r>
              <a:rPr lang="cs-CZ" dirty="0"/>
              <a:t> → žáci: J. </a:t>
            </a:r>
            <a:r>
              <a:rPr lang="cs-CZ" dirty="0" err="1"/>
              <a:t>B.Ch</a:t>
            </a:r>
            <a:r>
              <a:rPr lang="cs-CZ" dirty="0"/>
              <a:t>. </a:t>
            </a:r>
            <a:r>
              <a:rPr lang="cs-CZ" dirty="0" err="1"/>
              <a:t>Dancla</a:t>
            </a:r>
            <a:r>
              <a:rPr lang="cs-CZ" dirty="0"/>
              <a:t> (→ žačka: Maud </a:t>
            </a:r>
            <a:r>
              <a:rPr lang="cs-CZ" dirty="0" err="1"/>
              <a:t>Powell</a:t>
            </a:r>
            <a:r>
              <a:rPr lang="cs-CZ" dirty="0"/>
              <a:t> – americká sólová houslistka světového jména, v NYC premiérovala 1. verzi Dvořákova houslového koncertu), F. </a:t>
            </a:r>
            <a:r>
              <a:rPr lang="cs-CZ" dirty="0" err="1"/>
              <a:t>Habeneck</a:t>
            </a:r>
            <a:r>
              <a:rPr lang="cs-CZ" dirty="0"/>
              <a:t> (→ žák É. V. A. </a:t>
            </a:r>
            <a:r>
              <a:rPr lang="cs-CZ" dirty="0" err="1"/>
              <a:t>Lalo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další pedagogové houslového oddělení: Pierre Rode, </a:t>
            </a:r>
            <a:r>
              <a:rPr lang="cs-CZ" dirty="0" err="1"/>
              <a:t>Rodolphe</a:t>
            </a:r>
            <a:r>
              <a:rPr lang="cs-CZ" dirty="0"/>
              <a:t> </a:t>
            </a:r>
            <a:r>
              <a:rPr lang="cs-CZ" dirty="0" err="1"/>
              <a:t>Kreutzer</a:t>
            </a:r>
            <a:r>
              <a:rPr lang="cs-CZ" dirty="0"/>
              <a:t>, Giovanni </a:t>
            </a:r>
            <a:r>
              <a:rPr lang="cs-CZ" dirty="0" err="1"/>
              <a:t>Battista</a:t>
            </a:r>
            <a:r>
              <a:rPr lang="cs-CZ" dirty="0"/>
              <a:t> </a:t>
            </a:r>
            <a:r>
              <a:rPr lang="cs-CZ" dirty="0" err="1"/>
              <a:t>Viotti</a:t>
            </a:r>
            <a:endParaRPr lang="cs-CZ" dirty="0"/>
          </a:p>
          <a:p>
            <a:r>
              <a:rPr lang="cs-CZ" dirty="0"/>
              <a:t>Ch. A. de </a:t>
            </a:r>
            <a:r>
              <a:rPr lang="cs-CZ" dirty="0" err="1"/>
              <a:t>Bériot</a:t>
            </a:r>
            <a:endParaRPr lang="cs-CZ" dirty="0"/>
          </a:p>
          <a:p>
            <a:r>
              <a:rPr lang="cs-CZ" u="sng" dirty="0"/>
              <a:t>Pablo de </a:t>
            </a:r>
            <a:r>
              <a:rPr lang="cs-CZ" u="sng" dirty="0" err="1"/>
              <a:t>Sarasate</a:t>
            </a:r>
            <a:r>
              <a:rPr lang="cs-CZ" u="sng" dirty="0"/>
              <a:t> </a:t>
            </a:r>
            <a:r>
              <a:rPr lang="cs-CZ" dirty="0"/>
              <a:t>– španělský původ</a:t>
            </a:r>
          </a:p>
          <a:p>
            <a:pPr lvl="1"/>
            <a:r>
              <a:rPr lang="cs-CZ" dirty="0"/>
              <a:t>vliv na </a:t>
            </a:r>
            <a:r>
              <a:rPr lang="cs-CZ" dirty="0" err="1"/>
              <a:t>Lala</a:t>
            </a:r>
            <a:r>
              <a:rPr lang="cs-CZ" dirty="0"/>
              <a:t> (</a:t>
            </a:r>
            <a:r>
              <a:rPr lang="cs-CZ" i="1" dirty="0" err="1"/>
              <a:t>Symphonie</a:t>
            </a:r>
            <a:r>
              <a:rPr lang="cs-CZ" i="1" dirty="0"/>
              <a:t> </a:t>
            </a:r>
            <a:r>
              <a:rPr lang="cs-CZ" i="1" dirty="0" err="1"/>
              <a:t>Espagnole</a:t>
            </a:r>
            <a:r>
              <a:rPr lang="cs-CZ" dirty="0"/>
              <a:t>, op. 21), Bizeta (</a:t>
            </a:r>
            <a:r>
              <a:rPr lang="cs-CZ" i="1" dirty="0"/>
              <a:t>Carmen</a:t>
            </a:r>
            <a:r>
              <a:rPr lang="cs-CZ" dirty="0"/>
              <a:t>), Saint-</a:t>
            </a:r>
            <a:r>
              <a:rPr lang="cs-CZ" dirty="0" err="1"/>
              <a:t>Saëns</a:t>
            </a:r>
            <a:r>
              <a:rPr lang="cs-CZ" dirty="0"/>
              <a:t> (</a:t>
            </a:r>
            <a:r>
              <a:rPr lang="cs-CZ" i="1" dirty="0" err="1"/>
              <a:t>Introduction</a:t>
            </a:r>
            <a:r>
              <a:rPr lang="cs-CZ" i="1" dirty="0"/>
              <a:t> et rondo </a:t>
            </a:r>
            <a:r>
              <a:rPr lang="cs-CZ" i="1" dirty="0" err="1"/>
              <a:t>capriccioso</a:t>
            </a:r>
            <a:r>
              <a:rPr lang="cs-CZ" dirty="0"/>
              <a:t>, op.28)</a:t>
            </a:r>
          </a:p>
          <a:p>
            <a:pPr lvl="1"/>
            <a:r>
              <a:rPr lang="cs-CZ" dirty="0"/>
              <a:t>dedikace </a:t>
            </a:r>
            <a:r>
              <a:rPr lang="cs-CZ" dirty="0" err="1"/>
              <a:t>Sarasatemu</a:t>
            </a:r>
            <a:r>
              <a:rPr lang="cs-CZ" dirty="0"/>
              <a:t>: </a:t>
            </a:r>
            <a:r>
              <a:rPr lang="cs-CZ" dirty="0" err="1"/>
              <a:t>Wieniawski</a:t>
            </a:r>
            <a:r>
              <a:rPr lang="cs-CZ" dirty="0"/>
              <a:t> (</a:t>
            </a:r>
            <a:r>
              <a:rPr lang="cs-CZ" i="1" dirty="0"/>
              <a:t>Houslový koncert č. 2</a:t>
            </a:r>
            <a:r>
              <a:rPr lang="cs-CZ" dirty="0"/>
              <a:t>, op. 22), Saint-</a:t>
            </a:r>
            <a:r>
              <a:rPr lang="cs-CZ" dirty="0" err="1"/>
              <a:t>Saëns</a:t>
            </a:r>
            <a:r>
              <a:rPr lang="cs-CZ" dirty="0"/>
              <a:t> (</a:t>
            </a:r>
            <a:r>
              <a:rPr lang="cs-CZ" i="1" dirty="0"/>
              <a:t>Houslový koncert č. 3</a:t>
            </a:r>
            <a:r>
              <a:rPr lang="cs-CZ" dirty="0"/>
              <a:t>, op. 61), </a:t>
            </a:r>
            <a:r>
              <a:rPr lang="cs-CZ" dirty="0" err="1"/>
              <a:t>Lalo</a:t>
            </a:r>
            <a:r>
              <a:rPr lang="cs-CZ" dirty="0"/>
              <a:t> (</a:t>
            </a:r>
            <a:r>
              <a:rPr lang="cs-CZ" i="1" dirty="0" err="1"/>
              <a:t>Symphonie</a:t>
            </a:r>
            <a:r>
              <a:rPr lang="cs-CZ" i="1" dirty="0"/>
              <a:t> </a:t>
            </a:r>
            <a:r>
              <a:rPr lang="cs-CZ" i="1" dirty="0" err="1"/>
              <a:t>Espagnole</a:t>
            </a:r>
            <a:r>
              <a:rPr lang="cs-CZ" dirty="0"/>
              <a:t>, op. 21), </a:t>
            </a:r>
            <a:r>
              <a:rPr lang="cs-CZ" dirty="0" err="1"/>
              <a:t>Bruch</a:t>
            </a:r>
            <a:r>
              <a:rPr lang="cs-CZ" dirty="0"/>
              <a:t> (</a:t>
            </a:r>
            <a:r>
              <a:rPr lang="cs-CZ" i="1" dirty="0"/>
              <a:t>Skotská fantazie</a:t>
            </a:r>
            <a:r>
              <a:rPr lang="cs-CZ" dirty="0"/>
              <a:t>, op. 43)</a:t>
            </a:r>
          </a:p>
          <a:p>
            <a:r>
              <a:rPr lang="cs-CZ" dirty="0"/>
              <a:t>Joseph Böhm – ředitel konzervatoře ve Vídni, žáci: </a:t>
            </a:r>
            <a:r>
              <a:rPr lang="cs-CZ" u="sng" dirty="0"/>
              <a:t>Eduard </a:t>
            </a:r>
            <a:r>
              <a:rPr lang="cs-CZ" u="sng" dirty="0" err="1"/>
              <a:t>Remenyi</a:t>
            </a:r>
            <a:r>
              <a:rPr lang="cs-CZ" b="1" dirty="0"/>
              <a:t>, </a:t>
            </a:r>
            <a:r>
              <a:rPr lang="cs-CZ" u="sng" dirty="0"/>
              <a:t>Joseph Joachim </a:t>
            </a:r>
            <a:r>
              <a:rPr lang="cs-CZ" dirty="0"/>
              <a:t>aj.</a:t>
            </a:r>
          </a:p>
          <a:p>
            <a:r>
              <a:rPr lang="cs-CZ" u="sng" dirty="0"/>
              <a:t>Joseph Joachim </a:t>
            </a:r>
            <a:r>
              <a:rPr lang="cs-CZ" dirty="0"/>
              <a:t>– spolupráce s J. Brahmsem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2834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3B8FBE6-6DC9-4500-995B-75C6A4B9A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A8273144-E523-484B-AD13-5A0F03B9C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248" y="2336873"/>
            <a:ext cx="11550869" cy="3599316"/>
          </a:xfrm>
        </p:spPr>
        <p:txBody>
          <a:bodyPr/>
          <a:lstStyle/>
          <a:p>
            <a:r>
              <a:rPr lang="cs-CZ" dirty="0"/>
              <a:t>VIOLONCELLO</a:t>
            </a:r>
          </a:p>
          <a:p>
            <a:r>
              <a:rPr lang="cs-CZ" u="sng" dirty="0"/>
              <a:t>Robert </a:t>
            </a:r>
            <a:r>
              <a:rPr lang="cs-CZ" u="sng" dirty="0" err="1"/>
              <a:t>Hausmann</a:t>
            </a:r>
            <a:r>
              <a:rPr lang="cs-CZ" u="sng" dirty="0"/>
              <a:t> </a:t>
            </a:r>
            <a:r>
              <a:rPr lang="cs-CZ" dirty="0"/>
              <a:t>– spolupráce s Brahmsem (s Joachimem premiérovali Brahmsův </a:t>
            </a:r>
            <a:r>
              <a:rPr lang="cs-CZ" i="1" dirty="0"/>
              <a:t>Dvojkoncert pro housle a violoncello</a:t>
            </a:r>
            <a:r>
              <a:rPr lang="cs-CZ" dirty="0"/>
              <a:t>)</a:t>
            </a:r>
          </a:p>
          <a:p>
            <a:r>
              <a:rPr lang="cs-CZ" dirty="0"/>
              <a:t>Carlo </a:t>
            </a:r>
            <a:r>
              <a:rPr lang="cs-CZ" dirty="0" err="1"/>
              <a:t>Alfredo</a:t>
            </a:r>
            <a:r>
              <a:rPr lang="cs-CZ" dirty="0"/>
              <a:t> </a:t>
            </a:r>
            <a:r>
              <a:rPr lang="cs-CZ" dirty="0" err="1"/>
              <a:t>Piatti</a:t>
            </a:r>
            <a:r>
              <a:rPr lang="cs-CZ" dirty="0"/>
              <a:t> – učitel </a:t>
            </a:r>
            <a:r>
              <a:rPr lang="cs-CZ" dirty="0" err="1"/>
              <a:t>Hausmanna</a:t>
            </a:r>
            <a:r>
              <a:rPr lang="cs-CZ" dirty="0"/>
              <a:t>, působil a koncertoval v Londýně v sérii Populárních koncertů, člen smyčcového kvarteta Josepha Joachima, vydal školu hry na </a:t>
            </a:r>
            <a:r>
              <a:rPr lang="cs-CZ" dirty="0" err="1"/>
              <a:t>vlc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0432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EE1795FD-8977-48AD-B3A7-42A384807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676" y="725214"/>
            <a:ext cx="11771586" cy="59908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CEMBALO </a:t>
            </a:r>
          </a:p>
          <a:p>
            <a:r>
              <a:rPr lang="cs-CZ" dirty="0"/>
              <a:t>výroba: I. </a:t>
            </a:r>
            <a:r>
              <a:rPr lang="cs-CZ" dirty="0" err="1"/>
              <a:t>Pleyel</a:t>
            </a:r>
            <a:r>
              <a:rPr lang="cs-CZ" dirty="0"/>
              <a:t> aj.</a:t>
            </a:r>
          </a:p>
          <a:p>
            <a:r>
              <a:rPr lang="cs-CZ" dirty="0"/>
              <a:t>Wanda </a:t>
            </a:r>
            <a:r>
              <a:rPr lang="cs-CZ" dirty="0" err="1"/>
              <a:t>Landowská</a:t>
            </a:r>
            <a:r>
              <a:rPr lang="cs-CZ" dirty="0"/>
              <a:t> (1879 – 1959) – návrat cembala na koncertní pódia, odbornice na hudbu 17. a 18. století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DECHOVÉ NÁSTROJE </a:t>
            </a:r>
          </a:p>
          <a:p>
            <a:r>
              <a:rPr lang="cs-CZ" u="sng" dirty="0"/>
              <a:t>nové žesťové nástroje </a:t>
            </a:r>
            <a:r>
              <a:rPr lang="cs-CZ" u="sng" dirty="0" smtClean="0"/>
              <a:t>a </a:t>
            </a:r>
            <a:r>
              <a:rPr lang="cs-CZ" u="sng" dirty="0"/>
              <a:t>zvětšení tónových rozsahů nástrojů stávajících</a:t>
            </a:r>
            <a:r>
              <a:rPr lang="cs-CZ" dirty="0"/>
              <a:t>, lesní rohy byly opatřeny ventily</a:t>
            </a:r>
          </a:p>
          <a:p>
            <a:r>
              <a:rPr lang="cs-CZ" dirty="0"/>
              <a:t>dřevěné nástroje: zdokonalení klapkového mechanismu fléten a plátkových nástrojů, Böhmův </a:t>
            </a:r>
            <a:r>
              <a:rPr lang="cs-CZ" dirty="0" smtClean="0"/>
              <a:t>systém, nový </a:t>
            </a:r>
            <a:r>
              <a:rPr lang="cs-CZ" u="sng" dirty="0" smtClean="0"/>
              <a:t>saxofon</a:t>
            </a:r>
            <a:endParaRPr lang="cs-CZ" u="sng" dirty="0"/>
          </a:p>
          <a:p>
            <a:r>
              <a:rPr lang="cs-CZ" dirty="0"/>
              <a:t>nástroje vyrobené na objednávku skladatelů (</a:t>
            </a:r>
            <a:r>
              <a:rPr lang="cs-CZ" u="sng" dirty="0"/>
              <a:t>Wagnerovy tuby, </a:t>
            </a:r>
            <a:r>
              <a:rPr lang="cs-CZ" u="sng" dirty="0" err="1"/>
              <a:t>aidovky</a:t>
            </a:r>
            <a:r>
              <a:rPr lang="cs-CZ" dirty="0"/>
              <a:t>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u="sng" dirty="0" smtClean="0"/>
              <a:t>FONOGRAF</a:t>
            </a:r>
            <a:endParaRPr lang="cs-CZ" u="sng" dirty="0"/>
          </a:p>
          <a:p>
            <a:r>
              <a:rPr lang="cs-CZ" dirty="0"/>
              <a:t>nahrávání a reprodukce zvuku</a:t>
            </a:r>
          </a:p>
          <a:p>
            <a:r>
              <a:rPr lang="cs-CZ" dirty="0"/>
              <a:t>1877 Thomas Alva Edison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u="sng" dirty="0"/>
              <a:t>GRAMOFON</a:t>
            </a:r>
          </a:p>
          <a:p>
            <a:r>
              <a:rPr lang="cs-CZ" dirty="0"/>
              <a:t>1888 Emile </a:t>
            </a:r>
            <a:r>
              <a:rPr lang="cs-CZ" dirty="0" err="1"/>
              <a:t>Berliner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4283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494AB97-EF11-40E8-B255-1E7979861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dirigenti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02EC8385-33D1-43B6-9008-F91B09E55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07476"/>
            <a:ext cx="12118428" cy="4771696"/>
          </a:xfrm>
        </p:spPr>
        <p:txBody>
          <a:bodyPr>
            <a:normAutofit lnSpcReduction="10000"/>
          </a:bodyPr>
          <a:lstStyle/>
          <a:p>
            <a:r>
              <a:rPr lang="cs-CZ" u="sng" dirty="0" smtClean="0"/>
              <a:t>Arthur </a:t>
            </a:r>
            <a:r>
              <a:rPr lang="cs-CZ" u="sng" dirty="0" err="1" smtClean="0"/>
              <a:t>Nikisch</a:t>
            </a:r>
            <a:r>
              <a:rPr lang="cs-CZ" u="sng" dirty="0" smtClean="0"/>
              <a:t> </a:t>
            </a:r>
            <a:r>
              <a:rPr lang="cs-CZ" dirty="0" smtClean="0"/>
              <a:t>(1855 </a:t>
            </a:r>
            <a:r>
              <a:rPr lang="cs-CZ" dirty="0"/>
              <a:t>– 1922)</a:t>
            </a:r>
          </a:p>
          <a:p>
            <a:pPr lvl="1"/>
            <a:r>
              <a:rPr lang="cs-CZ" u="sng" dirty="0"/>
              <a:t>vyrůstal na Moravě, čeští předkové </a:t>
            </a:r>
            <a:r>
              <a:rPr lang="cs-CZ" dirty="0"/>
              <a:t>(otec od Nového Jičína, matka Slovenka)</a:t>
            </a:r>
          </a:p>
          <a:p>
            <a:pPr lvl="1"/>
            <a:r>
              <a:rPr lang="cs-CZ" dirty="0"/>
              <a:t>také houslista (člen </a:t>
            </a:r>
            <a:r>
              <a:rPr lang="cs-CZ" dirty="0" err="1"/>
              <a:t>Wiener</a:t>
            </a:r>
            <a:r>
              <a:rPr lang="cs-CZ" dirty="0"/>
              <a:t> </a:t>
            </a:r>
            <a:r>
              <a:rPr lang="cs-CZ" dirty="0" err="1"/>
              <a:t>Philharmoniker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hlavní působiště: </a:t>
            </a:r>
            <a:r>
              <a:rPr lang="cs-CZ" dirty="0" err="1"/>
              <a:t>Gewandhausorchestr</a:t>
            </a:r>
            <a:r>
              <a:rPr lang="cs-CZ" dirty="0"/>
              <a:t> (Lipsko), Boston </a:t>
            </a:r>
            <a:r>
              <a:rPr lang="cs-CZ" dirty="0" err="1"/>
              <a:t>Symphony</a:t>
            </a:r>
            <a:r>
              <a:rPr lang="cs-CZ" dirty="0"/>
              <a:t> </a:t>
            </a:r>
            <a:r>
              <a:rPr lang="cs-CZ" dirty="0" err="1"/>
              <a:t>Orchestra</a:t>
            </a:r>
            <a:r>
              <a:rPr lang="cs-CZ" dirty="0"/>
              <a:t> (USA), Berlínská filharmonie</a:t>
            </a:r>
          </a:p>
          <a:p>
            <a:r>
              <a:rPr lang="cs-CZ" u="sng" dirty="0"/>
              <a:t>Hans von </a:t>
            </a:r>
            <a:r>
              <a:rPr lang="cs-CZ" u="sng" dirty="0" err="1"/>
              <a:t>Bülow</a:t>
            </a:r>
            <a:r>
              <a:rPr lang="cs-CZ" u="sng" dirty="0"/>
              <a:t> </a:t>
            </a:r>
            <a:r>
              <a:rPr lang="cs-CZ" dirty="0"/>
              <a:t>(1830 – 1894)</a:t>
            </a:r>
          </a:p>
          <a:p>
            <a:pPr lvl="1"/>
            <a:r>
              <a:rPr lang="cs-CZ" dirty="0"/>
              <a:t>studia u F. </a:t>
            </a:r>
            <a:r>
              <a:rPr lang="cs-CZ" dirty="0" err="1"/>
              <a:t>Wiecka</a:t>
            </a:r>
            <a:r>
              <a:rPr lang="cs-CZ" dirty="0"/>
              <a:t> (klavír – premiéroval Lisztova klavírní díla), později u Wagnera, kterého obdivoval</a:t>
            </a:r>
          </a:p>
          <a:p>
            <a:pPr lvl="1"/>
            <a:r>
              <a:rPr lang="cs-CZ" u="sng" dirty="0"/>
              <a:t>sňatek s </a:t>
            </a:r>
            <a:r>
              <a:rPr lang="cs-CZ" u="sng" dirty="0" err="1"/>
              <a:t>Cosimou</a:t>
            </a:r>
            <a:r>
              <a:rPr lang="cs-CZ" u="sng" dirty="0"/>
              <a:t>, dcerou F. </a:t>
            </a:r>
            <a:r>
              <a:rPr lang="cs-CZ" u="sng" dirty="0" err="1"/>
              <a:t>Liszta</a:t>
            </a:r>
            <a:endParaRPr lang="cs-CZ" u="sng" dirty="0"/>
          </a:p>
          <a:p>
            <a:r>
              <a:rPr lang="cs-CZ" u="sng" dirty="0"/>
              <a:t>Hans Richter </a:t>
            </a:r>
            <a:r>
              <a:rPr lang="cs-CZ" dirty="0"/>
              <a:t>(1843 – 1916)</a:t>
            </a:r>
          </a:p>
          <a:p>
            <a:pPr lvl="1"/>
            <a:r>
              <a:rPr lang="cs-CZ" u="sng" dirty="0"/>
              <a:t>propagace díla R. Wagnera</a:t>
            </a:r>
            <a:r>
              <a:rPr lang="cs-CZ" dirty="0"/>
              <a:t>: </a:t>
            </a:r>
          </a:p>
          <a:p>
            <a:pPr lvl="2"/>
            <a:r>
              <a:rPr lang="cs-CZ" dirty="0"/>
              <a:t>příprava </a:t>
            </a:r>
            <a:r>
              <a:rPr lang="cs-CZ" i="1" dirty="0"/>
              <a:t>Mistrů pěvců </a:t>
            </a:r>
            <a:r>
              <a:rPr lang="cs-CZ" dirty="0"/>
              <a:t>a </a:t>
            </a:r>
            <a:r>
              <a:rPr lang="cs-CZ" i="1" dirty="0"/>
              <a:t>Siegfrieda</a:t>
            </a:r>
            <a:r>
              <a:rPr lang="cs-CZ" dirty="0"/>
              <a:t> pro tisk</a:t>
            </a:r>
          </a:p>
          <a:p>
            <a:pPr lvl="2"/>
            <a:r>
              <a:rPr lang="cs-CZ" dirty="0"/>
              <a:t>dirigent premiéry </a:t>
            </a:r>
            <a:r>
              <a:rPr lang="cs-CZ" i="1" dirty="0"/>
              <a:t>Prstenu Nibelungova </a:t>
            </a:r>
            <a:r>
              <a:rPr lang="cs-CZ" dirty="0"/>
              <a:t>v Bayreuthu 1876</a:t>
            </a:r>
          </a:p>
          <a:p>
            <a:pPr lvl="1"/>
            <a:r>
              <a:rPr lang="cs-CZ" dirty="0"/>
              <a:t>další působiště: </a:t>
            </a:r>
            <a:r>
              <a:rPr lang="cs-CZ" dirty="0" err="1"/>
              <a:t>Covent</a:t>
            </a:r>
            <a:r>
              <a:rPr lang="cs-CZ" dirty="0"/>
              <a:t> Garden (Londýn), London </a:t>
            </a:r>
            <a:r>
              <a:rPr lang="cs-CZ" dirty="0" err="1"/>
              <a:t>Symphony</a:t>
            </a:r>
            <a:r>
              <a:rPr lang="cs-CZ" dirty="0"/>
              <a:t> </a:t>
            </a:r>
            <a:r>
              <a:rPr lang="cs-CZ" dirty="0" err="1"/>
              <a:t>Orchestra</a:t>
            </a:r>
            <a:endParaRPr lang="cs-CZ" dirty="0"/>
          </a:p>
          <a:p>
            <a:pPr lvl="1"/>
            <a:r>
              <a:rPr lang="cs-CZ" dirty="0"/>
              <a:t>získal čestný doktorát Karlo-Ferdinandovy univerzity v Praze</a:t>
            </a:r>
          </a:p>
          <a:p>
            <a:pPr lvl="2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0559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05A13E5-C469-4D50-A32B-B1FB3EB0F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Období romantismu X 19. století,</a:t>
            </a:r>
            <a:br>
              <a:rPr lang="cs-CZ" dirty="0"/>
            </a:br>
            <a:r>
              <a:rPr lang="cs-CZ" dirty="0"/>
              <a:t>etymologie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3C9734D-ECBE-4558-986F-F9E9AA9FC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39814"/>
            <a:ext cx="10854454" cy="4346917"/>
          </a:xfrm>
        </p:spPr>
        <p:txBody>
          <a:bodyPr>
            <a:normAutofit/>
          </a:bodyPr>
          <a:lstStyle/>
          <a:p>
            <a:r>
              <a:rPr lang="cs-CZ" dirty="0"/>
              <a:t>romantismus: </a:t>
            </a:r>
            <a:r>
              <a:rPr lang="cs-CZ" u="sng" dirty="0"/>
              <a:t>konec 18. století až první světová válka</a:t>
            </a:r>
            <a:r>
              <a:rPr lang="cs-CZ" dirty="0"/>
              <a:t>? X hudba 19. století</a:t>
            </a:r>
          </a:p>
          <a:p>
            <a:r>
              <a:rPr lang="cs-CZ" dirty="0"/>
              <a:t>romantický = týkající se období romantismu X romantický = postoj, názor, není vázán na konkrétní epochu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i="1" dirty="0"/>
              <a:t>romance</a:t>
            </a:r>
            <a:r>
              <a:rPr lang="cs-CZ" dirty="0"/>
              <a:t> (</a:t>
            </a:r>
            <a:r>
              <a:rPr lang="cs-CZ" dirty="0" err="1"/>
              <a:t>starofr</a:t>
            </a:r>
            <a:r>
              <a:rPr lang="cs-CZ" dirty="0"/>
              <a:t>.) = báseň, román, v aj. „na způsob románu“, „fantasticky“</a:t>
            </a:r>
          </a:p>
          <a:p>
            <a:pPr lvl="1"/>
            <a:r>
              <a:rPr lang="cs-CZ" u="sng" dirty="0"/>
              <a:t>v literatuře </a:t>
            </a:r>
            <a:r>
              <a:rPr lang="cs-CZ" dirty="0"/>
              <a:t>17. a 18. stol.: to, co je pohádkové, fantastické → možnost vyjádřit se subjektivně, vypjatě, dobrodružně</a:t>
            </a:r>
          </a:p>
          <a:p>
            <a:pPr lvl="1"/>
            <a:r>
              <a:rPr lang="cs-CZ" dirty="0"/>
              <a:t>v 18. stol. se dostává do </a:t>
            </a:r>
            <a:r>
              <a:rPr lang="cs-CZ" dirty="0" err="1"/>
              <a:t>nj</a:t>
            </a:r>
            <a:r>
              <a:rPr lang="cs-CZ" dirty="0"/>
              <a:t>. a </a:t>
            </a:r>
            <a:r>
              <a:rPr lang="cs-CZ" dirty="0" err="1"/>
              <a:t>fj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v době osvícenství: to, co je protikladem k racionálnímu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7843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Vydavatelství, periodika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86456"/>
            <a:ext cx="12192000" cy="487154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1800 vynález techniky litografie (Alois </a:t>
            </a:r>
            <a:r>
              <a:rPr lang="cs-CZ" dirty="0" err="1"/>
              <a:t>Senefelder</a:t>
            </a:r>
            <a:r>
              <a:rPr lang="cs-CZ" dirty="0"/>
              <a:t>)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dirty="0"/>
              <a:t>rychlejší a levnější tisk not</a:t>
            </a:r>
          </a:p>
          <a:p>
            <a:pPr marL="0" indent="0">
              <a:buNone/>
            </a:pPr>
            <a:r>
              <a:rPr lang="cs-CZ" dirty="0"/>
              <a:t>VYDAVATELSTVÍ</a:t>
            </a:r>
          </a:p>
          <a:p>
            <a:r>
              <a:rPr lang="cs-CZ" dirty="0"/>
              <a:t>Lipsko: </a:t>
            </a:r>
          </a:p>
          <a:p>
            <a:pPr lvl="1"/>
            <a:r>
              <a:rPr lang="cs-CZ" u="sng" dirty="0" err="1"/>
              <a:t>Breitkopf</a:t>
            </a:r>
            <a:r>
              <a:rPr lang="cs-CZ" u="sng" dirty="0"/>
              <a:t> </a:t>
            </a: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cs-CZ" u="sng" dirty="0"/>
              <a:t> </a:t>
            </a:r>
            <a:r>
              <a:rPr lang="cs-CZ" u="sng" dirty="0" err="1"/>
              <a:t>Härtel</a:t>
            </a:r>
            <a:r>
              <a:rPr lang="cs-CZ" u="sng" dirty="0"/>
              <a:t> </a:t>
            </a:r>
            <a:r>
              <a:rPr lang="cs-CZ" dirty="0"/>
              <a:t>(1795, od 1819 pod názvem </a:t>
            </a:r>
            <a:r>
              <a:rPr lang="cs-CZ" dirty="0" err="1"/>
              <a:t>Breitkopf</a:t>
            </a:r>
            <a:r>
              <a:rPr lang="cs-CZ" dirty="0"/>
              <a:t>, nyní sídlo v Paříži) – vyd. kompletní dílo F. Schuberta a </a:t>
            </a:r>
            <a:r>
              <a:rPr lang="cs-CZ" dirty="0" err="1"/>
              <a:t>Deutsche</a:t>
            </a:r>
            <a:r>
              <a:rPr lang="cs-CZ" dirty="0"/>
              <a:t> </a:t>
            </a:r>
            <a:r>
              <a:rPr lang="cs-CZ" dirty="0" err="1"/>
              <a:t>catalogue</a:t>
            </a:r>
            <a:r>
              <a:rPr lang="cs-CZ" dirty="0"/>
              <a:t> (= Schubert </a:t>
            </a:r>
            <a:r>
              <a:rPr lang="cs-CZ" dirty="0" err="1"/>
              <a:t>Thematic</a:t>
            </a:r>
            <a:r>
              <a:rPr lang="cs-CZ" dirty="0"/>
              <a:t> </a:t>
            </a:r>
            <a:r>
              <a:rPr lang="cs-CZ" dirty="0" err="1"/>
              <a:t>Catalogue</a:t>
            </a:r>
            <a:r>
              <a:rPr lang="cs-CZ" dirty="0"/>
              <a:t>, 1951, 1978)</a:t>
            </a:r>
          </a:p>
          <a:p>
            <a:r>
              <a:rPr lang="cs-CZ" dirty="0"/>
              <a:t>Berlín/Vídeň: </a:t>
            </a:r>
            <a:r>
              <a:rPr lang="cs-CZ" u="sng" dirty="0" err="1"/>
              <a:t>Simrock</a:t>
            </a:r>
            <a:endParaRPr lang="cs-CZ" u="sng" dirty="0"/>
          </a:p>
          <a:p>
            <a:pPr marL="0" indent="0">
              <a:buNone/>
            </a:pPr>
            <a:r>
              <a:rPr lang="cs-CZ" dirty="0"/>
              <a:t>PERIODIKA</a:t>
            </a:r>
          </a:p>
          <a:p>
            <a:r>
              <a:rPr lang="cs-CZ" u="sng" dirty="0" err="1"/>
              <a:t>Allgemeine</a:t>
            </a:r>
            <a:r>
              <a:rPr lang="cs-CZ" u="sng" dirty="0"/>
              <a:t> </a:t>
            </a:r>
            <a:r>
              <a:rPr lang="cs-CZ" u="sng" dirty="0" err="1"/>
              <a:t>musikalische</a:t>
            </a:r>
            <a:r>
              <a:rPr lang="cs-CZ" u="sng" dirty="0"/>
              <a:t> </a:t>
            </a:r>
            <a:r>
              <a:rPr lang="cs-CZ" u="sng" dirty="0" err="1"/>
              <a:t>Zeitung</a:t>
            </a:r>
            <a:r>
              <a:rPr lang="cs-CZ" u="sng" dirty="0"/>
              <a:t> (</a:t>
            </a:r>
            <a:r>
              <a:rPr lang="cs-CZ" u="sng" dirty="0" err="1"/>
              <a:t>AmZ</a:t>
            </a:r>
            <a:r>
              <a:rPr lang="cs-CZ" dirty="0"/>
              <a:t>, vyd. </a:t>
            </a:r>
            <a:r>
              <a:rPr lang="cs-CZ" dirty="0" err="1"/>
              <a:t>Breitkopf</a:t>
            </a:r>
            <a:r>
              <a:rPr lang="cs-CZ" dirty="0"/>
              <a:t>)</a:t>
            </a:r>
          </a:p>
          <a:p>
            <a:r>
              <a:rPr lang="cs-CZ" u="sng" dirty="0" err="1"/>
              <a:t>Neue</a:t>
            </a:r>
            <a:r>
              <a:rPr lang="cs-CZ" u="sng" dirty="0"/>
              <a:t> </a:t>
            </a:r>
            <a:r>
              <a:rPr lang="cs-CZ" u="sng" dirty="0" err="1"/>
              <a:t>Zeitschrift</a:t>
            </a:r>
            <a:r>
              <a:rPr lang="cs-CZ" u="sng" dirty="0"/>
              <a:t> </a:t>
            </a:r>
            <a:r>
              <a:rPr lang="cs-CZ" u="sng" dirty="0" err="1"/>
              <a:t>für</a:t>
            </a:r>
            <a:r>
              <a:rPr lang="cs-CZ" u="sng" dirty="0"/>
              <a:t> </a:t>
            </a:r>
            <a:r>
              <a:rPr lang="cs-CZ" u="sng" dirty="0" err="1"/>
              <a:t>Musik</a:t>
            </a:r>
            <a:r>
              <a:rPr lang="cs-CZ" u="sng" dirty="0"/>
              <a:t> (</a:t>
            </a:r>
            <a:r>
              <a:rPr lang="cs-CZ" u="sng" dirty="0" err="1"/>
              <a:t>NZfM</a:t>
            </a:r>
            <a:r>
              <a:rPr lang="cs-CZ" dirty="0"/>
              <a:t>, vyd. </a:t>
            </a:r>
            <a:r>
              <a:rPr lang="cs-CZ" dirty="0" err="1"/>
              <a:t>Schumann</a:t>
            </a:r>
            <a:r>
              <a:rPr lang="cs-CZ" dirty="0"/>
              <a:t> + </a:t>
            </a:r>
            <a:r>
              <a:rPr lang="cs-CZ" dirty="0" err="1"/>
              <a:t>Wieck</a:t>
            </a:r>
            <a:r>
              <a:rPr lang="cs-CZ" dirty="0"/>
              <a:t>, 1834 – 1844 Lipsko)</a:t>
            </a:r>
          </a:p>
          <a:p>
            <a:pPr lvl="1"/>
            <a:r>
              <a:rPr lang="cs-CZ" dirty="0"/>
              <a:t>obhajoba vlastních estetických názorů</a:t>
            </a:r>
          </a:p>
          <a:p>
            <a:pPr lvl="1"/>
            <a:r>
              <a:rPr lang="cs-CZ" dirty="0"/>
              <a:t>tzv. Davidovi spojenci vystupovali pod pseudonymy: </a:t>
            </a:r>
            <a:r>
              <a:rPr lang="cs-CZ" dirty="0" err="1"/>
              <a:t>Florestan</a:t>
            </a:r>
            <a:r>
              <a:rPr lang="cs-CZ" dirty="0"/>
              <a:t> (výbušný – Beethoven), </a:t>
            </a:r>
            <a:r>
              <a:rPr lang="cs-CZ" dirty="0" err="1"/>
              <a:t>Eusebius</a:t>
            </a:r>
            <a:r>
              <a:rPr lang="cs-CZ" dirty="0"/>
              <a:t> (zádumčivý – Jean Paul), Mr. </a:t>
            </a:r>
            <a:r>
              <a:rPr lang="cs-CZ" dirty="0" err="1"/>
              <a:t>Raro</a:t>
            </a:r>
            <a:r>
              <a:rPr lang="cs-CZ" dirty="0"/>
              <a:t> (F. </a:t>
            </a:r>
            <a:r>
              <a:rPr lang="cs-CZ" dirty="0" err="1"/>
              <a:t>Wieck</a:t>
            </a:r>
            <a:r>
              <a:rPr lang="cs-CZ" dirty="0"/>
              <a:t>), </a:t>
            </a:r>
            <a:r>
              <a:rPr lang="cs-CZ" dirty="0" err="1"/>
              <a:t>Chiara</a:t>
            </a:r>
            <a:r>
              <a:rPr lang="cs-CZ" dirty="0"/>
              <a:t> (Clara </a:t>
            </a:r>
            <a:r>
              <a:rPr lang="cs-CZ" dirty="0" err="1"/>
              <a:t>Wiecková</a:t>
            </a:r>
            <a:r>
              <a:rPr lang="cs-CZ" dirty="0"/>
              <a:t>), Felix </a:t>
            </a:r>
            <a:r>
              <a:rPr lang="cs-CZ" dirty="0" err="1"/>
              <a:t>Meritis</a:t>
            </a:r>
            <a:r>
              <a:rPr lang="cs-CZ" dirty="0"/>
              <a:t> (</a:t>
            </a:r>
            <a:r>
              <a:rPr lang="cs-CZ" dirty="0" err="1"/>
              <a:t>Mendellsohn-Bartholdy</a:t>
            </a:r>
            <a:r>
              <a:rPr lang="cs-CZ" dirty="0"/>
              <a:t>), </a:t>
            </a:r>
            <a:r>
              <a:rPr lang="cs-CZ" dirty="0" err="1"/>
              <a:t>Estrella</a:t>
            </a:r>
            <a:r>
              <a:rPr lang="cs-CZ" dirty="0"/>
              <a:t> (</a:t>
            </a:r>
            <a:r>
              <a:rPr lang="cs-CZ" dirty="0" err="1"/>
              <a:t>Ernestine</a:t>
            </a:r>
            <a:r>
              <a:rPr lang="cs-CZ" dirty="0"/>
              <a:t> von </a:t>
            </a:r>
            <a:r>
              <a:rPr lang="cs-CZ" dirty="0" err="1"/>
              <a:t>Fricken</a:t>
            </a:r>
            <a:r>
              <a:rPr lang="cs-CZ" dirty="0"/>
              <a:t>) aj.</a:t>
            </a:r>
          </a:p>
          <a:p>
            <a:r>
              <a:rPr lang="cs-CZ" dirty="0"/>
              <a:t>Revue Musical – </a:t>
            </a:r>
            <a:r>
              <a:rPr lang="cs-CZ" dirty="0" err="1"/>
              <a:t>zal</a:t>
            </a:r>
            <a:r>
              <a:rPr lang="cs-CZ" dirty="0"/>
              <a:t>. </a:t>
            </a:r>
            <a:r>
              <a:rPr lang="cs-CZ" dirty="0" err="1"/>
              <a:t>François</a:t>
            </a:r>
            <a:r>
              <a:rPr lang="cs-CZ" dirty="0"/>
              <a:t>-Joseph </a:t>
            </a:r>
            <a:r>
              <a:rPr lang="cs-CZ" dirty="0" err="1"/>
              <a:t>Fétis</a:t>
            </a:r>
            <a:r>
              <a:rPr lang="cs-CZ" dirty="0"/>
              <a:t> 1827 v Paříži, autor lexikografických a hudebně-historických prací, ředitel bruselské konzervatoře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0421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2BB39DB-DA0F-4459-94FC-1C3F04E28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literatura k 1. celku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60D27CDE-39F5-4902-9200-781E6FD19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166" y="2028497"/>
            <a:ext cx="11876689" cy="3920358"/>
          </a:xfrm>
        </p:spPr>
        <p:txBody>
          <a:bodyPr/>
          <a:lstStyle/>
          <a:p>
            <a:r>
              <a:rPr lang="cs-CZ" dirty="0"/>
              <a:t>HELFERT, Vladimír. </a:t>
            </a:r>
            <a:r>
              <a:rPr lang="cs-CZ" dirty="0" err="1"/>
              <a:t>Periodisace</a:t>
            </a:r>
            <a:r>
              <a:rPr lang="cs-CZ" dirty="0"/>
              <a:t> dějin hudby. Příspěvek k otázce logiky hudebního vývoje. In </a:t>
            </a:r>
            <a:r>
              <a:rPr lang="cs-CZ" i="1" dirty="0" err="1"/>
              <a:t>Musikologie</a:t>
            </a:r>
            <a:r>
              <a:rPr lang="cs-CZ" dirty="0"/>
              <a:t> 1, 1938, s. 7-26</a:t>
            </a:r>
          </a:p>
          <a:p>
            <a:r>
              <a:rPr lang="cs-CZ" dirty="0"/>
              <a:t>KOHOUTEK, Ctirad. </a:t>
            </a:r>
            <a:r>
              <a:rPr lang="cs-CZ" i="1" dirty="0"/>
              <a:t>Hudební styly z hlediska skladatele: (stručná antologie základů starší kompoziční praxe a teorie)</a:t>
            </a:r>
            <a:r>
              <a:rPr lang="cs-CZ" dirty="0"/>
              <a:t>. Praha: </a:t>
            </a:r>
            <a:r>
              <a:rPr lang="cs-CZ" dirty="0" err="1"/>
              <a:t>Panton</a:t>
            </a:r>
            <a:r>
              <a:rPr lang="cs-CZ" dirty="0"/>
              <a:t>, 1976, s. 11-17, 120-132</a:t>
            </a:r>
          </a:p>
          <a:p>
            <a:r>
              <a:rPr lang="cs-CZ" dirty="0"/>
              <a:t>PEČMAN, Rudolf. </a:t>
            </a:r>
            <a:r>
              <a:rPr lang="cs-CZ" i="1" dirty="0"/>
              <a:t>Hudba romantiků</a:t>
            </a:r>
            <a:r>
              <a:rPr lang="cs-CZ" dirty="0"/>
              <a:t>. Brno: Koncertní oddělení Parku kultury a oddechu, 1974. 45 s.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0802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592577F-AAB6-4EF0-81C8-6598BCAB2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Romantismus v literatuře a v hudbě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1ED5D197-9C4B-4231-80ED-D4BEC9ADF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2029466"/>
            <a:ext cx="11873947" cy="468938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romantismus – literární hnutí prvních tří desetiletí 19. stol., představitelé (Německo):</a:t>
            </a:r>
          </a:p>
          <a:p>
            <a:pPr lvl="1"/>
            <a:r>
              <a:rPr lang="cs-CZ" sz="2100" dirty="0"/>
              <a:t>Ludwig </a:t>
            </a:r>
            <a:r>
              <a:rPr lang="cs-CZ" sz="2100" dirty="0" err="1"/>
              <a:t>Tieck</a:t>
            </a:r>
            <a:r>
              <a:rPr lang="cs-CZ" sz="2100" dirty="0"/>
              <a:t> (1773 – 1853): </a:t>
            </a:r>
            <a:r>
              <a:rPr lang="cs-CZ" sz="2100" i="1" dirty="0" err="1"/>
              <a:t>Herzensergie</a:t>
            </a:r>
            <a:r>
              <a:rPr lang="el-GR" sz="2100" i="1" dirty="0"/>
              <a:t>β</a:t>
            </a:r>
            <a:r>
              <a:rPr lang="cs-CZ" sz="2100" i="1" dirty="0" err="1"/>
              <a:t>ungen</a:t>
            </a:r>
            <a:r>
              <a:rPr lang="cs-CZ" sz="2100" i="1" dirty="0"/>
              <a:t> </a:t>
            </a:r>
            <a:r>
              <a:rPr lang="cs-CZ" sz="2100" i="1" dirty="0" err="1"/>
              <a:t>eines</a:t>
            </a:r>
            <a:r>
              <a:rPr lang="cs-CZ" sz="2100" i="1" dirty="0"/>
              <a:t> </a:t>
            </a:r>
            <a:r>
              <a:rPr lang="cs-CZ" sz="2100" i="1" dirty="0" err="1"/>
              <a:t>kunstliebendes</a:t>
            </a:r>
            <a:r>
              <a:rPr lang="cs-CZ" sz="2100" i="1" dirty="0"/>
              <a:t> </a:t>
            </a:r>
            <a:r>
              <a:rPr lang="cs-CZ" sz="2100" i="1" dirty="0" err="1"/>
              <a:t>Klosterbruders</a:t>
            </a:r>
            <a:r>
              <a:rPr lang="cs-CZ" sz="2100" dirty="0"/>
              <a:t> (</a:t>
            </a:r>
            <a:r>
              <a:rPr lang="cs-CZ" sz="2100" i="1" dirty="0"/>
              <a:t>Výlevy srdce uměnímilovného klášterního bratra</a:t>
            </a:r>
            <a:r>
              <a:rPr lang="cs-CZ" sz="2100" dirty="0"/>
              <a:t>, 1797),</a:t>
            </a:r>
            <a:r>
              <a:rPr lang="cs-CZ" sz="2100" i="1" dirty="0"/>
              <a:t> </a:t>
            </a:r>
            <a:r>
              <a:rPr lang="cs-CZ" sz="2100" i="1" dirty="0" err="1"/>
              <a:t>Romantische</a:t>
            </a:r>
            <a:r>
              <a:rPr lang="cs-CZ" sz="2100" dirty="0"/>
              <a:t> </a:t>
            </a:r>
            <a:r>
              <a:rPr lang="cs-CZ" sz="2100" i="1" dirty="0" err="1"/>
              <a:t>Dichtungen</a:t>
            </a:r>
            <a:r>
              <a:rPr lang="cs-CZ" sz="2100" dirty="0"/>
              <a:t> (</a:t>
            </a:r>
            <a:r>
              <a:rPr lang="cs-CZ" sz="2100" i="1" dirty="0"/>
              <a:t>Romantické</a:t>
            </a:r>
            <a:r>
              <a:rPr lang="cs-CZ" sz="2100" dirty="0"/>
              <a:t> </a:t>
            </a:r>
            <a:r>
              <a:rPr lang="cs-CZ" sz="2100" i="1" dirty="0"/>
              <a:t>básně</a:t>
            </a:r>
            <a:r>
              <a:rPr lang="cs-CZ" sz="2100" dirty="0"/>
              <a:t>, 1800)</a:t>
            </a:r>
            <a:endParaRPr lang="cs-CZ" sz="2100" i="1" dirty="0"/>
          </a:p>
          <a:p>
            <a:pPr lvl="1"/>
            <a:r>
              <a:rPr lang="cs-CZ" sz="2100" dirty="0"/>
              <a:t>Wilhelm Heinrich </a:t>
            </a:r>
            <a:r>
              <a:rPr lang="cs-CZ" sz="2100" dirty="0" err="1"/>
              <a:t>Wackenroder</a:t>
            </a:r>
            <a:r>
              <a:rPr lang="cs-CZ" sz="2100" dirty="0"/>
              <a:t> (1773 – 1798)</a:t>
            </a:r>
          </a:p>
          <a:p>
            <a:pPr lvl="1"/>
            <a:r>
              <a:rPr lang="cs-CZ" dirty="0" err="1"/>
              <a:t>Novalis</a:t>
            </a:r>
            <a:r>
              <a:rPr lang="cs-CZ" dirty="0"/>
              <a:t> (1772 – 1801) – jeho zásluhou se dostává do německé literatury</a:t>
            </a:r>
          </a:p>
          <a:p>
            <a:pPr lvl="1"/>
            <a:r>
              <a:rPr lang="cs-CZ" dirty="0"/>
              <a:t>bratři </a:t>
            </a:r>
            <a:r>
              <a:rPr lang="cs-CZ" dirty="0" err="1"/>
              <a:t>Schlegelové</a:t>
            </a:r>
            <a:r>
              <a:rPr lang="cs-CZ" dirty="0"/>
              <a:t> aj.</a:t>
            </a:r>
          </a:p>
          <a:p>
            <a:pPr lvl="1"/>
            <a:r>
              <a:rPr lang="cs-CZ" dirty="0"/>
              <a:t>od konce 18. stol. už slovo „romantismus“ v německé literatuře zdomácnělo</a:t>
            </a:r>
          </a:p>
          <a:p>
            <a:r>
              <a:rPr lang="cs-CZ" dirty="0"/>
              <a:t>v Anglii: John </a:t>
            </a:r>
            <a:r>
              <a:rPr lang="cs-CZ" dirty="0" err="1"/>
              <a:t>Keats</a:t>
            </a:r>
            <a:r>
              <a:rPr lang="cs-CZ" dirty="0"/>
              <a:t> (1795 – </a:t>
            </a:r>
            <a:r>
              <a:rPr lang="cs-CZ" dirty="0" smtClean="0"/>
              <a:t>1821)</a:t>
            </a:r>
            <a:endParaRPr lang="cs-CZ" dirty="0"/>
          </a:p>
          <a:p>
            <a:endParaRPr lang="cs-CZ" dirty="0"/>
          </a:p>
          <a:p>
            <a:r>
              <a:rPr lang="cs-CZ" u="sng" dirty="0"/>
              <a:t>užití pojmu v hudbě: poprvé E. T. A. Hoffmann</a:t>
            </a:r>
            <a:r>
              <a:rPr lang="cs-CZ" dirty="0"/>
              <a:t> (1776 – 1822)  </a:t>
            </a:r>
            <a:r>
              <a:rPr lang="cs-CZ" u="sng" dirty="0"/>
              <a:t>v recenzi na Beethovenovu 5. symfonii</a:t>
            </a:r>
            <a:r>
              <a:rPr lang="cs-CZ" dirty="0"/>
              <a:t> (4. 7. 1810 v </a:t>
            </a:r>
            <a:r>
              <a:rPr lang="cs-CZ" dirty="0" err="1"/>
              <a:t>AmZ</a:t>
            </a:r>
            <a:r>
              <a:rPr lang="cs-CZ" dirty="0"/>
              <a:t>)</a:t>
            </a:r>
            <a:endParaRPr lang="cs-CZ" sz="2500" dirty="0"/>
          </a:p>
          <a:p>
            <a:pPr lvl="1"/>
            <a:r>
              <a:rPr lang="cs-CZ" dirty="0"/>
              <a:t>zpočátku označuje jen určité stylové rysy, později přeneseno na označení celé epochy</a:t>
            </a:r>
          </a:p>
          <a:p>
            <a:r>
              <a:rPr lang="cs-CZ" dirty="0"/>
              <a:t>romantické rysy se ve skladbách objevovaly daleko dříve, než začaly být reflektovány jako „romantické“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9545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58896EE-A2E2-48A0-A46D-2A1E9593F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cs-CZ" dirty="0"/>
              <a:t>Zařazení hudebního romantismu do kontextu dějin (evropské) hudby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5639534D-B27D-4FE5-BEAC-B88C0A99A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236763"/>
            <a:ext cx="9613861" cy="437505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u="sng" dirty="0"/>
              <a:t>Periodizace všeobecně dějepisná</a:t>
            </a:r>
          </a:p>
          <a:p>
            <a:r>
              <a:rPr lang="cs-CZ" dirty="0"/>
              <a:t>novověk: 1492 - dodnes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cs-CZ" u="sng" dirty="0"/>
              <a:t>Periodizace univerzálně umělecká</a:t>
            </a:r>
          </a:p>
          <a:p>
            <a:r>
              <a:rPr lang="cs-CZ" dirty="0"/>
              <a:t>umění romantismu (datace různá podle druhů umění)</a:t>
            </a:r>
          </a:p>
          <a:p>
            <a:pPr marL="457200" indent="-457200">
              <a:buAutoNum type="arabicPeriod" startAt="3"/>
            </a:pPr>
            <a:r>
              <a:rPr lang="cs-CZ" u="sng" dirty="0"/>
              <a:t>Hledisko hudebně – imanentní: </a:t>
            </a:r>
          </a:p>
          <a:p>
            <a:pPr marL="457200" indent="-457200">
              <a:buFont typeface="+mj-lt"/>
              <a:buAutoNum type="alphaLcParenR"/>
            </a:pPr>
            <a:r>
              <a:rPr lang="cs-CZ" u="sng" dirty="0"/>
              <a:t>Vladimír </a:t>
            </a:r>
            <a:r>
              <a:rPr lang="cs-CZ" u="sng" dirty="0" err="1"/>
              <a:t>Helfert</a:t>
            </a:r>
            <a:r>
              <a:rPr lang="cs-CZ" dirty="0"/>
              <a:t>: </a:t>
            </a:r>
            <a:r>
              <a:rPr lang="cs-CZ" i="1" dirty="0"/>
              <a:t>Periodizace dějin hudby. Příspěvek k otázce logiky hudebního vývoje</a:t>
            </a:r>
            <a:r>
              <a:rPr lang="cs-CZ" dirty="0"/>
              <a:t> (1938)</a:t>
            </a:r>
          </a:p>
          <a:p>
            <a:r>
              <a:rPr lang="cs-CZ" dirty="0"/>
              <a:t>styl melodicko-harmonický: 2. pol. 16. stol. – poč. 20. stol.</a:t>
            </a:r>
          </a:p>
          <a:p>
            <a:pPr marL="457200" indent="-457200">
              <a:buFont typeface="+mj-lt"/>
              <a:buAutoNum type="alphaLcParenR" startAt="2"/>
            </a:pPr>
            <a:r>
              <a:rPr lang="cs-CZ" u="sng" dirty="0"/>
              <a:t>Ctirad Kohoutek</a:t>
            </a:r>
            <a:r>
              <a:rPr lang="cs-CZ" dirty="0"/>
              <a:t>: </a:t>
            </a:r>
            <a:r>
              <a:rPr lang="cs-CZ" i="1" dirty="0"/>
              <a:t>Hudební styly z hlediska skladatele </a:t>
            </a:r>
            <a:r>
              <a:rPr lang="cs-CZ" dirty="0"/>
              <a:t>(1976)</a:t>
            </a:r>
          </a:p>
          <a:p>
            <a:r>
              <a:rPr lang="cs-CZ" dirty="0"/>
              <a:t>sloh melodicko-harmonický (rytmicko-polymelodicko-harmonický)</a:t>
            </a:r>
          </a:p>
          <a:p>
            <a:pPr lvl="1"/>
            <a:r>
              <a:rPr lang="cs-CZ" dirty="0"/>
              <a:t>styl romantismu (1. pol. 19. stol.)</a:t>
            </a:r>
          </a:p>
          <a:p>
            <a:pPr lvl="1"/>
            <a:r>
              <a:rPr lang="cs-CZ" dirty="0"/>
              <a:t>rané syntézy slohu (2. pol. 19. stol. – poč. 20. stol.)</a:t>
            </a: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075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F5082FE-E725-4831-B5E6-9935D7253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Členění romantismu</a:t>
            </a:r>
          </a:p>
        </p:txBody>
      </p:sp>
      <p:pic>
        <p:nvPicPr>
          <p:cNvPr id="5" name="Zástupný symbol pro obsah 4" descr="Obsah obrázku text&#10;&#10;Popis vygenerován s velmi vysokou mírou spolehlivosti">
            <a:extLst>
              <a:ext uri="{FF2B5EF4-FFF2-40B4-BE49-F238E27FC236}">
                <a16:creationId xmlns="" xmlns:a16="http://schemas.microsoft.com/office/drawing/2014/main" id="{2AC0A12D-0E86-40F1-BA70-499300008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1" t="6992" r="6363" b="12055"/>
          <a:stretch/>
        </p:blipFill>
        <p:spPr>
          <a:xfrm>
            <a:off x="0" y="1638886"/>
            <a:ext cx="9060963" cy="5219114"/>
          </a:xfr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7045965C-64BE-4B06-ADC7-E849A47BAC23}"/>
              </a:ext>
            </a:extLst>
          </p:cNvPr>
          <p:cNvSpPr txBox="1"/>
          <p:nvPr/>
        </p:nvSpPr>
        <p:spPr>
          <a:xfrm>
            <a:off x="9060963" y="5023835"/>
            <a:ext cx="3244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</a:t>
            </a:r>
          </a:p>
          <a:p>
            <a:r>
              <a:rPr lang="cs-CZ" dirty="0"/>
              <a:t>MICHELS, Ulrich. </a:t>
            </a:r>
            <a:r>
              <a:rPr lang="cs-CZ" i="1" dirty="0"/>
              <a:t>Encyklopedický atlas hudby</a:t>
            </a:r>
            <a:r>
              <a:rPr lang="cs-CZ" dirty="0"/>
              <a:t>. Praha: Nakladatelství Lidové noviny, 2000. ISBN 80-7106-238-3, s. 400</a:t>
            </a:r>
          </a:p>
        </p:txBody>
      </p:sp>
    </p:spTree>
    <p:extLst>
      <p:ext uri="{BB962C8B-B14F-4D97-AF65-F5344CB8AC3E}">
        <p14:creationId xmlns:p14="http://schemas.microsoft.com/office/powerpoint/2010/main" val="2965114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Tradiční členění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754934" cy="4032396"/>
          </a:xfrm>
        </p:spPr>
        <p:txBody>
          <a:bodyPr/>
          <a:lstStyle/>
          <a:p>
            <a:r>
              <a:rPr lang="cs-CZ" u="sng" dirty="0"/>
              <a:t>raný (1800 – 1830) – starší a mladší generace</a:t>
            </a:r>
          </a:p>
          <a:p>
            <a:r>
              <a:rPr lang="cs-CZ" u="sng" dirty="0"/>
              <a:t>novoromantismus (1830 – 1860)</a:t>
            </a:r>
          </a:p>
          <a:p>
            <a:r>
              <a:rPr lang="cs-CZ" u="sng" dirty="0"/>
              <a:t>klasicko-romantická syntéza (1860 – 1890)</a:t>
            </a:r>
          </a:p>
          <a:p>
            <a:r>
              <a:rPr lang="cs-CZ" u="sng" dirty="0"/>
              <a:t>pozdní (1890 – 1920)</a:t>
            </a:r>
          </a:p>
          <a:p>
            <a:endParaRPr lang="cs-CZ" dirty="0"/>
          </a:p>
          <a:p>
            <a:r>
              <a:rPr lang="cs-CZ" u="sng" dirty="0"/>
              <a:t>není striktní</a:t>
            </a:r>
            <a:r>
              <a:rPr lang="cs-CZ" dirty="0"/>
              <a:t>! současníci v jiném geografickém prostoru X tvorba autorů stejného původu X vývoj tvorby jednoho autora X eklekticismus…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9230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A77D57C-F1AA-4F2D-A1E0-3809EAF9B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Charakteristika: historické souvislosti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6454BFA8-80E2-4788-AC51-413A5A135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96086"/>
            <a:ext cx="10489427" cy="4501662"/>
          </a:xfrm>
        </p:spPr>
        <p:txBody>
          <a:bodyPr>
            <a:normAutofit fontScale="92500"/>
          </a:bodyPr>
          <a:lstStyle/>
          <a:p>
            <a:r>
              <a:rPr lang="cs-CZ" dirty="0"/>
              <a:t>slábne vliv šlechty, sílí měšťanstvo</a:t>
            </a:r>
          </a:p>
          <a:p>
            <a:r>
              <a:rPr lang="cs-CZ" dirty="0"/>
              <a:t>romantismus = vzpoura proti klasicismu aristokracie, proti přísným pravidlům a zásadám, odpor k narůstajícím kapitalistickým formám života společnosti</a:t>
            </a:r>
          </a:p>
          <a:p>
            <a:r>
              <a:rPr lang="cs-CZ" dirty="0"/>
              <a:t>dynamický rozvoj ekonomiky (velkovýroba, železniční a lodní doprava, strojírenství, chemie)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dirty="0"/>
              <a:t>víra v neomezené možnosti a schopnosti člověka, vidina stálého pokroku, síla jedince a společnosti X prostředky nerovnoměrně rozdělené (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cs-CZ" dirty="0"/>
              <a:t>hospodářské krize)</a:t>
            </a:r>
          </a:p>
          <a:p>
            <a:r>
              <a:rPr lang="cs-CZ" u="sng" dirty="0"/>
              <a:t>rostoucí vliv měšťanstva → zájem o vzdělání a kulturu → demokratizace umění → nutnost „vychovat“ obecenstvo, diváky… (vznik odborného periodického tisku, abonentních koncertů, odborného školství…)</a:t>
            </a:r>
          </a:p>
          <a:p>
            <a:r>
              <a:rPr lang="cs-CZ" dirty="0"/>
              <a:t>optimistická vize revoluce: nová svobodná společnost (ideály VFR!!!)</a:t>
            </a:r>
          </a:p>
          <a:p>
            <a:r>
              <a:rPr lang="cs-CZ" dirty="0"/>
              <a:t>osvícenský ideál přirozenosti: kult přírody (J. J. Rousseau), nyní zidealizované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9989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E815E53-666E-4BFE-B9EE-F8978540D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charakteristika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DC80924C-44AF-433C-BB32-29FB0DB86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14525"/>
            <a:ext cx="11908221" cy="484166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člověk – umělec uzavřený do sebe, přesto bdělý, snaha o naprostou emancipaci, stává se bohémem</a:t>
            </a:r>
          </a:p>
          <a:p>
            <a:r>
              <a:rPr lang="cs-CZ" u="sng" dirty="0"/>
              <a:t>odklon od reality</a:t>
            </a:r>
            <a:r>
              <a:rPr lang="cs-CZ" dirty="0"/>
              <a:t>, touha po dosažení snového světa, kde by bylo možno svobodně tvořit</a:t>
            </a:r>
          </a:p>
          <a:p>
            <a:r>
              <a:rPr lang="cs-CZ" u="sng" dirty="0"/>
              <a:t>tvůrčí osobnost a její geniální čin je hodnocen výše než soustavná práce</a:t>
            </a:r>
          </a:p>
          <a:p>
            <a:r>
              <a:rPr lang="cs-CZ" u="sng" dirty="0"/>
              <a:t>snění je stavěno nad realitu</a:t>
            </a:r>
            <a:r>
              <a:rPr lang="cs-CZ" dirty="0"/>
              <a:t>, subjektivní život jde často proti obecným zájmům, vzpoura individua</a:t>
            </a:r>
          </a:p>
          <a:p>
            <a:r>
              <a:rPr lang="cs-CZ" u="sng" dirty="0"/>
              <a:t>zájem o exotiku, tj. vzdálené, příp. málo známé (menšinové) kultury </a:t>
            </a:r>
            <a:r>
              <a:rPr lang="cs-CZ" dirty="0"/>
              <a:t>– souviselo s romantickou touhou po dalekých a neznámých poutích</a:t>
            </a:r>
          </a:p>
          <a:p>
            <a:r>
              <a:rPr lang="cs-CZ" u="sng" dirty="0"/>
              <a:t>z historických období inspirace středověkem</a:t>
            </a:r>
          </a:p>
          <a:p>
            <a:r>
              <a:rPr lang="cs-CZ" u="sng" dirty="0"/>
              <a:t>zájem o vlastní národní minulost, obdiv národních osvobozeneckých bojů, národní uvědomění: vznik „národních škol“ (zejm. ruská, česká, severská), odkazy na staré mistry (citace (chorálu) aj.), období vzniku národních hymen, vliv vývoje jazyka (u nás: J. J. Ryba, ČNO), orientace na historii, národopis, jazykovědu. Pozor: často zkreslené = zidealizované představy o historii vlastního národa. U nás zájem zejm. o husitství (chorál </a:t>
            </a:r>
            <a:r>
              <a:rPr lang="cs-CZ" i="1" u="sng" dirty="0"/>
              <a:t>Ktož </a:t>
            </a:r>
            <a:r>
              <a:rPr lang="cs-CZ" i="1" u="sng" dirty="0" err="1"/>
              <a:t>jsú</a:t>
            </a:r>
            <a:r>
              <a:rPr lang="cs-CZ" i="1" u="sng" dirty="0"/>
              <a:t> boží bojovníci</a:t>
            </a:r>
            <a:r>
              <a:rPr lang="cs-CZ" u="sng" dirty="0"/>
              <a:t>!) a české pověsti</a:t>
            </a:r>
            <a:r>
              <a:rPr lang="cs-CZ" dirty="0" smtClean="0"/>
              <a:t>.</a:t>
            </a:r>
          </a:p>
          <a:p>
            <a:r>
              <a:rPr lang="cs-CZ" dirty="0" smtClean="0"/>
              <a:t>X </a:t>
            </a:r>
            <a:r>
              <a:rPr lang="cs-CZ" dirty="0" err="1" smtClean="0"/>
              <a:t>neofolklorismus</a:t>
            </a:r>
            <a:r>
              <a:rPr lang="cs-CZ" dirty="0" smtClean="0"/>
              <a:t>!!!</a:t>
            </a:r>
            <a:endParaRPr lang="cs-CZ" dirty="0"/>
          </a:p>
          <a:p>
            <a:r>
              <a:rPr lang="cs-CZ" dirty="0"/>
              <a:t>extrémní podoba: podcenění pevné stavby díla, přeceňování inspirace, nedostatek rovnováhy mezi citovou a intelektuální složkou tvořivosti, přemíra subjektivnosti, mělká sentimentalita, pocit zneuznání génia nebo naopak velikášství, revolučnost, vášnivá smyslnost a chorobná sexualita </a:t>
            </a:r>
          </a:p>
        </p:txBody>
      </p:sp>
    </p:spTree>
    <p:extLst>
      <p:ext uri="{BB962C8B-B14F-4D97-AF65-F5344CB8AC3E}">
        <p14:creationId xmlns:p14="http://schemas.microsoft.com/office/powerpoint/2010/main" val="1502480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8D718FF-C9AA-4FA4-92B8-134A63C60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 a vnímání hudby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90C96DEE-CD0E-4E64-8E83-53EAB496C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21" y="2082018"/>
            <a:ext cx="10941269" cy="4628271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podstata hudby je nepochopitelná, má mystické kořeny (to je společné s filozofií: </a:t>
            </a:r>
            <a:r>
              <a:rPr lang="cs-CZ" u="sng" dirty="0"/>
              <a:t>obsah hudby a filozofie je týž</a:t>
            </a:r>
            <a:r>
              <a:rPr lang="cs-CZ" dirty="0"/>
              <a:t>)</a:t>
            </a:r>
          </a:p>
          <a:p>
            <a:r>
              <a:rPr lang="cs-CZ" u="sng" dirty="0"/>
              <a:t>hudba – nejdůležitější postavení ze všech druhů umění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A</a:t>
            </a:r>
            <a:r>
              <a:rPr lang="cs-CZ" u="sng" dirty="0"/>
              <a:t>. Schopenhauer</a:t>
            </a:r>
            <a:r>
              <a:rPr lang="cs-CZ" dirty="0"/>
              <a:t>! </a:t>
            </a:r>
          </a:p>
          <a:p>
            <a:pPr lvl="2"/>
            <a:r>
              <a:rPr lang="cs-CZ" dirty="0"/>
              <a:t>hudba je nejlépe schopna navodit lidské city, vášně a nálady</a:t>
            </a:r>
          </a:p>
          <a:p>
            <a:pPr lvl="2"/>
            <a:r>
              <a:rPr lang="cs-CZ" dirty="0"/>
              <a:t>podstatu světa vidí ve vůli k životu a odrazem této vůle je hudba</a:t>
            </a:r>
          </a:p>
          <a:p>
            <a:pPr lvl="1"/>
            <a:r>
              <a:rPr lang="cs-CZ" u="sng" dirty="0"/>
              <a:t>E. T. A. Hoffmann</a:t>
            </a:r>
          </a:p>
          <a:p>
            <a:pPr lvl="2"/>
            <a:r>
              <a:rPr lang="cs-CZ" dirty="0" smtClean="0"/>
              <a:t>instrumentální hudba </a:t>
            </a:r>
            <a:r>
              <a:rPr lang="cs-CZ" dirty="0"/>
              <a:t>je nejromantičtější umění</a:t>
            </a:r>
          </a:p>
          <a:p>
            <a:r>
              <a:rPr lang="cs-CZ" dirty="0" err="1" smtClean="0"/>
              <a:t>panakeion</a:t>
            </a:r>
            <a:r>
              <a:rPr lang="cs-CZ" dirty="0" smtClean="0"/>
              <a:t> </a:t>
            </a:r>
            <a:r>
              <a:rPr lang="cs-CZ" dirty="0"/>
              <a:t>= hudba je </a:t>
            </a:r>
            <a:r>
              <a:rPr lang="cs-CZ" dirty="0" err="1" smtClean="0"/>
              <a:t>všeuzdravující</a:t>
            </a:r>
            <a:r>
              <a:rPr lang="cs-CZ" dirty="0" smtClean="0"/>
              <a:t>, </a:t>
            </a:r>
            <a:r>
              <a:rPr lang="cs-CZ" dirty="0"/>
              <a:t>schopná člověka povznést nad lidská strádání</a:t>
            </a:r>
          </a:p>
          <a:p>
            <a:r>
              <a:rPr lang="cs-CZ" dirty="0"/>
              <a:t>řeč, která sděluje nálady a osobní zážitky, pocity</a:t>
            </a:r>
          </a:p>
          <a:p>
            <a:r>
              <a:rPr lang="cs-CZ" dirty="0"/>
              <a:t>hudba je schopná vyvolávat nejrozmanitější asociace</a:t>
            </a:r>
          </a:p>
          <a:p>
            <a:r>
              <a:rPr lang="cs-CZ" u="sng" dirty="0"/>
              <a:t>kult skladatele-génia – zcela emocionální chápání: je vyvolen, povolán k tvůrčí činnosti, má ušlechtilé schopnosti X </a:t>
            </a:r>
            <a:r>
              <a:rPr lang="cs-CZ" u="sng" dirty="0" smtClean="0"/>
              <a:t>skladatelské zaměstnání není </a:t>
            </a:r>
            <a:r>
              <a:rPr lang="cs-CZ" u="sng" dirty="0"/>
              <a:t>společensky uznávané</a:t>
            </a:r>
          </a:p>
          <a:p>
            <a:r>
              <a:rPr lang="cs-CZ" dirty="0"/>
              <a:t>představa, že hudba </a:t>
            </a:r>
            <a:r>
              <a:rPr lang="cs-CZ" dirty="0" smtClean="0"/>
              <a:t>maluje </a:t>
            </a:r>
            <a:r>
              <a:rPr lang="cs-CZ" dirty="0"/>
              <a:t>myšlenky (dovršeno v impresionismu)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6556297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Vlastní 14">
      <a:dk1>
        <a:sysClr val="windowText" lastClr="000000"/>
      </a:dk1>
      <a:lt1>
        <a:sysClr val="window" lastClr="FFFFFF"/>
      </a:lt1>
      <a:dk2>
        <a:srgbClr val="773709"/>
      </a:dk2>
      <a:lt2>
        <a:srgbClr val="E5DEDB"/>
      </a:lt2>
      <a:accent1>
        <a:srgbClr val="7030A0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5891</TotalTime>
  <Words>2303</Words>
  <Application>Microsoft Office PowerPoint</Application>
  <PresentationFormat>Širokoúhlá obrazovka</PresentationFormat>
  <Paragraphs>197</Paragraphs>
  <Slides>21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Trebuchet MS</vt:lpstr>
      <vt:lpstr>Berlín</vt:lpstr>
      <vt:lpstr>Úvod, členění, charakteristika Průřezová témata</vt:lpstr>
      <vt:lpstr>Období romantismu X 19. století, etymologie</vt:lpstr>
      <vt:lpstr>Romantismus v literatuře a v hudbě</vt:lpstr>
      <vt:lpstr>Zařazení hudebního romantismu do kontextu dějin (evropské) hudby</vt:lpstr>
      <vt:lpstr>Členění romantismu</vt:lpstr>
      <vt:lpstr>Tradiční členění</vt:lpstr>
      <vt:lpstr>Charakteristika: historické souvislosti</vt:lpstr>
      <vt:lpstr>Obecná charakteristika</vt:lpstr>
      <vt:lpstr>Charakteristika a vnímání hudby</vt:lpstr>
      <vt:lpstr>Další charakteristika</vt:lpstr>
      <vt:lpstr>Charakteristika hudebních prostředků</vt:lpstr>
      <vt:lpstr>Prezentace aplikace PowerPoint</vt:lpstr>
      <vt:lpstr>Průřezová témata (mimo české země)</vt:lpstr>
      <vt:lpstr>Zakládání konzervatoří v Evropě</vt:lpstr>
      <vt:lpstr>Hlavní změny ve vývoji vybraných hudebních nástrojů, výrobci</vt:lpstr>
      <vt:lpstr>Prezentace aplikace PowerPoint</vt:lpstr>
      <vt:lpstr>Prezentace aplikace PowerPoint</vt:lpstr>
      <vt:lpstr>Prezentace aplikace PowerPoint</vt:lpstr>
      <vt:lpstr>dirigenti</vt:lpstr>
      <vt:lpstr>Vydavatelství, periodika</vt:lpstr>
      <vt:lpstr>Další literatura k 1. celku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Kučerová</dc:creator>
  <cp:lastModifiedBy>kucerova</cp:lastModifiedBy>
  <cp:revision>458</cp:revision>
  <dcterms:created xsi:type="dcterms:W3CDTF">2018-08-13T11:33:48Z</dcterms:created>
  <dcterms:modified xsi:type="dcterms:W3CDTF">2021-09-22T06:19:42Z</dcterms:modified>
</cp:coreProperties>
</file>