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61" r:id="rId4"/>
    <p:sldId id="259" r:id="rId5"/>
    <p:sldId id="267" r:id="rId6"/>
    <p:sldId id="265" r:id="rId7"/>
    <p:sldId id="278" r:id="rId8"/>
    <p:sldId id="268" r:id="rId9"/>
    <p:sldId id="270" r:id="rId10"/>
    <p:sldId id="264" r:id="rId11"/>
    <p:sldId id="274" r:id="rId12"/>
    <p:sldId id="277" r:id="rId13"/>
    <p:sldId id="275" r:id="rId14"/>
    <p:sldId id="276" r:id="rId15"/>
    <p:sldId id="262" r:id="rId16"/>
    <p:sldId id="271" r:id="rId17"/>
    <p:sldId id="279" r:id="rId18"/>
    <p:sldId id="272" r:id="rId19"/>
    <p:sldId id="269" r:id="rId20"/>
    <p:sldId id="273" r:id="rId21"/>
    <p:sldId id="266" r:id="rId22"/>
    <p:sldId id="280" r:id="rId23"/>
    <p:sldId id="26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E6693-3BD0-40ED-964A-A6CE90C52E2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7DBB-CCEB-4BA1-8299-612C9460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6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7DBB-CCEB-4BA1-8299-612C9460DBB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62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http://www.vilemwalter.cz/mapy/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7DBB-CCEB-4BA1-8299-612C9460DBB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6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0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3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08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30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2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37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2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8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1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52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2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2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0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6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>
                <a:lumMod val="95000"/>
                <a:lumOff val="5000"/>
              </a:schemeClr>
            </a:gs>
            <a:gs pos="6000">
              <a:schemeClr val="bg1">
                <a:lumMod val="95000"/>
                <a:lumOff val="5000"/>
              </a:schemeClr>
            </a:gs>
            <a:gs pos="88410">
              <a:srgbClr val="147703"/>
            </a:gs>
            <a:gs pos="100000">
              <a:schemeClr val="accent1">
                <a:lumMod val="60000"/>
                <a:lumOff val="40000"/>
              </a:schemeClr>
            </a:gs>
            <a:gs pos="81000">
              <a:srgbClr val="147703"/>
            </a:gs>
            <a:gs pos="44212">
              <a:schemeClr val="bg1">
                <a:lumMod val="95000"/>
                <a:lumOff val="5000"/>
              </a:schemeClr>
            </a:gs>
            <a:gs pos="3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6000">
              <a:srgbClr val="147703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0772-9DB0-4280-B780-F747B7CA05FB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AF0D-EF12-4CA0-A9D6-C6FD57D9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13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iknihovna.cz/mzk/view/uuid:330b0cd0-64b1-11e6-8b71-001018b5eb5c?page=uuid:5422c590-64d7-11e6-b819-00505682520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polky.profitux.cz/" TargetMode="External"/><Relationship Id="rId2" Type="http://schemas.openxmlformats.org/officeDocument/2006/relationships/hyperlink" Target="https://encyklopedie.br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nensky.denik.cz/zpravy_region/archeologove-na-moravskem-namesti-objevili-suteren-nemeckeho-domu-podivejte-se-2.html" TargetMode="External"/><Relationship Id="rId4" Type="http://schemas.openxmlformats.org/officeDocument/2006/relationships/hyperlink" Target="http://www.vilemwalter.cz/map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iknihovna.cz/mzk/view/uuid:03f56ff8-32f0-11de-992b-00145e5790ea?page=uuid:1f5c3573-32f0-11de-992b-00145e5790e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niknihovna.cz/mzk/view/uuid:03edf68d-32f0-11de-992b-00145e5790ea?page=uuid:1f3a7cfd-32f0-11de-992b-00145e5790e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niknihovna.cz/mzk/view/uuid:04e54e42-32f0-11de-992b-00145e5790ea?page=uuid:27f08ece-32f0-11de-992b-00145e5790ea" TargetMode="External"/><Relationship Id="rId4" Type="http://schemas.openxmlformats.org/officeDocument/2006/relationships/hyperlink" Target="http://www.digitalniknihovna.cz/mzk/view/uuid:04e54e40-32f0-11de-992b-00145e5790ea?page=uuid:27eff285-32f0-11de-992b-00145e5790e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Brno v 19. století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 hodina</a:t>
            </a:r>
          </a:p>
        </p:txBody>
      </p:sp>
    </p:spTree>
    <p:extLst>
      <p:ext uri="{BB962C8B-B14F-4D97-AF65-F5344CB8AC3E}">
        <p14:creationId xmlns:p14="http://schemas.microsoft.com/office/powerpoint/2010/main" val="406284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instituce -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30681"/>
            <a:ext cx="12192000" cy="4827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Reduta</a:t>
            </a:r>
          </a:p>
          <a:p>
            <a:r>
              <a:rPr lang="cs-CZ" dirty="0"/>
              <a:t>nejstarší divadelní prostory ve střední Evropě</a:t>
            </a:r>
          </a:p>
          <a:p>
            <a:r>
              <a:rPr lang="cs-CZ" dirty="0"/>
              <a:t>město odkoupilo v r. 1600 od </a:t>
            </a:r>
            <a:r>
              <a:rPr lang="cs-CZ" dirty="0" err="1"/>
              <a:t>Lichtenštejnů</a:t>
            </a:r>
            <a:r>
              <a:rPr lang="cs-CZ" dirty="0"/>
              <a:t> a zrekonstruovalo → Nová (později Velká) taverna, 1634 propojeno s vedlejším domem, nazvaným Malá taverna</a:t>
            </a:r>
          </a:p>
          <a:p>
            <a:r>
              <a:rPr lang="cs-CZ" dirty="0"/>
              <a:t>vystavěno jako divadlo operní</a:t>
            </a:r>
          </a:p>
          <a:p>
            <a:r>
              <a:rPr lang="cs-CZ" dirty="0"/>
              <a:t>první městské operní divadlo mimo Itálii!</a:t>
            </a:r>
          </a:p>
          <a:p>
            <a:r>
              <a:rPr lang="cs-CZ" dirty="0"/>
              <a:t>požáry: 1785, 1786, největší 1870 (poté už neobnoveno)</a:t>
            </a:r>
          </a:p>
          <a:p>
            <a:r>
              <a:rPr lang="cs-CZ" dirty="0"/>
              <a:t>1786 přejmenováno: Královské městské národní divadlo</a:t>
            </a:r>
          </a:p>
          <a:p>
            <a:r>
              <a:rPr lang="cs-CZ" dirty="0"/>
              <a:t>repertoár: </a:t>
            </a:r>
          </a:p>
          <a:p>
            <a:pPr lvl="1"/>
            <a:r>
              <a:rPr lang="cs-CZ" dirty="0"/>
              <a:t>18. stol: italská opera, francouzská pantomima, německé frašky a taneční skupiny</a:t>
            </a:r>
          </a:p>
          <a:p>
            <a:pPr lvl="1"/>
            <a:r>
              <a:rPr lang="cs-CZ" dirty="0"/>
              <a:t>1. pol. 19. stol. obliba Mozarta (nejúspěšnější: </a:t>
            </a:r>
            <a:r>
              <a:rPr lang="cs-CZ" i="1" dirty="0"/>
              <a:t>Don </a:t>
            </a:r>
            <a:r>
              <a:rPr lang="cs-CZ" i="1" dirty="0" err="1"/>
              <a:t>Givanni</a:t>
            </a:r>
            <a:r>
              <a:rPr lang="cs-CZ" dirty="0"/>
              <a:t>, </a:t>
            </a:r>
            <a:r>
              <a:rPr lang="cs-CZ" i="1" dirty="0"/>
              <a:t>Kouzelná flétna</a:t>
            </a:r>
            <a:r>
              <a:rPr lang="cs-CZ" dirty="0"/>
              <a:t>, </a:t>
            </a:r>
            <a:r>
              <a:rPr lang="cs-CZ" i="1" dirty="0"/>
              <a:t>Únos ze serailu</a:t>
            </a:r>
            <a:r>
              <a:rPr lang="cs-CZ" dirty="0"/>
              <a:t>, </a:t>
            </a:r>
            <a:r>
              <a:rPr lang="cs-CZ" i="1" dirty="0"/>
              <a:t>Titus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později G. Verdi a R. Wagner</a:t>
            </a:r>
          </a:p>
          <a:p>
            <a:r>
              <a:rPr lang="cs-CZ" dirty="0"/>
              <a:t>nejvýznamnější ředitel Emanuel </a:t>
            </a:r>
            <a:r>
              <a:rPr lang="cs-CZ" dirty="0" err="1"/>
              <a:t>Schikaneder</a:t>
            </a:r>
            <a:r>
              <a:rPr lang="cs-CZ" dirty="0"/>
              <a:t>, libretista </a:t>
            </a:r>
            <a:r>
              <a:rPr lang="cs-CZ" i="1" dirty="0"/>
              <a:t>Kouzelné</a:t>
            </a:r>
            <a:r>
              <a:rPr lang="cs-CZ" dirty="0"/>
              <a:t> </a:t>
            </a:r>
            <a:r>
              <a:rPr lang="cs-CZ" i="1" dirty="0"/>
              <a:t>flétny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 descr="Reduta po roce 1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36" y="0"/>
            <a:ext cx="4449064" cy="27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6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008" y="232229"/>
            <a:ext cx="11693236" cy="6654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Nouzové divadlo</a:t>
            </a:r>
          </a:p>
          <a:p>
            <a:r>
              <a:rPr lang="cs-CZ" dirty="0"/>
              <a:t>provizorně vystavěno 1870 po požáru Reduty, na dnešní Rooseveltově ul.</a:t>
            </a:r>
          </a:p>
          <a:p>
            <a:r>
              <a:rPr lang="cs-CZ" dirty="0"/>
              <a:t>areál bývalých jezuitských kolejí, nevyhovující prostory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Prozatímní divadlo</a:t>
            </a:r>
          </a:p>
          <a:p>
            <a:r>
              <a:rPr lang="cs-CZ" dirty="0"/>
              <a:t>vystavěno 1871, v provozu do 1882 (otevřeno </a:t>
            </a:r>
            <a:r>
              <a:rPr lang="cs-CZ" i="1" dirty="0"/>
              <a:t>Don </a:t>
            </a:r>
            <a:r>
              <a:rPr lang="cs-CZ" i="1" dirty="0" err="1"/>
              <a:t>Giovannim</a:t>
            </a:r>
            <a:r>
              <a:rPr lang="cs-CZ" dirty="0"/>
              <a:t>)</a:t>
            </a:r>
          </a:p>
          <a:p>
            <a:r>
              <a:rPr lang="cs-CZ" dirty="0"/>
              <a:t>na </a:t>
            </a:r>
            <a:r>
              <a:rPr lang="cs-CZ" dirty="0" err="1"/>
              <a:t>Ratvitově</a:t>
            </a:r>
            <a:r>
              <a:rPr lang="cs-CZ" dirty="0"/>
              <a:t> (dnešním Žerotínově) náměstí</a:t>
            </a:r>
          </a:p>
          <a:p>
            <a:r>
              <a:rPr lang="cs-CZ" dirty="0"/>
              <a:t>přestože to neměla být definitivní divadelní budova pro velká představení, stavba honosná</a:t>
            </a:r>
          </a:p>
          <a:p>
            <a:r>
              <a:rPr lang="cs-CZ" dirty="0"/>
              <a:t>1883 objekt stržen, postavena budova (restaurace U </a:t>
            </a:r>
            <a:r>
              <a:rPr lang="cs-CZ" dirty="0" err="1"/>
              <a:t>Marovských</a:t>
            </a:r>
            <a:r>
              <a:rPr lang="cs-CZ" dirty="0"/>
              <a:t>), která byla 1883 upravena pro provoz divadla, vzniklo: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Divadlo na Veveří / Národní divadlo</a:t>
            </a:r>
          </a:p>
          <a:p>
            <a:r>
              <a:rPr lang="cs-CZ" dirty="0"/>
              <a:t>nevhodné pro velká operní představení, několikrát rekonstruováno</a:t>
            </a:r>
          </a:p>
          <a:p>
            <a:r>
              <a:rPr lang="cs-CZ" dirty="0"/>
              <a:t>provoz zahájen 1884 (tentýž rok požár)</a:t>
            </a:r>
          </a:p>
          <a:p>
            <a:r>
              <a:rPr lang="cs-CZ" dirty="0"/>
              <a:t>jediné české divadlo v Brně, zahájení provozu = velká vlastenecká událost</a:t>
            </a:r>
          </a:p>
          <a:p>
            <a:r>
              <a:rPr lang="cs-CZ" dirty="0"/>
              <a:t>po roce 1918 byla přidělena Národnímu divadlu budova Na hradbách (dnešní Mahenovo divadlo, do té doby německé)</a:t>
            </a:r>
          </a:p>
          <a:p>
            <a:r>
              <a:rPr lang="cs-CZ" dirty="0"/>
              <a:t>1973 strženo (narušena statika během 2. sv. války), dnes pamětní deska před Bílým domem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23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13" y="0"/>
            <a:ext cx="6370888" cy="41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heatre-architecture.eu/res/archive/282/039948.jpg?seek=14568444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74357"/>
            <a:ext cx="5821113" cy="41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03128" y="4219002"/>
            <a:ext cx="47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Divadlo na Veveří v Brně, podoba v r. 1934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" y="2218062"/>
            <a:ext cx="416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Prozatímní divadlo v Brně</a:t>
            </a:r>
          </a:p>
        </p:txBody>
      </p:sp>
    </p:spTree>
    <p:extLst>
      <p:ext uri="{BB962C8B-B14F-4D97-AF65-F5344CB8AC3E}">
        <p14:creationId xmlns:p14="http://schemas.microsoft.com/office/powerpoint/2010/main" val="120970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998" y="715501"/>
            <a:ext cx="11551263" cy="2045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Městské divadlo Na hradbách</a:t>
            </a:r>
          </a:p>
          <a:p>
            <a:r>
              <a:rPr lang="cs-CZ" dirty="0"/>
              <a:t>německé, výstavba 1881 – 1882, provoz od 1882</a:t>
            </a:r>
          </a:p>
          <a:p>
            <a:r>
              <a:rPr lang="cs-CZ" dirty="0"/>
              <a:t>1900 elektrifikace divadelní budovy (plynové osvětlení nahrazeno elektrickým) – první v Evropě! (pouze 3 roky po vynálezu)</a:t>
            </a:r>
          </a:p>
          <a:p>
            <a:r>
              <a:rPr lang="cs-CZ" dirty="0"/>
              <a:t>německý provoz do 1919, poté se divadlo německé dělilo o termíny s českým (první český dramaturg Jiří Mahen → dnes Mahenovo divadlo) </a:t>
            </a:r>
          </a:p>
          <a:p>
            <a:r>
              <a:rPr lang="cs-CZ" dirty="0"/>
              <a:t>v době, kdy tu hrálo české divadlo (tj. po r. 1919), se nazývalo Divadlo Na hradbách (do 1941)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MÄstskÃ© divadlo (18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2760696"/>
            <a:ext cx="5438900" cy="40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28957" y="6400800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divadlo Na hradbách, 1882</a:t>
            </a:r>
          </a:p>
        </p:txBody>
      </p:sp>
    </p:spTree>
    <p:extLst>
      <p:ext uri="{BB962C8B-B14F-4D97-AF65-F5344CB8AC3E}">
        <p14:creationId xmlns:p14="http://schemas.microsoft.com/office/powerpoint/2010/main" val="26316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781" y="4690753"/>
            <a:ext cx="11425474" cy="1746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Sál v Lužánkách</a:t>
            </a:r>
          </a:p>
          <a:p>
            <a:r>
              <a:rPr lang="cs-CZ" dirty="0"/>
              <a:t>jeden z nejstarších veřejných parků ve střední Evropě, přístupný veřejnosti od konce 18. stol.</a:t>
            </a:r>
          </a:p>
          <a:p>
            <a:r>
              <a:rPr lang="cs-CZ" dirty="0"/>
              <a:t>v parku byla 1855 vystavěna budova, tzv. Kasino, využití: společenské akce, přednášky, výstavy, koncerty, plesy…</a:t>
            </a:r>
          </a:p>
          <a:p>
            <a:endParaRPr lang="cs-CZ" dirty="0"/>
          </a:p>
        </p:txBody>
      </p:sp>
      <p:pic>
        <p:nvPicPr>
          <p:cNvPr id="5" name="Picture 2" descr="LuÅ¾Ã¡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01" y="-667"/>
            <a:ext cx="7587200" cy="46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464" y="-146658"/>
            <a:ext cx="9613861" cy="1080938"/>
          </a:xfrm>
        </p:spPr>
        <p:txBody>
          <a:bodyPr/>
          <a:lstStyle/>
          <a:p>
            <a:r>
              <a:rPr lang="cs-CZ" dirty="0"/>
              <a:t>Hudební spolky a jejich hudební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1200"/>
            <a:ext cx="12191999" cy="60577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1) MUSIKVEREIN</a:t>
            </a:r>
            <a:endParaRPr lang="cs-CZ" b="1" dirty="0"/>
          </a:p>
          <a:p>
            <a:r>
              <a:rPr lang="cs-CZ" dirty="0"/>
              <a:t>nejvýznamnější německý hudební spolek, založený 1862</a:t>
            </a:r>
          </a:p>
          <a:p>
            <a:r>
              <a:rPr lang="cs-CZ" dirty="0"/>
              <a:t>měl vlastní sbor a symfonický orchestr (dirigovali </a:t>
            </a:r>
            <a:r>
              <a:rPr lang="cs-CZ" dirty="0" err="1"/>
              <a:t>Strauss</a:t>
            </a:r>
            <a:r>
              <a:rPr lang="cs-CZ" dirty="0"/>
              <a:t>, Mahler)</a:t>
            </a:r>
          </a:p>
          <a:p>
            <a:r>
              <a:rPr lang="cs-CZ" dirty="0"/>
              <a:t>4x větší počet členů a 4x vyšší dotace než česká Beseda brněnská</a:t>
            </a:r>
          </a:p>
          <a:p>
            <a:pPr marL="0" indent="0">
              <a:buNone/>
            </a:pPr>
            <a:r>
              <a:rPr lang="cs-CZ" dirty="0"/>
              <a:t>Spolková škola</a:t>
            </a:r>
          </a:p>
          <a:p>
            <a:r>
              <a:rPr lang="cs-CZ" dirty="0"/>
              <a:t>pedagogové: Otto </a:t>
            </a:r>
            <a:r>
              <a:rPr lang="cs-CZ" dirty="0" err="1"/>
              <a:t>Kitzler</a:t>
            </a:r>
            <a:r>
              <a:rPr lang="cs-CZ" dirty="0"/>
              <a:t>, Karl </a:t>
            </a:r>
            <a:r>
              <a:rPr lang="cs-CZ" dirty="0" err="1"/>
              <a:t>Frotzler</a:t>
            </a:r>
            <a:r>
              <a:rPr lang="cs-CZ" dirty="0"/>
              <a:t>, R. </a:t>
            </a:r>
            <a:r>
              <a:rPr lang="cs-CZ" dirty="0" err="1"/>
              <a:t>Wickenhauser</a:t>
            </a:r>
            <a:r>
              <a:rPr lang="cs-CZ" dirty="0"/>
              <a:t> aj.</a:t>
            </a:r>
          </a:p>
          <a:p>
            <a:r>
              <a:rPr lang="cs-CZ" dirty="0"/>
              <a:t>„</a:t>
            </a:r>
            <a:r>
              <a:rPr lang="cs-CZ" dirty="0" err="1"/>
              <a:t>Brünner</a:t>
            </a:r>
            <a:r>
              <a:rPr lang="cs-CZ" dirty="0"/>
              <a:t> </a:t>
            </a:r>
            <a:r>
              <a:rPr lang="cs-CZ" dirty="0" err="1"/>
              <a:t>Musikakademie</a:t>
            </a:r>
            <a:r>
              <a:rPr lang="cs-CZ" dirty="0"/>
              <a:t>“</a:t>
            </a:r>
          </a:p>
          <a:p>
            <a:r>
              <a:rPr lang="cs-CZ" dirty="0"/>
              <a:t>„</a:t>
            </a:r>
            <a:r>
              <a:rPr lang="cs-CZ" i="1" dirty="0"/>
              <a:t>Škola Brněnského spolku hudebního vydržuje a spravuje se Brněnským spolkem hudebním</a:t>
            </a:r>
            <a:r>
              <a:rPr lang="cs-CZ" dirty="0"/>
              <a:t>.“ (cit. z: Osnovy pro zřízení školy Brněnského spolku hudebního z roku 1865. </a:t>
            </a:r>
            <a:r>
              <a:rPr lang="cs-CZ" dirty="0" err="1"/>
              <a:t>AmB</a:t>
            </a:r>
            <a:r>
              <a:rPr lang="cs-CZ" dirty="0"/>
              <a:t>, R12, 26/5)</a:t>
            </a:r>
          </a:p>
          <a:p>
            <a:r>
              <a:rPr lang="cs-CZ" dirty="0"/>
              <a:t>„</a:t>
            </a:r>
            <a:r>
              <a:rPr lang="cs-CZ" i="1" dirty="0"/>
              <a:t>Účel školy jest, dobré </a:t>
            </a:r>
            <a:r>
              <a:rPr lang="cs-CZ" i="1" dirty="0" err="1"/>
              <a:t>theoreticky</a:t>
            </a:r>
            <a:r>
              <a:rPr lang="cs-CZ" i="1" dirty="0"/>
              <a:t> i prakticky cvičené hudebníky pro </a:t>
            </a:r>
            <a:r>
              <a:rPr lang="cs-CZ" i="1" dirty="0" err="1"/>
              <a:t>orkestr</a:t>
            </a:r>
            <a:r>
              <a:rPr lang="cs-CZ" i="1" dirty="0"/>
              <a:t> a zpěváky pro sbor a to především pro potřebu země moravské vzdělávati</a:t>
            </a:r>
            <a:r>
              <a:rPr lang="cs-CZ" dirty="0"/>
              <a:t>.“ (cit. z: 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r>
              <a:rPr lang="cs-CZ" dirty="0"/>
              <a:t>Vyučovalo se: „</a:t>
            </a:r>
            <a:r>
              <a:rPr lang="cs-CZ" i="1" dirty="0"/>
              <a:t>1. Všem, v úplném </a:t>
            </a:r>
            <a:r>
              <a:rPr lang="cs-CZ" i="1" dirty="0" err="1"/>
              <a:t>orkestru</a:t>
            </a:r>
            <a:r>
              <a:rPr lang="cs-CZ" i="1" dirty="0"/>
              <a:t> užívaným nástrojům hudebním, 2. Zpěvu sborovému, 3. Obecné nauce o hudbě, pak generálnímu basu a kontrapunktu, 4. Pokud předměty ad 3. uvedené toho vyžadují, též klavíru a varhanám.“, „Jak dlouho vyučování v jednotlivých předmětech </a:t>
            </a:r>
            <a:r>
              <a:rPr lang="cs-CZ" i="1" dirty="0" err="1"/>
              <a:t>trváti</a:t>
            </a:r>
            <a:r>
              <a:rPr lang="cs-CZ" i="1" dirty="0"/>
              <a:t>, a na kolik roků se rozděliti má, ustanovuje ředitelství k návrhu ředitele artistického. To však </a:t>
            </a:r>
            <a:r>
              <a:rPr lang="cs-CZ" i="1" dirty="0" err="1"/>
              <a:t>staniž</a:t>
            </a:r>
            <a:r>
              <a:rPr lang="cs-CZ" i="1" dirty="0"/>
              <a:t> se způsobem takovým, aby žák na nástroj jím samým zvoleným aneb v zpěvu sborovém dosíci mohl úplné zběhlosti, která ho zcela </a:t>
            </a:r>
            <a:r>
              <a:rPr lang="cs-CZ" i="1" dirty="0" err="1"/>
              <a:t>spůsobilým</a:t>
            </a:r>
            <a:r>
              <a:rPr lang="cs-CZ" i="1" dirty="0"/>
              <a:t> činí, aby v </a:t>
            </a:r>
            <a:r>
              <a:rPr lang="cs-CZ" i="1" dirty="0" err="1"/>
              <a:t>orkestru</a:t>
            </a:r>
            <a:r>
              <a:rPr lang="cs-CZ" i="1" dirty="0"/>
              <a:t> aneb ve sboru při každém hudebním představení spolupůsobiti mohl.</a:t>
            </a:r>
            <a:r>
              <a:rPr lang="cs-CZ" dirty="0"/>
              <a:t>“ (cit. z: </a:t>
            </a:r>
            <a:r>
              <a:rPr lang="cs-CZ" dirty="0" err="1"/>
              <a:t>ibid</a:t>
            </a:r>
            <a:r>
              <a:rPr lang="cs-CZ" dirty="0"/>
              <a:t>., paragraf 5)</a:t>
            </a:r>
          </a:p>
          <a:p>
            <a:r>
              <a:rPr lang="cs-CZ" dirty="0"/>
              <a:t>výuka od 1866, na konci 70. let všechny nástroje symfonického orchestru</a:t>
            </a:r>
          </a:p>
          <a:p>
            <a:r>
              <a:rPr lang="cs-CZ" dirty="0"/>
              <a:t>od 1885 tzv. vyšší třídy, od 1900 konzervatorní třídy</a:t>
            </a:r>
          </a:p>
          <a:p>
            <a:r>
              <a:rPr lang="cs-CZ" dirty="0"/>
              <a:t>za 25 let trvání cca 4000 absolventů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4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58421"/>
            <a:ext cx="12053455" cy="6110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2) BESEDA </a:t>
            </a:r>
            <a:r>
              <a:rPr lang="cs-CZ" b="1" dirty="0"/>
              <a:t>BRNĚNSKÁ</a:t>
            </a:r>
          </a:p>
          <a:p>
            <a:r>
              <a:rPr lang="cs-CZ" dirty="0"/>
              <a:t>český spolek, vznik 1860, zakládala brněnská elita: P. Křížkovský, 1. předseda Jan </a:t>
            </a:r>
            <a:r>
              <a:rPr lang="cs-CZ" dirty="0" err="1"/>
              <a:t>Rudiš</a:t>
            </a:r>
            <a:endParaRPr lang="cs-CZ" dirty="0"/>
          </a:p>
          <a:p>
            <a:r>
              <a:rPr lang="cs-CZ" dirty="0"/>
              <a:t>základ: mužský sbor, doplňovaný o ženský sbor Vesny: „</a:t>
            </a:r>
            <a:r>
              <a:rPr lang="cs-CZ" i="1" dirty="0"/>
              <a:t>Spolek má jméno „Beseda brněnská“. Jeho účelem jest, pěstovati zpěv slovanský, obzvláště zpěv národní, český a moravský.</a:t>
            </a:r>
            <a:r>
              <a:rPr lang="cs-CZ" dirty="0"/>
              <a:t> […] </a:t>
            </a:r>
            <a:r>
              <a:rPr lang="cs-CZ" i="1" dirty="0"/>
              <a:t>Ten, kdo chce přistoupit ke spolku, musí se podrobit zkoušce před ředitelem sboru kvůli zpěváckým schopnostem a vědomostem. Výbor přijímá nově vstupující na návrh ředitele sboru</a:t>
            </a:r>
            <a:r>
              <a:rPr lang="cs-CZ" dirty="0"/>
              <a:t>.“ (cit. z: Stanovy BB 30. 7. 1861, JA MZM, fond G 1238 – 39, článek 1 a 12)</a:t>
            </a:r>
          </a:p>
          <a:p>
            <a:r>
              <a:rPr lang="cs-CZ" dirty="0"/>
              <a:t>1. sbormistr P. Křížkovský, pak L. Janáček (působil tu do 80. let)</a:t>
            </a:r>
          </a:p>
          <a:p>
            <a:r>
              <a:rPr lang="cs-CZ" dirty="0"/>
              <a:t>za vedení Janáčka česká hudební kultura převýšila německou, BB uváděla díla, která v Brně neměla obdoby: Mozartovo </a:t>
            </a:r>
            <a:r>
              <a:rPr lang="cs-CZ" i="1" dirty="0"/>
              <a:t>Requiem</a:t>
            </a:r>
            <a:r>
              <a:rPr lang="cs-CZ" dirty="0"/>
              <a:t>, Beethovenovu </a:t>
            </a:r>
            <a:r>
              <a:rPr lang="cs-CZ" i="1" dirty="0" err="1"/>
              <a:t>Missu</a:t>
            </a:r>
            <a:r>
              <a:rPr lang="cs-CZ" i="1" dirty="0"/>
              <a:t> </a:t>
            </a:r>
            <a:r>
              <a:rPr lang="cs-CZ" i="1" dirty="0" err="1"/>
              <a:t>Solemnis</a:t>
            </a:r>
            <a:r>
              <a:rPr lang="cs-CZ" dirty="0"/>
              <a:t>, Dvořákovy symfonie, části </a:t>
            </a:r>
            <a:r>
              <a:rPr lang="cs-CZ" i="1" dirty="0"/>
              <a:t>Mé vlasti</a:t>
            </a:r>
            <a:r>
              <a:rPr lang="cs-CZ" dirty="0"/>
              <a:t>… </a:t>
            </a:r>
          </a:p>
          <a:p>
            <a:r>
              <a:rPr lang="cs-CZ" dirty="0"/>
              <a:t>spolek hostil B. Smetanu (1873 na koncertě ke 100. výročí narození Jungmanna)</a:t>
            </a:r>
          </a:p>
          <a:p>
            <a:r>
              <a:rPr lang="cs-CZ" dirty="0"/>
              <a:t>1888 návštěva A. Dvořáka, Janáček dirigoval několik jeho </a:t>
            </a:r>
            <a:r>
              <a:rPr lang="cs-CZ" i="1" dirty="0"/>
              <a:t>Slovanských tanců</a:t>
            </a:r>
          </a:p>
          <a:p>
            <a:r>
              <a:rPr lang="cs-CZ" dirty="0"/>
              <a:t>sbor spolupracoval s Českou filharmonií</a:t>
            </a:r>
          </a:p>
          <a:p>
            <a:r>
              <a:rPr lang="cs-CZ" dirty="0"/>
              <a:t>spolkový orchestr doprovázel na koncertních cestách Jana Kubelíka, Františka Ondříčka, Josefa </a:t>
            </a:r>
            <a:r>
              <a:rPr lang="cs-CZ" dirty="0" err="1"/>
              <a:t>Faměru</a:t>
            </a:r>
            <a:endParaRPr lang="cs-CZ" dirty="0"/>
          </a:p>
          <a:p>
            <a:r>
              <a:rPr lang="cs-CZ" dirty="0"/>
              <a:t>na jejích koncertech vystupovala klavírní </a:t>
            </a:r>
            <a:r>
              <a:rPr lang="cs-CZ" dirty="0" err="1"/>
              <a:t>virtuózka</a:t>
            </a:r>
            <a:r>
              <a:rPr lang="cs-CZ" dirty="0"/>
              <a:t> Amalie </a:t>
            </a:r>
            <a:r>
              <a:rPr lang="cs-CZ" dirty="0" err="1"/>
              <a:t>Wickenhauserová-Nerudová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74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054430"/>
            <a:ext cx="12089080" cy="4803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Spolková škola</a:t>
            </a:r>
          </a:p>
          <a:p>
            <a:r>
              <a:rPr lang="cs-CZ" dirty="0"/>
              <a:t>založená 1882 (do této doby jen sbor)</a:t>
            </a:r>
          </a:p>
          <a:p>
            <a:r>
              <a:rPr lang="cs-CZ" dirty="0"/>
              <a:t>pedagogové: Emilian Schulz, Zdeňka Schulzová, Vít Pergler, Rudolf </a:t>
            </a:r>
            <a:r>
              <a:rPr lang="cs-CZ" dirty="0" err="1"/>
              <a:t>Reissig</a:t>
            </a:r>
            <a:r>
              <a:rPr lang="cs-CZ" dirty="0"/>
              <a:t>… </a:t>
            </a:r>
          </a:p>
          <a:p>
            <a:r>
              <a:rPr lang="cs-CZ" dirty="0"/>
              <a:t>účelem spolkové hudební školy je, „</a:t>
            </a:r>
            <a:r>
              <a:rPr lang="cs-CZ" i="1" dirty="0"/>
              <a:t>aby žactvu obojího pohlaví a libovolného stáří poskytla příležitost vycvičiti se v hudbě výkonné všech oborů (v hudbě nástrojové i ve zpěvu), od elementárních začátků až k nejvyššímu stupni, a zároveň aby podávala žactvu všechny hlavní poznatky </a:t>
            </a:r>
            <a:r>
              <a:rPr lang="cs-CZ" i="1" dirty="0" err="1"/>
              <a:t>theoretické</a:t>
            </a:r>
            <a:r>
              <a:rPr lang="cs-CZ" i="1" dirty="0"/>
              <a:t>, jichž k porozumění hudebního umění je potřebí. Cílem vyučovacím jest takto plné a všestranné hudební vzdělání</a:t>
            </a:r>
            <a:r>
              <a:rPr lang="cs-CZ" dirty="0"/>
              <a:t>.“ (cit. z: Stanovy a řády Besedy brněnské, JA MZM, fond G 5.740)</a:t>
            </a:r>
          </a:p>
          <a:p>
            <a:r>
              <a:rPr lang="cs-CZ" dirty="0"/>
              <a:t>1911 vznik konzervatorních tříd</a:t>
            </a:r>
          </a:p>
        </p:txBody>
      </p:sp>
    </p:spTree>
    <p:extLst>
      <p:ext uri="{BB962C8B-B14F-4D97-AF65-F5344CB8AC3E}">
        <p14:creationId xmlns:p14="http://schemas.microsoft.com/office/powerpoint/2010/main" val="283192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877"/>
            <a:ext cx="11974286" cy="66277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3) JEDNOTA KU </a:t>
            </a:r>
            <a:r>
              <a:rPr lang="cs-CZ" b="1" dirty="0"/>
              <a:t>ZVELEBENÍ CÍRKEVNÍ HUDBY NA MORAVĚ</a:t>
            </a:r>
          </a:p>
          <a:p>
            <a:r>
              <a:rPr lang="cs-CZ" dirty="0"/>
              <a:t>vznik 1881, založená po pražském vzoru (Jednota pro zvelebení církevní hudby v Čechách)</a:t>
            </a:r>
          </a:p>
          <a:p>
            <a:r>
              <a:rPr lang="cs-CZ" dirty="0"/>
              <a:t>hlavní iniciátor: L. Janáček</a:t>
            </a:r>
          </a:p>
          <a:p>
            <a:pPr marL="0" indent="0">
              <a:buNone/>
            </a:pPr>
            <a:r>
              <a:rPr lang="cs-CZ" dirty="0"/>
              <a:t>Varhanická škola (JVŠ)</a:t>
            </a:r>
          </a:p>
          <a:p>
            <a:r>
              <a:rPr lang="cs-CZ" dirty="0"/>
              <a:t>základ: hra na varhany, hudební teorie a zpěv</a:t>
            </a:r>
          </a:p>
          <a:p>
            <a:r>
              <a:rPr lang="cs-CZ" dirty="0"/>
              <a:t>ředitel L. Janáček, velmi ambiciózní a velkorysý v sestavování studijních plánů</a:t>
            </a:r>
          </a:p>
          <a:p>
            <a:r>
              <a:rPr lang="cs-CZ" dirty="0"/>
              <a:t>„</a:t>
            </a:r>
            <a:r>
              <a:rPr lang="cs-CZ" i="1" dirty="0"/>
              <a:t>Staří naši varhaníci na vesnicích vymírají a marně se ohlížíme po nějaké náhradě. </a:t>
            </a:r>
            <a:r>
              <a:rPr lang="cs-CZ" dirty="0"/>
              <a:t>[…] </a:t>
            </a:r>
            <a:r>
              <a:rPr lang="cs-CZ" i="1" dirty="0"/>
              <a:t>Zřízení varhanické školy, ve které by byli vzděláváni dokonalí varhaníci a ředitelé kůru, jest nejlepší zárukou rozvoje církevní hudby a umění vůbec</a:t>
            </a:r>
            <a:r>
              <a:rPr lang="cs-CZ" dirty="0"/>
              <a:t>.“ (cit. z: Dalibor, roč. III., č. 19, 1. 7. 1881, s. 153, dostupné online: </a:t>
            </a:r>
            <a:r>
              <a:rPr lang="cs-CZ" sz="1600" dirty="0">
                <a:hlinkClick r:id="rId2"/>
              </a:rPr>
              <a:t>http://www.digitalniknihovna.cz/</a:t>
            </a:r>
            <a:r>
              <a:rPr lang="cs-CZ" sz="1600" dirty="0" err="1">
                <a:hlinkClick r:id="rId2"/>
              </a:rPr>
              <a:t>mzk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view</a:t>
            </a:r>
            <a:r>
              <a:rPr lang="cs-CZ" sz="1600" dirty="0">
                <a:hlinkClick r:id="rId2"/>
              </a:rPr>
              <a:t>/uuid:330b0cd0-64b1-11e6-8b71-001018b5eb5c?page=uuid:5422c590-64d7-11e6-b819-005056825209</a:t>
            </a:r>
            <a:r>
              <a:rPr lang="cs-CZ" dirty="0"/>
              <a:t>)</a:t>
            </a:r>
          </a:p>
          <a:p>
            <a:r>
              <a:rPr lang="cs-CZ" dirty="0"/>
              <a:t>původně jednoletá, rozšířena na 3 roky, paralelně probíhalo mnoho vedlejších kurzů</a:t>
            </a:r>
          </a:p>
          <a:p>
            <a:r>
              <a:rPr lang="cs-CZ" dirty="0"/>
              <a:t>po 10 letech existence vychodilo všechny tři roky 17 absolventů</a:t>
            </a:r>
          </a:p>
          <a:p>
            <a:r>
              <a:rPr lang="cs-CZ" dirty="0"/>
              <a:t>zaměřeno na výchovu varhaníků, ale neustálé rozšiřování předmětů (také o nehudební) → všechny nástroje orchestru</a:t>
            </a:r>
          </a:p>
          <a:p>
            <a:r>
              <a:rPr lang="cs-CZ" dirty="0"/>
              <a:t>1908 stěhování do vlastní budovy na Jiskrově třídě (dnes církevní ZUŠ na Smetanově ul.), 1910 přistavený zahradní domek – dnes součást Oddělení dějin hudby MZM</a:t>
            </a:r>
          </a:p>
          <a:p>
            <a:r>
              <a:rPr lang="cs-CZ" dirty="0"/>
              <a:t>1916 samostatné obory</a:t>
            </a:r>
          </a:p>
          <a:p>
            <a:r>
              <a:rPr lang="cs-CZ" dirty="0"/>
              <a:t>absolventi: Osvald Chlubna, Jaroslav Kvapil, Vilém Petrželka, Jan Kunc, Břetislav Bakala aj.</a:t>
            </a:r>
          </a:p>
          <a:p>
            <a:r>
              <a:rPr lang="cs-CZ" dirty="0"/>
              <a:t>měla největší podíl na vzniku brněnské konzervatoře 1919 </a:t>
            </a:r>
          </a:p>
        </p:txBody>
      </p:sp>
    </p:spTree>
    <p:extLst>
      <p:ext uri="{BB962C8B-B14F-4D97-AF65-F5344CB8AC3E}">
        <p14:creationId xmlns:p14="http://schemas.microsoft.com/office/powerpoint/2010/main" val="204621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2066306"/>
            <a:ext cx="11827823" cy="4631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4) ŘEMESLNICKÁ </a:t>
            </a:r>
            <a:r>
              <a:rPr lang="cs-CZ" b="1" dirty="0"/>
              <a:t>BESEDA SVATOPLUK</a:t>
            </a:r>
          </a:p>
          <a:p>
            <a:r>
              <a:rPr lang="cs-CZ" dirty="0"/>
              <a:t>německý protipól: </a:t>
            </a:r>
            <a:r>
              <a:rPr lang="cs-CZ" dirty="0" err="1"/>
              <a:t>Männergesangverein</a:t>
            </a:r>
            <a:endParaRPr lang="cs-CZ" dirty="0"/>
          </a:p>
          <a:p>
            <a:r>
              <a:rPr lang="cs-CZ" dirty="0"/>
              <a:t>vznik 1868, předseda Josef </a:t>
            </a:r>
            <a:r>
              <a:rPr lang="cs-CZ" dirty="0" err="1"/>
              <a:t>Illner</a:t>
            </a:r>
            <a:endParaRPr lang="cs-CZ" dirty="0"/>
          </a:p>
          <a:p>
            <a:r>
              <a:rPr lang="cs-CZ" dirty="0"/>
              <a:t>členové: široká základna už před založením spolku, okruh lidí okolo </a:t>
            </a:r>
            <a:r>
              <a:rPr lang="cs-CZ" dirty="0" err="1"/>
              <a:t>čsp</a:t>
            </a:r>
            <a:r>
              <a:rPr lang="cs-CZ" dirty="0"/>
              <a:t>. Moravská orlice</a:t>
            </a:r>
          </a:p>
          <a:p>
            <a:r>
              <a:rPr lang="cs-CZ" dirty="0"/>
              <a:t>účel: vzdělávání, vytvoření pěveckého a hudebně-zábavního odboru</a:t>
            </a:r>
          </a:p>
          <a:p>
            <a:r>
              <a:rPr lang="cs-CZ" dirty="0"/>
              <a:t>sbormistr: Jan Nesvadba, L. Janáček (od 1872, pro ně psal své první sbory)</a:t>
            </a:r>
          </a:p>
          <a:p>
            <a:pPr marL="0" indent="0">
              <a:buNone/>
            </a:pPr>
            <a:r>
              <a:rPr lang="cs-CZ" dirty="0"/>
              <a:t>Spolková škola</a:t>
            </a:r>
          </a:p>
          <a:p>
            <a:r>
              <a:rPr lang="cs-CZ" dirty="0"/>
              <a:t>založena 1895</a:t>
            </a:r>
          </a:p>
          <a:p>
            <a:r>
              <a:rPr lang="cs-CZ" dirty="0"/>
              <a:t>hra na housle, klavír, violoncello, hudební teorie, zpěv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66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16F222-B003-4FB7-A294-CAC58223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Pavel Křížkovský</a:t>
            </a:r>
            <a:br>
              <a:rPr lang="cs-CZ" dirty="0"/>
            </a:br>
            <a:r>
              <a:rPr lang="cs-CZ" dirty="0"/>
              <a:t>9. 1. 1820 Holasovice -</a:t>
            </a:r>
            <a:r>
              <a:rPr lang="cs-CZ" b="1" dirty="0"/>
              <a:t> </a:t>
            </a:r>
            <a:r>
              <a:rPr lang="cs-CZ" dirty="0"/>
              <a:t>8. 5. 1885 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DD853D4-8286-4CC7-BCAC-27470463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6930"/>
            <a:ext cx="12192000" cy="485107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vyrůstal v Neplachovicích v chudých poměrech, velmi nadaný, ale ustrkovaný (nemanželský)</a:t>
            </a:r>
          </a:p>
          <a:p>
            <a:r>
              <a:rPr lang="cs-CZ" dirty="0"/>
              <a:t>v hudbě samouk, ale varhanní virtuóz, výborný klarinetista a klavírista, také sbormistr a dirigent</a:t>
            </a:r>
          </a:p>
          <a:p>
            <a:r>
              <a:rPr lang="cs-CZ" dirty="0"/>
              <a:t>pochybnosti o svých tvůrčích schopnostech, silné sociální cítění, po celý život finančně podporoval příbuzné</a:t>
            </a:r>
          </a:p>
          <a:p>
            <a:r>
              <a:rPr lang="cs-CZ" dirty="0"/>
              <a:t>na přímluvu Jiřího Janáčka (= otec Leoše) se dostal do fundace kláštera v Opavě, pak zde studoval gymnázium, v Olomouci filozofii a bohoslovectví</a:t>
            </a:r>
          </a:p>
          <a:p>
            <a:r>
              <a:rPr lang="cs-CZ" dirty="0"/>
              <a:t>od 1845 v Brně – augustiniánský klášter (1848 vysvěcen na kněze)</a:t>
            </a:r>
          </a:p>
          <a:p>
            <a:pPr lvl="1"/>
            <a:r>
              <a:rPr lang="cs-CZ" dirty="0"/>
              <a:t>zde se setkal s L. Janáčkem (přišel do Brna 1865)</a:t>
            </a:r>
          </a:p>
          <a:p>
            <a:pPr lvl="1"/>
            <a:r>
              <a:rPr lang="cs-CZ" dirty="0"/>
              <a:t>centrum brněnské vzdělanosti, velký důraz na češství, obrozenecký duch (návštěva Dobrovského, Němcové, Palackého, Riegra, Šafaříka…)</a:t>
            </a:r>
          </a:p>
          <a:p>
            <a:pPr lvl="1"/>
            <a:r>
              <a:rPr lang="cs-CZ" dirty="0"/>
              <a:t>působili tu špičkoví filozofové, básníci a vědci (</a:t>
            </a:r>
            <a:r>
              <a:rPr lang="cs-CZ" dirty="0" err="1"/>
              <a:t>Klácel</a:t>
            </a:r>
            <a:r>
              <a:rPr lang="cs-CZ" dirty="0"/>
              <a:t>, Mendel – blízký přítel Křížkovského, </a:t>
            </a:r>
            <a:r>
              <a:rPr lang="cs-CZ" dirty="0" err="1"/>
              <a:t>Napp</a:t>
            </a:r>
            <a:r>
              <a:rPr lang="cs-CZ" dirty="0"/>
              <a:t>, </a:t>
            </a:r>
            <a:r>
              <a:rPr lang="cs-CZ" dirty="0" err="1"/>
              <a:t>Bratránek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intelektuální prostředí, ale hudebně konzervativní (po r. 1848 </a:t>
            </a:r>
            <a:r>
              <a:rPr lang="cs-CZ" dirty="0" err="1"/>
              <a:t>cecilianismus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 roce 1872 na Křížkovského místo ředitele klášterního kůru nastoupil L. Janáček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01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161309"/>
            <a:ext cx="1170907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5) VESNA</a:t>
            </a:r>
            <a:r>
              <a:rPr lang="cs-CZ" dirty="0"/>
              <a:t>, ženská vzdělávací jednota</a:t>
            </a:r>
          </a:p>
          <a:p>
            <a:r>
              <a:rPr lang="cs-CZ" dirty="0"/>
              <a:t>vznik spolku 1870</a:t>
            </a:r>
          </a:p>
          <a:p>
            <a:r>
              <a:rPr lang="cs-CZ" dirty="0"/>
              <a:t>zakladatelé: Josef </a:t>
            </a:r>
            <a:r>
              <a:rPr lang="cs-CZ" dirty="0" err="1"/>
              <a:t>Illner</a:t>
            </a:r>
            <a:r>
              <a:rPr lang="cs-CZ" dirty="0"/>
              <a:t> ad.</a:t>
            </a:r>
          </a:p>
          <a:p>
            <a:r>
              <a:rPr lang="cs-CZ" dirty="0"/>
              <a:t>důležitá národnostně agitační činnost, vlastenecko-společenský zájem</a:t>
            </a:r>
          </a:p>
          <a:p>
            <a:r>
              <a:rPr lang="cs-CZ" dirty="0"/>
              <a:t>úzká spolupráce se Svatoplukem a Besedou</a:t>
            </a:r>
          </a:p>
          <a:p>
            <a:pPr marL="0" indent="0">
              <a:buNone/>
            </a:pPr>
            <a:r>
              <a:rPr lang="cs-CZ" dirty="0" err="1"/>
              <a:t>Vesnino</a:t>
            </a:r>
            <a:r>
              <a:rPr lang="cs-CZ" dirty="0"/>
              <a:t> školství</a:t>
            </a:r>
          </a:p>
          <a:p>
            <a:r>
              <a:rPr lang="cs-CZ" dirty="0"/>
              <a:t>všeobecně vzdělávací školy (průmyslové aj.) s hudebním oborem od 1888 (pedagogové: Ludmila Perglerová, Maxmilián Koblížek, František Mareš…)</a:t>
            </a:r>
          </a:p>
          <a:p>
            <a:r>
              <a:rPr lang="cs-CZ" dirty="0"/>
              <a:t>na Moravě jediná česká dívčí škola tohoto druhu</a:t>
            </a:r>
          </a:p>
          <a:p>
            <a:r>
              <a:rPr lang="cs-CZ" dirty="0"/>
              <a:t>před válkou vlastnila 10 vzdělávacích ústavů</a:t>
            </a:r>
          </a:p>
        </p:txBody>
      </p:sp>
    </p:spTree>
    <p:extLst>
      <p:ext uri="{BB962C8B-B14F-4D97-AF65-F5344CB8AC3E}">
        <p14:creationId xmlns:p14="http://schemas.microsoft.com/office/powerpoint/2010/main" val="124974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3179"/>
            <a:ext cx="12192000" cy="48748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Rodina Nerudů</a:t>
            </a:r>
          </a:p>
          <a:p>
            <a:r>
              <a:rPr lang="cs-CZ" dirty="0"/>
              <a:t>otec Josef, děti: sourozenci Vilma a Marie (housle), Viktor a František (violoncello), Amalie (klavír)</a:t>
            </a:r>
          </a:p>
          <a:p>
            <a:r>
              <a:rPr lang="cs-CZ" dirty="0"/>
              <a:t>vystupovali na koncertech Besedy</a:t>
            </a:r>
          </a:p>
          <a:p>
            <a:r>
              <a:rPr lang="cs-CZ" dirty="0"/>
              <a:t>trio Vilma, Amalie a Viktor (po jeho smrti František): evropská turné vč. Ruska (v doprovodu otce), koncerty do počátku 60. let</a:t>
            </a:r>
          </a:p>
          <a:p>
            <a:r>
              <a:rPr lang="cs-CZ" dirty="0"/>
              <a:t>Amalie (</a:t>
            </a:r>
            <a:r>
              <a:rPr lang="cs-CZ" dirty="0" err="1"/>
              <a:t>provd</a:t>
            </a:r>
            <a:r>
              <a:rPr lang="cs-CZ" dirty="0"/>
              <a:t>. </a:t>
            </a:r>
            <a:r>
              <a:rPr lang="cs-CZ" dirty="0" err="1"/>
              <a:t>Wickenhauserová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vyučovala Janáčka na klavír, v době jeho dirigentské činnosti v Besedě důvěrná přítelkyně a rádkyně při sestavování programů Besedy</a:t>
            </a:r>
          </a:p>
          <a:p>
            <a:pPr lvl="1"/>
            <a:r>
              <a:rPr lang="cs-CZ" dirty="0"/>
              <a:t>po odchodu z Besedy spolupracovala s německými spolky</a:t>
            </a:r>
          </a:p>
          <a:p>
            <a:pPr lvl="1"/>
            <a:r>
              <a:rPr lang="cs-CZ" dirty="0"/>
              <a:t>A. Dvořák jí dedikoval </a:t>
            </a:r>
            <a:r>
              <a:rPr lang="cs-CZ" i="1" dirty="0"/>
              <a:t>Klavírní trio B-dur</a:t>
            </a:r>
          </a:p>
          <a:p>
            <a:pPr lvl="1"/>
            <a:r>
              <a:rPr lang="cs-CZ" dirty="0"/>
              <a:t>syn: Richard, studoval a poté i vyučoval ve škole spolku </a:t>
            </a:r>
            <a:r>
              <a:rPr lang="cs-CZ" dirty="0" err="1"/>
              <a:t>Brünner</a:t>
            </a:r>
            <a:r>
              <a:rPr lang="cs-CZ" dirty="0"/>
              <a:t> </a:t>
            </a:r>
            <a:r>
              <a:rPr lang="cs-CZ" dirty="0" err="1"/>
              <a:t>Musikverein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Jan Kubelík – housle</a:t>
            </a:r>
          </a:p>
          <a:p>
            <a:pPr marL="0" indent="0">
              <a:buNone/>
            </a:pPr>
            <a:r>
              <a:rPr lang="cs-CZ" dirty="0"/>
              <a:t>František Ondříček – housle</a:t>
            </a:r>
          </a:p>
          <a:p>
            <a:pPr marL="0" indent="0">
              <a:buNone/>
            </a:pPr>
            <a:r>
              <a:rPr lang="cs-CZ" dirty="0"/>
              <a:t>Josef </a:t>
            </a:r>
            <a:r>
              <a:rPr lang="cs-CZ" dirty="0" err="1"/>
              <a:t>Faměra</a:t>
            </a:r>
            <a:r>
              <a:rPr lang="cs-CZ" dirty="0"/>
              <a:t> – klavír</a:t>
            </a:r>
          </a:p>
          <a:p>
            <a:pPr marL="0" indent="0">
              <a:buNone/>
            </a:pPr>
            <a:r>
              <a:rPr lang="cs-CZ" dirty="0"/>
              <a:t>Břetislav Bakala – dirigent</a:t>
            </a:r>
          </a:p>
          <a:p>
            <a:pPr marL="0" indent="0">
              <a:buNone/>
            </a:pPr>
            <a:r>
              <a:rPr lang="cs-CZ" dirty="0"/>
              <a:t>(další viz absolventi JVŠ)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02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3031F500-34CF-42D6-936C-E39AC1AF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3" t="20283" r="23872" b="13656"/>
          <a:stretch/>
        </p:blipFill>
        <p:spPr>
          <a:xfrm>
            <a:off x="1298306" y="0"/>
            <a:ext cx="9820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0" y="2336873"/>
            <a:ext cx="11922825" cy="4360810"/>
          </a:xfrm>
        </p:spPr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BAJGAROVÁ, Jitka. </a:t>
            </a:r>
            <a:r>
              <a:rPr lang="cs-CZ" i="1" dirty="0">
                <a:effectLst/>
              </a:rPr>
              <a:t>Hudební spolky v Brně a jejich role při utváření "hudebního obrazu" města 1860-1918</a:t>
            </a:r>
            <a:r>
              <a:rPr lang="cs-CZ" dirty="0">
                <a:effectLst/>
              </a:rPr>
              <a:t>. Brno: Centrum pro studium demokracie a kultury, 2005. ISBN 80-7325-070-5. 171 s.</a:t>
            </a:r>
          </a:p>
          <a:p>
            <a:r>
              <a:rPr lang="cs-CZ" i="1" dirty="0">
                <a:effectLst/>
              </a:rPr>
              <a:t>Besední dům: architektura, společnost, kultura</a:t>
            </a:r>
            <a:r>
              <a:rPr lang="cs-CZ" dirty="0">
                <a:effectLst/>
              </a:rPr>
              <a:t>. Brno: Státní filharmonie Brno, 1995. ISBN 80-7028-071-9. 272 s.</a:t>
            </a:r>
            <a:endParaRPr lang="cs-CZ" i="1" dirty="0">
              <a:effectLst/>
            </a:endParaRPr>
          </a:p>
          <a:p>
            <a:r>
              <a:rPr lang="cs-CZ" i="1" dirty="0">
                <a:effectLst/>
              </a:rPr>
              <a:t>Německý dům</a:t>
            </a:r>
            <a:r>
              <a:rPr lang="cs-CZ" dirty="0">
                <a:effectLst/>
              </a:rPr>
              <a:t>. Brno: Josef Filip, 2016. ISBN 978-80-906349-1-6. 159 s.</a:t>
            </a:r>
          </a:p>
          <a:p>
            <a:r>
              <a:rPr lang="cs-CZ" dirty="0">
                <a:hlinkClick r:id="rId2"/>
              </a:rPr>
              <a:t>https://encyklopedie.brna.cz</a:t>
            </a:r>
            <a:endParaRPr lang="cs-CZ" dirty="0"/>
          </a:p>
          <a:p>
            <a:r>
              <a:rPr lang="cs-CZ" dirty="0">
                <a:hlinkClick r:id="rId3"/>
              </a:rPr>
              <a:t>http://spolky.profitux.cz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http://www.vilemwalter.cz/mapy/</a:t>
            </a:r>
            <a:endParaRPr lang="cs-CZ" dirty="0"/>
          </a:p>
          <a:p>
            <a:r>
              <a:rPr lang="cs-CZ">
                <a:hlinkClick r:id="rId5"/>
              </a:rPr>
              <a:t>https://brnensky.denik.cz/zpravy_region/archeologove-na-moravskem-namesti-objevili-suteren-nemeckeho-domu-podivejte-se-2.html</a:t>
            </a:r>
            <a:r>
              <a:rPr lang="cs-CZ"/>
              <a:t> </a:t>
            </a:r>
            <a:endParaRPr lang="cs-CZ" dirty="0"/>
          </a:p>
          <a:p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864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2028114"/>
            <a:ext cx="12061371" cy="4622068"/>
          </a:xfrm>
        </p:spPr>
        <p:txBody>
          <a:bodyPr/>
          <a:lstStyle/>
          <a:p>
            <a:r>
              <a:rPr lang="cs-CZ" dirty="0"/>
              <a:t>spolupráce s Františkem Sušilem: zhudebňoval jeho sebrané písně → nejvýznamnější Křížkovského sbory: </a:t>
            </a:r>
          </a:p>
          <a:p>
            <a:pPr lvl="1"/>
            <a:r>
              <a:rPr lang="cs-CZ" i="1" dirty="0"/>
              <a:t>Utonulá </a:t>
            </a:r>
            <a:r>
              <a:rPr lang="cs-CZ" dirty="0"/>
              <a:t>– na pozvání B. Smetany řídil velmi úspěšné provedení v Praze 1861</a:t>
            </a:r>
          </a:p>
          <a:p>
            <a:pPr lvl="1"/>
            <a:r>
              <a:rPr lang="cs-CZ" i="1" dirty="0"/>
              <a:t>Dar za lásku</a:t>
            </a:r>
            <a:r>
              <a:rPr lang="cs-CZ" dirty="0"/>
              <a:t> aj.</a:t>
            </a:r>
          </a:p>
          <a:p>
            <a:r>
              <a:rPr lang="cs-CZ" dirty="0"/>
              <a:t>po zákazu komponování jiných než církevních skladeb napsal </a:t>
            </a:r>
            <a:r>
              <a:rPr lang="cs-CZ" i="1" dirty="0"/>
              <a:t>Requiem </a:t>
            </a:r>
            <a:r>
              <a:rPr lang="cs-CZ" dirty="0"/>
              <a:t>a dvojí </a:t>
            </a:r>
            <a:r>
              <a:rPr lang="cs-CZ" i="1" dirty="0"/>
              <a:t>Te </a:t>
            </a:r>
            <a:r>
              <a:rPr lang="cs-CZ" i="1" dirty="0" err="1"/>
              <a:t>deum</a:t>
            </a:r>
            <a:endParaRPr lang="cs-CZ" i="1" dirty="0"/>
          </a:p>
          <a:p>
            <a:r>
              <a:rPr lang="cs-CZ" dirty="0"/>
              <a:t>1872 odsunutý do Olomouce – kapelníkem olomouckého dómu</a:t>
            </a:r>
          </a:p>
        </p:txBody>
      </p:sp>
    </p:spTree>
    <p:extLst>
      <p:ext uri="{BB962C8B-B14F-4D97-AF65-F5344CB8AC3E}">
        <p14:creationId xmlns:p14="http://schemas.microsoft.com/office/powerpoint/2010/main" val="55337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 - národnostní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95055"/>
            <a:ext cx="12065330" cy="473825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pod naprostým vlivem Vídně</a:t>
            </a:r>
          </a:p>
          <a:p>
            <a:r>
              <a:rPr lang="cs-CZ" dirty="0"/>
              <a:t>v Brně 2/3 německé národnosti, zbytek Čechů (více) a Židů (méně)</a:t>
            </a:r>
          </a:p>
          <a:p>
            <a:r>
              <a:rPr lang="cs-CZ" dirty="0"/>
              <a:t>Brno = jen střed dnešního města, velmi malé, německé. Většina obcí u Brna (Kr. Pole, Židenice aj.) byla česká → nezájem připojovat je k městu, aby zůstal zachovaný národnostní poměr obyvatel</a:t>
            </a:r>
          </a:p>
          <a:p>
            <a:r>
              <a:rPr lang="cs-CZ" dirty="0"/>
              <a:t>způsob volení do zemských sněmů uměle vykonstruovaný ve prospěch brněnských Němců</a:t>
            </a:r>
          </a:p>
          <a:p>
            <a:r>
              <a:rPr lang="cs-CZ" dirty="0"/>
              <a:t>soužití národností běžné, mluvilo se německy, Češi i Němci měli své kavárny, ulice aj., </a:t>
            </a:r>
            <a:r>
              <a:rPr lang="cs-CZ" dirty="0" smtClean="0"/>
              <a:t>národnost </a:t>
            </a:r>
            <a:r>
              <a:rPr lang="cs-CZ" dirty="0"/>
              <a:t>= vágní pojem</a:t>
            </a:r>
          </a:p>
          <a:p>
            <a:r>
              <a:rPr lang="cs-CZ" dirty="0"/>
              <a:t>cca od 50. let (a zvl. po r. 1867, kdy začal platit nový spolčovací zákon):</a:t>
            </a:r>
          </a:p>
          <a:p>
            <a:pPr lvl="1"/>
            <a:r>
              <a:rPr lang="cs-CZ" dirty="0"/>
              <a:t>emancipace české menšiny, nacionální ohraničování a vymezování se v každodenním životě</a:t>
            </a:r>
          </a:p>
          <a:p>
            <a:pPr lvl="1"/>
            <a:r>
              <a:rPr lang="cs-CZ" dirty="0"/>
              <a:t>formulář ke sčítání lidu obsahoval kolonku „dorozumívací řeč“</a:t>
            </a:r>
          </a:p>
          <a:p>
            <a:pPr lvl="1"/>
            <a:r>
              <a:rPr lang="cs-CZ" dirty="0"/>
              <a:t>do 80. let byly ZŠ výhradně německé (agitace do škol), až 1867 1. české gymnázium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1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Spolková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27" y="2042556"/>
            <a:ext cx="12017829" cy="4667002"/>
          </a:xfrm>
        </p:spPr>
        <p:txBody>
          <a:bodyPr/>
          <a:lstStyle/>
          <a:p>
            <a:r>
              <a:rPr lang="cs-CZ" dirty="0"/>
              <a:t>od 1852 povinná evidence všech spolků</a:t>
            </a:r>
          </a:p>
          <a:p>
            <a:r>
              <a:rPr lang="cs-CZ" dirty="0"/>
              <a:t>různé aktivity kulturních spolků: básně, čtení, činnost sborů, hudba k tanci, besedy, přednášky, výlety, zábavy</a:t>
            </a:r>
          </a:p>
          <a:p>
            <a:r>
              <a:rPr lang="cs-CZ" dirty="0"/>
              <a:t>členství často nákladná záležitost</a:t>
            </a:r>
          </a:p>
          <a:p>
            <a:r>
              <a:rPr lang="cs-CZ" dirty="0"/>
              <a:t>ke konci století </a:t>
            </a:r>
          </a:p>
          <a:p>
            <a:pPr lvl="1"/>
            <a:r>
              <a:rPr lang="cs-CZ" dirty="0"/>
              <a:t>spolky = masová záležitost, součást infrastruktury nacionálně vyhraněných táborů</a:t>
            </a:r>
          </a:p>
          <a:p>
            <a:pPr lvl="1"/>
            <a:r>
              <a:rPr lang="cs-CZ" dirty="0"/>
              <a:t>čím dál vyšší sebevědomí Čechů: manifestace, veřejné projevy, reakce v tisku…</a:t>
            </a:r>
          </a:p>
        </p:txBody>
      </p:sp>
    </p:spTree>
    <p:extLst>
      <p:ext uri="{BB962C8B-B14F-4D97-AF65-F5344CB8AC3E}">
        <p14:creationId xmlns:p14="http://schemas.microsoft.com/office/powerpoint/2010/main" val="238330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Symboly české a německé národnosti v Brně:</a:t>
            </a:r>
            <a:br>
              <a:rPr lang="cs-CZ" dirty="0"/>
            </a:br>
            <a:r>
              <a:rPr lang="cs-CZ" b="1" dirty="0"/>
              <a:t>Besední a Německý dům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4432"/>
            <a:ext cx="12191999" cy="4690752"/>
          </a:xfrm>
        </p:spPr>
        <p:txBody>
          <a:bodyPr>
            <a:normAutofit/>
          </a:bodyPr>
          <a:lstStyle/>
          <a:p>
            <a:r>
              <a:rPr lang="cs-CZ" dirty="0"/>
              <a:t>původně centra kultury, konání společenských akcí, pořádání velkých koncertů, pro které nebyly jinde vhodné prostory</a:t>
            </a:r>
          </a:p>
          <a:p>
            <a:r>
              <a:rPr lang="cs-CZ" dirty="0"/>
              <a:t>sílící nacionální projevy (které jsou tím zřetelnější, čím více se blíží 1. světová válka):</a:t>
            </a:r>
          </a:p>
          <a:p>
            <a:pPr lvl="1"/>
            <a:r>
              <a:rPr lang="cs-CZ" dirty="0"/>
              <a:t>místo demonstrací, národnostních manifestací, měřítka národní moci</a:t>
            </a:r>
          </a:p>
          <a:p>
            <a:pPr lvl="1"/>
            <a:r>
              <a:rPr lang="cs-CZ" dirty="0"/>
              <a:t>centra a útočiště brněnských Čechů a Němců</a:t>
            </a:r>
          </a:p>
          <a:p>
            <a:pPr lvl="1"/>
            <a:r>
              <a:rPr lang="cs-CZ" dirty="0"/>
              <a:t>rivalita, snaha o nadvládu (sestavit zajímavější programy koncertů, povolat známější zahraniční sólisty a dirigenty, uvést monumentální díla…)</a:t>
            </a:r>
          </a:p>
          <a:p>
            <a:pPr lvl="1"/>
            <a:r>
              <a:rPr lang="cs-CZ" dirty="0"/>
              <a:t>v tisku posměšné komentáře, narážky, fejetony, vášnivé výměny názorů (Moravská orlice, </a:t>
            </a:r>
            <a:r>
              <a:rPr lang="cs-CZ" dirty="0" err="1"/>
              <a:t>Tagesbote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23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27" y="712518"/>
            <a:ext cx="11994078" cy="6032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BESEDNÍ DŮM (BD)</a:t>
            </a:r>
          </a:p>
          <a:p>
            <a:r>
              <a:rPr lang="cs-CZ" dirty="0"/>
              <a:t>v místě bývalých městských hradeb, podle vídeňského vzoru (</a:t>
            </a:r>
            <a:r>
              <a:rPr lang="cs-CZ" dirty="0" err="1"/>
              <a:t>Ringstrasse</a:t>
            </a:r>
            <a:r>
              <a:rPr lang="cs-CZ" dirty="0"/>
              <a:t>)</a:t>
            </a:r>
          </a:p>
          <a:p>
            <a:r>
              <a:rPr lang="cs-CZ" dirty="0"/>
              <a:t>„dům, který má sloužit společenským zájmům“</a:t>
            </a:r>
          </a:p>
          <a:p>
            <a:r>
              <a:rPr lang="cs-CZ" dirty="0"/>
              <a:t>podnět 1869, dostavěn 1872 (architekt </a:t>
            </a:r>
            <a:r>
              <a:rPr lang="cs-CZ" dirty="0" err="1"/>
              <a:t>Theophil</a:t>
            </a:r>
            <a:r>
              <a:rPr lang="cs-CZ" dirty="0"/>
              <a:t> </a:t>
            </a:r>
            <a:r>
              <a:rPr lang="cs-CZ" dirty="0" err="1"/>
              <a:t>Hansen</a:t>
            </a:r>
            <a:r>
              <a:rPr lang="cs-CZ" dirty="0"/>
              <a:t>, vedl Jan </a:t>
            </a:r>
            <a:r>
              <a:rPr lang="cs-CZ" dirty="0" err="1"/>
              <a:t>Rudiš</a:t>
            </a:r>
            <a:r>
              <a:rPr lang="cs-CZ" dirty="0"/>
              <a:t>), 1873 otevřen (viz Moravská Orlice, 6. 4. 1873, Denní zprávy, s. 2: </a:t>
            </a:r>
            <a:r>
              <a:rPr lang="cs-CZ" sz="1300" dirty="0">
                <a:hlinkClick r:id="rId2"/>
              </a:rPr>
              <a:t>http://www.digitalniknihovna.cz/mzk/view/uuid:03f56ff8-32f0-11de-992b-00145e5790ea?page=uuid:1f5c3573-32f0-11de-992b-00145e5790ea</a:t>
            </a:r>
            <a:r>
              <a:rPr lang="cs-CZ" sz="1300" dirty="0"/>
              <a:t> </a:t>
            </a:r>
          </a:p>
          <a:p>
            <a:r>
              <a:rPr lang="cs-CZ" dirty="0"/>
              <a:t>finance formou akciové společnosti od (českých!) soukromých osob a spolků</a:t>
            </a:r>
          </a:p>
          <a:p>
            <a:r>
              <a:rPr lang="cs-CZ" dirty="0"/>
              <a:t>hladký průběh organizace prací a stavby</a:t>
            </a:r>
          </a:p>
          <a:p>
            <a:r>
              <a:rPr lang="cs-CZ" dirty="0"/>
              <a:t>sídlo spolků: Beseda brněnská, Vesna, Slovanský čtenářský spolek, Akademický čtenářský spolek Zora, Tělocvičná jednota Sokol, Český politický spolek, Katolická politická jednota v Brně, Matice moravská, Ruský kroužek, Cyrilská jednota, redakce Moravské orlice a Hlasu…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19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17516"/>
            <a:ext cx="12100955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NĚMECKÝ DŮM</a:t>
            </a:r>
          </a:p>
          <a:p>
            <a:r>
              <a:rPr lang="cs-CZ" dirty="0"/>
              <a:t>německá paralela k již existujícímu BD: </a:t>
            </a:r>
            <a:r>
              <a:rPr lang="cs-CZ" dirty="0" err="1"/>
              <a:t>Brünner</a:t>
            </a:r>
            <a:r>
              <a:rPr lang="cs-CZ" dirty="0"/>
              <a:t> </a:t>
            </a:r>
            <a:r>
              <a:rPr lang="cs-CZ" dirty="0" err="1"/>
              <a:t>Turnverein</a:t>
            </a:r>
            <a:r>
              <a:rPr lang="cs-CZ" dirty="0"/>
              <a:t> (utrakvistický, na dnešní Údolní ul.)</a:t>
            </a:r>
          </a:p>
          <a:p>
            <a:r>
              <a:rPr lang="cs-CZ" dirty="0"/>
              <a:t>komplikace během realizace: nedostatek financí (viz Moravská orlice 12. 12. 1872, s. 2: </a:t>
            </a:r>
            <a:r>
              <a:rPr lang="cs-CZ" sz="1000" dirty="0">
                <a:hlinkClick r:id="rId3"/>
              </a:rPr>
              <a:t>http://www.digitalniknihovna.cz/mzk/view/uuid:03edf68d-32f0-11de-992b-00145e5790ea?page=uuid:1f3a7cfd-32f0-11de-992b-00145e5790ea</a:t>
            </a:r>
            <a:r>
              <a:rPr lang="cs-CZ" sz="1000" dirty="0"/>
              <a:t> </a:t>
            </a:r>
            <a:r>
              <a:rPr lang="cs-CZ" dirty="0"/>
              <a:t>), krach na vídeňské burze 1873</a:t>
            </a:r>
          </a:p>
          <a:p>
            <a:r>
              <a:rPr lang="cs-CZ" dirty="0"/>
              <a:t>1882 znovu návrat k projektu (Friedrich </a:t>
            </a:r>
            <a:r>
              <a:rPr lang="cs-CZ" dirty="0" err="1"/>
              <a:t>Wannieck</a:t>
            </a:r>
            <a:r>
              <a:rPr lang="cs-CZ" dirty="0"/>
              <a:t>)</a:t>
            </a:r>
          </a:p>
          <a:p>
            <a:r>
              <a:rPr lang="cs-CZ" dirty="0"/>
              <a:t>zakládající osobnosti: Pavel Křížkovský, Rudolf von Ott a Christian </a:t>
            </a:r>
            <a:r>
              <a:rPr lang="cs-CZ" dirty="0" err="1"/>
              <a:t>d‘Elvert</a:t>
            </a:r>
            <a:r>
              <a:rPr lang="cs-CZ" dirty="0"/>
              <a:t> (brněnští starostové), hrabě Michael Zikmund z </a:t>
            </a:r>
            <a:r>
              <a:rPr lang="cs-CZ" dirty="0" err="1"/>
              <a:t>Bukůvky</a:t>
            </a:r>
            <a:endParaRPr lang="cs-CZ" dirty="0"/>
          </a:p>
          <a:p>
            <a:r>
              <a:rPr lang="cs-CZ" dirty="0"/>
              <a:t>otevřen 1891, na Lažanského (dnešní Moravské) nám. (k otevření viz Moravská orlice, 17. 5. 1891, s. 2: </a:t>
            </a:r>
            <a:r>
              <a:rPr lang="cs-CZ" sz="1000" dirty="0">
                <a:hlinkClick r:id="rId4"/>
              </a:rPr>
              <a:t>http://www.digitalniknihovna.cz/</a:t>
            </a:r>
            <a:r>
              <a:rPr lang="cs-CZ" sz="1000" dirty="0" err="1">
                <a:hlinkClick r:id="rId4"/>
              </a:rPr>
              <a:t>mzk</a:t>
            </a:r>
            <a:r>
              <a:rPr lang="cs-CZ" sz="1000" dirty="0">
                <a:hlinkClick r:id="rId4"/>
              </a:rPr>
              <a:t>/</a:t>
            </a:r>
            <a:r>
              <a:rPr lang="cs-CZ" sz="1000" dirty="0" err="1">
                <a:hlinkClick r:id="rId4"/>
              </a:rPr>
              <a:t>view</a:t>
            </a:r>
            <a:r>
              <a:rPr lang="cs-CZ" sz="1000" dirty="0">
                <a:hlinkClick r:id="rId4"/>
              </a:rPr>
              <a:t>/uuid:04e54e40-32f0-11de-992b-00145e5790ea?page=uuid:27eff285-32f0-11de-992b-00145e5790ea</a:t>
            </a:r>
            <a:r>
              <a:rPr lang="cs-CZ" dirty="0"/>
              <a:t>)</a:t>
            </a:r>
          </a:p>
          <a:p>
            <a:r>
              <a:rPr lang="cs-CZ" dirty="0"/>
              <a:t>„německý hrad“ (k označení viz Moravská orlice, 21. 5. 1891, s. 1: </a:t>
            </a:r>
            <a:r>
              <a:rPr lang="cs-CZ" sz="1000" dirty="0">
                <a:hlinkClick r:id="rId5"/>
              </a:rPr>
              <a:t>http://www.digitalniknihovna.cz/mzk/view/uuid:04e54e42-32f0-11de-992b-00145e5790ea?page=uuid:27f08ece-32f0-11de-992b-00145e5790ea</a:t>
            </a:r>
            <a:r>
              <a:rPr lang="cs-CZ" sz="1000" dirty="0"/>
              <a:t> 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30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361" y="4250511"/>
            <a:ext cx="11613278" cy="226018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jeho koncertní sál byl 4x větší než v BD, skvělá akustika</a:t>
            </a:r>
          </a:p>
          <a:p>
            <a:r>
              <a:rPr lang="cs-CZ" dirty="0"/>
              <a:t>během 2. sv. války poničena konstrukce, v roce 1945 vypálen Čechy (včetně knihovny a archivu) → budova strhnuta</a:t>
            </a:r>
          </a:p>
          <a:p>
            <a:r>
              <a:rPr lang="cs-CZ" dirty="0"/>
              <a:t>před budovou stál pomník císaře Františka Josefa I. (dnes v areálu psychiatrické léčebny v Černovicích) a dvě antické sochy – alegorie obchodu a tolerance (dnes v parku v Lužánkách)</a:t>
            </a:r>
          </a:p>
          <a:p>
            <a:endParaRPr lang="cs-CZ" dirty="0"/>
          </a:p>
        </p:txBody>
      </p:sp>
      <p:pic>
        <p:nvPicPr>
          <p:cNvPr id="4" name="Picture 2" descr="http://mojebrno.jecool.net/inka--brno-dalsi-zajimavosti-socha-obchodu-tolerance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8358" r="4824" b="9906"/>
          <a:stretch/>
        </p:blipFill>
        <p:spPr bwMode="auto">
          <a:xfrm>
            <a:off x="5263533" y="0"/>
            <a:ext cx="6928467" cy="44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94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4394</TotalTime>
  <Words>2450</Words>
  <Application>Microsoft Office PowerPoint</Application>
  <PresentationFormat>Širokoúhlá obrazovka</PresentationFormat>
  <Paragraphs>191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Berlín</vt:lpstr>
      <vt:lpstr>Brno v 19. století</vt:lpstr>
      <vt:lpstr>Pavel Křížkovský 9. 1. 1820 Holasovice - 8. 5. 1885 Brno</vt:lpstr>
      <vt:lpstr>Prezentace aplikace PowerPoint</vt:lpstr>
      <vt:lpstr>Brno - národnostní otázka</vt:lpstr>
      <vt:lpstr>Spolková činnost</vt:lpstr>
      <vt:lpstr>Symboly české a německé národnosti v Brně: Besední a Německý dům</vt:lpstr>
      <vt:lpstr>Prezentace aplikace PowerPoint</vt:lpstr>
      <vt:lpstr>Prezentace aplikace PowerPoint</vt:lpstr>
      <vt:lpstr>Prezentace aplikace PowerPoint</vt:lpstr>
      <vt:lpstr>Hudební instituce - divadla</vt:lpstr>
      <vt:lpstr>Prezentace aplikace PowerPoint</vt:lpstr>
      <vt:lpstr>Prezentace aplikace PowerPoint</vt:lpstr>
      <vt:lpstr>Prezentace aplikace PowerPoint</vt:lpstr>
      <vt:lpstr>Prezentace aplikace PowerPoint</vt:lpstr>
      <vt:lpstr>Hudební spolky a jejich hudební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Interpreti</vt:lpstr>
      <vt:lpstr>Prezentace aplikace PowerPoint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v 19. století</dc:title>
  <dc:creator>Kučerová</dc:creator>
  <cp:lastModifiedBy>Kučerová</cp:lastModifiedBy>
  <cp:revision>237</cp:revision>
  <dcterms:created xsi:type="dcterms:W3CDTF">2018-09-25T08:43:31Z</dcterms:created>
  <dcterms:modified xsi:type="dcterms:W3CDTF">2021-06-03T09:56:25Z</dcterms:modified>
</cp:coreProperties>
</file>