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_rels/notesSlide3.xml.rels" ContentType="application/vnd.openxmlformats-package.relationships+xml"/>
  <Override PartName="/ppt/notesSlides/_rels/notesSlide5.xml.rels" ContentType="application/vnd.openxmlformats-package.relationships+xml"/>
  <Override PartName="/ppt/notesSlides/_rels/notesSlide7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c0c0c"/>
                </a:solidFill>
                <a:latin typeface="Trebuchet MS"/>
              </a:rPr>
              <a:t>Klikněte pro přesun snímku</a:t>
            </a:r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9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5ACDF0AB-89C5-4A67-B9B7-EF1C11F6F8E5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poslech: Klavírní koncert č. 1, op. 18, C-dur, https://www.youtube.com/watch?v=c6c6mDut4m0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D43131C-54E7-464A-A570-1B9709C9340A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181DFAE-0C4A-410F-BB1A-D97551346242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https://www.youtube.com/watch?v=mo-NeHGEcLI 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EE307FD-224A-4189-9066-03B0504D3729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961344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80400" y="4216680"/>
            <a:ext cx="961344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8040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60664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930840" y="233676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7181280" y="233676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80400" y="421668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930840" y="421668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7181280" y="421668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680400" y="753120"/>
            <a:ext cx="9613440" cy="50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8040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560664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80400" y="4216680"/>
            <a:ext cx="961344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961344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80400" y="4216680"/>
            <a:ext cx="961344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8040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560664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3930840" y="233676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7181280" y="233676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/>
          </p:nvPr>
        </p:nvSpPr>
        <p:spPr>
          <a:xfrm>
            <a:off x="680400" y="421668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/>
          </p:nvPr>
        </p:nvSpPr>
        <p:spPr>
          <a:xfrm>
            <a:off x="3930840" y="421668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/>
          </p:nvPr>
        </p:nvSpPr>
        <p:spPr>
          <a:xfrm>
            <a:off x="7181280" y="4216680"/>
            <a:ext cx="309528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80400" y="753120"/>
            <a:ext cx="9613440" cy="50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8040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35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5606640" y="421668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80400" y="4216680"/>
            <a:ext cx="9613440" cy="171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ddefa"/>
            </a:gs>
            <a:gs pos="100000">
              <a:srgbClr val="f89cf0"/>
            </a:gs>
          </a:gsLst>
          <a:lin ang="252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hashOverlay-FullResolve.png"/>
          <p:cNvPicPr/>
          <p:nvPr/>
        </p:nvPicPr>
        <p:blipFill>
          <a:blip r:embed="rId2">
            <a:alphaModFix amt="10000"/>
          </a:blip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pic>
        <p:nvPicPr>
          <p:cNvPr id="1" name="Picture 6" descr="HD-ShadowLong.png"/>
          <p:cNvPicPr/>
          <p:nvPr/>
        </p:nvPicPr>
        <p:blipFill>
          <a:blip r:embed="rId3"/>
          <a:stretch/>
        </p:blipFill>
        <p:spPr>
          <a:xfrm>
            <a:off x="0" y="4242960"/>
            <a:ext cx="8967600" cy="275760"/>
          </a:xfrm>
          <a:prstGeom prst="rect">
            <a:avLst/>
          </a:prstGeom>
          <a:ln w="0">
            <a:noFill/>
          </a:ln>
        </p:spPr>
      </p:pic>
      <p:pic>
        <p:nvPicPr>
          <p:cNvPr id="2" name="Picture 7" descr="HD-ShadowShort.png"/>
          <p:cNvPicPr/>
          <p:nvPr/>
        </p:nvPicPr>
        <p:blipFill>
          <a:blip r:embed="rId4"/>
          <a:stretch/>
        </p:blipFill>
        <p:spPr>
          <a:xfrm>
            <a:off x="9111600" y="4243680"/>
            <a:ext cx="3076920" cy="276480"/>
          </a:xfrm>
          <a:prstGeom prst="rect">
            <a:avLst/>
          </a:prstGeom>
          <a:ln w="0">
            <a:noFill/>
          </a:ln>
        </p:spPr>
      </p:pic>
      <p:sp>
        <p:nvSpPr>
          <p:cNvPr id="3" name="Rectangle 8"/>
          <p:cNvSpPr/>
          <p:nvPr/>
        </p:nvSpPr>
        <p:spPr>
          <a:xfrm>
            <a:off x="0" y="2590200"/>
            <a:ext cx="8967600" cy="165996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Rectangle 9"/>
          <p:cNvSpPr/>
          <p:nvPr/>
        </p:nvSpPr>
        <p:spPr>
          <a:xfrm>
            <a:off x="9111600" y="2590200"/>
            <a:ext cx="3076920" cy="1659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0400" y="2733840"/>
            <a:ext cx="8143920" cy="1372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90000"/>
              </a:lnSpc>
            </a:pPr>
            <a:r>
              <a:rPr b="0" lang="cs-CZ" sz="5400" spc="-1" strike="noStrike">
                <a:solidFill>
                  <a:srgbClr val="0c0c0c"/>
                </a:solidFill>
                <a:latin typeface="Trebuchet MS"/>
              </a:rPr>
              <a:t>Kliknutím lze upravit styl.</a:t>
            </a:r>
            <a:endParaRPr b="0" lang="en-US" sz="5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7551000" y="593604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4422BE4-D07F-4D94-BE7D-81FC016B96ED}" type="datetime">
              <a:rPr b="0" lang="cs-CZ" sz="1050" spc="-1" strike="noStrike">
                <a:solidFill>
                  <a:srgbClr val="8b8b8b"/>
                </a:solidFill>
                <a:latin typeface="Trebuchet MS"/>
              </a:rPr>
              <a:t>6. 10. 2021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ftr"/>
          </p:nvPr>
        </p:nvSpPr>
        <p:spPr>
          <a:xfrm>
            <a:off x="680400" y="5936040"/>
            <a:ext cx="68702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sldNum"/>
          </p:nvPr>
        </p:nvSpPr>
        <p:spPr>
          <a:xfrm>
            <a:off x="9255240" y="2750400"/>
            <a:ext cx="1171440" cy="1356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E8F8B91-B581-47E1-B993-23F599A969EF}" type="slidenum">
              <a:rPr b="0" lang="cs-CZ" sz="3600" spc="-1" strike="noStrike">
                <a:solidFill>
                  <a:srgbClr val="8b8b8b"/>
                </a:solidFill>
                <a:latin typeface="Trebuchet MS"/>
              </a:rPr>
              <a:t>&lt;číslo&gt;</a:t>
            </a:fld>
            <a:endParaRPr b="0" lang="cs-CZ" sz="3600" spc="-1" strike="noStrike"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c0c0c"/>
                </a:solidFill>
                <a:latin typeface="Trebuchet MS"/>
              </a:rPr>
              <a:t>Klikněte pro úpravu formátu textu osnovy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c0c0c"/>
                </a:solidFill>
                <a:latin typeface="Trebuchet MS"/>
              </a:rPr>
              <a:t>Druhá úroveň</a:t>
            </a:r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0c0c0c"/>
                </a:solidFill>
                <a:latin typeface="Trebuchet MS"/>
              </a:rPr>
              <a:t>Třetí úroveň</a:t>
            </a:r>
            <a:endParaRPr b="0" lang="en-US" sz="1600" spc="-1" strike="noStrike">
              <a:solidFill>
                <a:srgbClr val="0c0c0c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0c0c0c"/>
                </a:solidFill>
                <a:latin typeface="Trebuchet MS"/>
              </a:rPr>
              <a:t>Čtvrtá úroveň osnovy</a:t>
            </a:r>
            <a:endParaRPr b="0" lang="en-US" sz="1600" spc="-1" strike="noStrike">
              <a:solidFill>
                <a:srgbClr val="0c0c0c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c0c0c"/>
                </a:solidFill>
                <a:latin typeface="Trebuchet MS"/>
              </a:rPr>
              <a:t>Pátá úroveň osnovy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c0c0c"/>
                </a:solidFill>
                <a:latin typeface="Trebuchet MS"/>
              </a:rPr>
              <a:t>Šestá úroveň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c0c0c"/>
                </a:solidFill>
                <a:latin typeface="Trebuchet MS"/>
              </a:rPr>
              <a:t>Sedmá úroveň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ddefa"/>
            </a:gs>
            <a:gs pos="100000">
              <a:srgbClr val="f89cf0"/>
            </a:gs>
          </a:gsLst>
          <a:lin ang="252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6" descr="hashOverlay-FullResolve.png"/>
          <p:cNvPicPr/>
          <p:nvPr/>
        </p:nvPicPr>
        <p:blipFill>
          <a:blip r:embed="rId2">
            <a:alphaModFix amt="10000"/>
          </a:blip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pic>
        <p:nvPicPr>
          <p:cNvPr id="47" name="Picture 14" descr="HD-ShadowLong.png"/>
          <p:cNvPicPr/>
          <p:nvPr/>
        </p:nvPicPr>
        <p:blipFill>
          <a:blip r:embed="rId3"/>
          <a:stretch/>
        </p:blipFill>
        <p:spPr>
          <a:xfrm>
            <a:off x="0" y="1970280"/>
            <a:ext cx="10437480" cy="320760"/>
          </a:xfrm>
          <a:prstGeom prst="rect">
            <a:avLst/>
          </a:prstGeom>
          <a:ln w="0">
            <a:noFill/>
          </a:ln>
        </p:spPr>
      </p:pic>
      <p:pic>
        <p:nvPicPr>
          <p:cNvPr id="48" name="Picture 15" descr="HD-ShadowShort.png"/>
          <p:cNvPicPr/>
          <p:nvPr/>
        </p:nvPicPr>
        <p:blipFill>
          <a:blip r:embed="rId4"/>
          <a:stretch/>
        </p:blipFill>
        <p:spPr>
          <a:xfrm>
            <a:off x="10585800" y="1971360"/>
            <a:ext cx="1602720" cy="144000"/>
          </a:xfrm>
          <a:prstGeom prst="rect">
            <a:avLst/>
          </a:prstGeom>
          <a:ln w="0">
            <a:noFill/>
          </a:ln>
        </p:spPr>
      </p:pic>
      <p:sp>
        <p:nvSpPr>
          <p:cNvPr id="49" name="Rectangle 16"/>
          <p:cNvSpPr/>
          <p:nvPr/>
        </p:nvSpPr>
        <p:spPr>
          <a:xfrm>
            <a:off x="0" y="609480"/>
            <a:ext cx="10437480" cy="136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Rectangle 17"/>
          <p:cNvSpPr/>
          <p:nvPr/>
        </p:nvSpPr>
        <p:spPr>
          <a:xfrm>
            <a:off x="10585800" y="609480"/>
            <a:ext cx="160272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Kliknutím lze upravit styl.</a:t>
            </a:r>
            <a:endParaRPr b="0" lang="en-US" sz="36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Upravte styly předlohy textu.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Druhá úroveň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c0c0c"/>
                </a:solidFill>
                <a:latin typeface="Trebuchet MS"/>
              </a:rPr>
              <a:t>Třetí úroveň</a:t>
            </a:r>
            <a:endParaRPr b="0" lang="en-US" sz="1800" spc="-1" strike="noStrike">
              <a:solidFill>
                <a:srgbClr val="0c0c0c"/>
              </a:solidFill>
              <a:latin typeface="Trebuchet M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1600" spc="-1" strike="noStrike">
                <a:solidFill>
                  <a:srgbClr val="0c0c0c"/>
                </a:solidFill>
                <a:latin typeface="Trebuchet MS"/>
              </a:rPr>
              <a:t>Čtvrtá úroveň</a:t>
            </a:r>
            <a:endParaRPr b="0" lang="en-US" sz="1600" spc="-1" strike="noStrike">
              <a:solidFill>
                <a:srgbClr val="0c0c0c"/>
              </a:solidFill>
              <a:latin typeface="Trebuchet M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1600" spc="-1" strike="noStrike">
                <a:solidFill>
                  <a:srgbClr val="0c0c0c"/>
                </a:solidFill>
                <a:latin typeface="Trebuchet MS"/>
              </a:rPr>
              <a:t>Pátá úroveň</a:t>
            </a:r>
            <a:endParaRPr b="0" lang="en-US" sz="16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/>
          </p:nvPr>
        </p:nvSpPr>
        <p:spPr>
          <a:xfrm>
            <a:off x="7551000" y="593604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2C0C66E-3928-4091-95AD-022B9703D6FA}" type="datetime">
              <a:rPr b="0" lang="cs-CZ" sz="1050" spc="-1" strike="noStrike">
                <a:solidFill>
                  <a:srgbClr val="8b8b8b"/>
                </a:solidFill>
                <a:latin typeface="Trebuchet MS"/>
              </a:rPr>
              <a:t>6. 10. 2021</a:t>
            </a:fld>
            <a:endParaRPr b="0" lang="cs-CZ" sz="1050" spc="-1" strike="noStrike">
              <a:latin typeface="Times New Roman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ftr"/>
          </p:nvPr>
        </p:nvSpPr>
        <p:spPr>
          <a:xfrm>
            <a:off x="680400" y="5936040"/>
            <a:ext cx="68702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sldNum"/>
          </p:nvPr>
        </p:nvSpPr>
        <p:spPr>
          <a:xfrm>
            <a:off x="10729440" y="753120"/>
            <a:ext cx="1153800" cy="1090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2FDD320-E281-48DF-A0D9-F565697CA2CB}" type="slidenum">
              <a:rPr b="0" lang="cs-CZ" sz="3600" spc="-1" strike="noStrike">
                <a:solidFill>
                  <a:srgbClr val="8b8b8b"/>
                </a:solidFill>
                <a:latin typeface="Trebuchet MS"/>
              </a:rPr>
              <a:t>&lt;číslo&gt;</a:t>
            </a:fld>
            <a:endParaRPr b="0" lang="cs-CZ" sz="36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80400" y="2733840"/>
            <a:ext cx="8143920" cy="1372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cs-CZ" sz="5400" spc="-1" strike="noStrike">
                <a:solidFill>
                  <a:srgbClr val="0c0c0c"/>
                </a:solidFill>
                <a:latin typeface="Trebuchet MS"/>
              </a:rPr>
              <a:t>Raný romantismus</a:t>
            </a:r>
            <a:br/>
            <a:r>
              <a:rPr b="0" lang="cs-CZ" sz="5400" spc="-1" strike="noStrike">
                <a:solidFill>
                  <a:srgbClr val="0c0c0c"/>
                </a:solidFill>
                <a:latin typeface="Trebuchet MS"/>
              </a:rPr>
              <a:t>české země</a:t>
            </a:r>
            <a:endParaRPr b="0" lang="en-US" sz="54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680400" y="4394160"/>
            <a:ext cx="8143920" cy="1117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3. hodina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78200" y="625320"/>
            <a:ext cx="11885040" cy="14119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Jan Ladislav Dusík (Dussek)</a:t>
            </a:r>
            <a:br/>
            <a:r>
              <a:rPr b="0" lang="cs-CZ" sz="3300" spc="-1" strike="noStrike">
                <a:solidFill>
                  <a:srgbClr val="0c0c0c"/>
                </a:solidFill>
                <a:latin typeface="Trebuchet MS"/>
              </a:rPr>
              <a:t>12. 2. 1760 Čáslav - 20. 3. 1812 Saint-Germain-en-Laye</a:t>
            </a:r>
            <a:endParaRPr b="0" lang="en-US" sz="33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160" y="2037240"/>
            <a:ext cx="11980080" cy="4820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3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otec varhaník (uznání u J. Haydna), matka harfenistka, také Dusíkova žena i dcera virtuozky na klavír a harfu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kariéra klavíristy začala 1873 v Hamburku, kde se seznámil s C. Ph. E. Bachem → koncerty po evropských městech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od 1788 Londýn – seznámení s J. Haydnem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90. léta – koncertní dráha (Paříž, Londýn, Petrohrad, Francie, Itálie), 1802 úspěšné koncerty v Praze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po působení v Magdeburgu se vrátil zpět do Paříže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DÍLO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časté modulace do vzdálených tónin, alterované akordy, chromatika → předzvěst romantismu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výhradně klavírní tvorba (sólové, koncerty, komorní), několik skladeb pro harfu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romantismus předjímá zvl. názvy klavírních sonát (op. 44, Es-dur,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Loučení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, také op. 70,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Návrat do Paříže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, a také op. 77, f-moll,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Vzývání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)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klavírní etudy, preludia → přímá cesta k Chopinovi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Václav Jan Tomášek</a:t>
            </a:r>
            <a:br/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17. 4. 1774 Skuteč - 3. 4. 1850 Praha</a:t>
            </a:r>
            <a:endParaRPr b="0" lang="en-US" sz="36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95040" y="2007000"/>
            <a:ext cx="11981880" cy="4749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3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studia filozofie a práv, v hudbě prakticky samouk, pravděpodobně studoval u Dusíka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od 1824 v Praze – skladatel a velmi vlivný pedagog (založil vlastní soukromou hudební školu – centrem pražského hudebního života!), v Praze známá a vážená osobnost -  návštěvy Wagnera, Paganiniho, Berlioze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vysoce ho oceňovali Beethoven a Hanslick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novodobé národnostní cítění: podpora českého umění a českých umělců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sběr lidových písní, písňová tvorba na české texty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vynikl zejm. jako skladatel klavírních děl a písňové tvorby (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Písně z rukopisu královédvorského 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– předchůdce Schuberta)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DÍLO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klavírní: spolu s Johnem Fieldem eklogy, rapsodie, ditiramby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orchestrální: (3 symfonie aj.) – drží se Mozartova vzoru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Jan Václav Hugo Voříšek</a:t>
            </a:r>
            <a:br/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11. 5. 1791 Vamberk -  19. 11. 1825 Vídeň</a:t>
            </a:r>
            <a:endParaRPr b="0" lang="en-US" sz="36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142560" y="2336760"/>
            <a:ext cx="11803680" cy="4419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studoval v Praze u Hummela a Tomáška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vystudovaný právník (působil jako vojenský soudce), klavírista a varhaník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většinu života strávil ve Vídni: 1814 setkání s Beethovenem (= jeho vzor, kvůli němu se přestěhoval do Vídně), známost se Schubertem → vzájemné ovlivnění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1818 dirigent Gesellschaft der Musikfreunde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1823 pedagog a varhaník u císařského dvora ve Vídni 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nejprogresivnější v klavírních skladbách (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impromptus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, 12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rapsodií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,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sonáta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) – romantické prvky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zemřel na tuberkulózu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František Jan Škroup / Franz Johann Skraup</a:t>
            </a:r>
            <a:br/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3. 6. 1801 Osice - 7. 2. 1862 Rotterdam</a:t>
            </a:r>
            <a:endParaRPr b="0" lang="en-US" sz="36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0" y="2054520"/>
            <a:ext cx="12100680" cy="4803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během studií filozofie a práva v Praze se věnoval ochotnickému divadlu, poté spolupráce se Stavovským divadlem (StD):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členem německého operního souboru, vystupoval i v českých činohrách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1826 uvedena ve StD jeho činohra </a:t>
            </a:r>
            <a:r>
              <a:rPr b="0" i="1" lang="cs-CZ" sz="2000" spc="-1" strike="noStrike">
                <a:solidFill>
                  <a:srgbClr val="0c0c0c"/>
                </a:solidFill>
                <a:latin typeface="Trebuchet MS"/>
              </a:rPr>
              <a:t>Dráteník </a:t>
            </a: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(text Josef Chmelenský) – sám účinkoval, úspěšná → zanechání studia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od 1827 ve StD 2. kapelník, povinnost řídit česká představení. Z této doby pochází hudba k baletům a činohrám, mj. </a:t>
            </a:r>
            <a:r>
              <a:rPr b="0" i="1" lang="cs-CZ" sz="2000" spc="-1" strike="noStrike">
                <a:solidFill>
                  <a:srgbClr val="0c0c0c"/>
                </a:solidFill>
                <a:latin typeface="Trebuchet MS"/>
              </a:rPr>
              <a:t>Fidlovačka </a:t>
            </a: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(text Josef Kajetán Tyl, prem. 21. 12. 1834)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1837 funkce 1. kapelníka (jeho místo 2. kapelníka převzal bratr Jan Nepomuk Škroup). Českým hrám se ve StD také věnoval Jan Nepomuk Maýr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v 50. letech uváděl hodnotný repertoár (Wagnerovy opery, seznámil Prahu s operami Verdiho)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1857 propuštěn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0" y="629280"/>
            <a:ext cx="12191760" cy="6228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2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Další činnost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redigoval vydávání sbírky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Věnec ze zpěvů vlasteneckých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český písňový sborník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vycházel 1835 – 1839, vydávali Škroup + Chmelenský (od 1837 sám Škroup)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1843 – 1844 vydával Škroup sbírku českých zpěvů </a:t>
            </a:r>
            <a:r>
              <a:rPr b="0" i="1" lang="cs-CZ" sz="2000" spc="-1" strike="noStrike">
                <a:solidFill>
                  <a:srgbClr val="0c0c0c"/>
                </a:solidFill>
                <a:latin typeface="Trebuchet MS"/>
              </a:rPr>
              <a:t>Věnec </a:t>
            </a: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jako pokračování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po smrti ředitele konzervatoře Bedřicha Dionýsa Webera se nakrátko ujal dirigování tamního orchestru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1860 ředitelem Žofínské akademie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od pol. 30. let do r. 1857 zastával v pražském divadelním a kulturním životě čelní místo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činnost skladatelská, kapelnická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známost s L. Spohrem, který ovlivnil jeho pohled na divadelní provoz → vysoké nároky na interprety, intenzívní zkouškový režim, autoritativní vystupování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1846 dirigoval spojené orchestry StD a konzervatoře před Berliozem, 50. léta: schopen s divadelním souborem provádět Wagnera (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Tannhäuser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,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Lohengrin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,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Bludný Holanďan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)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pro každodenní divadelní provoz komponoval písně, sbory a tance do frašek a her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Další dílo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opera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Oldřich a Božena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jeho rozlehlejší práce nepříliš úspěšné: nekvalitní libretisté, omezené provozovací možnosti českého divadla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cs-CZ" sz="3600" spc="-1" strike="noStrike">
                <a:solidFill>
                  <a:srgbClr val="0c0c0c"/>
                </a:solidFill>
                <a:latin typeface="Trebuchet MS"/>
              </a:rPr>
              <a:t>Hymna ČR</a:t>
            </a:r>
            <a:endParaRPr b="0" lang="en-US" sz="3600" spc="-1" strike="noStrike">
              <a:solidFill>
                <a:srgbClr val="0c0c0c"/>
              </a:solidFill>
              <a:latin typeface="Trebuchet M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0" y="1995120"/>
            <a:ext cx="12191760" cy="4862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8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píseň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Kde domov můj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 ze hry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Fidlovačka aneb Žádný hněv a žádná rvačka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text Josef Kajetán Tyl, hudba František Škroup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poprvé zazněla ve StD 21. 12. 1834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1918 byla 1. sloka prohlášena za 1. část československé hymny (2. část: </a:t>
            </a:r>
            <a:r>
              <a:rPr b="0" i="1" lang="cs-CZ" sz="2400" spc="-1" strike="noStrike">
                <a:solidFill>
                  <a:srgbClr val="0c0c0c"/>
                </a:solidFill>
                <a:latin typeface="Trebuchet MS"/>
              </a:rPr>
              <a:t>Nad Tatrou sa blýska</a:t>
            </a: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 na text Janka Matúška)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od 1990 hymna ČR, jeden ze státních symbolů ČR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1918 – 1938 byl text oficiálně přeložen do nj., překl. Karl Wenzel Ernst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děj: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bohatá obchodnice Mastíková (z německé rodiny) má v opatrování Lidušku. O ní se uchází prostý český mlynář Jeník. Liduška je ale určena baronovi Dudkovi. Opilý dlužník Dudek se místo Lidušky dvoří kuchařce, proto se Mastíková rozhodne, že jí najde jiného ženicha.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v Nuslích se na louce slaví fidlovačka, schází se celá Praha. Dudek se posmívá české písni a chce zahrát německé. Pouliční zpěvák zazpívá píseň </a:t>
            </a:r>
            <a:r>
              <a:rPr b="0" i="1" lang="cs-CZ" sz="2000" spc="-1" strike="noStrike">
                <a:solidFill>
                  <a:srgbClr val="0c0c0c"/>
                </a:solidFill>
                <a:latin typeface="Trebuchet MS"/>
              </a:rPr>
              <a:t>Kde domov můj </a:t>
            </a:r>
            <a:r>
              <a:rPr b="0" lang="cs-CZ" sz="2000" spc="-1" strike="noStrike">
                <a:solidFill>
                  <a:srgbClr val="0c0c0c"/>
                </a:solidFill>
                <a:latin typeface="Trebuchet MS"/>
              </a:rPr>
              <a:t>(zpívá slepý houslista Mareš), která dojme přítomné Čechy. Dudek je kvůli dluhům zatčen a domlouvá se svatba Jeníka s Liduškou.</a:t>
            </a:r>
            <a:endParaRPr b="0" lang="en-US" sz="2000" spc="-1" strike="noStrike">
              <a:solidFill>
                <a:srgbClr val="0c0c0c"/>
              </a:solidFill>
              <a:latin typeface="Trebuchet M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c0c0c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c0c0c"/>
                </a:solidFill>
                <a:latin typeface="Trebuchet MS"/>
              </a:rPr>
              <a:t>zfilmováno 1930</a:t>
            </a: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US" sz="2400" spc="-1" strike="noStrike">
              <a:solidFill>
                <a:srgbClr val="0c0c0c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c0c0c"/>
      </a:dk2>
      <a:lt2>
        <a:srgbClr val="0c0c0c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c0c0c"/>
      </a:dk2>
      <a:lt2>
        <a:srgbClr val="0c0c0c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c0c0c"/>
      </a:dk2>
      <a:lt2>
        <a:srgbClr val="0c0c0c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671</TotalTime>
  <Application>LibreOffice/7.2.0.4$Windows_X86_64 LibreOffice_project/9a9c6381e3f7a62afc1329bd359cc48accb6435b</Application>
  <AppVersion>15.0000</AppVersion>
  <Words>890</Words>
  <Paragraphs>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2018-09-30T09:26:38Z</dcterms:created>
  <dc:creator>Lenka Kučerová</dc:creator>
  <dc:description/>
  <dc:language>cs-CZ</dc:language>
  <cp:lastModifiedBy/>
  <dcterms:modified xsi:type="dcterms:W3CDTF">2021-10-06T22:19:44Z</dcterms:modified>
  <cp:revision>32</cp:revision>
  <dc:subject/>
  <dc:title>Raný romantismus české země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Širokoúhlá obrazovka</vt:lpwstr>
  </property>
  <property fmtid="{D5CDD505-2E9C-101B-9397-08002B2CF9AE}" pid="4" name="Slides">
    <vt:i4>7</vt:i4>
  </property>
</Properties>
</file>