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3"/>
  </p:notesMasterIdLst>
  <p:sldIdLst>
    <p:sldId id="256" r:id="rId2"/>
    <p:sldId id="269" r:id="rId3"/>
    <p:sldId id="280" r:id="rId4"/>
    <p:sldId id="285" r:id="rId5"/>
    <p:sldId id="284" r:id="rId6"/>
    <p:sldId id="286" r:id="rId7"/>
    <p:sldId id="288" r:id="rId8"/>
    <p:sldId id="287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271" r:id="rId22"/>
    <p:sldId id="302" r:id="rId23"/>
    <p:sldId id="301" r:id="rId24"/>
    <p:sldId id="274" r:id="rId25"/>
    <p:sldId id="304" r:id="rId26"/>
    <p:sldId id="303" r:id="rId27"/>
    <p:sldId id="276" r:id="rId28"/>
    <p:sldId id="309" r:id="rId29"/>
    <p:sldId id="310" r:id="rId30"/>
    <p:sldId id="311" r:id="rId31"/>
    <p:sldId id="278" r:id="rId32"/>
    <p:sldId id="312" r:id="rId33"/>
    <p:sldId id="313" r:id="rId34"/>
    <p:sldId id="305" r:id="rId35"/>
    <p:sldId id="306" r:id="rId36"/>
    <p:sldId id="307" r:id="rId37"/>
    <p:sldId id="308" r:id="rId38"/>
    <p:sldId id="314" r:id="rId39"/>
    <p:sldId id="279" r:id="rId40"/>
    <p:sldId id="270" r:id="rId41"/>
    <p:sldId id="283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58" autoAdjust="0"/>
    <p:restoredTop sz="86651" autoAdjust="0"/>
  </p:normalViewPr>
  <p:slideViewPr>
    <p:cSldViewPr snapToGrid="0">
      <p:cViewPr varScale="1">
        <p:scale>
          <a:sx n="77" d="100"/>
          <a:sy n="77" d="100"/>
        </p:scale>
        <p:origin x="6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5EB81-E7F8-4861-8C9E-E33BEFF29EC4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8FB9A-7E7E-416E-AC0D-AA81BACB2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528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zixQLPZS2U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N0fvB3X6yM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9X1gYICsQk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L1lPraMNUk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VxCQlt-vKo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Luisina polka</a:t>
            </a:r>
            <a:r>
              <a:rPr lang="cs-CZ">
                <a:solidFill>
                  <a:srgbClr val="FF0000"/>
                </a:solidFill>
              </a:rPr>
              <a:t>: </a:t>
            </a:r>
            <a:r>
              <a:rPr lang="cs-CZ">
                <a:hlinkClick r:id="rId3"/>
              </a:rPr>
              <a:t>https://www.youtube.com/watch?v=rzixQLPZS2U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8FB9A-7E7E-416E-AC0D-AA81BACB260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739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Vzpomínka na Čechy: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https://www.youtube.com/watch?v=8N0fvB3X6yM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8FB9A-7E7E-416E-AC0D-AA81BACB260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069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 bychom se netěšili: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https://www.youtube.com/watch?v=X9X1gYICsQk</a:t>
            </a:r>
            <a:endParaRPr lang="cs-CZ" dirty="0"/>
          </a:p>
          <a:p>
            <a:r>
              <a:rPr lang="cs-CZ" dirty="0"/>
              <a:t>duet: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https://www.youtube.com/watch?v=xjI8nvUqLFo&amp;ab_channel=AchillesValda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8FB9A-7E7E-416E-AC0D-AA81BACB2605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061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proroctví:</a:t>
            </a:r>
            <a:r>
              <a:rPr lang="cs-CZ" baseline="0" dirty="0"/>
              <a:t> </a:t>
            </a:r>
            <a:r>
              <a:rPr lang="cs-CZ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https://www.youtube.com/watch?v=Su_Sdyu3qOw&amp;ab_channel=khskrnov</a:t>
            </a:r>
          </a:p>
          <a:p>
            <a:r>
              <a:rPr lang="cs-CZ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fanfáry</a:t>
            </a:r>
            <a:r>
              <a:rPr lang="cs-CZ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https://www.youtube.com/watch?v=ibb-x5khlSo</a:t>
            </a:r>
            <a:endParaRPr lang="cs-CZ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8FB9A-7E7E-416E-AC0D-AA81BACB2605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460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Vyšehrad: https://www.youtube.com/watch?v=45w7kZL71Qk (1:05)</a:t>
            </a:r>
          </a:p>
          <a:p>
            <a:r>
              <a:rPr lang="cs-CZ" dirty="0"/>
              <a:t>Vltava: https://www.youtube.com/watch?v=BhAwqPBPIEM</a:t>
            </a:r>
          </a:p>
          <a:p>
            <a:r>
              <a:rPr lang="cs-CZ" dirty="0"/>
              <a:t>Šárka: https://www.youtube.com/watch?v=_CPPV_3LQYE (0:25)</a:t>
            </a:r>
          </a:p>
          <a:p>
            <a:r>
              <a:rPr lang="cs-CZ" dirty="0"/>
              <a:t>Z českých luhů: https://www.youtube.com/watch?v=ER8CelO9iu8</a:t>
            </a:r>
          </a:p>
          <a:p>
            <a:r>
              <a:rPr lang="cs-CZ" dirty="0"/>
              <a:t>Tábor: https://www.youtube.com/watch?v=AQHtaZLK4Ts</a:t>
            </a:r>
          </a:p>
          <a:p>
            <a:r>
              <a:rPr lang="cs-CZ" dirty="0"/>
              <a:t>Blaník: https://www.youtube.com/watch?v=Nyh-Pe-2X84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8FB9A-7E7E-416E-AC0D-AA81BACB2605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912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Furiant: https://www.youtube.com/watch?v=_uSnl-k8D94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8FB9A-7E7E-416E-AC0D-AA81BACB2605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424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 mého života: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https://www.youtube.com/watch?v=_L1lPraMNUk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8FB9A-7E7E-416E-AC0D-AA81BACB2605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5472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trio: </a:t>
            </a:r>
            <a:r>
              <a:rPr lang="cs-CZ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https://www.youtube.com/watch?v=qVxCQlt-vKo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8FB9A-7E7E-416E-AC0D-AA81BACB2605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231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72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69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19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5277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601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697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370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390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21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36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24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72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5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2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22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754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365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9000">
              <a:schemeClr val="accent1">
                <a:lumMod val="75000"/>
              </a:schemeClr>
            </a:gs>
            <a:gs pos="22000">
              <a:schemeClr val="bg2">
                <a:lumMod val="75000"/>
              </a:schemeClr>
            </a:gs>
            <a:gs pos="86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E5D58-4202-43EA-8788-82676760221B}" type="datetimeFigureOut">
              <a:rPr lang="cs-CZ" smtClean="0"/>
              <a:t>21.10.2021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C2E3E-F0F6-432E-B860-5651D231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920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gitalniknihovna.cz/mzk/view/uuid:6e65dad0-6565-11e6-b819-005056825209?page=uuid:2a9a6220-6601-11e6-b819-005056825209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etanovalitomysl.cz/cs/" TargetMode="External"/><Relationship Id="rId2" Type="http://schemas.openxmlformats.org/officeDocument/2006/relationships/hyperlink" Target="http://www.nm.cz/Ceske-muzeum-hudby/Oddeleni-CMH/Muzeum-Bedricha-Smetan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estival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78FCE-A313-4E81-9B7F-28F1D68E2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Bedřich Smetana</a:t>
            </a:r>
            <a:br>
              <a:rPr lang="cs-CZ" dirty="0"/>
            </a:br>
            <a:r>
              <a:rPr lang="cs-CZ" sz="3000" dirty="0"/>
              <a:t>2. 3. 1824 Litomyšl – 12. 5. 1884 Praha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B1023E-08AC-445E-A7D3-7683119767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4. hodina</a:t>
            </a:r>
          </a:p>
        </p:txBody>
      </p:sp>
    </p:spTree>
    <p:extLst>
      <p:ext uri="{BB962C8B-B14F-4D97-AF65-F5344CB8AC3E}">
        <p14:creationId xmlns:p14="http://schemas.microsoft.com/office/powerpoint/2010/main" val="1565236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7A66E-45A7-4CDB-8A7E-F813B529F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život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8B42C7-87EF-4BB3-968D-6EF266277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489" y="2124221"/>
            <a:ext cx="11887200" cy="4372271"/>
          </a:xfrm>
        </p:spPr>
        <p:txBody>
          <a:bodyPr>
            <a:normAutofit/>
          </a:bodyPr>
          <a:lstStyle/>
          <a:p>
            <a:r>
              <a:rPr lang="cs-CZ" dirty="0"/>
              <a:t>1849 svatba s Kateřinou Kolářovou – velice vhodná partnerka, harmonické soužití, vynikající muzikantka, pomáhala s výukou v jejich soukromé hudební škole</a:t>
            </a:r>
          </a:p>
          <a:p>
            <a:r>
              <a:rPr lang="cs-CZ" dirty="0"/>
              <a:t>celkem 4 dcery, z nichž 3 zemřely, mezi nimi nejstarší a nesmírně hudebně nadaná Bedřiška → </a:t>
            </a:r>
          </a:p>
          <a:p>
            <a:pPr marL="0" indent="0">
              <a:buNone/>
            </a:pPr>
            <a:r>
              <a:rPr lang="cs-CZ" i="1" dirty="0"/>
              <a:t>→ Klavírní trio g-moll</a:t>
            </a:r>
          </a:p>
          <a:p>
            <a:pPr lvl="1"/>
            <a:r>
              <a:rPr lang="cs-CZ" dirty="0"/>
              <a:t>dílo velmi moderní, pracuje s motivickou spřízněností (tematické propojení vět), ale stále na půdoryse klasické sonátové formy</a:t>
            </a:r>
          </a:p>
          <a:p>
            <a:pPr lvl="1"/>
            <a:r>
              <a:rPr lang="cs-CZ" dirty="0"/>
              <a:t>premiéra způsobila velkou rozpačitost, kritika nebyla s to jej pochopit</a:t>
            </a:r>
          </a:p>
          <a:p>
            <a:pPr lvl="1"/>
            <a:r>
              <a:rPr lang="cs-CZ" dirty="0"/>
              <a:t>završení jeho dosavadní tvůrčí etapy, nejzávažnější shrnutí jeho dosavadních kompozičních schopností</a:t>
            </a:r>
          </a:p>
        </p:txBody>
      </p:sp>
    </p:spTree>
    <p:extLst>
      <p:ext uri="{BB962C8B-B14F-4D97-AF65-F5344CB8AC3E}">
        <p14:creationId xmlns:p14="http://schemas.microsoft.com/office/powerpoint/2010/main" val="3746332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9D7BC-BC84-400D-BECB-5A0641467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Göteborg 1856 - 1861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44DDF8-CE74-4151-A836-5B731E13E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4" y="2067952"/>
            <a:ext cx="11915335" cy="4790048"/>
          </a:xfrm>
        </p:spPr>
        <p:txBody>
          <a:bodyPr>
            <a:normAutofit/>
          </a:bodyPr>
          <a:lstStyle/>
          <a:p>
            <a:r>
              <a:rPr lang="cs-CZ" dirty="0"/>
              <a:t>rozhodnutí odjet z Prahy 1856, důvody:</a:t>
            </a:r>
          </a:p>
          <a:p>
            <a:pPr lvl="1"/>
            <a:r>
              <a:rPr lang="cs-CZ" dirty="0"/>
              <a:t>ekonomické – ne jediný důvod, protože příjmy v Praze měl nadprůměrné, ale výdaje???</a:t>
            </a:r>
          </a:p>
          <a:p>
            <a:pPr lvl="1"/>
            <a:r>
              <a:rPr lang="cs-CZ" dirty="0"/>
              <a:t>únik před tísnivým domácím prostředím</a:t>
            </a:r>
          </a:p>
          <a:p>
            <a:pPr lvl="1"/>
            <a:r>
              <a:rPr lang="cs-CZ" dirty="0"/>
              <a:t>nejdůležitější důvod: umělecký</a:t>
            </a:r>
          </a:p>
          <a:p>
            <a:r>
              <a:rPr lang="cs-CZ" dirty="0"/>
              <a:t>dosud renomovaný hudební pedagog, známý a uznávaný pianista, ale jeho ambice byly vyšší: chtěl se prosadit jako skladatel a organizátor hudebního života, což v tehdejší Praze nebylo možné: Praha - malé centrum, omezené provozovací možnosti, rozebrané významné hudební pozice, starší autority… → malá naděje, že tu získá společensky významné a ekonomicky příznivější postavení: „</a:t>
            </a:r>
            <a:r>
              <a:rPr lang="cs-CZ" i="1" dirty="0"/>
              <a:t>Praha mě nechtěla uznat, opustil jsem ji</a:t>
            </a:r>
            <a:r>
              <a:rPr lang="cs-CZ" dirty="0"/>
              <a:t>.“</a:t>
            </a:r>
          </a:p>
          <a:p>
            <a:r>
              <a:rPr lang="cs-CZ" dirty="0"/>
              <a:t>podnět: Alexandr </a:t>
            </a:r>
            <a:r>
              <a:rPr lang="cs-CZ" dirty="0" err="1"/>
              <a:t>Dreyschock</a:t>
            </a:r>
            <a:endParaRPr lang="cs-CZ" dirty="0"/>
          </a:p>
          <a:p>
            <a:r>
              <a:rPr lang="cs-CZ" dirty="0"/>
              <a:t>pedagog (soukromí žáci a ředitel hudební amatérské společnosti) + možnost další umělecké realizace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085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95BB30-AED5-419E-B60A-7C469B85C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744279"/>
            <a:ext cx="11999742" cy="5966010"/>
          </a:xfrm>
        </p:spPr>
        <p:txBody>
          <a:bodyPr/>
          <a:lstStyle/>
          <a:p>
            <a:r>
              <a:rPr lang="cs-CZ" dirty="0"/>
              <a:t>další setkání s F. </a:t>
            </a:r>
            <a:r>
              <a:rPr lang="cs-CZ" dirty="0" err="1"/>
              <a:t>Lisztem</a:t>
            </a:r>
            <a:r>
              <a:rPr lang="cs-CZ" dirty="0"/>
              <a:t> → utvrzení v jeho hudební orientaci → symfonické básně: </a:t>
            </a:r>
            <a:r>
              <a:rPr lang="cs-CZ" i="1" dirty="0"/>
              <a:t>Richard III</a:t>
            </a:r>
            <a:r>
              <a:rPr lang="cs-CZ" dirty="0"/>
              <a:t>. (1858), </a:t>
            </a:r>
            <a:r>
              <a:rPr lang="cs-CZ" i="1" dirty="0" err="1"/>
              <a:t>Hakon</a:t>
            </a:r>
            <a:r>
              <a:rPr lang="cs-CZ" dirty="0"/>
              <a:t> </a:t>
            </a:r>
            <a:r>
              <a:rPr lang="cs-CZ" i="1" dirty="0"/>
              <a:t>Jarl</a:t>
            </a:r>
            <a:r>
              <a:rPr lang="cs-CZ" dirty="0"/>
              <a:t>, </a:t>
            </a:r>
            <a:r>
              <a:rPr lang="cs-CZ" i="1" dirty="0" err="1"/>
              <a:t>Valdštýnův</a:t>
            </a:r>
            <a:r>
              <a:rPr lang="cs-CZ" i="1" dirty="0"/>
              <a:t> tábor </a:t>
            </a:r>
            <a:r>
              <a:rPr lang="cs-CZ" dirty="0"/>
              <a:t>(1858/59) – zde poprvé polka v orchestrální skladbě</a:t>
            </a:r>
          </a:p>
          <a:p>
            <a:pPr lvl="1"/>
            <a:r>
              <a:rPr lang="cs-CZ" dirty="0"/>
              <a:t>obrovský pokrok v jeho skladatelském vývoji</a:t>
            </a:r>
          </a:p>
          <a:p>
            <a:pPr lvl="1"/>
            <a:r>
              <a:rPr lang="cs-CZ" dirty="0"/>
              <a:t>provedeny až po návratu do Prahy</a:t>
            </a:r>
          </a:p>
          <a:p>
            <a:r>
              <a:rPr lang="cs-CZ" dirty="0"/>
              <a:t>další dílo: </a:t>
            </a:r>
            <a:r>
              <a:rPr lang="cs-CZ" i="1" dirty="0" err="1"/>
              <a:t>Macbeth</a:t>
            </a:r>
            <a:r>
              <a:rPr lang="cs-CZ" i="1" dirty="0"/>
              <a:t> a čarodějnice </a:t>
            </a:r>
            <a:r>
              <a:rPr lang="cs-CZ" dirty="0"/>
              <a:t>(1859) – pro sólový klavír</a:t>
            </a:r>
          </a:p>
          <a:p>
            <a:r>
              <a:rPr lang="cs-CZ" dirty="0"/>
              <a:t>koncertní činnost: možnost uměleckého uplatnění, zdroj příjmů, vystupoval jako dirigent, klavírista a komorní hráč</a:t>
            </a:r>
          </a:p>
          <a:p>
            <a:r>
              <a:rPr lang="cs-CZ" dirty="0"/>
              <a:t>bohatý společenský život, nesmírně oblíben</a:t>
            </a:r>
          </a:p>
          <a:p>
            <a:r>
              <a:rPr lang="cs-CZ" dirty="0"/>
              <a:t>přátelství s lady </a:t>
            </a:r>
            <a:r>
              <a:rPr lang="cs-CZ" dirty="0" err="1"/>
              <a:t>Benecke</a:t>
            </a:r>
            <a:endParaRPr lang="cs-CZ" dirty="0"/>
          </a:p>
          <a:p>
            <a:r>
              <a:rPr lang="cs-CZ" dirty="0"/>
              <a:t>1859 po cestě ze Švédska zemřela Kateřina, dva roky nato svatba s </a:t>
            </a:r>
            <a:r>
              <a:rPr lang="cs-CZ" dirty="0" err="1"/>
              <a:t>Bettinou</a:t>
            </a:r>
            <a:r>
              <a:rPr lang="cs-CZ" dirty="0"/>
              <a:t> Ferdinandovou</a:t>
            </a:r>
          </a:p>
        </p:txBody>
      </p:sp>
    </p:spTree>
    <p:extLst>
      <p:ext uri="{BB962C8B-B14F-4D97-AF65-F5344CB8AC3E}">
        <p14:creationId xmlns:p14="http://schemas.microsoft.com/office/powerpoint/2010/main" val="968246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C4ACE8-E14D-4CC5-97AF-D18F7B1EF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3" y="776177"/>
            <a:ext cx="11971606" cy="5962248"/>
          </a:xfrm>
        </p:spPr>
        <p:txBody>
          <a:bodyPr/>
          <a:lstStyle/>
          <a:p>
            <a:r>
              <a:rPr lang="cs-CZ" dirty="0"/>
              <a:t>v Göteborgu došel určitého stupně uměleckého uplatnění, ale nemohl očekávat od tamních poměrů více</a:t>
            </a:r>
          </a:p>
          <a:p>
            <a:r>
              <a:rPr lang="cs-CZ" dirty="0"/>
              <a:t>stesk po domově, pocit izolace od hudebního dění</a:t>
            </a:r>
          </a:p>
          <a:p>
            <a:r>
              <a:rPr lang="cs-CZ" dirty="0"/>
              <a:t>poč. 60. let: uvolňování politické situace v českých zemích, zprávy o přípravě budování českého ND s operní scénou (neustále sledoval pražský tisk), vznik kulturních a hudebních spolků → 1861 definitivní odjezd zpět do Prahy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přínos pro Göteborg:</a:t>
            </a:r>
          </a:p>
          <a:p>
            <a:pPr lvl="1"/>
            <a:r>
              <a:rPr lang="cs-CZ" dirty="0"/>
              <a:t>BS byl nejvýznamnější hudební osobnost, která tam dlouhodobě působila</a:t>
            </a:r>
          </a:p>
          <a:p>
            <a:pPr lvl="1"/>
            <a:r>
              <a:rPr lang="cs-CZ" dirty="0"/>
              <a:t>založil pořádání pravidelných koncertů</a:t>
            </a:r>
          </a:p>
          <a:p>
            <a:pPr lvl="1"/>
            <a:r>
              <a:rPr lang="cs-CZ" dirty="0"/>
              <a:t>přinesl nové dramaturgické impulzy, seznámení s dobovým moderním repertoárem</a:t>
            </a:r>
          </a:p>
          <a:p>
            <a:pPr lvl="1"/>
            <a:r>
              <a:rPr lang="cs-CZ" dirty="0"/>
              <a:t>vychoval řadu studentů, s některými udržoval dále kontakt a hostil je při návštěvě Prahy</a:t>
            </a:r>
          </a:p>
          <a:p>
            <a:pPr lvl="1"/>
            <a:r>
              <a:rPr lang="cs-CZ" dirty="0"/>
              <a:t>základ pro založení symfonického orchestru (vznikl až po jeho odjezdu)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879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8DB207-B879-4BBC-BEAE-472412B83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0484"/>
            <a:ext cx="12084149" cy="6043873"/>
          </a:xfrm>
        </p:spPr>
        <p:txBody>
          <a:bodyPr/>
          <a:lstStyle/>
          <a:p>
            <a:r>
              <a:rPr lang="cs-CZ" dirty="0"/>
              <a:t>přínos pro BS: </a:t>
            </a:r>
          </a:p>
          <a:p>
            <a:pPr lvl="1"/>
            <a:r>
              <a:rPr lang="cs-CZ" dirty="0"/>
              <a:t>finanční zajištění, ale také velké výdaje</a:t>
            </a:r>
          </a:p>
          <a:p>
            <a:pPr lvl="1"/>
            <a:r>
              <a:rPr lang="cs-CZ" dirty="0"/>
              <a:t>umělecké hledisko: poprvé možnost se plně umělecky realizovat</a:t>
            </a:r>
          </a:p>
          <a:p>
            <a:pPr lvl="1"/>
            <a:r>
              <a:rPr lang="cs-CZ" dirty="0"/>
              <a:t>mnoho koncertních příležitostí</a:t>
            </a:r>
          </a:p>
          <a:p>
            <a:pPr lvl="1"/>
            <a:r>
              <a:rPr lang="cs-CZ" dirty="0"/>
              <a:t>působení sbormistrovské a dirigentské → mnoho praktických zkušeností, které uplatnil v následujícím období pražského působení</a:t>
            </a:r>
          </a:p>
          <a:p>
            <a:pPr lvl="1"/>
            <a:r>
              <a:rPr lang="cs-CZ" dirty="0"/>
              <a:t>v kompozici experimenty s formou → symfonické básně</a:t>
            </a:r>
          </a:p>
          <a:p>
            <a:pPr lvl="1"/>
            <a:r>
              <a:rPr lang="cs-CZ" dirty="0"/>
              <a:t>do Čech se vracel zcela vyhraněný a sebevědomý umělec, který se v Praze rychle adaptoval a byl připravený převzít vůdčí úlohu v pražském hudebním životě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další skladby s göteborského období:</a:t>
            </a:r>
          </a:p>
          <a:p>
            <a:pPr lvl="1"/>
            <a:r>
              <a:rPr lang="cs-CZ" i="1" dirty="0"/>
              <a:t>Vzpomínka na Čechy ve formě polek</a:t>
            </a:r>
            <a:r>
              <a:rPr lang="cs-CZ" dirty="0"/>
              <a:t>, op. 12 a 13 (2 sešity, 1. věnován lady </a:t>
            </a:r>
            <a:r>
              <a:rPr lang="cs-CZ" dirty="0" err="1"/>
              <a:t>Benecke</a:t>
            </a:r>
            <a:r>
              <a:rPr lang="cs-CZ" dirty="0"/>
              <a:t>, 2. </a:t>
            </a:r>
            <a:r>
              <a:rPr lang="cs-CZ" dirty="0" err="1"/>
              <a:t>Bettině</a:t>
            </a:r>
            <a:r>
              <a:rPr lang="cs-CZ" dirty="0"/>
              <a:t>) - další uvolnění charakteru polky, vyšší stupeň idealizace tance</a:t>
            </a:r>
          </a:p>
        </p:txBody>
      </p:sp>
    </p:spTree>
    <p:extLst>
      <p:ext uri="{BB962C8B-B14F-4D97-AF65-F5344CB8AC3E}">
        <p14:creationId xmlns:p14="http://schemas.microsoft.com/office/powerpoint/2010/main" val="483000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4215F-E934-494F-A262-2DACAC11B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753228"/>
            <a:ext cx="10083167" cy="1080938"/>
          </a:xfrm>
        </p:spPr>
        <p:txBody>
          <a:bodyPr/>
          <a:lstStyle/>
          <a:p>
            <a:r>
              <a:rPr lang="cs-CZ" dirty="0"/>
              <a:t>4. pražský život: umělecké začátky 1861 - 1874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211B16-FA89-4F26-9E1B-B7E195BA9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5" y="2025748"/>
            <a:ext cx="11971606" cy="468454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60. léta</a:t>
            </a:r>
          </a:p>
          <a:p>
            <a:pPr lvl="1"/>
            <a:r>
              <a:rPr lang="cs-CZ" dirty="0"/>
              <a:t>emancipace českého národa, vznik sebevědomé společenské třídy (měšťané, živnostníci, podnikatelé, umělci…), kteří se prezentovali politicky, ekonomicky a kulturně, vznik českého ekonomického a kulturního zázemí</a:t>
            </a:r>
          </a:p>
          <a:p>
            <a:pPr lvl="1"/>
            <a:r>
              <a:rPr lang="cs-CZ" dirty="0"/>
              <a:t>jazykový obrat: zrovnoprávnění čj. a </a:t>
            </a:r>
            <a:r>
              <a:rPr lang="cs-CZ" dirty="0" err="1"/>
              <a:t>nj</a:t>
            </a:r>
            <a:r>
              <a:rPr lang="cs-CZ" dirty="0"/>
              <a:t>., úředně od 1880, vrchol: 1882 = rozdělení univerzity na Karlovu (českou) a Ferdinandovu (německou) – viz dále období pozdního romantismu</a:t>
            </a:r>
          </a:p>
          <a:p>
            <a:pPr lvl="1"/>
            <a:r>
              <a:rPr lang="cs-CZ" dirty="0"/>
              <a:t>konec utrakvistických spolků, zakládány už výhradně německé nebo české – z nich se nejvíce na formování české společnosti podíleli: </a:t>
            </a:r>
          </a:p>
          <a:p>
            <a:pPr lvl="2"/>
            <a:r>
              <a:rPr lang="cs-CZ" dirty="0"/>
              <a:t>Hlahol – pěvecký spolek, 1861, dirigent Karel </a:t>
            </a:r>
            <a:r>
              <a:rPr lang="cs-CZ" dirty="0" err="1"/>
              <a:t>Knittl</a:t>
            </a:r>
            <a:endParaRPr lang="cs-CZ" dirty="0"/>
          </a:p>
          <a:p>
            <a:pPr lvl="2"/>
            <a:r>
              <a:rPr lang="cs-CZ" dirty="0"/>
              <a:t>Sokol - tělovýchovná jednota, 1862</a:t>
            </a:r>
          </a:p>
          <a:p>
            <a:pPr lvl="2"/>
            <a:r>
              <a:rPr lang="cs-CZ" dirty="0"/>
              <a:t>Svatobor – literární spolek, 1862</a:t>
            </a:r>
          </a:p>
          <a:p>
            <a:pPr lvl="2"/>
            <a:r>
              <a:rPr lang="cs-CZ" dirty="0"/>
              <a:t>Umělecká beseda – 1863</a:t>
            </a:r>
          </a:p>
          <a:p>
            <a:pPr lvl="2"/>
            <a:r>
              <a:rPr lang="cs-CZ" dirty="0"/>
              <a:t>noviny a časopisy: Lumír, Světozor, zvl. Národní listy = první český deník, hudební: Slavoj, Dalibor, 1870 – 1875 Hudební listy (pozor: Hudební listy vydával i L. Janáček v Brně 1884 – 1888)</a:t>
            </a:r>
          </a:p>
          <a:p>
            <a:r>
              <a:rPr lang="cs-CZ" dirty="0"/>
              <a:t>BS tyto události velmi intenzivně prožíval, velmi se ve veřejném životě angažoval, stával se hybnou silou tohoto dění, veškerou svou činnost vkládal do služeb těchto národních idejí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218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9F85FA-D652-45BA-AF82-A84E0B44E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765544"/>
            <a:ext cx="11671878" cy="5958813"/>
          </a:xfrm>
        </p:spPr>
        <p:txBody>
          <a:bodyPr>
            <a:normAutofit/>
          </a:bodyPr>
          <a:lstStyle/>
          <a:p>
            <a:r>
              <a:rPr lang="cs-CZ" dirty="0"/>
              <a:t>v Praze ale neznámý:</a:t>
            </a:r>
          </a:p>
          <a:p>
            <a:pPr lvl="1"/>
            <a:r>
              <a:rPr lang="cs-CZ" dirty="0"/>
              <a:t>snaha uplatnit se jako cestující virtuóz (Německo, Holandsko) – prodělečné</a:t>
            </a:r>
          </a:p>
          <a:p>
            <a:pPr lvl="1"/>
            <a:r>
              <a:rPr lang="cs-CZ" dirty="0"/>
              <a:t>v Praze uspořádal dva koncerty ze svých skladeb – prodělečné</a:t>
            </a:r>
          </a:p>
          <a:p>
            <a:r>
              <a:rPr lang="cs-CZ" dirty="0"/>
              <a:t>→ dočasný návrat do Švédska 1862, pojatý jako koncertní cesta</a:t>
            </a:r>
          </a:p>
          <a:p>
            <a:r>
              <a:rPr lang="cs-CZ" dirty="0"/>
              <a:t>po návratu členem mnoha českých hudebních a kulturních spolků, účastník reprezentačních a manifestačních akcí</a:t>
            </a:r>
          </a:p>
          <a:p>
            <a:r>
              <a:rPr lang="cs-CZ" dirty="0"/>
              <a:t>zájem o českých jazyk – BS si uvědomoval jeho důležitost, korespondence už výhradně v čj.</a:t>
            </a:r>
          </a:p>
          <a:p>
            <a:r>
              <a:rPr lang="cs-CZ" dirty="0"/>
              <a:t>1863 – 1867 opět vlastní hudební ústav (= centrum společenského dění) + soukromí žáci</a:t>
            </a:r>
          </a:p>
          <a:p>
            <a:r>
              <a:rPr lang="cs-CZ" dirty="0"/>
              <a:t>1863 – 1866 sbormistrem Hlaholu – spolek ovlivnil rozvoj spolkového pěveckého hnutí</a:t>
            </a:r>
          </a:p>
          <a:p>
            <a:r>
              <a:rPr lang="cs-CZ" dirty="0"/>
              <a:t>1866:</a:t>
            </a:r>
          </a:p>
          <a:p>
            <a:pPr lvl="1"/>
            <a:r>
              <a:rPr lang="cs-CZ" dirty="0"/>
              <a:t>neúspěšný konkurz na místo ředitele konzervatoře po </a:t>
            </a:r>
            <a:r>
              <a:rPr lang="cs-CZ" dirty="0" err="1"/>
              <a:t>Kittlovi</a:t>
            </a:r>
            <a:r>
              <a:rPr lang="cs-CZ" dirty="0"/>
              <a:t>, dostal jej Josef Krejčí</a:t>
            </a:r>
          </a:p>
          <a:p>
            <a:pPr lvl="1"/>
            <a:r>
              <a:rPr lang="cs-CZ" dirty="0"/>
              <a:t>kapelníkem Prozatímního divadla = zajištění stabilní existenční základny</a:t>
            </a:r>
          </a:p>
        </p:txBody>
      </p:sp>
    </p:spTree>
    <p:extLst>
      <p:ext uri="{BB962C8B-B14F-4D97-AF65-F5344CB8AC3E}">
        <p14:creationId xmlns:p14="http://schemas.microsoft.com/office/powerpoint/2010/main" val="561552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4A4A96-723E-4BC7-A3DA-53E07B1DC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5" y="2062715"/>
            <a:ext cx="11957538" cy="4675709"/>
          </a:xfrm>
        </p:spPr>
        <p:txBody>
          <a:bodyPr/>
          <a:lstStyle/>
          <a:p>
            <a:r>
              <a:rPr lang="cs-CZ" dirty="0"/>
              <a:t>příležitostný pianista</a:t>
            </a:r>
          </a:p>
          <a:p>
            <a:r>
              <a:rPr lang="cs-CZ" dirty="0"/>
              <a:t>dirigentská činnost</a:t>
            </a:r>
          </a:p>
          <a:p>
            <a:r>
              <a:rPr lang="cs-CZ" dirty="0"/>
              <a:t>tvorba:</a:t>
            </a:r>
          </a:p>
          <a:p>
            <a:pPr lvl="1"/>
            <a:r>
              <a:rPr lang="cs-CZ" dirty="0"/>
              <a:t>po návratu ze Švédska: koncertní etuda g-moll </a:t>
            </a:r>
            <a:r>
              <a:rPr lang="cs-CZ" i="1" dirty="0"/>
              <a:t>Na břehu mořském</a:t>
            </a:r>
            <a:r>
              <a:rPr lang="cs-CZ" dirty="0"/>
              <a:t>, op. 17</a:t>
            </a:r>
            <a:endParaRPr lang="cs-CZ" i="1" dirty="0"/>
          </a:p>
          <a:p>
            <a:pPr lvl="1"/>
            <a:r>
              <a:rPr lang="cs-CZ" dirty="0"/>
              <a:t>v souvislosti s působením v Hlaholu sborová tvorba</a:t>
            </a:r>
          </a:p>
          <a:p>
            <a:r>
              <a:rPr lang="cs-CZ" dirty="0"/>
              <a:t>v čele hudebního odboru Umělecké besedy</a:t>
            </a:r>
          </a:p>
          <a:p>
            <a:pPr lvl="1"/>
            <a:r>
              <a:rPr lang="cs-CZ" dirty="0"/>
              <a:t>pestrá spolková činnost</a:t>
            </a:r>
          </a:p>
          <a:p>
            <a:pPr lvl="1"/>
            <a:r>
              <a:rPr lang="cs-CZ" dirty="0"/>
              <a:t>vznik prvního českého vydavatelství: Hudební matice</a:t>
            </a:r>
          </a:p>
          <a:p>
            <a:pPr lvl="1"/>
            <a:r>
              <a:rPr lang="cs-CZ" dirty="0"/>
              <a:t>účast na národních oslavách (1864 = 300. výročí narození Shakespeara, 1869 = 500. výročí narození Mistra Jana Husa aj.)</a:t>
            </a:r>
          </a:p>
          <a:p>
            <a:r>
              <a:rPr lang="cs-CZ" dirty="0"/>
              <a:t>založení filharmonických koncertů – snaha formovat hudební vkus posluchače, dirigoval až do ohluchnutí 1874</a:t>
            </a:r>
          </a:p>
        </p:txBody>
      </p:sp>
    </p:spTree>
    <p:extLst>
      <p:ext uri="{BB962C8B-B14F-4D97-AF65-F5344CB8AC3E}">
        <p14:creationId xmlns:p14="http://schemas.microsoft.com/office/powerpoint/2010/main" val="1130544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44AE8E-1448-455E-A84C-2C7152E0F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185A46-9564-4049-BBBA-097213083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2053883"/>
            <a:ext cx="11915335" cy="4656406"/>
          </a:xfrm>
        </p:spPr>
        <p:txBody>
          <a:bodyPr/>
          <a:lstStyle/>
          <a:p>
            <a:r>
              <a:rPr lang="cs-CZ" dirty="0"/>
              <a:t>oblast kritiky </a:t>
            </a:r>
          </a:p>
          <a:p>
            <a:pPr lvl="1"/>
            <a:r>
              <a:rPr lang="cs-CZ" dirty="0"/>
              <a:t>přispíval do Slavoje a zejm. do Národních listů – zde hudebním referentem</a:t>
            </a:r>
          </a:p>
          <a:p>
            <a:pPr lvl="1"/>
            <a:r>
              <a:rPr lang="cs-CZ" dirty="0"/>
              <a:t>nejvíce příspěvků na operní představení</a:t>
            </a:r>
          </a:p>
          <a:p>
            <a:r>
              <a:rPr lang="cs-CZ" dirty="0"/>
              <a:t>kompoziční činnost</a:t>
            </a:r>
          </a:p>
          <a:p>
            <a:pPr lvl="1"/>
            <a:r>
              <a:rPr lang="cs-CZ" dirty="0"/>
              <a:t>velké časové vytížení společenskými akcemi</a:t>
            </a:r>
          </a:p>
          <a:p>
            <a:pPr lvl="1"/>
            <a:r>
              <a:rPr lang="cs-CZ" dirty="0"/>
              <a:t>od 60. let soustředění na operu – stála v hierarchii hudebních žánrů nejvýše, reprezentace národního umění, další impulz: 1868 položení základního kamene k ND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050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215FF0-16B6-4079-8E36-72F59C4AE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Pražský operní provoz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17E9C1-B6EA-48A2-96B2-680397284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2096086"/>
            <a:ext cx="11901268" cy="462827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Stavovské divadlo </a:t>
            </a:r>
          </a:p>
          <a:p>
            <a:pPr lvl="1"/>
            <a:r>
              <a:rPr lang="cs-CZ" dirty="0"/>
              <a:t>jediná stálá operní scéna, německá</a:t>
            </a:r>
          </a:p>
          <a:p>
            <a:pPr lvl="1"/>
            <a:r>
              <a:rPr lang="cs-CZ" dirty="0"/>
              <a:t>nejvýraznější éra za Škroupa (1837 – 1857): uváděl operní novinky (např. Wagnera, jehož díla zde BS slyšel), operety (</a:t>
            </a:r>
            <a:r>
              <a:rPr lang="cs-CZ" dirty="0" err="1"/>
              <a:t>Offenbach</a:t>
            </a:r>
            <a:r>
              <a:rPr lang="cs-CZ" dirty="0"/>
              <a:t>), mnoho dalšího italského, německého a francouzského repertoáru</a:t>
            </a:r>
          </a:p>
          <a:p>
            <a:r>
              <a:rPr lang="cs-CZ" dirty="0"/>
              <a:t>pro vybudování samostatného českého ND zatím nebyly prostředky → vzniklo Prozatímní divadlo (mělo operní a činoherní scénu a baletní soubor, šéfem opery Jan Nepomuk </a:t>
            </a:r>
            <a:r>
              <a:rPr lang="cs-CZ" dirty="0" err="1"/>
              <a:t>Maýr</a:t>
            </a:r>
            <a:r>
              <a:rPr lang="cs-CZ" dirty="0"/>
              <a:t>), v letních měsících se pronajímalo od Stavovského divadla Novoměstské divadlo (zde měl premiéru např. Smetanův </a:t>
            </a:r>
            <a:r>
              <a:rPr lang="cs-CZ" i="1" dirty="0"/>
              <a:t>Dalibor</a:t>
            </a:r>
            <a:r>
              <a:rPr lang="cs-CZ" dirty="0"/>
              <a:t>)</a:t>
            </a:r>
          </a:p>
          <a:p>
            <a:r>
              <a:rPr lang="cs-CZ" dirty="0"/>
              <a:t>od 1867 si Prozatímní divadlo vystavělo vlastní letní scénu: Nové české divadlo (zde premiéry českých oper, vč. posledních Smetanových)</a:t>
            </a:r>
          </a:p>
          <a:p>
            <a:r>
              <a:rPr lang="cs-CZ" dirty="0"/>
              <a:t>obě české scény uváděly základní díla evropské hudební literatury (</a:t>
            </a:r>
            <a:r>
              <a:rPr lang="cs-CZ" dirty="0" err="1"/>
              <a:t>Rossini</a:t>
            </a:r>
            <a:r>
              <a:rPr lang="cs-CZ" dirty="0"/>
              <a:t>, </a:t>
            </a:r>
            <a:r>
              <a:rPr lang="cs-CZ" dirty="0" err="1"/>
              <a:t>Offenbach</a:t>
            </a:r>
            <a:r>
              <a:rPr lang="cs-CZ" dirty="0"/>
              <a:t>, Mozart, </a:t>
            </a:r>
            <a:r>
              <a:rPr lang="cs-CZ" dirty="0" err="1"/>
              <a:t>Glinka</a:t>
            </a:r>
            <a:r>
              <a:rPr lang="cs-CZ" dirty="0"/>
              <a:t>, </a:t>
            </a:r>
            <a:r>
              <a:rPr lang="cs-CZ" dirty="0" err="1"/>
              <a:t>Gluck</a:t>
            </a:r>
            <a:r>
              <a:rPr lang="cs-CZ" dirty="0"/>
              <a:t>…)</a:t>
            </a:r>
          </a:p>
          <a:p>
            <a:pPr marL="0" indent="0">
              <a:buNone/>
            </a:pPr>
            <a:r>
              <a:rPr lang="cs-CZ" dirty="0"/>
              <a:t>→ velké vzbuzení zájmu o komponování českých oper</a:t>
            </a:r>
          </a:p>
          <a:p>
            <a:r>
              <a:rPr lang="cs-CZ" dirty="0"/>
              <a:t>stať věnovaná opeře: </a:t>
            </a:r>
            <a:r>
              <a:rPr lang="cs-CZ" i="1" dirty="0"/>
              <a:t>O našich poměrech hudebních </a:t>
            </a:r>
            <a:r>
              <a:rPr lang="cs-CZ" dirty="0"/>
              <a:t>(v Národních listech, 1864) – Smetanova ostrá kritika repertoáru</a:t>
            </a:r>
          </a:p>
        </p:txBody>
      </p:sp>
    </p:spTree>
    <p:extLst>
      <p:ext uri="{BB962C8B-B14F-4D97-AF65-F5344CB8AC3E}">
        <p14:creationId xmlns:p14="http://schemas.microsoft.com/office/powerpoint/2010/main" val="102716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29392"/>
            <a:ext cx="12065330" cy="612309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první významná osobnost hudebního života v procesu formování české moderní společnosti a její kultury (zvl. v 2. pol. 19. stol.)</a:t>
            </a:r>
          </a:p>
          <a:p>
            <a:r>
              <a:rPr lang="cs-CZ" dirty="0"/>
              <a:t>univerzální osobnost: skladatel, pianista, pedagog, dirigent, sbormistr, dramaturg, kritik, organizátor hudebního života</a:t>
            </a:r>
          </a:p>
          <a:p>
            <a:r>
              <a:rPr lang="cs-CZ" dirty="0"/>
              <a:t>všechny jeho činnosti jsou těsně provázány s kulturním děním zvl. Prahy, jeho tvorba je úzce navázána na domácí poměry a potřeby</a:t>
            </a:r>
          </a:p>
          <a:p>
            <a:r>
              <a:rPr lang="cs-CZ" dirty="0"/>
              <a:t>osobnost nevšedního rozhledu: znal dobové myšlenkové proudy a tendence, udržoval kontakty se špičkovými hudebníky (zejm. s </a:t>
            </a:r>
            <a:r>
              <a:rPr lang="cs-CZ" dirty="0" err="1"/>
              <a:t>Lisztem</a:t>
            </a:r>
            <a:r>
              <a:rPr lang="cs-CZ" dirty="0"/>
              <a:t>)</a:t>
            </a:r>
          </a:p>
          <a:p>
            <a:r>
              <a:rPr lang="cs-CZ" dirty="0"/>
              <a:t>s jeho tvorbou se začala formovat základna českého repertoáru (operního, symfonického, komorního, sborového)</a:t>
            </a:r>
          </a:p>
          <a:p>
            <a:r>
              <a:rPr lang="cs-CZ" dirty="0"/>
              <a:t>významně se podílel na budování samostatných českých institucích, nezávislých na německých, které nejsou jen národního významu, ale vybudované v duchu nejmodernějších evropských</a:t>
            </a:r>
          </a:p>
          <a:p>
            <a:r>
              <a:rPr lang="cs-CZ" dirty="0"/>
              <a:t>všechno jeho jednání bylo motivováno silným mravním patosem (nesmlouvavý boj o vysoké umělecké ideály, zápas s vlastními životními handicapy)</a:t>
            </a:r>
          </a:p>
          <a:p>
            <a:r>
              <a:rPr lang="cs-CZ" dirty="0"/>
              <a:t>svou tvorbou vytvořil určitou představu o české národní hudbě, všichni další skladatelé se museli s jeho odkazem nějak vyrovnat</a:t>
            </a:r>
          </a:p>
          <a:p>
            <a:r>
              <a:rPr lang="cs-CZ" dirty="0"/>
              <a:t>obraz jeho doby se mění</a:t>
            </a:r>
          </a:p>
        </p:txBody>
      </p:sp>
    </p:spTree>
    <p:extLst>
      <p:ext uri="{BB962C8B-B14F-4D97-AF65-F5344CB8AC3E}">
        <p14:creationId xmlns:p14="http://schemas.microsoft.com/office/powerpoint/2010/main" val="179853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CEA5D4-4AB6-4D01-807F-B9A4594A9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Smetanova operní tvorba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A08732-EAED-4330-8D3E-53961D0C7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82018"/>
            <a:ext cx="12041945" cy="465640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zakladatel české národní opery, v jeho tvorbě se naplnil jeden z požadavků hudby a kultury 19. století: ideál národní hudby, která má být reprezentována zvl. operou</a:t>
            </a:r>
          </a:p>
          <a:p>
            <a:r>
              <a:rPr lang="cs-CZ" dirty="0"/>
              <a:t>tvoří jednu z páteří Smetanova díla a českého operního repertoáru vůbec</a:t>
            </a:r>
          </a:p>
          <a:p>
            <a:r>
              <a:rPr lang="cs-CZ" dirty="0"/>
              <a:t>národní charakter – inspirace a umělecké přetváření lidové tvorby - vzor pro další skladatelské generace, reprezentují představu o českosti na operním jevišti</a:t>
            </a:r>
          </a:p>
          <a:p>
            <a:r>
              <a:rPr lang="cs-CZ" dirty="0"/>
              <a:t>celá jeho operní tvorba je snahou vyrovnat se s různými typy opery, každá opera je osobitým vkladem do základů českých operních žánrů</a:t>
            </a:r>
          </a:p>
          <a:p>
            <a:r>
              <a:rPr lang="cs-CZ" dirty="0"/>
              <a:t>záměr komponovat opery už při příjezdu z </a:t>
            </a:r>
            <a:r>
              <a:rPr lang="cs-CZ" dirty="0" err="1"/>
              <a:t>Götteborgu</a:t>
            </a:r>
            <a:endParaRPr lang="cs-CZ" dirty="0"/>
          </a:p>
          <a:p>
            <a:r>
              <a:rPr lang="cs-CZ" dirty="0"/>
              <a:t>začal komponovat až v pozdním věku, tj. po návratu z </a:t>
            </a:r>
            <a:r>
              <a:rPr lang="cs-CZ" dirty="0" err="1"/>
              <a:t>Götteborgu</a:t>
            </a:r>
            <a:r>
              <a:rPr lang="cs-CZ" dirty="0"/>
              <a:t> a v době veřejného uznání jeho předchozí tvorby symfonické, komorní a vokální</a:t>
            </a:r>
          </a:p>
          <a:p>
            <a:r>
              <a:rPr lang="cs-CZ" dirty="0"/>
              <a:t>v době kompozice první opery už vyzrálý skladatel → neexistují začátečnické operní pokusy</a:t>
            </a:r>
          </a:p>
        </p:txBody>
      </p:sp>
    </p:spTree>
    <p:extLst>
      <p:ext uri="{BB962C8B-B14F-4D97-AF65-F5344CB8AC3E}">
        <p14:creationId xmlns:p14="http://schemas.microsoft.com/office/powerpoint/2010/main" val="1658267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3132" y="2041451"/>
            <a:ext cx="11768447" cy="464435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nikdy nepřijal princip Wagnerova hudebního dramatu, jeho vzory: Beethoven a Mozart. Přesto navazuje na wagnerovský jevištní typ: plynulý rozvoj hudebního dramatického proudu</a:t>
            </a:r>
          </a:p>
          <a:p>
            <a:r>
              <a:rPr lang="cs-CZ" dirty="0"/>
              <a:t>využíval italského bell canta, ale inklinoval k německé a francouzské opeře</a:t>
            </a:r>
          </a:p>
          <a:p>
            <a:r>
              <a:rPr lang="cs-CZ" dirty="0"/>
              <a:t>smysl pro pevnou hudební stavbu a logiku, skvělá charakteristika postav, situací…</a:t>
            </a:r>
          </a:p>
          <a:p>
            <a:r>
              <a:rPr lang="cs-CZ" dirty="0"/>
              <a:t>komponoval na náměty výhradně české (historie, mytologie, současný život), příp. cizí námět přenesl do českého prostředí (</a:t>
            </a:r>
            <a:r>
              <a:rPr lang="cs-CZ" i="1" dirty="0"/>
              <a:t>Dvě vdovy </a:t>
            </a:r>
            <a:r>
              <a:rPr lang="cs-CZ" dirty="0"/>
              <a:t>z francouzského prostředí)</a:t>
            </a:r>
          </a:p>
          <a:p>
            <a:r>
              <a:rPr lang="cs-CZ" dirty="0"/>
              <a:t>komponoval na texty výhradně české, německá libreta (</a:t>
            </a:r>
            <a:r>
              <a:rPr lang="cs-CZ" i="1" dirty="0"/>
              <a:t>Libuše</a:t>
            </a:r>
            <a:r>
              <a:rPr lang="cs-CZ" dirty="0"/>
              <a:t>, </a:t>
            </a:r>
            <a:r>
              <a:rPr lang="cs-CZ" i="1" dirty="0"/>
              <a:t>Dalibor</a:t>
            </a:r>
            <a:r>
              <a:rPr lang="cs-CZ" dirty="0"/>
              <a:t>) si nechal přeložit, problém: sám češtinu neovládal dobře, jazyk nebyl ustálený, bez zkušeností s deklamací...</a:t>
            </a:r>
          </a:p>
          <a:p>
            <a:r>
              <a:rPr lang="cs-CZ" dirty="0"/>
              <a:t>celkem 8 oper + 1 nedokončená, poslední 4 opery komponoval v hluchotě (</a:t>
            </a:r>
            <a:r>
              <a:rPr lang="cs-CZ" i="1" dirty="0"/>
              <a:t>Hubička</a:t>
            </a:r>
            <a:r>
              <a:rPr lang="cs-CZ" dirty="0"/>
              <a:t>, </a:t>
            </a:r>
            <a:r>
              <a:rPr lang="cs-CZ" i="1" dirty="0"/>
              <a:t>Tajemství</a:t>
            </a:r>
            <a:r>
              <a:rPr lang="cs-CZ" dirty="0"/>
              <a:t>, </a:t>
            </a:r>
            <a:r>
              <a:rPr lang="cs-CZ" i="1" dirty="0"/>
              <a:t>Čertova stěna</a:t>
            </a:r>
            <a:r>
              <a:rPr lang="cs-CZ" dirty="0"/>
              <a:t>, </a:t>
            </a:r>
            <a:r>
              <a:rPr lang="cs-CZ" i="1" dirty="0"/>
              <a:t>Viola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2447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AC054-3F99-45B2-98C7-B9969DC3E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Braniboři v Čechách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71024A8-7EA9-4073-BCDF-04AD8EB4E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1089921" cy="4191518"/>
          </a:xfrm>
        </p:spPr>
        <p:txBody>
          <a:bodyPr>
            <a:normAutofit/>
          </a:bodyPr>
          <a:lstStyle/>
          <a:p>
            <a:r>
              <a:rPr lang="cs-CZ" dirty="0"/>
              <a:t>libreto Karel Sabina, </a:t>
            </a:r>
            <a:r>
              <a:rPr lang="cs-CZ" dirty="0" err="1"/>
              <a:t>prem</a:t>
            </a:r>
            <a:r>
              <a:rPr lang="cs-CZ" dirty="0"/>
              <a:t>. 1866 v Prozatímním divadle, historická</a:t>
            </a:r>
          </a:p>
          <a:p>
            <a:r>
              <a:rPr lang="cs-CZ" dirty="0"/>
              <a:t>téma: Praha po období okupace českých zemí Branibory po smrti krále Přemysla Otakara II. 1278</a:t>
            </a:r>
          </a:p>
          <a:p>
            <a:r>
              <a:rPr lang="cs-CZ" dirty="0"/>
              <a:t>uzavřená čísla, masivní taneční a sborové scény (v duchu principu velké francouzské opery)</a:t>
            </a:r>
          </a:p>
          <a:p>
            <a:r>
              <a:rPr lang="cs-CZ" dirty="0"/>
              <a:t>komponovaná kvůli vypsání Harrachovy ceny 1861, </a:t>
            </a:r>
            <a:r>
              <a:rPr lang="cs-CZ" i="1" dirty="0"/>
              <a:t>Braniboři</a:t>
            </a:r>
            <a:r>
              <a:rPr lang="cs-CZ" dirty="0"/>
              <a:t> zvítězili, ale s velkými výhradami</a:t>
            </a:r>
          </a:p>
          <a:p>
            <a:r>
              <a:rPr lang="cs-CZ" dirty="0"/>
              <a:t>provedení nastudoval BS = jeho první práce s divadelním souborem, velice úspěšné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321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89059-AD38-43D1-A21E-64C2B77F4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84" y="439518"/>
            <a:ext cx="9613861" cy="1080938"/>
          </a:xfrm>
        </p:spPr>
        <p:txBody>
          <a:bodyPr/>
          <a:lstStyle/>
          <a:p>
            <a:r>
              <a:rPr lang="cs-CZ" i="1" dirty="0"/>
              <a:t>Prodaná nevěsta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C1ABF1-9BD1-4AFF-A27F-445C63CCA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6028"/>
            <a:ext cx="12192000" cy="5411972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libreto Karel Sabina, </a:t>
            </a:r>
            <a:r>
              <a:rPr lang="cs-CZ" dirty="0" err="1"/>
              <a:t>prem</a:t>
            </a:r>
            <a:r>
              <a:rPr lang="cs-CZ" dirty="0"/>
              <a:t>. 1866 v Novoměstském divadle, komická</a:t>
            </a:r>
          </a:p>
          <a:p>
            <a:r>
              <a:rPr lang="cs-CZ" dirty="0"/>
              <a:t>psal z trucu: důkaz, že je po </a:t>
            </a:r>
            <a:r>
              <a:rPr lang="cs-CZ" i="1" dirty="0"/>
              <a:t>Braniborech</a:t>
            </a:r>
            <a:r>
              <a:rPr lang="cs-CZ" dirty="0"/>
              <a:t> schopen komponovat i na odlehčená témata</a:t>
            </a:r>
          </a:p>
          <a:p>
            <a:r>
              <a:rPr lang="cs-CZ" dirty="0"/>
              <a:t>jeho nejúspěšnější dílo, díky tomu 1866 prvním kapelníkem v Prozatímním divadle </a:t>
            </a:r>
          </a:p>
          <a:p>
            <a:pPr lvl="1"/>
            <a:r>
              <a:rPr lang="cs-CZ" dirty="0"/>
              <a:t>získal tak nejvýznamnější pozici v celém českém hudebním životě</a:t>
            </a:r>
          </a:p>
          <a:p>
            <a:pPr lvl="1"/>
            <a:r>
              <a:rPr lang="cs-CZ" dirty="0"/>
              <a:t>pevné existenční zakotvení</a:t>
            </a:r>
          </a:p>
          <a:p>
            <a:pPr lvl="1"/>
            <a:r>
              <a:rPr lang="cs-CZ" dirty="0"/>
              <a:t>1872 zřídil při divadle operní školu, která připravovala pěvecký dorost</a:t>
            </a:r>
          </a:p>
          <a:p>
            <a:r>
              <a:rPr lang="cs-CZ" dirty="0"/>
              <a:t>v roce 1882 se dočkal jejího 100. provedení</a:t>
            </a:r>
          </a:p>
          <a:p>
            <a:r>
              <a:rPr lang="cs-CZ" dirty="0"/>
              <a:t>mnoho proměn (celkem 4 verze - z let 1866, 1868, 1868 a 1870): původně zpěvohra s mluvenými dialogy o 2 jednáních, po několikerém přepracování nynější podoba: tříaktová, s recitativy a baletními výstupy (skvělé stylizace tančeních lidových prvků)</a:t>
            </a:r>
          </a:p>
          <a:p>
            <a:pPr marL="0" indent="0">
              <a:buNone/>
            </a:pPr>
            <a:r>
              <a:rPr lang="cs-CZ" dirty="0"/>
              <a:t>Postavy a děj: </a:t>
            </a:r>
          </a:p>
          <a:p>
            <a:r>
              <a:rPr lang="cs-CZ" dirty="0"/>
              <a:t>Mařenka – nucená do sňatku s bohatým Vaškem, dědicem Míchova statku, ale chce chudého hodného Jeníka</a:t>
            </a:r>
          </a:p>
          <a:p>
            <a:r>
              <a:rPr lang="cs-CZ" dirty="0"/>
              <a:t>Jeník – mezi ním a Mařenkou vzájemná láska, on tají, že je nevlastní a kdysi zatoulaný bratr Vaška</a:t>
            </a:r>
          </a:p>
          <a:p>
            <a:r>
              <a:rPr lang="cs-CZ" dirty="0"/>
              <a:t>Kecal – obchod s Jeníkem: Kecal mu zaplatí 300 zlatých, když nechá být Mařenku. Jeník souhlasí, ale podmínka: Mařenka si vezme Míchova syna → rozhořčení ostatních, že prodává své děvče</a:t>
            </a:r>
          </a:p>
          <a:p>
            <a:r>
              <a:rPr lang="cs-CZ" dirty="0"/>
              <a:t>závěr: Jeník odkrývá, že je také synem Míchy → bere si Mařenku, všichni jim žehnají</a:t>
            </a:r>
          </a:p>
          <a:p>
            <a:r>
              <a:rPr lang="cs-CZ" dirty="0"/>
              <a:t>známá čísla</a:t>
            </a:r>
          </a:p>
          <a:p>
            <a:pPr lvl="1"/>
            <a:r>
              <a:rPr lang="cs-CZ" dirty="0"/>
              <a:t>sbor venkovanů </a:t>
            </a:r>
            <a:r>
              <a:rPr lang="cs-CZ" i="1" dirty="0"/>
              <a:t>Proč bychom se netěšili </a:t>
            </a:r>
            <a:r>
              <a:rPr lang="cs-CZ" dirty="0"/>
              <a:t>(1. dějství, 1. výstup)</a:t>
            </a:r>
          </a:p>
          <a:p>
            <a:pPr lvl="1"/>
            <a:r>
              <a:rPr lang="cs-CZ" dirty="0"/>
              <a:t>duet Jeníka a Mařenky </a:t>
            </a:r>
            <a:r>
              <a:rPr lang="cs-CZ" i="1" dirty="0"/>
              <a:t>Věrné milování </a:t>
            </a:r>
            <a:r>
              <a:rPr lang="cs-CZ" dirty="0"/>
              <a:t>(1. dějství, 2. výstup)</a:t>
            </a:r>
          </a:p>
          <a:p>
            <a:pPr lvl="1"/>
            <a:r>
              <a:rPr lang="cs-CZ" dirty="0"/>
              <a:t>výstup Kecala </a:t>
            </a:r>
            <a:r>
              <a:rPr lang="cs-CZ" i="1" dirty="0"/>
              <a:t>Všechno je hotovo</a:t>
            </a:r>
            <a:r>
              <a:rPr lang="cs-CZ" dirty="0"/>
              <a:t> (1. dějství, 3. výstup)</a:t>
            </a:r>
          </a:p>
          <a:p>
            <a:pPr lvl="1"/>
            <a:r>
              <a:rPr lang="cs-CZ" dirty="0"/>
              <a:t>scéna Kecala s Jeníkem </a:t>
            </a:r>
            <a:r>
              <a:rPr lang="cs-CZ" i="1" dirty="0"/>
              <a:t>Znám jednu dívku, ta má dukáty</a:t>
            </a:r>
            <a:r>
              <a:rPr lang="cs-CZ" dirty="0"/>
              <a:t> (2. dějství, 4. výstup)</a:t>
            </a:r>
          </a:p>
          <a:p>
            <a:pPr lvl="1"/>
            <a:r>
              <a:rPr lang="cs-CZ" dirty="0"/>
              <a:t>výstup rodičů Mařenky </a:t>
            </a:r>
            <a:r>
              <a:rPr lang="cs-CZ" i="1" dirty="0"/>
              <a:t>Rozmysli si, Mařenko, rozmysli, na své štěstí dobře pomysli</a:t>
            </a:r>
            <a:r>
              <a:rPr lang="cs-CZ" dirty="0"/>
              <a:t> (3. dějství, 5. výstup)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356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Dalibor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8302" y="2194560"/>
            <a:ext cx="11197883" cy="391021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slavnostní </a:t>
            </a:r>
            <a:r>
              <a:rPr lang="cs-CZ" dirty="0" err="1"/>
              <a:t>prem</a:t>
            </a:r>
            <a:r>
              <a:rPr lang="cs-CZ" dirty="0"/>
              <a:t>. 1868 v Novoměstském divadle při příležitosti oslav položení základního kamene k ND = nejvýznamnější celonárodní slavnost v dějinách české společnosti</a:t>
            </a:r>
          </a:p>
          <a:p>
            <a:r>
              <a:rPr lang="cs-CZ" dirty="0"/>
              <a:t>v této souvislosti vyzněla úspěšně, ale na repertoáru se tehdy neudržela</a:t>
            </a:r>
          </a:p>
          <a:p>
            <a:r>
              <a:rPr lang="cs-CZ" dirty="0"/>
              <a:t>německé libreto Josef </a:t>
            </a:r>
            <a:r>
              <a:rPr lang="cs-CZ" dirty="0" err="1"/>
              <a:t>Wenzig</a:t>
            </a:r>
            <a:r>
              <a:rPr lang="cs-CZ" dirty="0"/>
              <a:t>, do čj. přeložil Ervín Špindler</a:t>
            </a:r>
          </a:p>
          <a:p>
            <a:r>
              <a:rPr lang="cs-CZ" dirty="0"/>
              <a:t>romantický milostný námět, jediná tragická opera</a:t>
            </a:r>
          </a:p>
          <a:p>
            <a:r>
              <a:rPr lang="cs-CZ" dirty="0"/>
              <a:t>vyzrání Smetanova kompozičního stylu, důsledně prokomponované, i když stále v uzavřených číslech</a:t>
            </a:r>
          </a:p>
          <a:p>
            <a:r>
              <a:rPr lang="cs-CZ" dirty="0"/>
              <a:t>rozšíření sólových výstupů, duetů a sborů</a:t>
            </a:r>
          </a:p>
          <a:p>
            <a:r>
              <a:rPr lang="cs-CZ" dirty="0"/>
              <a:t>bez ansámblů a baletů</a:t>
            </a:r>
          </a:p>
          <a:p>
            <a:r>
              <a:rPr lang="cs-CZ" dirty="0"/>
              <a:t>důležitá role orchestru, bohatá instrumentace</a:t>
            </a:r>
          </a:p>
          <a:p>
            <a:r>
              <a:rPr lang="cs-CZ" dirty="0"/>
              <a:t>vytýkáno: wagnerianismus (požívání příznačných motivů) a cizáctví</a:t>
            </a:r>
          </a:p>
          <a:p>
            <a:r>
              <a:rPr lang="cs-CZ" dirty="0"/>
              <a:t>vedle </a:t>
            </a:r>
            <a:r>
              <a:rPr lang="cs-CZ" i="1" dirty="0"/>
              <a:t>Prodané nevěsty</a:t>
            </a:r>
            <a:r>
              <a:rPr lang="cs-CZ" dirty="0"/>
              <a:t> dnes hrán na světových scénách nejčastěji</a:t>
            </a:r>
          </a:p>
        </p:txBody>
      </p:sp>
    </p:spTree>
    <p:extLst>
      <p:ext uri="{BB962C8B-B14F-4D97-AF65-F5344CB8AC3E}">
        <p14:creationId xmlns:p14="http://schemas.microsoft.com/office/powerpoint/2010/main" val="3068880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F283C-3D27-42D1-A550-3900F9CC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absence vzoru české opery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440772-80FC-490D-AD44-8B7DBC6D1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8" y="2053883"/>
            <a:ext cx="11830929" cy="4698609"/>
          </a:xfrm>
        </p:spPr>
        <p:txBody>
          <a:bodyPr>
            <a:normAutofit fontScale="85000" lnSpcReduction="20000"/>
          </a:bodyPr>
          <a:lstStyle/>
          <a:p>
            <a:r>
              <a:rPr lang="cs-CZ" i="1" dirty="0"/>
              <a:t>Prodaná nevěsta </a:t>
            </a:r>
            <a:r>
              <a:rPr lang="cs-CZ" dirty="0"/>
              <a:t>– opera komická X od národní opery se požadoval vážný námět</a:t>
            </a:r>
          </a:p>
          <a:p>
            <a:r>
              <a:rPr lang="cs-CZ" i="1" dirty="0"/>
              <a:t>Dalibor</a:t>
            </a:r>
            <a:r>
              <a:rPr lang="cs-CZ" dirty="0"/>
              <a:t> – opera tragická, milostná, vytýkán wagnerianismus X předpokládal se hrdina pozitivní a aktivní, </a:t>
            </a:r>
            <a:r>
              <a:rPr lang="cs-CZ" i="1" dirty="0"/>
              <a:t>Dalibor </a:t>
            </a:r>
            <a:r>
              <a:rPr lang="cs-CZ" dirty="0"/>
              <a:t>byl katalyzátorem pro vznik polemik, jak má vypadat česká opera:</a:t>
            </a:r>
          </a:p>
          <a:p>
            <a:pPr marL="457200" indent="-457200">
              <a:buAutoNum type="arabicPeriod"/>
            </a:pPr>
            <a:r>
              <a:rPr lang="cs-CZ" dirty="0"/>
              <a:t>zastánci Wagnerových reforem</a:t>
            </a:r>
          </a:p>
          <a:p>
            <a:pPr lvl="1"/>
            <a:r>
              <a:rPr lang="cs-CZ" dirty="0"/>
              <a:t>mínění, že Wagner razil nejpokrokovější snahy v opeře → bohatá orchestrace, harmonie a instrumentace, prokomponovaný orchestr, extrémní: přesunutí děje do orchestrálního aparátu</a:t>
            </a:r>
          </a:p>
          <a:p>
            <a:pPr lvl="1"/>
            <a:r>
              <a:rPr lang="cs-CZ" dirty="0"/>
              <a:t>např. estetik Otakar Hostinský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zastánci klasických principů</a:t>
            </a:r>
          </a:p>
          <a:p>
            <a:pPr lvl="1"/>
            <a:r>
              <a:rPr lang="cs-CZ" dirty="0"/>
              <a:t>dominantní má být zpěv a tón lidského hlasu, vzor v italské opeře</a:t>
            </a:r>
          </a:p>
          <a:p>
            <a:pPr lvl="1"/>
            <a:r>
              <a:rPr lang="cs-CZ" dirty="0"/>
              <a:t>např. František Pivoda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Smetana vnitřním přesvědčením nepatřil ani do jedné skupiny</a:t>
            </a:r>
          </a:p>
          <a:p>
            <a:r>
              <a:rPr lang="cs-CZ" dirty="0"/>
              <a:t>ostré výměny názorů v tisku, oba tábory měly vymezené platformy (časopis </a:t>
            </a:r>
            <a:r>
              <a:rPr lang="cs-CZ" i="1" dirty="0"/>
              <a:t>Dalibor</a:t>
            </a:r>
            <a:r>
              <a:rPr lang="cs-CZ" dirty="0"/>
              <a:t> = Smetanovi stoupenci)</a:t>
            </a:r>
          </a:p>
          <a:p>
            <a:r>
              <a:rPr lang="cs-CZ" dirty="0"/>
              <a:t>vyúsťovalo ve střety politických názorů a osobních averzí → BS rozhodnutý opustit místo v opeře, ale díky veřejné petici zůstal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556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0CD9D-9E52-425C-A8A1-CA07BDD84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Libuše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F77ECF-7DE7-41B2-A9DB-11BBCAF68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6" y="2039814"/>
            <a:ext cx="11760591" cy="4656407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prem</a:t>
            </a:r>
            <a:r>
              <a:rPr lang="cs-CZ" dirty="0"/>
              <a:t>. 1881 v Národním divadle</a:t>
            </a:r>
          </a:p>
          <a:p>
            <a:r>
              <a:rPr lang="cs-CZ" dirty="0"/>
              <a:t>německé libreto Josef </a:t>
            </a:r>
            <a:r>
              <a:rPr lang="cs-CZ" dirty="0" err="1"/>
              <a:t>Wenzig</a:t>
            </a:r>
            <a:r>
              <a:rPr lang="cs-CZ" dirty="0"/>
              <a:t>, do čj. Ervín Špindler</a:t>
            </a:r>
          </a:p>
          <a:p>
            <a:r>
              <a:rPr lang="cs-CZ" dirty="0"/>
              <a:t>námět: pověst o vzniku českého panovnického rodu Přemyslovců</a:t>
            </a:r>
          </a:p>
          <a:p>
            <a:r>
              <a:rPr lang="cs-CZ" dirty="0"/>
              <a:t>původně korunovační opera – ke korunovaci císaře Františka Josefa na českého krále, k čemuž ale nedošlo</a:t>
            </a:r>
          </a:p>
          <a:p>
            <a:r>
              <a:rPr lang="cs-CZ" dirty="0"/>
              <a:t>nejzávažnější scénická práce</a:t>
            </a:r>
          </a:p>
          <a:p>
            <a:r>
              <a:rPr lang="cs-CZ" dirty="0"/>
              <a:t>BS si přál její provedení jen při slavnostních příležitostech</a:t>
            </a:r>
          </a:p>
          <a:p>
            <a:r>
              <a:rPr lang="cs-CZ" dirty="0"/>
              <a:t>stavebně nejnáročnější opera, vysoké nároky na provozovací aparát, interpretačně náročná</a:t>
            </a:r>
          </a:p>
          <a:p>
            <a:r>
              <a:rPr lang="cs-CZ" dirty="0"/>
              <a:t>3 jednání: </a:t>
            </a:r>
            <a:r>
              <a:rPr lang="cs-CZ" i="1" dirty="0"/>
              <a:t>Libušin soud</a:t>
            </a:r>
            <a:r>
              <a:rPr lang="cs-CZ" dirty="0"/>
              <a:t>, </a:t>
            </a:r>
            <a:r>
              <a:rPr lang="cs-CZ" i="1" dirty="0"/>
              <a:t>Libušin sňatek</a:t>
            </a:r>
            <a:r>
              <a:rPr lang="cs-CZ" dirty="0"/>
              <a:t>, </a:t>
            </a:r>
            <a:r>
              <a:rPr lang="cs-CZ" i="1" dirty="0"/>
              <a:t>Libušino proroctví </a:t>
            </a:r>
            <a:r>
              <a:rPr lang="cs-CZ" dirty="0"/>
              <a:t>(v něm použití husitského chorálu </a:t>
            </a:r>
            <a:r>
              <a:rPr lang="cs-CZ" i="1" dirty="0"/>
              <a:t>Ktož </a:t>
            </a:r>
            <a:r>
              <a:rPr lang="cs-CZ" i="1" dirty="0" err="1"/>
              <a:t>jsú</a:t>
            </a:r>
            <a:r>
              <a:rPr lang="cs-CZ" i="1" dirty="0"/>
              <a:t> boží bojovníci</a:t>
            </a:r>
            <a:r>
              <a:rPr lang="cs-CZ" dirty="0"/>
              <a:t>)</a:t>
            </a:r>
          </a:p>
          <a:p>
            <a:r>
              <a:rPr lang="cs-CZ" dirty="0"/>
              <a:t>obsahuje velké sbory, ceremoniální čísla</a:t>
            </a:r>
          </a:p>
          <a:p>
            <a:r>
              <a:rPr lang="cs-CZ" dirty="0"/>
              <a:t>fanfáry ze slavnostního úvodu dodnes oznamují příchod prezidenta ČR</a:t>
            </a:r>
          </a:p>
          <a:p>
            <a:r>
              <a:rPr lang="cs-CZ" dirty="0"/>
              <a:t>děj: Chrudoš a Šťáhlav se přou o dědictví, má je rozsoudit Libuše, Chrudoš ale odmítá, aby je soudila žena. Libuše dosazuje na trůn Přemysla, ve slavnostní chvíli dostává vidění slavné budoucnosti národa.</a:t>
            </a:r>
          </a:p>
          <a:p>
            <a:r>
              <a:rPr lang="cs-CZ" dirty="0"/>
              <a:t>slavní interpreti postav: </a:t>
            </a:r>
          </a:p>
          <a:p>
            <a:pPr lvl="1"/>
            <a:r>
              <a:rPr lang="cs-CZ" dirty="0"/>
              <a:t>premiéra: Libuše (soprán) - Marie Sittová, Přemysl (baryton) – Josef Lev</a:t>
            </a:r>
          </a:p>
          <a:p>
            <a:pPr lvl="1"/>
            <a:r>
              <a:rPr lang="cs-CZ" dirty="0"/>
              <a:t>další významní: Libuše: Marie Podvalová, Eva Urbanová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2666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Dvě vdovy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11277217" cy="424680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veselohra, 1874, text a libreto Emanuel </a:t>
            </a:r>
            <a:r>
              <a:rPr lang="cs-CZ" dirty="0" err="1"/>
              <a:t>Züngel</a:t>
            </a:r>
            <a:r>
              <a:rPr lang="cs-CZ" dirty="0"/>
              <a:t>, komická</a:t>
            </a:r>
          </a:p>
          <a:p>
            <a:r>
              <a:rPr lang="cs-CZ" dirty="0"/>
              <a:t>podle francouzské konverzační opery → přeneseno do současného českého venkovského prostředí</a:t>
            </a:r>
          </a:p>
          <a:p>
            <a:r>
              <a:rPr lang="cs-CZ" dirty="0"/>
              <a:t>původně zpěvohra s mluvenými dialogy (podobně jako </a:t>
            </a:r>
            <a:r>
              <a:rPr lang="cs-CZ" i="1" dirty="0"/>
              <a:t>Prodaná nevěsta</a:t>
            </a:r>
            <a:r>
              <a:rPr lang="cs-CZ" dirty="0"/>
              <a:t>), jen 4 postavy → několik přepracování, mj. také prokomponováno (1877)</a:t>
            </a:r>
          </a:p>
          <a:p>
            <a:r>
              <a:rPr lang="cs-CZ" dirty="0"/>
              <a:t>obsahuje aktuální narážky na současné společenské a politické dění</a:t>
            </a:r>
          </a:p>
          <a:p>
            <a:r>
              <a:rPr lang="cs-CZ" dirty="0"/>
              <a:t>noblesní atmosféra salonu, komorní ráz</a:t>
            </a:r>
          </a:p>
          <a:p>
            <a:r>
              <a:rPr lang="cs-CZ" dirty="0"/>
              <a:t>hojně využívá polkový materiál</a:t>
            </a:r>
          </a:p>
          <a:p>
            <a:r>
              <a:rPr lang="cs-CZ" dirty="0"/>
              <a:t>nový konverzační styl (zpěvní recitativ)</a:t>
            </a:r>
          </a:p>
          <a:p>
            <a:r>
              <a:rPr lang="cs-CZ" dirty="0"/>
              <a:t>1881 uvedl Mahler v Hamburku jako první zahraniční provedení – s </a:t>
            </a:r>
            <a:r>
              <a:rPr lang="cs-CZ" i="1" dirty="0"/>
              <a:t>Prodanou</a:t>
            </a:r>
            <a:r>
              <a:rPr lang="cs-CZ" dirty="0"/>
              <a:t> </a:t>
            </a:r>
            <a:r>
              <a:rPr lang="cs-CZ" i="1" dirty="0"/>
              <a:t>nevěstou</a:t>
            </a:r>
            <a:r>
              <a:rPr lang="cs-CZ" dirty="0"/>
              <a:t> jsou to jediná dvě zahraniční provedení jeho oper za jeho života</a:t>
            </a:r>
          </a:p>
          <a:p>
            <a:pPr lvl="1"/>
            <a:r>
              <a:rPr lang="cs-CZ" u="sng" dirty="0">
                <a:hlinkClick r:id="rId2"/>
              </a:rPr>
              <a:t>http://www.digitalniknihovna.cz/mzk/view/uuid:6e65dad0-6565-11e6-b819-005056825209?page=uuid:2a9a6220-6601-11e6-b819-005056825209</a:t>
            </a:r>
            <a:r>
              <a:rPr lang="cs-CZ" dirty="0"/>
              <a:t> </a:t>
            </a:r>
            <a:endParaRPr lang="cs-CZ" sz="1800" dirty="0"/>
          </a:p>
          <a:p>
            <a:r>
              <a:rPr lang="cs-CZ" dirty="0"/>
              <a:t>premiéra březen 1874 = poslední operní představení, které BS řídil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4701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DDAA1-ADB5-47FC-A897-B037664AC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hluchota, Jabkenice 1874 - 1884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6D1041-8244-4E8C-9504-BCC3F983E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91" y="2083981"/>
            <a:ext cx="11450120" cy="467832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1874</a:t>
            </a:r>
          </a:p>
          <a:p>
            <a:pPr lvl="1"/>
            <a:r>
              <a:rPr lang="cs-CZ" dirty="0"/>
              <a:t>vrcholící polemiky o jeho kompozičním stylu, útoky vůči jeho osobě, skladateli i šéfovi české opery → BS znovu uvažoval o odchodu z divadla a dráze koncertního </a:t>
            </a:r>
            <a:r>
              <a:rPr lang="cs-CZ" dirty="0" err="1"/>
              <a:t>virtuóza</a:t>
            </a:r>
            <a:r>
              <a:rPr lang="cs-CZ" dirty="0"/>
              <a:t> → intenzívní cvičení na klavír (dříve zanedbával)</a:t>
            </a:r>
          </a:p>
          <a:p>
            <a:pPr lvl="1"/>
            <a:r>
              <a:rPr lang="cs-CZ" dirty="0"/>
              <a:t>pobyty v Jabkenicích u Prahy u dcery Žofie, zde první sluchové potíže</a:t>
            </a:r>
          </a:p>
          <a:p>
            <a:r>
              <a:rPr lang="cs-CZ" dirty="0"/>
              <a:t>pozn.: jeho jediný koncert v Brně zorganizoval Josef </a:t>
            </a:r>
            <a:r>
              <a:rPr lang="cs-CZ" dirty="0" err="1"/>
              <a:t>Illner</a:t>
            </a:r>
            <a:r>
              <a:rPr lang="cs-CZ" dirty="0"/>
              <a:t> 16. 6. 1873!</a:t>
            </a:r>
          </a:p>
          <a:p>
            <a:r>
              <a:rPr lang="cs-CZ" dirty="0"/>
              <a:t>ztráta pevné existence</a:t>
            </a:r>
          </a:p>
          <a:p>
            <a:r>
              <a:rPr lang="cs-CZ" dirty="0"/>
              <a:t>řada pokusů o léčbu v Čechách i zahraničí</a:t>
            </a:r>
          </a:p>
          <a:p>
            <a:r>
              <a:rPr lang="cs-CZ" dirty="0"/>
              <a:t>nutnost stáhnout se z veřejného života a veřejných aktivit → obrovský nárůst kompoziční činnosti, zvl. do 1880 je jeho kompoziční tempo vysoké</a:t>
            </a:r>
          </a:p>
          <a:p>
            <a:r>
              <a:rPr lang="cs-CZ" dirty="0"/>
              <a:t>období završení jeho celoživotní tvorby, syntéza, vznik většiny jeho významných a vrcholných děl</a:t>
            </a:r>
          </a:p>
          <a:p>
            <a:r>
              <a:rPr lang="cs-CZ" dirty="0"/>
              <a:t>1875 definitivní odchod z Prahy do Jabkenic k dceři Žofii, stále do Prahy dojížděl a udržoval kontakty</a:t>
            </a:r>
          </a:p>
        </p:txBody>
      </p:sp>
    </p:spTree>
    <p:extLst>
      <p:ext uri="{BB962C8B-B14F-4D97-AF65-F5344CB8AC3E}">
        <p14:creationId xmlns:p14="http://schemas.microsoft.com/office/powerpoint/2010/main" val="22575205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F7604-07EA-48C1-B335-B394F1EB5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Má vlast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C988C1-4AE4-476B-B6DB-7A47FCC1A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3" y="1983546"/>
            <a:ext cx="11929403" cy="47126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= cyklus šesti symfonických básní v pořadí </a:t>
            </a:r>
            <a:r>
              <a:rPr lang="cs-CZ" i="1" dirty="0"/>
              <a:t>Vyšehrad</a:t>
            </a:r>
            <a:r>
              <a:rPr lang="cs-CZ" dirty="0"/>
              <a:t>, </a:t>
            </a:r>
            <a:r>
              <a:rPr lang="cs-CZ" i="1" dirty="0"/>
              <a:t>Vltava</a:t>
            </a:r>
            <a:r>
              <a:rPr lang="cs-CZ" dirty="0"/>
              <a:t>, </a:t>
            </a:r>
            <a:r>
              <a:rPr lang="cs-CZ" i="1" dirty="0"/>
              <a:t>Šárka</a:t>
            </a:r>
            <a:r>
              <a:rPr lang="cs-CZ" dirty="0"/>
              <a:t>, </a:t>
            </a:r>
            <a:r>
              <a:rPr lang="cs-CZ" i="1" dirty="0"/>
              <a:t>Z českých luhů a hájů</a:t>
            </a:r>
            <a:r>
              <a:rPr lang="cs-CZ" dirty="0"/>
              <a:t>, </a:t>
            </a:r>
            <a:r>
              <a:rPr lang="cs-CZ" i="1" dirty="0"/>
              <a:t>Tábor</a:t>
            </a:r>
            <a:r>
              <a:rPr lang="cs-CZ" dirty="0"/>
              <a:t>, </a:t>
            </a:r>
            <a:r>
              <a:rPr lang="cs-CZ" i="1" dirty="0"/>
              <a:t>Blaník</a:t>
            </a:r>
          </a:p>
          <a:p>
            <a:r>
              <a:rPr lang="cs-CZ" dirty="0"/>
              <a:t>návrat k formě symfonické básně ze švédského období</a:t>
            </a:r>
          </a:p>
          <a:p>
            <a:r>
              <a:rPr lang="cs-CZ" dirty="0"/>
              <a:t>1. dílo, které vzniklo bezprostředně po ohluchnutí, koncepcí se ale zabýval už dříve</a:t>
            </a:r>
          </a:p>
          <a:p>
            <a:r>
              <a:rPr lang="cs-CZ" dirty="0"/>
              <a:t>postup komponování:</a:t>
            </a:r>
          </a:p>
          <a:p>
            <a:pPr lvl="1"/>
            <a:r>
              <a:rPr lang="cs-CZ" dirty="0"/>
              <a:t>1874 </a:t>
            </a:r>
            <a:r>
              <a:rPr lang="cs-CZ" i="1" dirty="0"/>
              <a:t>Vyšehrad</a:t>
            </a:r>
            <a:r>
              <a:rPr lang="cs-CZ" dirty="0"/>
              <a:t> + </a:t>
            </a:r>
            <a:r>
              <a:rPr lang="cs-CZ" i="1" dirty="0"/>
              <a:t>Vltava</a:t>
            </a:r>
            <a:r>
              <a:rPr lang="cs-CZ" dirty="0"/>
              <a:t> (tato za 19 dní!) = hlavní dvojice</a:t>
            </a:r>
          </a:p>
          <a:p>
            <a:pPr lvl="1"/>
            <a:r>
              <a:rPr lang="cs-CZ" dirty="0"/>
              <a:t>1875 </a:t>
            </a:r>
            <a:r>
              <a:rPr lang="cs-CZ" i="1" dirty="0"/>
              <a:t>Šárka</a:t>
            </a:r>
            <a:r>
              <a:rPr lang="cs-CZ" dirty="0"/>
              <a:t> a </a:t>
            </a:r>
            <a:r>
              <a:rPr lang="cs-CZ" i="1" dirty="0"/>
              <a:t>Z českých luhů a hájů </a:t>
            </a:r>
            <a:r>
              <a:rPr lang="cs-CZ" dirty="0"/>
              <a:t>→ tetralogie nazvaná </a:t>
            </a:r>
            <a:r>
              <a:rPr lang="cs-CZ" i="1" dirty="0"/>
              <a:t>Vlast</a:t>
            </a:r>
          </a:p>
          <a:p>
            <a:pPr lvl="1"/>
            <a:r>
              <a:rPr lang="cs-CZ" dirty="0"/>
              <a:t>1879 </a:t>
            </a:r>
            <a:r>
              <a:rPr lang="cs-CZ" i="1" dirty="0"/>
              <a:t>Tábor</a:t>
            </a:r>
            <a:r>
              <a:rPr lang="cs-CZ" dirty="0"/>
              <a:t> a </a:t>
            </a:r>
            <a:r>
              <a:rPr lang="cs-CZ" i="1" dirty="0"/>
              <a:t>Blaník</a:t>
            </a:r>
            <a:r>
              <a:rPr lang="cs-CZ" dirty="0"/>
              <a:t> (v obou motiv husitského chorálu </a:t>
            </a:r>
            <a:r>
              <a:rPr lang="cs-CZ" i="1" dirty="0"/>
              <a:t>Ktož </a:t>
            </a:r>
            <a:r>
              <a:rPr lang="cs-CZ" i="1" dirty="0" err="1"/>
              <a:t>jsú</a:t>
            </a:r>
            <a:r>
              <a:rPr lang="cs-CZ" i="1" dirty="0"/>
              <a:t> boží bojovníci</a:t>
            </a:r>
            <a:r>
              <a:rPr lang="cs-CZ" dirty="0"/>
              <a:t>), při vydání pak název </a:t>
            </a:r>
            <a:r>
              <a:rPr lang="cs-CZ" i="1" dirty="0"/>
              <a:t>Má vlast</a:t>
            </a:r>
            <a:endParaRPr lang="cs-CZ" dirty="0"/>
          </a:p>
          <a:p>
            <a:r>
              <a:rPr lang="cs-CZ" dirty="0"/>
              <a:t>formy: sonátová – </a:t>
            </a:r>
            <a:r>
              <a:rPr lang="cs-CZ" i="1" dirty="0"/>
              <a:t>Vyšehrad </a:t>
            </a:r>
            <a:r>
              <a:rPr lang="cs-CZ" dirty="0"/>
              <a:t>a </a:t>
            </a:r>
            <a:r>
              <a:rPr lang="cs-CZ" i="1" dirty="0"/>
              <a:t>Tábor, </a:t>
            </a:r>
            <a:r>
              <a:rPr lang="cs-CZ" dirty="0"/>
              <a:t>rondo - </a:t>
            </a:r>
            <a:r>
              <a:rPr lang="cs-CZ" i="1" dirty="0"/>
              <a:t>Vltava, </a:t>
            </a:r>
            <a:r>
              <a:rPr lang="cs-CZ" dirty="0"/>
              <a:t>variace - </a:t>
            </a:r>
            <a:r>
              <a:rPr lang="cs-CZ" i="1" dirty="0"/>
              <a:t>Šárka</a:t>
            </a:r>
          </a:p>
          <a:p>
            <a:pPr marL="0" indent="0">
              <a:buNone/>
            </a:pPr>
            <a:r>
              <a:rPr lang="cs-CZ" dirty="0"/>
              <a:t>→ </a:t>
            </a:r>
            <a:r>
              <a:rPr lang="cs-CZ" dirty="0" err="1"/>
              <a:t>beethovenovský</a:t>
            </a:r>
            <a:r>
              <a:rPr lang="cs-CZ" dirty="0"/>
              <a:t> kompoziční princip slučuje s novoromantickou programností</a:t>
            </a:r>
          </a:p>
          <a:p>
            <a:r>
              <a:rPr lang="cs-CZ" dirty="0"/>
              <a:t>jednotlivé básně koncertně uvedeny postupně, souborně 1882 = zcela mimořádná událost v českém hudebním životě</a:t>
            </a:r>
          </a:p>
          <a:p>
            <a:r>
              <a:rPr lang="cs-CZ" dirty="0"/>
              <a:t>provedeno také v zahraničí (Londýn, Budapešť, Varšava, Hannover, Paříž)</a:t>
            </a:r>
          </a:p>
          <a:p>
            <a:r>
              <a:rPr lang="cs-CZ" dirty="0"/>
              <a:t>celý cyklus vydal pražský nakladatel František Antonín Urbánek</a:t>
            </a:r>
          </a:p>
          <a:p>
            <a:r>
              <a:rPr lang="cs-CZ" dirty="0"/>
              <a:t>existuje i v autorské verzi pro 4ruční klavír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443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Mládí a léta studií: 1824 - 1847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53884"/>
            <a:ext cx="11802795" cy="4642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rodina velmi rozvětvená, otec František, matka Barbora Linková, Bedřich 11. dítě, ale 1. dlouho očekávaný syn, silné vazby v rodině</a:t>
            </a:r>
          </a:p>
          <a:p>
            <a:r>
              <a:rPr lang="cs-CZ" dirty="0"/>
              <a:t>život v blahobytu, bezstarostné dětství</a:t>
            </a:r>
          </a:p>
          <a:p>
            <a:r>
              <a:rPr lang="cs-CZ" dirty="0"/>
              <a:t>společenské prostředí: otec sládek, společenský vzestup završil v Růžkově Lhoticích: vlastník panství, styky se šlechtou, velmi čilý společenský život, místo prázdninových pobytů BS</a:t>
            </a:r>
          </a:p>
          <a:p>
            <a:r>
              <a:rPr lang="cs-CZ" dirty="0"/>
              <a:t>v rodině silné vlastenecké smýšlení, rodina česká, hovořili česky, pohyboval se v českém prostředí, i když vystudoval německé školy a čj. zvládal s obtížemi (v otázkách deklamace mu pomáhali Eliška Krásnohorská a Otakar Hostinský)</a:t>
            </a:r>
          </a:p>
          <a:p>
            <a:r>
              <a:rPr lang="cs-CZ" dirty="0"/>
              <a:t>otec hudební amatér (housle) → BS od malička ve styku s hudbou, v Litomyšli pověst zázračného dítěte, 1. skladatelské pokusy</a:t>
            </a:r>
          </a:p>
          <a:p>
            <a:r>
              <a:rPr lang="cs-CZ" dirty="0"/>
              <a:t>z Litomyšle stěhování do Jindřichova Hradce – další rozvoj otcových podnikatelských aktivit</a:t>
            </a:r>
          </a:p>
        </p:txBody>
      </p:sp>
    </p:spTree>
    <p:extLst>
      <p:ext uri="{BB962C8B-B14F-4D97-AF65-F5344CB8AC3E}">
        <p14:creationId xmlns:p14="http://schemas.microsoft.com/office/powerpoint/2010/main" val="36220420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80047-FC0F-4247-83C2-3C3230F1E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Klavírní tvorba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C2D64D-0779-4D6B-A532-2D759C139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2124222"/>
            <a:ext cx="11760591" cy="451572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Návrat ke třem hlavním oblastem klavírní tvorby:</a:t>
            </a:r>
          </a:p>
          <a:p>
            <a:r>
              <a:rPr lang="cs-CZ" dirty="0"/>
              <a:t>k charakteristickému klavírnímu kusu</a:t>
            </a:r>
          </a:p>
          <a:p>
            <a:r>
              <a:rPr lang="cs-CZ" dirty="0"/>
              <a:t>k tanečním formám (zvl. polce)</a:t>
            </a:r>
          </a:p>
          <a:p>
            <a:pPr lvl="1"/>
            <a:r>
              <a:rPr lang="cs-CZ" i="1" dirty="0"/>
              <a:t>České tance – </a:t>
            </a:r>
            <a:r>
              <a:rPr lang="cs-CZ" dirty="0"/>
              <a:t>2dílný cyklus, zamýšlel i verzi 4ruční a orchestrální</a:t>
            </a:r>
          </a:p>
          <a:p>
            <a:pPr lvl="2"/>
            <a:r>
              <a:rPr lang="cs-CZ" dirty="0"/>
              <a:t>1. řada – 4 polky, dovršují Smetanův proces proměny v útvar svébytného idealizovaného tance</a:t>
            </a:r>
          </a:p>
          <a:p>
            <a:pPr lvl="2"/>
            <a:r>
              <a:rPr lang="cs-CZ" dirty="0"/>
              <a:t>2. řada – 10 čísel, další typy tanců</a:t>
            </a:r>
          </a:p>
          <a:p>
            <a:r>
              <a:rPr lang="cs-CZ" dirty="0"/>
              <a:t>k virtuózním skladbám</a:t>
            </a:r>
          </a:p>
          <a:p>
            <a:pPr lvl="1"/>
            <a:r>
              <a:rPr lang="cs-CZ" dirty="0"/>
              <a:t>cyklus </a:t>
            </a:r>
            <a:r>
              <a:rPr lang="cs-CZ" i="1" dirty="0"/>
              <a:t>Sny</a:t>
            </a:r>
            <a:r>
              <a:rPr lang="cs-CZ" dirty="0"/>
              <a:t> (1875) – vrchol nástrojové stylizace, vzpomínka na mládí, výraz díků za finanční pomoc svým bývalým žačkám</a:t>
            </a:r>
          </a:p>
        </p:txBody>
      </p:sp>
    </p:spTree>
    <p:extLst>
      <p:ext uri="{BB962C8B-B14F-4D97-AF65-F5344CB8AC3E}">
        <p14:creationId xmlns:p14="http://schemas.microsoft.com/office/powerpoint/2010/main" val="10249038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17452"/>
            <a:ext cx="12056011" cy="62460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/>
              <a:t>České tance</a:t>
            </a:r>
            <a:r>
              <a:rPr lang="cs-CZ" dirty="0"/>
              <a:t>, op. 27 </a:t>
            </a:r>
          </a:p>
          <a:p>
            <a:r>
              <a:rPr lang="cs-CZ" dirty="0"/>
              <a:t>1. řada (1877) - 4 polky </a:t>
            </a:r>
          </a:p>
          <a:p>
            <a:pPr lvl="1"/>
            <a:r>
              <a:rPr lang="cs-CZ" dirty="0"/>
              <a:t>2/4 takt, vznik cca 1830 v Čechách, původní název: maděra (= český lidový kolový tanec), poté kvůli polovičnímu (tj. 2/4) taktu přejmenovaný na půlka → přejmenováno na polka (nejspíše jako výraz sympatií k národnostně utlačovaným Polákům v období revoluce 1830)</a:t>
            </a:r>
            <a:endParaRPr lang="cs-CZ" u="sng" dirty="0"/>
          </a:p>
          <a:p>
            <a:r>
              <a:rPr lang="cs-CZ" dirty="0"/>
              <a:t>2. řada (1879) – 10 dalších tanců</a:t>
            </a:r>
          </a:p>
          <a:p>
            <a:pPr lvl="1"/>
            <a:r>
              <a:rPr lang="cs-CZ" dirty="0"/>
              <a:t>furiant (lat. </a:t>
            </a:r>
            <a:r>
              <a:rPr lang="cs-CZ" dirty="0" err="1"/>
              <a:t>furians</a:t>
            </a:r>
            <a:r>
              <a:rPr lang="cs-CZ" dirty="0"/>
              <a:t> = rozzuřený, </a:t>
            </a:r>
            <a:r>
              <a:rPr lang="cs-CZ" dirty="0" err="1"/>
              <a:t>it</a:t>
            </a:r>
            <a:r>
              <a:rPr lang="cs-CZ" dirty="0"/>
              <a:t>. </a:t>
            </a:r>
            <a:r>
              <a:rPr lang="cs-CZ" dirty="0" err="1"/>
              <a:t>furioso</a:t>
            </a:r>
            <a:r>
              <a:rPr lang="cs-CZ" dirty="0"/>
              <a:t> = ohnivě) – střídavě 2/4 a ¾ takt, rychlé tempo (presto)</a:t>
            </a:r>
          </a:p>
          <a:p>
            <a:pPr lvl="1"/>
            <a:r>
              <a:rPr lang="cs-CZ" dirty="0"/>
              <a:t>slepička – 2/4 takt, tempo moderato, během tance napodobování typických pohybů zvířat (také bažant, </a:t>
            </a:r>
            <a:r>
              <a:rPr lang="cs-CZ" dirty="0" err="1"/>
              <a:t>kohut</a:t>
            </a:r>
            <a:r>
              <a:rPr lang="cs-CZ" dirty="0"/>
              <a:t>, </a:t>
            </a:r>
            <a:r>
              <a:rPr lang="cs-CZ" dirty="0" err="1"/>
              <a:t>žabský</a:t>
            </a:r>
            <a:r>
              <a:rPr lang="cs-CZ" dirty="0"/>
              <a:t>…)</a:t>
            </a:r>
          </a:p>
          <a:p>
            <a:pPr lvl="1"/>
            <a:r>
              <a:rPr lang="cs-CZ" dirty="0"/>
              <a:t>oves – ¾ takt, tempo andantino</a:t>
            </a:r>
          </a:p>
          <a:p>
            <a:pPr lvl="1"/>
            <a:r>
              <a:rPr lang="cs-CZ" dirty="0"/>
              <a:t>medvěd – ¾ takt, tempo allegro</a:t>
            </a:r>
          </a:p>
          <a:p>
            <a:pPr lvl="1"/>
            <a:r>
              <a:rPr lang="cs-CZ" dirty="0"/>
              <a:t>cibulička – ¾ takt, tempo moderato</a:t>
            </a:r>
          </a:p>
          <a:p>
            <a:pPr lvl="1"/>
            <a:r>
              <a:rPr lang="cs-CZ" dirty="0"/>
              <a:t>dupák (= dupavá), 2/4 takt, tempo </a:t>
            </a:r>
            <a:r>
              <a:rPr lang="cs-CZ" dirty="0" err="1"/>
              <a:t>vivacissimo</a:t>
            </a:r>
            <a:endParaRPr lang="cs-CZ" dirty="0"/>
          </a:p>
          <a:p>
            <a:pPr lvl="1"/>
            <a:r>
              <a:rPr lang="cs-CZ" dirty="0"/>
              <a:t>hulán (= </a:t>
            </a:r>
            <a:r>
              <a:rPr lang="cs-CZ" dirty="0" err="1"/>
              <a:t>hulánka</a:t>
            </a:r>
            <a:r>
              <a:rPr lang="cs-CZ" dirty="0"/>
              <a:t>, hulán = polský voják bojující na koni), ¾ takt, tempo andantino</a:t>
            </a:r>
          </a:p>
          <a:p>
            <a:pPr lvl="1"/>
            <a:r>
              <a:rPr lang="cs-CZ" dirty="0"/>
              <a:t>obkročák – 2/4 takt, tempo allegro</a:t>
            </a:r>
          </a:p>
          <a:p>
            <a:pPr lvl="1"/>
            <a:r>
              <a:rPr lang="cs-CZ" dirty="0"/>
              <a:t>sousedská (= houpavá, šupák, šoupavá) = párový lidový tanec, ¾ takt, česká varianta valčíku, vznik ve 30. letech 19. stol., tempo moderato</a:t>
            </a:r>
          </a:p>
          <a:p>
            <a:pPr lvl="1"/>
            <a:r>
              <a:rPr lang="cs-CZ" dirty="0"/>
              <a:t>skočná (= skákavá, </a:t>
            </a:r>
            <a:r>
              <a:rPr lang="cs-CZ" dirty="0" err="1"/>
              <a:t>skočavka</a:t>
            </a:r>
            <a:r>
              <a:rPr lang="cs-CZ" dirty="0"/>
              <a:t>, skočná polka) – párový tanec, doprovod ve výrazných osminových hodnotách, 2/4 takt, tempo vivace</a:t>
            </a:r>
          </a:p>
        </p:txBody>
      </p:sp>
    </p:spTree>
    <p:extLst>
      <p:ext uri="{BB962C8B-B14F-4D97-AF65-F5344CB8AC3E}">
        <p14:creationId xmlns:p14="http://schemas.microsoft.com/office/powerpoint/2010/main" val="32177238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A44087-5241-4DCB-8851-8203BCAFB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Komorní tvorba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ABDB80-AE59-4A8A-97E3-5CF5595C4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1680"/>
            <a:ext cx="12191999" cy="484632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tlumočník jeho niterných výpovědí, z pocitu izolace a osamělosti vznikají oba smyčcové kvartety</a:t>
            </a:r>
          </a:p>
          <a:p>
            <a:r>
              <a:rPr lang="cs-CZ" i="1" dirty="0"/>
              <a:t>1. smyčcový kvartet e-moll Z mého života</a:t>
            </a:r>
            <a:r>
              <a:rPr lang="cs-CZ" dirty="0"/>
              <a:t> (1876)</a:t>
            </a:r>
            <a:endParaRPr lang="cs-CZ" i="1" dirty="0"/>
          </a:p>
          <a:p>
            <a:pPr lvl="1"/>
            <a:r>
              <a:rPr lang="cs-CZ" dirty="0"/>
              <a:t>autobiografický záměr, každá věta jako nějaký důležitý životní moment:</a:t>
            </a:r>
          </a:p>
          <a:p>
            <a:pPr lvl="2"/>
            <a:r>
              <a:rPr lang="cs-CZ" dirty="0"/>
              <a:t>1. věta = náklonnost k umění, touha po něčem, co se nedá vyslovit</a:t>
            </a:r>
          </a:p>
          <a:p>
            <a:pPr lvl="2"/>
            <a:r>
              <a:rPr lang="cs-CZ" dirty="0"/>
              <a:t>2. věta = polka, upomínka na mládí, veselí, taneční svět</a:t>
            </a:r>
          </a:p>
          <a:p>
            <a:pPr lvl="2"/>
            <a:r>
              <a:rPr lang="cs-CZ" dirty="0"/>
              <a:t>3. věta = 1. láska – Kateřina Kolářová</a:t>
            </a:r>
          </a:p>
          <a:p>
            <a:pPr lvl="2"/>
            <a:r>
              <a:rPr lang="cs-CZ" dirty="0"/>
              <a:t>4. věta = poznání národního uvědomění a tragický zlom (ohluchnutí)</a:t>
            </a:r>
          </a:p>
          <a:p>
            <a:pPr lvl="1"/>
            <a:r>
              <a:rPr lang="cs-CZ" dirty="0"/>
              <a:t>zachovává tradiční klasický sonátový cyklus</a:t>
            </a:r>
          </a:p>
          <a:p>
            <a:pPr lvl="1"/>
            <a:r>
              <a:rPr lang="cs-CZ" dirty="0"/>
              <a:t>výtky na nehratelnost díla, 1. provedení v domáckém prostředí, violu hrál A. Dvořák</a:t>
            </a:r>
          </a:p>
          <a:p>
            <a:pPr lvl="1"/>
            <a:r>
              <a:rPr lang="cs-CZ" dirty="0"/>
              <a:t>za života BS se dočkal i řady zahraničních provedení (Výmar, Moskva)</a:t>
            </a:r>
          </a:p>
          <a:p>
            <a:r>
              <a:rPr lang="cs-CZ" i="1" dirty="0"/>
              <a:t>2. smyčcový kvartet d-moll</a:t>
            </a:r>
            <a:r>
              <a:rPr lang="cs-CZ" dirty="0"/>
              <a:t> (1882 – 1883)</a:t>
            </a:r>
            <a:endParaRPr lang="cs-CZ" i="1" dirty="0"/>
          </a:p>
          <a:p>
            <a:pPr lvl="1"/>
            <a:r>
              <a:rPr lang="cs-CZ" dirty="0"/>
              <a:t>komponoval už v závěru života, kdy byl schopen pracovat jen s několikaměsíčními pauzami</a:t>
            </a:r>
          </a:p>
          <a:p>
            <a:r>
              <a:rPr lang="cs-CZ" i="1" dirty="0"/>
              <a:t>Z domoviny</a:t>
            </a:r>
            <a:r>
              <a:rPr lang="cs-CZ" dirty="0"/>
              <a:t> (1880) – dueta pro housle a klavír</a:t>
            </a:r>
          </a:p>
          <a:p>
            <a:pPr lvl="1"/>
            <a:r>
              <a:rPr lang="cs-CZ" dirty="0"/>
              <a:t>komorní obdoba básně </a:t>
            </a:r>
            <a:r>
              <a:rPr lang="cs-CZ" i="1" dirty="0"/>
              <a:t>Z českých luhů a hájů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2146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73D82-9291-46FB-983F-29A9C951B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Kontakty a další tvorba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3E3072-8382-4178-ADD3-1BA0349EE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2025748"/>
            <a:ext cx="12070080" cy="471267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neustálá korespondence s Prahou</a:t>
            </a:r>
          </a:p>
          <a:p>
            <a:r>
              <a:rPr lang="cs-CZ" dirty="0"/>
              <a:t>pravidelné návštěvy operních a činoherních představení a koncertů Umělecké besedy, pomocníci a přátelé:</a:t>
            </a:r>
          </a:p>
          <a:p>
            <a:pPr lvl="1"/>
            <a:r>
              <a:rPr lang="cs-CZ" dirty="0"/>
              <a:t>Josef Jiránek – klavírista, u kterého BS bydlel v době pobytů v Praze</a:t>
            </a:r>
          </a:p>
          <a:p>
            <a:pPr lvl="1"/>
            <a:r>
              <a:rPr lang="cs-CZ" dirty="0"/>
              <a:t>Adolf Čech – jeho nástupce na pozici 1. kapelníka opery Prozatímního divadla</a:t>
            </a:r>
          </a:p>
          <a:p>
            <a:pPr lvl="1"/>
            <a:r>
              <a:rPr lang="cs-CZ" dirty="0"/>
              <a:t>Josef Srb-</a:t>
            </a:r>
            <a:r>
              <a:rPr lang="cs-CZ" dirty="0" err="1"/>
              <a:t>Debrnov</a:t>
            </a:r>
            <a:r>
              <a:rPr lang="cs-CZ" dirty="0"/>
              <a:t> – důvěrník a sekretář BS, vyřizoval mu všechny praktické záležitosti, v jeho pozůstalosti se dochovala řada děl BS</a:t>
            </a:r>
          </a:p>
          <a:p>
            <a:pPr lvl="1"/>
            <a:r>
              <a:rPr lang="cs-CZ" dirty="0"/>
              <a:t>Ludevít Procházka – žák BS, kritik, od 70. let působil v zahraničí, zasloužil se o provádění skladeb BS v zahraničí (např. jako pianista provedl </a:t>
            </a:r>
            <a:r>
              <a:rPr lang="cs-CZ" i="1" dirty="0"/>
              <a:t>Klavírní trio g-moll</a:t>
            </a:r>
            <a:r>
              <a:rPr lang="cs-CZ" dirty="0"/>
              <a:t>)</a:t>
            </a:r>
          </a:p>
          <a:p>
            <a:r>
              <a:rPr lang="cs-CZ" i="1" dirty="0"/>
              <a:t>Píseň na moři </a:t>
            </a:r>
            <a:r>
              <a:rPr lang="cs-CZ" dirty="0"/>
              <a:t>(1876 – 1877) – nejrozsáhlejší a nejnáročnější mužský sbor BS, komponoval ho pro Hlahol, na slova Vítězslava Hálka</a:t>
            </a:r>
          </a:p>
          <a:p>
            <a:r>
              <a:rPr lang="cs-CZ" dirty="0"/>
              <a:t>písňový cyklus </a:t>
            </a:r>
            <a:r>
              <a:rPr lang="cs-CZ" i="1" dirty="0"/>
              <a:t>Večerní písně </a:t>
            </a:r>
            <a:r>
              <a:rPr lang="cs-CZ" dirty="0"/>
              <a:t>(1879), na slova V. Hálka</a:t>
            </a:r>
          </a:p>
          <a:p>
            <a:r>
              <a:rPr lang="cs-CZ" dirty="0"/>
              <a:t>menší sbory: </a:t>
            </a:r>
            <a:r>
              <a:rPr lang="cs-CZ" i="1" dirty="0"/>
              <a:t>Věno</a:t>
            </a:r>
            <a:r>
              <a:rPr lang="cs-CZ" dirty="0"/>
              <a:t>, </a:t>
            </a:r>
            <a:r>
              <a:rPr lang="cs-CZ" i="1" dirty="0"/>
              <a:t>Modlitba</a:t>
            </a:r>
            <a:r>
              <a:rPr lang="cs-CZ" dirty="0"/>
              <a:t> (oba 1880) – oba na text J. Srba-</a:t>
            </a:r>
            <a:r>
              <a:rPr lang="cs-CZ" dirty="0" err="1"/>
              <a:t>Debrnova</a:t>
            </a:r>
            <a:r>
              <a:rPr lang="cs-CZ" dirty="0"/>
              <a:t> aj.</a:t>
            </a:r>
          </a:p>
          <a:p>
            <a:r>
              <a:rPr lang="cs-CZ" dirty="0"/>
              <a:t>dominantní postavení si i v tomto období zachovala tvorba operní:</a:t>
            </a:r>
          </a:p>
        </p:txBody>
      </p:sp>
    </p:spTree>
    <p:extLst>
      <p:ext uri="{BB962C8B-B14F-4D97-AF65-F5344CB8AC3E}">
        <p14:creationId xmlns:p14="http://schemas.microsoft.com/office/powerpoint/2010/main" val="21191808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32706-187D-4AAC-90F3-103BB8F54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Hubička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C4F0FF-C27E-44B7-9870-7CBCEE979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560" y="2056076"/>
            <a:ext cx="11347556" cy="44159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1875 – 1876, přívlastek: „opera prostonárodní“</a:t>
            </a:r>
          </a:p>
          <a:p>
            <a:r>
              <a:rPr lang="cs-CZ" dirty="0"/>
              <a:t>přechod od oper uzavřených čísel k prokomponovaným útvarům</a:t>
            </a:r>
          </a:p>
          <a:p>
            <a:r>
              <a:rPr lang="cs-CZ" dirty="0"/>
              <a:t>komická, libreto Eliška Krásnohorská (podle povídky Karolíny Světlé), dokázala bez problémů vyhovět jakýmkoliv požadavkům BS, považovala za čest, že s ním může spolupracovat</a:t>
            </a:r>
          </a:p>
          <a:p>
            <a:r>
              <a:rPr lang="cs-CZ" dirty="0"/>
              <a:t>lyrická, vroucí a intimní atmosféra lidového prostředí, jemná komika</a:t>
            </a:r>
          </a:p>
          <a:p>
            <a:r>
              <a:rPr lang="cs-CZ" dirty="0"/>
              <a:t>problematika hloubky, určitosti a opravdovosti lidských vztahů a citů</a:t>
            </a:r>
          </a:p>
          <a:p>
            <a:r>
              <a:rPr lang="cs-CZ" dirty="0"/>
              <a:t>citace lidové písně (jediná ve Smetanových operách): </a:t>
            </a:r>
            <a:r>
              <a:rPr lang="cs-CZ" i="1" dirty="0"/>
              <a:t>Hajej, můj andílku</a:t>
            </a:r>
          </a:p>
          <a:p>
            <a:r>
              <a:rPr lang="cs-CZ" dirty="0"/>
              <a:t>ukolébavka </a:t>
            </a:r>
            <a:r>
              <a:rPr lang="cs-CZ" i="1" dirty="0"/>
              <a:t>Letěla bělounká holubička </a:t>
            </a:r>
            <a:r>
              <a:rPr lang="cs-CZ" dirty="0"/>
              <a:t>zlidověla</a:t>
            </a:r>
          </a:p>
          <a:p>
            <a:r>
              <a:rPr lang="cs-CZ" dirty="0"/>
              <a:t>veřejností očekávaná opera, protože šlo o první operní dílo hluchého skladatele</a:t>
            </a:r>
          </a:p>
          <a:p>
            <a:r>
              <a:rPr lang="cs-CZ" dirty="0"/>
              <a:t>obrovský úspěch, popularitou se vyrovnala </a:t>
            </a:r>
            <a:r>
              <a:rPr lang="cs-CZ" i="1" dirty="0"/>
              <a:t>Prodané nevěstě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0928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8DD03-8B01-49D4-97FD-F282987D0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Tajemství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270BD2-F454-4EF9-A713-B9CC1EBC9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libreto Eliška Krásnohorská, 1878, komická</a:t>
            </a:r>
          </a:p>
          <a:p>
            <a:r>
              <a:rPr lang="cs-CZ" dirty="0"/>
              <a:t>nejvíce prokomponovaná opera</a:t>
            </a:r>
          </a:p>
          <a:p>
            <a:r>
              <a:rPr lang="cs-CZ" dirty="0"/>
              <a:t>první česká opera z maloměstského prostředí</a:t>
            </a:r>
          </a:p>
          <a:p>
            <a:r>
              <a:rPr lang="cs-CZ" dirty="0"/>
              <a:t>naivní zápletky, lehká komika</a:t>
            </a:r>
          </a:p>
          <a:p>
            <a:r>
              <a:rPr lang="cs-CZ" dirty="0"/>
              <a:t>podle mínění BS je to nejdokonalejší a stylově nejjednotnější opera</a:t>
            </a:r>
          </a:p>
          <a:p>
            <a:r>
              <a:rPr lang="cs-CZ" dirty="0"/>
              <a:t>obsáhlé a polyfonně zpracované ansámbly</a:t>
            </a:r>
          </a:p>
          <a:p>
            <a:r>
              <a:rPr lang="cs-CZ" dirty="0"/>
              <a:t>barevně vykreslené figurky – postavy řemeslníků, hašteřivých sousedek…</a:t>
            </a:r>
          </a:p>
          <a:p>
            <a:r>
              <a:rPr lang="cs-CZ" dirty="0"/>
              <a:t>píseň v doprovodu kytary!</a:t>
            </a:r>
          </a:p>
          <a:p>
            <a:r>
              <a:rPr lang="cs-CZ" dirty="0"/>
              <a:t>BS si této opery velmi cenil, i když se neprovozovala tolik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6218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7C4E1-3965-494F-B206-B31FDA974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Čertova stěna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C3C5D1-89C8-4A0A-834D-F134910DA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079" y="2137144"/>
            <a:ext cx="11525693" cy="4295554"/>
          </a:xfrm>
        </p:spPr>
        <p:txBody>
          <a:bodyPr>
            <a:normAutofit/>
          </a:bodyPr>
          <a:lstStyle/>
          <a:p>
            <a:r>
              <a:rPr lang="cs-CZ" dirty="0"/>
              <a:t>komicko-romantická, poslední dokončené scénické dílo, 1879 – 1882</a:t>
            </a:r>
          </a:p>
          <a:p>
            <a:r>
              <a:rPr lang="cs-CZ" dirty="0"/>
              <a:t>libreto Eliška Krásnohorská</a:t>
            </a:r>
          </a:p>
          <a:p>
            <a:r>
              <a:rPr lang="cs-CZ" dirty="0"/>
              <a:t>rozpačitý námět i hudební zpracování: kvůli četným zásahům BS z původního záměru komické opery vyšel námět romanticko-historický a komika se vytratila</a:t>
            </a:r>
          </a:p>
          <a:p>
            <a:r>
              <a:rPr lang="cs-CZ" dirty="0"/>
              <a:t>závažná témata: konflikt dobra a zla</a:t>
            </a:r>
          </a:p>
          <a:p>
            <a:r>
              <a:rPr lang="cs-CZ" dirty="0"/>
              <a:t>vrcholné Smetanovo mistrovství, orchestr se výrazně podílí na průběhu děje, netypické harmonie (motiv Raracha = </a:t>
            </a:r>
            <a:r>
              <a:rPr lang="cs-CZ" dirty="0" err="1"/>
              <a:t>zv</a:t>
            </a:r>
            <a:r>
              <a:rPr lang="cs-CZ" dirty="0"/>
              <a:t>. T</a:t>
            </a:r>
            <a:r>
              <a:rPr lang="cs-CZ" baseline="30000" dirty="0"/>
              <a:t>5</a:t>
            </a:r>
            <a:r>
              <a:rPr lang="cs-CZ" dirty="0"/>
              <a:t>), barvitá instrumentace (zvl. v </a:t>
            </a:r>
            <a:r>
              <a:rPr lang="cs-CZ" i="1" dirty="0"/>
              <a:t>Pekelném tanci</a:t>
            </a:r>
            <a:r>
              <a:rPr lang="cs-CZ" dirty="0"/>
              <a:t>)</a:t>
            </a:r>
          </a:p>
          <a:p>
            <a:r>
              <a:rPr lang="cs-CZ" dirty="0"/>
              <a:t>omezení ansámblových a sborových scén</a:t>
            </a:r>
          </a:p>
        </p:txBody>
      </p:sp>
    </p:spTree>
    <p:extLst>
      <p:ext uri="{BB962C8B-B14F-4D97-AF65-F5344CB8AC3E}">
        <p14:creationId xmlns:p14="http://schemas.microsoft.com/office/powerpoint/2010/main" val="34559251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E79DB-8C34-45B1-894A-47EDE28F9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Viola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BC4878-00DE-4A84-81EE-CA4CF3B79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torzo z let 1874 – 1884 (276 taktů partitury a 89 taktů skici), libreto Eliška Krásnohorská (podle Shakespearovy komedie </a:t>
            </a:r>
            <a:r>
              <a:rPr lang="cs-CZ" i="1" dirty="0"/>
              <a:t>Večer</a:t>
            </a:r>
            <a:r>
              <a:rPr lang="cs-CZ" dirty="0"/>
              <a:t> </a:t>
            </a:r>
            <a:r>
              <a:rPr lang="cs-CZ" i="1" dirty="0"/>
              <a:t>tříkrálový</a:t>
            </a:r>
            <a:r>
              <a:rPr lang="cs-CZ" dirty="0"/>
              <a:t>)</a:t>
            </a:r>
          </a:p>
          <a:p>
            <a:r>
              <a:rPr lang="cs-CZ" dirty="0"/>
              <a:t>provedl Otakar Ostrčil v ND 1924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6726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C8101-8F2E-4385-85D2-415011304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života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5CF4DC-3391-4478-BB53-0CC2E83BD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61" y="2073349"/>
            <a:ext cx="11802140" cy="458263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od 1875 v Jabkenicích u dcery Žofie, 1883 se ještě zúčastnil znovuotevření ND</a:t>
            </a:r>
          </a:p>
          <a:p>
            <a:r>
              <a:rPr lang="cs-CZ" dirty="0"/>
              <a:t>konec dubna 1884 převezený do ústavu pro choromyslné v Praze, kde 12. 5. zemřel</a:t>
            </a:r>
          </a:p>
          <a:p>
            <a:r>
              <a:rPr lang="cs-CZ" dirty="0"/>
              <a:t>Umělecká beseda uspořádala velkolepý pohřeb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BS si vždy kladl ty nejvyšší umělecké nároky, nebyl nikdy poplatný době, i když na to ve své materiální stránce doplácel</a:t>
            </a:r>
          </a:p>
          <a:p>
            <a:r>
              <a:rPr lang="cs-CZ" dirty="0"/>
              <a:t>jeho požadavky na koncertní a operní provoz vycházely z těch evropských, což v českém prostředí nebylo reálné</a:t>
            </a:r>
          </a:p>
          <a:p>
            <a:r>
              <a:rPr lang="cs-CZ" dirty="0"/>
              <a:t>v tvorbě slučoval mozartovský a </a:t>
            </a:r>
            <a:r>
              <a:rPr lang="cs-CZ" dirty="0" err="1"/>
              <a:t>beethovenovský</a:t>
            </a:r>
            <a:r>
              <a:rPr lang="cs-CZ" dirty="0"/>
              <a:t> řád s romantickými a novoromantickými proudy, vždy respektoval klasické hudební formy</a:t>
            </a:r>
          </a:p>
          <a:p>
            <a:r>
              <a:rPr lang="cs-CZ" dirty="0"/>
              <a:t>položil základy české operní tvorby</a:t>
            </a:r>
          </a:p>
          <a:p>
            <a:r>
              <a:rPr lang="cs-CZ" dirty="0"/>
              <a:t>důležité podněty přinesl ve všech oblastech, ve kterých působil: skladatel, pianista, sbormistr, dirigent, kritik, organizátor, dramaturg…</a:t>
            </a:r>
          </a:p>
          <a:p>
            <a:r>
              <a:rPr lang="cs-CZ" dirty="0"/>
              <a:t>v jeho dílech přes všechnu tragiku vždy převážila očistná katarze, vždy je v závěru optimistická vize</a:t>
            </a:r>
          </a:p>
          <a:p>
            <a:r>
              <a:rPr lang="cs-CZ" dirty="0"/>
              <a:t>jediné jeho nenaplněné přání: proniknout svými skladbami do zahraničí</a:t>
            </a:r>
          </a:p>
        </p:txBody>
      </p:sp>
    </p:spTree>
    <p:extLst>
      <p:ext uri="{BB962C8B-B14F-4D97-AF65-F5344CB8AC3E}">
        <p14:creationId xmlns:p14="http://schemas.microsoft.com/office/powerpoint/2010/main" val="42057984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Smetanovský kult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smrti Smetana zbožšťován a nezdravě heroizován – tvůrce této představy byl hudební estetik Otakar Hostinský (</a:t>
            </a:r>
            <a:r>
              <a:rPr lang="cs-CZ" i="1" dirty="0"/>
              <a:t>Bedřich Smetana a jeho boj o moderní českou hudbu</a:t>
            </a:r>
            <a:r>
              <a:rPr lang="cs-CZ" dirty="0"/>
              <a:t>, 1910) a pak zvl. hudební historik Zdeněk Nejedlý a jeho žáci (Otakar Zich, Vladimír </a:t>
            </a:r>
            <a:r>
              <a:rPr lang="cs-CZ" dirty="0" err="1"/>
              <a:t>Helfert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6342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56B572-4A39-48CA-8A40-ABD6CC9D2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Studia Bedřicha Smetany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E52D99-3C80-49BB-BBF9-887F4E52D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96086"/>
            <a:ext cx="12013809" cy="461420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rušný společenský život + zaměstnán hudbou → nevalný student</a:t>
            </a:r>
          </a:p>
          <a:p>
            <a:r>
              <a:rPr lang="cs-CZ" dirty="0"/>
              <a:t>v Jihlavě: poprvé odloučen na delší dobu od domova, německé prostředí → neunesl</a:t>
            </a:r>
          </a:p>
          <a:p>
            <a:r>
              <a:rPr lang="cs-CZ" dirty="0"/>
              <a:t>poté Německý Brod a pak Praha – zde bohatý kulturní život (koncerty, představení ve </a:t>
            </a:r>
            <a:r>
              <a:rPr lang="cs-CZ" dirty="0" err="1"/>
              <a:t>StD</a:t>
            </a:r>
            <a:r>
              <a:rPr lang="cs-CZ" dirty="0"/>
              <a:t>, kvalitní orchestry, konzervatoř, koncerty virtuózů – od 1840 koncertoval v Praze F. </a:t>
            </a:r>
            <a:r>
              <a:rPr lang="cs-CZ" dirty="0" err="1"/>
              <a:t>Liszt</a:t>
            </a:r>
            <a:r>
              <a:rPr lang="cs-CZ" dirty="0"/>
              <a:t>…). BS účasten hudebních aktivit, účinkoval ve studentském kvartetu, kterému přepisoval repertoár. Vznikají jeho první systematické kompozice:</a:t>
            </a:r>
          </a:p>
          <a:p>
            <a:pPr lvl="1"/>
            <a:r>
              <a:rPr lang="cs-CZ" i="1" dirty="0"/>
              <a:t>Luisina polka </a:t>
            </a:r>
            <a:r>
              <a:rPr lang="cs-CZ" dirty="0"/>
              <a:t>(1840) – jméno podle sestřenice, velmi si díla cenil</a:t>
            </a:r>
          </a:p>
          <a:p>
            <a:pPr lvl="1"/>
            <a:r>
              <a:rPr lang="cs-CZ" i="1" dirty="0" err="1"/>
              <a:t>Jiřinkova</a:t>
            </a:r>
            <a:r>
              <a:rPr lang="cs-CZ" i="1" dirty="0"/>
              <a:t> polka</a:t>
            </a:r>
            <a:r>
              <a:rPr lang="cs-CZ" dirty="0"/>
              <a:t> (1840)</a:t>
            </a:r>
          </a:p>
          <a:p>
            <a:pPr lvl="1"/>
            <a:r>
              <a:rPr lang="cs-CZ" dirty="0"/>
              <a:t>polka </a:t>
            </a:r>
            <a:r>
              <a:rPr lang="cs-CZ" i="1" dirty="0"/>
              <a:t>Ze studentského života</a:t>
            </a:r>
            <a:r>
              <a:rPr lang="cs-CZ" dirty="0"/>
              <a:t> (1842)</a:t>
            </a:r>
            <a:endParaRPr lang="cs-CZ" i="1" dirty="0"/>
          </a:p>
          <a:p>
            <a:pPr lvl="1"/>
            <a:r>
              <a:rPr lang="cs-CZ" dirty="0"/>
              <a:t>první </a:t>
            </a:r>
            <a:r>
              <a:rPr lang="cs-CZ" i="1" dirty="0"/>
              <a:t>Lístky do památníku</a:t>
            </a:r>
          </a:p>
          <a:p>
            <a:r>
              <a:rPr lang="cs-CZ" dirty="0"/>
              <a:t>→ rozhodnutí stát se hudebníkem → tvrdé zakročení otce</a:t>
            </a:r>
          </a:p>
          <a:p>
            <a:r>
              <a:rPr lang="cs-CZ" dirty="0"/>
              <a:t>na přímluvu bratrance Josefa Františka na gymnázium do Plzně (1840 – 1843) – dostudoval, pokračuje kompoziční činnost – zvl. klavírní dílo, hlavní oblasti: polky (také kadrily, galopy a kvapíky), virtuózní skladby, lístky do památníku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0270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k životu a dílu,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prameny soustředěny ve Smetanově muzeu v Praze</a:t>
            </a:r>
          </a:p>
          <a:p>
            <a:r>
              <a:rPr lang="cs-CZ" dirty="0"/>
              <a:t>Jiří </a:t>
            </a:r>
            <a:r>
              <a:rPr lang="cs-CZ" dirty="0" err="1"/>
              <a:t>Berkovec</a:t>
            </a:r>
            <a:r>
              <a:rPr lang="cs-CZ" dirty="0"/>
              <a:t> – tematický soupis Smetanových skladeb </a:t>
            </a:r>
          </a:p>
          <a:p>
            <a:r>
              <a:rPr lang="cs-CZ" dirty="0"/>
              <a:t>Zdeněk Nejedlý – ideologicky zkresleno</a:t>
            </a:r>
          </a:p>
          <a:p>
            <a:r>
              <a:rPr lang="cs-CZ" dirty="0"/>
              <a:t>Otakar Zich aj.</a:t>
            </a:r>
          </a:p>
          <a:p>
            <a:r>
              <a:rPr lang="cs-CZ" dirty="0"/>
              <a:t>současná badatelka: </a:t>
            </a:r>
            <a:r>
              <a:rPr lang="cs-CZ"/>
              <a:t>Olga Mojžíšová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04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5AAEE-0483-44D5-8ED1-AEEA2A507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Pojmenování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5311A0-2D19-4E6E-85EB-9222D9F5D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" y="2039816"/>
            <a:ext cx="11859065" cy="465640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Smetanovo muzeum </a:t>
            </a:r>
          </a:p>
          <a:p>
            <a:pPr lvl="1"/>
            <a:r>
              <a:rPr lang="cs-CZ" dirty="0"/>
              <a:t>spadá pod České muzeum hudby, které spravuje Národním muzeum</a:t>
            </a:r>
          </a:p>
          <a:p>
            <a:pPr lvl="1"/>
            <a:r>
              <a:rPr lang="cs-CZ" dirty="0">
                <a:hlinkClick r:id="rId2"/>
              </a:rPr>
              <a:t>http://www.nm.cz/Ceske-muzeum-hudby/Oddeleni-CMH/Muzeum-Bedricha-Smetany/</a:t>
            </a:r>
            <a:r>
              <a:rPr lang="cs-CZ" dirty="0"/>
              <a:t> </a:t>
            </a:r>
          </a:p>
          <a:p>
            <a:r>
              <a:rPr lang="cs-CZ" dirty="0"/>
              <a:t>Smetanova Litomyšl</a:t>
            </a:r>
          </a:p>
          <a:p>
            <a:pPr lvl="1"/>
            <a:r>
              <a:rPr lang="cs-CZ" dirty="0"/>
              <a:t>festival klasické hudby, od roku 1946</a:t>
            </a:r>
          </a:p>
          <a:p>
            <a:pPr lvl="1"/>
            <a:r>
              <a:rPr lang="cs-CZ" dirty="0">
                <a:hlinkClick r:id="rId3"/>
              </a:rPr>
              <a:t>https://www.smetanovalitomysl.cz/cs/</a:t>
            </a:r>
            <a:r>
              <a:rPr lang="cs-CZ" dirty="0"/>
              <a:t> </a:t>
            </a:r>
          </a:p>
          <a:p>
            <a:r>
              <a:rPr lang="cs-CZ" dirty="0"/>
              <a:t>Smetanova síň – součást Obecního domu </a:t>
            </a:r>
            <a:r>
              <a:rPr lang="cs-CZ"/>
              <a:t>v Praze (!)</a:t>
            </a:r>
            <a:endParaRPr lang="cs-CZ" dirty="0"/>
          </a:p>
          <a:p>
            <a:r>
              <a:rPr lang="cs-CZ" dirty="0"/>
              <a:t>Smetanovo nábřeží (Praha), Smetanovo náměstí, ulice…</a:t>
            </a:r>
          </a:p>
          <a:p>
            <a:r>
              <a:rPr lang="cs-CZ" dirty="0"/>
              <a:t>festival Pražské jaro (!)</a:t>
            </a:r>
          </a:p>
          <a:p>
            <a:pPr lvl="1"/>
            <a:r>
              <a:rPr lang="cs-CZ" dirty="0"/>
              <a:t>každoročně zahajovaný v den úmrtí BS 12. 5. </a:t>
            </a:r>
            <a:r>
              <a:rPr lang="cs-CZ" i="1" dirty="0"/>
              <a:t>Mou vlastí</a:t>
            </a:r>
            <a:r>
              <a:rPr lang="cs-CZ" dirty="0"/>
              <a:t>, končí 4. 6. Beethovenovou </a:t>
            </a:r>
            <a:r>
              <a:rPr lang="cs-CZ" i="1" dirty="0"/>
              <a:t>9. symfonií</a:t>
            </a:r>
            <a:endParaRPr lang="cs-CZ" dirty="0"/>
          </a:p>
          <a:p>
            <a:pPr lvl="1"/>
            <a:r>
              <a:rPr lang="cs-CZ" dirty="0"/>
              <a:t>1. ročník v roce 1946 = 50. výročí vzniku České filharmonie</a:t>
            </a:r>
          </a:p>
          <a:p>
            <a:pPr lvl="1"/>
            <a:r>
              <a:rPr lang="cs-CZ" dirty="0"/>
              <a:t>součástí je interpretační soutěž, koná se každoročně v různých nástrojových oborech</a:t>
            </a:r>
          </a:p>
          <a:p>
            <a:pPr lvl="1"/>
            <a:r>
              <a:rPr lang="cs-CZ" dirty="0">
                <a:hlinkClick r:id="rId4"/>
              </a:rPr>
              <a:t>https://festival.cz/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7293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05F6C-C079-41BC-A903-AABB3B873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DC767B-EB4F-4905-923B-BD4045FC4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2025748"/>
            <a:ext cx="11830929" cy="4712677"/>
          </a:xfrm>
        </p:spPr>
        <p:txBody>
          <a:bodyPr>
            <a:normAutofit/>
          </a:bodyPr>
          <a:lstStyle/>
          <a:p>
            <a:r>
              <a:rPr lang="cs-CZ" dirty="0"/>
              <a:t>po dokončení gymnázia v Plzni definitivní rozhodnutí stát se hudebníkem („</a:t>
            </a:r>
            <a:r>
              <a:rPr lang="cs-CZ" i="1" dirty="0"/>
              <a:t>ve virtuozitě </a:t>
            </a:r>
            <a:r>
              <a:rPr lang="cs-CZ" i="1" dirty="0" err="1"/>
              <a:t>Lisztem</a:t>
            </a:r>
            <a:r>
              <a:rPr lang="cs-CZ" i="1" dirty="0"/>
              <a:t> a v kompozici Mozartem</a:t>
            </a:r>
            <a:r>
              <a:rPr lang="cs-CZ" dirty="0"/>
              <a:t>“)</a:t>
            </a:r>
          </a:p>
          <a:p>
            <a:r>
              <a:rPr lang="cs-CZ" dirty="0"/>
              <a:t>rozhodnut odejít studovat do Prahy: uvědomění si nutnosti soustavného a  systematického hudebního vzdělání + vztah ke Kateřině Kolářové, žačce </a:t>
            </a:r>
            <a:r>
              <a:rPr lang="cs-CZ" dirty="0" err="1"/>
              <a:t>Prokschova</a:t>
            </a:r>
            <a:r>
              <a:rPr lang="cs-CZ" dirty="0"/>
              <a:t> ústavu v Praze</a:t>
            </a:r>
          </a:p>
          <a:p>
            <a:r>
              <a:rPr lang="cs-CZ" dirty="0"/>
              <a:t>otec proti hudebním studiím, další zásah bratrance Františka</a:t>
            </a:r>
          </a:p>
          <a:p>
            <a:r>
              <a:rPr lang="cs-CZ" dirty="0"/>
              <a:t>studia – souhrn: </a:t>
            </a:r>
          </a:p>
          <a:p>
            <a:pPr lvl="1"/>
            <a:r>
              <a:rPr lang="cs-CZ" dirty="0"/>
              <a:t>Litomyšl – základní škola 1829 - 1831</a:t>
            </a:r>
          </a:p>
          <a:p>
            <a:pPr lvl="1"/>
            <a:r>
              <a:rPr lang="cs-CZ" dirty="0"/>
              <a:t>Jindřichův Hradec – základní škola 1831 – 1833, gymnázium 1833 – 1835 (propadl)</a:t>
            </a:r>
          </a:p>
          <a:p>
            <a:pPr lvl="1"/>
            <a:r>
              <a:rPr lang="cs-CZ" dirty="0"/>
              <a:t>gymnázia Růžkovy Lhotice, Jihlava 1835 – 1836, Německý Brod 1836 – 1839, Praha 1839 – 1840, premonstrátské gymnázium Plzeň 1840 – 1843</a:t>
            </a:r>
          </a:p>
          <a:p>
            <a:pPr lvl="1"/>
            <a:r>
              <a:rPr lang="cs-CZ" dirty="0"/>
              <a:t>Praha u </a:t>
            </a:r>
            <a:r>
              <a:rPr lang="cs-CZ" dirty="0" err="1"/>
              <a:t>Proksche</a:t>
            </a:r>
            <a:r>
              <a:rPr lang="cs-CZ" dirty="0"/>
              <a:t> 1843 – 1847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190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276F04-23E1-4347-8CAE-A28A711E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Praha a Josef </a:t>
            </a:r>
            <a:r>
              <a:rPr lang="cs-CZ" dirty="0" err="1"/>
              <a:t>Proksch</a:t>
            </a:r>
            <a:r>
              <a:rPr lang="cs-CZ" dirty="0"/>
              <a:t> 1843 – 1847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4CBACF-9604-4478-B746-1CDEB1AA5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45" y="2067951"/>
            <a:ext cx="12037255" cy="465640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první měsíce v Praze v nouzi, poté vyučování v rodině hraběte </a:t>
            </a:r>
            <a:r>
              <a:rPr lang="cs-CZ" dirty="0" err="1"/>
              <a:t>Thuna</a:t>
            </a:r>
            <a:r>
              <a:rPr lang="cs-CZ" dirty="0"/>
              <a:t> → dobré finanční zajištění, možnost studia na soukromém ústavu u Josefa </a:t>
            </a:r>
            <a:r>
              <a:rPr lang="cs-CZ" dirty="0" err="1"/>
              <a:t>Proksche</a:t>
            </a:r>
            <a:r>
              <a:rPr lang="cs-CZ" dirty="0"/>
              <a:t> (slepý pedagog)</a:t>
            </a:r>
          </a:p>
          <a:p>
            <a:r>
              <a:rPr lang="cs-CZ" dirty="0"/>
              <a:t>první systematické hudební vzdělání, komplexní: klavír, hudební teorie a historie</a:t>
            </a:r>
          </a:p>
          <a:p>
            <a:r>
              <a:rPr lang="cs-CZ" dirty="0"/>
              <a:t>u </a:t>
            </a:r>
            <a:r>
              <a:rPr lang="cs-CZ" dirty="0" err="1"/>
              <a:t>Thunů</a:t>
            </a:r>
            <a:r>
              <a:rPr lang="cs-CZ" dirty="0"/>
              <a:t> další umělecké kontakty (klavírista Alexandr </a:t>
            </a:r>
            <a:r>
              <a:rPr lang="cs-CZ" dirty="0" err="1"/>
              <a:t>Dreyschock</a:t>
            </a:r>
            <a:r>
              <a:rPr lang="cs-CZ" dirty="0"/>
              <a:t>), možnost zúčastnit se řady koncertů: </a:t>
            </a:r>
          </a:p>
          <a:p>
            <a:pPr lvl="1"/>
            <a:r>
              <a:rPr lang="cs-CZ" dirty="0"/>
              <a:t>1846 řídil v Praze dva koncerty H. Berlioz</a:t>
            </a:r>
          </a:p>
          <a:p>
            <a:pPr lvl="1"/>
            <a:r>
              <a:rPr lang="cs-CZ" dirty="0"/>
              <a:t>1847 ve </a:t>
            </a:r>
            <a:r>
              <a:rPr lang="cs-CZ" dirty="0" err="1"/>
              <a:t>StD</a:t>
            </a:r>
            <a:r>
              <a:rPr lang="cs-CZ" dirty="0"/>
              <a:t> koncert </a:t>
            </a:r>
            <a:r>
              <a:rPr lang="cs-CZ" dirty="0" err="1"/>
              <a:t>Schumannových</a:t>
            </a:r>
            <a:endParaRPr lang="cs-CZ" dirty="0"/>
          </a:p>
          <a:p>
            <a:pPr lvl="1"/>
            <a:r>
              <a:rPr lang="cs-CZ" dirty="0"/>
              <a:t>koncerty F. </a:t>
            </a:r>
            <a:r>
              <a:rPr lang="cs-CZ" dirty="0" err="1"/>
              <a:t>Liszta</a:t>
            </a:r>
            <a:endParaRPr lang="cs-CZ" dirty="0"/>
          </a:p>
          <a:p>
            <a:r>
              <a:rPr lang="cs-CZ" dirty="0"/>
              <a:t>Praha naprosto držela krok s Vídní v uvádění soudobé hudby, mnohdy ji i předstihla → významné pro BS a jeho další tvůrčí směřování</a:t>
            </a:r>
          </a:p>
          <a:p>
            <a:r>
              <a:rPr lang="cs-CZ" dirty="0"/>
              <a:t>1847 </a:t>
            </a:r>
          </a:p>
          <a:p>
            <a:pPr lvl="1"/>
            <a:r>
              <a:rPr lang="cs-CZ" dirty="0"/>
              <a:t>dokončení studií u </a:t>
            </a:r>
            <a:r>
              <a:rPr lang="cs-CZ" dirty="0" err="1"/>
              <a:t>Proksche</a:t>
            </a:r>
            <a:endParaRPr lang="cs-CZ" dirty="0"/>
          </a:p>
          <a:p>
            <a:pPr lvl="1"/>
            <a:r>
              <a:rPr lang="cs-CZ" dirty="0"/>
              <a:t>vykrystalizování jeho umělecké a skladatelské osobnosti, jednoznačné vzory: </a:t>
            </a:r>
            <a:r>
              <a:rPr lang="cs-CZ" dirty="0" err="1"/>
              <a:t>Schumann</a:t>
            </a:r>
            <a:r>
              <a:rPr lang="cs-CZ" dirty="0"/>
              <a:t>, Chopin, </a:t>
            </a:r>
            <a:r>
              <a:rPr lang="cs-CZ" dirty="0" err="1"/>
              <a:t>Mendelssohn</a:t>
            </a:r>
            <a:r>
              <a:rPr lang="cs-CZ" dirty="0"/>
              <a:t>, </a:t>
            </a:r>
            <a:r>
              <a:rPr lang="cs-CZ" dirty="0" err="1"/>
              <a:t>Liszt</a:t>
            </a:r>
            <a:r>
              <a:rPr lang="cs-CZ" dirty="0"/>
              <a:t>, Berlioz</a:t>
            </a:r>
          </a:p>
          <a:p>
            <a:pPr lvl="1"/>
            <a:r>
              <a:rPr lang="cs-CZ" dirty="0"/>
              <a:t>dozrání vztahu s Kateřinou Kolářovou</a:t>
            </a:r>
          </a:p>
          <a:p>
            <a:pPr lvl="1"/>
            <a:r>
              <a:rPr lang="cs-CZ" dirty="0"/>
              <a:t>ukončení pedagogického působení u </a:t>
            </a:r>
            <a:r>
              <a:rPr lang="cs-CZ" dirty="0" err="1"/>
              <a:t>Thunů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951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7CEBB-5C1C-4598-99CA-D75650BC2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Praha – samostatná existence 1847 - 1865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9B6A0E-9202-4DEB-8E25-D612A2DFE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25748"/>
            <a:ext cx="12013809" cy="4712677"/>
          </a:xfrm>
        </p:spPr>
        <p:txBody>
          <a:bodyPr>
            <a:normAutofit/>
          </a:bodyPr>
          <a:lstStyle/>
          <a:p>
            <a:r>
              <a:rPr lang="cs-CZ" dirty="0"/>
              <a:t>1847 koncertní cesta do východních Čech, neúspěch</a:t>
            </a:r>
          </a:p>
          <a:p>
            <a:r>
              <a:rPr lang="cs-CZ" dirty="0"/>
              <a:t>1848 </a:t>
            </a:r>
          </a:p>
          <a:p>
            <a:pPr lvl="1"/>
            <a:r>
              <a:rPr lang="cs-CZ" dirty="0"/>
              <a:t>založení vlastního soukromého ústavu s Kateřinou (sňatek 1849) + soukromé vyučování → finanční zajištění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 obrovské časové vytížení, vyučování = nutné zlo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 dobré renomé školy, realizace BS coby interpreta a vznik velkého množství kompozic pro ústav</a:t>
            </a:r>
            <a:endParaRPr lang="cs-CZ" dirty="0"/>
          </a:p>
          <a:p>
            <a:pPr lvl="1"/>
            <a:r>
              <a:rPr lang="cs-CZ" dirty="0"/>
              <a:t>navázání celoživotního přátelství s F. </a:t>
            </a:r>
            <a:r>
              <a:rPr lang="cs-CZ" dirty="0" err="1"/>
              <a:t>Lisztem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jeho celoživotní rádce, vzor a uctívaný mistr, i když v závěru života už rovnocenné umělecké osobnosti</a:t>
            </a:r>
          </a:p>
          <a:p>
            <a:pPr lvl="2"/>
            <a:r>
              <a:rPr lang="cs-CZ" dirty="0"/>
              <a:t>BS mu tento rok poslal svých </a:t>
            </a:r>
            <a:r>
              <a:rPr lang="cs-CZ" i="1" dirty="0"/>
              <a:t>Šest charakteristických skladeb </a:t>
            </a:r>
            <a:r>
              <a:rPr lang="cs-CZ" dirty="0"/>
              <a:t>a </a:t>
            </a:r>
            <a:r>
              <a:rPr lang="cs-CZ" dirty="0" err="1"/>
              <a:t>Liszt</a:t>
            </a:r>
            <a:r>
              <a:rPr lang="cs-CZ" dirty="0"/>
              <a:t> je doporučil k vydání </a:t>
            </a:r>
          </a:p>
          <a:p>
            <a:pPr lvl="2"/>
            <a:r>
              <a:rPr lang="cs-CZ" dirty="0"/>
              <a:t>dlouhodobější kontakt až od 1856 při návštěvě </a:t>
            </a:r>
            <a:r>
              <a:rPr lang="cs-CZ" dirty="0" err="1"/>
              <a:t>Liszta</a:t>
            </a:r>
            <a:r>
              <a:rPr lang="cs-CZ" dirty="0"/>
              <a:t> Prahy</a:t>
            </a:r>
          </a:p>
          <a:p>
            <a:pPr lvl="1"/>
            <a:r>
              <a:rPr lang="cs-CZ" dirty="0"/>
              <a:t>revoluční události (1848): účelově psané kompozice (např. pochod </a:t>
            </a:r>
            <a:r>
              <a:rPr lang="cs-CZ" i="1" dirty="0"/>
              <a:t>Pražské studentské legie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další kompozice tohoto období:</a:t>
            </a:r>
          </a:p>
          <a:p>
            <a:pPr lvl="2"/>
            <a:r>
              <a:rPr lang="cs-CZ" i="1" dirty="0"/>
              <a:t>Slavnostní ouvertura </a:t>
            </a:r>
            <a:r>
              <a:rPr lang="cs-CZ" dirty="0"/>
              <a:t>(podtitul </a:t>
            </a:r>
            <a:r>
              <a:rPr lang="cs-CZ" i="1" dirty="0" err="1"/>
              <a:t>Jubil</a:t>
            </a:r>
            <a:r>
              <a:rPr lang="cs-CZ" i="1" dirty="0"/>
              <a:t> </a:t>
            </a:r>
            <a:r>
              <a:rPr lang="cs-CZ" i="1" dirty="0" err="1"/>
              <a:t>ouverture</a:t>
            </a:r>
            <a:r>
              <a:rPr lang="cs-CZ" dirty="0"/>
              <a:t>), také označovaná </a:t>
            </a:r>
            <a:r>
              <a:rPr lang="cs-CZ" i="1" dirty="0"/>
              <a:t>Velká</a:t>
            </a:r>
          </a:p>
          <a:p>
            <a:pPr lvl="2"/>
            <a:r>
              <a:rPr lang="cs-CZ" dirty="0"/>
              <a:t>jeho 1. skladba na český text: </a:t>
            </a:r>
            <a:r>
              <a:rPr lang="cs-CZ" i="1" dirty="0"/>
              <a:t>Píseň svobody</a:t>
            </a:r>
          </a:p>
        </p:txBody>
      </p:sp>
    </p:spTree>
    <p:extLst>
      <p:ext uri="{BB962C8B-B14F-4D97-AF65-F5344CB8AC3E}">
        <p14:creationId xmlns:p14="http://schemas.microsoft.com/office/powerpoint/2010/main" val="1241943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40999-5735-4D41-86F4-87C5C6D3B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Kompoziční vývoj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76329D-2C56-47D5-89EC-2C589C284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2082018"/>
            <a:ext cx="11704320" cy="4614203"/>
          </a:xfrm>
        </p:spPr>
        <p:txBody>
          <a:bodyPr/>
          <a:lstStyle/>
          <a:p>
            <a:r>
              <a:rPr lang="cs-CZ" dirty="0"/>
              <a:t>dosud nejpočetnější je jeho klavírní tvorba = závažný a reprezentativní celek jeho tvorby stejně jako jiné kompoziční oblasti, 3 okruhy:</a:t>
            </a:r>
            <a:endParaRPr lang="cs-CZ" i="1" dirty="0"/>
          </a:p>
          <a:p>
            <a:pPr marL="457200" indent="-457200">
              <a:buAutoNum type="arabicPeriod"/>
            </a:pPr>
            <a:r>
              <a:rPr lang="cs-CZ" i="1" dirty="0"/>
              <a:t>Lístky do památníku </a:t>
            </a:r>
            <a:r>
              <a:rPr lang="cs-CZ" dirty="0"/>
              <a:t>= drobné charakteristické skladby – tehdy velmi populární žánr, některé z nich vyšly později jako </a:t>
            </a:r>
            <a:r>
              <a:rPr lang="cs-CZ" i="1" dirty="0"/>
              <a:t>Črty</a:t>
            </a:r>
            <a:r>
              <a:rPr lang="cs-CZ" dirty="0"/>
              <a:t> op. 4 a 5</a:t>
            </a:r>
          </a:p>
          <a:p>
            <a:pPr marL="457200" indent="-457200">
              <a:buAutoNum type="arabicPeriod"/>
            </a:pPr>
            <a:r>
              <a:rPr lang="cs-CZ" dirty="0"/>
              <a:t>polky – proměna: směřuje k tvorbě svébytného koncertního útvaru, už jde o stylizaci tance, podobně jako Chopin a jeho mazurky</a:t>
            </a:r>
          </a:p>
          <a:p>
            <a:pPr lvl="1"/>
            <a:r>
              <a:rPr lang="cs-CZ" dirty="0"/>
              <a:t>vrcholné: </a:t>
            </a:r>
            <a:r>
              <a:rPr lang="cs-CZ" i="1" dirty="0"/>
              <a:t>Salónní</a:t>
            </a:r>
            <a:r>
              <a:rPr lang="cs-CZ" dirty="0"/>
              <a:t> a </a:t>
            </a:r>
            <a:r>
              <a:rPr lang="cs-CZ" i="1" dirty="0"/>
              <a:t>Poetické</a:t>
            </a:r>
            <a:r>
              <a:rPr lang="cs-CZ" dirty="0"/>
              <a:t> </a:t>
            </a:r>
            <a:r>
              <a:rPr lang="cs-CZ" i="1" dirty="0"/>
              <a:t>polky</a:t>
            </a:r>
            <a:r>
              <a:rPr lang="cs-CZ" dirty="0"/>
              <a:t>, op. 7 a 8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virtuózní skladby – hledání a experimentování s formou a výrazovými prostředky, BS se do nich promítal i jako pianista – byl vysoce ceněným interpretem </a:t>
            </a:r>
          </a:p>
          <a:p>
            <a:pPr marL="457200" indent="-457200"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684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1043AE-99AB-45BB-9402-AC3D1692E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Smetanovy pražské aktivity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468CD0-BD9B-4870-9062-2AC37C98F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77" y="2158409"/>
            <a:ext cx="11472530" cy="4129849"/>
          </a:xfrm>
        </p:spPr>
        <p:txBody>
          <a:bodyPr/>
          <a:lstStyle/>
          <a:p>
            <a:r>
              <a:rPr lang="cs-CZ" dirty="0"/>
              <a:t>komorní koncerty</a:t>
            </a:r>
          </a:p>
          <a:p>
            <a:pPr lvl="1"/>
            <a:r>
              <a:rPr lang="cs-CZ" dirty="0"/>
              <a:t>vystupoval jako komorní hráč, spolupráce se </a:t>
            </a:r>
            <a:r>
              <a:rPr lang="cs-CZ" dirty="0" err="1"/>
              <a:t>StD</a:t>
            </a:r>
            <a:r>
              <a:rPr lang="cs-CZ" dirty="0"/>
              <a:t> a konzervatoří</a:t>
            </a:r>
          </a:p>
          <a:p>
            <a:pPr lvl="1"/>
            <a:r>
              <a:rPr lang="cs-CZ" dirty="0"/>
              <a:t>iniciátor těchto produkcí</a:t>
            </a:r>
          </a:p>
          <a:p>
            <a:r>
              <a:rPr lang="cs-CZ" dirty="0"/>
              <a:t>dirigent</a:t>
            </a:r>
          </a:p>
          <a:p>
            <a:pPr lvl="1"/>
            <a:r>
              <a:rPr lang="cs-CZ" dirty="0"/>
              <a:t>v Praze jen jednou před odjezdem do Švédska! Na vlastním koncertě dirigoval </a:t>
            </a:r>
            <a:r>
              <a:rPr lang="cs-CZ" i="1" dirty="0"/>
              <a:t>Triumfální symfonii </a:t>
            </a:r>
            <a:r>
              <a:rPr lang="cs-CZ" dirty="0"/>
              <a:t>(1853 – 1854) – jeho jediná symfonie, chtěl ji dedikovat sňatku císaře Františka Josefa s princeznou </a:t>
            </a:r>
            <a:r>
              <a:rPr lang="cs-CZ" dirty="0" err="1"/>
              <a:t>Sisi</a:t>
            </a:r>
            <a:r>
              <a:rPr lang="cs-CZ" dirty="0"/>
              <a:t> → cituje v ní Haydnovu melodii rakouské státní hymny</a:t>
            </a:r>
          </a:p>
        </p:txBody>
      </p:sp>
    </p:spTree>
    <p:extLst>
      <p:ext uri="{BB962C8B-B14F-4D97-AF65-F5344CB8AC3E}">
        <p14:creationId xmlns:p14="http://schemas.microsoft.com/office/powerpoint/2010/main" val="840258437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Vlastní 8">
      <a:dk1>
        <a:sysClr val="windowText" lastClr="000000"/>
      </a:dk1>
      <a:lt1>
        <a:sysClr val="window" lastClr="FFFFFF"/>
      </a:lt1>
      <a:dk2>
        <a:srgbClr val="050589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5379</TotalTime>
  <Words>5159</Words>
  <Application>Microsoft Office PowerPoint</Application>
  <PresentationFormat>Širokoúhlá obrazovka</PresentationFormat>
  <Paragraphs>418</Paragraphs>
  <Slides>41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Trebuchet MS</vt:lpstr>
      <vt:lpstr>Wingdings</vt:lpstr>
      <vt:lpstr>Berlín</vt:lpstr>
      <vt:lpstr>Bedřich Smetana 2. 3. 1824 Litomyšl – 12. 5. 1884 Praha</vt:lpstr>
      <vt:lpstr>Prezentace aplikace PowerPoint</vt:lpstr>
      <vt:lpstr>1. Mládí a léta studií: 1824 - 1847</vt:lpstr>
      <vt:lpstr>Studia Bedřicha Smetany</vt:lpstr>
      <vt:lpstr>Prezentace aplikace PowerPoint</vt:lpstr>
      <vt:lpstr>Praha a Josef Proksch 1843 – 1847</vt:lpstr>
      <vt:lpstr>2. Praha – samostatná existence 1847 - 1865</vt:lpstr>
      <vt:lpstr>Kompoziční vývoj</vt:lpstr>
      <vt:lpstr>Smetanovy pražské aktivity</vt:lpstr>
      <vt:lpstr>Osobní život</vt:lpstr>
      <vt:lpstr>3. Göteborg 1856 - 1861</vt:lpstr>
      <vt:lpstr>Prezentace aplikace PowerPoint</vt:lpstr>
      <vt:lpstr>Prezentace aplikace PowerPoint</vt:lpstr>
      <vt:lpstr>Prezentace aplikace PowerPoint</vt:lpstr>
      <vt:lpstr>4. pražský život: umělecké začátky 1861 - 1874</vt:lpstr>
      <vt:lpstr>Prezentace aplikace PowerPoint</vt:lpstr>
      <vt:lpstr>Prezentace aplikace PowerPoint</vt:lpstr>
      <vt:lpstr>Prezentace aplikace PowerPoint</vt:lpstr>
      <vt:lpstr>Pražský operní provoz</vt:lpstr>
      <vt:lpstr>Smetanova operní tvorba</vt:lpstr>
      <vt:lpstr>Prezentace aplikace PowerPoint</vt:lpstr>
      <vt:lpstr>Braniboři v Čechách</vt:lpstr>
      <vt:lpstr>Prodaná nevěsta</vt:lpstr>
      <vt:lpstr>Dalibor</vt:lpstr>
      <vt:lpstr>absence vzoru české opery</vt:lpstr>
      <vt:lpstr>Libuše</vt:lpstr>
      <vt:lpstr>Dvě vdovy</vt:lpstr>
      <vt:lpstr>5. hluchota, Jabkenice 1874 - 1884</vt:lpstr>
      <vt:lpstr>Má vlast</vt:lpstr>
      <vt:lpstr>Klavírní tvorba</vt:lpstr>
      <vt:lpstr>Prezentace aplikace PowerPoint</vt:lpstr>
      <vt:lpstr>Komorní tvorba</vt:lpstr>
      <vt:lpstr>Kontakty a další tvorba</vt:lpstr>
      <vt:lpstr>Hubička</vt:lpstr>
      <vt:lpstr>Tajemství</vt:lpstr>
      <vt:lpstr>Čertova stěna</vt:lpstr>
      <vt:lpstr>Viola</vt:lpstr>
      <vt:lpstr>Závěr života</vt:lpstr>
      <vt:lpstr>Smetanovský kult</vt:lpstr>
      <vt:lpstr>Prameny k životu a dílu, literatura</vt:lpstr>
      <vt:lpstr>Pojmenování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Kučerová</dc:creator>
  <cp:lastModifiedBy>lektor</cp:lastModifiedBy>
  <cp:revision>518</cp:revision>
  <dcterms:created xsi:type="dcterms:W3CDTF">2018-08-13T08:42:33Z</dcterms:created>
  <dcterms:modified xsi:type="dcterms:W3CDTF">2021-10-21T08:10:22Z</dcterms:modified>
</cp:coreProperties>
</file>