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94" r:id="rId3"/>
    <p:sldId id="296" r:id="rId4"/>
    <p:sldId id="297" r:id="rId5"/>
    <p:sldId id="260" r:id="rId6"/>
    <p:sldId id="270" r:id="rId7"/>
    <p:sldId id="271" r:id="rId8"/>
    <p:sldId id="272" r:id="rId9"/>
    <p:sldId id="273" r:id="rId10"/>
    <p:sldId id="274" r:id="rId11"/>
    <p:sldId id="295" r:id="rId12"/>
    <p:sldId id="275" r:id="rId13"/>
    <p:sldId id="261" r:id="rId14"/>
    <p:sldId id="258" r:id="rId15"/>
    <p:sldId id="262" r:id="rId16"/>
    <p:sldId id="259" r:id="rId17"/>
    <p:sldId id="264" r:id="rId18"/>
    <p:sldId id="288" r:id="rId19"/>
    <p:sldId id="289" r:id="rId20"/>
    <p:sldId id="263" r:id="rId21"/>
    <p:sldId id="291" r:id="rId22"/>
    <p:sldId id="293" r:id="rId23"/>
    <p:sldId id="265" r:id="rId24"/>
    <p:sldId id="290" r:id="rId25"/>
    <p:sldId id="298" r:id="rId26"/>
    <p:sldId id="269" r:id="rId27"/>
    <p:sldId id="282" r:id="rId28"/>
    <p:sldId id="281" r:id="rId29"/>
    <p:sldId id="280" r:id="rId30"/>
    <p:sldId id="279" r:id="rId31"/>
    <p:sldId id="283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58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BF010-564F-47E8-9F9A-DA4F592BC165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71BF3-03E4-4F46-96A1-DFF353C39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795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bb-x5khlSo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fanfáry: </a:t>
            </a:r>
            <a:r>
              <a:rPr lang="cs-CZ" sz="1200" dirty="0">
                <a:hlinkClick r:id="rId3"/>
              </a:rPr>
              <a:t>https://www.youtube.com/watch?v=ibb-x5khlSo</a:t>
            </a:r>
            <a:r>
              <a:rPr lang="cs-CZ" sz="1200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71BF3-03E4-4F46-96A1-DFF353C39AD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035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37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236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712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7999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14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769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697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927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8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32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75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20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704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75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54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108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2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8551">
              <a:schemeClr val="bg1"/>
            </a:gs>
            <a:gs pos="6000">
              <a:schemeClr val="tx2"/>
            </a:gs>
            <a:gs pos="34000">
              <a:schemeClr val="bg2">
                <a:lumMod val="50000"/>
              </a:schemeClr>
            </a:gs>
            <a:gs pos="18000">
              <a:schemeClr val="bg2">
                <a:lumMod val="50000"/>
              </a:schemeClr>
            </a:gs>
            <a:gs pos="56000">
              <a:schemeClr val="bg2">
                <a:lumMod val="60000"/>
                <a:lumOff val="40000"/>
              </a:schemeClr>
            </a:gs>
            <a:gs pos="90580">
              <a:schemeClr val="bg2">
                <a:lumMod val="50000"/>
              </a:schemeClr>
            </a:gs>
            <a:gs pos="66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7F72-C7B6-42B5-9F4C-C9ADF5D98756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2ACCD-EFDA-4EE5-A478-B9E548AF01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5796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source.org/wiki/D%C4%9Bjiny_hudby_v_%C4%8Cech%C3%A1ch_a_na_Morav%C4%9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talniknihovna.cz/mzk/view/uuid:f9826480-64b1-11e6-8b71-001018b5eb5c?page=uuid:e4c2d9a0-64d7-11e6-aed5-5ef3fc9ae86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igitalniknihovna.cz/mzk/view/uuid:5736c6b0-64b3-11e6-8b71-001018b5eb5c?page=uuid:87421fb0-64d8-11e6-8b71-001018b5eb5c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Praha v 19. století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4. hodina</a:t>
            </a:r>
          </a:p>
        </p:txBody>
      </p:sp>
    </p:spTree>
    <p:extLst>
      <p:ext uri="{BB962C8B-B14F-4D97-AF65-F5344CB8AC3E}">
        <p14:creationId xmlns:p14="http://schemas.microsoft.com/office/powerpoint/2010/main" val="59596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Skladatelé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2006930"/>
            <a:ext cx="11970326" cy="485107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Jan Křtitel Václav Kalivoda (také </a:t>
            </a:r>
            <a:r>
              <a:rPr lang="cs-CZ" dirty="0" err="1"/>
              <a:t>Kalliwoda</a:t>
            </a:r>
            <a:r>
              <a:rPr lang="cs-CZ" dirty="0"/>
              <a:t>, 1801 – 1866)</a:t>
            </a:r>
          </a:p>
          <a:p>
            <a:r>
              <a:rPr lang="cs-CZ" dirty="0"/>
              <a:t>absolvent konzervatoře v Praze (housle), houslista ve </a:t>
            </a:r>
            <a:r>
              <a:rPr lang="cs-CZ" dirty="0" err="1"/>
              <a:t>StD</a:t>
            </a:r>
            <a:endParaRPr lang="cs-CZ" dirty="0"/>
          </a:p>
          <a:p>
            <a:r>
              <a:rPr lang="cs-CZ" dirty="0"/>
              <a:t>250 až 300 děl zvl. houslové literatury, významná symfonická tvorba, symfonie ocenil i R. </a:t>
            </a:r>
            <a:r>
              <a:rPr lang="cs-CZ" dirty="0" err="1"/>
              <a:t>Schumann</a:t>
            </a:r>
            <a:endParaRPr lang="cs-CZ" dirty="0"/>
          </a:p>
          <a:p>
            <a:r>
              <a:rPr lang="cs-CZ" dirty="0"/>
              <a:t>jeho skladby pronikly i do zámoří (USA)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Vilém </a:t>
            </a:r>
            <a:r>
              <a:rPr lang="cs-CZ" dirty="0" err="1"/>
              <a:t>Blodek</a:t>
            </a:r>
            <a:r>
              <a:rPr lang="cs-CZ" dirty="0"/>
              <a:t> (</a:t>
            </a:r>
            <a:r>
              <a:rPr lang="cs-CZ" dirty="0" err="1"/>
              <a:t>vl</a:t>
            </a:r>
            <a:r>
              <a:rPr lang="cs-CZ" dirty="0"/>
              <a:t>. </a:t>
            </a:r>
            <a:r>
              <a:rPr lang="cs-CZ" dirty="0" err="1"/>
              <a:t>jm</a:t>
            </a:r>
            <a:r>
              <a:rPr lang="cs-CZ" dirty="0"/>
              <a:t>. Vilém František </a:t>
            </a:r>
            <a:r>
              <a:rPr lang="cs-CZ" dirty="0" err="1"/>
              <a:t>Plodek</a:t>
            </a:r>
            <a:r>
              <a:rPr lang="cs-CZ" dirty="0"/>
              <a:t>, 1834 – 1874)</a:t>
            </a:r>
          </a:p>
          <a:p>
            <a:r>
              <a:rPr lang="cs-CZ" dirty="0"/>
              <a:t>opera </a:t>
            </a:r>
            <a:r>
              <a:rPr lang="cs-CZ" i="1" dirty="0"/>
              <a:t>V studni </a:t>
            </a:r>
            <a:r>
              <a:rPr lang="cs-CZ" dirty="0"/>
              <a:t>(1867, libreto Karel Sabina) – charakter německé raně romantické opery, z ní populární intermezzo </a:t>
            </a:r>
            <a:r>
              <a:rPr lang="cs-CZ" i="1" dirty="0"/>
              <a:t>Východ měsíce</a:t>
            </a:r>
            <a:r>
              <a:rPr lang="cs-CZ" dirty="0"/>
              <a:t>, obsahuje</a:t>
            </a:r>
            <a:r>
              <a:rPr lang="cs-CZ" i="1" dirty="0"/>
              <a:t> </a:t>
            </a:r>
            <a:r>
              <a:rPr lang="cs-CZ" dirty="0"/>
              <a:t>mohutné smíšené sbory → repertoár českých a moravských zpěváckých spolků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Josef Richard Rozkošný (1833 – 1913)</a:t>
            </a:r>
          </a:p>
          <a:p>
            <a:pPr marL="0" indent="0">
              <a:buNone/>
            </a:pPr>
            <a:r>
              <a:rPr lang="cs-CZ" dirty="0"/>
              <a:t>Eduard Nápravník (1839 – 1916) - viz ruská národní hudba</a:t>
            </a:r>
          </a:p>
          <a:p>
            <a:pPr marL="0" indent="0">
              <a:buNone/>
            </a:pPr>
            <a:r>
              <a:rPr lang="cs-CZ" dirty="0"/>
              <a:t>Vojtěch </a:t>
            </a:r>
            <a:r>
              <a:rPr lang="cs-CZ" dirty="0" err="1"/>
              <a:t>Hřímalý</a:t>
            </a:r>
            <a:r>
              <a:rPr lang="cs-CZ" dirty="0"/>
              <a:t> mladší (1842 – 1908)</a:t>
            </a:r>
          </a:p>
          <a:p>
            <a:pPr marL="0" indent="0">
              <a:buNone/>
            </a:pPr>
            <a:r>
              <a:rPr lang="cs-CZ" dirty="0"/>
              <a:t>Josef </a:t>
            </a:r>
            <a:r>
              <a:rPr lang="cs-CZ" dirty="0" err="1"/>
              <a:t>Nešvera</a:t>
            </a:r>
            <a:r>
              <a:rPr lang="cs-CZ" dirty="0"/>
              <a:t> (1842 – 1914)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539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609" y="2011680"/>
            <a:ext cx="11915336" cy="46845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Karel Šebor (1843 – 1903)</a:t>
            </a:r>
          </a:p>
          <a:p>
            <a:r>
              <a:rPr lang="cs-CZ" dirty="0"/>
              <a:t>po Smetanově příjezdu do Prahy byl jeho soupeřem zvl. na operním poli</a:t>
            </a:r>
          </a:p>
          <a:p>
            <a:r>
              <a:rPr lang="cs-CZ" dirty="0"/>
              <a:t>druhý kapelník Prozatímního divadla</a:t>
            </a:r>
          </a:p>
          <a:p>
            <a:r>
              <a:rPr lang="cs-CZ" dirty="0"/>
              <a:t>opery</a:t>
            </a:r>
          </a:p>
          <a:p>
            <a:pPr lvl="1"/>
            <a:r>
              <a:rPr lang="cs-CZ" i="1" dirty="0"/>
              <a:t>Templáři na Moravě </a:t>
            </a:r>
            <a:r>
              <a:rPr lang="cs-CZ" dirty="0"/>
              <a:t>(1865) – první původní česká úspěšná opera podle reálného námětu</a:t>
            </a:r>
          </a:p>
          <a:p>
            <a:pPr lvl="1"/>
            <a:r>
              <a:rPr lang="cs-CZ" i="1" dirty="0"/>
              <a:t>Husitská nevěsta </a:t>
            </a:r>
            <a:r>
              <a:rPr lang="cs-CZ" dirty="0"/>
              <a:t>(1868) – citace chorálu </a:t>
            </a:r>
            <a:r>
              <a:rPr lang="cs-CZ" i="1" dirty="0"/>
              <a:t>Ktož </a:t>
            </a:r>
            <a:r>
              <a:rPr lang="cs-CZ" i="1" dirty="0" err="1"/>
              <a:t>jsú</a:t>
            </a:r>
            <a:r>
              <a:rPr lang="cs-CZ" i="1" dirty="0"/>
              <a:t> boží bojovníci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Karel Kovařovic (1862 – 1920)</a:t>
            </a:r>
          </a:p>
          <a:p>
            <a:r>
              <a:rPr lang="cs-CZ" dirty="0"/>
              <a:t>zvl. dirigent světového významu, v ND šéfdirigent 1900 – 1920</a:t>
            </a:r>
          </a:p>
          <a:p>
            <a:r>
              <a:rPr lang="cs-CZ" dirty="0"/>
              <a:t>uváděl R. Wagnera, R. </a:t>
            </a:r>
            <a:r>
              <a:rPr lang="cs-CZ" dirty="0" err="1"/>
              <a:t>Strausse</a:t>
            </a:r>
            <a:r>
              <a:rPr lang="cs-CZ" dirty="0"/>
              <a:t>, domácí tvorbu (mj. J. B. Foerster, V. Novák, O. Ostrčil)</a:t>
            </a:r>
          </a:p>
          <a:p>
            <a:r>
              <a:rPr lang="cs-CZ" dirty="0"/>
              <a:t>absolvent pražské konzervatoře, harfista, klavírista, korepetitor, učitel v pěvecké škole Františka Pivody</a:t>
            </a:r>
          </a:p>
          <a:p>
            <a:r>
              <a:rPr lang="cs-CZ" dirty="0"/>
              <a:t>opery: </a:t>
            </a:r>
            <a:r>
              <a:rPr lang="cs-CZ" i="1" dirty="0"/>
              <a:t>Ženichové</a:t>
            </a:r>
            <a:r>
              <a:rPr lang="cs-CZ" dirty="0"/>
              <a:t>, </a:t>
            </a:r>
            <a:r>
              <a:rPr lang="cs-CZ" i="1" dirty="0"/>
              <a:t>Noc Šimona a Judy</a:t>
            </a:r>
            <a:r>
              <a:rPr lang="cs-CZ" dirty="0"/>
              <a:t>, </a:t>
            </a:r>
            <a:r>
              <a:rPr lang="cs-CZ" i="1" dirty="0"/>
              <a:t>Psohlavci</a:t>
            </a:r>
          </a:p>
          <a:p>
            <a:pPr marL="0" indent="0">
              <a:buNone/>
            </a:pPr>
            <a:endParaRPr lang="cs-CZ" i="1" u="sng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400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629" y="1971304"/>
            <a:ext cx="12061372" cy="47501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Karel Weis (1862 – 1944)</a:t>
            </a:r>
          </a:p>
          <a:p>
            <a:r>
              <a:rPr lang="cs-CZ" dirty="0"/>
              <a:t>studia na pražské VŠ a u Z. Fibicha</a:t>
            </a:r>
          </a:p>
          <a:p>
            <a:r>
              <a:rPr lang="cs-CZ" dirty="0"/>
              <a:t>autor oper a operet na německé texty, mezinárodní úspěch: </a:t>
            </a:r>
            <a:r>
              <a:rPr lang="cs-CZ" i="1" dirty="0"/>
              <a:t>Polský Žid - </a:t>
            </a:r>
            <a:r>
              <a:rPr lang="cs-CZ" dirty="0"/>
              <a:t>premiéra 1901 v Německém divadle vyvolala ostré národnostní polemiky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Ladislav </a:t>
            </a:r>
            <a:r>
              <a:rPr lang="cs-CZ" dirty="0" err="1"/>
              <a:t>Čelanský</a:t>
            </a:r>
            <a:r>
              <a:rPr lang="cs-CZ" dirty="0"/>
              <a:t> (1870 – 1931)</a:t>
            </a:r>
          </a:p>
          <a:p>
            <a:r>
              <a:rPr lang="cs-CZ" dirty="0"/>
              <a:t>opera </a:t>
            </a:r>
            <a:r>
              <a:rPr lang="cs-CZ" i="1" dirty="0" err="1"/>
              <a:t>Kamilla</a:t>
            </a:r>
            <a:r>
              <a:rPr lang="cs-CZ" dirty="0"/>
              <a:t> – námět pro operu </a:t>
            </a:r>
            <a:r>
              <a:rPr lang="cs-CZ" i="1" dirty="0"/>
              <a:t>Osud</a:t>
            </a:r>
            <a:r>
              <a:rPr lang="cs-CZ" dirty="0"/>
              <a:t> L. Janáčka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Jaromír </a:t>
            </a:r>
            <a:r>
              <a:rPr lang="cs-CZ" dirty="0" err="1"/>
              <a:t>Weinberger</a:t>
            </a:r>
            <a:r>
              <a:rPr lang="cs-CZ" dirty="0"/>
              <a:t> (1896 – 1967)</a:t>
            </a:r>
          </a:p>
          <a:p>
            <a:r>
              <a:rPr lang="cs-CZ" dirty="0"/>
              <a:t>v zahraničí ve své době uváděný jako druhý nejpopulárnější operní skladatel po Smetanovi</a:t>
            </a:r>
          </a:p>
          <a:p>
            <a:r>
              <a:rPr lang="cs-CZ" dirty="0"/>
              <a:t>komická opera </a:t>
            </a:r>
            <a:r>
              <a:rPr lang="cs-CZ" i="1" dirty="0"/>
              <a:t>Švanda dudák </a:t>
            </a:r>
            <a:r>
              <a:rPr lang="cs-CZ" dirty="0"/>
              <a:t>(1926, německý text Max Brod) – provedena na více než 300 scénách, přeložena do 20 jazyků</a:t>
            </a:r>
          </a:p>
          <a:p>
            <a:pPr marL="457200" lvl="1" indent="0">
              <a:buNone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456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Spolková činnost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529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7079" y="2336873"/>
            <a:ext cx="11568223" cy="35993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Žofínská akademie</a:t>
            </a:r>
          </a:p>
          <a:p>
            <a:r>
              <a:rPr lang="cs-CZ" dirty="0"/>
              <a:t>koncerty světových umělců (1828 </a:t>
            </a:r>
            <a:r>
              <a:rPr lang="cs-CZ" dirty="0" err="1"/>
              <a:t>Paganini</a:t>
            </a:r>
            <a:r>
              <a:rPr lang="cs-CZ" dirty="0"/>
              <a:t>, </a:t>
            </a:r>
            <a:r>
              <a:rPr lang="cs-CZ" dirty="0" err="1"/>
              <a:t>Liszt</a:t>
            </a:r>
            <a:r>
              <a:rPr lang="cs-CZ" dirty="0"/>
              <a:t>, 1846 Berlioz, také Clara </a:t>
            </a:r>
            <a:r>
              <a:rPr lang="cs-CZ" dirty="0" err="1"/>
              <a:t>Schumannová</a:t>
            </a:r>
            <a:r>
              <a:rPr lang="cs-CZ" dirty="0"/>
              <a:t>, Anton </a:t>
            </a:r>
            <a:r>
              <a:rPr lang="cs-CZ" dirty="0" err="1"/>
              <a:t>Rubinštejn</a:t>
            </a:r>
            <a:r>
              <a:rPr lang="cs-CZ" dirty="0"/>
              <a:t> aj.)</a:t>
            </a:r>
          </a:p>
          <a:p>
            <a:r>
              <a:rPr lang="cs-CZ" dirty="0"/>
              <a:t>premiéra 1. orchestrální kompozice B. Smetany: </a:t>
            </a:r>
            <a:r>
              <a:rPr lang="cs-CZ" i="1" dirty="0"/>
              <a:t>Slavnostní</a:t>
            </a:r>
            <a:r>
              <a:rPr lang="cs-CZ" dirty="0"/>
              <a:t> </a:t>
            </a:r>
            <a:r>
              <a:rPr lang="cs-CZ" i="1" dirty="0"/>
              <a:t>ouvertura</a:t>
            </a:r>
          </a:p>
          <a:p>
            <a:r>
              <a:rPr lang="cs-CZ" dirty="0"/>
              <a:t>ředitelem mj. F. Škroup (viz dříve)</a:t>
            </a:r>
          </a:p>
          <a:p>
            <a:r>
              <a:rPr lang="cs-CZ" dirty="0"/>
              <a:t>provozovala vlastní hudební školu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Umělecká beseda</a:t>
            </a:r>
          </a:p>
          <a:p>
            <a:pPr marL="0" indent="0">
              <a:buNone/>
            </a:pPr>
            <a:r>
              <a:rPr lang="cs-CZ" dirty="0"/>
              <a:t>Hlahol (viz dále)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704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Hudební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631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5631" y="753228"/>
            <a:ext cx="10068551" cy="1080938"/>
          </a:xfrm>
        </p:spPr>
        <p:txBody>
          <a:bodyPr/>
          <a:lstStyle/>
          <a:p>
            <a:r>
              <a:rPr lang="cs-CZ" dirty="0"/>
              <a:t>Soukromí pedagogové a soukromé hudební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5631" y="2138289"/>
            <a:ext cx="11966369" cy="4586068"/>
          </a:xfrm>
        </p:spPr>
        <p:txBody>
          <a:bodyPr/>
          <a:lstStyle/>
          <a:p>
            <a:r>
              <a:rPr lang="cs-CZ" dirty="0"/>
              <a:t>velký důraz na zvládnutí hudební teorie a její použití v praxi</a:t>
            </a:r>
          </a:p>
          <a:p>
            <a:r>
              <a:rPr lang="cs-CZ" dirty="0"/>
              <a:t>obrovská konkurence konzervatoři: věhlas pedagoga = měřítko prestiže a tedy i úrovně vzdělání na jeho ústavu</a:t>
            </a:r>
          </a:p>
          <a:p>
            <a:r>
              <a:rPr lang="cs-CZ" dirty="0"/>
              <a:t>soukromé školy:</a:t>
            </a:r>
          </a:p>
          <a:p>
            <a:pPr lvl="1"/>
            <a:r>
              <a:rPr lang="cs-CZ" dirty="0"/>
              <a:t>Václav Jan Tomášek - ctil proud tradiční, který se opíral o dlouhověký mozartovský kult, který byl v Praze velmi silný, platil za neochvějnou autoritu, které se jezdili klanět </a:t>
            </a:r>
            <a:r>
              <a:rPr lang="cs-CZ" dirty="0" err="1"/>
              <a:t>virtuózové</a:t>
            </a:r>
            <a:r>
              <a:rPr lang="cs-CZ" dirty="0"/>
              <a:t> a významné hudební osobnosti při návštěvě Prahy</a:t>
            </a:r>
          </a:p>
          <a:p>
            <a:pPr lvl="1"/>
            <a:r>
              <a:rPr lang="cs-CZ" dirty="0"/>
              <a:t>Josef </a:t>
            </a:r>
            <a:r>
              <a:rPr lang="cs-CZ" dirty="0" err="1"/>
              <a:t>Proksch</a:t>
            </a:r>
            <a:r>
              <a:rPr lang="cs-CZ" dirty="0"/>
              <a:t> – slepý, patřil do mladší generace hudebníků, stoupenec současných evropských proudů. Do tohoto okruhu patřili také August Wilhelm </a:t>
            </a:r>
            <a:r>
              <a:rPr lang="cs-CZ" dirty="0" err="1"/>
              <a:t>Ambros</a:t>
            </a:r>
            <a:r>
              <a:rPr lang="cs-CZ" dirty="0"/>
              <a:t>, Johann Friedrich </a:t>
            </a:r>
            <a:r>
              <a:rPr lang="cs-CZ" dirty="0" err="1"/>
              <a:t>Kittel</a:t>
            </a:r>
            <a:r>
              <a:rPr lang="cs-CZ" dirty="0"/>
              <a:t>, Eduard </a:t>
            </a:r>
            <a:r>
              <a:rPr lang="cs-CZ" dirty="0" err="1"/>
              <a:t>Hanslick</a:t>
            </a:r>
            <a:r>
              <a:rPr lang="cs-CZ" dirty="0"/>
              <a:t> aj. (viz zde dříve okruh „</a:t>
            </a:r>
            <a:r>
              <a:rPr lang="cs-CZ" dirty="0" err="1"/>
              <a:t>Davidovců</a:t>
            </a:r>
            <a:r>
              <a:rPr lang="cs-CZ" dirty="0"/>
              <a:t>“)</a:t>
            </a:r>
          </a:p>
          <a:p>
            <a:pPr lvl="1"/>
            <a:r>
              <a:rPr lang="cs-CZ" dirty="0"/>
              <a:t>později Bedřich a Kateřina Smetanovi</a:t>
            </a:r>
          </a:p>
        </p:txBody>
      </p:sp>
    </p:spTree>
    <p:extLst>
      <p:ext uri="{BB962C8B-B14F-4D97-AF65-F5344CB8AC3E}">
        <p14:creationId xmlns:p14="http://schemas.microsoft.com/office/powerpoint/2010/main" val="3518811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Konzervatoř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428" y="2094614"/>
            <a:ext cx="11919098" cy="4625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Situace v Praze na přelomu století:</a:t>
            </a:r>
          </a:p>
          <a:p>
            <a:r>
              <a:rPr lang="cs-CZ" dirty="0"/>
              <a:t>absence výrazných skladatelských osobností, slabé obsazení orchestrů (operní orchestr </a:t>
            </a:r>
            <a:r>
              <a:rPr lang="cs-CZ" dirty="0" err="1"/>
              <a:t>StD</a:t>
            </a:r>
            <a:r>
              <a:rPr lang="cs-CZ" dirty="0"/>
              <a:t>: 3 x 1. </a:t>
            </a:r>
            <a:r>
              <a:rPr lang="cs-CZ" dirty="0" err="1"/>
              <a:t>vni</a:t>
            </a:r>
            <a:r>
              <a:rPr lang="cs-CZ" dirty="0"/>
              <a:t>, 4 x 2. </a:t>
            </a:r>
            <a:r>
              <a:rPr lang="cs-CZ" dirty="0" err="1"/>
              <a:t>vni</a:t>
            </a:r>
            <a:r>
              <a:rPr lang="cs-CZ" dirty="0"/>
              <a:t>, 2 </a:t>
            </a:r>
            <a:r>
              <a:rPr lang="cs-CZ" dirty="0" err="1"/>
              <a:t>vle</a:t>
            </a:r>
            <a:r>
              <a:rPr lang="cs-CZ" dirty="0"/>
              <a:t>, 1 </a:t>
            </a:r>
            <a:r>
              <a:rPr lang="cs-CZ" dirty="0" err="1"/>
              <a:t>vlc</a:t>
            </a:r>
            <a:r>
              <a:rPr lang="cs-CZ" dirty="0"/>
              <a:t>, 2 </a:t>
            </a:r>
            <a:r>
              <a:rPr lang="cs-CZ" dirty="0" err="1"/>
              <a:t>cb</a:t>
            </a:r>
            <a:r>
              <a:rPr lang="cs-CZ" dirty="0"/>
              <a:t>, 2 </a:t>
            </a:r>
            <a:r>
              <a:rPr lang="cs-CZ" dirty="0" err="1"/>
              <a:t>fl</a:t>
            </a:r>
            <a:r>
              <a:rPr lang="cs-CZ" dirty="0"/>
              <a:t>, 2 ob, 2 cl, 2 </a:t>
            </a:r>
            <a:r>
              <a:rPr lang="cs-CZ" dirty="0" err="1"/>
              <a:t>fg</a:t>
            </a:r>
            <a:r>
              <a:rPr lang="cs-CZ" dirty="0"/>
              <a:t>, 2 </a:t>
            </a:r>
            <a:r>
              <a:rPr lang="cs-CZ" dirty="0" err="1"/>
              <a:t>cor</a:t>
            </a:r>
            <a:r>
              <a:rPr lang="cs-CZ" dirty="0"/>
              <a:t>, </a:t>
            </a:r>
            <a:r>
              <a:rPr lang="cs-CZ" dirty="0" err="1"/>
              <a:t>tr</a:t>
            </a:r>
            <a:r>
              <a:rPr lang="cs-CZ" dirty="0"/>
              <a:t>, </a:t>
            </a:r>
            <a:r>
              <a:rPr lang="cs-CZ" dirty="0" err="1"/>
              <a:t>timp</a:t>
            </a:r>
            <a:r>
              <a:rPr lang="cs-CZ" dirty="0"/>
              <a:t>)</a:t>
            </a:r>
          </a:p>
          <a:p>
            <a:r>
              <a:rPr lang="cs-CZ" dirty="0"/>
              <a:t>repertoár: kult Mozarta († 1791)</a:t>
            </a:r>
          </a:p>
          <a:p>
            <a:r>
              <a:rPr lang="cs-CZ" dirty="0"/>
              <a:t>hudební vzdělávání nesoustavné (soukromí učitelé a soukromé školy pochybné úrovně)</a:t>
            </a:r>
          </a:p>
          <a:p>
            <a:r>
              <a:rPr lang="cs-CZ" dirty="0"/>
              <a:t>slabá úroveň hudebních produkcí v kostelích (</a:t>
            </a:r>
            <a:r>
              <a:rPr lang="cs-CZ" dirty="0" err="1"/>
              <a:t>cecilianismus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→ pociťováno jako úpadek hudební kultury v hlavním městě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1808 uveřejněno provolání, které obsahovalo návrh na pěstování hudby (v Praze)</a:t>
            </a:r>
          </a:p>
          <a:p>
            <a:pPr lvl="1"/>
            <a:r>
              <a:rPr lang="cs-CZ" dirty="0"/>
              <a:t>zakládající členové se zavazovali ke každoročnímu finančnímu příspěvku</a:t>
            </a:r>
          </a:p>
          <a:p>
            <a:pPr lvl="1"/>
            <a:r>
              <a:rPr lang="cs-CZ" dirty="0"/>
              <a:t>záměr: na základě smlouvy angažovat na každý nástroj pedagoga s orchestrální praxí</a:t>
            </a:r>
          </a:p>
          <a:p>
            <a:pPr lvl="1"/>
            <a:r>
              <a:rPr lang="cs-CZ" dirty="0"/>
              <a:t>toto provolání bylo základem ke zřízení spolku Jednota (později Společnost) pro zvelebení hudby v Čechách v roce 1810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856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9488" y="2094614"/>
            <a:ext cx="11601103" cy="45172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Založení hudební školy této Jednoty = konzervatoř</a:t>
            </a:r>
          </a:p>
          <a:p>
            <a:r>
              <a:rPr lang="cs-CZ" dirty="0"/>
              <a:t>ředitelem zvolen Friedrich </a:t>
            </a:r>
            <a:r>
              <a:rPr lang="cs-CZ" dirty="0" err="1"/>
              <a:t>Dionys</a:t>
            </a:r>
            <a:r>
              <a:rPr lang="cs-CZ" dirty="0"/>
              <a:t> Weber (česky Bedřich Diviš Weber), vypracoval učební plány a osnovy podle vzoru konzervatoří v Paříži (</a:t>
            </a:r>
            <a:r>
              <a:rPr lang="cs-CZ" dirty="0" err="1"/>
              <a:t>zal</a:t>
            </a:r>
            <a:r>
              <a:rPr lang="cs-CZ" dirty="0"/>
              <a:t>. 1795) a Miláně (</a:t>
            </a:r>
            <a:r>
              <a:rPr lang="cs-CZ" dirty="0" err="1"/>
              <a:t>zal</a:t>
            </a:r>
            <a:r>
              <a:rPr lang="cs-CZ" dirty="0"/>
              <a:t>. 1807), převzaté byly i učebnice (v německých překladech)</a:t>
            </a:r>
          </a:p>
          <a:p>
            <a:r>
              <a:rPr lang="cs-CZ" dirty="0"/>
              <a:t>1811 schváleny stanovy školy, výuka (1. rok přijato 39 žáků)</a:t>
            </a:r>
          </a:p>
          <a:p>
            <a:r>
              <a:rPr lang="cs-CZ" dirty="0"/>
              <a:t>výuka 6 let, z nichž 4 roky hra na nástroj a 2 roky ostatní předměty</a:t>
            </a:r>
          </a:p>
          <a:p>
            <a:r>
              <a:rPr lang="cs-CZ" dirty="0"/>
              <a:t>primárně zaměřená na výuku instrumentalistů, nástroje: </a:t>
            </a:r>
            <a:r>
              <a:rPr lang="cs-CZ" dirty="0" err="1"/>
              <a:t>vni</a:t>
            </a:r>
            <a:r>
              <a:rPr lang="cs-CZ" dirty="0"/>
              <a:t>, </a:t>
            </a:r>
            <a:r>
              <a:rPr lang="cs-CZ" dirty="0" err="1"/>
              <a:t>vc</a:t>
            </a:r>
            <a:r>
              <a:rPr lang="cs-CZ" dirty="0"/>
              <a:t>, </a:t>
            </a:r>
            <a:r>
              <a:rPr lang="cs-CZ" dirty="0" err="1"/>
              <a:t>cb</a:t>
            </a:r>
            <a:r>
              <a:rPr lang="cs-CZ" dirty="0"/>
              <a:t>, ob, </a:t>
            </a:r>
            <a:r>
              <a:rPr lang="cs-CZ" dirty="0" err="1"/>
              <a:t>fl</a:t>
            </a:r>
            <a:r>
              <a:rPr lang="cs-CZ" dirty="0"/>
              <a:t>, cl, </a:t>
            </a:r>
            <a:r>
              <a:rPr lang="cs-CZ" dirty="0" err="1"/>
              <a:t>fg</a:t>
            </a:r>
            <a:r>
              <a:rPr lang="cs-CZ" dirty="0"/>
              <a:t>, </a:t>
            </a:r>
            <a:r>
              <a:rPr lang="cs-CZ" dirty="0" err="1"/>
              <a:t>cor</a:t>
            </a:r>
            <a:r>
              <a:rPr lang="cs-CZ" dirty="0"/>
              <a:t>, </a:t>
            </a:r>
            <a:r>
              <a:rPr lang="cs-CZ" dirty="0" err="1"/>
              <a:t>tr</a:t>
            </a:r>
            <a:r>
              <a:rPr lang="cs-CZ" dirty="0"/>
              <a:t>, postupně přibývaly další obory: zpěv od 1815 (chlapci i dívky), klavír až od 1888</a:t>
            </a:r>
          </a:p>
          <a:p>
            <a:r>
              <a:rPr lang="cs-CZ" dirty="0"/>
              <a:t>→ orchestr, v 50. letech se podílel na provádění Wagnerových oper s orchestrem </a:t>
            </a:r>
            <a:r>
              <a:rPr lang="cs-CZ" dirty="0" err="1"/>
              <a:t>StD</a:t>
            </a:r>
            <a:r>
              <a:rPr lang="cs-CZ" dirty="0"/>
              <a:t> (</a:t>
            </a:r>
            <a:r>
              <a:rPr lang="cs-CZ" i="1" dirty="0" err="1"/>
              <a:t>Tannhäuser</a:t>
            </a:r>
            <a:r>
              <a:rPr lang="cs-CZ" dirty="0"/>
              <a:t>, </a:t>
            </a:r>
            <a:r>
              <a:rPr lang="cs-CZ" i="1" dirty="0" err="1"/>
              <a:t>Lohengrin</a:t>
            </a:r>
            <a:r>
              <a:rPr lang="cs-CZ" dirty="0"/>
              <a:t>, </a:t>
            </a:r>
            <a:r>
              <a:rPr lang="cs-CZ" i="1" dirty="0"/>
              <a:t>Bludný</a:t>
            </a:r>
            <a:r>
              <a:rPr lang="cs-CZ" dirty="0"/>
              <a:t> </a:t>
            </a:r>
            <a:r>
              <a:rPr lang="cs-CZ" i="1" dirty="0"/>
              <a:t>Holanďan</a:t>
            </a:r>
            <a:r>
              <a:rPr lang="cs-CZ" dirty="0"/>
              <a:t>, </a:t>
            </a:r>
            <a:r>
              <a:rPr lang="cs-CZ" i="1" dirty="0" err="1"/>
              <a:t>Rienzi</a:t>
            </a:r>
            <a:r>
              <a:rPr lang="cs-CZ" dirty="0"/>
              <a:t>)</a:t>
            </a:r>
          </a:p>
          <a:p>
            <a:r>
              <a:rPr lang="cs-CZ" dirty="0"/>
              <a:t>od 1884 sídlo v nově postaveném Rudolfinu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618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5544"/>
            <a:ext cx="11746523" cy="5958813"/>
          </a:xfrm>
        </p:spPr>
        <p:txBody>
          <a:bodyPr>
            <a:normAutofit/>
          </a:bodyPr>
          <a:lstStyle/>
          <a:p>
            <a:r>
              <a:rPr lang="cs-CZ" dirty="0"/>
              <a:t>ředitelé: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Bedřich Diviš Weber (1766 – 1842, ředitel 1811 – 1843)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Johann Friedrich (Jan Bedřich) </a:t>
            </a:r>
            <a:r>
              <a:rPr lang="cs-CZ" dirty="0" err="1"/>
              <a:t>Kittl</a:t>
            </a:r>
            <a:r>
              <a:rPr lang="cs-CZ" dirty="0"/>
              <a:t> (1806 – 1868, ředitel 1843 – 1865) – nejprogresivnější, vysoká úroveň studentského orchestru (uznání od Berlioze)</a:t>
            </a:r>
          </a:p>
          <a:p>
            <a:pPr marL="457200" lvl="1" indent="0">
              <a:buNone/>
            </a:pPr>
            <a:r>
              <a:rPr lang="cs-CZ" dirty="0"/>
              <a:t>(1866 se neúspěšně ucházel o místo B. Smetana)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cs-CZ" dirty="0"/>
              <a:t>Josef Krejčí (1821 – 1881, ředitel 1865 – 1881)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cs-CZ" dirty="0"/>
              <a:t>Antonín </a:t>
            </a:r>
            <a:r>
              <a:rPr lang="cs-CZ" dirty="0" err="1"/>
              <a:t>Bennewitz</a:t>
            </a:r>
            <a:r>
              <a:rPr lang="cs-CZ" dirty="0"/>
              <a:t> (1833 – 1926, ředitel 1882 – 1901) – zasazování se o výuku v čj., podpora nadaných českých žáků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cs-CZ" dirty="0"/>
              <a:t>Antonín Dvořák (1841 – 1904, ředitel 1901 – 1904, učitel už od 1891)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cs-CZ" dirty="0"/>
              <a:t>Karel </a:t>
            </a:r>
            <a:r>
              <a:rPr lang="cs-CZ" dirty="0" err="1"/>
              <a:t>Knittl</a:t>
            </a:r>
            <a:r>
              <a:rPr lang="cs-CZ" dirty="0"/>
              <a:t> (1853 – 1907, ředitel 1904 – 1907)</a:t>
            </a:r>
          </a:p>
          <a:p>
            <a:pPr lvl="1"/>
            <a:r>
              <a:rPr lang="cs-CZ" dirty="0"/>
              <a:t>později také Josef Bohuslav Foerster a Josef Suk</a:t>
            </a:r>
          </a:p>
          <a:p>
            <a:r>
              <a:rPr lang="cs-CZ" dirty="0"/>
              <a:t>pedagogové: </a:t>
            </a:r>
          </a:p>
          <a:p>
            <a:pPr lvl="1"/>
            <a:r>
              <a:rPr lang="cs-CZ" dirty="0"/>
              <a:t>Antonín Dvořák (od 1891) → žáci: V. Novák, J. Suk, O. Nedbal, F. </a:t>
            </a:r>
            <a:r>
              <a:rPr lang="cs-CZ" dirty="0" err="1"/>
              <a:t>Lehár</a:t>
            </a:r>
            <a:r>
              <a:rPr lang="cs-CZ" dirty="0"/>
              <a:t> aj.</a:t>
            </a:r>
          </a:p>
          <a:p>
            <a:r>
              <a:rPr lang="cs-CZ" dirty="0"/>
              <a:t>absolventi: Josef Slavík (housle), Vilém Kurz ml. (klavír)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571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Formování fenoménu „česká národní hudba“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879" y="1971304"/>
            <a:ext cx="12085122" cy="477388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hudba a slovesné umění – nejpříznačnější pole pro manifestaci národního sebeuvědomění</a:t>
            </a:r>
          </a:p>
          <a:p>
            <a:r>
              <a:rPr lang="cs-CZ" dirty="0"/>
              <a:t>19. stol. poprvé prosazení české hudby v Evropě i v zámoří</a:t>
            </a:r>
          </a:p>
          <a:p>
            <a:r>
              <a:rPr lang="cs-CZ" dirty="0"/>
              <a:t>program „české národní hudby“ se začíná naplňovat až v díle B. Smetany (po něm v díle A. Dvořáka a L. Janáčka)</a:t>
            </a:r>
          </a:p>
          <a:p>
            <a:r>
              <a:rPr lang="cs-CZ" dirty="0"/>
              <a:t>Praha = město české, německé a židovské, kulturní dění se odlišovalo od ostatních Čech a Moravy. Další centra hudební kultury: zvl. lázeňská města Karlovy Vary a Mariánské Lázně (vliv německého západu) a města se silným zastoupením německého obyvatelstva (např. Teplice), dále Brno (vliv rakouského jihu)</a:t>
            </a:r>
          </a:p>
          <a:p>
            <a:r>
              <a:rPr lang="cs-CZ" dirty="0"/>
              <a:t>odliv českých talentů do zahraničí (Německo, Vídeň, Francie, Anglie, Rusko…) – lepší ekonomické podmínky, širší možnost uplatnění</a:t>
            </a:r>
          </a:p>
          <a:p>
            <a:r>
              <a:rPr lang="cs-CZ" dirty="0"/>
              <a:t>reflexe dějin hudby: </a:t>
            </a:r>
          </a:p>
          <a:p>
            <a:pPr lvl="1"/>
            <a:r>
              <a:rPr lang="cs-CZ" dirty="0"/>
              <a:t>ve starších pracích přílišné zdůrazňování českého nacionálního významu, zájem jen o nejvýraznější skladatelské osobnosti → zúžení dějin hudby</a:t>
            </a:r>
          </a:p>
          <a:p>
            <a:pPr lvl="1"/>
            <a:r>
              <a:rPr lang="cs-CZ" dirty="0"/>
              <a:t>zájem více o 2. polovinu 19. stol.</a:t>
            </a:r>
          </a:p>
        </p:txBody>
      </p:sp>
    </p:spTree>
    <p:extLst>
      <p:ext uri="{BB962C8B-B14F-4D97-AF65-F5344CB8AC3E}">
        <p14:creationId xmlns:p14="http://schemas.microsoft.com/office/powerpoint/2010/main" val="1206790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06" y="717602"/>
            <a:ext cx="9613861" cy="1080938"/>
          </a:xfrm>
        </p:spPr>
        <p:txBody>
          <a:bodyPr/>
          <a:lstStyle/>
          <a:p>
            <a:r>
              <a:rPr lang="cs-CZ" dirty="0"/>
              <a:t>Varhanická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995055"/>
            <a:ext cx="12191999" cy="4726379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zřizovatel: Jednota na zvelebení církevní hudby v Čechách</a:t>
            </a:r>
          </a:p>
          <a:p>
            <a:r>
              <a:rPr lang="cs-CZ" dirty="0"/>
              <a:t>založena 1830, zpočátku jednoletá, poté dvou-, od 1866 tříletá (3. ročník ne pokračovací, ale přísně výběrový)</a:t>
            </a:r>
          </a:p>
          <a:p>
            <a:r>
              <a:rPr lang="cs-CZ" dirty="0"/>
              <a:t>obory: varhany, skladba (→ důraz na teorii), dirigování, pedagogické předměty</a:t>
            </a:r>
          </a:p>
          <a:p>
            <a:r>
              <a:rPr lang="cs-CZ" dirty="0"/>
              <a:t>od škol. roku 1889/90 včleněna do konzervatoře → teprve od tohoto roku konzervatoř poskytovala komplexní hudební vzdělání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ředitelé: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Jan Nepomuk Vitásek (1770 – 1839, ředitel 1830 – 1839) – obdivovatel a vynikající interpret děl W. A. Mozarta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Bedřich Diviš Weber (1766 – 1842, ředitel 1839 – 1842)</a:t>
            </a:r>
          </a:p>
          <a:p>
            <a:pPr lvl="2"/>
            <a:r>
              <a:rPr lang="cs-CZ" dirty="0"/>
              <a:t>také ředitelem na konzervatoři</a:t>
            </a:r>
          </a:p>
          <a:p>
            <a:pPr lvl="2"/>
            <a:r>
              <a:rPr lang="cs-CZ" dirty="0"/>
              <a:t>psal pro potřeby výuky vlastní učebnice</a:t>
            </a:r>
          </a:p>
          <a:p>
            <a:pPr lvl="2"/>
            <a:r>
              <a:rPr lang="cs-CZ" dirty="0"/>
              <a:t>vylepšení konstrukce záklopek lesních rohů a ventilů trubek, vylepšení systému přelaďování tympánů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Karel František </a:t>
            </a:r>
            <a:r>
              <a:rPr lang="cs-CZ" dirty="0" err="1"/>
              <a:t>Pitsch</a:t>
            </a:r>
            <a:r>
              <a:rPr lang="cs-CZ" dirty="0"/>
              <a:t> (1786 – 1858, ředitel 1842 – 1858)</a:t>
            </a:r>
          </a:p>
          <a:p>
            <a:pPr lvl="2"/>
            <a:r>
              <a:rPr lang="cs-CZ" dirty="0"/>
              <a:t>hudební teoretik, vysoce ceněný varhaník a pedagog, žáci: J. L. Zvonař, E. Nápravník, Josef </a:t>
            </a:r>
            <a:r>
              <a:rPr lang="cs-CZ" dirty="0" err="1"/>
              <a:t>Förster</a:t>
            </a:r>
            <a:r>
              <a:rPr lang="cs-CZ" dirty="0"/>
              <a:t> (otec Josefa Bohuslava Foerstera)</a:t>
            </a:r>
          </a:p>
          <a:p>
            <a:pPr marL="914400" lvl="2" indent="0">
              <a:buNone/>
            </a:pPr>
            <a:endParaRPr lang="cs-CZ" dirty="0"/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788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878" y="691116"/>
            <a:ext cx="12085121" cy="6054068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rabicPeriod" startAt="4"/>
            </a:pPr>
            <a:r>
              <a:rPr lang="cs-CZ" dirty="0"/>
              <a:t>Josef Leopold Zvonař (1824 – 1865, ředitel 1858)</a:t>
            </a:r>
          </a:p>
          <a:p>
            <a:pPr lvl="2"/>
            <a:r>
              <a:rPr lang="cs-CZ" dirty="0"/>
              <a:t>zakladatel české hudební pedagogiky (!), spoluzakladatel Hlaholu</a:t>
            </a:r>
          </a:p>
          <a:p>
            <a:pPr lvl="2"/>
            <a:r>
              <a:rPr lang="cs-CZ" dirty="0"/>
              <a:t>pedagog, autor mší, komorních skladeb, sonát, písní (zhudebnil text </a:t>
            </a:r>
            <a:r>
              <a:rPr lang="cs-CZ" i="1" dirty="0"/>
              <a:t>Čechy krásné, Čechy mé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publikoval články v Daliboru</a:t>
            </a:r>
          </a:p>
          <a:p>
            <a:pPr lvl="2"/>
            <a:r>
              <a:rPr lang="cs-CZ" dirty="0"/>
              <a:t>teoretik: </a:t>
            </a:r>
            <a:r>
              <a:rPr lang="cs-CZ" i="1" dirty="0"/>
              <a:t>Základy harmonie a zpěvu </a:t>
            </a:r>
            <a:r>
              <a:rPr lang="cs-CZ" dirty="0"/>
              <a:t>(1861)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cs-CZ" dirty="0"/>
              <a:t>Josef Krejčí (1822 – 1881, ředitel 1859 – 1865)</a:t>
            </a:r>
          </a:p>
          <a:p>
            <a:pPr lvl="2"/>
            <a:r>
              <a:rPr lang="cs-CZ" dirty="0"/>
              <a:t>také ředitel na konzervatoři (od 1865/66)</a:t>
            </a:r>
          </a:p>
          <a:p>
            <a:pPr lvl="2"/>
            <a:r>
              <a:rPr lang="cs-CZ" dirty="0"/>
              <a:t>vynikající dirigent chrámové hudby, skvělý improvizátor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cs-CZ" dirty="0"/>
              <a:t>František Zdeněk </a:t>
            </a:r>
            <a:r>
              <a:rPr lang="cs-CZ" dirty="0" err="1"/>
              <a:t>Skuherský</a:t>
            </a:r>
            <a:r>
              <a:rPr lang="cs-CZ" dirty="0"/>
              <a:t> (1830 – 1892, ředitel 1866 – 1890)</a:t>
            </a:r>
          </a:p>
          <a:p>
            <a:pPr lvl="2"/>
            <a:r>
              <a:rPr lang="cs-CZ" dirty="0"/>
              <a:t>sám absolvent VŠ, přednášel hudební teorii na české univerzitě, skladatel, varhanář</a:t>
            </a:r>
          </a:p>
          <a:p>
            <a:pPr lvl="2"/>
            <a:r>
              <a:rPr lang="cs-CZ" dirty="0"/>
              <a:t>dílo: zvl. jeho čtyřsvazková práce </a:t>
            </a:r>
            <a:r>
              <a:rPr lang="cs-CZ" i="1" dirty="0"/>
              <a:t>Nauka o skladbě hudební </a:t>
            </a:r>
            <a:r>
              <a:rPr lang="cs-CZ" dirty="0"/>
              <a:t>(1880 - 1884) – obsahuje první česky psanou učebnici kontrapunktu</a:t>
            </a:r>
          </a:p>
          <a:p>
            <a:pPr marL="914400" lvl="2" indent="0">
              <a:buNone/>
            </a:pPr>
            <a:endParaRPr lang="cs-CZ" dirty="0"/>
          </a:p>
          <a:p>
            <a:r>
              <a:rPr lang="cs-CZ" dirty="0"/>
              <a:t>absolventi: Eduard Nápravník, Karel Bendl, Antonín Dvořák, Leoš Janáček, Josef Bohuslav Foerster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514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772" y="359823"/>
            <a:ext cx="9613861" cy="1080938"/>
          </a:xfrm>
        </p:spPr>
        <p:txBody>
          <a:bodyPr/>
          <a:lstStyle/>
          <a:p>
            <a:r>
              <a:rPr lang="cs-CZ" dirty="0"/>
              <a:t>Další používané učebnice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29069"/>
            <a:ext cx="12191999" cy="552893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Jakub Jan Ryba (1765 – 1815)</a:t>
            </a:r>
          </a:p>
          <a:p>
            <a:r>
              <a:rPr lang="cs-CZ" dirty="0"/>
              <a:t>dílo: </a:t>
            </a:r>
            <a:r>
              <a:rPr lang="cs-CZ" i="1" dirty="0"/>
              <a:t>Česká mše vánoční</a:t>
            </a:r>
            <a:r>
              <a:rPr lang="cs-CZ" dirty="0"/>
              <a:t>, </a:t>
            </a:r>
            <a:r>
              <a:rPr lang="cs-CZ" i="1" dirty="0"/>
              <a:t>Věnec ze zpěvů vlasteneckých</a:t>
            </a:r>
          </a:p>
          <a:p>
            <a:r>
              <a:rPr lang="cs-CZ" dirty="0"/>
              <a:t>teoretické: </a:t>
            </a:r>
            <a:r>
              <a:rPr lang="cs-CZ" i="1" dirty="0"/>
              <a:t>Počáteční a všeobecní základové ke všemu umění hudebnímu </a:t>
            </a:r>
            <a:r>
              <a:rPr lang="cs-CZ" dirty="0"/>
              <a:t>(1817)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Antonín </a:t>
            </a:r>
            <a:r>
              <a:rPr lang="cs-CZ" dirty="0" err="1"/>
              <a:t>Rejcha</a:t>
            </a:r>
            <a:r>
              <a:rPr lang="cs-CZ" dirty="0"/>
              <a:t> (1770 – 1836)</a:t>
            </a:r>
          </a:p>
          <a:p>
            <a:r>
              <a:rPr lang="cs-CZ" dirty="0"/>
              <a:t>studia u Ch. G. </a:t>
            </a:r>
            <a:r>
              <a:rPr lang="cs-CZ" dirty="0" err="1"/>
              <a:t>Neffeho</a:t>
            </a:r>
            <a:r>
              <a:rPr lang="cs-CZ" dirty="0"/>
              <a:t> (společně s Beethovenem)</a:t>
            </a:r>
          </a:p>
          <a:p>
            <a:r>
              <a:rPr lang="cs-CZ" dirty="0"/>
              <a:t>od 1808 v Paříži, kde vyučoval na konzervatoři, později i ředitel – jeho žáci: Hector Berlioz, César </a:t>
            </a:r>
            <a:r>
              <a:rPr lang="cs-CZ" dirty="0" err="1"/>
              <a:t>Franck</a:t>
            </a:r>
            <a:r>
              <a:rPr lang="cs-CZ" dirty="0"/>
              <a:t>, Charles </a:t>
            </a:r>
            <a:r>
              <a:rPr lang="cs-CZ" dirty="0" err="1"/>
              <a:t>Gounod</a:t>
            </a:r>
            <a:r>
              <a:rPr lang="cs-CZ" dirty="0"/>
              <a:t>, soukromě také Ferenc </a:t>
            </a:r>
            <a:r>
              <a:rPr lang="cs-CZ" dirty="0" err="1"/>
              <a:t>Liszt</a:t>
            </a:r>
            <a:endParaRPr lang="cs-CZ" dirty="0"/>
          </a:p>
          <a:p>
            <a:r>
              <a:rPr lang="cs-CZ" dirty="0"/>
              <a:t>vážený hudební teoretik, jeho spisy ovlivnily generace hudebních skladatelů působících v Evropě</a:t>
            </a:r>
          </a:p>
          <a:p>
            <a:r>
              <a:rPr lang="cs-CZ" dirty="0"/>
              <a:t>dílo: zejm. </a:t>
            </a:r>
            <a:r>
              <a:rPr lang="cs-CZ" i="1" dirty="0" err="1"/>
              <a:t>Cours</a:t>
            </a:r>
            <a:r>
              <a:rPr lang="cs-CZ" i="1" dirty="0"/>
              <a:t> de </a:t>
            </a:r>
            <a:r>
              <a:rPr lang="cs-CZ" i="1" dirty="0" err="1"/>
              <a:t>composition</a:t>
            </a:r>
            <a:r>
              <a:rPr lang="cs-CZ" i="1" dirty="0"/>
              <a:t> musicale </a:t>
            </a:r>
            <a:r>
              <a:rPr lang="cs-CZ" dirty="0"/>
              <a:t>(1816 – 1818) – do českých zemí v překladu Carla </a:t>
            </a:r>
            <a:r>
              <a:rPr lang="cs-CZ" dirty="0" err="1"/>
              <a:t>Czerneho</a:t>
            </a:r>
            <a:r>
              <a:rPr lang="cs-CZ" dirty="0"/>
              <a:t> (</a:t>
            </a:r>
            <a:r>
              <a:rPr lang="cs-CZ" i="1" dirty="0" err="1"/>
              <a:t>Vollständiges</a:t>
            </a:r>
            <a:r>
              <a:rPr lang="cs-CZ" i="1" dirty="0"/>
              <a:t> </a:t>
            </a:r>
            <a:r>
              <a:rPr lang="cs-CZ" i="1" dirty="0" err="1"/>
              <a:t>Lehrbuch</a:t>
            </a:r>
            <a:r>
              <a:rPr lang="cs-CZ" i="1" dirty="0"/>
              <a:t> der </a:t>
            </a:r>
            <a:r>
              <a:rPr lang="cs-CZ" i="1" dirty="0" err="1"/>
              <a:t>musikalischen</a:t>
            </a:r>
            <a:r>
              <a:rPr lang="cs-CZ" i="1" dirty="0"/>
              <a:t> </a:t>
            </a:r>
            <a:r>
              <a:rPr lang="cs-CZ" i="1" dirty="0" err="1"/>
              <a:t>Komposition</a:t>
            </a:r>
            <a:r>
              <a:rPr lang="cs-CZ" dirty="0"/>
              <a:t>, 1832 – 1835) – ceněno u nás ještě v 60. letech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/>
              <a:t>František Blažek (1815 – 1900)</a:t>
            </a:r>
            <a:endParaRPr lang="cs-CZ" dirty="0"/>
          </a:p>
          <a:p>
            <a:r>
              <a:rPr lang="cs-CZ" dirty="0"/>
              <a:t>první učebnice harmonie v čj.: </a:t>
            </a:r>
            <a:r>
              <a:rPr lang="cs-CZ" i="1" dirty="0" err="1"/>
              <a:t>Theoreticko</a:t>
            </a:r>
            <a:r>
              <a:rPr lang="cs-CZ" i="1" dirty="0"/>
              <a:t>-praktická nauka o harmonii pro školu a dům </a:t>
            </a:r>
            <a:r>
              <a:rPr lang="cs-CZ" dirty="0"/>
              <a:t>(1866)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Josef Bohuslav </a:t>
            </a:r>
            <a:r>
              <a:rPr lang="cs-CZ" dirty="0" err="1"/>
              <a:t>Förster</a:t>
            </a:r>
            <a:r>
              <a:rPr lang="cs-CZ" dirty="0"/>
              <a:t> (1859 – 1951)</a:t>
            </a:r>
          </a:p>
          <a:p>
            <a:r>
              <a:rPr lang="cs-CZ" dirty="0"/>
              <a:t>vyučoval na konzervatoři</a:t>
            </a:r>
          </a:p>
          <a:p>
            <a:r>
              <a:rPr lang="cs-CZ" dirty="0"/>
              <a:t>práce </a:t>
            </a:r>
            <a:r>
              <a:rPr lang="cs-CZ" i="1" dirty="0"/>
              <a:t>Nauka o harmonii</a:t>
            </a:r>
            <a:r>
              <a:rPr lang="cs-CZ" dirty="0"/>
              <a:t> (1887) – druhá česky psaná nauka o harmonii po Blažkovi, srozumitelný výklad, velmi ceněná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9297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Ostatní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938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Periodika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10803118" cy="3599316"/>
          </a:xfrm>
        </p:spPr>
        <p:txBody>
          <a:bodyPr/>
          <a:lstStyle/>
          <a:p>
            <a:r>
              <a:rPr lang="cs-CZ" i="1" dirty="0" err="1"/>
              <a:t>Caecilie</a:t>
            </a:r>
            <a:r>
              <a:rPr lang="cs-CZ" dirty="0"/>
              <a:t> / </a:t>
            </a:r>
            <a:r>
              <a:rPr lang="cs-CZ" i="1" dirty="0"/>
              <a:t>Cyril </a:t>
            </a:r>
            <a:r>
              <a:rPr lang="cs-CZ" dirty="0"/>
              <a:t> – vydával František Augustin Urbánek, vycházel 1848 – 1849 a poté 1874 – 1948 </a:t>
            </a:r>
          </a:p>
          <a:p>
            <a:r>
              <a:rPr lang="cs-CZ" i="1" dirty="0"/>
              <a:t>Dalibor</a:t>
            </a:r>
            <a:r>
              <a:rPr lang="cs-CZ" dirty="0"/>
              <a:t> – vycházel 1858 – 1864, 1873 – 1875, 1879 – 1913 a 1919 – 1927, první redaktor Emanuel </a:t>
            </a:r>
            <a:r>
              <a:rPr lang="cs-CZ" dirty="0" err="1"/>
              <a:t>Meliš</a:t>
            </a:r>
            <a:r>
              <a:rPr lang="cs-CZ" dirty="0"/>
              <a:t> (1831 – 1916) – první český hudební lexikograf</a:t>
            </a:r>
          </a:p>
          <a:p>
            <a:r>
              <a:rPr lang="cs-CZ" i="1" dirty="0"/>
              <a:t>Národní listy </a:t>
            </a:r>
          </a:p>
        </p:txBody>
      </p:sp>
    </p:spTree>
    <p:extLst>
      <p:ext uri="{BB962C8B-B14F-4D97-AF65-F5344CB8AC3E}">
        <p14:creationId xmlns:p14="http://schemas.microsoft.com/office/powerpoint/2010/main" val="544501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Hudební vydavatelství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většina hudebnin nakupována z Lipska a Vídně</a:t>
            </a:r>
          </a:p>
          <a:p>
            <a:r>
              <a:rPr lang="cs-CZ" dirty="0"/>
              <a:t>německé v Praze: Marco </a:t>
            </a:r>
            <a:r>
              <a:rPr lang="cs-CZ" dirty="0" err="1"/>
              <a:t>Berra</a:t>
            </a:r>
            <a:r>
              <a:rPr lang="cs-CZ" dirty="0"/>
              <a:t> a Jan Hoffmann</a:t>
            </a:r>
          </a:p>
          <a:p>
            <a:r>
              <a:rPr lang="cs-CZ" dirty="0"/>
              <a:t>české vydavatelství až v 80. letech: František Augustin Urbánek</a:t>
            </a:r>
          </a:p>
        </p:txBody>
      </p:sp>
    </p:spTree>
    <p:extLst>
      <p:ext uri="{BB962C8B-B14F-4D97-AF65-F5344CB8AC3E}">
        <p14:creationId xmlns:p14="http://schemas.microsoft.com/office/powerpoint/2010/main" val="2152078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D2697-ADF8-4F8B-917F-FDB989BED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83" y="753228"/>
            <a:ext cx="10986868" cy="1080938"/>
          </a:xfrm>
        </p:spPr>
        <p:txBody>
          <a:bodyPr/>
          <a:lstStyle/>
          <a:p>
            <a:r>
              <a:rPr lang="cs-CZ" dirty="0"/>
              <a:t>Hudební nástrojářství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837115-0F6E-47B4-B64F-A18DC1C53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0819"/>
            <a:ext cx="12036055" cy="47208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Rozšiřování orchestru o stávající nástroje i dosud v orchestru nepoužívané + rozvoj komorní tvorby, různá obsazení → potřeba výroby nástrojů podle požadavků praxe</a:t>
            </a:r>
          </a:p>
          <a:p>
            <a:r>
              <a:rPr lang="cs-CZ" dirty="0"/>
              <a:t>výroba dechových nástrojů (od přelomu 18./19. století)</a:t>
            </a:r>
          </a:p>
          <a:p>
            <a:pPr lvl="1"/>
            <a:r>
              <a:rPr lang="cs-CZ" dirty="0"/>
              <a:t>Petr </a:t>
            </a:r>
            <a:r>
              <a:rPr lang="cs-CZ" dirty="0" err="1"/>
              <a:t>Ignaz</a:t>
            </a:r>
            <a:r>
              <a:rPr lang="cs-CZ" dirty="0"/>
              <a:t> Riedl (Kraslice) - klarinety </a:t>
            </a:r>
          </a:p>
          <a:p>
            <a:pPr lvl="1"/>
            <a:r>
              <a:rPr lang="cs-CZ" dirty="0"/>
              <a:t>Václav František Červený (Hradec Králové, založ. 1842) – původem (v 17. stol.) smyčce, v 19. stol. žesťové nástroje (zvl. střední a hluboké polohy), evropský význam, výroba dodnes (od 1945 firma </a:t>
            </a:r>
            <a:r>
              <a:rPr lang="cs-CZ" dirty="0" err="1"/>
              <a:t>Amati</a:t>
            </a:r>
            <a:r>
              <a:rPr lang="cs-CZ" dirty="0"/>
              <a:t> v Kraslicích, už všechny nástroje)</a:t>
            </a:r>
          </a:p>
          <a:p>
            <a:r>
              <a:rPr lang="cs-CZ" dirty="0" err="1"/>
              <a:t>klavírnické</a:t>
            </a:r>
            <a:r>
              <a:rPr lang="cs-CZ" dirty="0"/>
              <a:t> dílny (od konce 18. století)</a:t>
            </a:r>
          </a:p>
          <a:p>
            <a:pPr lvl="1"/>
            <a:r>
              <a:rPr lang="cs-CZ" dirty="0"/>
              <a:t>Antonín </a:t>
            </a:r>
            <a:r>
              <a:rPr lang="cs-CZ" dirty="0" err="1"/>
              <a:t>Petrof</a:t>
            </a:r>
            <a:r>
              <a:rPr lang="cs-CZ" dirty="0"/>
              <a:t> (Hradec Králové, založ. 1864, od 1874 Brno) – vývoz do zahraničí od 1894, od 1928 spolupráce s firmou </a:t>
            </a:r>
            <a:r>
              <a:rPr lang="cs-CZ" dirty="0" err="1"/>
              <a:t>Steinway</a:t>
            </a:r>
            <a:r>
              <a:rPr lang="cs-CZ" dirty="0"/>
              <a:t> (společná pobočka v Londýně). Po revoluci (1989) návrat do Česka, továrna v Hradci Králové obnovena v roce 1997</a:t>
            </a:r>
          </a:p>
          <a:p>
            <a:pPr lvl="1"/>
            <a:r>
              <a:rPr lang="cs-CZ" dirty="0"/>
              <a:t>August </a:t>
            </a:r>
            <a:r>
              <a:rPr lang="cs-CZ" dirty="0" err="1"/>
              <a:t>Förster</a:t>
            </a:r>
            <a:r>
              <a:rPr lang="cs-CZ" dirty="0"/>
              <a:t> – od 1859</a:t>
            </a:r>
          </a:p>
          <a:p>
            <a:pPr lvl="1"/>
            <a:r>
              <a:rPr lang="cs-CZ" dirty="0"/>
              <a:t>Josef </a:t>
            </a:r>
            <a:r>
              <a:rPr lang="cs-CZ" dirty="0" err="1"/>
              <a:t>Lídl</a:t>
            </a:r>
            <a:r>
              <a:rPr lang="cs-CZ" dirty="0"/>
              <a:t> (Brno, od 1892, první továrna hudebních nástrojů na Moravě) – zpočátku se specializoval na prodej pian, pak výroba žesťových i smyčcových nástrojů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3263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Interpreti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2009553"/>
            <a:ext cx="12089218" cy="475275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Alexandr </a:t>
            </a:r>
            <a:r>
              <a:rPr lang="cs-CZ" dirty="0" err="1"/>
              <a:t>Dreyschock</a:t>
            </a:r>
            <a:r>
              <a:rPr lang="cs-CZ" dirty="0"/>
              <a:t> (1818 – 1869) – klavírista, studoval u J. V. Tomáška, profesorem petrohradské konzervatoře</a:t>
            </a:r>
          </a:p>
          <a:p>
            <a:r>
              <a:rPr lang="cs-CZ" dirty="0"/>
              <a:t>houslisté: </a:t>
            </a:r>
          </a:p>
          <a:p>
            <a:pPr lvl="1"/>
            <a:r>
              <a:rPr lang="cs-CZ" dirty="0"/>
              <a:t>Josef Slavík (1806 – 1833)  </a:t>
            </a:r>
            <a:endParaRPr lang="cs-CZ" dirty="0">
              <a:solidFill>
                <a:srgbClr val="FF0000"/>
              </a:solidFill>
            </a:endParaRPr>
          </a:p>
          <a:p>
            <a:pPr lvl="2"/>
            <a:r>
              <a:rPr lang="cs-CZ" dirty="0"/>
              <a:t>studia na konzervatoři u B. V. </a:t>
            </a:r>
            <a:r>
              <a:rPr lang="cs-CZ" dirty="0" err="1"/>
              <a:t>Pixise</a:t>
            </a:r>
            <a:r>
              <a:rPr lang="cs-CZ" dirty="0"/>
              <a:t>, poté koncertní mistr ve </a:t>
            </a:r>
            <a:r>
              <a:rPr lang="cs-CZ" dirty="0" err="1"/>
              <a:t>StD</a:t>
            </a:r>
            <a:endParaRPr lang="cs-CZ" dirty="0"/>
          </a:p>
          <a:p>
            <a:pPr lvl="2"/>
            <a:r>
              <a:rPr lang="cs-CZ" dirty="0"/>
              <a:t>ve Vídni setkání s </a:t>
            </a:r>
            <a:r>
              <a:rPr lang="cs-CZ" dirty="0" err="1"/>
              <a:t>Paganinim</a:t>
            </a:r>
            <a:r>
              <a:rPr lang="cs-CZ" dirty="0"/>
              <a:t> a Chopinem (1830), pochvalné kritiky v </a:t>
            </a:r>
            <a:r>
              <a:rPr lang="cs-CZ" dirty="0" err="1"/>
              <a:t>AmZ</a:t>
            </a:r>
            <a:endParaRPr lang="cs-CZ" dirty="0"/>
          </a:p>
          <a:p>
            <a:pPr lvl="2"/>
            <a:r>
              <a:rPr lang="cs-CZ" dirty="0"/>
              <a:t>zemřel během koncertního turné (chřipka)</a:t>
            </a:r>
          </a:p>
          <a:p>
            <a:pPr lvl="1"/>
            <a:r>
              <a:rPr lang="de-DE" dirty="0"/>
              <a:t>Johann Friedrich </a:t>
            </a:r>
            <a:r>
              <a:rPr lang="de-DE" dirty="0" err="1"/>
              <a:t>Kittl</a:t>
            </a:r>
            <a:r>
              <a:rPr lang="de-DE" dirty="0"/>
              <a:t> (1809</a:t>
            </a:r>
            <a:r>
              <a:rPr lang="cs-CZ" dirty="0"/>
              <a:t> </a:t>
            </a:r>
            <a:r>
              <a:rPr lang="de-DE" dirty="0"/>
              <a:t>–</a:t>
            </a:r>
            <a:r>
              <a:rPr lang="cs-CZ" dirty="0"/>
              <a:t> </a:t>
            </a:r>
            <a:r>
              <a:rPr lang="de-DE" dirty="0"/>
              <a:t>1868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Ferdinand Laub (1832 – 1875)</a:t>
            </a:r>
          </a:p>
          <a:p>
            <a:pPr lvl="1"/>
            <a:r>
              <a:rPr lang="cs-CZ" dirty="0"/>
              <a:t>František Ondříček (1857 – 1922)</a:t>
            </a:r>
          </a:p>
          <a:p>
            <a:r>
              <a:rPr lang="cs-CZ" dirty="0"/>
              <a:t>Adolf Čech (1841 – 1903) – dirigent</a:t>
            </a:r>
          </a:p>
          <a:p>
            <a:r>
              <a:rPr lang="cs-CZ" dirty="0" err="1"/>
              <a:t>hrabě</a:t>
            </a:r>
            <a:r>
              <a:rPr lang="cs-CZ" dirty="0"/>
              <a:t> Jan </a:t>
            </a:r>
            <a:r>
              <a:rPr lang="cs-CZ" dirty="0" err="1"/>
              <a:t>Harrach</a:t>
            </a:r>
            <a:r>
              <a:rPr lang="cs-CZ" dirty="0"/>
              <a:t> (1828 – 1909)</a:t>
            </a:r>
          </a:p>
          <a:p>
            <a:pPr lvl="1"/>
            <a:r>
              <a:rPr lang="cs-CZ" dirty="0"/>
              <a:t>politik, mecenáš, aktivní činitel českého kulturního života v Praze</a:t>
            </a:r>
          </a:p>
          <a:p>
            <a:pPr lvl="1"/>
            <a:r>
              <a:rPr lang="cs-CZ" dirty="0"/>
              <a:t>finančně podporoval stavbu ND, stál v čele sboru pro jeho vybudování</a:t>
            </a:r>
          </a:p>
          <a:p>
            <a:pPr lvl="1"/>
            <a:r>
              <a:rPr lang="cs-CZ" dirty="0"/>
              <a:t>podpora K. J. Erbena → vydání </a:t>
            </a:r>
            <a:r>
              <a:rPr lang="cs-CZ" i="1" dirty="0"/>
              <a:t>Prostonárodních českých písní a říkadel</a:t>
            </a:r>
          </a:p>
          <a:p>
            <a:pPr lvl="1"/>
            <a:r>
              <a:rPr lang="cs-CZ" dirty="0"/>
              <a:t>1863 vypsal soutěž o nejlepší českou historickou operu, zvítězili Smetanovi </a:t>
            </a:r>
            <a:r>
              <a:rPr lang="cs-CZ" i="1" dirty="0"/>
              <a:t>Braniboři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682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316" y="788854"/>
            <a:ext cx="9841216" cy="897442"/>
          </a:xfrm>
        </p:spPr>
        <p:txBody>
          <a:bodyPr>
            <a:normAutofit/>
          </a:bodyPr>
          <a:lstStyle/>
          <a:p>
            <a:r>
              <a:rPr lang="cs-CZ" dirty="0"/>
              <a:t>Německé názvy českých měst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186048"/>
              </p:ext>
            </p:extLst>
          </p:nvPr>
        </p:nvGraphicFramePr>
        <p:xfrm>
          <a:off x="356260" y="1686296"/>
          <a:ext cx="11566567" cy="484400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484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1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6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31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8764">
                <a:tc>
                  <a:txBody>
                    <a:bodyPr/>
                    <a:lstStyle/>
                    <a:p>
                      <a:r>
                        <a:rPr lang="cs-CZ" sz="1500" b="0" dirty="0"/>
                        <a:t>Aš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Asch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Chomutov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Komotau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Most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Brüx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Prostějov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Proßnitz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766">
                <a:tc>
                  <a:txBody>
                    <a:bodyPr/>
                    <a:lstStyle/>
                    <a:p>
                      <a:r>
                        <a:rPr lang="cs-CZ" sz="1500" b="0" dirty="0"/>
                        <a:t>Brno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Brünn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Jihlava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Iglau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Nový Jičín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Neu</a:t>
                      </a:r>
                      <a:r>
                        <a:rPr lang="cs-CZ" sz="1500" b="0" dirty="0"/>
                        <a:t> </a:t>
                      </a:r>
                      <a:r>
                        <a:rPr lang="cs-CZ" sz="1500" b="0" dirty="0" err="1"/>
                        <a:t>Titschein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Přerov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Prerau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246">
                <a:tc>
                  <a:txBody>
                    <a:bodyPr/>
                    <a:lstStyle/>
                    <a:p>
                      <a:r>
                        <a:rPr lang="cs-CZ" sz="1500" b="0" dirty="0"/>
                        <a:t>České Budějovice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Budweis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Jindřichův Hradec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Neuhaus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Olomouc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Olmütz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Šumperk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Mährisch</a:t>
                      </a:r>
                      <a:r>
                        <a:rPr lang="cs-CZ" sz="1500" b="0" dirty="0"/>
                        <a:t> Schönberg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246">
                <a:tc>
                  <a:txBody>
                    <a:bodyPr/>
                    <a:lstStyle/>
                    <a:p>
                      <a:r>
                        <a:rPr lang="cs-CZ" sz="1500" b="0" dirty="0"/>
                        <a:t>Český Krumlov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Krumau</a:t>
                      </a:r>
                      <a:r>
                        <a:rPr lang="cs-CZ" sz="1500" b="0" dirty="0"/>
                        <a:t> </a:t>
                      </a:r>
                      <a:r>
                        <a:rPr lang="cs-CZ" sz="1500" b="0" dirty="0" err="1"/>
                        <a:t>an</a:t>
                      </a:r>
                      <a:r>
                        <a:rPr lang="cs-CZ" sz="1500" b="0" dirty="0"/>
                        <a:t> </a:t>
                      </a:r>
                    </a:p>
                    <a:p>
                      <a:r>
                        <a:rPr lang="cs-CZ" sz="1500" b="0" dirty="0"/>
                        <a:t>der </a:t>
                      </a:r>
                      <a:r>
                        <a:rPr lang="cs-CZ" sz="1500" b="0" dirty="0" err="1"/>
                        <a:t>Moldau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Karlovy Vary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Karlsbad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Opava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Troppau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Teplice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Teplitz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246">
                <a:tc>
                  <a:txBody>
                    <a:bodyPr/>
                    <a:lstStyle/>
                    <a:p>
                      <a:r>
                        <a:rPr lang="cs-CZ" sz="1500" b="0" dirty="0"/>
                        <a:t>Havlíčkův Brod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Deutsch</a:t>
                      </a:r>
                      <a:r>
                        <a:rPr lang="cs-CZ" sz="1500" b="0" dirty="0"/>
                        <a:t> </a:t>
                      </a:r>
                    </a:p>
                    <a:p>
                      <a:r>
                        <a:rPr lang="cs-CZ" sz="1500" b="0" dirty="0"/>
                        <a:t>Brod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Kolín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Klin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Ostrava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Ostrau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Uherské Hradiště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Ungarisch</a:t>
                      </a:r>
                      <a:r>
                        <a:rPr lang="cs-CZ" sz="1500" b="0" dirty="0"/>
                        <a:t> </a:t>
                      </a:r>
                      <a:r>
                        <a:rPr lang="cs-CZ" sz="1500" b="0" dirty="0" err="1"/>
                        <a:t>Hradisch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5246">
                <a:tc>
                  <a:txBody>
                    <a:bodyPr/>
                    <a:lstStyle/>
                    <a:p>
                      <a:r>
                        <a:rPr lang="cs-CZ" sz="1500" b="0" dirty="0"/>
                        <a:t>Hodonín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Göding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Kroměříž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Kremsier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Pardubice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Pardubitz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Ústí nad Labem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Aussig</a:t>
                      </a:r>
                      <a:r>
                        <a:rPr lang="cs-CZ" sz="1500" b="0" dirty="0"/>
                        <a:t> </a:t>
                      </a:r>
                      <a:r>
                        <a:rPr lang="cs-CZ" sz="1500" b="0" dirty="0" err="1"/>
                        <a:t>an</a:t>
                      </a:r>
                      <a:r>
                        <a:rPr lang="cs-CZ" sz="1500" b="0" dirty="0"/>
                        <a:t> der Elbe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5246">
                <a:tc>
                  <a:txBody>
                    <a:bodyPr/>
                    <a:lstStyle/>
                    <a:p>
                      <a:r>
                        <a:rPr lang="cs-CZ" sz="1500" b="0" dirty="0"/>
                        <a:t>Hradec Králové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Königgrätz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Liberec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Reichenberg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Plzeň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Pilsen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Znojmo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Znaim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5246">
                <a:tc>
                  <a:txBody>
                    <a:bodyPr/>
                    <a:lstStyle/>
                    <a:p>
                      <a:r>
                        <a:rPr lang="cs-CZ" sz="1500" b="0" dirty="0"/>
                        <a:t>Cheb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Eger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Mariánské Lázně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 err="1"/>
                        <a:t>Marienbad</a:t>
                      </a:r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Praha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Prag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5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093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Německé názvy brněnských čtvrtí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045926"/>
              </p:ext>
            </p:extLst>
          </p:nvPr>
        </p:nvGraphicFramePr>
        <p:xfrm>
          <a:off x="1616364" y="2838591"/>
          <a:ext cx="8128000" cy="25958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Černovice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err="1"/>
                        <a:t>Czernowitz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Jundrov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Jundorf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Královo Pole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Königsfeld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Maloměřice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Malmeritz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Obřany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Oberseß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Žabovřesky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Sebrowitz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Židenice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Schimitz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280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41268"/>
            <a:ext cx="12089081" cy="6103916"/>
          </a:xfrm>
        </p:spPr>
        <p:txBody>
          <a:bodyPr>
            <a:normAutofit/>
          </a:bodyPr>
          <a:lstStyle/>
          <a:p>
            <a:r>
              <a:rPr lang="cs-CZ" dirty="0"/>
              <a:t>1. polovina 19. století – zahraniční kontakty</a:t>
            </a:r>
          </a:p>
          <a:p>
            <a:pPr lvl="1"/>
            <a:r>
              <a:rPr lang="cs-CZ" dirty="0"/>
              <a:t>z Lipska: R. a C. </a:t>
            </a:r>
            <a:r>
              <a:rPr lang="cs-CZ" dirty="0" err="1"/>
              <a:t>Schumannovi</a:t>
            </a:r>
            <a:r>
              <a:rPr lang="cs-CZ" dirty="0"/>
              <a:t> (návštěva Prahy 1847)</a:t>
            </a:r>
          </a:p>
          <a:p>
            <a:pPr lvl="1"/>
            <a:r>
              <a:rPr lang="cs-CZ" dirty="0"/>
              <a:t>z Drážďan: C. M. von Weber, R. Wagner</a:t>
            </a:r>
          </a:p>
          <a:p>
            <a:pPr lvl="1"/>
            <a:r>
              <a:rPr lang="cs-CZ" dirty="0"/>
              <a:t>z Výmaru: F. </a:t>
            </a:r>
            <a:r>
              <a:rPr lang="cs-CZ" dirty="0" err="1"/>
              <a:t>Liszt</a:t>
            </a:r>
            <a:endParaRPr lang="cs-CZ" dirty="0"/>
          </a:p>
          <a:p>
            <a:pPr lvl="1"/>
            <a:r>
              <a:rPr lang="cs-CZ" dirty="0"/>
              <a:t>Praha hostila H. Berlioze (1846), L. </a:t>
            </a:r>
            <a:r>
              <a:rPr lang="cs-CZ" dirty="0" err="1"/>
              <a:t>Spohra</a:t>
            </a:r>
            <a:r>
              <a:rPr lang="cs-CZ" dirty="0"/>
              <a:t>, N. </a:t>
            </a:r>
            <a:r>
              <a:rPr lang="cs-CZ" dirty="0" err="1"/>
              <a:t>Paganiniho</a:t>
            </a:r>
            <a:r>
              <a:rPr lang="cs-CZ" dirty="0"/>
              <a:t> (1828), klavíristu </a:t>
            </a:r>
            <a:r>
              <a:rPr lang="cs-CZ" dirty="0" err="1"/>
              <a:t>Sigismunda</a:t>
            </a:r>
            <a:r>
              <a:rPr lang="cs-CZ" dirty="0"/>
              <a:t> </a:t>
            </a:r>
            <a:r>
              <a:rPr lang="cs-CZ" dirty="0" err="1"/>
              <a:t>Thalberga</a:t>
            </a:r>
            <a:r>
              <a:rPr lang="cs-CZ" dirty="0"/>
              <a:t>…</a:t>
            </a:r>
          </a:p>
          <a:p>
            <a:r>
              <a:rPr lang="cs-CZ" dirty="0"/>
              <a:t>jazykový utrakvismus + tolerantní koncept zemského vlastenectví → absence potřeby hledat český národní hudební styl. Česká opera existovala v překladech z </a:t>
            </a:r>
            <a:r>
              <a:rPr lang="cs-CZ" dirty="0" err="1"/>
              <a:t>nj</a:t>
            </a:r>
            <a:r>
              <a:rPr lang="cs-CZ" dirty="0"/>
              <a:t>. (např. C. M. von Weber: </a:t>
            </a:r>
            <a:r>
              <a:rPr lang="cs-CZ" i="1" dirty="0"/>
              <a:t>Čarostřelec</a:t>
            </a:r>
            <a:r>
              <a:rPr lang="cs-CZ" dirty="0"/>
              <a:t>, hrán pod titulem </a:t>
            </a:r>
            <a:r>
              <a:rPr lang="cs-CZ" i="1" dirty="0"/>
              <a:t>Okouzlené kulky </a:t>
            </a:r>
            <a:r>
              <a:rPr lang="cs-CZ" dirty="0"/>
              <a:t>nebo </a:t>
            </a:r>
            <a:r>
              <a:rPr lang="cs-CZ" i="1" dirty="0"/>
              <a:t>Střelec kouzelník</a:t>
            </a:r>
            <a:r>
              <a:rPr lang="cs-CZ" dirty="0"/>
              <a:t>)</a:t>
            </a:r>
          </a:p>
          <a:p>
            <a:r>
              <a:rPr lang="cs-CZ" dirty="0"/>
              <a:t>ve středu zájmu vokální hudební formy: problémy s použitím jazyka</a:t>
            </a:r>
          </a:p>
          <a:p>
            <a:r>
              <a:rPr lang="cs-CZ" dirty="0"/>
              <a:t>obrozenecké aktivity: zvl. sběr písní:</a:t>
            </a:r>
          </a:p>
          <a:p>
            <a:pPr lvl="1"/>
            <a:r>
              <a:rPr lang="cs-CZ" dirty="0"/>
              <a:t>Václav Jan Tomášek: </a:t>
            </a:r>
            <a:r>
              <a:rPr lang="cs-CZ" i="1" dirty="0"/>
              <a:t>Starožitné písně z rukopisu Královédvorského</a:t>
            </a:r>
            <a:r>
              <a:rPr lang="cs-CZ" dirty="0"/>
              <a:t> a zvl. </a:t>
            </a:r>
            <a:r>
              <a:rPr lang="cs-CZ" i="1" dirty="0"/>
              <a:t>Věnec ze zpěvů vlasteneckých</a:t>
            </a:r>
          </a:p>
          <a:p>
            <a:pPr lvl="1"/>
            <a:r>
              <a:rPr lang="cs-CZ" i="1" dirty="0"/>
              <a:t>Guberniální sbírka</a:t>
            </a:r>
            <a:r>
              <a:rPr lang="cs-CZ" dirty="0"/>
              <a:t> (1819) – soubor moravských lidových písní vesnických i městských</a:t>
            </a:r>
          </a:p>
          <a:p>
            <a:pPr lvl="1"/>
            <a:r>
              <a:rPr lang="cs-CZ" dirty="0"/>
              <a:t>sběr moravských lidových písní: František Sušil, František Bartoš, Leoš Janáček</a:t>
            </a:r>
          </a:p>
          <a:p>
            <a:pPr lvl="1"/>
            <a:r>
              <a:rPr lang="cs-CZ" dirty="0"/>
              <a:t>sběr písní v Čechách: František Ladislav Čelakovský, Karel Jaromír Erben</a:t>
            </a:r>
          </a:p>
        </p:txBody>
      </p:sp>
    </p:spTree>
    <p:extLst>
      <p:ext uri="{BB962C8B-B14F-4D97-AF65-F5344CB8AC3E}">
        <p14:creationId xmlns:p14="http://schemas.microsoft.com/office/powerpoint/2010/main" val="15365134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Německé názvy slovenských měst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066493"/>
              </p:ext>
            </p:extLst>
          </p:nvPr>
        </p:nvGraphicFramePr>
        <p:xfrm>
          <a:off x="1423251" y="2726735"/>
          <a:ext cx="81280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Banská Bystrica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Neusohl</a:t>
                      </a:r>
                      <a:endParaRPr lang="cs-CZ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Bratislava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Pressburg</a:t>
                      </a:r>
                      <a:endParaRPr lang="cs-CZ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Košice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Kaschau</a:t>
                      </a:r>
                      <a:endParaRPr lang="cs-CZ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Poprad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Deutschendorf</a:t>
                      </a:r>
                      <a:endParaRPr lang="cs-CZ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Nitra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Neutra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Trenčín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Trentschin</a:t>
                      </a:r>
                      <a:endParaRPr lang="cs-CZ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Žilina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Sillein</a:t>
                      </a:r>
                      <a:endParaRPr lang="cs-CZ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7041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KURFÜRST, Pavel. </a:t>
            </a:r>
            <a:r>
              <a:rPr lang="cs-CZ" i="1" dirty="0"/>
              <a:t>Hudební nástroje</a:t>
            </a:r>
            <a:r>
              <a:rPr lang="cs-CZ" dirty="0"/>
              <a:t>. Praha: </a:t>
            </a:r>
            <a:r>
              <a:rPr lang="cs-CZ" dirty="0" err="1"/>
              <a:t>Togga</a:t>
            </a:r>
            <a:r>
              <a:rPr lang="cs-CZ" dirty="0"/>
              <a:t>, 2002. ISBN 80-902912-1-X. 1168 s.</a:t>
            </a:r>
          </a:p>
          <a:p>
            <a:r>
              <a:rPr lang="cs-CZ" dirty="0"/>
              <a:t>SRB-DEBRNOV, Josef. </a:t>
            </a:r>
            <a:r>
              <a:rPr lang="cs-CZ" i="1" dirty="0"/>
              <a:t>Dějiny hudby v Čechách a na Moravě</a:t>
            </a:r>
            <a:r>
              <a:rPr lang="cs-CZ" dirty="0"/>
              <a:t>. Praha: Matice česká, 1891. 198 s. Dostupné online: </a:t>
            </a:r>
            <a:r>
              <a:rPr lang="cs-CZ" dirty="0">
                <a:hlinkClick r:id="rId2"/>
              </a:rPr>
              <a:t>https://cs.wikisource.org/wiki/D%C4%9Bjiny_hudby_v_%C4%8Cech%C3%A1ch_a_na_Morav%C4%9B</a:t>
            </a:r>
            <a:endParaRPr lang="cs-CZ" dirty="0"/>
          </a:p>
          <a:p>
            <a:r>
              <a:rPr lang="cs-CZ" dirty="0"/>
              <a:t>FUKAČ, Jiří a Jiří VYSLOUŽIL. Česká hudba. In </a:t>
            </a:r>
            <a:r>
              <a:rPr lang="cs-CZ" i="1" dirty="0"/>
              <a:t>Slovník české hudební kultury</a:t>
            </a:r>
            <a:r>
              <a:rPr lang="cs-CZ" dirty="0"/>
              <a:t>. </a:t>
            </a:r>
            <a:r>
              <a:rPr lang="fi-FI" dirty="0"/>
              <a:t>Praha: Supraphon, 1997. ISBN 80-7058-462-9</a:t>
            </a:r>
            <a:r>
              <a:rPr lang="cs-CZ" dirty="0"/>
              <a:t>, s. 124-127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81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995054"/>
            <a:ext cx="12100956" cy="4862945"/>
          </a:xfrm>
        </p:spPr>
        <p:txBody>
          <a:bodyPr/>
          <a:lstStyle/>
          <a:p>
            <a:r>
              <a:rPr lang="cs-CZ" dirty="0"/>
              <a:t>v Praze stále konzervativní proud: Mozartovský kult a dohasínající klasicismus, německá produkce v českých překladech, ale postupné narušování:</a:t>
            </a:r>
          </a:p>
          <a:p>
            <a:pPr lvl="1"/>
            <a:r>
              <a:rPr lang="cs-CZ" dirty="0"/>
              <a:t>August Wilhelm </a:t>
            </a:r>
            <a:r>
              <a:rPr lang="cs-CZ" dirty="0" err="1"/>
              <a:t>Ambros</a:t>
            </a:r>
            <a:r>
              <a:rPr lang="cs-CZ" dirty="0"/>
              <a:t> a jeho „</a:t>
            </a:r>
            <a:r>
              <a:rPr lang="cs-CZ" dirty="0" err="1"/>
              <a:t>Davidovci</a:t>
            </a:r>
            <a:r>
              <a:rPr lang="cs-CZ" dirty="0"/>
              <a:t>“ (pojmenováno podle vzoru </a:t>
            </a:r>
            <a:r>
              <a:rPr lang="cs-CZ" dirty="0" err="1"/>
              <a:t>Schumanna</a:t>
            </a:r>
            <a:r>
              <a:rPr lang="cs-CZ" dirty="0"/>
              <a:t>, ke kterému se hlásili, členem byl také Eduard </a:t>
            </a:r>
            <a:r>
              <a:rPr lang="cs-CZ" dirty="0" err="1"/>
              <a:t>Hanslick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pražské působení C. M. von Webera</a:t>
            </a:r>
          </a:p>
          <a:p>
            <a:pPr lvl="1"/>
            <a:r>
              <a:rPr lang="cs-CZ" dirty="0"/>
              <a:t>teoretická díla A. </a:t>
            </a:r>
            <a:r>
              <a:rPr lang="cs-CZ" dirty="0" err="1"/>
              <a:t>Rejchy</a:t>
            </a:r>
            <a:r>
              <a:rPr lang="cs-CZ" dirty="0"/>
              <a:t>, která k nám přicházela přes Vídeň</a:t>
            </a:r>
          </a:p>
          <a:p>
            <a:pPr lvl="1"/>
            <a:r>
              <a:rPr lang="cs-CZ" dirty="0"/>
              <a:t>tvorba silných osobností: F. Škroupa a J. F. </a:t>
            </a:r>
            <a:r>
              <a:rPr lang="cs-CZ" dirty="0" err="1"/>
              <a:t>Kittla</a:t>
            </a:r>
            <a:endParaRPr lang="cs-CZ" dirty="0"/>
          </a:p>
          <a:p>
            <a:r>
              <a:rPr lang="cs-CZ" dirty="0"/>
              <a:t>historické mezníky: </a:t>
            </a:r>
          </a:p>
          <a:p>
            <a:r>
              <a:rPr lang="cs-CZ" dirty="0"/>
              <a:t>po r. 1848 první nejistá fáze národního obrození, vstup B. Smetany na scénu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29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česká opera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88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30680"/>
            <a:ext cx="12191999" cy="4827319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dirty="0"/>
              <a:t>Nosticovo divadlo</a:t>
            </a:r>
            <a:endParaRPr lang="cs-CZ" sz="2000" dirty="0"/>
          </a:p>
          <a:p>
            <a:r>
              <a:rPr lang="cs-CZ" dirty="0"/>
              <a:t>založeno 1783</a:t>
            </a:r>
          </a:p>
          <a:p>
            <a:r>
              <a:rPr lang="cs-CZ" dirty="0"/>
              <a:t>premiéry děl W. A. Mozarta (1787 </a:t>
            </a:r>
            <a:r>
              <a:rPr lang="cs-CZ" i="1" dirty="0"/>
              <a:t>Don Giovanni</a:t>
            </a:r>
            <a:r>
              <a:rPr lang="cs-CZ" dirty="0"/>
              <a:t>, 1791 </a:t>
            </a:r>
            <a:r>
              <a:rPr lang="cs-CZ" i="1" dirty="0"/>
              <a:t>La Clementa di Tito</a:t>
            </a:r>
            <a:r>
              <a:rPr lang="cs-CZ" dirty="0"/>
              <a:t>)</a:t>
            </a:r>
          </a:p>
          <a:p>
            <a:r>
              <a:rPr lang="cs-CZ" dirty="0"/>
              <a:t>1799 přejmenované na Stavovské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dirty="0"/>
              <a:t>Stavovské divadlo</a:t>
            </a:r>
          </a:p>
          <a:p>
            <a:r>
              <a:rPr lang="cs-CZ" dirty="0"/>
              <a:t>německá scéna (singspiely), hrála se světová díla (Weberův </a:t>
            </a:r>
            <a:r>
              <a:rPr lang="cs-CZ" i="1" dirty="0"/>
              <a:t>Čarostřelec</a:t>
            </a:r>
            <a:r>
              <a:rPr lang="cs-CZ" dirty="0"/>
              <a:t>, </a:t>
            </a:r>
            <a:r>
              <a:rPr lang="cs-CZ" dirty="0" err="1"/>
              <a:t>Rossiniho</a:t>
            </a:r>
            <a:r>
              <a:rPr lang="cs-CZ" dirty="0"/>
              <a:t> </a:t>
            </a:r>
            <a:r>
              <a:rPr lang="cs-CZ" i="1" dirty="0"/>
              <a:t>Vilém </a:t>
            </a:r>
            <a:r>
              <a:rPr lang="cs-CZ" i="1" dirty="0" err="1"/>
              <a:t>Tell</a:t>
            </a:r>
            <a:r>
              <a:rPr lang="cs-CZ" dirty="0"/>
              <a:t>, </a:t>
            </a:r>
            <a:r>
              <a:rPr lang="cs-CZ" dirty="0" err="1"/>
              <a:t>Meyerbeerův</a:t>
            </a:r>
            <a:r>
              <a:rPr lang="cs-CZ" dirty="0"/>
              <a:t> </a:t>
            </a:r>
            <a:r>
              <a:rPr lang="cs-CZ" i="1" dirty="0"/>
              <a:t>Robert ďábel</a:t>
            </a:r>
            <a:r>
              <a:rPr lang="cs-CZ" dirty="0"/>
              <a:t>, od 40. let </a:t>
            </a:r>
            <a:r>
              <a:rPr lang="cs-CZ" dirty="0" err="1"/>
              <a:t>Mendelssohn</a:t>
            </a:r>
            <a:r>
              <a:rPr lang="cs-CZ" dirty="0"/>
              <a:t>, </a:t>
            </a:r>
            <a:r>
              <a:rPr lang="cs-CZ" dirty="0" err="1"/>
              <a:t>Schumann</a:t>
            </a:r>
            <a:r>
              <a:rPr lang="cs-CZ" dirty="0"/>
              <a:t>, Wagner)</a:t>
            </a:r>
          </a:p>
          <a:p>
            <a:r>
              <a:rPr lang="cs-CZ" dirty="0"/>
              <a:t>C. M. von Weber zde dirigent 1813 – 1816</a:t>
            </a:r>
          </a:p>
          <a:p>
            <a:r>
              <a:rPr lang="cs-CZ" dirty="0"/>
              <a:t>1847 koncert </a:t>
            </a:r>
            <a:r>
              <a:rPr lang="cs-CZ" dirty="0" err="1"/>
              <a:t>Schumannovi</a:t>
            </a:r>
            <a:endParaRPr lang="cs-CZ" dirty="0"/>
          </a:p>
          <a:p>
            <a:r>
              <a:rPr lang="cs-CZ" dirty="0"/>
              <a:t>od 1823 tu působil kruh ochotníků → začíná historie české opery. Přední člen této skupiny: František Škroup (viz česká státní hymna)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3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52" y="786810"/>
            <a:ext cx="12073248" cy="5887122"/>
          </a:xfrm>
        </p:spPr>
        <p:txBody>
          <a:bodyPr>
            <a:normAutofit/>
          </a:bodyPr>
          <a:lstStyle/>
          <a:p>
            <a:r>
              <a:rPr lang="cs-CZ" dirty="0"/>
              <a:t>Královské zemské divadlo zvané Prozatímní</a:t>
            </a:r>
          </a:p>
          <a:p>
            <a:pPr lvl="1"/>
            <a:r>
              <a:rPr lang="cs-CZ" dirty="0"/>
              <a:t>první česká scéna</a:t>
            </a:r>
          </a:p>
          <a:p>
            <a:pPr lvl="1"/>
            <a:r>
              <a:rPr lang="cs-CZ" dirty="0"/>
              <a:t>otevřeno 1862, provoz do 1883</a:t>
            </a:r>
          </a:p>
          <a:p>
            <a:pPr lvl="1"/>
            <a:r>
              <a:rPr lang="cs-CZ" dirty="0"/>
              <a:t>omezené prostory, střídal se provoz oper, operet a činoher, orchestřiště na úrovni hlediště, nevyhovující</a:t>
            </a:r>
          </a:p>
          <a:p>
            <a:pPr lvl="1"/>
            <a:r>
              <a:rPr lang="cs-CZ" dirty="0"/>
              <a:t>repertoár: české překlady a premiéry českých děl:</a:t>
            </a:r>
            <a:endParaRPr lang="cs-CZ" sz="1800" dirty="0"/>
          </a:p>
          <a:p>
            <a:pPr lvl="2"/>
            <a:r>
              <a:rPr lang="cs-CZ" i="1" dirty="0"/>
              <a:t>Braniboři v Čechách</a:t>
            </a:r>
            <a:r>
              <a:rPr lang="cs-CZ" dirty="0"/>
              <a:t> (1866, libreto Karel Sabina) – opera získala 1. cenu v soutěži o českou historickou a komickou operu</a:t>
            </a:r>
            <a:endParaRPr lang="cs-CZ" sz="1600" dirty="0"/>
          </a:p>
          <a:p>
            <a:pPr lvl="2"/>
            <a:r>
              <a:rPr lang="cs-CZ" i="1" dirty="0"/>
              <a:t>Prodaná nevěsta</a:t>
            </a:r>
            <a:r>
              <a:rPr lang="cs-CZ" dirty="0"/>
              <a:t> (1866, libreto Sabina) – původně zpěvohra s mluvenými dialogy, později přepracováno (podobně </a:t>
            </a:r>
            <a:r>
              <a:rPr lang="cs-CZ" i="1" dirty="0"/>
              <a:t>Dvě vdovy</a:t>
            </a:r>
            <a:r>
              <a:rPr lang="cs-CZ" dirty="0"/>
              <a:t> – jejich 1. zahraniční provedení dirigoval Mahler v Hamburku 1881)</a:t>
            </a:r>
            <a:endParaRPr lang="cs-CZ" sz="1600" dirty="0"/>
          </a:p>
          <a:p>
            <a:r>
              <a:rPr lang="cs-CZ" dirty="0"/>
              <a:t>v letních měsících: Novoměstské divadlo, scéna Na hradbách</a:t>
            </a:r>
          </a:p>
          <a:p>
            <a:pPr lvl="1"/>
            <a:r>
              <a:rPr lang="cs-CZ" dirty="0"/>
              <a:t>pronajímáno od Stavovského divadla, tedy německá scéna</a:t>
            </a:r>
          </a:p>
          <a:p>
            <a:pPr lvl="1"/>
            <a:r>
              <a:rPr lang="cs-CZ" dirty="0"/>
              <a:t>premiéra </a:t>
            </a:r>
            <a:r>
              <a:rPr lang="cs-CZ" i="1" dirty="0"/>
              <a:t>Dalibora</a:t>
            </a:r>
            <a:r>
              <a:rPr lang="cs-CZ" dirty="0"/>
              <a:t> (1868, jediná Smetanova tragická opera) → výtky: cizáctví, wagnerianismus (používání příznačných motivů) X na světových scénách vedle </a:t>
            </a:r>
            <a:r>
              <a:rPr lang="cs-CZ" i="1" dirty="0" err="1"/>
              <a:t>Prodanky</a:t>
            </a:r>
            <a:r>
              <a:rPr lang="cs-CZ" dirty="0"/>
              <a:t> nejčastěji uváděná Smetanova opera</a:t>
            </a:r>
          </a:p>
          <a:p>
            <a:r>
              <a:rPr lang="cs-CZ" dirty="0"/>
              <a:t>1867 výstavba vlastní letní scény Prozatímního divadla → vzniklo Nové české divadlo</a:t>
            </a:r>
          </a:p>
          <a:p>
            <a:r>
              <a:rPr lang="cs-CZ" dirty="0"/>
              <a:t>kapelníci: Jan Nepomuk </a:t>
            </a:r>
            <a:r>
              <a:rPr lang="cs-CZ" dirty="0" err="1"/>
              <a:t>Maýr</a:t>
            </a:r>
            <a:r>
              <a:rPr lang="cs-CZ" dirty="0"/>
              <a:t>, Bedřich Smetana, Adolf Čech</a:t>
            </a:r>
          </a:p>
          <a:p>
            <a:endParaRPr lang="cs-CZ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720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5083" y="691116"/>
            <a:ext cx="11563643" cy="593476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Národní divadlo – česká scéna</a:t>
            </a:r>
          </a:p>
          <a:p>
            <a:pPr lvl="1"/>
            <a:r>
              <a:rPr lang="cs-CZ" dirty="0"/>
              <a:t>záměrně postaveno proti Hradu, vzniklo rozšířením českého Prozatímního divadla</a:t>
            </a:r>
          </a:p>
          <a:p>
            <a:pPr lvl="1"/>
            <a:r>
              <a:rPr lang="cs-CZ" dirty="0"/>
              <a:t>určeno pro operu a činohru</a:t>
            </a:r>
          </a:p>
          <a:p>
            <a:pPr lvl="1"/>
            <a:r>
              <a:rPr lang="cs-CZ" dirty="0"/>
              <a:t>16. 5. 1868 položen základní kámen (Smetana: </a:t>
            </a:r>
            <a:r>
              <a:rPr lang="cs-CZ" i="1" dirty="0"/>
              <a:t>„V hudbě život Čechů</a:t>
            </a:r>
            <a:r>
              <a:rPr lang="cs-CZ" dirty="0"/>
              <a:t>“), premiéra Smetanova </a:t>
            </a:r>
            <a:r>
              <a:rPr lang="cs-CZ" i="1" dirty="0"/>
              <a:t>Dalibora</a:t>
            </a:r>
            <a:endParaRPr lang="cs-CZ" sz="1800" dirty="0"/>
          </a:p>
          <a:p>
            <a:pPr lvl="1"/>
            <a:r>
              <a:rPr lang="cs-CZ" dirty="0"/>
              <a:t>11. 6. 1881 otevřeno Smetanovou </a:t>
            </a:r>
            <a:r>
              <a:rPr lang="cs-CZ" i="1" dirty="0"/>
              <a:t>Libuší</a:t>
            </a:r>
            <a:r>
              <a:rPr lang="cs-CZ" dirty="0"/>
              <a:t> (opera pouze ke slavnostním účelům národa, německé libreto Josef </a:t>
            </a:r>
            <a:r>
              <a:rPr lang="cs-CZ" dirty="0" err="1"/>
              <a:t>Wenzig</a:t>
            </a:r>
            <a:r>
              <a:rPr lang="cs-CZ" dirty="0"/>
              <a:t>, do čj. Ervín Špindler)</a:t>
            </a:r>
            <a:endParaRPr lang="cs-CZ" sz="1800" dirty="0"/>
          </a:p>
          <a:p>
            <a:pPr lvl="2"/>
            <a:r>
              <a:rPr lang="cs-CZ" sz="1000" dirty="0">
                <a:hlinkClick r:id="rId3"/>
              </a:rPr>
              <a:t>http://www.digitalniknihovna.cz/mzk/view/uuid:f9826480-64b1-11e6-8b71-001018b5eb5c?page=uuid:e4c2d9a0-64d7-11e6-aed5-5ef3fc9ae867</a:t>
            </a:r>
            <a:r>
              <a:rPr lang="cs-CZ" sz="1000" dirty="0"/>
              <a:t> </a:t>
            </a:r>
          </a:p>
          <a:p>
            <a:pPr lvl="2"/>
            <a:r>
              <a:rPr lang="cs-CZ" dirty="0"/>
              <a:t>fanfáry dodnes oznamují příchod českého prezidenta</a:t>
            </a:r>
          </a:p>
          <a:p>
            <a:pPr lvl="1"/>
            <a:r>
              <a:rPr lang="cs-CZ" dirty="0"/>
              <a:t>tentýž rok požár 12. 8. </a:t>
            </a:r>
            <a:r>
              <a:rPr lang="cs-CZ" sz="1000" dirty="0"/>
              <a:t>(</a:t>
            </a:r>
            <a:r>
              <a:rPr lang="cs-CZ" sz="1000" dirty="0">
                <a:hlinkClick r:id="rId4"/>
              </a:rPr>
              <a:t>http://www.digitalniknihovna.cz/mzk/view/uuid:5736c6b0-64b3-11e6-8b71-001018b5eb5c?page=uuid:87421fb0-64d8-11e6-8b71-001018b5eb5c</a:t>
            </a:r>
            <a:r>
              <a:rPr lang="cs-CZ" sz="1000" dirty="0"/>
              <a:t> </a:t>
            </a:r>
            <a:r>
              <a:rPr lang="cs-CZ" dirty="0"/>
              <a:t> , 18. 11. 1883 znovuotevřeno (opět </a:t>
            </a:r>
            <a:r>
              <a:rPr lang="cs-CZ" i="1" dirty="0"/>
              <a:t>Libuše</a:t>
            </a:r>
            <a:r>
              <a:rPr lang="cs-CZ" dirty="0"/>
              <a:t>)</a:t>
            </a:r>
            <a:endParaRPr lang="cs-CZ" sz="1800" dirty="0"/>
          </a:p>
          <a:p>
            <a:pPr lvl="1"/>
            <a:r>
              <a:rPr lang="cs-CZ" dirty="0"/>
              <a:t>první ředitel: Jan Nepomuk </a:t>
            </a:r>
            <a:r>
              <a:rPr lang="cs-CZ" dirty="0" err="1"/>
              <a:t>Maýr</a:t>
            </a:r>
            <a:endParaRPr lang="cs-CZ" sz="1800" dirty="0"/>
          </a:p>
          <a:p>
            <a:pPr lvl="1"/>
            <a:r>
              <a:rPr lang="cs-CZ" dirty="0"/>
              <a:t>architekt Josef Zítek, po požáru Josef Schulz</a:t>
            </a:r>
            <a:endParaRPr lang="cs-CZ" sz="1800" dirty="0"/>
          </a:p>
          <a:p>
            <a:pPr lvl="1"/>
            <a:r>
              <a:rPr lang="cs-CZ" dirty="0"/>
              <a:t>výtvarná výzdoba: Mikoláš Aleš, František Ženíšek - opona, Josef Václav </a:t>
            </a:r>
            <a:r>
              <a:rPr lang="cs-CZ" dirty="0" err="1"/>
              <a:t>Myslbek</a:t>
            </a:r>
            <a:r>
              <a:rPr lang="cs-CZ" dirty="0"/>
              <a:t>, Václav</a:t>
            </a:r>
            <a:r>
              <a:rPr lang="cs-CZ" b="1" dirty="0"/>
              <a:t> </a:t>
            </a:r>
            <a:r>
              <a:rPr lang="cs-CZ" dirty="0"/>
              <a:t>Brožík, Julius Mařák, malíř Josef Mánes. Náměty: mytologické a téma Rukopisů</a:t>
            </a:r>
          </a:p>
          <a:p>
            <a:r>
              <a:rPr lang="cs-CZ" sz="2200" dirty="0"/>
              <a:t>reakce na výstavbu českého ND: Nové německé divadlo</a:t>
            </a:r>
          </a:p>
          <a:p>
            <a:pPr lvl="1"/>
            <a:r>
              <a:rPr lang="cs-CZ" sz="1800" dirty="0"/>
              <a:t>vybudováno 1888</a:t>
            </a:r>
          </a:p>
          <a:p>
            <a:pPr lvl="1"/>
            <a:r>
              <a:rPr lang="cs-CZ" sz="1800" dirty="0"/>
              <a:t>centrum českých Němců v Praze, v období nacismu důležité antifašistické středisko, dnes sídlo Státní opery Praha (= jedna z budov pražského Národního divadla)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363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35" y="1189225"/>
            <a:ext cx="11305314" cy="5408523"/>
          </a:xfrm>
        </p:spPr>
      </p:pic>
    </p:spTree>
    <p:extLst>
      <p:ext uri="{BB962C8B-B14F-4D97-AF65-F5344CB8AC3E}">
        <p14:creationId xmlns:p14="http://schemas.microsoft.com/office/powerpoint/2010/main" val="2766600431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Vlastní 3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E0CAA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3840</TotalTime>
  <Words>2933</Words>
  <Application>Microsoft Office PowerPoint</Application>
  <PresentationFormat>Širokoúhlá obrazovka</PresentationFormat>
  <Paragraphs>337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Trebuchet MS</vt:lpstr>
      <vt:lpstr>Berlín</vt:lpstr>
      <vt:lpstr>Praha v 19. století</vt:lpstr>
      <vt:lpstr>Formování fenoménu „česká národní hudba“</vt:lpstr>
      <vt:lpstr>Prezentace aplikace PowerPoint</vt:lpstr>
      <vt:lpstr>Prezentace aplikace PowerPoint</vt:lpstr>
      <vt:lpstr>česká opera</vt:lpstr>
      <vt:lpstr>Prezentace aplikace PowerPoint</vt:lpstr>
      <vt:lpstr>Prezentace aplikace PowerPoint</vt:lpstr>
      <vt:lpstr>Prezentace aplikace PowerPoint</vt:lpstr>
      <vt:lpstr>Prezentace aplikace PowerPoint</vt:lpstr>
      <vt:lpstr>Skladatelé</vt:lpstr>
      <vt:lpstr>Prezentace aplikace PowerPoint</vt:lpstr>
      <vt:lpstr>Prezentace aplikace PowerPoint</vt:lpstr>
      <vt:lpstr>Spolková činnost</vt:lpstr>
      <vt:lpstr>Prezentace aplikace PowerPoint</vt:lpstr>
      <vt:lpstr>Hudební vzdělávání</vt:lpstr>
      <vt:lpstr>Soukromí pedagogové a soukromé hudební školy</vt:lpstr>
      <vt:lpstr>Konzervatoř</vt:lpstr>
      <vt:lpstr>Prezentace aplikace PowerPoint</vt:lpstr>
      <vt:lpstr>Prezentace aplikace PowerPoint</vt:lpstr>
      <vt:lpstr>Varhanická škola</vt:lpstr>
      <vt:lpstr>Prezentace aplikace PowerPoint</vt:lpstr>
      <vt:lpstr>Další používané učebnice</vt:lpstr>
      <vt:lpstr>Ostatní</vt:lpstr>
      <vt:lpstr>Periodika</vt:lpstr>
      <vt:lpstr>Hudební vydavatelství</vt:lpstr>
      <vt:lpstr>Hudební nástrojářství</vt:lpstr>
      <vt:lpstr>Interpreti a další</vt:lpstr>
      <vt:lpstr>Německé názvy českých měst</vt:lpstr>
      <vt:lpstr>Německé názvy brněnských čtvrtí</vt:lpstr>
      <vt:lpstr>Německé názvy slovenských měst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Kučerová</dc:creator>
  <cp:lastModifiedBy>Lenka Kučerová</cp:lastModifiedBy>
  <cp:revision>280</cp:revision>
  <dcterms:created xsi:type="dcterms:W3CDTF">2018-10-02T10:27:45Z</dcterms:created>
  <dcterms:modified xsi:type="dcterms:W3CDTF">2020-01-05T07:02:03Z</dcterms:modified>
</cp:coreProperties>
</file>