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90" r:id="rId6"/>
    <p:sldId id="284" r:id="rId7"/>
    <p:sldId id="262" r:id="rId8"/>
    <p:sldId id="289" r:id="rId9"/>
    <p:sldId id="272" r:id="rId10"/>
    <p:sldId id="291" r:id="rId11"/>
    <p:sldId id="261" r:id="rId12"/>
    <p:sldId id="275" r:id="rId13"/>
    <p:sldId id="285" r:id="rId14"/>
    <p:sldId id="263" r:id="rId15"/>
    <p:sldId id="271" r:id="rId16"/>
    <p:sldId id="266" r:id="rId17"/>
    <p:sldId id="270" r:id="rId18"/>
    <p:sldId id="267" r:id="rId19"/>
    <p:sldId id="268" r:id="rId20"/>
    <p:sldId id="273" r:id="rId21"/>
    <p:sldId id="276" r:id="rId22"/>
    <p:sldId id="277" r:id="rId23"/>
    <p:sldId id="293" r:id="rId24"/>
    <p:sldId id="283" r:id="rId25"/>
    <p:sldId id="288" r:id="rId26"/>
    <p:sldId id="287" r:id="rId27"/>
    <p:sldId id="292" r:id="rId28"/>
    <p:sldId id="294" r:id="rId29"/>
    <p:sldId id="274" r:id="rId30"/>
    <p:sldId id="269" r:id="rId31"/>
    <p:sldId id="280" r:id="rId32"/>
    <p:sldId id="282" r:id="rId33"/>
    <p:sldId id="281" r:id="rId34"/>
    <p:sldId id="286" r:id="rId35"/>
    <p:sldId id="279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62B"/>
    <a:srgbClr val="DE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39" autoAdjust="0"/>
    <p:restoredTop sz="87755" autoAdjust="0"/>
  </p:normalViewPr>
  <p:slideViewPr>
    <p:cSldViewPr snapToGrid="0">
      <p:cViewPr varScale="1">
        <p:scale>
          <a:sx n="63" d="100"/>
          <a:sy n="63" d="100"/>
        </p:scale>
        <p:origin x="13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FF5DA-7306-4A0D-863F-E7357CBB4BF9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3DA67-F2B6-4074-9A35-D5ABE07D6D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6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vMHBPed9B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yEeggUqWC4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j8enypX74hU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b2XsqYawk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955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929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88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287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368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478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sng" dirty="0"/>
              <a:t>Prsten Nibelungův: Valkýra – Jízda Valkýr: </a:t>
            </a:r>
            <a:r>
              <a:rPr lang="cs-CZ" u="sng" dirty="0">
                <a:hlinkClick r:id="rId3"/>
              </a:rPr>
              <a:t>https://www.youtube.com/watch?v=svMHBPed9Bs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51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397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u="sng" dirty="0"/>
              <a:t>Tristan a Isolda – Předehra: </a:t>
            </a:r>
            <a:r>
              <a:rPr lang="cs-CZ" u="sng" dirty="0">
                <a:hlinkClick r:id="rId3"/>
              </a:rPr>
              <a:t>https://www.youtube.com/watch?v=CyEeggUqWC4</a:t>
            </a:r>
            <a:r>
              <a:rPr lang="cs-CZ" dirty="0"/>
              <a:t> </a:t>
            </a:r>
          </a:p>
          <a:p>
            <a:pPr lvl="0"/>
            <a:r>
              <a:rPr lang="cs-CZ" u="sng" dirty="0"/>
              <a:t>Tristan a Isolda: </a:t>
            </a:r>
            <a:r>
              <a:rPr lang="cs-CZ" u="sng" dirty="0" err="1"/>
              <a:t>Mild</a:t>
            </a:r>
            <a:r>
              <a:rPr lang="cs-CZ" u="sng" dirty="0"/>
              <a:t> </a:t>
            </a:r>
            <a:r>
              <a:rPr lang="cs-CZ" u="sng" dirty="0" err="1"/>
              <a:t>und</a:t>
            </a:r>
            <a:r>
              <a:rPr lang="cs-CZ" u="sng" dirty="0"/>
              <a:t> </a:t>
            </a:r>
            <a:r>
              <a:rPr lang="cs-CZ" u="sng" dirty="0" err="1"/>
              <a:t>Leise</a:t>
            </a:r>
            <a:r>
              <a:rPr lang="cs-CZ" u="sng" dirty="0"/>
              <a:t> – závěrečný zpěv Isoldy: </a:t>
            </a:r>
            <a:r>
              <a:rPr lang="cs-CZ" u="sng" dirty="0">
                <a:hlinkClick r:id="rId4"/>
              </a:rPr>
              <a:t>https://www.youtube.com/watch?v=j8enypX74hU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259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u="sng" dirty="0"/>
              <a:t>Mistři pěvci norimberští – Předehra: </a:t>
            </a:r>
            <a:r>
              <a:rPr lang="cs-CZ" u="sng" dirty="0">
                <a:hlinkClick r:id="rId3"/>
              </a:rPr>
              <a:t>https://www.youtube.com/watch?v=dOb2XsqYawk</a:t>
            </a:r>
            <a:r>
              <a:rPr lang="cs-CZ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761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0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708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579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79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C6D40-53D0-4983-B474-AAF4548554B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59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27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C6D40-53D0-4983-B474-AAF4548554B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55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55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12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C6D40-53D0-4983-B474-AAF4548554B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3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DA67-F2B6-4074-9A35-D5ABE07D6DA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90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49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5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50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50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68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365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90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65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88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5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42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96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02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53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45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26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120">
              <a:schemeClr val="bg1"/>
            </a:gs>
            <a:gs pos="24000">
              <a:schemeClr val="accent2">
                <a:lumMod val="50000"/>
              </a:schemeClr>
            </a:gs>
            <a:gs pos="0">
              <a:srgbClr val="FFFF00"/>
            </a:gs>
            <a:gs pos="100000">
              <a:schemeClr val="accent1">
                <a:lumMod val="5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F3A8-A010-436E-BC85-1F999A4F336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961AD-BE39-42F0-B044-7195D82D9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346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yreuther-festspiele.de/" TargetMode="External"/><Relationship Id="rId2" Type="http://schemas.openxmlformats.org/officeDocument/2006/relationships/hyperlink" Target="https://www.casopisharmonie.cz/rozhovory/libreto-v-promenach-staleti-znejici-mlceni-richard-wagner-libretist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Richard Wagner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25630" y="4394039"/>
            <a:ext cx="11637818" cy="1705547"/>
          </a:xfrm>
        </p:spPr>
        <p:txBody>
          <a:bodyPr>
            <a:noAutofit/>
          </a:bodyPr>
          <a:lstStyle/>
          <a:p>
            <a:r>
              <a:rPr lang="cs-CZ" sz="3500" dirty="0"/>
              <a:t>22. 5. 1813 Lipsko - 13. 2. 1883 Ca' </a:t>
            </a:r>
            <a:r>
              <a:rPr lang="cs-CZ" sz="3500" dirty="0" err="1"/>
              <a:t>Vendramin</a:t>
            </a:r>
            <a:r>
              <a:rPr lang="cs-CZ" sz="3500" dirty="0"/>
              <a:t> </a:t>
            </a:r>
            <a:r>
              <a:rPr lang="cs-CZ" sz="3500" dirty="0" err="1"/>
              <a:t>Calergi</a:t>
            </a:r>
            <a:endParaRPr lang="cs-CZ" sz="3500" dirty="0"/>
          </a:p>
          <a:p>
            <a:endParaRPr lang="cs-CZ" sz="3500" dirty="0"/>
          </a:p>
          <a:p>
            <a:r>
              <a:rPr lang="cs-CZ" dirty="0"/>
              <a:t>5. hodina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18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35074-39AF-4A52-AF0F-E6227F7F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Operní tvorba 2.: opery romantické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651E2A-7323-4845-B8D9-3FAA6557B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987826"/>
            <a:ext cx="11638541" cy="4612479"/>
          </a:xfrm>
        </p:spPr>
        <p:txBody>
          <a:bodyPr>
            <a:normAutofit/>
          </a:bodyPr>
          <a:lstStyle/>
          <a:p>
            <a:r>
              <a:rPr lang="cs-CZ" dirty="0"/>
              <a:t>už zralý Wagner:</a:t>
            </a:r>
          </a:p>
          <a:p>
            <a:pPr lvl="1"/>
            <a:r>
              <a:rPr lang="cs-CZ" dirty="0"/>
              <a:t>odklon od uzavřených čísel k prokomponovanému celku</a:t>
            </a:r>
          </a:p>
          <a:p>
            <a:pPr lvl="1"/>
            <a:r>
              <a:rPr lang="cs-CZ" dirty="0"/>
              <a:t>práce s úzce omezeným hudebním materiálem</a:t>
            </a:r>
          </a:p>
          <a:p>
            <a:pPr lvl="1"/>
            <a:r>
              <a:rPr lang="cs-CZ" dirty="0"/>
              <a:t>rostoucí význam orchestru („znějící mlčení“)</a:t>
            </a:r>
          </a:p>
          <a:p>
            <a:pPr lvl="1"/>
            <a:r>
              <a:rPr lang="cs-CZ" dirty="0"/>
              <a:t>užší spjatost hudby a děje, používání symboliky</a:t>
            </a:r>
          </a:p>
          <a:p>
            <a:r>
              <a:rPr lang="cs-CZ" i="1" dirty="0"/>
              <a:t>Bludný Holanďan </a:t>
            </a:r>
            <a:r>
              <a:rPr lang="cs-CZ" dirty="0"/>
              <a:t>(</a:t>
            </a:r>
            <a:r>
              <a:rPr lang="cs-CZ" i="1" dirty="0"/>
              <a:t>Der </a:t>
            </a:r>
            <a:r>
              <a:rPr lang="cs-CZ" i="1" dirty="0" err="1"/>
              <a:t>Fliegende</a:t>
            </a:r>
            <a:r>
              <a:rPr lang="cs-CZ" i="1" dirty="0"/>
              <a:t> </a:t>
            </a:r>
            <a:r>
              <a:rPr lang="cs-CZ" i="1" dirty="0" err="1"/>
              <a:t>Holländer</a:t>
            </a:r>
            <a:r>
              <a:rPr lang="cs-CZ" dirty="0"/>
              <a:t>), 1840 – 1841, premiéra 1843</a:t>
            </a:r>
            <a:endParaRPr lang="cs-CZ" i="1" dirty="0"/>
          </a:p>
          <a:p>
            <a:r>
              <a:rPr lang="cs-CZ" i="1" dirty="0" err="1"/>
              <a:t>Tannhäuser</a:t>
            </a:r>
            <a:r>
              <a:rPr lang="cs-CZ" i="1" dirty="0"/>
              <a:t> aneb Zápas pěvců na Wartburgu </a:t>
            </a:r>
            <a:r>
              <a:rPr lang="cs-CZ" dirty="0"/>
              <a:t>(</a:t>
            </a:r>
            <a:r>
              <a:rPr lang="de-DE" i="1" dirty="0"/>
              <a:t>Tannhäuser und der Sängerkrieg auf Wartburg</a:t>
            </a:r>
            <a:r>
              <a:rPr lang="cs-CZ" dirty="0"/>
              <a:t>), 1842 – 1845, námět ze 13. století, premiéra 1845 opět v Drážďanech, drtivý neúspěch Pařížského provedení 1861</a:t>
            </a:r>
          </a:p>
          <a:p>
            <a:r>
              <a:rPr lang="cs-CZ" i="1" dirty="0" err="1"/>
              <a:t>Lohengrin</a:t>
            </a:r>
            <a:r>
              <a:rPr lang="cs-CZ" dirty="0"/>
              <a:t>, 1845 – 1848, premiéra 1850 ve Výmaru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95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Operní tvorba 3.: Wagnerovo hudební drama: </a:t>
            </a:r>
            <a:r>
              <a:rPr lang="cs-CZ" b="1" dirty="0" err="1"/>
              <a:t>Gesamtkunstwerk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378" y="2006930"/>
            <a:ext cx="11839699" cy="473825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předpoklad: scénické dílo sleduje jeden cíl: drama. Slovo nebo hudba jsou jen prostředkem k dosažení cíle</a:t>
            </a:r>
          </a:p>
          <a:p>
            <a:r>
              <a:rPr lang="cs-CZ" dirty="0"/>
              <a:t>„</a:t>
            </a:r>
            <a:r>
              <a:rPr lang="cs-CZ" i="1" dirty="0"/>
              <a:t>Omyl staré opery byl v tom, že prostředek výrazu, tj. hudba, se tam stává účelem, účel výrazu, tj. drama, prostředkem</a:t>
            </a:r>
            <a:r>
              <a:rPr lang="cs-CZ" dirty="0"/>
              <a:t>.“</a:t>
            </a:r>
          </a:p>
          <a:p>
            <a:r>
              <a:rPr lang="cs-CZ" dirty="0"/>
              <a:t>jeho nový typ opery se vrátil k vyrovnanému poměru obou prvků</a:t>
            </a:r>
          </a:p>
          <a:p>
            <a:r>
              <a:rPr lang="cs-CZ" dirty="0"/>
              <a:t>primární je v opeře děj a podle něj se má řídit hudba – ne ale snižování významu hudby, ale posílení jiných nehudebních složek (scéna, osvětlení, režie…)</a:t>
            </a:r>
          </a:p>
          <a:p>
            <a:r>
              <a:rPr lang="cs-CZ" dirty="0"/>
              <a:t>operu stavěl na nejvyšší místo v žebříčku všech umění (vliv Schopenhauera), dokonce ji považoval za umění jediné: pouze v opeře se mohou uplatnit jednotlivá umění</a:t>
            </a:r>
          </a:p>
          <a:p>
            <a:pPr lvl="1"/>
            <a:r>
              <a:rPr lang="cs-CZ" dirty="0"/>
              <a:t>román – chybí reálné ztělesnění</a:t>
            </a:r>
          </a:p>
          <a:p>
            <a:pPr lvl="1"/>
            <a:r>
              <a:rPr lang="cs-CZ" dirty="0"/>
              <a:t>činohra – chybí zhudebnění</a:t>
            </a:r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dirty="0" err="1"/>
              <a:t>Gesamtkunstwerk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jediné umělecké dílo budoucnosti</a:t>
            </a:r>
          </a:p>
          <a:p>
            <a:pPr lvl="1"/>
            <a:r>
              <a:rPr lang="cs-CZ" dirty="0"/>
              <a:t>všechna umění se spojují k bezprostřednímu dojmu, jednotlivě ho nemohou dosáhnout: „</a:t>
            </a:r>
            <a:r>
              <a:rPr lang="cs-CZ" i="1" dirty="0"/>
              <a:t>Každé umění musí se milovat v druhém</a:t>
            </a:r>
            <a:r>
              <a:rPr lang="cs-CZ" dirty="0"/>
              <a:t>.“</a:t>
            </a:r>
          </a:p>
          <a:p>
            <a:r>
              <a:rPr lang="cs-CZ" dirty="0"/>
              <a:t>vize ideálu: antické Řecko</a:t>
            </a:r>
          </a:p>
          <a:p>
            <a:pPr lvl="1"/>
            <a:r>
              <a:rPr lang="cs-CZ" dirty="0"/>
              <a:t>lidé měli vztah k mytologii = vzor, jak má vypadat společnost</a:t>
            </a:r>
          </a:p>
          <a:p>
            <a:pPr lvl="1"/>
            <a:r>
              <a:rPr lang="cs-CZ" dirty="0"/>
              <a:t>společnost žila dramatem – v něm byly všechny složky umění rovnoměrně vyvážené → </a:t>
            </a:r>
            <a:r>
              <a:rPr lang="cs-CZ" dirty="0" err="1"/>
              <a:t>Gesamtkunstwerk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80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Wagnerův příznačný motiv (leitmotiv)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1023999" cy="4130429"/>
          </a:xfrm>
        </p:spPr>
        <p:txBody>
          <a:bodyPr/>
          <a:lstStyle/>
          <a:p>
            <a:r>
              <a:rPr lang="cs-CZ" dirty="0"/>
              <a:t>motiv poukazující na nějakou situaci, myšlenku, věc, osobu…, který poprvé zazní jasně, poté s ním pracuje v orchestru opět podle vzoru řeckého dramatu – zde měl zvláštní funkci chór / sbor – komentoval to, co hrají postavy na jevišti. U Wagnera má tuto funkci orchestr</a:t>
            </a:r>
          </a:p>
          <a:p>
            <a:r>
              <a:rPr lang="cs-CZ" dirty="0"/>
              <a:t>orchestr nemá doprovodnou funkci, ale pomocí leitmotivů komentuje děj na scéně, zasahuje do něj, předjímá události… = další obsahová rovina</a:t>
            </a:r>
          </a:p>
          <a:p>
            <a:pPr marL="0" indent="0">
              <a:buNone/>
            </a:pPr>
            <a:r>
              <a:rPr lang="cs-CZ" dirty="0"/>
              <a:t>→ hudba často nekoresponduje s tím, co se děje na scéně</a:t>
            </a:r>
          </a:p>
        </p:txBody>
      </p:sp>
    </p:spTree>
    <p:extLst>
      <p:ext uri="{BB962C8B-B14F-4D97-AF65-F5344CB8AC3E}">
        <p14:creationId xmlns:p14="http://schemas.microsoft.com/office/powerpoint/2010/main" val="37973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BD686D-FAC2-4E3D-B533-55160DD1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17" y="614090"/>
            <a:ext cx="9613861" cy="3599316"/>
          </a:xfrm>
        </p:spPr>
        <p:txBody>
          <a:bodyPr/>
          <a:lstStyle/>
          <a:p>
            <a:r>
              <a:rPr lang="cs-CZ" dirty="0"/>
              <a:t>ukázka tabulky příznačných motivů ke </a:t>
            </a:r>
            <a:r>
              <a:rPr lang="cs-CZ" i="1" dirty="0"/>
              <a:t>Zlatu</a:t>
            </a:r>
            <a:r>
              <a:rPr lang="cs-CZ" dirty="0"/>
              <a:t> </a:t>
            </a:r>
            <a:r>
              <a:rPr lang="cs-CZ" i="1" dirty="0"/>
              <a:t>Rýna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D63D3E78-C750-40D9-9ADA-5EDF41043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8117" r="14754" b="10983"/>
          <a:stretch/>
        </p:blipFill>
        <p:spPr>
          <a:xfrm>
            <a:off x="1497495" y="1033670"/>
            <a:ext cx="8989876" cy="58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hudební drama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1881" y="2078182"/>
            <a:ext cx="11744696" cy="45601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dirty="0"/>
              <a:t>snaha o větší dějovou a psychologickou logiku</a:t>
            </a:r>
          </a:p>
          <a:p>
            <a:pPr marL="457200" indent="-457200">
              <a:buAutoNum type="arabicPeriod"/>
            </a:pPr>
            <a:r>
              <a:rPr lang="cs-CZ" dirty="0"/>
              <a:t>dějová sevřenost, zhuštění děje</a:t>
            </a:r>
          </a:p>
          <a:p>
            <a:pPr marL="457200" indent="-457200">
              <a:buAutoNum type="arabicPeriod"/>
            </a:pPr>
            <a:r>
              <a:rPr lang="cs-CZ" dirty="0"/>
              <a:t>kondenzace času a místa</a:t>
            </a:r>
          </a:p>
          <a:p>
            <a:pPr marL="457200" indent="-457200">
              <a:buAutoNum type="arabicPeriod"/>
            </a:pPr>
            <a:r>
              <a:rPr lang="cs-CZ" dirty="0"/>
              <a:t>dějová závažnost až tragičnost</a:t>
            </a:r>
          </a:p>
          <a:p>
            <a:pPr marL="457200" indent="-457200">
              <a:buAutoNum type="arabicPeriod"/>
            </a:pPr>
            <a:r>
              <a:rPr lang="cs-CZ" dirty="0"/>
              <a:t>prokomponovaný útvar, jednolitý hudební proud, neuzavřenost děje, už ne uzavřená operní čísla</a:t>
            </a:r>
          </a:p>
          <a:p>
            <a:pPr marL="457200" indent="-457200">
              <a:buAutoNum type="arabicPeriod"/>
            </a:pPr>
            <a:r>
              <a:rPr lang="cs-CZ" dirty="0"/>
              <a:t>uvědomělá práce s příznačnými motivy</a:t>
            </a:r>
          </a:p>
          <a:p>
            <a:pPr marL="457200" indent="-457200">
              <a:buAutoNum type="arabicPeriod"/>
            </a:pPr>
            <a:r>
              <a:rPr lang="cs-CZ" dirty="0"/>
              <a:t>melodika zpěvu vychází z němčiny, nikoliv italštiny</a:t>
            </a:r>
          </a:p>
          <a:p>
            <a:pPr marL="457200" indent="-457200">
              <a:buAutoNum type="arabicPeriod"/>
            </a:pPr>
            <a:r>
              <a:rPr lang="cs-CZ" dirty="0"/>
              <a:t>potlačení (absence) koloratury, požadavek dlouhých frází v pěveckých partech</a:t>
            </a:r>
          </a:p>
          <a:p>
            <a:pPr marL="457200" indent="-457200">
              <a:buAutoNum type="arabicPeriod"/>
            </a:pPr>
            <a:r>
              <a:rPr lang="cs-CZ" dirty="0"/>
              <a:t>výrazné prohloubení úlohy orchestru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71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filozofie:</a:t>
            </a:r>
            <a:br>
              <a:rPr lang="cs-CZ" dirty="0"/>
            </a:br>
            <a:r>
              <a:rPr lang="cs-CZ" dirty="0"/>
              <a:t>Ludwig Feuerbach (1804 – 1872)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53" y="2113808"/>
            <a:ext cx="11792198" cy="452449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filozofie utopického socialismu: založeno na myšlenkách společného vlastnictví, povinné práci pro všechny a rozdělování prostředků podle zásady rovnosti mezi lidmi, bez soukromého majetku (→ předchůdce komunismu)</a:t>
            </a:r>
          </a:p>
          <a:p>
            <a:r>
              <a:rPr lang="cs-CZ" dirty="0"/>
              <a:t>náboženství</a:t>
            </a:r>
          </a:p>
          <a:p>
            <a:pPr lvl="1"/>
            <a:r>
              <a:rPr lang="cs-CZ" dirty="0"/>
              <a:t>ostrá kritika: bůh/bohové nejsou tvůrci lidstva, ale je to naopak lidstvo, které vytvořilo je. Náboženství = produkt lidské mysli</a:t>
            </a:r>
          </a:p>
          <a:p>
            <a:pPr lvl="1"/>
            <a:r>
              <a:rPr lang="cs-CZ" dirty="0"/>
              <a:t>existuje proto, že uspokojuje základní lidské potřeby</a:t>
            </a:r>
          </a:p>
          <a:p>
            <a:pPr lvl="1"/>
            <a:r>
              <a:rPr lang="cs-CZ" dirty="0"/>
              <a:t>když se chápe správně, odkrývá nám základní životní pravdy, ale jsou to pravdy o nás, nikoliv o bohu</a:t>
            </a:r>
          </a:p>
          <a:p>
            <a:pPr lvl="1"/>
            <a:r>
              <a:rPr lang="cs-CZ" dirty="0"/>
              <a:t>nezavrhuje, říká, je to cesta k poznání lidské rasy</a:t>
            </a:r>
          </a:p>
          <a:p>
            <a:pPr lvl="1"/>
            <a:r>
              <a:rPr lang="cs-CZ" dirty="0"/>
              <a:t>Wagner byl přesvědčen, že celá současná společnost vč. starověkého Řecka i celá opera zdegenerovala a </a:t>
            </a:r>
            <a:r>
              <a:rPr lang="cs-CZ" dirty="0" err="1"/>
              <a:t>ponacionalizovala</a:t>
            </a:r>
            <a:r>
              <a:rPr lang="cs-CZ" dirty="0"/>
              <a:t> se. To podle něj způsobilo křesťanství</a:t>
            </a:r>
          </a:p>
          <a:p>
            <a:r>
              <a:rPr lang="cs-CZ" dirty="0"/>
              <a:t>tato filozofie měla největší vliv na části </a:t>
            </a:r>
            <a:r>
              <a:rPr lang="cs-CZ" i="1" dirty="0"/>
              <a:t>Prstenu</a:t>
            </a:r>
            <a:endParaRPr lang="cs-CZ" dirty="0"/>
          </a:p>
          <a:p>
            <a:r>
              <a:rPr lang="cs-CZ" dirty="0"/>
              <a:t>vyjádření Wagnerovy úcty k Feuerbachovi: F.: </a:t>
            </a:r>
            <a:r>
              <a:rPr lang="cs-CZ" i="1" dirty="0"/>
              <a:t>Zásady filozofie budoucnosti</a:t>
            </a:r>
            <a:r>
              <a:rPr lang="cs-CZ" dirty="0"/>
              <a:t>, W.: </a:t>
            </a:r>
            <a:r>
              <a:rPr lang="cs-CZ" i="1" dirty="0"/>
              <a:t>Umělecké dílo budoucnosti </a:t>
            </a:r>
            <a:r>
              <a:rPr lang="cs-CZ" dirty="0"/>
              <a:t>(1850)</a:t>
            </a:r>
            <a:endParaRPr lang="cs-CZ" i="1" dirty="0"/>
          </a:p>
          <a:p>
            <a:r>
              <a:rPr lang="cs-CZ" dirty="0"/>
              <a:t>F. Engels: „</a:t>
            </a:r>
            <a:r>
              <a:rPr lang="cs-CZ" i="1" dirty="0"/>
              <a:t>Nadšení bylo všeobecné: všichni jsme byli na čas </a:t>
            </a:r>
            <a:r>
              <a:rPr lang="cs-CZ" i="1" dirty="0" err="1"/>
              <a:t>feuerbachovci</a:t>
            </a:r>
            <a:r>
              <a:rPr lang="cs-CZ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8074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Vliv filozofie:</a:t>
            </a:r>
            <a:br>
              <a:rPr lang="cs-CZ" dirty="0"/>
            </a:br>
            <a:r>
              <a:rPr lang="cs-CZ" dirty="0"/>
              <a:t>Arthur Schopenhauer (1788 – 1860)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257" y="2161310"/>
            <a:ext cx="11649694" cy="447699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zasáhl celou generaci skladatelů, nejvíce R. Wagnera</a:t>
            </a:r>
          </a:p>
          <a:p>
            <a:r>
              <a:rPr lang="cs-CZ" dirty="0"/>
              <a:t>vychází z filozofie </a:t>
            </a:r>
            <a:r>
              <a:rPr lang="cs-CZ" dirty="0" err="1"/>
              <a:t>Im</a:t>
            </a:r>
            <a:r>
              <a:rPr lang="cs-CZ" dirty="0"/>
              <a:t>. Kanta + vliv východních filozofií - hinduismu a zvl. buddhismu – hlavní myšlenky východních filozofií:</a:t>
            </a:r>
          </a:p>
          <a:p>
            <a:pPr lvl="1"/>
            <a:r>
              <a:rPr lang="cs-CZ" dirty="0"/>
              <a:t>obrovský pesimismus: život = bolest, utrpení, končí smrtí, tedy nemá smysl</a:t>
            </a:r>
          </a:p>
          <a:p>
            <a:pPr lvl="1"/>
            <a:r>
              <a:rPr lang="cs-CZ" dirty="0"/>
              <a:t>věří v reinkarnaci, tu ale Schopenhauer zavrhuje</a:t>
            </a:r>
          </a:p>
          <a:p>
            <a:r>
              <a:rPr lang="cs-CZ" dirty="0"/>
              <a:t>myšlenky Schopenhauera:</a:t>
            </a:r>
          </a:p>
          <a:p>
            <a:pPr lvl="1"/>
            <a:r>
              <a:rPr lang="cs-CZ" dirty="0"/>
              <a:t>vůle – jsme zcela pod jejím působením, ovládá vše: naše myšlení, jednání... formuje náš charakter. Vědomě jsme schopni ovládat jen zlomek našeho konání</a:t>
            </a:r>
          </a:p>
          <a:p>
            <a:pPr lvl="1"/>
            <a:r>
              <a:rPr lang="cs-CZ" dirty="0"/>
              <a:t>život sestává z nekonečného chtění, když něčeho dosáhneme, chceme něco dalšího → stálé neuspokojení. Svět = děsivé místo bolesti a (politického) nátlaku, ale jiné místo neexistuje</a:t>
            </a:r>
          </a:p>
          <a:p>
            <a:pPr lvl="1"/>
            <a:r>
              <a:rPr lang="cs-CZ" dirty="0"/>
              <a:t>nejsilnější vůle je sebezáchova a vůle k životu, tj. rozmnožovací pud</a:t>
            </a:r>
          </a:p>
          <a:p>
            <a:pPr lvl="1"/>
            <a:r>
              <a:rPr lang="cs-CZ" dirty="0"/>
              <a:t>řešení:</a:t>
            </a:r>
          </a:p>
          <a:p>
            <a:pPr lvl="2"/>
            <a:r>
              <a:rPr lang="cs-CZ" dirty="0"/>
              <a:t>sebevražda – neodsuzuje ji oproti buddhismu, ale je tu stále přítomná vůle k životu</a:t>
            </a:r>
          </a:p>
          <a:p>
            <a:pPr lvl="2"/>
            <a:r>
              <a:rPr lang="cs-CZ" dirty="0"/>
              <a:t>popření vůle a odvrácení se od života a vlastního já, a to buď prostřednictvím sexu nebo umění. Podle Wagnera by umění mělo obsahovat vše lidské: sex a život se vší svou tělesností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26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31" y="2042556"/>
            <a:ext cx="11851574" cy="4678877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Schopenhauerovy</a:t>
            </a:r>
            <a:r>
              <a:rPr lang="cs-CZ" dirty="0"/>
              <a:t> názory na hudbu: </a:t>
            </a:r>
            <a:r>
              <a:rPr lang="cs-CZ" i="1" dirty="0"/>
              <a:t>Svět jako vůle a představa</a:t>
            </a:r>
            <a:r>
              <a:rPr lang="cs-CZ" dirty="0"/>
              <a:t> (1819) → </a:t>
            </a:r>
            <a:r>
              <a:rPr lang="cs-CZ" i="1" dirty="0"/>
              <a:t>Génius, umění, láska světec </a:t>
            </a:r>
            <a:r>
              <a:rPr lang="cs-CZ" dirty="0"/>
              <a:t>(</a:t>
            </a:r>
            <a:r>
              <a:rPr lang="cs-CZ" i="1" dirty="0"/>
              <a:t>aforismy</a:t>
            </a:r>
            <a:r>
              <a:rPr lang="cs-CZ" dirty="0"/>
              <a:t>):</a:t>
            </a:r>
          </a:p>
          <a:p>
            <a:r>
              <a:rPr lang="cs-CZ" dirty="0"/>
              <a:t>hudba </a:t>
            </a:r>
          </a:p>
          <a:p>
            <a:pPr lvl="1"/>
            <a:r>
              <a:rPr lang="cs-CZ" dirty="0"/>
              <a:t>je naprosto odlišné povahy od ostatních umění, je jim nevyslovitelně nadřazena</a:t>
            </a:r>
          </a:p>
          <a:p>
            <a:pPr lvl="1"/>
            <a:r>
              <a:rPr lang="cs-CZ" dirty="0"/>
              <a:t>vyslovuje skrytý význam světa</a:t>
            </a:r>
          </a:p>
          <a:p>
            <a:pPr lvl="1"/>
            <a:r>
              <a:rPr lang="cs-CZ" dirty="0"/>
              <a:t>je nepopsatelná, její vnímání nemůžeme nijak nazvat, pochopit</a:t>
            </a:r>
          </a:p>
          <a:p>
            <a:pPr lvl="1"/>
            <a:r>
              <a:rPr lang="cs-CZ" dirty="0"/>
              <a:t>ze všech hudebních forem si nejvíce vážil opery, protože dává nahlédnout do hlubší vrstvy slova</a:t>
            </a:r>
          </a:p>
          <a:p>
            <a:r>
              <a:rPr lang="cs-CZ" dirty="0"/>
              <a:t>jako nejcennější v životě uznával sexuální lásku a umění - z nich nejvíce hudbu</a:t>
            </a:r>
          </a:p>
          <a:p>
            <a:r>
              <a:rPr lang="cs-CZ" dirty="0"/>
              <a:t>Wagner se s jeho filozofií seznámil až v roce 1854, tj. v průběhu práce na </a:t>
            </a:r>
            <a:r>
              <a:rPr lang="cs-CZ" i="1" dirty="0"/>
              <a:t>Prstenu</a:t>
            </a:r>
            <a:r>
              <a:rPr lang="cs-CZ" dirty="0"/>
              <a:t>. V textech našel vyjádření pocitů a myšlenek, které sám cítil dříve</a:t>
            </a:r>
          </a:p>
          <a:p>
            <a:r>
              <a:rPr lang="cs-CZ" dirty="0" err="1"/>
              <a:t>Schopenhauerův</a:t>
            </a:r>
            <a:r>
              <a:rPr lang="cs-CZ" dirty="0"/>
              <a:t> názor na Wagnera: průměrný básník, špatný skladatel</a:t>
            </a:r>
          </a:p>
        </p:txBody>
      </p:sp>
    </p:spTree>
    <p:extLst>
      <p:ext uri="{BB962C8B-B14F-4D97-AF65-F5344CB8AC3E}">
        <p14:creationId xmlns:p14="http://schemas.microsoft.com/office/powerpoint/2010/main" val="262350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Vliv filozofie:</a:t>
            </a:r>
            <a:br>
              <a:rPr lang="cs-CZ" dirty="0"/>
            </a:br>
            <a:r>
              <a:rPr lang="cs-CZ" dirty="0"/>
              <a:t>Friedrich Nietzsche (1844 – 1900)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42556"/>
            <a:ext cx="12070079" cy="48154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nejprve nadšení pro Wagnera, blízcí přátelé, po bayreuthské éře zdrcující odsouzení</a:t>
            </a:r>
          </a:p>
          <a:p>
            <a:r>
              <a:rPr lang="cs-CZ" dirty="0"/>
              <a:t>1868 setkání, po prvním festivalu v Bayreuthu 1876 Nietzsche popuzen banalitou Wagnerova díla a nízkou úrovní publika → rozchod, tvrdá kritika</a:t>
            </a:r>
          </a:p>
          <a:p>
            <a:r>
              <a:rPr lang="cs-CZ" dirty="0"/>
              <a:t>byl důležitější Nietzsche pro Wagnera nebo Wagner pro Nietzscheho?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filozofické myšlenky:</a:t>
            </a:r>
          </a:p>
          <a:p>
            <a:pPr lvl="1"/>
            <a:r>
              <a:rPr lang="cs-CZ" dirty="0"/>
              <a:t>odmítavý postoj ke křesťanství (smrt Boha)</a:t>
            </a:r>
          </a:p>
          <a:p>
            <a:pPr lvl="1"/>
            <a:r>
              <a:rPr lang="cs-CZ" dirty="0"/>
              <a:t>vůle k moci – pojem „nadčlověk“ (zneužito v období nacismu)</a:t>
            </a:r>
          </a:p>
          <a:p>
            <a:pPr lvl="1"/>
            <a:r>
              <a:rPr lang="cs-CZ" dirty="0"/>
              <a:t>filozofie kladivem – boří dosavadní filozofické myšlení, to, co přečká, je jedině hodnotné (= princip revoluce)</a:t>
            </a:r>
          </a:p>
          <a:p>
            <a:r>
              <a:rPr lang="cs-CZ" dirty="0"/>
              <a:t>Dílo: </a:t>
            </a:r>
          </a:p>
          <a:p>
            <a:pPr lvl="1"/>
            <a:r>
              <a:rPr lang="cs-CZ" i="1" dirty="0"/>
              <a:t>Zrození tragédie z ducha hudby </a:t>
            </a:r>
            <a:r>
              <a:rPr lang="cs-CZ" dirty="0"/>
              <a:t>(1872)</a:t>
            </a:r>
          </a:p>
          <a:p>
            <a:pPr lvl="1"/>
            <a:r>
              <a:rPr lang="cs-CZ" i="1" dirty="0"/>
              <a:t>Tak pravil </a:t>
            </a:r>
            <a:r>
              <a:rPr lang="cs-CZ" i="1" dirty="0" err="1"/>
              <a:t>Zarathustra</a:t>
            </a:r>
            <a:r>
              <a:rPr lang="cs-CZ" i="1" dirty="0"/>
              <a:t> </a:t>
            </a:r>
            <a:r>
              <a:rPr lang="cs-CZ" dirty="0"/>
              <a:t>(1885)</a:t>
            </a:r>
          </a:p>
          <a:p>
            <a:pPr lvl="1"/>
            <a:r>
              <a:rPr lang="cs-CZ" i="1" dirty="0"/>
              <a:t>Případ Wagner </a:t>
            </a:r>
            <a:r>
              <a:rPr lang="cs-CZ" dirty="0"/>
              <a:t>(1888)</a:t>
            </a:r>
          </a:p>
          <a:p>
            <a:pPr lvl="1"/>
            <a:r>
              <a:rPr lang="cs-CZ" i="1" dirty="0"/>
              <a:t>Nietzsche kontra Wagner </a:t>
            </a:r>
            <a:r>
              <a:rPr lang="cs-CZ" dirty="0"/>
              <a:t>(1889)</a:t>
            </a:r>
          </a:p>
        </p:txBody>
      </p:sp>
    </p:spTree>
    <p:extLst>
      <p:ext uri="{BB962C8B-B14F-4D97-AF65-F5344CB8AC3E}">
        <p14:creationId xmlns:p14="http://schemas.microsoft.com/office/powerpoint/2010/main" val="68325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filozofické vlivy: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011" y="2128058"/>
            <a:ext cx="11205556" cy="450549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Johann </a:t>
            </a:r>
            <a:r>
              <a:rPr lang="cs-CZ" dirty="0" err="1"/>
              <a:t>Gottlieb</a:t>
            </a:r>
            <a:r>
              <a:rPr lang="cs-CZ" dirty="0"/>
              <a:t> </a:t>
            </a:r>
            <a:r>
              <a:rPr lang="cs-CZ" dirty="0" err="1"/>
              <a:t>Fichte</a:t>
            </a:r>
            <a:r>
              <a:rPr lang="cs-CZ" dirty="0"/>
              <a:t> (1762 – 1814) </a:t>
            </a:r>
          </a:p>
          <a:p>
            <a:r>
              <a:rPr lang="cs-CZ" dirty="0"/>
              <a:t>1807 – představa o přednostním právu německého národa ve vývoji lidstva – vlivem napoleonských válek (→ v romantickém Německu se rozvinuly  myšlenky o nadřazenosti génia nad ostatní společnost, viz úvod - 1. hodina)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83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1CBD8-0D0C-4C1A-9913-8E5D8568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753228"/>
            <a:ext cx="9975273" cy="108093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01F07F-8C45-4835-BFDD-DDED1BE2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2078182"/>
            <a:ext cx="11756572" cy="4571999"/>
          </a:xfrm>
        </p:spPr>
        <p:txBody>
          <a:bodyPr/>
          <a:lstStyle/>
          <a:p>
            <a:r>
              <a:rPr lang="cs-CZ" dirty="0"/>
              <a:t>největší význam pro operní tvorbu v celém historickém vývoji této formy</a:t>
            </a:r>
          </a:p>
          <a:p>
            <a:r>
              <a:rPr lang="cs-CZ" dirty="0"/>
              <a:t>kontroverzní osobnost, která vyvolávala svým dílem extrémní zbožňování i nenávist už za svého života</a:t>
            </a:r>
          </a:p>
          <a:p>
            <a:r>
              <a:rPr lang="cs-CZ" dirty="0"/>
              <a:t>„germánský obr“, kterého není možné obejít: všichni současníci i následovníci se s jeho přístupem k hudební tvorbě museli vypořádat</a:t>
            </a:r>
          </a:p>
          <a:p>
            <a:r>
              <a:rPr lang="cs-CZ" dirty="0"/>
              <a:t>svůdný čaroděj – získává pro své názory i ty, kteří mu zpočátku nevěřili</a:t>
            </a:r>
          </a:p>
          <a:p>
            <a:r>
              <a:rPr lang="cs-CZ" dirty="0"/>
              <a:t>představitel zpupného němectví (stať </a:t>
            </a:r>
            <a:r>
              <a:rPr lang="cs-CZ" i="1" dirty="0"/>
              <a:t>Co je německé?</a:t>
            </a:r>
            <a:r>
              <a:rPr lang="cs-CZ" dirty="0"/>
              <a:t>), vzývač germánské mytologie, antisemita – autor nechutného příspěvku </a:t>
            </a:r>
            <a:r>
              <a:rPr lang="cs-CZ" i="1" dirty="0"/>
              <a:t>Židovství v hudbě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82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765" y="753228"/>
            <a:ext cx="9795418" cy="1080938"/>
          </a:xfrm>
        </p:spPr>
        <p:txBody>
          <a:bodyPr/>
          <a:lstStyle/>
          <a:p>
            <a:r>
              <a:rPr lang="cs-CZ" dirty="0"/>
              <a:t>Operní trilogie s předvečerem:</a:t>
            </a:r>
            <a:br>
              <a:rPr lang="cs-CZ" dirty="0"/>
            </a:br>
            <a:r>
              <a:rPr lang="cs-CZ" i="1" dirty="0"/>
              <a:t>Prsten Nibelungův </a:t>
            </a:r>
            <a:r>
              <a:rPr lang="cs-CZ" dirty="0"/>
              <a:t>(</a:t>
            </a:r>
            <a:r>
              <a:rPr lang="cs-CZ" i="1" dirty="0"/>
              <a:t>Der Ring des </a:t>
            </a:r>
            <a:r>
              <a:rPr lang="cs-CZ" i="1" dirty="0" err="1"/>
              <a:t>Nibelungen</a:t>
            </a:r>
            <a:r>
              <a:rPr lang="cs-CZ" dirty="0"/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127" y="2030681"/>
            <a:ext cx="11982203" cy="4738254"/>
          </a:xfrm>
        </p:spPr>
        <p:txBody>
          <a:bodyPr>
            <a:normAutofit/>
          </a:bodyPr>
          <a:lstStyle/>
          <a:p>
            <a:r>
              <a:rPr lang="cs-CZ" dirty="0"/>
              <a:t>megalomanské dílo: 4 operní kusy, komponoval 1848 – 1874</a:t>
            </a:r>
          </a:p>
          <a:p>
            <a:r>
              <a:rPr lang="cs-CZ" dirty="0"/>
              <a:t>mnichovské „předpremiéry“: </a:t>
            </a:r>
            <a:r>
              <a:rPr lang="cs-CZ" i="1" dirty="0"/>
              <a:t>Zlato Rýna </a:t>
            </a:r>
            <a:r>
              <a:rPr lang="cs-CZ" dirty="0"/>
              <a:t>1869, </a:t>
            </a:r>
            <a:r>
              <a:rPr lang="cs-CZ" i="1" dirty="0"/>
              <a:t>Valkýra</a:t>
            </a:r>
            <a:r>
              <a:rPr lang="cs-CZ" dirty="0"/>
              <a:t> 1870</a:t>
            </a:r>
          </a:p>
          <a:p>
            <a:r>
              <a:rPr lang="cs-CZ" dirty="0"/>
              <a:t>premiéra cyklu v Bayreuthu 1876</a:t>
            </a:r>
          </a:p>
          <a:p>
            <a:r>
              <a:rPr lang="cs-CZ" dirty="0"/>
              <a:t>je zčásti ovlivněný Feuerbachem a zčásti Schopenhauerem</a:t>
            </a:r>
          </a:p>
          <a:p>
            <a:r>
              <a:rPr lang="cs-CZ" dirty="0"/>
              <a:t>několikrát přepracovával, nebyl si jist, kam má dílo duchovně vést</a:t>
            </a:r>
          </a:p>
          <a:p>
            <a:r>
              <a:rPr lang="cs-CZ" dirty="0"/>
              <a:t>mnohé postavy jsou božstva a bozi = v podstatě lidé (viz Feuerbach), nebo zastupují nějaký základ = moment, kdy člověk vystupuje v přírody a zakládá civilizaci (postava </a:t>
            </a:r>
            <a:r>
              <a:rPr lang="cs-CZ" dirty="0" err="1"/>
              <a:t>Wotana</a:t>
            </a:r>
            <a:r>
              <a:rPr lang="cs-CZ" dirty="0"/>
              <a:t>). Tento moment je svobodné rozhodnutí, ale postupem času začínají být prosazovány zákony a moc → společnost degeneruje a hloupne, jediná záchrana: revoluce = jediná víra pro lepší budoucnost, které Wagner propadl</a:t>
            </a:r>
          </a:p>
          <a:p>
            <a:r>
              <a:rPr lang="cs-CZ" dirty="0"/>
              <a:t>bohové mají lidské vlastnosti → banda darebáků a zločinců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916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30" y="2011680"/>
            <a:ext cx="12013869" cy="468600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části:	1. </a:t>
            </a:r>
            <a:r>
              <a:rPr lang="cs-CZ" i="1" dirty="0"/>
              <a:t>Zlato Rýna </a:t>
            </a:r>
            <a:r>
              <a:rPr lang="cs-CZ" dirty="0"/>
              <a:t>(</a:t>
            </a:r>
            <a:r>
              <a:rPr lang="cs-CZ" i="1" dirty="0" err="1"/>
              <a:t>Das</a:t>
            </a:r>
            <a:r>
              <a:rPr lang="cs-CZ" i="1" dirty="0"/>
              <a:t> </a:t>
            </a:r>
            <a:r>
              <a:rPr lang="cs-CZ" i="1" dirty="0" err="1"/>
              <a:t>Rheingold</a:t>
            </a:r>
            <a:r>
              <a:rPr lang="cs-CZ" dirty="0"/>
              <a:t>)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	2. </a:t>
            </a:r>
            <a:r>
              <a:rPr lang="cs-CZ" i="1" dirty="0"/>
              <a:t>Valkýra </a:t>
            </a:r>
            <a:r>
              <a:rPr lang="cs-CZ" dirty="0"/>
              <a:t>(</a:t>
            </a:r>
            <a:r>
              <a:rPr lang="cs-CZ" i="1" dirty="0" err="1"/>
              <a:t>Walküre</a:t>
            </a:r>
            <a:r>
              <a:rPr lang="cs-CZ" dirty="0"/>
              <a:t>)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	3. </a:t>
            </a:r>
            <a:r>
              <a:rPr lang="cs-CZ" i="1" dirty="0"/>
              <a:t>Siegfried</a:t>
            </a:r>
          </a:p>
          <a:p>
            <a:pPr marL="0" indent="0">
              <a:buNone/>
            </a:pPr>
            <a:r>
              <a:rPr lang="cs-CZ" dirty="0"/>
              <a:t>	4. </a:t>
            </a:r>
            <a:r>
              <a:rPr lang="cs-CZ" i="1" dirty="0"/>
              <a:t>Soumrak bohů </a:t>
            </a:r>
            <a:r>
              <a:rPr lang="cs-CZ" dirty="0"/>
              <a:t>(</a:t>
            </a:r>
            <a:r>
              <a:rPr lang="cs-CZ" i="1" dirty="0" err="1"/>
              <a:t>Götterdämmerung</a:t>
            </a:r>
            <a:r>
              <a:rPr lang="cs-CZ" dirty="0"/>
              <a:t>)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Geneze díla:</a:t>
            </a:r>
          </a:p>
          <a:p>
            <a:r>
              <a:rPr lang="cs-CZ" dirty="0"/>
              <a:t>píše libreto k </a:t>
            </a:r>
            <a:r>
              <a:rPr lang="cs-CZ" i="1" dirty="0"/>
              <a:t>Soumraku bohů </a:t>
            </a:r>
            <a:r>
              <a:rPr lang="cs-CZ" dirty="0"/>
              <a:t>a 1848 libreto k části </a:t>
            </a:r>
            <a:r>
              <a:rPr lang="cs-CZ" i="1" dirty="0"/>
              <a:t>Smrt </a:t>
            </a:r>
            <a:r>
              <a:rPr lang="cs-CZ" i="1" dirty="0" err="1"/>
              <a:t>Siegfriedova</a:t>
            </a:r>
            <a:r>
              <a:rPr lang="cs-CZ" dirty="0"/>
              <a:t>, která je velmi podobná </a:t>
            </a:r>
            <a:r>
              <a:rPr lang="cs-CZ" i="1" dirty="0"/>
              <a:t>Soumraku</a:t>
            </a:r>
            <a:r>
              <a:rPr lang="cs-CZ" dirty="0"/>
              <a:t> </a:t>
            </a:r>
            <a:r>
              <a:rPr lang="cs-CZ" i="1" dirty="0"/>
              <a:t>bohů</a:t>
            </a:r>
            <a:r>
              <a:rPr lang="cs-CZ" dirty="0"/>
              <a:t> → obě se podobají více dřívějším libretům (</a:t>
            </a:r>
            <a:r>
              <a:rPr lang="cs-CZ" i="1" dirty="0" err="1"/>
              <a:t>Tannhäuser</a:t>
            </a:r>
            <a:r>
              <a:rPr lang="cs-CZ" dirty="0"/>
              <a:t>, </a:t>
            </a:r>
            <a:r>
              <a:rPr lang="cs-CZ" i="1" dirty="0"/>
              <a:t>Bludný</a:t>
            </a:r>
            <a:r>
              <a:rPr lang="cs-CZ" dirty="0"/>
              <a:t> </a:t>
            </a:r>
            <a:r>
              <a:rPr lang="cs-CZ" i="1" dirty="0"/>
              <a:t>Holanďan</a:t>
            </a:r>
            <a:r>
              <a:rPr lang="cs-CZ" dirty="0"/>
              <a:t>, </a:t>
            </a:r>
            <a:r>
              <a:rPr lang="cs-CZ" i="1" dirty="0" err="1"/>
              <a:t>Lohengrin</a:t>
            </a:r>
            <a:r>
              <a:rPr lang="cs-CZ" dirty="0"/>
              <a:t>), tedy se blíží německé romantické opeře (v ansámblu zpívá několik postav najednou, na různé texty…)</a:t>
            </a:r>
          </a:p>
          <a:p>
            <a:r>
              <a:rPr lang="cs-CZ" dirty="0"/>
              <a:t>do roku 1848 vliv socialisticko-anarchistických idejí a Feuerbacha, věřil, že společnost se dá kultivovat mladší generací, která bude lepší, po r. 1848 deziluze, zde začíná jeho skepse k životu</a:t>
            </a:r>
          </a:p>
          <a:p>
            <a:r>
              <a:rPr lang="cs-CZ" dirty="0"/>
              <a:t>poté období teoretických spisů:</a:t>
            </a:r>
          </a:p>
          <a:p>
            <a:pPr lvl="1"/>
            <a:r>
              <a:rPr lang="cs-CZ" i="1" dirty="0"/>
              <a:t>Umění a revoluce </a:t>
            </a:r>
            <a:r>
              <a:rPr lang="cs-CZ" dirty="0"/>
              <a:t>(1849)</a:t>
            </a:r>
          </a:p>
          <a:p>
            <a:pPr lvl="1"/>
            <a:r>
              <a:rPr lang="cs-CZ" i="1" dirty="0"/>
              <a:t>Umělecké dílo budoucnosti </a:t>
            </a:r>
            <a:r>
              <a:rPr lang="cs-CZ" dirty="0"/>
              <a:t>(1850)</a:t>
            </a:r>
          </a:p>
          <a:p>
            <a:pPr lvl="1"/>
            <a:r>
              <a:rPr lang="cs-CZ" i="1" dirty="0"/>
              <a:t>Opera a drama </a:t>
            </a:r>
            <a:r>
              <a:rPr lang="cs-CZ" dirty="0"/>
              <a:t>(1851)</a:t>
            </a:r>
          </a:p>
        </p:txBody>
      </p:sp>
    </p:spTree>
    <p:extLst>
      <p:ext uri="{BB962C8B-B14F-4D97-AF65-F5344CB8AC3E}">
        <p14:creationId xmlns:p14="http://schemas.microsoft.com/office/powerpoint/2010/main" val="4192700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61804"/>
            <a:ext cx="12192000" cy="480713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 těchto teoretických pracích teprve v r. 1854 seznámení s dílem Schopenhauera → úprava původní koncepce:</a:t>
            </a:r>
          </a:p>
          <a:p>
            <a:r>
              <a:rPr lang="cs-CZ" dirty="0"/>
              <a:t>1. zásah: po kritice </a:t>
            </a:r>
            <a:r>
              <a:rPr lang="cs-CZ" i="1" dirty="0"/>
              <a:t>Smrti</a:t>
            </a:r>
            <a:r>
              <a:rPr lang="cs-CZ" dirty="0"/>
              <a:t> chtěl tuto část uvést velkým prologem, aby vysvětlil, co se dělo před smrtí Siegfrieda a před </a:t>
            </a:r>
            <a:r>
              <a:rPr lang="cs-CZ" i="1" dirty="0"/>
              <a:t>Soumrakem bohů → </a:t>
            </a:r>
            <a:r>
              <a:rPr lang="cs-CZ" dirty="0"/>
              <a:t>vznikla další opera, tzv. </a:t>
            </a:r>
            <a:r>
              <a:rPr lang="cs-CZ" i="1" dirty="0"/>
              <a:t>Malý</a:t>
            </a:r>
            <a:r>
              <a:rPr lang="cs-CZ" dirty="0"/>
              <a:t> </a:t>
            </a:r>
            <a:r>
              <a:rPr lang="cs-CZ" i="1" dirty="0"/>
              <a:t>Siegfried</a:t>
            </a:r>
          </a:p>
          <a:p>
            <a:r>
              <a:rPr lang="cs-CZ" dirty="0"/>
              <a:t>2. zásah: za hlavního hrdinu považoval </a:t>
            </a:r>
            <a:r>
              <a:rPr lang="cs-CZ" dirty="0" err="1"/>
              <a:t>Wotana</a:t>
            </a:r>
            <a:r>
              <a:rPr lang="cs-CZ" dirty="0"/>
              <a:t> – chtěl vylíčit hlavně jeho příběh → zařadil do díla ještě </a:t>
            </a:r>
            <a:r>
              <a:rPr lang="cs-CZ" i="1" dirty="0"/>
              <a:t>Zlato Rýna </a:t>
            </a:r>
            <a:r>
              <a:rPr lang="cs-CZ" dirty="0"/>
              <a:t>a </a:t>
            </a:r>
            <a:r>
              <a:rPr lang="cs-CZ" i="1" dirty="0" err="1"/>
              <a:t>Walkýru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→ hlavní postava se mění = přirozené pro Wagnera = jeho dvojí tvář: mladý, neuznávající autority X starý, pokorný, vnitřně zasažený, vyrovnaný díky </a:t>
            </a:r>
            <a:r>
              <a:rPr lang="cs-CZ" dirty="0" err="1"/>
              <a:t>Schopenhauerově</a:t>
            </a:r>
            <a:r>
              <a:rPr lang="cs-CZ" dirty="0"/>
              <a:t> filozofii</a:t>
            </a:r>
          </a:p>
          <a:p>
            <a:pPr marL="0" indent="0">
              <a:buNone/>
            </a:pPr>
            <a:endParaRPr lang="cs-CZ" u="sng" dirty="0"/>
          </a:p>
          <a:p>
            <a:r>
              <a:rPr lang="cs-CZ" dirty="0" err="1"/>
              <a:t>Wotan</a:t>
            </a:r>
            <a:r>
              <a:rPr lang="cs-CZ" dirty="0"/>
              <a:t> = nejstarší prvotní zákon, první krok z přírody do civilizace, symbol: kopí (jako symbol zákona). Zákon je založen na vzájemných pokojných dohodách, souhlasu, shodě</a:t>
            </a:r>
          </a:p>
          <a:p>
            <a:r>
              <a:rPr lang="cs-CZ" dirty="0"/>
              <a:t>prvotní hřích (napije se ze studnice poznání) – stejné jako v křesťanství, vliv Feuerbacha a mladého Německa: honba za mocí je neslučitelná s čistou láskou: není možné, aby mocný člověk měl čisté city (souvislost s nedůvěrou vůči </a:t>
            </a:r>
            <a:r>
              <a:rPr lang="cs-CZ" dirty="0" err="1"/>
              <a:t>instituciálním</a:t>
            </a:r>
            <a:r>
              <a:rPr lang="cs-CZ" dirty="0"/>
              <a:t> věcem, např. manželství. To, co je určeno, okrádá člověka o svobodu) – pojem „znesvěcení“ se objevuje hned v úvodu:</a:t>
            </a:r>
          </a:p>
          <a:p>
            <a:pPr lvl="1"/>
            <a:r>
              <a:rPr lang="cs-CZ" dirty="0"/>
              <a:t>první </a:t>
            </a:r>
            <a:r>
              <a:rPr lang="cs-CZ" dirty="0" err="1"/>
              <a:t>Wotanův</a:t>
            </a:r>
            <a:r>
              <a:rPr lang="cs-CZ" dirty="0"/>
              <a:t> krok: uznání řádu je znesvěcení </a:t>
            </a:r>
            <a:r>
              <a:rPr lang="cs-CZ" dirty="0" err="1"/>
              <a:t>přirozena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pokus o znásilnění tří dcer Rýna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8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D60EF-A138-4D44-8E00-2D551F49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7C2E9B-2A5C-4219-A1AA-3E6ADFC1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8" y="2144684"/>
            <a:ext cx="11621193" cy="455537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Děj – spojení mnoha germánských a skandinávských mýtů</a:t>
            </a:r>
          </a:p>
          <a:p>
            <a:r>
              <a:rPr lang="cs-CZ" dirty="0"/>
              <a:t>zlatý prsten ze dna Rýna – jeho majitel má neomezenou vládu nadsvětem, vykoval ho </a:t>
            </a:r>
            <a:r>
              <a:rPr lang="cs-CZ" dirty="0" err="1"/>
              <a:t>nibelungský</a:t>
            </a:r>
            <a:r>
              <a:rPr lang="cs-CZ" dirty="0"/>
              <a:t> trpaslík ze zlata, které ukradl na dně řeky Rýna</a:t>
            </a:r>
          </a:p>
          <a:p>
            <a:r>
              <a:rPr lang="cs-CZ" dirty="0"/>
              <a:t>o prsten bojují mytické postavy vč. </a:t>
            </a:r>
            <a:r>
              <a:rPr lang="cs-CZ" dirty="0" err="1"/>
              <a:t>Wotana</a:t>
            </a:r>
            <a:r>
              <a:rPr lang="cs-CZ" dirty="0"/>
              <a:t>, vládce všech bohů</a:t>
            </a:r>
          </a:p>
          <a:p>
            <a:r>
              <a:rPr lang="cs-CZ" dirty="0"/>
              <a:t>díky </a:t>
            </a:r>
            <a:r>
              <a:rPr lang="cs-CZ" dirty="0" err="1"/>
              <a:t>Wotanovým</a:t>
            </a:r>
            <a:r>
              <a:rPr lang="cs-CZ" dirty="0"/>
              <a:t> intrikám získá prsten Siegfried, který je ale zavražděn</a:t>
            </a:r>
          </a:p>
          <a:p>
            <a:r>
              <a:rPr lang="cs-CZ" dirty="0"/>
              <a:t>zpět do Rýna vrací prsten valkýra Brunhilda, </a:t>
            </a:r>
            <a:r>
              <a:rPr lang="cs-CZ" dirty="0" err="1"/>
              <a:t>Siegfriedova</a:t>
            </a:r>
            <a:r>
              <a:rPr lang="cs-CZ" dirty="0"/>
              <a:t> láska a </a:t>
            </a:r>
            <a:r>
              <a:rPr lang="cs-CZ" dirty="0" err="1"/>
              <a:t>Wotanova</a:t>
            </a:r>
            <a:r>
              <a:rPr lang="cs-CZ" dirty="0"/>
              <a:t> dcera</a:t>
            </a:r>
          </a:p>
          <a:p>
            <a:r>
              <a:rPr lang="cs-CZ" dirty="0"/>
              <a:t>v závěru díla jsou bozi zničeni</a:t>
            </a:r>
          </a:p>
        </p:txBody>
      </p:sp>
    </p:spTree>
    <p:extLst>
      <p:ext uri="{BB962C8B-B14F-4D97-AF65-F5344CB8AC3E}">
        <p14:creationId xmlns:p14="http://schemas.microsoft.com/office/powerpoint/2010/main" val="1367323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3F547-B04B-4DA0-B2EB-C9C6CB69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Bayreuth a Wagnerův </a:t>
            </a:r>
            <a:r>
              <a:rPr lang="cs-CZ" dirty="0" err="1"/>
              <a:t>Festspielhaus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C52BDF-358D-4F67-8B10-3D78FE51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2128058"/>
            <a:ext cx="11820698" cy="4522123"/>
          </a:xfrm>
        </p:spPr>
        <p:txBody>
          <a:bodyPr/>
          <a:lstStyle/>
          <a:p>
            <a:r>
              <a:rPr lang="cs-CZ" dirty="0"/>
              <a:t>stavba 1872 – 1876</a:t>
            </a:r>
          </a:p>
          <a:p>
            <a:pPr lvl="1"/>
            <a:r>
              <a:rPr lang="cs-CZ" dirty="0"/>
              <a:t>kvůli dobré akustice: budova ze dřeva, bez lóží, bez čalouněných židlí</a:t>
            </a:r>
          </a:p>
          <a:p>
            <a:pPr lvl="1"/>
            <a:r>
              <a:rPr lang="cs-CZ" dirty="0"/>
              <a:t>orchestr i dirigent pod pódiem, aby nerušili výhled na scénu</a:t>
            </a:r>
          </a:p>
          <a:p>
            <a:r>
              <a:rPr lang="cs-CZ" dirty="0"/>
              <a:t>na náklady Ludvíka II.</a:t>
            </a:r>
          </a:p>
        </p:txBody>
      </p:sp>
    </p:spTree>
    <p:extLst>
      <p:ext uri="{BB962C8B-B14F-4D97-AF65-F5344CB8AC3E}">
        <p14:creationId xmlns:p14="http://schemas.microsoft.com/office/powerpoint/2010/main" val="312621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FE912-62C1-4548-ABBB-C6FEC819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Festspielhaus</a:t>
            </a:r>
            <a:r>
              <a:rPr lang="cs-CZ" dirty="0"/>
              <a:t> v Bayreuthu v roce 1882</a:t>
            </a:r>
          </a:p>
        </p:txBody>
      </p:sp>
      <p:pic>
        <p:nvPicPr>
          <p:cNvPr id="2050" name="Picture 2" descr="VÃ½sledek obrÃ¡zku">
            <a:extLst>
              <a:ext uri="{FF2B5EF4-FFF2-40B4-BE49-F238E27FC236}">
                <a16:creationId xmlns:a16="http://schemas.microsoft.com/office/drawing/2014/main" id="{FD883E9A-8998-490E-B641-9C8941008A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3"/>
          <a:stretch/>
        </p:blipFill>
        <p:spPr bwMode="auto">
          <a:xfrm>
            <a:off x="1735729" y="2075234"/>
            <a:ext cx="8720541" cy="47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28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89D41-06A5-40FC-96E0-144327B0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Festspielhaus</a:t>
            </a:r>
            <a:r>
              <a:rPr lang="cs-CZ" dirty="0"/>
              <a:t> v Bayreuthu dnes</a:t>
            </a:r>
          </a:p>
        </p:txBody>
      </p:sp>
      <p:pic>
        <p:nvPicPr>
          <p:cNvPr id="1026" name="Picture 2" descr="VÃ½sledek obrÃ¡zku pro festspielhaus bayreuth">
            <a:extLst>
              <a:ext uri="{FF2B5EF4-FFF2-40B4-BE49-F238E27FC236}">
                <a16:creationId xmlns:a16="http://schemas.microsoft.com/office/drawing/2014/main" id="{2DEA6B61-7F5B-46B7-96CA-50F8B23037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1"/>
          <a:stretch/>
        </p:blipFill>
        <p:spPr bwMode="auto">
          <a:xfrm>
            <a:off x="1149266" y="2226563"/>
            <a:ext cx="9893467" cy="46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47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2E7D5-24E3-41FF-8BB0-A8B8C98B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8D84C7-0F11-4A1B-8206-9998AD11D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" y="2061555"/>
            <a:ext cx="11671069" cy="44888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Ve třech posledních operách, které psal Wagner čistě pod vlivem Schopenhauera, se čím dál více projevuje práce s leitmotivy: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1. </a:t>
            </a:r>
            <a:r>
              <a:rPr lang="cs-CZ" i="1" dirty="0"/>
              <a:t>Tristan a Isolda </a:t>
            </a:r>
            <a:r>
              <a:rPr lang="cs-CZ" dirty="0"/>
              <a:t>(</a:t>
            </a:r>
            <a:r>
              <a:rPr lang="cs-CZ" i="1" dirty="0"/>
              <a:t>Tristan </a:t>
            </a:r>
            <a:r>
              <a:rPr lang="cs-CZ" i="1" dirty="0" err="1"/>
              <a:t>und</a:t>
            </a:r>
            <a:r>
              <a:rPr lang="cs-CZ" i="1" dirty="0"/>
              <a:t> Isolde</a:t>
            </a:r>
            <a:r>
              <a:rPr lang="cs-CZ" dirty="0"/>
              <a:t>) 1857 - 1859, premiéra 1865 v Mnichově, </a:t>
            </a:r>
            <a:r>
              <a:rPr lang="cs-CZ" dirty="0" err="1"/>
              <a:t>dirig</a:t>
            </a:r>
            <a:r>
              <a:rPr lang="cs-CZ" dirty="0"/>
              <a:t>. Hans von </a:t>
            </a:r>
            <a:r>
              <a:rPr lang="cs-CZ" dirty="0" err="1"/>
              <a:t>Bülow</a:t>
            </a:r>
            <a:endParaRPr lang="cs-CZ" i="1" dirty="0"/>
          </a:p>
          <a:p>
            <a:r>
              <a:rPr lang="cs-CZ" dirty="0"/>
              <a:t>úprava středověké legendy</a:t>
            </a:r>
          </a:p>
          <a:p>
            <a:r>
              <a:rPr lang="cs-CZ" dirty="0"/>
              <a:t>vliv vztahu s Mathildou </a:t>
            </a:r>
            <a:r>
              <a:rPr lang="cs-CZ" dirty="0" err="1"/>
              <a:t>Wesendock</a:t>
            </a:r>
            <a:r>
              <a:rPr lang="cs-CZ" dirty="0"/>
              <a:t> + filozofie A. Schopenhauera</a:t>
            </a:r>
          </a:p>
          <a:p>
            <a:r>
              <a:rPr lang="cs-CZ" dirty="0"/>
              <a:t>děj: motiv milenců a nedorozumění: nepravdivá zpráva o smrti jednoho z milenců (zde Isoldy) způsobí sebevraždu druhého (zde Tristana). Po nalezení mrtvé/ho milé/ho si mrtvá/ý bere život (zde Isolda)</a:t>
            </a:r>
          </a:p>
          <a:p>
            <a:r>
              <a:rPr lang="cs-CZ" dirty="0"/>
              <a:t>mezník ve vývoji evropské (západní) hudby! Odklon od klasické harmonie: tristanovský akord (F-H-Dis-Gis)</a:t>
            </a:r>
          </a:p>
          <a:p>
            <a:pPr lvl="1"/>
            <a:r>
              <a:rPr lang="cs-CZ" dirty="0"/>
              <a:t>je součástí leitmotivů Tristana a Isoldy</a:t>
            </a:r>
          </a:p>
          <a:p>
            <a:pPr lvl="1"/>
            <a:r>
              <a:rPr lang="cs-CZ" dirty="0"/>
              <a:t>je disonantní a rozvádí se pomocí průtahů do další a další disonance</a:t>
            </a:r>
          </a:p>
          <a:p>
            <a:pPr lvl="1"/>
            <a:r>
              <a:rPr lang="cs-CZ" dirty="0"/>
              <a:t>popření principu melodicko-harmonického systému, platného cca 300 předchozích let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1026" name="Picture 2" descr="SouvisejÃ­cÃ­ obrÃ¡zek">
            <a:extLst>
              <a:ext uri="{FF2B5EF4-FFF2-40B4-BE49-F238E27FC236}">
                <a16:creationId xmlns:a16="http://schemas.microsoft.com/office/drawing/2014/main" id="{68A6910B-A943-43C3-B0C0-CAE0C7ED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86" y="-88405"/>
            <a:ext cx="5027814" cy="20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27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7E77F-0C15-49A7-9820-4AC9E6A4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CD2852-B25B-44B4-AFE7-867A3800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6" y="2111434"/>
            <a:ext cx="11737571" cy="4605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2. </a:t>
            </a:r>
            <a:r>
              <a:rPr lang="cs-CZ" i="1" dirty="0"/>
              <a:t>Mistři pěvci norimberští </a:t>
            </a:r>
            <a:r>
              <a:rPr lang="cs-CZ" dirty="0"/>
              <a:t>(</a:t>
            </a:r>
            <a:r>
              <a:rPr lang="cs-CZ" i="1" dirty="0"/>
              <a:t>Die Meistersinger von </a:t>
            </a:r>
            <a:r>
              <a:rPr lang="cs-CZ" i="1" dirty="0" err="1"/>
              <a:t>Nürnberg</a:t>
            </a:r>
            <a:r>
              <a:rPr lang="cs-CZ" dirty="0"/>
              <a:t>), 1845 – 1867, premiéra 1868 v Mnichově</a:t>
            </a:r>
            <a:endParaRPr lang="cs-CZ" i="1" dirty="0"/>
          </a:p>
          <a:p>
            <a:r>
              <a:rPr lang="cs-CZ" dirty="0"/>
              <a:t>jediná komická z tohoto posledního tvůrčího období</a:t>
            </a:r>
          </a:p>
          <a:p>
            <a:r>
              <a:rPr lang="cs-CZ" dirty="0"/>
              <a:t>důsledná kontrapunktická práce (kvazi </a:t>
            </a:r>
            <a:r>
              <a:rPr lang="cs-CZ" dirty="0" err="1"/>
              <a:t>neobaroko</a:t>
            </a:r>
            <a:r>
              <a:rPr lang="cs-CZ" dirty="0"/>
              <a:t>)</a:t>
            </a:r>
          </a:p>
          <a:p>
            <a:r>
              <a:rPr lang="cs-CZ" dirty="0"/>
              <a:t>hlavní hrdina je reálná postava Hans </a:t>
            </a:r>
            <a:r>
              <a:rPr lang="cs-CZ" dirty="0" err="1"/>
              <a:t>Sachs</a:t>
            </a:r>
            <a:r>
              <a:rPr lang="cs-CZ" dirty="0"/>
              <a:t> = sympatický člověk z masa a kostí</a:t>
            </a:r>
          </a:p>
          <a:p>
            <a:r>
              <a:rPr lang="cs-CZ" dirty="0"/>
              <a:t>je realizovaná na určitém místě, v určitou situaci, je tu určitý člověk</a:t>
            </a:r>
          </a:p>
          <a:p>
            <a:r>
              <a:rPr lang="cs-CZ" dirty="0"/>
              <a:t>děj se odehrává v 16. století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3. </a:t>
            </a:r>
            <a:r>
              <a:rPr lang="cs-CZ" i="1" dirty="0" err="1"/>
              <a:t>Parsifal</a:t>
            </a:r>
            <a:r>
              <a:rPr lang="cs-CZ" i="1" dirty="0"/>
              <a:t>, </a:t>
            </a:r>
            <a:r>
              <a:rPr lang="cs-CZ" dirty="0"/>
              <a:t>1865 – 1882, premiéra 1882 v Bayreuthu</a:t>
            </a:r>
            <a:endParaRPr lang="cs-CZ" i="1" dirty="0"/>
          </a:p>
          <a:p>
            <a:r>
              <a:rPr lang="cs-CZ" dirty="0"/>
              <a:t>příběh o zachránci svatého grálu, obsahuje rituální a magické scény</a:t>
            </a:r>
          </a:p>
          <a:p>
            <a:r>
              <a:rPr lang="cs-CZ" dirty="0"/>
              <a:t>souvisí s </a:t>
            </a:r>
            <a:r>
              <a:rPr lang="cs-CZ" i="1" dirty="0" err="1"/>
              <a:t>Lohengrinem</a:t>
            </a:r>
            <a:r>
              <a:rPr lang="cs-CZ" dirty="0"/>
              <a:t>: v něm na konci opery zazní, že </a:t>
            </a:r>
            <a:r>
              <a:rPr lang="cs-CZ" dirty="0" err="1"/>
              <a:t>Lohengrin</a:t>
            </a:r>
            <a:r>
              <a:rPr lang="cs-CZ" dirty="0"/>
              <a:t> je syn </a:t>
            </a:r>
            <a:r>
              <a:rPr lang="cs-CZ" dirty="0" err="1"/>
              <a:t>Parsifala</a:t>
            </a:r>
            <a:r>
              <a:rPr lang="cs-CZ" dirty="0"/>
              <a:t> → Wagner na to po 30 letech píše operu</a:t>
            </a:r>
          </a:p>
          <a:p>
            <a:r>
              <a:rPr lang="cs-CZ" dirty="0"/>
              <a:t>nejintimnější opera, orchestr často v </a:t>
            </a:r>
            <a:r>
              <a:rPr lang="cs-CZ" i="1" dirty="0"/>
              <a:t>pp </a:t>
            </a:r>
            <a:r>
              <a:rPr lang="cs-CZ" dirty="0"/>
              <a:t>a v komorním obsazení</a:t>
            </a:r>
          </a:p>
          <a:p>
            <a:r>
              <a:rPr lang="cs-CZ" dirty="0"/>
              <a:t>poslední opera, jak sám plánoval</a:t>
            </a:r>
          </a:p>
        </p:txBody>
      </p:sp>
    </p:spTree>
    <p:extLst>
      <p:ext uri="{BB962C8B-B14F-4D97-AF65-F5344CB8AC3E}">
        <p14:creationId xmlns:p14="http://schemas.microsoft.com/office/powerpoint/2010/main" val="1957302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Wagner a české země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057250" cy="4263432"/>
          </a:xfrm>
        </p:spPr>
        <p:txBody>
          <a:bodyPr/>
          <a:lstStyle/>
          <a:p>
            <a:r>
              <a:rPr lang="cs-CZ" dirty="0"/>
              <a:t>všechny jeho opery byly v českých zemích provedeny poprvé v Praze na německých scénách</a:t>
            </a:r>
          </a:p>
          <a:p>
            <a:r>
              <a:rPr lang="cs-CZ" dirty="0"/>
              <a:t>opera </a:t>
            </a:r>
            <a:r>
              <a:rPr lang="cs-CZ" i="1" dirty="0"/>
              <a:t>Mistři pěvci</a:t>
            </a:r>
            <a:r>
              <a:rPr lang="cs-CZ" dirty="0"/>
              <a:t> zazněla při slavnostním otevření Nového německého divadla </a:t>
            </a:r>
          </a:p>
          <a:p>
            <a:r>
              <a:rPr lang="cs-CZ" dirty="0"/>
              <a:t>50. léta – orchestr konzervatoře se podílel na wagnerovských produkcích </a:t>
            </a:r>
            <a:r>
              <a:rPr lang="cs-CZ" dirty="0" err="1"/>
              <a:t>StD</a:t>
            </a:r>
            <a:r>
              <a:rPr lang="cs-CZ" dirty="0"/>
              <a:t> (</a:t>
            </a:r>
            <a:r>
              <a:rPr lang="cs-CZ" i="1" dirty="0" err="1"/>
              <a:t>Tannhäuser</a:t>
            </a:r>
            <a:r>
              <a:rPr lang="cs-CZ" dirty="0"/>
              <a:t>, </a:t>
            </a:r>
            <a:r>
              <a:rPr lang="cs-CZ" i="1" dirty="0" err="1"/>
              <a:t>Lohengrin</a:t>
            </a:r>
            <a:r>
              <a:rPr lang="cs-CZ" dirty="0"/>
              <a:t>, </a:t>
            </a:r>
            <a:r>
              <a:rPr lang="cs-CZ" i="1" dirty="0"/>
              <a:t>Bludný</a:t>
            </a:r>
            <a:r>
              <a:rPr lang="cs-CZ" dirty="0"/>
              <a:t> </a:t>
            </a:r>
            <a:r>
              <a:rPr lang="cs-CZ" i="1" dirty="0"/>
              <a:t>Holanďan</a:t>
            </a:r>
            <a:r>
              <a:rPr lang="cs-CZ" dirty="0"/>
              <a:t>, </a:t>
            </a:r>
            <a:r>
              <a:rPr lang="cs-CZ" i="1" dirty="0" err="1"/>
              <a:t>Rienzi</a:t>
            </a:r>
            <a:r>
              <a:rPr lang="cs-CZ" dirty="0"/>
              <a:t>)</a:t>
            </a:r>
          </a:p>
          <a:p>
            <a:r>
              <a:rPr lang="cs-CZ" dirty="0"/>
              <a:t>uvažoval o premiéře </a:t>
            </a:r>
            <a:r>
              <a:rPr lang="cs-CZ" i="1" dirty="0"/>
              <a:t>Tristana a Isoldy </a:t>
            </a:r>
            <a:r>
              <a:rPr lang="cs-CZ" dirty="0"/>
              <a:t>v Praze</a:t>
            </a:r>
          </a:p>
          <a:p>
            <a:r>
              <a:rPr lang="cs-CZ" dirty="0"/>
              <a:t>dosud nejvíce jsou u nás hrané opery </a:t>
            </a:r>
            <a:r>
              <a:rPr lang="cs-CZ" i="1" dirty="0"/>
              <a:t>Bludný Holanďan </a:t>
            </a:r>
            <a:r>
              <a:rPr lang="cs-CZ" dirty="0"/>
              <a:t>a </a:t>
            </a:r>
            <a:r>
              <a:rPr lang="cs-CZ" i="1" dirty="0" err="1"/>
              <a:t>Lohengrin</a:t>
            </a:r>
            <a:endParaRPr lang="cs-CZ" i="1" dirty="0"/>
          </a:p>
          <a:p>
            <a:r>
              <a:rPr lang="cs-CZ" dirty="0"/>
              <a:t>Josef Alois Ticháček – česko-německý tenorista, první představitel </a:t>
            </a:r>
            <a:r>
              <a:rPr lang="cs-CZ" i="1" dirty="0" err="1"/>
              <a:t>Rienziho</a:t>
            </a:r>
            <a:r>
              <a:rPr lang="cs-CZ" dirty="0"/>
              <a:t>, </a:t>
            </a:r>
            <a:r>
              <a:rPr lang="cs-CZ" i="1" dirty="0" err="1"/>
              <a:t>Tannhäusera</a:t>
            </a:r>
            <a:r>
              <a:rPr lang="cs-CZ" dirty="0"/>
              <a:t> a </a:t>
            </a:r>
            <a:r>
              <a:rPr lang="cs-CZ" i="1" dirty="0" err="1"/>
              <a:t>Lohengrina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6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261" y="2116899"/>
            <a:ext cx="11887200" cy="454694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 herecké rodiny → jeho další směřování (→ hudební drama, původně malířem?)</a:t>
            </a:r>
          </a:p>
          <a:p>
            <a:r>
              <a:rPr lang="cs-CZ" dirty="0"/>
              <a:t>po brzké smrti otce (v roce a půl) stěhování s matkou do Drážďan</a:t>
            </a:r>
          </a:p>
          <a:p>
            <a:r>
              <a:rPr lang="cs-CZ" dirty="0"/>
              <a:t>1821 pod vlivem poslechu Weberova Čarostřelce → hudebníkem, zvl. dirigent</a:t>
            </a:r>
          </a:p>
          <a:p>
            <a:r>
              <a:rPr lang="cs-CZ" dirty="0"/>
              <a:t>od 14 let začal studovat hudbu (teorie, housle klavír) u sv. Tomáše</a:t>
            </a:r>
          </a:p>
          <a:p>
            <a:r>
              <a:rPr lang="cs-CZ" dirty="0"/>
              <a:t>1833 sbormistr u divadla ve </a:t>
            </a:r>
            <a:r>
              <a:rPr lang="cs-CZ" dirty="0" err="1"/>
              <a:t>Würtzburgu</a:t>
            </a:r>
            <a:r>
              <a:rPr lang="cs-CZ" dirty="0"/>
              <a:t>, o rok později kapelníkem v Magdeburgu, ředitel kočovné divadelní společnosti</a:t>
            </a:r>
          </a:p>
          <a:p>
            <a:r>
              <a:rPr lang="cs-CZ" dirty="0"/>
              <a:t>v Praze přítel Tomáška, D. Webera a J. </a:t>
            </a:r>
            <a:r>
              <a:rPr lang="cs-CZ" dirty="0" err="1"/>
              <a:t>Kittla</a:t>
            </a:r>
            <a:endParaRPr lang="cs-CZ" dirty="0"/>
          </a:p>
          <a:p>
            <a:r>
              <a:rPr lang="cs-CZ" dirty="0"/>
              <a:t>fenomenální dirigent, i když se dirigování příliš nevěnoval</a:t>
            </a:r>
          </a:p>
          <a:p>
            <a:r>
              <a:rPr lang="cs-CZ" dirty="0"/>
              <a:t>v Rize svatba s herečkou Minou </a:t>
            </a:r>
            <a:r>
              <a:rPr lang="cs-CZ" dirty="0" err="1"/>
              <a:t>Plannerovou</a:t>
            </a:r>
            <a:r>
              <a:rPr lang="cs-CZ" dirty="0"/>
              <a:t>, ale museli před věřiteli uprchnout kvůli dluhům (do Londýna a poté Paříž). V této době měl rozpracovanou operu </a:t>
            </a:r>
            <a:r>
              <a:rPr lang="cs-CZ" i="1" dirty="0" err="1"/>
              <a:t>Rienzi</a:t>
            </a:r>
            <a:r>
              <a:rPr lang="cs-CZ" i="1" dirty="0"/>
              <a:t>, poslední z tribunů </a:t>
            </a:r>
            <a:r>
              <a:rPr lang="cs-CZ" dirty="0"/>
              <a:t>(možný překlad: </a:t>
            </a:r>
            <a:r>
              <a:rPr lang="cs-CZ" i="1" dirty="0" err="1"/>
              <a:t>Rienzi</a:t>
            </a:r>
            <a:r>
              <a:rPr lang="cs-CZ" i="1" dirty="0"/>
              <a:t>, poslední tribun</a:t>
            </a:r>
            <a:r>
              <a:rPr lang="cs-CZ" dirty="0"/>
              <a:t>)</a:t>
            </a:r>
            <a:endParaRPr lang="cs-CZ" i="1" dirty="0"/>
          </a:p>
          <a:p>
            <a:r>
              <a:rPr lang="cs-CZ" dirty="0"/>
              <a:t>cesta do Paříže </a:t>
            </a:r>
          </a:p>
          <a:p>
            <a:pPr lvl="1"/>
            <a:r>
              <a:rPr lang="cs-CZ" dirty="0"/>
              <a:t>tehdy byla Paříž místem působnosti operního velikána </a:t>
            </a:r>
            <a:r>
              <a:rPr lang="cs-CZ" dirty="0" err="1"/>
              <a:t>Meyerbeera</a:t>
            </a:r>
            <a:r>
              <a:rPr lang="cs-CZ" dirty="0"/>
              <a:t>, který Wagnera podporoval</a:t>
            </a:r>
          </a:p>
          <a:p>
            <a:pPr lvl="1"/>
            <a:r>
              <a:rPr lang="cs-CZ" dirty="0"/>
              <a:t>zde se mu nepodařilo prosadit, 3 roky pobytu v bídě, živil se úpravami jiných oper a hudební publicistikou</a:t>
            </a:r>
          </a:p>
          <a:p>
            <a:pPr lvl="1"/>
            <a:r>
              <a:rPr lang="cs-CZ" dirty="0"/>
              <a:t>propadl myšlenkám utopického socialismu (Feuerbach – viz dále)</a:t>
            </a:r>
          </a:p>
          <a:p>
            <a:pPr lvl="1"/>
            <a:r>
              <a:rPr lang="cs-CZ" dirty="0"/>
              <a:t>poznal velkou francouzskou operu, kontakty s Berliozem, </a:t>
            </a:r>
            <a:r>
              <a:rPr lang="cs-CZ" dirty="0" err="1"/>
              <a:t>Lisztem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838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5315B-2733-4959-A220-B2D2DFCD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Přínos, obdivovatelé a příznivci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FAB9CB-2D8E-495A-9F49-4CF5AE3FC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9" y="2078182"/>
            <a:ext cx="11587942" cy="4472247"/>
          </a:xfrm>
        </p:spPr>
        <p:txBody>
          <a:bodyPr>
            <a:normAutofit/>
          </a:bodyPr>
          <a:lstStyle/>
          <a:p>
            <a:r>
              <a:rPr lang="cs-CZ" dirty="0"/>
              <a:t>Hans von </a:t>
            </a:r>
            <a:r>
              <a:rPr lang="cs-CZ" dirty="0" err="1"/>
              <a:t>Bülow</a:t>
            </a:r>
            <a:endParaRPr lang="cs-CZ" dirty="0"/>
          </a:p>
          <a:p>
            <a:r>
              <a:rPr lang="cs-CZ" dirty="0"/>
              <a:t>Ferenc </a:t>
            </a:r>
            <a:r>
              <a:rPr lang="cs-CZ" dirty="0" err="1"/>
              <a:t>Liszt</a:t>
            </a:r>
            <a:r>
              <a:rPr lang="cs-CZ" dirty="0"/>
              <a:t>: </a:t>
            </a:r>
            <a:r>
              <a:rPr lang="cs-CZ" i="1" dirty="0"/>
              <a:t>„</a:t>
            </a:r>
            <a:r>
              <a:rPr lang="cs-CZ" i="1" dirty="0" err="1"/>
              <a:t>Lohengrinem</a:t>
            </a:r>
            <a:r>
              <a:rPr lang="cs-CZ" i="1" dirty="0"/>
              <a:t> končí starý operní svět, duch se vznáší nad vodami a je světlo.“</a:t>
            </a:r>
          </a:p>
          <a:p>
            <a:r>
              <a:rPr lang="cs-CZ" dirty="0"/>
              <a:t>Anton </a:t>
            </a:r>
            <a:r>
              <a:rPr lang="cs-CZ" dirty="0" err="1"/>
              <a:t>Bruckner</a:t>
            </a:r>
            <a:r>
              <a:rPr lang="cs-CZ" dirty="0"/>
              <a:t> </a:t>
            </a:r>
          </a:p>
          <a:p>
            <a:r>
              <a:rPr lang="cs-CZ" dirty="0"/>
              <a:t>Richard </a:t>
            </a:r>
            <a:r>
              <a:rPr lang="cs-CZ" dirty="0" err="1"/>
              <a:t>Strauss</a:t>
            </a:r>
            <a:r>
              <a:rPr lang="cs-CZ" dirty="0"/>
              <a:t> – navázal na </a:t>
            </a:r>
            <a:r>
              <a:rPr lang="cs-CZ" dirty="0" err="1"/>
              <a:t>Wagera</a:t>
            </a:r>
            <a:r>
              <a:rPr lang="cs-CZ" dirty="0"/>
              <a:t> v operách </a:t>
            </a:r>
            <a:r>
              <a:rPr lang="cs-CZ" i="1" dirty="0"/>
              <a:t>Salome </a:t>
            </a:r>
            <a:r>
              <a:rPr lang="cs-CZ" dirty="0"/>
              <a:t>a </a:t>
            </a:r>
            <a:r>
              <a:rPr lang="cs-CZ" i="1" dirty="0" err="1"/>
              <a:t>Élektra</a:t>
            </a:r>
            <a:endParaRPr lang="cs-CZ" i="1" dirty="0"/>
          </a:p>
          <a:p>
            <a:r>
              <a:rPr lang="cs-CZ" dirty="0"/>
              <a:t>Wagnerův vliv v hudebních dílech: </a:t>
            </a:r>
          </a:p>
          <a:p>
            <a:pPr lvl="1"/>
            <a:r>
              <a:rPr lang="cs-CZ" dirty="0"/>
              <a:t>Smetana (</a:t>
            </a:r>
            <a:r>
              <a:rPr lang="cs-CZ" i="1" dirty="0"/>
              <a:t>Dalibor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pozdní Verdi (</a:t>
            </a:r>
            <a:r>
              <a:rPr lang="cs-CZ" i="1" dirty="0"/>
              <a:t>Othello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Édouard</a:t>
            </a:r>
            <a:r>
              <a:rPr lang="cs-CZ" dirty="0"/>
              <a:t> </a:t>
            </a:r>
            <a:r>
              <a:rPr lang="cs-CZ" dirty="0" err="1"/>
              <a:t>Lalo</a:t>
            </a:r>
            <a:r>
              <a:rPr lang="cs-CZ" dirty="0"/>
              <a:t>, Emmanuel </a:t>
            </a:r>
            <a:r>
              <a:rPr lang="cs-CZ" dirty="0" err="1"/>
              <a:t>Chabrier</a:t>
            </a:r>
            <a:r>
              <a:rPr lang="cs-CZ" dirty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676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CD199-1196-455D-A334-39F31338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Odpůrci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F8C322-0D39-47BF-923E-A7D1CD4D8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74" y="1699709"/>
            <a:ext cx="11920451" cy="51582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Friedrich Nietzsche (po r. 1876):</a:t>
            </a:r>
          </a:p>
          <a:p>
            <a:r>
              <a:rPr lang="cs-CZ" dirty="0"/>
              <a:t>více si cenil Bizeta než Wagnera</a:t>
            </a:r>
          </a:p>
          <a:p>
            <a:r>
              <a:rPr lang="cs-CZ" dirty="0"/>
              <a:t>Wagner </a:t>
            </a:r>
          </a:p>
          <a:p>
            <a:pPr lvl="1"/>
            <a:r>
              <a:rPr lang="cs-CZ" dirty="0"/>
              <a:t>je nemoc, ze které se Nietzsche uzdravil</a:t>
            </a:r>
          </a:p>
          <a:p>
            <a:pPr lvl="1"/>
            <a:r>
              <a:rPr lang="cs-CZ" dirty="0"/>
              <a:t>je zkáza pro hudbu, jeho umění je chorobné</a:t>
            </a:r>
          </a:p>
          <a:p>
            <a:pPr lvl="1"/>
            <a:r>
              <a:rPr lang="cs-CZ" dirty="0"/>
              <a:t>je dekadent</a:t>
            </a:r>
          </a:p>
          <a:p>
            <a:pPr lvl="1"/>
            <a:r>
              <a:rPr lang="cs-CZ" dirty="0"/>
              <a:t>je genius – herec, nikoliv hudebník</a:t>
            </a:r>
          </a:p>
          <a:p>
            <a:pPr lvl="1"/>
            <a:r>
              <a:rPr lang="cs-CZ" dirty="0"/>
              <a:t>kazí nám zdraví a hudbu k tomu – je vůbec člověkem?</a:t>
            </a:r>
          </a:p>
          <a:p>
            <a:pPr lvl="1"/>
            <a:r>
              <a:rPr lang="cs-CZ" dirty="0"/>
              <a:t>nevydobyl si lidi hudbou, ale hádankovostí jeho umění. Je to hra na schovávanou pod maskou symbolů</a:t>
            </a:r>
          </a:p>
          <a:p>
            <a:pPr lvl="1"/>
            <a:r>
              <a:rPr lang="cs-CZ" dirty="0"/>
              <a:t>byl vůbec Němec? Snažil se vše německé napodobit, ale to je vše. Ve skutečnosti odporuje všemu, co bylo dosud za německé považováno</a:t>
            </a:r>
          </a:p>
          <a:p>
            <a:r>
              <a:rPr lang="cs-CZ" dirty="0"/>
              <a:t>je snazší být gigantický než krásný, nic není lacinější než vášeň, Wagnerovi jde jen o účinek</a:t>
            </a:r>
          </a:p>
          <a:p>
            <a:r>
              <a:rPr lang="cs-CZ" dirty="0"/>
              <a:t>jeho hudba není nikdy pravdivá, i když se za takovou pokládá</a:t>
            </a:r>
          </a:p>
          <a:p>
            <a:r>
              <a:rPr lang="cs-CZ" dirty="0"/>
              <a:t>jeho hudba potřebuje literaturu, buď proto, že je těžce pochopitelná, nebo proto, že se Wagner bál, aby se jí nerozumělo příliš snadno</a:t>
            </a:r>
          </a:p>
          <a:p>
            <a:r>
              <a:rPr lang="cs-CZ" dirty="0"/>
              <a:t>jeho hudba působí jako alkohol: otupuje, zvrhá se v ní rytmický cit</a:t>
            </a:r>
          </a:p>
          <a:p>
            <a:r>
              <a:rPr lang="cs-CZ" dirty="0"/>
              <a:t>když jde člověk do Bayreuthu, nechává sám sebe doma a stává se dobytkem, idiotem, wagnerovcem</a:t>
            </a:r>
          </a:p>
          <a:p>
            <a:r>
              <a:rPr lang="cs-CZ" dirty="0"/>
              <a:t>jeho hudba je hudba bez budoucnosti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945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4A4AA-A382-4513-82D6-7650281B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4688E8-D309-443D-AB33-4D40C4483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Thomas Mann: </a:t>
            </a:r>
            <a:r>
              <a:rPr lang="cs-CZ" i="1" dirty="0"/>
              <a:t>O velikosti a utrpení Richarda Wagnera </a:t>
            </a:r>
            <a:r>
              <a:rPr lang="cs-CZ" dirty="0"/>
              <a:t>(1933)</a:t>
            </a:r>
          </a:p>
          <a:p>
            <a:r>
              <a:rPr lang="cs-CZ" dirty="0"/>
              <a:t>Theodor </a:t>
            </a:r>
            <a:r>
              <a:rPr lang="cs-CZ" dirty="0" err="1"/>
              <a:t>Wiesengrund</a:t>
            </a:r>
            <a:r>
              <a:rPr lang="cs-CZ" dirty="0"/>
              <a:t> </a:t>
            </a:r>
            <a:r>
              <a:rPr lang="cs-CZ" dirty="0" err="1"/>
              <a:t>Adorno</a:t>
            </a:r>
            <a:r>
              <a:rPr lang="cs-CZ" dirty="0"/>
              <a:t>: </a:t>
            </a:r>
            <a:r>
              <a:rPr lang="cs-CZ" i="1" dirty="0"/>
              <a:t>Pokus o Wagnera </a:t>
            </a:r>
            <a:r>
              <a:rPr lang="cs-CZ" dirty="0"/>
              <a:t>(1938)</a:t>
            </a:r>
          </a:p>
          <a:p>
            <a:r>
              <a:rPr lang="cs-CZ" dirty="0"/>
              <a:t>Johannes Brahms</a:t>
            </a:r>
          </a:p>
          <a:p>
            <a:r>
              <a:rPr lang="cs-CZ" dirty="0"/>
              <a:t>Eduard </a:t>
            </a:r>
            <a:r>
              <a:rPr lang="cs-CZ" dirty="0" err="1"/>
              <a:t>Hanslick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15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95D5F-04F9-4D70-B37E-991168A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Tradice Wagnerovy hudby, význam a zneužití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E54D55-8913-45CF-A9E3-26D26274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1" y="2094808"/>
            <a:ext cx="11538065" cy="4763192"/>
          </a:xfrm>
        </p:spPr>
        <p:txBody>
          <a:bodyPr>
            <a:normAutofit/>
          </a:bodyPr>
          <a:lstStyle/>
          <a:p>
            <a:r>
              <a:rPr lang="cs-CZ" dirty="0"/>
              <a:t>obrovský význam na vývoj celé evropské hudby, v přístupu k hudebnímu divadlu ho poráží až I. Stravinský</a:t>
            </a:r>
          </a:p>
          <a:p>
            <a:r>
              <a:rPr lang="cs-CZ" dirty="0"/>
              <a:t>Wagnerův </a:t>
            </a:r>
            <a:r>
              <a:rPr lang="cs-CZ" dirty="0" err="1"/>
              <a:t>Gesamtkunstwerk</a:t>
            </a:r>
            <a:r>
              <a:rPr lang="cs-CZ" dirty="0"/>
              <a:t> = inspirace pro hledání nových metod pro ztvárňování vizuální složky (tj. výtvarná složka a pohyb) na divadle ve 20. století. Wagnerovy opery = otevřené mytologické systémy, do nichž lze vstupovat a dotvářet je (</a:t>
            </a:r>
            <a:r>
              <a:rPr lang="cs-CZ" dirty="0" err="1"/>
              <a:t>Lévi-Strauss</a:t>
            </a:r>
            <a:r>
              <a:rPr lang="cs-CZ" dirty="0"/>
              <a:t>)</a:t>
            </a:r>
          </a:p>
          <a:p>
            <a:r>
              <a:rPr lang="cs-CZ" dirty="0"/>
              <a:t>Wagner = prorok nastupující dekadence: před přirozeností dává přednost umělosti, smyslnosti, mystice</a:t>
            </a:r>
          </a:p>
          <a:p>
            <a:r>
              <a:rPr lang="cs-CZ" dirty="0"/>
              <a:t>konec 19. stol.</a:t>
            </a:r>
          </a:p>
          <a:p>
            <a:pPr lvl="1"/>
            <a:r>
              <a:rPr lang="cs-CZ" dirty="0"/>
              <a:t>vznik „novoněmecké školy“ – navazuje na tvorbu </a:t>
            </a:r>
            <a:r>
              <a:rPr lang="cs-CZ" dirty="0" err="1"/>
              <a:t>Liszta</a:t>
            </a:r>
            <a:r>
              <a:rPr lang="cs-CZ" dirty="0"/>
              <a:t> a Wagnera</a:t>
            </a:r>
          </a:p>
          <a:p>
            <a:pPr lvl="1"/>
            <a:r>
              <a:rPr lang="cs-CZ" dirty="0"/>
              <a:t>jeho dílo dále provozované v Bayreuthu, v čele divadla dodnes Wagnerovi potomci (do nástupu nacismu syn Siegfried Wagner), významná rodinná tradice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259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1E6E6-569B-45A3-88FB-211AFF36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3FDF17-76BA-4A2A-879B-A978B404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77440"/>
            <a:ext cx="11123752" cy="4206239"/>
          </a:xfrm>
        </p:spPr>
        <p:txBody>
          <a:bodyPr/>
          <a:lstStyle/>
          <a:p>
            <a:r>
              <a:rPr lang="cs-CZ" dirty="0"/>
              <a:t>Wagnerovy protižidovské názory (zvl. </a:t>
            </a:r>
            <a:r>
              <a:rPr lang="cs-CZ" dirty="0" err="1"/>
              <a:t>Mendelssohn</a:t>
            </a:r>
            <a:r>
              <a:rPr lang="cs-CZ" dirty="0"/>
              <a:t>) → jeho dílo bylo v určitých obdobích neoprávněně vykládáno jednoznačně </a:t>
            </a:r>
            <a:r>
              <a:rPr lang="cs-CZ" dirty="0" err="1"/>
              <a:t>propoliticky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od 1871 (= </a:t>
            </a:r>
            <a:r>
              <a:rPr lang="cs-CZ" dirty="0" err="1"/>
              <a:t>obd</a:t>
            </a:r>
            <a:r>
              <a:rPr lang="cs-CZ" dirty="0"/>
              <a:t>. Německého císařství, oficiálně Německá říše, Hitler označoval jako „druhá říše“)</a:t>
            </a:r>
          </a:p>
          <a:p>
            <a:pPr lvl="1"/>
            <a:r>
              <a:rPr lang="cs-CZ" dirty="0"/>
              <a:t>zneužití jeho hudby: od 1933 (= </a:t>
            </a:r>
            <a:r>
              <a:rPr lang="cs-CZ" dirty="0" err="1"/>
              <a:t>obd</a:t>
            </a:r>
            <a:r>
              <a:rPr lang="cs-CZ" dirty="0"/>
              <a:t>. Nacistického Německa), pak také 1943 – 1945 (= </a:t>
            </a:r>
            <a:r>
              <a:rPr lang="cs-CZ" dirty="0" err="1"/>
              <a:t>obd</a:t>
            </a:r>
            <a:r>
              <a:rPr lang="cs-CZ" dirty="0"/>
              <a:t>. Velkoněmecké / „třetí </a:t>
            </a:r>
            <a:r>
              <a:rPr lang="cs-CZ"/>
              <a:t>říše“)</a:t>
            </a:r>
            <a:endParaRPr lang="cs-CZ" dirty="0"/>
          </a:p>
          <a:p>
            <a:pPr lvl="1"/>
            <a:r>
              <a:rPr lang="cs-CZ" dirty="0"/>
              <a:t>Wagnerova snacha – dlouholetá přítelkyně Adolfa Hitlera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663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161316"/>
            <a:ext cx="11565775" cy="439188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JIRÁNEK, Jaroslav. </a:t>
            </a:r>
            <a:r>
              <a:rPr lang="cs-CZ" i="1" dirty="0"/>
              <a:t>Muzikologické etudy</a:t>
            </a:r>
            <a:r>
              <a:rPr lang="cs-CZ" dirty="0"/>
              <a:t>. Praha: </a:t>
            </a:r>
            <a:r>
              <a:rPr lang="cs-CZ" dirty="0" err="1"/>
              <a:t>Panton</a:t>
            </a:r>
            <a:r>
              <a:rPr lang="cs-CZ" dirty="0"/>
              <a:t>, 1981. 233 s.</a:t>
            </a:r>
          </a:p>
          <a:p>
            <a:r>
              <a:rPr lang="cs-CZ" dirty="0"/>
              <a:t>KUČERA, Jan Pavel. </a:t>
            </a:r>
            <a:r>
              <a:rPr lang="cs-CZ" i="1" dirty="0"/>
              <a:t>Drama zrozené hudbou: Richard Wagner</a:t>
            </a:r>
            <a:r>
              <a:rPr lang="cs-CZ" dirty="0"/>
              <a:t>. Praha: Paseka, 1995. 266 s.</a:t>
            </a:r>
          </a:p>
          <a:p>
            <a:r>
              <a:rPr lang="cs-CZ" dirty="0"/>
              <a:t>NEJEDLÝ, Zdeněk. </a:t>
            </a:r>
            <a:r>
              <a:rPr lang="cs-CZ" i="1" dirty="0"/>
              <a:t>Richard Wagner: zrození romantika</a:t>
            </a:r>
            <a:r>
              <a:rPr lang="cs-CZ" dirty="0"/>
              <a:t>. 2. vyd. Praha: Státní hudební vydavatelství, 1961. 466 s.</a:t>
            </a:r>
          </a:p>
          <a:p>
            <a:r>
              <a:rPr lang="cs-CZ" dirty="0"/>
              <a:t>NIETZSCHE, Friedrich. </a:t>
            </a:r>
            <a:r>
              <a:rPr lang="cs-CZ" i="1" dirty="0"/>
              <a:t>Případ Wagnerův a Nietzsche </a:t>
            </a:r>
            <a:r>
              <a:rPr lang="cs-CZ" i="1" dirty="0" err="1"/>
              <a:t>contra</a:t>
            </a:r>
            <a:r>
              <a:rPr lang="cs-CZ" i="1" dirty="0"/>
              <a:t> Wagner</a:t>
            </a:r>
            <a:r>
              <a:rPr lang="cs-CZ" dirty="0"/>
              <a:t>. Praha: </a:t>
            </a:r>
            <a:r>
              <a:rPr lang="cs-CZ" dirty="0" err="1"/>
              <a:t>Pelcl</a:t>
            </a:r>
            <a:r>
              <a:rPr lang="cs-CZ" dirty="0"/>
              <a:t>, 1901. 83 s.</a:t>
            </a:r>
          </a:p>
          <a:p>
            <a:r>
              <a:rPr lang="cs-CZ" dirty="0"/>
              <a:t>OTTLOVÁ, Marta. Libreto v proměnách staletí: znějící mlčení, Richard Wagner – libretista. In </a:t>
            </a:r>
            <a:r>
              <a:rPr lang="cs-CZ" i="1" dirty="0"/>
              <a:t>Harmonie</a:t>
            </a:r>
            <a:r>
              <a:rPr lang="cs-CZ" dirty="0"/>
              <a:t>, 23. 9. 2005. Dostupné z: </a:t>
            </a:r>
            <a:r>
              <a:rPr lang="cs-CZ" dirty="0">
                <a:hlinkClick r:id="rId2"/>
              </a:rPr>
              <a:t>https://www.casopisharmonie.cz/rozhovory/libreto-v-promenach-staleti-znejici-mlceni-richard-wagner-libretista.html</a:t>
            </a:r>
            <a:r>
              <a:rPr lang="cs-CZ" dirty="0"/>
              <a:t> </a:t>
            </a:r>
          </a:p>
          <a:p>
            <a:r>
              <a:rPr lang="cs-CZ" dirty="0"/>
              <a:t>festival v Bayreuthu: </a:t>
            </a:r>
            <a:r>
              <a:rPr lang="cs-CZ" i="1" dirty="0">
                <a:hlinkClick r:id="rId3"/>
              </a:rPr>
              <a:t>https://www.bayreuther-festspiele.de/</a:t>
            </a:r>
            <a:r>
              <a:rPr lang="cs-CZ" i="1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5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259" y="2161310"/>
            <a:ext cx="11654444" cy="4488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 1843 opět v Drážďanech </a:t>
            </a:r>
          </a:p>
          <a:p>
            <a:pPr lvl="1"/>
            <a:r>
              <a:rPr lang="cs-CZ" dirty="0"/>
              <a:t>jmenován královským doživotním kapelníkem</a:t>
            </a:r>
          </a:p>
          <a:p>
            <a:pPr lvl="1"/>
            <a:r>
              <a:rPr lang="cs-CZ" dirty="0"/>
              <a:t>práce na operách </a:t>
            </a:r>
            <a:r>
              <a:rPr lang="cs-CZ" i="1" dirty="0" err="1"/>
              <a:t>Tannhäuser</a:t>
            </a:r>
            <a:r>
              <a:rPr lang="cs-CZ" dirty="0"/>
              <a:t> a </a:t>
            </a:r>
            <a:r>
              <a:rPr lang="cs-CZ" i="1" dirty="0" err="1"/>
              <a:t>Lohengrin</a:t>
            </a:r>
            <a:endParaRPr lang="cs-CZ" i="1" dirty="0"/>
          </a:p>
          <a:p>
            <a:pPr lvl="1"/>
            <a:r>
              <a:rPr lang="cs-CZ" dirty="0"/>
              <a:t>1848 se aktivně zapojil do revoluce (články v tisku, veřejné výstupy…) → vydán zatykač, vypovězen z Německa, díky Lisztově pomoci se dostal do Švýcarska</a:t>
            </a:r>
          </a:p>
          <a:p>
            <a:r>
              <a:rPr lang="cs-CZ" dirty="0"/>
              <a:t>1849 – 1860 v exilu v Curychu</a:t>
            </a:r>
          </a:p>
          <a:p>
            <a:pPr lvl="1"/>
            <a:r>
              <a:rPr lang="cs-CZ" dirty="0"/>
              <a:t>začátek životní skepse</a:t>
            </a:r>
          </a:p>
          <a:p>
            <a:pPr lvl="1"/>
            <a:r>
              <a:rPr lang="cs-CZ" dirty="0"/>
              <a:t>vzniká zde velká část </a:t>
            </a:r>
            <a:r>
              <a:rPr lang="cs-CZ" i="1" dirty="0"/>
              <a:t>Prstenu </a:t>
            </a:r>
            <a:r>
              <a:rPr lang="cs-CZ" dirty="0"/>
              <a:t>a klíčové teoretické spisy</a:t>
            </a:r>
          </a:p>
          <a:p>
            <a:pPr lvl="1"/>
            <a:r>
              <a:rPr lang="cs-CZ" dirty="0"/>
              <a:t>v tomto období se seznámil s filozofií Arthura Schopenhauera</a:t>
            </a:r>
          </a:p>
          <a:p>
            <a:pPr lvl="1"/>
            <a:r>
              <a:rPr lang="cs-CZ" dirty="0"/>
              <a:t>milostný románek s manželkou svého přítele a mecenáše </a:t>
            </a:r>
            <a:r>
              <a:rPr lang="cs-CZ" dirty="0" err="1"/>
              <a:t>Mathyldou</a:t>
            </a:r>
            <a:r>
              <a:rPr lang="cs-CZ" dirty="0"/>
              <a:t> </a:t>
            </a:r>
            <a:r>
              <a:rPr lang="cs-CZ" dirty="0" err="1"/>
              <a:t>Wesendonck</a:t>
            </a:r>
            <a:r>
              <a:rPr lang="cs-CZ" dirty="0"/>
              <a:t> (inspirace: </a:t>
            </a:r>
            <a:r>
              <a:rPr lang="cs-CZ" i="1" dirty="0"/>
              <a:t>Tristan a Isolda</a:t>
            </a:r>
            <a:r>
              <a:rPr lang="cs-CZ" dirty="0"/>
              <a:t>) → útěk, odjezd (1861 amnestie → opět do Německa)</a:t>
            </a:r>
          </a:p>
          <a:p>
            <a:r>
              <a:rPr lang="cs-CZ" dirty="0"/>
              <a:t>60. léta putování po Evropě (Vídeň, Mnichov…) a začínající nemoc, snaha o existenční zajištění → koncertní cesty (Rusko, také Praha)</a:t>
            </a:r>
          </a:p>
        </p:txBody>
      </p:sp>
    </p:spTree>
    <p:extLst>
      <p:ext uri="{BB962C8B-B14F-4D97-AF65-F5344CB8AC3E}">
        <p14:creationId xmlns:p14="http://schemas.microsoft.com/office/powerpoint/2010/main" val="394755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FE644-8581-4947-8997-AE9C26DA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8CA403-ECAA-4D03-AE5F-C9F52615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9" y="2128058"/>
            <a:ext cx="11538066" cy="453874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1864 spřátelení s 18letým bavorským králem Ludvíkem II. (život 1845 – 1886) = období úspěchů a realizace velkorysých plánů</a:t>
            </a:r>
          </a:p>
          <a:p>
            <a:pPr lvl="1"/>
            <a:r>
              <a:rPr lang="cs-CZ" dirty="0"/>
              <a:t>velký mecenáš umění</a:t>
            </a:r>
          </a:p>
          <a:p>
            <a:pPr lvl="1"/>
            <a:r>
              <a:rPr lang="cs-CZ" dirty="0"/>
              <a:t>dal provádět v Mnichově jeho opery, které byly jinde označované za neproveditelné</a:t>
            </a:r>
          </a:p>
          <a:p>
            <a:pPr lvl="1"/>
            <a:r>
              <a:rPr lang="cs-CZ" dirty="0"/>
              <a:t>Wagner = jeho dvorní skladatel: bohaté pocty vč. finančních, Wagner žádal krále o vystavění divadla v Bayreuthu</a:t>
            </a:r>
          </a:p>
          <a:p>
            <a:pPr lvl="1"/>
            <a:r>
              <a:rPr lang="cs-CZ" dirty="0"/>
              <a:t>bohatá korespondence – téměř milenecký vztah (Wagnerova vypočítavost?), stálá finanční podpora</a:t>
            </a:r>
          </a:p>
          <a:p>
            <a:r>
              <a:rPr lang="cs-CZ" dirty="0"/>
              <a:t>od počátku 60. let nežil s první ženou, 1871 svatba s </a:t>
            </a:r>
            <a:r>
              <a:rPr lang="cs-CZ" dirty="0" err="1"/>
              <a:t>Cosimou</a:t>
            </a:r>
            <a:r>
              <a:rPr lang="cs-CZ" dirty="0"/>
              <a:t> ( = dcera F. </a:t>
            </a:r>
            <a:r>
              <a:rPr lang="cs-CZ" dirty="0" err="1"/>
              <a:t>Liszta</a:t>
            </a:r>
            <a:r>
              <a:rPr lang="cs-CZ" dirty="0"/>
              <a:t> a někdejší žena Wagnerova přítele a dirigenta Hanse von </a:t>
            </a:r>
            <a:r>
              <a:rPr lang="cs-CZ" dirty="0" err="1"/>
              <a:t>Bülowa</a:t>
            </a:r>
            <a:r>
              <a:rPr lang="cs-CZ" dirty="0"/>
              <a:t>, měli syna Siegfrieda</a:t>
            </a:r>
          </a:p>
          <a:p>
            <a:r>
              <a:rPr lang="cs-CZ" dirty="0"/>
              <a:t>přestože premiéry jeho oper zhusta provázely skandály, byl v 70. a 80. letech vnímán jako světový autor</a:t>
            </a:r>
          </a:p>
          <a:p>
            <a:r>
              <a:rPr lang="cs-CZ" dirty="0"/>
              <a:t>ke konci života často jezdil do Benátek, kde zemřel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29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00A41-806D-4A5B-A5B8-5293629C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Wagnerova literární činnost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557B77-03DC-4D57-993A-FB801D1FD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8" y="2044932"/>
            <a:ext cx="11737571" cy="46717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psal o umění a o své tvorbě = běžné pro 19. stol., ale extrémní:</a:t>
            </a:r>
          </a:p>
          <a:p>
            <a:pPr lvl="1"/>
            <a:r>
              <a:rPr lang="cs-CZ" dirty="0"/>
              <a:t>jeho spisy byly souborně vydávány</a:t>
            </a:r>
          </a:p>
          <a:p>
            <a:pPr lvl="1"/>
            <a:r>
              <a:rPr lang="cs-CZ" dirty="0"/>
              <a:t>všechna operní libreta si psal sám a vydával je ještě před zhudebněním (→ komplikace zejm. v </a:t>
            </a:r>
            <a:r>
              <a:rPr lang="cs-CZ" i="1" dirty="0"/>
              <a:t>Prstenu</a:t>
            </a:r>
            <a:r>
              <a:rPr lang="cs-CZ" dirty="0"/>
              <a:t>, který psal téměř čtvrt století)</a:t>
            </a:r>
          </a:p>
          <a:p>
            <a:r>
              <a:rPr lang="cs-CZ" dirty="0"/>
              <a:t>nejdůležitější literární odkaz: </a:t>
            </a:r>
          </a:p>
          <a:p>
            <a:pPr lvl="1"/>
            <a:r>
              <a:rPr lang="cs-CZ" i="1" dirty="0"/>
              <a:t>Umění a revoluce </a:t>
            </a:r>
            <a:r>
              <a:rPr lang="cs-CZ" dirty="0"/>
              <a:t>(1849)</a:t>
            </a:r>
          </a:p>
          <a:p>
            <a:pPr lvl="1"/>
            <a:r>
              <a:rPr lang="cs-CZ" i="1" dirty="0"/>
              <a:t>Umělecké dílo budoucnosti </a:t>
            </a:r>
            <a:r>
              <a:rPr lang="cs-CZ" dirty="0"/>
              <a:t>(1850)</a:t>
            </a:r>
          </a:p>
          <a:p>
            <a:pPr lvl="1"/>
            <a:r>
              <a:rPr lang="cs-CZ" i="1" dirty="0"/>
              <a:t>Opera a drama </a:t>
            </a:r>
            <a:r>
              <a:rPr lang="cs-CZ" dirty="0"/>
              <a:t>(1851) – kritika dobového provozování oper, návrh na reformu operního díla a vytvoření ideje </a:t>
            </a:r>
            <a:r>
              <a:rPr lang="cs-CZ" dirty="0" err="1"/>
              <a:t>Gesamtkunstwerku</a:t>
            </a:r>
            <a:endParaRPr lang="cs-CZ" dirty="0"/>
          </a:p>
          <a:p>
            <a:r>
              <a:rPr lang="cs-CZ" dirty="0"/>
              <a:t>staví se do pozice spasitele umění: vrací umění velikost a význam, který mělo naposledy v antickém Řecku (řecké drama = vzor a východisko pro jeho všeumělecké dílo)</a:t>
            </a:r>
          </a:p>
          <a:p>
            <a:r>
              <a:rPr lang="cs-CZ" dirty="0"/>
              <a:t>za své předchůdce považoval Beethovena a Shakespeara, zakrýval jakoukoliv návaznost svých děl na dosavadní operní tradici</a:t>
            </a:r>
          </a:p>
        </p:txBody>
      </p:sp>
    </p:spTree>
    <p:extLst>
      <p:ext uri="{BB962C8B-B14F-4D97-AF65-F5344CB8AC3E}">
        <p14:creationId xmlns:p14="http://schemas.microsoft.com/office/powerpoint/2010/main" val="21328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Wagnerova kritika současné operní 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259" y="2177936"/>
            <a:ext cx="11288684" cy="4339242"/>
          </a:xfrm>
        </p:spPr>
        <p:txBody>
          <a:bodyPr>
            <a:normAutofit fontScale="92500"/>
          </a:bodyPr>
          <a:lstStyle/>
          <a:p>
            <a:r>
              <a:rPr lang="cs-CZ" dirty="0"/>
              <a:t>C. M. von Weber – Wagner si Webera vysoce cenil, přesto mu vytýkal nedokonalé spojení slova s melodií</a:t>
            </a:r>
          </a:p>
          <a:p>
            <a:r>
              <a:rPr lang="cs-CZ" dirty="0" err="1"/>
              <a:t>Gioacchino</a:t>
            </a:r>
            <a:r>
              <a:rPr lang="cs-CZ" dirty="0"/>
              <a:t> </a:t>
            </a:r>
            <a:r>
              <a:rPr lang="cs-CZ" dirty="0" err="1"/>
              <a:t>Rossini</a:t>
            </a:r>
            <a:r>
              <a:rPr lang="cs-CZ" dirty="0"/>
              <a:t> – demaskoval tajemství opery: „absolutně melodická melodie“, která vůbec nepotřebuje básníka</a:t>
            </a:r>
          </a:p>
          <a:p>
            <a:r>
              <a:rPr lang="cs-CZ" dirty="0"/>
              <a:t>Giacomo </a:t>
            </a:r>
            <a:r>
              <a:rPr lang="cs-CZ" dirty="0" err="1"/>
              <a:t>Meyerbeer</a:t>
            </a:r>
            <a:r>
              <a:rPr lang="cs-CZ" dirty="0"/>
              <a:t> – jako Žid se chová k jazyku lhostejně a zhudebňuje galimatyáš</a:t>
            </a:r>
          </a:p>
          <a:p>
            <a:endParaRPr lang="cs-CZ" dirty="0"/>
          </a:p>
          <a:p>
            <a:r>
              <a:rPr lang="cs-CZ" dirty="0"/>
              <a:t>současná operní tvorba – dva proudy:</a:t>
            </a:r>
          </a:p>
          <a:p>
            <a:pPr marL="457200" indent="-457200">
              <a:buAutoNum type="arabicPeriod"/>
            </a:pPr>
            <a:r>
              <a:rPr lang="cs-CZ" dirty="0"/>
              <a:t>konvence, používání ustálených modelů (uzavřená čísla, střídání recitativů a árií, italské bell canto, příp. ještě mluvené dialogy)</a:t>
            </a:r>
          </a:p>
          <a:p>
            <a:pPr marL="457200" indent="-457200">
              <a:buAutoNum type="arabicPeriod"/>
            </a:pPr>
            <a:r>
              <a:rPr lang="cs-CZ" dirty="0"/>
              <a:t>originální řešení, odvaha se vydal jinudy - Wagner je ztělesněním této odvahy </a:t>
            </a:r>
          </a:p>
        </p:txBody>
      </p:sp>
    </p:spTree>
    <p:extLst>
      <p:ext uri="{BB962C8B-B14F-4D97-AF65-F5344CB8AC3E}">
        <p14:creationId xmlns:p14="http://schemas.microsoft.com/office/powerpoint/2010/main" val="423985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66955-E0E4-4EB6-B0D7-F33F94B2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Wagnerovy operní tvorby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F00F7D-0E14-48C0-A45C-4F7FC68B8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957497" cy="413042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dirty="0"/>
              <a:t>rané opery – 		</a:t>
            </a:r>
            <a:r>
              <a:rPr lang="cs-CZ" i="1" dirty="0"/>
              <a:t>Svatba, Víly, Zákaz lásky, </a:t>
            </a:r>
            <a:r>
              <a:rPr lang="cs-CZ" i="1" dirty="0" err="1"/>
              <a:t>Rienzi</a:t>
            </a:r>
            <a:r>
              <a:rPr lang="cs-CZ" i="1" dirty="0"/>
              <a:t>, poslední tribun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dirty="0"/>
              <a:t>tzv. romantické opery -	</a:t>
            </a:r>
            <a:r>
              <a:rPr lang="cs-CZ" i="1" dirty="0"/>
              <a:t>Bludný Holanďan, </a:t>
            </a:r>
            <a:r>
              <a:rPr lang="cs-CZ" i="1" dirty="0" err="1"/>
              <a:t>Tannhäuser</a:t>
            </a:r>
            <a:r>
              <a:rPr lang="cs-CZ" dirty="0"/>
              <a:t>, </a:t>
            </a:r>
            <a:r>
              <a:rPr lang="cs-CZ" i="1" dirty="0" err="1"/>
              <a:t>Lohengrin</a:t>
            </a:r>
            <a:endParaRPr lang="cs-CZ" i="1" dirty="0"/>
          </a:p>
          <a:p>
            <a:pPr marL="457200" indent="-457200">
              <a:buAutoNum type="arabicPeriod"/>
            </a:pPr>
            <a:r>
              <a:rPr lang="cs-CZ" dirty="0"/>
              <a:t>hudební dramata – 	</a:t>
            </a:r>
            <a:r>
              <a:rPr lang="cs-CZ" i="1" dirty="0"/>
              <a:t>Prsten Nibelungův</a:t>
            </a:r>
            <a:r>
              <a:rPr lang="cs-CZ" dirty="0"/>
              <a:t>, </a:t>
            </a:r>
            <a:r>
              <a:rPr lang="cs-CZ" i="1" dirty="0"/>
              <a:t>Tristan a Isolda</a:t>
            </a:r>
            <a:r>
              <a:rPr lang="cs-CZ" dirty="0"/>
              <a:t>, </a:t>
            </a:r>
            <a:r>
              <a:rPr lang="cs-CZ" i="1" dirty="0"/>
              <a:t>Mistři pěvci 				norimberští</a:t>
            </a:r>
            <a:r>
              <a:rPr lang="cs-CZ" dirty="0"/>
              <a:t>, </a:t>
            </a:r>
            <a:r>
              <a:rPr lang="cs-CZ" i="1" dirty="0" err="1"/>
              <a:t>Parsifal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3604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Operní tvorba 1.: období raných oper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005" y="2061556"/>
            <a:ext cx="11754196" cy="4538749"/>
          </a:xfrm>
        </p:spPr>
        <p:txBody>
          <a:bodyPr>
            <a:normAutofit/>
          </a:bodyPr>
          <a:lstStyle/>
          <a:p>
            <a:r>
              <a:rPr lang="cs-CZ" dirty="0"/>
              <a:t>struktura ještě tradiční</a:t>
            </a:r>
          </a:p>
          <a:p>
            <a:r>
              <a:rPr lang="cs-CZ" i="1" dirty="0"/>
              <a:t>Svatba</a:t>
            </a:r>
            <a:r>
              <a:rPr lang="cs-CZ" dirty="0"/>
              <a:t> (</a:t>
            </a:r>
            <a:r>
              <a:rPr lang="cs-CZ" i="1" dirty="0"/>
              <a:t>Die </a:t>
            </a:r>
            <a:r>
              <a:rPr lang="cs-CZ" i="1" dirty="0" err="1"/>
              <a:t>Hochzeit</a:t>
            </a:r>
            <a:r>
              <a:rPr lang="cs-CZ" dirty="0"/>
              <a:t>), 1832, nedokončená</a:t>
            </a:r>
          </a:p>
          <a:p>
            <a:r>
              <a:rPr lang="cs-CZ" i="1" dirty="0"/>
              <a:t>Víly</a:t>
            </a:r>
            <a:r>
              <a:rPr lang="cs-CZ" dirty="0"/>
              <a:t> (</a:t>
            </a:r>
            <a:r>
              <a:rPr lang="cs-CZ" i="1" dirty="0"/>
              <a:t>Die </a:t>
            </a:r>
            <a:r>
              <a:rPr lang="cs-CZ" i="1" dirty="0" err="1"/>
              <a:t>Feen</a:t>
            </a:r>
            <a:r>
              <a:rPr lang="cs-CZ" dirty="0"/>
              <a:t>), 1834, komická</a:t>
            </a:r>
          </a:p>
          <a:p>
            <a:r>
              <a:rPr lang="cs-CZ" i="1" dirty="0"/>
              <a:t>Zákaz lásky </a:t>
            </a:r>
            <a:r>
              <a:rPr lang="cs-CZ" dirty="0"/>
              <a:t>(</a:t>
            </a:r>
            <a:r>
              <a:rPr lang="cs-CZ" i="1" dirty="0" err="1"/>
              <a:t>Das</a:t>
            </a:r>
            <a:r>
              <a:rPr lang="cs-CZ" i="1" dirty="0"/>
              <a:t> </a:t>
            </a:r>
            <a:r>
              <a:rPr lang="cs-CZ" i="1" dirty="0" err="1"/>
              <a:t>Liebesverbot</a:t>
            </a:r>
            <a:r>
              <a:rPr lang="cs-CZ" dirty="0"/>
              <a:t>), 1834 – 1836</a:t>
            </a:r>
          </a:p>
          <a:p>
            <a:r>
              <a:rPr lang="cs-CZ" dirty="0"/>
              <a:t>díky </a:t>
            </a:r>
            <a:r>
              <a:rPr lang="cs-CZ" dirty="0" err="1"/>
              <a:t>Meyerbeerovi</a:t>
            </a:r>
            <a:r>
              <a:rPr lang="cs-CZ" dirty="0"/>
              <a:t> byly v Královském saském dvorním divadle v Drážďanech za Wagnerova pobytu uvedeny dvě opery</a:t>
            </a:r>
          </a:p>
          <a:p>
            <a:pPr lvl="1"/>
            <a:r>
              <a:rPr lang="it-IT" i="1" dirty="0"/>
              <a:t>Rienzi, poslední z tribunů</a:t>
            </a:r>
            <a:r>
              <a:rPr lang="cs-CZ" i="1" dirty="0"/>
              <a:t> (</a:t>
            </a:r>
            <a:r>
              <a:rPr lang="it-IT" i="1" dirty="0"/>
              <a:t>Rienzi, der Letzte der Tribunen</a:t>
            </a:r>
            <a:r>
              <a:rPr lang="cs-CZ" dirty="0"/>
              <a:t>),</a:t>
            </a:r>
            <a:r>
              <a:rPr lang="it-IT" i="1" dirty="0"/>
              <a:t> </a:t>
            </a:r>
            <a:r>
              <a:rPr lang="it-IT" dirty="0"/>
              <a:t>1837</a:t>
            </a:r>
            <a:r>
              <a:rPr lang="cs-CZ" dirty="0"/>
              <a:t> </a:t>
            </a:r>
            <a:r>
              <a:rPr lang="it-IT" dirty="0"/>
              <a:t>–</a:t>
            </a:r>
            <a:r>
              <a:rPr lang="cs-CZ" dirty="0"/>
              <a:t> </a:t>
            </a:r>
            <a:r>
              <a:rPr lang="it-IT" dirty="0"/>
              <a:t>1840</a:t>
            </a:r>
            <a:r>
              <a:rPr lang="cs-CZ" dirty="0"/>
              <a:t>, premiéra 1842</a:t>
            </a:r>
          </a:p>
          <a:p>
            <a:pPr lvl="1"/>
            <a:r>
              <a:rPr lang="cs-CZ" i="1" dirty="0"/>
              <a:t>Bludný Holanďan </a:t>
            </a:r>
            <a:r>
              <a:rPr lang="cs-CZ" dirty="0"/>
              <a:t>(</a:t>
            </a:r>
            <a:r>
              <a:rPr lang="cs-CZ" i="1" dirty="0"/>
              <a:t>Der </a:t>
            </a:r>
            <a:r>
              <a:rPr lang="cs-CZ" i="1" dirty="0" err="1"/>
              <a:t>fliegende</a:t>
            </a:r>
            <a:r>
              <a:rPr lang="cs-CZ" i="1" dirty="0"/>
              <a:t> </a:t>
            </a:r>
            <a:r>
              <a:rPr lang="cs-CZ" i="1" dirty="0" err="1"/>
              <a:t>Holländer</a:t>
            </a:r>
            <a:r>
              <a:rPr lang="cs-CZ" dirty="0"/>
              <a:t>), 1840 – 1841, premiéra 1843, řadí se už mezi tzv. opery romantické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593873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3334</TotalTime>
  <Words>3433</Words>
  <Application>Microsoft Office PowerPoint</Application>
  <PresentationFormat>Širokoúhlá obrazovka</PresentationFormat>
  <Paragraphs>304</Paragraphs>
  <Slides>35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Trebuchet MS</vt:lpstr>
      <vt:lpstr>Berlín</vt:lpstr>
      <vt:lpstr>Richard Wagner</vt:lpstr>
      <vt:lpstr>Prezentace aplikace PowerPoint</vt:lpstr>
      <vt:lpstr>Život</vt:lpstr>
      <vt:lpstr>Prezentace aplikace PowerPoint</vt:lpstr>
      <vt:lpstr>Prezentace aplikace PowerPoint</vt:lpstr>
      <vt:lpstr>Wagnerova literární činnost</vt:lpstr>
      <vt:lpstr>Wagnerova kritika současné operní tvorby</vt:lpstr>
      <vt:lpstr>Členění Wagnerovy operní tvorby</vt:lpstr>
      <vt:lpstr>Operní tvorba 1.: období raných oper</vt:lpstr>
      <vt:lpstr>Operní tvorba 2.: opery romantické</vt:lpstr>
      <vt:lpstr>Operní tvorba 3.: Wagnerovo hudební drama: Gesamtkunstwerk</vt:lpstr>
      <vt:lpstr>Wagnerův příznačný motiv (leitmotiv)</vt:lpstr>
      <vt:lpstr>Prezentace aplikace PowerPoint</vt:lpstr>
      <vt:lpstr>Požadavky na hudební drama</vt:lpstr>
      <vt:lpstr>Vliv filozofie: Ludwig Feuerbach (1804 – 1872)</vt:lpstr>
      <vt:lpstr>Vliv filozofie: Arthur Schopenhauer (1788 – 1860)</vt:lpstr>
      <vt:lpstr>Prezentace aplikace PowerPoint</vt:lpstr>
      <vt:lpstr>Vliv filozofie: Friedrich Nietzsche (1844 – 1900)</vt:lpstr>
      <vt:lpstr>Další filozofické vlivy: </vt:lpstr>
      <vt:lpstr>Operní trilogie s předvečerem: Prsten Nibelungův (Der Ring des Nibelungen)</vt:lpstr>
      <vt:lpstr>Prezentace aplikace PowerPoint</vt:lpstr>
      <vt:lpstr>Prezentace aplikace PowerPoint</vt:lpstr>
      <vt:lpstr>Prezentace aplikace PowerPoint</vt:lpstr>
      <vt:lpstr>Bayreuth a Wagnerův Festspielhaus</vt:lpstr>
      <vt:lpstr>Festspielhaus v Bayreuthu v roce 1882</vt:lpstr>
      <vt:lpstr>Festspielhaus v Bayreuthu dnes</vt:lpstr>
      <vt:lpstr>Prezentace aplikace PowerPoint</vt:lpstr>
      <vt:lpstr>Prezentace aplikace PowerPoint</vt:lpstr>
      <vt:lpstr>Wagner a české země</vt:lpstr>
      <vt:lpstr>Přínos, obdivovatelé a příznivci</vt:lpstr>
      <vt:lpstr>Odpůrci</vt:lpstr>
      <vt:lpstr>Prezentace aplikace PowerPoint</vt:lpstr>
      <vt:lpstr>Tradice Wagnerovy hudby, význam a zneužití </vt:lpstr>
      <vt:lpstr>Prezentace aplikace PowerPoint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Wagner </dc:title>
  <dc:creator>Kučerová</dc:creator>
  <cp:lastModifiedBy>Lenka Kučerová</cp:lastModifiedBy>
  <cp:revision>347</cp:revision>
  <dcterms:created xsi:type="dcterms:W3CDTF">2018-10-10T05:06:12Z</dcterms:created>
  <dcterms:modified xsi:type="dcterms:W3CDTF">2019-10-14T21:04:12Z</dcterms:modified>
</cp:coreProperties>
</file>