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8"/>
  </p:notesMasterIdLst>
  <p:handoutMasterIdLst>
    <p:handoutMasterId r:id="rId29"/>
  </p:handoutMasterIdLst>
  <p:sldIdLst>
    <p:sldId id="256" r:id="rId2"/>
    <p:sldId id="259" r:id="rId3"/>
    <p:sldId id="260" r:id="rId4"/>
    <p:sldId id="261" r:id="rId5"/>
    <p:sldId id="267" r:id="rId6"/>
    <p:sldId id="262" r:id="rId7"/>
    <p:sldId id="271" r:id="rId8"/>
    <p:sldId id="266" r:id="rId9"/>
    <p:sldId id="269" r:id="rId10"/>
    <p:sldId id="270" r:id="rId11"/>
    <p:sldId id="265" r:id="rId12"/>
    <p:sldId id="264" r:id="rId13"/>
    <p:sldId id="268" r:id="rId14"/>
    <p:sldId id="258" r:id="rId15"/>
    <p:sldId id="272" r:id="rId16"/>
    <p:sldId id="277" r:id="rId17"/>
    <p:sldId id="278" r:id="rId18"/>
    <p:sldId id="273" r:id="rId19"/>
    <p:sldId id="280" r:id="rId20"/>
    <p:sldId id="279" r:id="rId21"/>
    <p:sldId id="282" r:id="rId22"/>
    <p:sldId id="285" r:id="rId23"/>
    <p:sldId id="276" r:id="rId24"/>
    <p:sldId id="275" r:id="rId25"/>
    <p:sldId id="284" r:id="rId26"/>
    <p:sldId id="286" r:id="rId27"/>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6D23"/>
    <a:srgbClr val="185019"/>
    <a:srgbClr val="2D6E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58" autoAdjust="0"/>
    <p:restoredTop sz="86188" autoAdjust="0"/>
  </p:normalViewPr>
  <p:slideViewPr>
    <p:cSldViewPr snapToGrid="0">
      <p:cViewPr varScale="1">
        <p:scale>
          <a:sx n="123" d="100"/>
          <a:sy n="123" d="100"/>
        </p:scale>
        <p:origin x="60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179485" y="1"/>
            <a:ext cx="3962400" cy="344091"/>
          </a:xfrm>
          <a:prstGeom prst="rect">
            <a:avLst/>
          </a:prstGeom>
        </p:spPr>
        <p:txBody>
          <a:bodyPr vert="horz" lIns="91440" tIns="45720" rIns="91440" bIns="45720" rtlCol="0"/>
          <a:lstStyle>
            <a:lvl1pPr algn="r">
              <a:defRPr sz="1200"/>
            </a:lvl1pPr>
          </a:lstStyle>
          <a:p>
            <a:fld id="{5AF5DD01-ADFE-472B-B35A-DD9A9E6F1738}" type="datetimeFigureOut">
              <a:rPr lang="cs-CZ" smtClean="0"/>
              <a:t>16.03.2022</a:t>
            </a:fld>
            <a:endParaRPr lang="cs-CZ"/>
          </a:p>
        </p:txBody>
      </p:sp>
      <p:sp>
        <p:nvSpPr>
          <p:cNvPr id="4" name="Zástupný symbol pro zápatí 3"/>
          <p:cNvSpPr>
            <a:spLocks noGrp="1"/>
          </p:cNvSpPr>
          <p:nvPr>
            <p:ph type="ftr" sz="quarter" idx="2"/>
          </p:nvPr>
        </p:nvSpPr>
        <p:spPr>
          <a:xfrm>
            <a:off x="0" y="6513911"/>
            <a:ext cx="3962400" cy="34409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179485" y="6513911"/>
            <a:ext cx="3962400" cy="344090"/>
          </a:xfrm>
          <a:prstGeom prst="rect">
            <a:avLst/>
          </a:prstGeom>
        </p:spPr>
        <p:txBody>
          <a:bodyPr vert="horz" lIns="91440" tIns="45720" rIns="91440" bIns="45720" rtlCol="0" anchor="b"/>
          <a:lstStyle>
            <a:lvl1pPr algn="r">
              <a:defRPr sz="1200"/>
            </a:lvl1pPr>
          </a:lstStyle>
          <a:p>
            <a:fld id="{BBF8C663-6AEB-480A-B4E6-ADA551F8DC32}" type="slidenum">
              <a:rPr lang="cs-CZ" smtClean="0"/>
              <a:t>‹#›</a:t>
            </a:fld>
            <a:endParaRPr lang="cs-CZ"/>
          </a:p>
        </p:txBody>
      </p:sp>
    </p:spTree>
    <p:extLst>
      <p:ext uri="{BB962C8B-B14F-4D97-AF65-F5344CB8AC3E}">
        <p14:creationId xmlns:p14="http://schemas.microsoft.com/office/powerpoint/2010/main" val="3096446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179485" y="1"/>
            <a:ext cx="3962400" cy="344091"/>
          </a:xfrm>
          <a:prstGeom prst="rect">
            <a:avLst/>
          </a:prstGeom>
        </p:spPr>
        <p:txBody>
          <a:bodyPr vert="horz" lIns="91440" tIns="45720" rIns="91440" bIns="45720" rtlCol="0"/>
          <a:lstStyle>
            <a:lvl1pPr algn="r">
              <a:defRPr sz="1200"/>
            </a:lvl1pPr>
          </a:lstStyle>
          <a:p>
            <a:fld id="{B4C1F5A0-B4A1-4799-A13C-553F3552800C}" type="datetimeFigureOut">
              <a:rPr lang="cs-CZ" smtClean="0"/>
              <a:t>16.03.2022</a:t>
            </a:fld>
            <a:endParaRPr lang="cs-CZ"/>
          </a:p>
        </p:txBody>
      </p:sp>
      <p:sp>
        <p:nvSpPr>
          <p:cNvPr id="4" name="Zástupný symbol pro obrázek snímku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6513911"/>
            <a:ext cx="3962400" cy="34409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179485" y="6513911"/>
            <a:ext cx="3962400" cy="344090"/>
          </a:xfrm>
          <a:prstGeom prst="rect">
            <a:avLst/>
          </a:prstGeom>
        </p:spPr>
        <p:txBody>
          <a:bodyPr vert="horz" lIns="91440" tIns="45720" rIns="91440" bIns="45720" rtlCol="0" anchor="b"/>
          <a:lstStyle>
            <a:lvl1pPr algn="r">
              <a:defRPr sz="1200"/>
            </a:lvl1pPr>
          </a:lstStyle>
          <a:p>
            <a:fld id="{06BC6D40-53D0-4983-B474-AAF4548554BE}" type="slidenum">
              <a:rPr lang="cs-CZ" smtClean="0"/>
              <a:t>‹#›</a:t>
            </a:fld>
            <a:endParaRPr lang="cs-CZ"/>
          </a:p>
        </p:txBody>
      </p:sp>
    </p:spTree>
    <p:extLst>
      <p:ext uri="{BB962C8B-B14F-4D97-AF65-F5344CB8AC3E}">
        <p14:creationId xmlns:p14="http://schemas.microsoft.com/office/powerpoint/2010/main" val="1880980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youtube.com/watch?v=Y4XEPdYO5mM"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2</a:t>
            </a:fld>
            <a:endParaRPr lang="cs-CZ"/>
          </a:p>
        </p:txBody>
      </p:sp>
    </p:spTree>
    <p:extLst>
      <p:ext uri="{BB962C8B-B14F-4D97-AF65-F5344CB8AC3E}">
        <p14:creationId xmlns:p14="http://schemas.microsoft.com/office/powerpoint/2010/main" val="3641275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14</a:t>
            </a:fld>
            <a:endParaRPr lang="cs-CZ"/>
          </a:p>
        </p:txBody>
      </p:sp>
    </p:spTree>
    <p:extLst>
      <p:ext uri="{BB962C8B-B14F-4D97-AF65-F5344CB8AC3E}">
        <p14:creationId xmlns:p14="http://schemas.microsoft.com/office/powerpoint/2010/main" val="1580757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15</a:t>
            </a:fld>
            <a:endParaRPr lang="cs-CZ"/>
          </a:p>
        </p:txBody>
      </p:sp>
    </p:spTree>
    <p:extLst>
      <p:ext uri="{BB962C8B-B14F-4D97-AF65-F5344CB8AC3E}">
        <p14:creationId xmlns:p14="http://schemas.microsoft.com/office/powerpoint/2010/main" val="3904059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16</a:t>
            </a:fld>
            <a:endParaRPr lang="cs-CZ"/>
          </a:p>
        </p:txBody>
      </p:sp>
    </p:spTree>
    <p:extLst>
      <p:ext uri="{BB962C8B-B14F-4D97-AF65-F5344CB8AC3E}">
        <p14:creationId xmlns:p14="http://schemas.microsoft.com/office/powerpoint/2010/main" val="1163112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17</a:t>
            </a:fld>
            <a:endParaRPr lang="cs-CZ"/>
          </a:p>
        </p:txBody>
      </p:sp>
    </p:spTree>
    <p:extLst>
      <p:ext uri="{BB962C8B-B14F-4D97-AF65-F5344CB8AC3E}">
        <p14:creationId xmlns:p14="http://schemas.microsoft.com/office/powerpoint/2010/main" val="3631278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18</a:t>
            </a:fld>
            <a:endParaRPr lang="cs-CZ"/>
          </a:p>
        </p:txBody>
      </p:sp>
    </p:spTree>
    <p:extLst>
      <p:ext uri="{BB962C8B-B14F-4D97-AF65-F5344CB8AC3E}">
        <p14:creationId xmlns:p14="http://schemas.microsoft.com/office/powerpoint/2010/main" val="85399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u="none" dirty="0">
                <a:effectLst/>
              </a:rPr>
              <a:t>poslech: Etuda podle </a:t>
            </a:r>
            <a:r>
              <a:rPr lang="cs-CZ" u="none" dirty="0" err="1">
                <a:effectLst/>
              </a:rPr>
              <a:t>Paganiniho</a:t>
            </a:r>
            <a:r>
              <a:rPr lang="cs-CZ" u="none" dirty="0">
                <a:effectLst/>
              </a:rPr>
              <a:t> Capriccií č. 6, a-moll: </a:t>
            </a:r>
            <a:r>
              <a:rPr lang="cs-CZ" u="none" dirty="0" smtClean="0">
                <a:effectLst/>
              </a:rPr>
              <a:t>https://www.youtube.com/watch?v=s5NKBNi96R8 </a:t>
            </a:r>
          </a:p>
          <a:p>
            <a:pPr lvl="0"/>
            <a:r>
              <a:rPr lang="cs-CZ" u="none" dirty="0" smtClean="0">
                <a:effectLst/>
              </a:rPr>
              <a:t>poslech: Klavírní koncert č. 1, Es-dur: </a:t>
            </a:r>
            <a:r>
              <a:rPr lang="cs-CZ" u="sng" dirty="0" smtClean="0">
                <a:effectLst/>
              </a:rPr>
              <a:t>https://www.youtube.com/watch?v=xm_m4pBxxk8</a:t>
            </a:r>
          </a:p>
          <a:p>
            <a:pPr lvl="0"/>
            <a:r>
              <a:rPr lang="cs-CZ" u="none" dirty="0" smtClean="0">
                <a:effectLst/>
              </a:rPr>
              <a:t>poslech</a:t>
            </a:r>
            <a:r>
              <a:rPr lang="cs-CZ" u="none" dirty="0">
                <a:effectLst/>
              </a:rPr>
              <a:t>: Sen lásky </a:t>
            </a:r>
            <a:r>
              <a:rPr lang="cs-CZ" dirty="0">
                <a:effectLst/>
              </a:rPr>
              <a:t>č. 3: </a:t>
            </a:r>
            <a:r>
              <a:rPr lang="cs-CZ" u="sng" dirty="0">
                <a:effectLst/>
                <a:hlinkClick r:id="rId3"/>
              </a:rPr>
              <a:t>https://www.youtube.com/watch?v=Y4XEPdYO5mM</a:t>
            </a:r>
            <a:endParaRPr lang="cs-CZ" dirty="0"/>
          </a:p>
          <a:p>
            <a:pPr lvl="0"/>
            <a:endParaRPr lang="cs-CZ" dirty="0">
              <a:effectLst/>
            </a:endParaRPr>
          </a:p>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19</a:t>
            </a:fld>
            <a:endParaRPr lang="cs-CZ"/>
          </a:p>
        </p:txBody>
      </p:sp>
    </p:spTree>
    <p:extLst>
      <p:ext uri="{BB962C8B-B14F-4D97-AF65-F5344CB8AC3E}">
        <p14:creationId xmlns:p14="http://schemas.microsoft.com/office/powerpoint/2010/main" val="27642193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u="none" dirty="0">
                <a:effectLst/>
              </a:rPr>
              <a:t>poslech: Uherská rapsodie č. 2 https://www.youtube.com/watch?v=uNi-_0kqpdE</a:t>
            </a:r>
          </a:p>
          <a:p>
            <a:pPr lvl="0"/>
            <a:r>
              <a:rPr lang="cs-CZ" dirty="0" smtClean="0"/>
              <a:t>https://www.youtube.com/watch?v=QpEfHVFilRc&amp;ab_channel=WBKids</a:t>
            </a:r>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20</a:t>
            </a:fld>
            <a:endParaRPr lang="cs-CZ"/>
          </a:p>
        </p:txBody>
      </p:sp>
    </p:spTree>
    <p:extLst>
      <p:ext uri="{BB962C8B-B14F-4D97-AF65-F5344CB8AC3E}">
        <p14:creationId xmlns:p14="http://schemas.microsoft.com/office/powerpoint/2010/main" val="3415523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21</a:t>
            </a:fld>
            <a:endParaRPr lang="cs-CZ"/>
          </a:p>
        </p:txBody>
      </p:sp>
    </p:spTree>
    <p:extLst>
      <p:ext uri="{BB962C8B-B14F-4D97-AF65-F5344CB8AC3E}">
        <p14:creationId xmlns:p14="http://schemas.microsoft.com/office/powerpoint/2010/main" val="79703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3</a:t>
            </a:fld>
            <a:endParaRPr lang="cs-CZ"/>
          </a:p>
        </p:txBody>
      </p:sp>
    </p:spTree>
    <p:extLst>
      <p:ext uri="{BB962C8B-B14F-4D97-AF65-F5344CB8AC3E}">
        <p14:creationId xmlns:p14="http://schemas.microsoft.com/office/powerpoint/2010/main" val="4087561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solidFill>
                <a:srgbClr val="FF0000"/>
              </a:solidFill>
            </a:endParaRPr>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6</a:t>
            </a:fld>
            <a:endParaRPr lang="cs-CZ"/>
          </a:p>
        </p:txBody>
      </p:sp>
    </p:spTree>
    <p:extLst>
      <p:ext uri="{BB962C8B-B14F-4D97-AF65-F5344CB8AC3E}">
        <p14:creationId xmlns:p14="http://schemas.microsoft.com/office/powerpoint/2010/main" val="3452394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7</a:t>
            </a:fld>
            <a:endParaRPr lang="cs-CZ"/>
          </a:p>
        </p:txBody>
      </p:sp>
    </p:spTree>
    <p:extLst>
      <p:ext uri="{BB962C8B-B14F-4D97-AF65-F5344CB8AC3E}">
        <p14:creationId xmlns:p14="http://schemas.microsoft.com/office/powerpoint/2010/main" val="1574478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8</a:t>
            </a:fld>
            <a:endParaRPr lang="cs-CZ"/>
          </a:p>
        </p:txBody>
      </p:sp>
    </p:spTree>
    <p:extLst>
      <p:ext uri="{BB962C8B-B14F-4D97-AF65-F5344CB8AC3E}">
        <p14:creationId xmlns:p14="http://schemas.microsoft.com/office/powerpoint/2010/main" val="2970633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9</a:t>
            </a:fld>
            <a:endParaRPr lang="cs-CZ"/>
          </a:p>
        </p:txBody>
      </p:sp>
    </p:spTree>
    <p:extLst>
      <p:ext uri="{BB962C8B-B14F-4D97-AF65-F5344CB8AC3E}">
        <p14:creationId xmlns:p14="http://schemas.microsoft.com/office/powerpoint/2010/main" val="2563212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10</a:t>
            </a:fld>
            <a:endParaRPr lang="cs-CZ"/>
          </a:p>
        </p:txBody>
      </p:sp>
    </p:spTree>
    <p:extLst>
      <p:ext uri="{BB962C8B-B14F-4D97-AF65-F5344CB8AC3E}">
        <p14:creationId xmlns:p14="http://schemas.microsoft.com/office/powerpoint/2010/main" val="470826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5. věta: https://www.youtube.com/</a:t>
            </a:r>
            <a:r>
              <a:rPr lang="cs-CZ" dirty="0" err="1" smtClean="0"/>
              <a:t>watch?v</a:t>
            </a:r>
            <a:r>
              <a:rPr lang="cs-CZ" dirty="0" smtClean="0"/>
              <a:t>=cao6WyF-61s, </a:t>
            </a:r>
            <a:r>
              <a:rPr lang="cs-CZ" dirty="0" err="1" smtClean="0"/>
              <a:t>dies</a:t>
            </a:r>
            <a:r>
              <a:rPr lang="cs-CZ" dirty="0" smtClean="0"/>
              <a:t> </a:t>
            </a:r>
            <a:r>
              <a:rPr lang="cs-CZ" dirty="0" err="1" smtClean="0"/>
              <a:t>irrae</a:t>
            </a:r>
            <a:r>
              <a:rPr lang="cs-CZ" dirty="0" smtClean="0"/>
              <a:t>: 3:15</a:t>
            </a:r>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11</a:t>
            </a:fld>
            <a:endParaRPr lang="cs-CZ"/>
          </a:p>
        </p:txBody>
      </p:sp>
    </p:spTree>
    <p:extLst>
      <p:ext uri="{BB962C8B-B14F-4D97-AF65-F5344CB8AC3E}">
        <p14:creationId xmlns:p14="http://schemas.microsoft.com/office/powerpoint/2010/main" val="244883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BC6D40-53D0-4983-B474-AAF4548554BE}" type="slidenum">
              <a:rPr lang="cs-CZ" smtClean="0"/>
              <a:t>12</a:t>
            </a:fld>
            <a:endParaRPr lang="cs-CZ"/>
          </a:p>
        </p:txBody>
      </p:sp>
    </p:spTree>
    <p:extLst>
      <p:ext uri="{BB962C8B-B14F-4D97-AF65-F5344CB8AC3E}">
        <p14:creationId xmlns:p14="http://schemas.microsoft.com/office/powerpoint/2010/main" val="25422783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FBB0A479-1A8A-4C11-B04B-C226BF5D92EB}"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392343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2549212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3131131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70CE1905-87FA-4B71-AC08-A5FBDFCB8156}"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89469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4089030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FBB0A479-1A8A-4C11-B04B-C226BF5D92EB}" type="datetimeFigureOut">
              <a:rPr lang="cs-CZ" smtClean="0"/>
              <a:t>16.03.2022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3327933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FBB0A479-1A8A-4C11-B04B-C226BF5D92EB}" type="datetimeFigureOut">
              <a:rPr lang="cs-CZ" smtClean="0"/>
              <a:t>16.03.2022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213791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BB0A479-1A8A-4C11-B04B-C226BF5D92EB}"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1679168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BB0A479-1A8A-4C11-B04B-C226BF5D92EB}" type="datetimeFigureOut">
              <a:rPr lang="cs-CZ" smtClean="0"/>
              <a:t>16.03.2022</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0CE1905-87FA-4B71-AC08-A5FBDFCB8156}" type="slidenum">
              <a:rPr lang="cs-CZ" smtClean="0"/>
              <a:t>‹#›</a:t>
            </a:fld>
            <a:endParaRPr lang="cs-CZ"/>
          </a:p>
        </p:txBody>
      </p:sp>
    </p:spTree>
    <p:extLst>
      <p:ext uri="{BB962C8B-B14F-4D97-AF65-F5344CB8AC3E}">
        <p14:creationId xmlns:p14="http://schemas.microsoft.com/office/powerpoint/2010/main" val="213641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BB0A479-1A8A-4C11-B04B-C226BF5D92EB}"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88822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BB0A479-1A8A-4C11-B04B-C226BF5D92EB}"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21945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313827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BB0A479-1A8A-4C11-B04B-C226BF5D92EB}" type="datetimeFigureOut">
              <a:rPr lang="cs-CZ" smtClean="0"/>
              <a:t>16.03.2022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214830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BB0A479-1A8A-4C11-B04B-C226BF5D92EB}" type="datetimeFigureOut">
              <a:rPr lang="cs-CZ" smtClean="0"/>
              <a:t>16.03.2022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333759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BB0A479-1A8A-4C11-B04B-C226BF5D92EB}" type="datetimeFigureOut">
              <a:rPr lang="cs-CZ" smtClean="0"/>
              <a:t>16.03.2022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581313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771979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FBB0A479-1A8A-4C11-B04B-C226BF5D92EB}"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0CE1905-87FA-4B71-AC08-A5FBDFCB8156}" type="slidenum">
              <a:rPr lang="cs-CZ" smtClean="0"/>
              <a:t>‹#›</a:t>
            </a:fld>
            <a:endParaRPr lang="cs-CZ"/>
          </a:p>
        </p:txBody>
      </p:sp>
    </p:spTree>
    <p:extLst>
      <p:ext uri="{BB962C8B-B14F-4D97-AF65-F5344CB8AC3E}">
        <p14:creationId xmlns:p14="http://schemas.microsoft.com/office/powerpoint/2010/main" val="500014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5000">
              <a:srgbClr val="92D050"/>
            </a:gs>
            <a:gs pos="81000">
              <a:schemeClr val="bg1">
                <a:lumMod val="95000"/>
                <a:lumOff val="5000"/>
              </a:schemeClr>
            </a:gs>
            <a:gs pos="28000">
              <a:srgbClr val="216D23"/>
            </a:gs>
            <a:gs pos="6511">
              <a:schemeClr val="accent1">
                <a:lumMod val="75000"/>
              </a:schemeClr>
            </a:gs>
            <a:gs pos="18000">
              <a:schemeClr val="tx2">
                <a:lumMod val="10000"/>
              </a:schemeClr>
            </a:gs>
            <a:gs pos="40000">
              <a:schemeClr val="bg1"/>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BB0A479-1A8A-4C11-B04B-C226BF5D92EB}" type="datetimeFigureOut">
              <a:rPr lang="cs-CZ" smtClean="0"/>
              <a:t>16.03.2022</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0CE1905-87FA-4B71-AC08-A5FBDFCB8156}" type="slidenum">
              <a:rPr lang="cs-CZ" smtClean="0"/>
              <a:t>‹#›</a:t>
            </a:fld>
            <a:endParaRPr lang="cs-CZ"/>
          </a:p>
        </p:txBody>
      </p:sp>
    </p:spTree>
    <p:extLst>
      <p:ext uri="{BB962C8B-B14F-4D97-AF65-F5344CB8AC3E}">
        <p14:creationId xmlns:p14="http://schemas.microsoft.com/office/powerpoint/2010/main" val="3117834793"/>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823AF4-B36A-49FA-904B-4FFE03A519EF}"/>
              </a:ext>
            </a:extLst>
          </p:cNvPr>
          <p:cNvSpPr>
            <a:spLocks noGrp="1"/>
          </p:cNvSpPr>
          <p:nvPr>
            <p:ph type="ctrTitle"/>
          </p:nvPr>
        </p:nvSpPr>
        <p:spPr/>
        <p:txBody>
          <a:bodyPr/>
          <a:lstStyle/>
          <a:p>
            <a:r>
              <a:rPr lang="cs-CZ" dirty="0"/>
              <a:t>novoromantismus</a:t>
            </a:r>
          </a:p>
        </p:txBody>
      </p:sp>
      <p:sp>
        <p:nvSpPr>
          <p:cNvPr id="3" name="Podnadpis 2">
            <a:extLst>
              <a:ext uri="{FF2B5EF4-FFF2-40B4-BE49-F238E27FC236}">
                <a16:creationId xmlns:a16="http://schemas.microsoft.com/office/drawing/2014/main" id="{8875B510-50A6-43A1-B557-8ED305AAD8DA}"/>
              </a:ext>
            </a:extLst>
          </p:cNvPr>
          <p:cNvSpPr>
            <a:spLocks noGrp="1"/>
          </p:cNvSpPr>
          <p:nvPr>
            <p:ph type="subTitle" idx="1"/>
          </p:nvPr>
        </p:nvSpPr>
        <p:spPr/>
        <p:txBody>
          <a:bodyPr/>
          <a:lstStyle/>
          <a:p>
            <a:r>
              <a:rPr lang="cs-CZ" dirty="0"/>
              <a:t>5. hodina</a:t>
            </a:r>
          </a:p>
        </p:txBody>
      </p:sp>
    </p:spTree>
    <p:extLst>
      <p:ext uri="{BB962C8B-B14F-4D97-AF65-F5344CB8AC3E}">
        <p14:creationId xmlns:p14="http://schemas.microsoft.com/office/powerpoint/2010/main" val="127529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0480" y="712922"/>
            <a:ext cx="11897473" cy="6070650"/>
          </a:xfrm>
        </p:spPr>
        <p:txBody>
          <a:bodyPr>
            <a:normAutofit fontScale="92500" lnSpcReduction="10000"/>
          </a:bodyPr>
          <a:lstStyle/>
          <a:p>
            <a:pPr marL="457200" indent="-457200">
              <a:buFont typeface="+mj-lt"/>
              <a:buAutoNum type="arabicPeriod" startAt="4"/>
            </a:pPr>
            <a:r>
              <a:rPr lang="cs-CZ" i="1" u="sng" dirty="0"/>
              <a:t>Pochod k (na) popravišti(ě)</a:t>
            </a:r>
            <a:r>
              <a:rPr lang="cs-CZ" i="1" dirty="0"/>
              <a:t> / Cesta na popraviště 	</a:t>
            </a:r>
            <a:r>
              <a:rPr lang="cs-CZ" b="1" dirty="0" err="1">
                <a:effectLst/>
              </a:rPr>
              <a:t>Marche</a:t>
            </a:r>
            <a:r>
              <a:rPr lang="cs-CZ" b="1" dirty="0">
                <a:effectLst/>
              </a:rPr>
              <a:t> au suplice</a:t>
            </a:r>
          </a:p>
          <a:p>
            <a:pPr marL="457200" lvl="1" indent="0">
              <a:lnSpc>
                <a:spcPct val="80000"/>
              </a:lnSpc>
              <a:buNone/>
            </a:pPr>
            <a:r>
              <a:rPr lang="cs-CZ" sz="1900" dirty="0">
                <a:effectLst/>
              </a:rPr>
              <a:t>Allegro non </a:t>
            </a:r>
            <a:r>
              <a:rPr lang="cs-CZ" sz="1900" dirty="0" err="1">
                <a:effectLst/>
              </a:rPr>
              <a:t>troppo</a:t>
            </a:r>
            <a:endParaRPr lang="cs-CZ" sz="1900" dirty="0">
              <a:effectLst/>
            </a:endParaRPr>
          </a:p>
          <a:p>
            <a:pPr marL="457200" lvl="1" indent="0">
              <a:buNone/>
            </a:pPr>
            <a:r>
              <a:rPr lang="cs-CZ" i="1" dirty="0"/>
              <a:t>Jsa přesvědčen o tom, že jeho láska je nedoceněná, se umělec sám otráví opiem. Dávka narkotika je však příliš slabá nato, aby způsobila smrt. Vrhá ho do hlubokého spánku provázeného podivnými sny. Zdá se mu, že zabil svoji milovanou, že je odsouzen, veden na popraviště a že je svědkem vlastní popravy. Pláče za odpuštění pod vlivem omamných látek. Chce se schovat, ale nemůže, jako divák sleduje, jak umírá. Průvod za zvuku pochodu je někdy pochmurný a divoký, někdy zase zářivý a slavnostní, v němž tupý zvuk těžkých kroků následuje bez přechodu k nejhlasitějším výbuchům. Na konci pochodu se opět objevuje </a:t>
            </a:r>
            <a:r>
              <a:rPr lang="cs-CZ" i="1" dirty="0" err="1"/>
              <a:t>idée</a:t>
            </a:r>
            <a:r>
              <a:rPr lang="cs-CZ" i="1" dirty="0"/>
              <a:t> fixe jako poslední myšlenka na lásku, následně přerušená fatální ranou, kdy jeho hlava padá dolů po schodech.</a:t>
            </a:r>
          </a:p>
          <a:p>
            <a:pPr marL="457200" lvl="1" indent="0">
              <a:buNone/>
            </a:pPr>
            <a:endParaRPr lang="cs-CZ" i="1" dirty="0"/>
          </a:p>
          <a:p>
            <a:pPr marL="457200" indent="-457200">
              <a:buFont typeface="+mj-lt"/>
              <a:buAutoNum type="arabicPeriod" startAt="5"/>
            </a:pPr>
            <a:r>
              <a:rPr lang="cs-CZ" i="1" u="sng" dirty="0"/>
              <a:t>Sen</a:t>
            </a:r>
            <a:r>
              <a:rPr lang="cs-CZ" i="1" dirty="0"/>
              <a:t> </a:t>
            </a:r>
            <a:r>
              <a:rPr lang="cs-CZ" dirty="0"/>
              <a:t>(</a:t>
            </a:r>
            <a:r>
              <a:rPr lang="cs-CZ" i="1" dirty="0"/>
              <a:t>Sny</a:t>
            </a:r>
            <a:r>
              <a:rPr lang="cs-CZ" dirty="0"/>
              <a:t>) </a:t>
            </a:r>
            <a:r>
              <a:rPr lang="cs-CZ" i="1" u="sng" dirty="0"/>
              <a:t>o sabatu čarodějnic</a:t>
            </a:r>
            <a:r>
              <a:rPr lang="cs-CZ" i="1" dirty="0"/>
              <a:t> / Sabat čarodějnic 	</a:t>
            </a:r>
            <a:r>
              <a:rPr lang="fr-FR" b="1" dirty="0">
                <a:effectLst/>
              </a:rPr>
              <a:t>Songe d'une nuit de </a:t>
            </a:r>
            <a:r>
              <a:rPr lang="cs-CZ" b="1" dirty="0">
                <a:effectLst/>
              </a:rPr>
              <a:t>s</a:t>
            </a:r>
            <a:r>
              <a:rPr lang="fr-FR" b="1" dirty="0">
                <a:effectLst/>
              </a:rPr>
              <a:t>a</a:t>
            </a:r>
            <a:r>
              <a:rPr lang="cs-CZ" b="1" dirty="0">
                <a:effectLst/>
              </a:rPr>
              <a:t>b</a:t>
            </a:r>
            <a:r>
              <a:rPr lang="fr-FR" b="1" dirty="0">
                <a:effectLst/>
              </a:rPr>
              <a:t>bat</a:t>
            </a:r>
            <a:endParaRPr lang="cs-CZ" b="1" dirty="0">
              <a:effectLst/>
            </a:endParaRPr>
          </a:p>
          <a:p>
            <a:pPr marL="457200" lvl="1" indent="0">
              <a:lnSpc>
                <a:spcPct val="80000"/>
              </a:lnSpc>
              <a:buNone/>
            </a:pPr>
            <a:r>
              <a:rPr lang="cs-CZ" sz="1900" dirty="0">
                <a:effectLst/>
              </a:rPr>
              <a:t>Larghetto. Allegro</a:t>
            </a:r>
          </a:p>
          <a:p>
            <a:pPr marL="457200" lvl="1" indent="0">
              <a:buNone/>
            </a:pPr>
            <a:r>
              <a:rPr lang="cs-CZ" i="1" dirty="0"/>
              <a:t>Umělec vidí sám sebe na sabatu čarodějnic, ve středu odporné skupiny stínů, čarodějů a monster, které se setkávají na jeho pohřbu. Podivné zvuky, vzdechy, výbuchy smíchu, vzdálené výkřiky, na které odpovídají další výkřiky. Milovaná se objeví ještě jednou, ale nyní ztratila svůj ušlechtilý a stydlivý charakter, najednou není nic víc než vulgární taneční melodie, triviální a groteskní: je to ona, jeho milovaná, kdo přichází na sabat... Řev zní na její příchod... Ona se připojí k ďábelským orgiím... Zní umíráček, parodie na </a:t>
            </a:r>
            <a:r>
              <a:rPr lang="cs-CZ" i="1" dirty="0" err="1"/>
              <a:t>Dies</a:t>
            </a:r>
            <a:r>
              <a:rPr lang="cs-CZ" i="1" dirty="0"/>
              <a:t> </a:t>
            </a:r>
            <a:r>
              <a:rPr lang="cs-CZ" i="1" dirty="0" err="1"/>
              <a:t>irae</a:t>
            </a:r>
            <a:r>
              <a:rPr lang="cs-CZ" i="1" dirty="0"/>
              <a:t> a tanec čarodějnic.</a:t>
            </a:r>
          </a:p>
          <a:p>
            <a:pPr marL="457200" lvl="1" indent="0">
              <a:buNone/>
            </a:pPr>
            <a:endParaRPr lang="cs-CZ" i="1" dirty="0"/>
          </a:p>
          <a:p>
            <a:pPr marL="457200" lvl="1" indent="0">
              <a:buNone/>
            </a:pPr>
            <a:r>
              <a:rPr lang="cs-CZ" dirty="0"/>
              <a:t>		(Text převzat z překladu Berliozových vlastních programových poznámek z roku 1845.)</a:t>
            </a:r>
          </a:p>
          <a:p>
            <a:endParaRPr lang="cs-CZ" dirty="0"/>
          </a:p>
        </p:txBody>
      </p:sp>
    </p:spTree>
    <p:extLst>
      <p:ext uri="{BB962C8B-B14F-4D97-AF65-F5344CB8AC3E}">
        <p14:creationId xmlns:p14="http://schemas.microsoft.com/office/powerpoint/2010/main" val="4128340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680321" y="2336873"/>
            <a:ext cx="11281307" cy="4340374"/>
          </a:xfrm>
        </p:spPr>
        <p:txBody>
          <a:bodyPr>
            <a:normAutofit/>
          </a:bodyPr>
          <a:lstStyle/>
          <a:p>
            <a:r>
              <a:rPr lang="cs-CZ" dirty="0">
                <a:effectLst/>
              </a:rPr>
              <a:t>ironie ve </a:t>
            </a:r>
            <a:r>
              <a:rPr lang="cs-CZ" i="1" dirty="0">
                <a:effectLst/>
              </a:rPr>
              <a:t>Fantastické symfonii</a:t>
            </a:r>
            <a:r>
              <a:rPr lang="cs-CZ" dirty="0">
                <a:effectLst/>
              </a:rPr>
              <a:t>: zejm. v poslední části:</a:t>
            </a:r>
          </a:p>
          <a:p>
            <a:pPr lvl="1"/>
            <a:r>
              <a:rPr lang="cs-CZ" dirty="0">
                <a:effectLst/>
              </a:rPr>
              <a:t>citace </a:t>
            </a:r>
            <a:r>
              <a:rPr lang="cs-CZ" dirty="0" err="1">
                <a:effectLst/>
              </a:rPr>
              <a:t>Dies</a:t>
            </a:r>
            <a:r>
              <a:rPr lang="cs-CZ" dirty="0">
                <a:effectLst/>
              </a:rPr>
              <a:t> </a:t>
            </a:r>
            <a:r>
              <a:rPr lang="cs-CZ" dirty="0" err="1">
                <a:effectLst/>
              </a:rPr>
              <a:t>irae</a:t>
            </a:r>
            <a:r>
              <a:rPr lang="cs-CZ" dirty="0">
                <a:effectLst/>
              </a:rPr>
              <a:t> – dobový úzus: syrová interpretace (</a:t>
            </a:r>
            <a:r>
              <a:rPr lang="cs-CZ" dirty="0" err="1">
                <a:effectLst/>
              </a:rPr>
              <a:t>serpent</a:t>
            </a:r>
            <a:r>
              <a:rPr lang="cs-CZ" dirty="0">
                <a:effectLst/>
              </a:rPr>
              <a:t> a </a:t>
            </a:r>
            <a:r>
              <a:rPr lang="cs-CZ" dirty="0" err="1">
                <a:effectLst/>
              </a:rPr>
              <a:t>ofiklejda</a:t>
            </a:r>
            <a:r>
              <a:rPr lang="cs-CZ" dirty="0">
                <a:effectLst/>
              </a:rPr>
              <a:t>) X Berlioz: napodobují tuby, navíc v nezvyklé poloze</a:t>
            </a:r>
          </a:p>
          <a:p>
            <a:pPr lvl="1"/>
            <a:r>
              <a:rPr lang="cs-CZ" dirty="0">
                <a:effectLst/>
              </a:rPr>
              <a:t>použití fugy (tj. akademické formy) při sletu čarodějnic – výsměch akademismu</a:t>
            </a:r>
          </a:p>
          <a:p>
            <a:pPr lvl="1"/>
            <a:r>
              <a:rPr lang="cs-CZ" dirty="0">
                <a:effectLst/>
              </a:rPr>
              <a:t>nadměrné užívání velkého bubnu a fanfár – narážka na rossiniovský typ opery</a:t>
            </a:r>
          </a:p>
          <a:p>
            <a:r>
              <a:rPr lang="cs-CZ" dirty="0">
                <a:effectLst/>
              </a:rPr>
              <a:t>symfonie několikrát revidována</a:t>
            </a:r>
          </a:p>
          <a:p>
            <a:r>
              <a:rPr lang="fr-FR" i="1" dirty="0">
                <a:effectLst/>
              </a:rPr>
              <a:t>Lélio ou le Retour à la Vie</a:t>
            </a:r>
            <a:r>
              <a:rPr lang="cs-CZ" b="1" i="1" dirty="0">
                <a:effectLst/>
              </a:rPr>
              <a:t> </a:t>
            </a:r>
            <a:r>
              <a:rPr lang="cs-CZ" dirty="0">
                <a:effectLst/>
              </a:rPr>
              <a:t>(</a:t>
            </a:r>
            <a:r>
              <a:rPr lang="cs-CZ" i="1" dirty="0" err="1">
                <a:effectLst/>
              </a:rPr>
              <a:t>Lelio</a:t>
            </a:r>
            <a:r>
              <a:rPr lang="cs-CZ" i="1" dirty="0">
                <a:effectLst/>
              </a:rPr>
              <a:t> neboli návrat k životu, </a:t>
            </a:r>
            <a:r>
              <a:rPr lang="cs-CZ" dirty="0">
                <a:effectLst/>
              </a:rPr>
              <a:t>1832) </a:t>
            </a:r>
          </a:p>
          <a:p>
            <a:pPr lvl="1"/>
            <a:r>
              <a:rPr lang="cs-CZ" dirty="0">
                <a:effectLst/>
              </a:rPr>
              <a:t>pokračování </a:t>
            </a:r>
            <a:r>
              <a:rPr lang="cs-CZ" i="1" dirty="0">
                <a:effectLst/>
              </a:rPr>
              <a:t>Fantastické symfonie</a:t>
            </a:r>
            <a:r>
              <a:rPr lang="cs-CZ" dirty="0">
                <a:effectLst/>
              </a:rPr>
              <a:t>: návrat zpět do života, probuzení ze snu</a:t>
            </a:r>
          </a:p>
          <a:p>
            <a:pPr lvl="1"/>
            <a:r>
              <a:rPr lang="cs-CZ" dirty="0">
                <a:effectLst/>
              </a:rPr>
              <a:t>pro </a:t>
            </a:r>
            <a:r>
              <a:rPr lang="cs-CZ" dirty="0" smtClean="0">
                <a:effectLst/>
              </a:rPr>
              <a:t>vypravěče</a:t>
            </a:r>
            <a:r>
              <a:rPr lang="cs-CZ" dirty="0">
                <a:effectLst/>
              </a:rPr>
              <a:t>, sbor a orchestr</a:t>
            </a:r>
          </a:p>
          <a:p>
            <a:r>
              <a:rPr lang="cs-CZ" dirty="0">
                <a:effectLst/>
              </a:rPr>
              <a:t>F. </a:t>
            </a:r>
            <a:r>
              <a:rPr lang="cs-CZ" dirty="0" err="1">
                <a:effectLst/>
              </a:rPr>
              <a:t>Liszt</a:t>
            </a:r>
            <a:r>
              <a:rPr lang="cs-CZ" dirty="0">
                <a:effectLst/>
              </a:rPr>
              <a:t> dílem nadšen → 1833 klavírní transkripce</a:t>
            </a:r>
          </a:p>
          <a:p>
            <a:r>
              <a:rPr lang="cs-CZ" dirty="0">
                <a:effectLst/>
              </a:rPr>
              <a:t>R. </a:t>
            </a:r>
            <a:r>
              <a:rPr lang="cs-CZ" dirty="0" err="1">
                <a:effectLst/>
              </a:rPr>
              <a:t>Schumann</a:t>
            </a:r>
            <a:r>
              <a:rPr lang="cs-CZ" dirty="0">
                <a:effectLst/>
              </a:rPr>
              <a:t> v </a:t>
            </a:r>
            <a:r>
              <a:rPr lang="cs-CZ" dirty="0" err="1">
                <a:effectLst/>
              </a:rPr>
              <a:t>NZfM</a:t>
            </a:r>
            <a:r>
              <a:rPr lang="cs-CZ" dirty="0">
                <a:effectLst/>
              </a:rPr>
              <a:t> ostrý nesouhlas</a:t>
            </a:r>
          </a:p>
          <a:p>
            <a:endParaRPr lang="cs-CZ" dirty="0">
              <a:effectLst/>
            </a:endParaRPr>
          </a:p>
          <a:p>
            <a:endParaRPr lang="cs-CZ" dirty="0"/>
          </a:p>
        </p:txBody>
      </p:sp>
    </p:spTree>
    <p:extLst>
      <p:ext uri="{BB962C8B-B14F-4D97-AF65-F5344CB8AC3E}">
        <p14:creationId xmlns:p14="http://schemas.microsoft.com/office/powerpoint/2010/main" val="1344893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dílo</a:t>
            </a:r>
          </a:p>
        </p:txBody>
      </p:sp>
      <p:sp>
        <p:nvSpPr>
          <p:cNvPr id="3" name="Zástupný symbol pro obsah 2"/>
          <p:cNvSpPr>
            <a:spLocks noGrp="1"/>
          </p:cNvSpPr>
          <p:nvPr>
            <p:ph idx="1"/>
          </p:nvPr>
        </p:nvSpPr>
        <p:spPr>
          <a:xfrm>
            <a:off x="191386" y="2083981"/>
            <a:ext cx="11791507" cy="4635796"/>
          </a:xfrm>
        </p:spPr>
        <p:txBody>
          <a:bodyPr>
            <a:normAutofit fontScale="85000" lnSpcReduction="10000"/>
          </a:bodyPr>
          <a:lstStyle/>
          <a:p>
            <a:r>
              <a:rPr lang="cs-CZ" i="1" dirty="0"/>
              <a:t>Návrat do života</a:t>
            </a:r>
            <a:r>
              <a:rPr lang="cs-CZ" dirty="0"/>
              <a:t> (1831) – monodrama, později nazvané </a:t>
            </a:r>
            <a:r>
              <a:rPr lang="cs-CZ" i="1" dirty="0" err="1"/>
              <a:t>Lelio</a:t>
            </a:r>
            <a:endParaRPr lang="cs-CZ" dirty="0"/>
          </a:p>
          <a:p>
            <a:r>
              <a:rPr lang="cs-CZ" i="1" dirty="0"/>
              <a:t>Harold v Itálii </a:t>
            </a:r>
            <a:r>
              <a:rPr lang="cs-CZ" dirty="0"/>
              <a:t>(1834) – 4větá </a:t>
            </a:r>
            <a:r>
              <a:rPr lang="cs-CZ" i="1" dirty="0"/>
              <a:t>s</a:t>
            </a:r>
            <a:r>
              <a:rPr lang="cs-CZ" dirty="0"/>
              <a:t>ymfonie podle Byrona, obsahuje sólovou violu</a:t>
            </a:r>
          </a:p>
          <a:p>
            <a:r>
              <a:rPr lang="cs-CZ" i="1" dirty="0"/>
              <a:t>Romeo a Julie </a:t>
            </a:r>
            <a:r>
              <a:rPr lang="cs-CZ" dirty="0"/>
              <a:t>(1839) – vzor: Beethovenova </a:t>
            </a:r>
            <a:r>
              <a:rPr lang="cs-CZ" i="1" dirty="0"/>
              <a:t>9. symfonie</a:t>
            </a:r>
            <a:r>
              <a:rPr lang="cs-CZ" dirty="0"/>
              <a:t>, ve skutečnosti jde o spojení forem instrumentální symfonie (sedmivěté), kantáty a opery</a:t>
            </a:r>
          </a:p>
          <a:p>
            <a:r>
              <a:rPr lang="cs-CZ" i="1" dirty="0"/>
              <a:t>Faustovo prokletí </a:t>
            </a:r>
            <a:r>
              <a:rPr lang="cs-CZ" dirty="0"/>
              <a:t>(1845 – 1846) – „dramatická legenda“, oratorium, částečně montáž: základem je hudební materiál z </a:t>
            </a:r>
            <a:r>
              <a:rPr lang="cs-CZ" i="1" dirty="0"/>
              <a:t>Osmi scén z Fausta</a:t>
            </a:r>
            <a:r>
              <a:rPr lang="cs-CZ" dirty="0"/>
              <a:t>. Koncepčně vychází z opery, ale hraje se koncertně. Premiéra ve Francii neúspěšná → nezájem o jeho díla, nepochopení v německy mluvících zemích</a:t>
            </a:r>
          </a:p>
          <a:p>
            <a:r>
              <a:rPr lang="cs-CZ" dirty="0"/>
              <a:t>monumentální díla – na státní objednávku:</a:t>
            </a:r>
          </a:p>
          <a:p>
            <a:pPr lvl="1"/>
            <a:r>
              <a:rPr lang="cs-CZ" i="1" dirty="0"/>
              <a:t>Velká symfonie smuteční a triumfální / Červencová / Vojenská</a:t>
            </a:r>
            <a:r>
              <a:rPr lang="cs-CZ" dirty="0"/>
              <a:t> (1840) – poslední ze 4 symfonií, které napsal</a:t>
            </a:r>
            <a:endParaRPr lang="cs-CZ" i="1" dirty="0"/>
          </a:p>
          <a:p>
            <a:pPr lvl="1"/>
            <a:r>
              <a:rPr lang="cs-CZ" i="1" dirty="0"/>
              <a:t>Requiem</a:t>
            </a:r>
            <a:r>
              <a:rPr lang="cs-CZ" dirty="0"/>
              <a:t> – nejdůležitější, koncertní dílo (pro liturgické účely nepoužitelné: pozměněné liturgické texty)</a:t>
            </a:r>
          </a:p>
          <a:p>
            <a:pPr lvl="1"/>
            <a:r>
              <a:rPr lang="cs-CZ" i="1" dirty="0"/>
              <a:t>Te Deum </a:t>
            </a:r>
            <a:r>
              <a:rPr lang="cs-CZ" dirty="0"/>
              <a:t>(1848)</a:t>
            </a:r>
            <a:endParaRPr lang="cs-CZ" i="1" dirty="0"/>
          </a:p>
          <a:p>
            <a:pPr lvl="1"/>
            <a:r>
              <a:rPr lang="cs-CZ" i="1" dirty="0"/>
              <a:t>Dětství Ježíšovo </a:t>
            </a:r>
            <a:r>
              <a:rPr lang="cs-CZ" dirty="0"/>
              <a:t>(1850 – 1854) – oratorium</a:t>
            </a:r>
          </a:p>
          <a:p>
            <a:r>
              <a:rPr lang="cs-CZ" dirty="0"/>
              <a:t>operní tvorba bez větších úspěchů: </a:t>
            </a:r>
            <a:r>
              <a:rPr lang="cs-CZ" i="1" dirty="0" err="1"/>
              <a:t>Benvenutto</a:t>
            </a:r>
            <a:r>
              <a:rPr lang="cs-CZ" i="1" dirty="0"/>
              <a:t> </a:t>
            </a:r>
            <a:r>
              <a:rPr lang="cs-CZ" i="1" dirty="0" err="1"/>
              <a:t>Cellini</a:t>
            </a:r>
            <a:r>
              <a:rPr lang="cs-CZ" dirty="0"/>
              <a:t>, </a:t>
            </a:r>
            <a:r>
              <a:rPr lang="cs-CZ" i="1"/>
              <a:t>Trojané</a:t>
            </a:r>
            <a:r>
              <a:rPr lang="cs-CZ"/>
              <a:t>, </a:t>
            </a:r>
            <a:r>
              <a:rPr lang="cs-CZ" i="1" dirty="0" err="1"/>
              <a:t>Béatrice</a:t>
            </a:r>
            <a:r>
              <a:rPr lang="cs-CZ" i="1" dirty="0"/>
              <a:t> a </a:t>
            </a:r>
            <a:r>
              <a:rPr lang="cs-CZ" i="1" dirty="0" err="1"/>
              <a:t>Bénédict</a:t>
            </a:r>
            <a:endParaRPr lang="cs-CZ" i="1" dirty="0"/>
          </a:p>
          <a:p>
            <a:r>
              <a:rPr lang="cs-CZ" dirty="0"/>
              <a:t>ve své tvorbě osamocen</a:t>
            </a:r>
          </a:p>
          <a:p>
            <a:endParaRPr lang="cs-CZ" dirty="0"/>
          </a:p>
          <a:p>
            <a:endParaRPr lang="cs-CZ" dirty="0"/>
          </a:p>
          <a:p>
            <a:endParaRPr lang="cs-CZ" dirty="0"/>
          </a:p>
        </p:txBody>
      </p:sp>
    </p:spTree>
    <p:extLst>
      <p:ext uri="{BB962C8B-B14F-4D97-AF65-F5344CB8AC3E}">
        <p14:creationId xmlns:p14="http://schemas.microsoft.com/office/powerpoint/2010/main" val="3208743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Franz / Ferenc </a:t>
            </a:r>
            <a:r>
              <a:rPr lang="cs-CZ" dirty="0" err="1"/>
              <a:t>Liszt</a:t>
            </a:r>
            <a:endParaRPr lang="cs-CZ" dirty="0"/>
          </a:p>
        </p:txBody>
      </p:sp>
      <p:sp>
        <p:nvSpPr>
          <p:cNvPr id="3" name="Podnadpis 2"/>
          <p:cNvSpPr>
            <a:spLocks noGrp="1"/>
          </p:cNvSpPr>
          <p:nvPr>
            <p:ph type="subTitle" idx="1"/>
          </p:nvPr>
        </p:nvSpPr>
        <p:spPr>
          <a:xfrm>
            <a:off x="680321" y="4394039"/>
            <a:ext cx="10653985" cy="1117687"/>
          </a:xfrm>
        </p:spPr>
        <p:txBody>
          <a:bodyPr>
            <a:noAutofit/>
          </a:bodyPr>
          <a:lstStyle/>
          <a:p>
            <a:r>
              <a:rPr lang="cs-CZ" sz="4000" dirty="0"/>
              <a:t>22. 10. 1811 </a:t>
            </a:r>
            <a:r>
              <a:rPr lang="cs-CZ" sz="4000" dirty="0" err="1"/>
              <a:t>Raiding</a:t>
            </a:r>
            <a:r>
              <a:rPr lang="cs-CZ" sz="4000" dirty="0"/>
              <a:t> - 31. 7. 1886 Bayreuth</a:t>
            </a:r>
          </a:p>
        </p:txBody>
      </p:sp>
    </p:spTree>
    <p:extLst>
      <p:ext uri="{BB962C8B-B14F-4D97-AF65-F5344CB8AC3E}">
        <p14:creationId xmlns:p14="http://schemas.microsoft.com/office/powerpoint/2010/main" val="2022149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05CBAD-0B5B-4342-B03A-F9D8FABFD77E}"/>
              </a:ext>
            </a:extLst>
          </p:cNvPr>
          <p:cNvSpPr>
            <a:spLocks noGrp="1"/>
          </p:cNvSpPr>
          <p:nvPr>
            <p:ph type="title"/>
          </p:nvPr>
        </p:nvSpPr>
        <p:spPr>
          <a:xfrm>
            <a:off x="637628" y="795758"/>
            <a:ext cx="9613861" cy="1080938"/>
          </a:xfrm>
        </p:spPr>
        <p:txBody>
          <a:bodyPr/>
          <a:lstStyle/>
          <a:p>
            <a:endParaRPr lang="cs-CZ" dirty="0"/>
          </a:p>
        </p:txBody>
      </p:sp>
      <p:sp>
        <p:nvSpPr>
          <p:cNvPr id="3" name="Zástupný symbol pro obsah 2">
            <a:extLst>
              <a:ext uri="{FF2B5EF4-FFF2-40B4-BE49-F238E27FC236}">
                <a16:creationId xmlns:a16="http://schemas.microsoft.com/office/drawing/2014/main" id="{B80C3325-97C6-47CA-BBEF-A66EB3D352C4}"/>
              </a:ext>
            </a:extLst>
          </p:cNvPr>
          <p:cNvSpPr>
            <a:spLocks noGrp="1"/>
          </p:cNvSpPr>
          <p:nvPr>
            <p:ph idx="1"/>
          </p:nvPr>
        </p:nvSpPr>
        <p:spPr>
          <a:xfrm>
            <a:off x="309966" y="1876696"/>
            <a:ext cx="11763213" cy="4981304"/>
          </a:xfrm>
        </p:spPr>
        <p:txBody>
          <a:bodyPr>
            <a:normAutofit fontScale="92500" lnSpcReduction="10000"/>
          </a:bodyPr>
          <a:lstStyle/>
          <a:p>
            <a:r>
              <a:rPr lang="cs-CZ" dirty="0"/>
              <a:t>z německy mluvící rodiny, i když narozen na území Uherského království → označoval se za patriotického Maďara, pokud bylo třeba</a:t>
            </a:r>
          </a:p>
          <a:p>
            <a:r>
              <a:rPr lang="cs-CZ" dirty="0"/>
              <a:t>značnou část života strávil na koncertních cestách</a:t>
            </a:r>
          </a:p>
          <a:p>
            <a:r>
              <a:rPr lang="cs-CZ" dirty="0"/>
              <a:t>vzdělání od otce (klavír), otec hudební amatér, působil ve dvorní kapele knížete </a:t>
            </a:r>
            <a:r>
              <a:rPr lang="cs-CZ" dirty="0" err="1"/>
              <a:t>Esterházyho</a:t>
            </a:r>
            <a:r>
              <a:rPr lang="cs-CZ" dirty="0"/>
              <a:t> (odtud známost s J. Haydnem a J. N. </a:t>
            </a:r>
            <a:r>
              <a:rPr lang="cs-CZ" dirty="0" err="1"/>
              <a:t>Hummelem</a:t>
            </a:r>
            <a:r>
              <a:rPr lang="cs-CZ" dirty="0"/>
              <a:t>)</a:t>
            </a:r>
          </a:p>
          <a:p>
            <a:r>
              <a:rPr lang="cs-CZ" dirty="0"/>
              <a:t>talent → finanční podpora šlechty (koncert v </a:t>
            </a:r>
            <a:r>
              <a:rPr lang="cs-CZ" dirty="0" err="1"/>
              <a:t>Prešpurku</a:t>
            </a:r>
            <a:r>
              <a:rPr lang="cs-CZ" dirty="0"/>
              <a:t>/Bratislavě) → mohl studoval ve Vídni u </a:t>
            </a:r>
            <a:r>
              <a:rPr lang="cs-CZ" dirty="0" err="1"/>
              <a:t>Salieriho</a:t>
            </a:r>
            <a:r>
              <a:rPr lang="cs-CZ" dirty="0"/>
              <a:t> (kompozice) a </a:t>
            </a:r>
            <a:r>
              <a:rPr lang="cs-CZ" dirty="0" err="1"/>
              <a:t>Czerneho</a:t>
            </a:r>
            <a:r>
              <a:rPr lang="cs-CZ" dirty="0"/>
              <a:t> (klavír) – zde setkání s Beethovenem</a:t>
            </a:r>
          </a:p>
          <a:p>
            <a:r>
              <a:rPr lang="cs-CZ" dirty="0"/>
              <a:t>1824 – Paříž</a:t>
            </a:r>
          </a:p>
          <a:p>
            <a:pPr lvl="1"/>
            <a:r>
              <a:rPr lang="cs-CZ" dirty="0"/>
              <a:t>koncertní cesty po evropských metropolích → pověst mladého </a:t>
            </a:r>
            <a:r>
              <a:rPr lang="cs-CZ" dirty="0" err="1"/>
              <a:t>virtuóza</a:t>
            </a:r>
            <a:r>
              <a:rPr lang="cs-CZ" dirty="0"/>
              <a:t> </a:t>
            </a:r>
          </a:p>
          <a:p>
            <a:pPr lvl="1"/>
            <a:r>
              <a:rPr lang="cs-CZ" dirty="0"/>
              <a:t>soukromá studia u A. </a:t>
            </a:r>
            <a:r>
              <a:rPr lang="cs-CZ" dirty="0" err="1"/>
              <a:t>Rejchy</a:t>
            </a:r>
            <a:r>
              <a:rPr lang="cs-CZ" dirty="0"/>
              <a:t> - kompozice, v klavíru samostudium</a:t>
            </a:r>
          </a:p>
          <a:p>
            <a:pPr lvl="1"/>
            <a:r>
              <a:rPr lang="cs-CZ" dirty="0"/>
              <a:t>zde po smrti otce samostatná existence</a:t>
            </a:r>
          </a:p>
          <a:p>
            <a:pPr lvl="1"/>
            <a:r>
              <a:rPr lang="cs-CZ" dirty="0"/>
              <a:t>zásadně ovlivněn N. </a:t>
            </a:r>
            <a:r>
              <a:rPr lang="cs-CZ" dirty="0" err="1"/>
              <a:t>Paganinim</a:t>
            </a:r>
            <a:r>
              <a:rPr lang="cs-CZ" dirty="0"/>
              <a:t> (→ chtěl se stát nejlepším klavíristou své doby, začal se extrémně věnovat klavíru), H. Berliozem a klavíristy F. Chopinem a S. </a:t>
            </a:r>
            <a:r>
              <a:rPr lang="cs-CZ" dirty="0" err="1"/>
              <a:t>Thalbergem</a:t>
            </a:r>
            <a:endParaRPr lang="cs-CZ" dirty="0"/>
          </a:p>
          <a:p>
            <a:pPr lvl="1"/>
            <a:r>
              <a:rPr lang="cs-CZ" dirty="0"/>
              <a:t>intenzivní samostudium literatury a hudby – neobyčejně vzdělaný, účast na náboženských a politických diskusích, 1838 první cesta do Itálie → zájem také o výtvarné umění</a:t>
            </a:r>
          </a:p>
          <a:p>
            <a:pPr marL="457200" lvl="1" indent="0">
              <a:buNone/>
            </a:pPr>
            <a:endParaRPr lang="cs-CZ" dirty="0"/>
          </a:p>
        </p:txBody>
      </p:sp>
    </p:spTree>
    <p:extLst>
      <p:ext uri="{BB962C8B-B14F-4D97-AF65-F5344CB8AC3E}">
        <p14:creationId xmlns:p14="http://schemas.microsoft.com/office/powerpoint/2010/main" val="3854986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6949" y="712922"/>
            <a:ext cx="11859064" cy="5983300"/>
          </a:xfrm>
        </p:spPr>
        <p:txBody>
          <a:bodyPr>
            <a:normAutofit lnSpcReduction="10000"/>
          </a:bodyPr>
          <a:lstStyle/>
          <a:p>
            <a:r>
              <a:rPr lang="cs-CZ" dirty="0"/>
              <a:t>polovina 30. let inspirace sociálními utopisty (viz dále Wagner), myšlenky: snaha o změnu sociálního uspořádání, aby se vytvořil prostor pro umění</a:t>
            </a:r>
          </a:p>
          <a:p>
            <a:r>
              <a:rPr lang="cs-CZ" dirty="0"/>
              <a:t>40. léta</a:t>
            </a:r>
          </a:p>
          <a:p>
            <a:pPr lvl="1"/>
            <a:r>
              <a:rPr lang="cs-CZ" dirty="0"/>
              <a:t>platil za nejlepšího klavíristu v Evropě</a:t>
            </a:r>
          </a:p>
          <a:p>
            <a:pPr lvl="1"/>
            <a:r>
              <a:rPr lang="cs-CZ" dirty="0"/>
              <a:t>zavedl sólové recitály</a:t>
            </a:r>
          </a:p>
          <a:p>
            <a:pPr lvl="1"/>
            <a:r>
              <a:rPr lang="cs-CZ" dirty="0"/>
              <a:t>často pro svá vystoupení přepisoval skladby jiných autorů (Berliozova </a:t>
            </a:r>
            <a:r>
              <a:rPr lang="cs-CZ" i="1" dirty="0"/>
              <a:t>Fantastická symfonie</a:t>
            </a:r>
            <a:r>
              <a:rPr lang="cs-CZ" dirty="0"/>
              <a:t>, Schubertovy písně, populární operní parafráze aj.), hrál zvl. díla německých autorů (Bach, Beethoven, Weber)</a:t>
            </a:r>
          </a:p>
          <a:p>
            <a:pPr lvl="1"/>
            <a:r>
              <a:rPr lang="cs-CZ" dirty="0"/>
              <a:t>triumfální koncertní cesta Ruskem, poté se usadil ve Výmaru</a:t>
            </a:r>
          </a:p>
          <a:p>
            <a:pPr lvl="1"/>
            <a:endParaRPr lang="cs-CZ" dirty="0"/>
          </a:p>
          <a:p>
            <a:r>
              <a:rPr lang="cs-CZ" dirty="0"/>
              <a:t>1848 – 1861 Výmar</a:t>
            </a:r>
          </a:p>
          <a:p>
            <a:pPr lvl="1"/>
            <a:r>
              <a:rPr lang="cs-CZ" dirty="0"/>
              <a:t>dirigent (byl zde jmenován dvorním kapelníkem, 1850 uvedl např. Wagnerova </a:t>
            </a:r>
            <a:r>
              <a:rPr lang="cs-CZ" i="1" dirty="0" err="1"/>
              <a:t>Lohengrina</a:t>
            </a:r>
            <a:r>
              <a:rPr lang="cs-CZ" dirty="0"/>
              <a:t>), pedagog, klavírista, nejplodnější léta</a:t>
            </a:r>
          </a:p>
          <a:p>
            <a:pPr lvl="1"/>
            <a:r>
              <a:rPr lang="cs-CZ" dirty="0"/>
              <a:t>jeden z nejznámějších mužů v Evropě, styk s panovníky a šlechtou, umělci a intelektuály</a:t>
            </a:r>
          </a:p>
          <a:p>
            <a:pPr lvl="1"/>
            <a:r>
              <a:rPr lang="cs-CZ" dirty="0"/>
              <a:t>vlivem zkušeností s dirigování příklon k orchestrální tvorbě:</a:t>
            </a:r>
          </a:p>
          <a:p>
            <a:pPr lvl="2"/>
            <a:r>
              <a:rPr lang="cs-CZ" dirty="0"/>
              <a:t>symfonické básně</a:t>
            </a:r>
          </a:p>
          <a:p>
            <a:pPr lvl="2"/>
            <a:r>
              <a:rPr lang="cs-CZ" i="1" dirty="0"/>
              <a:t>Dantovská</a:t>
            </a:r>
            <a:r>
              <a:rPr lang="cs-CZ" dirty="0"/>
              <a:t> a </a:t>
            </a:r>
            <a:r>
              <a:rPr lang="cs-CZ" i="1" dirty="0"/>
              <a:t>Faustovská</a:t>
            </a:r>
            <a:r>
              <a:rPr lang="cs-CZ" dirty="0"/>
              <a:t> symfonie</a:t>
            </a:r>
          </a:p>
          <a:p>
            <a:pPr lvl="2"/>
            <a:r>
              <a:rPr lang="cs-CZ" dirty="0"/>
              <a:t>poslední verze obou klavírních koncertů</a:t>
            </a:r>
          </a:p>
          <a:p>
            <a:pPr marL="0" indent="0">
              <a:buNone/>
            </a:pPr>
            <a:endParaRPr lang="cs-CZ" dirty="0"/>
          </a:p>
          <a:p>
            <a:endParaRPr lang="cs-CZ" dirty="0"/>
          </a:p>
        </p:txBody>
      </p:sp>
    </p:spTree>
    <p:extLst>
      <p:ext uri="{BB962C8B-B14F-4D97-AF65-F5344CB8AC3E}">
        <p14:creationId xmlns:p14="http://schemas.microsoft.com/office/powerpoint/2010/main" val="4229457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C5B280E-373B-485C-98C9-05489BF2C34B}"/>
              </a:ext>
            </a:extLst>
          </p:cNvPr>
          <p:cNvSpPr>
            <a:spLocks noGrp="1"/>
          </p:cNvSpPr>
          <p:nvPr>
            <p:ph idx="1"/>
          </p:nvPr>
        </p:nvSpPr>
        <p:spPr>
          <a:xfrm>
            <a:off x="232475" y="2107769"/>
            <a:ext cx="11767267" cy="4630656"/>
          </a:xfrm>
        </p:spPr>
        <p:txBody>
          <a:bodyPr>
            <a:normAutofit/>
          </a:bodyPr>
          <a:lstStyle/>
          <a:p>
            <a:pPr lvl="1"/>
            <a:r>
              <a:rPr lang="cs-CZ" dirty="0"/>
              <a:t>vznikají jeho teoretické spisy (stati o </a:t>
            </a:r>
            <a:r>
              <a:rPr lang="cs-CZ" dirty="0" err="1"/>
              <a:t>Schumannovi</a:t>
            </a:r>
            <a:r>
              <a:rPr lang="cs-CZ" dirty="0"/>
              <a:t>, Berliozovi, Chopinovi a studie </a:t>
            </a:r>
            <a:r>
              <a:rPr lang="cs-CZ" i="1" dirty="0"/>
              <a:t>Cikáni a jejich hudba v Uhrách</a:t>
            </a:r>
            <a:r>
              <a:rPr lang="cs-CZ" dirty="0"/>
              <a:t>)</a:t>
            </a:r>
          </a:p>
          <a:p>
            <a:pPr lvl="1"/>
            <a:r>
              <a:rPr lang="cs-CZ" dirty="0"/>
              <a:t>nejen klavírista a dirigent, ale vážená postava novoromantického hudebního hnutí v Německu</a:t>
            </a:r>
          </a:p>
          <a:p>
            <a:pPr lvl="1"/>
            <a:r>
              <a:rPr lang="cs-CZ" dirty="0"/>
              <a:t>intriky spojené s prováděním děl → odchod z Výmaru</a:t>
            </a:r>
          </a:p>
          <a:p>
            <a:pPr lvl="1"/>
            <a:endParaRPr lang="cs-CZ" dirty="0"/>
          </a:p>
          <a:p>
            <a:r>
              <a:rPr lang="cs-CZ" dirty="0"/>
              <a:t>od 1861 v Římě</a:t>
            </a:r>
          </a:p>
          <a:p>
            <a:pPr lvl="1"/>
            <a:r>
              <a:rPr lang="cs-CZ" dirty="0"/>
              <a:t>1865 přijal nižší svěcení světského duchovního úřadu → abbé</a:t>
            </a:r>
          </a:p>
          <a:p>
            <a:pPr lvl="1"/>
            <a:r>
              <a:rPr lang="cs-CZ" dirty="0"/>
              <a:t>v tomto období se věnoval hlavně kompozici, a to zejm. duchovních děl</a:t>
            </a:r>
          </a:p>
          <a:p>
            <a:pPr lvl="2"/>
            <a:r>
              <a:rPr lang="cs-CZ" dirty="0"/>
              <a:t>oratoria </a:t>
            </a:r>
            <a:r>
              <a:rPr lang="cs-CZ" i="1" dirty="0"/>
              <a:t>Legenda o sv. Alžbětě </a:t>
            </a:r>
            <a:r>
              <a:rPr lang="cs-CZ" dirty="0"/>
              <a:t>a </a:t>
            </a:r>
            <a:r>
              <a:rPr lang="cs-CZ" i="1" dirty="0"/>
              <a:t>Kristus</a:t>
            </a:r>
          </a:p>
          <a:p>
            <a:pPr lvl="2"/>
            <a:r>
              <a:rPr lang="cs-CZ" i="1" dirty="0"/>
              <a:t>Uherská korunovační mše</a:t>
            </a:r>
            <a:r>
              <a:rPr lang="cs-CZ" dirty="0"/>
              <a:t> – premiéra při příležitosti korunování Františka Josefa na Uherského krále 1867</a:t>
            </a:r>
            <a:endParaRPr lang="cs-CZ" i="1" dirty="0"/>
          </a:p>
          <a:p>
            <a:pPr lvl="2"/>
            <a:r>
              <a:rPr lang="cs-CZ" dirty="0"/>
              <a:t>zájem o varhany, o které po zlaté barokní éře nebyl příliš zájem → varhanní konference, studoval jejich stavbu, možnosti… → definoval nový způsob varhanní hry a novou práci se zvukem nástroje → varhanní skladby: </a:t>
            </a:r>
            <a:r>
              <a:rPr lang="cs-CZ" i="1" dirty="0"/>
              <a:t>Preludium a fuga na jméno B-A-C-H </a:t>
            </a:r>
            <a:r>
              <a:rPr lang="cs-CZ" dirty="0"/>
              <a:t>(1855) aj.</a:t>
            </a:r>
          </a:p>
          <a:p>
            <a:pPr marL="0" indent="0">
              <a:buNone/>
            </a:pPr>
            <a:endParaRPr lang="cs-CZ" dirty="0"/>
          </a:p>
        </p:txBody>
      </p:sp>
    </p:spTree>
    <p:extLst>
      <p:ext uri="{BB962C8B-B14F-4D97-AF65-F5344CB8AC3E}">
        <p14:creationId xmlns:p14="http://schemas.microsoft.com/office/powerpoint/2010/main" val="3464755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DA20F7E-FECB-45F1-8252-E9DA7552135B}"/>
              </a:ext>
            </a:extLst>
          </p:cNvPr>
          <p:cNvSpPr>
            <a:spLocks noGrp="1"/>
          </p:cNvSpPr>
          <p:nvPr>
            <p:ph idx="1"/>
          </p:nvPr>
        </p:nvSpPr>
        <p:spPr>
          <a:xfrm>
            <a:off x="154745" y="759417"/>
            <a:ext cx="11901267" cy="5936805"/>
          </a:xfrm>
        </p:spPr>
        <p:txBody>
          <a:bodyPr>
            <a:normAutofit fontScale="85000" lnSpcReduction="20000"/>
          </a:bodyPr>
          <a:lstStyle/>
          <a:p>
            <a:r>
              <a:rPr lang="cs-CZ" dirty="0"/>
              <a:t>od 1869 pobýval střídavě  ve Výmaru, Budapešti (zde učil na konzervatoři) a Římě</a:t>
            </a:r>
          </a:p>
          <a:p>
            <a:r>
              <a:rPr lang="cs-CZ" dirty="0"/>
              <a:t>pravidelně se stýkal s Wagnerem, zemřel v Bayreuthu, kde navštívil Wagnerovy operní inscenace</a:t>
            </a:r>
          </a:p>
          <a:p>
            <a:r>
              <a:rPr lang="cs-CZ" dirty="0"/>
              <a:t>milostný život:</a:t>
            </a:r>
          </a:p>
          <a:p>
            <a:pPr lvl="1"/>
            <a:r>
              <a:rPr lang="cs-CZ" dirty="0"/>
              <a:t>Marie </a:t>
            </a:r>
            <a:r>
              <a:rPr lang="cs-CZ" dirty="0" err="1"/>
              <a:t>d‘Agoult</a:t>
            </a:r>
            <a:r>
              <a:rPr lang="cs-CZ" dirty="0"/>
              <a:t> – 3 děti, z nich </a:t>
            </a:r>
            <a:r>
              <a:rPr lang="cs-CZ" dirty="0" err="1"/>
              <a:t>Cosima</a:t>
            </a:r>
            <a:r>
              <a:rPr lang="cs-CZ" dirty="0"/>
              <a:t> (1837 – 1930) žena Hanse von </a:t>
            </a:r>
            <a:r>
              <a:rPr lang="cs-CZ" dirty="0" err="1"/>
              <a:t>Bülowa</a:t>
            </a:r>
            <a:r>
              <a:rPr lang="cs-CZ" dirty="0"/>
              <a:t> a poté Richarda Wagnera. S Marií ale nesezdaní → společenský skandál</a:t>
            </a:r>
          </a:p>
          <a:p>
            <a:pPr lvl="1"/>
            <a:r>
              <a:rPr lang="cs-CZ" dirty="0"/>
              <a:t>George </a:t>
            </a:r>
            <a:r>
              <a:rPr lang="cs-CZ" dirty="0" err="1"/>
              <a:t>Sand</a:t>
            </a:r>
            <a:r>
              <a:rPr lang="cs-CZ" dirty="0"/>
              <a:t>?</a:t>
            </a:r>
          </a:p>
          <a:p>
            <a:pPr lvl="1"/>
            <a:r>
              <a:rPr lang="cs-CZ" dirty="0"/>
              <a:t>1843 románek s herečkou v Berlíně → rozchod s Marií </a:t>
            </a:r>
            <a:r>
              <a:rPr lang="cs-CZ" dirty="0" err="1"/>
              <a:t>d‘Agoult</a:t>
            </a:r>
            <a:endParaRPr lang="cs-CZ" dirty="0"/>
          </a:p>
          <a:p>
            <a:pPr lvl="1"/>
            <a:r>
              <a:rPr lang="cs-CZ" dirty="0"/>
              <a:t>1847 – 1861 ve Výmarském období vztah s vdanou šlechtičnou </a:t>
            </a:r>
            <a:r>
              <a:rPr lang="cs-CZ" dirty="0" err="1"/>
              <a:t>Carolyne</a:t>
            </a:r>
            <a:r>
              <a:rPr lang="cs-CZ" dirty="0"/>
              <a:t> </a:t>
            </a:r>
            <a:r>
              <a:rPr lang="cs-CZ" dirty="0" err="1"/>
              <a:t>Wittgenstein</a:t>
            </a:r>
            <a:r>
              <a:rPr lang="cs-CZ" dirty="0"/>
              <a:t> </a:t>
            </a:r>
          </a:p>
          <a:p>
            <a:endParaRPr lang="cs-CZ" dirty="0"/>
          </a:p>
          <a:p>
            <a:r>
              <a:rPr lang="cs-CZ" dirty="0"/>
              <a:t>Lisztovi významní žáci: Eugene </a:t>
            </a:r>
            <a:r>
              <a:rPr lang="cs-CZ" dirty="0" err="1"/>
              <a:t>d‘Albert</a:t>
            </a:r>
            <a:r>
              <a:rPr lang="cs-CZ" dirty="0"/>
              <a:t>, zejm. </a:t>
            </a:r>
            <a:r>
              <a:rPr lang="cs-CZ" dirty="0" err="1"/>
              <a:t>Alexand</a:t>
            </a:r>
            <a:r>
              <a:rPr lang="ru-RU" dirty="0"/>
              <a:t>е</a:t>
            </a:r>
            <a:r>
              <a:rPr lang="cs-CZ" dirty="0"/>
              <a:t>r </a:t>
            </a:r>
            <a:r>
              <a:rPr lang="cs-CZ" dirty="0" err="1"/>
              <a:t>Ziloti</a:t>
            </a:r>
            <a:endParaRPr lang="cs-CZ" dirty="0"/>
          </a:p>
          <a:p>
            <a:r>
              <a:rPr lang="cs-CZ" dirty="0"/>
              <a:t>pocty:</a:t>
            </a:r>
          </a:p>
          <a:p>
            <a:pPr lvl="1"/>
            <a:r>
              <a:rPr lang="cs-CZ" dirty="0"/>
              <a:t>v Maďarsku jmenován Uherským královským rádcem</a:t>
            </a:r>
          </a:p>
          <a:p>
            <a:pPr lvl="1"/>
            <a:r>
              <a:rPr lang="cs-CZ" dirty="0"/>
              <a:t>1875 prezident nově založené Uherské královské hudební akademie</a:t>
            </a:r>
          </a:p>
          <a:p>
            <a:r>
              <a:rPr lang="cs-CZ" dirty="0"/>
              <a:t>jako dirigent se zasazoval o provádění mladých autorů, provedl Wagnerova </a:t>
            </a:r>
            <a:r>
              <a:rPr lang="cs-CZ" i="1" dirty="0" err="1"/>
              <a:t>Tannhäusera</a:t>
            </a:r>
            <a:r>
              <a:rPr lang="cs-CZ" dirty="0"/>
              <a:t>, </a:t>
            </a:r>
            <a:r>
              <a:rPr lang="cs-CZ" i="1" dirty="0" err="1"/>
              <a:t>Lohengrina</a:t>
            </a:r>
            <a:endParaRPr lang="cs-CZ" i="1" dirty="0"/>
          </a:p>
          <a:p>
            <a:r>
              <a:rPr lang="cs-CZ" dirty="0"/>
              <a:t>2x v Praze (1856, 1858) – uctíván jako představitel „nové“ (tj. romantické) epochy</a:t>
            </a:r>
          </a:p>
          <a:p>
            <a:r>
              <a:rPr lang="cs-CZ" dirty="0"/>
              <a:t>zasadil se o výstavbu Beethovenova pomníku v Bonnu</a:t>
            </a:r>
            <a:r>
              <a:rPr lang="ru-RU" dirty="0"/>
              <a:t> </a:t>
            </a:r>
            <a:r>
              <a:rPr lang="cs-CZ" dirty="0"/>
              <a:t>a </a:t>
            </a:r>
            <a:r>
              <a:rPr lang="ru-RU" dirty="0"/>
              <a:t>о </a:t>
            </a:r>
            <a:r>
              <a:rPr lang="cs-CZ" dirty="0"/>
              <a:t>založení národní Goethovy nadace ve Výmaru</a:t>
            </a:r>
          </a:p>
          <a:p>
            <a:r>
              <a:rPr lang="cs-CZ" dirty="0"/>
              <a:t>cítil se zodpovědný za stav německé národní hudby</a:t>
            </a:r>
          </a:p>
          <a:p>
            <a:r>
              <a:rPr lang="cs-CZ" dirty="0"/>
              <a:t>v Římě se věnoval obnově církevní hudby</a:t>
            </a:r>
          </a:p>
          <a:p>
            <a:endParaRPr lang="cs-CZ" dirty="0"/>
          </a:p>
        </p:txBody>
      </p:sp>
    </p:spTree>
    <p:extLst>
      <p:ext uri="{BB962C8B-B14F-4D97-AF65-F5344CB8AC3E}">
        <p14:creationId xmlns:p14="http://schemas.microsoft.com/office/powerpoint/2010/main" val="555821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Dílo</a:t>
            </a:r>
          </a:p>
        </p:txBody>
      </p:sp>
      <p:sp>
        <p:nvSpPr>
          <p:cNvPr id="3" name="Zástupný symbol pro obsah 2"/>
          <p:cNvSpPr>
            <a:spLocks noGrp="1"/>
          </p:cNvSpPr>
          <p:nvPr>
            <p:ph idx="1"/>
          </p:nvPr>
        </p:nvSpPr>
        <p:spPr>
          <a:xfrm>
            <a:off x="126609" y="1997612"/>
            <a:ext cx="11788726" cy="4670474"/>
          </a:xfrm>
        </p:spPr>
        <p:txBody>
          <a:bodyPr>
            <a:normAutofit fontScale="92500" lnSpcReduction="10000"/>
          </a:bodyPr>
          <a:lstStyle/>
          <a:p>
            <a:r>
              <a:rPr lang="cs-CZ" dirty="0"/>
              <a:t>téměř 700 pořadových čísel, z nichž některé jsou cykly o mnoha částech</a:t>
            </a:r>
          </a:p>
          <a:p>
            <a:r>
              <a:rPr lang="cs-CZ" dirty="0"/>
              <a:t>vždy zaměřen nadnárodně, univerzálně</a:t>
            </a:r>
          </a:p>
          <a:p>
            <a:r>
              <a:rPr lang="cs-CZ" dirty="0"/>
              <a:t>komponoval už v období, kdy sklízel úspěchy coby klavírista</a:t>
            </a:r>
          </a:p>
          <a:p>
            <a:r>
              <a:rPr lang="cs-CZ" dirty="0"/>
              <a:t>všeobsahující představy – zdroje inspirace: krajina, prožitek, náboženská víra, historické postavy a události, lidové melodie, hudba soudobého repertoáru (Schubert)</a:t>
            </a:r>
          </a:p>
          <a:p>
            <a:pPr marL="0" indent="0">
              <a:buNone/>
            </a:pPr>
            <a:r>
              <a:rPr lang="cs-CZ" dirty="0"/>
              <a:t>Klavírní:</a:t>
            </a:r>
          </a:p>
          <a:p>
            <a:r>
              <a:rPr lang="cs-CZ" dirty="0"/>
              <a:t>v nich nejúspěšnější</a:t>
            </a:r>
          </a:p>
          <a:p>
            <a:r>
              <a:rPr lang="cs-CZ" dirty="0"/>
              <a:t>tvoří většinu jeho díla</a:t>
            </a:r>
          </a:p>
          <a:p>
            <a:r>
              <a:rPr lang="cs-CZ" dirty="0"/>
              <a:t>mnohé skladby patří k nejnáročnějším v klavírním repertoáru</a:t>
            </a:r>
          </a:p>
          <a:p>
            <a:r>
              <a:rPr lang="cs-CZ" dirty="0"/>
              <a:t>dodnes součást koncertního repertoáru</a:t>
            </a:r>
          </a:p>
          <a:p>
            <a:r>
              <a:rPr lang="cs-CZ" dirty="0"/>
              <a:t>virtuozita (často povrchní a extrémní?) X Chopin</a:t>
            </a:r>
          </a:p>
          <a:p>
            <a:r>
              <a:rPr lang="cs-CZ" dirty="0"/>
              <a:t>naprosté ovládání nástroje (klavír limituje umělce?)</a:t>
            </a:r>
          </a:p>
        </p:txBody>
      </p:sp>
    </p:spTree>
    <p:extLst>
      <p:ext uri="{BB962C8B-B14F-4D97-AF65-F5344CB8AC3E}">
        <p14:creationId xmlns:p14="http://schemas.microsoft.com/office/powerpoint/2010/main" val="2654453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E6C338E-2543-46AB-B578-D4A1B89D8AA6}"/>
              </a:ext>
            </a:extLst>
          </p:cNvPr>
          <p:cNvSpPr>
            <a:spLocks noGrp="1"/>
          </p:cNvSpPr>
          <p:nvPr>
            <p:ph idx="1"/>
          </p:nvPr>
        </p:nvSpPr>
        <p:spPr>
          <a:xfrm>
            <a:off x="0" y="133643"/>
            <a:ext cx="12070081" cy="6724357"/>
          </a:xfrm>
        </p:spPr>
        <p:txBody>
          <a:bodyPr>
            <a:normAutofit fontScale="85000" lnSpcReduction="20000"/>
          </a:bodyPr>
          <a:lstStyle/>
          <a:p>
            <a:r>
              <a:rPr lang="cs-CZ" i="1" dirty="0"/>
              <a:t>Transcendentální etudy </a:t>
            </a:r>
            <a:r>
              <a:rPr lang="cs-CZ" dirty="0"/>
              <a:t>(12 kusů) a </a:t>
            </a:r>
            <a:r>
              <a:rPr lang="cs-CZ" i="1" dirty="0"/>
              <a:t>Fantazie na </a:t>
            </a:r>
            <a:r>
              <a:rPr lang="cs-CZ" i="1" dirty="0" err="1"/>
              <a:t>Paganiniho</a:t>
            </a:r>
            <a:r>
              <a:rPr lang="cs-CZ" i="1" dirty="0"/>
              <a:t> </a:t>
            </a:r>
            <a:r>
              <a:rPr lang="cs-CZ" dirty="0"/>
              <a:t>– oboje píše pod vlivem poslechu </a:t>
            </a:r>
            <a:r>
              <a:rPr lang="cs-CZ" dirty="0" err="1"/>
              <a:t>Paganiniho</a:t>
            </a:r>
            <a:endParaRPr lang="cs-CZ" dirty="0"/>
          </a:p>
          <a:p>
            <a:r>
              <a:rPr lang="cs-CZ" i="1" dirty="0"/>
              <a:t>Velké etudy pro klavír</a:t>
            </a:r>
            <a:r>
              <a:rPr lang="cs-CZ" dirty="0"/>
              <a:t>, tzv. </a:t>
            </a:r>
            <a:r>
              <a:rPr lang="cs-CZ" i="1" dirty="0" err="1"/>
              <a:t>Paganiniovské</a:t>
            </a:r>
            <a:r>
              <a:rPr lang="cs-CZ" i="1" dirty="0"/>
              <a:t> </a:t>
            </a:r>
            <a:r>
              <a:rPr lang="cs-CZ" dirty="0"/>
              <a:t>(6) – transkripce </a:t>
            </a:r>
            <a:r>
              <a:rPr lang="cs-CZ" dirty="0" err="1"/>
              <a:t>Paganiniho</a:t>
            </a:r>
            <a:r>
              <a:rPr lang="cs-CZ" dirty="0"/>
              <a:t> </a:t>
            </a:r>
            <a:r>
              <a:rPr lang="cs-CZ" i="1" dirty="0"/>
              <a:t>Capriccií</a:t>
            </a:r>
            <a:r>
              <a:rPr lang="cs-CZ" dirty="0"/>
              <a:t> a </a:t>
            </a:r>
            <a:r>
              <a:rPr lang="cs-CZ" i="1" dirty="0"/>
              <a:t>houslového koncertu h-moll</a:t>
            </a:r>
          </a:p>
          <a:p>
            <a:r>
              <a:rPr lang="cs-CZ" i="1" dirty="0"/>
              <a:t>Koncertní etudy </a:t>
            </a:r>
            <a:r>
              <a:rPr lang="cs-CZ" dirty="0"/>
              <a:t>(3 + 2 kusy) </a:t>
            </a:r>
          </a:p>
          <a:p>
            <a:r>
              <a:rPr lang="cs-CZ" i="1" dirty="0" err="1"/>
              <a:t>Mefistovské</a:t>
            </a:r>
            <a:r>
              <a:rPr lang="cs-CZ" i="1" dirty="0"/>
              <a:t> valčíky </a:t>
            </a:r>
            <a:r>
              <a:rPr lang="cs-CZ" dirty="0"/>
              <a:t>(5 kusů)</a:t>
            </a:r>
          </a:p>
          <a:p>
            <a:r>
              <a:rPr lang="cs-CZ" i="1" dirty="0"/>
              <a:t>Sny lásky </a:t>
            </a:r>
            <a:r>
              <a:rPr lang="cs-CZ" dirty="0"/>
              <a:t>(</a:t>
            </a:r>
            <a:r>
              <a:rPr lang="cs-CZ" i="1" dirty="0" err="1">
                <a:effectLst/>
              </a:rPr>
              <a:t>Liebestraum</a:t>
            </a:r>
            <a:r>
              <a:rPr lang="cs-CZ" dirty="0">
                <a:effectLst/>
              </a:rPr>
              <a:t>) – 3 nokturna</a:t>
            </a:r>
          </a:p>
          <a:p>
            <a:r>
              <a:rPr lang="cs-CZ" i="1" dirty="0">
                <a:effectLst/>
              </a:rPr>
              <a:t>Útěchy</a:t>
            </a:r>
            <a:r>
              <a:rPr lang="cs-CZ" dirty="0">
                <a:effectLst/>
              </a:rPr>
              <a:t> (</a:t>
            </a:r>
            <a:r>
              <a:rPr lang="cs-CZ" i="1" dirty="0" err="1">
                <a:effectLst/>
              </a:rPr>
              <a:t>Consolations</a:t>
            </a:r>
            <a:r>
              <a:rPr lang="cs-CZ" dirty="0">
                <a:effectLst/>
              </a:rPr>
              <a:t>) (6 kusů)</a:t>
            </a:r>
            <a:endParaRPr lang="cs-CZ" dirty="0"/>
          </a:p>
          <a:p>
            <a:r>
              <a:rPr lang="cs-CZ" dirty="0"/>
              <a:t>klavírní cykly:</a:t>
            </a:r>
          </a:p>
          <a:p>
            <a:pPr lvl="1"/>
            <a:r>
              <a:rPr lang="cs-CZ" dirty="0"/>
              <a:t>virtuozita v nich není samoúčelem ale uměleckým prostředkem k vystupňování výrazu</a:t>
            </a:r>
          </a:p>
          <a:p>
            <a:pPr lvl="1"/>
            <a:r>
              <a:rPr lang="cs-CZ" i="1" dirty="0"/>
              <a:t>Poutníkovo album </a:t>
            </a:r>
            <a:r>
              <a:rPr lang="cs-CZ" dirty="0"/>
              <a:t>(</a:t>
            </a:r>
            <a:r>
              <a:rPr lang="cs-CZ" i="1" dirty="0"/>
              <a:t>Album </a:t>
            </a:r>
            <a:r>
              <a:rPr lang="cs-CZ" i="1" dirty="0" err="1"/>
              <a:t>d‘un</a:t>
            </a:r>
            <a:r>
              <a:rPr lang="cs-CZ" i="1" dirty="0"/>
              <a:t> </a:t>
            </a:r>
            <a:r>
              <a:rPr lang="cs-CZ" i="1" dirty="0" err="1"/>
              <a:t>voyageur</a:t>
            </a:r>
            <a:r>
              <a:rPr lang="cs-CZ" dirty="0"/>
              <a:t>, 1837 – 1838)</a:t>
            </a:r>
            <a:r>
              <a:rPr lang="cs-CZ" i="1" dirty="0"/>
              <a:t> </a:t>
            </a:r>
            <a:r>
              <a:rPr lang="cs-CZ" dirty="0"/>
              <a:t>– 19 kusů</a:t>
            </a:r>
          </a:p>
          <a:p>
            <a:pPr lvl="1"/>
            <a:r>
              <a:rPr lang="cs-CZ" i="1" dirty="0"/>
              <a:t>Léta putování I. – III. </a:t>
            </a:r>
            <a:r>
              <a:rPr lang="cs-CZ" dirty="0"/>
              <a:t>(</a:t>
            </a:r>
            <a:r>
              <a:rPr lang="cs-CZ" i="1" dirty="0" err="1"/>
              <a:t>Années</a:t>
            </a:r>
            <a:r>
              <a:rPr lang="cs-CZ" i="1" dirty="0"/>
              <a:t> de </a:t>
            </a:r>
            <a:r>
              <a:rPr lang="cs-CZ" i="1" dirty="0" err="1"/>
              <a:t>pèlerinage</a:t>
            </a:r>
            <a:r>
              <a:rPr lang="cs-CZ" i="1" dirty="0"/>
              <a:t> I. – III</a:t>
            </a:r>
            <a:r>
              <a:rPr lang="cs-CZ" dirty="0"/>
              <a:t>.) - shrnují zážitky z cest ve 30. letech, celkem 3 sešity:</a:t>
            </a:r>
          </a:p>
          <a:p>
            <a:pPr lvl="2"/>
            <a:r>
              <a:rPr lang="cs-CZ" dirty="0"/>
              <a:t>1. Švýcarsko (1855) – 9 kusů</a:t>
            </a:r>
          </a:p>
          <a:p>
            <a:pPr lvl="2"/>
            <a:r>
              <a:rPr lang="cs-CZ" dirty="0"/>
              <a:t>2. Itálie (1858) – 7 kusů + 3 v dodatku, obsahuje např. poctu (</a:t>
            </a:r>
            <a:r>
              <a:rPr lang="cs-CZ" i="1" dirty="0"/>
              <a:t>a </a:t>
            </a:r>
            <a:r>
              <a:rPr lang="cs-CZ" i="1" dirty="0" err="1"/>
              <a:t>hommage</a:t>
            </a:r>
            <a:r>
              <a:rPr lang="cs-CZ" i="1" dirty="0"/>
              <a:t> à</a:t>
            </a:r>
            <a:r>
              <a:rPr lang="cs-CZ" dirty="0"/>
              <a:t>) Michelangelovi (</a:t>
            </a:r>
            <a:r>
              <a:rPr lang="cs-CZ" i="1" dirty="0" err="1"/>
              <a:t>Penseroso</a:t>
            </a:r>
            <a:r>
              <a:rPr lang="cs-CZ" dirty="0"/>
              <a:t>), </a:t>
            </a:r>
            <a:r>
              <a:rPr lang="cs-CZ" dirty="0" err="1"/>
              <a:t>Petrarkovi</a:t>
            </a:r>
            <a:r>
              <a:rPr lang="cs-CZ" dirty="0"/>
              <a:t> (</a:t>
            </a:r>
            <a:r>
              <a:rPr lang="cs-CZ" i="1" dirty="0"/>
              <a:t>Tři </a:t>
            </a:r>
            <a:r>
              <a:rPr lang="cs-CZ" i="1" dirty="0" err="1"/>
              <a:t>Petrarkovy</a:t>
            </a:r>
            <a:r>
              <a:rPr lang="cs-CZ" i="1" dirty="0"/>
              <a:t> sonety</a:t>
            </a:r>
            <a:r>
              <a:rPr lang="cs-CZ" dirty="0"/>
              <a:t>), Dantovi (sonáta-fantazie </a:t>
            </a:r>
            <a:r>
              <a:rPr lang="cs-CZ" i="1" dirty="0"/>
              <a:t>Po četbě Danta</a:t>
            </a:r>
            <a:r>
              <a:rPr lang="cs-CZ" dirty="0"/>
              <a:t>), Salvatoru Rosovi (</a:t>
            </a:r>
            <a:r>
              <a:rPr lang="cs-CZ" i="1" dirty="0" err="1"/>
              <a:t>Canzonetta</a:t>
            </a:r>
            <a:r>
              <a:rPr lang="cs-CZ" dirty="0"/>
              <a:t>) a Rafaelovi (</a:t>
            </a:r>
            <a:r>
              <a:rPr lang="cs-CZ" i="1" dirty="0" err="1"/>
              <a:t>Sposalizio</a:t>
            </a:r>
            <a:r>
              <a:rPr lang="cs-CZ" dirty="0"/>
              <a:t>)</a:t>
            </a:r>
          </a:p>
          <a:p>
            <a:pPr lvl="2"/>
            <a:r>
              <a:rPr lang="cs-CZ" dirty="0"/>
              <a:t>3. (1870 – 1877), 7 kusů, obsahuje např. </a:t>
            </a:r>
            <a:r>
              <a:rPr lang="cs-CZ" i="1" dirty="0"/>
              <a:t>Vodotrysky ve vile d‘Este</a:t>
            </a:r>
          </a:p>
          <a:p>
            <a:pPr lvl="1"/>
            <a:r>
              <a:rPr lang="cs-CZ" i="1" dirty="0"/>
              <a:t>Harmonie poetické a religiózní </a:t>
            </a:r>
            <a:r>
              <a:rPr lang="cs-CZ" dirty="0"/>
              <a:t>(</a:t>
            </a:r>
            <a:r>
              <a:rPr lang="cs-CZ" i="1" dirty="0" err="1"/>
              <a:t>Harmonies</a:t>
            </a:r>
            <a:r>
              <a:rPr lang="cs-CZ" i="1" dirty="0"/>
              <a:t> </a:t>
            </a:r>
            <a:r>
              <a:rPr lang="cs-CZ" i="1" dirty="0" err="1"/>
              <a:t>poetiques</a:t>
            </a:r>
            <a:r>
              <a:rPr lang="cs-CZ" i="1" dirty="0"/>
              <a:t> et </a:t>
            </a:r>
            <a:r>
              <a:rPr lang="cs-CZ" i="1" dirty="0" err="1"/>
              <a:t>religeuses</a:t>
            </a:r>
            <a:r>
              <a:rPr lang="cs-CZ" dirty="0"/>
              <a:t>) – 10 kusů, vliv de </a:t>
            </a:r>
            <a:r>
              <a:rPr lang="cs-CZ" dirty="0" err="1"/>
              <a:t>Lamartinova</a:t>
            </a:r>
            <a:r>
              <a:rPr lang="cs-CZ" dirty="0"/>
              <a:t> stejnojmenného básnického cyklu</a:t>
            </a:r>
          </a:p>
          <a:p>
            <a:pPr lvl="1"/>
            <a:r>
              <a:rPr lang="cs-CZ" i="1" dirty="0"/>
              <a:t>Historické obrazy Uherska </a:t>
            </a:r>
            <a:r>
              <a:rPr lang="cs-CZ" dirty="0"/>
              <a:t>(</a:t>
            </a:r>
            <a:r>
              <a:rPr lang="cs-CZ" i="1" dirty="0" err="1"/>
              <a:t>Historische</a:t>
            </a:r>
            <a:r>
              <a:rPr lang="cs-CZ" i="1" dirty="0"/>
              <a:t> </a:t>
            </a:r>
            <a:r>
              <a:rPr lang="cs-CZ" i="1" dirty="0" err="1"/>
              <a:t>ungarische</a:t>
            </a:r>
            <a:r>
              <a:rPr lang="cs-CZ" i="1" dirty="0"/>
              <a:t> </a:t>
            </a:r>
            <a:r>
              <a:rPr lang="cs-CZ" i="1" dirty="0" err="1"/>
              <a:t>Bildnisse</a:t>
            </a:r>
            <a:r>
              <a:rPr lang="cs-CZ" dirty="0"/>
              <a:t>, 1885) – 7 kusů</a:t>
            </a:r>
          </a:p>
          <a:p>
            <a:r>
              <a:rPr lang="cs-CZ" dirty="0"/>
              <a:t>sonáty – obě jednověté, s náznaky vícevětého cyklu</a:t>
            </a:r>
          </a:p>
          <a:p>
            <a:pPr lvl="1"/>
            <a:r>
              <a:rPr lang="cs-CZ" i="1" dirty="0"/>
              <a:t>Sonáta-fantazie Po četbě Danta </a:t>
            </a:r>
            <a:r>
              <a:rPr lang="cs-CZ" dirty="0"/>
              <a:t>– Dante inspirací, ale nejde o programní sonátu, je součástí cyklu </a:t>
            </a:r>
            <a:r>
              <a:rPr lang="cs-CZ" i="1" dirty="0"/>
              <a:t>Léta putování</a:t>
            </a:r>
          </a:p>
          <a:p>
            <a:pPr lvl="1"/>
            <a:r>
              <a:rPr lang="cs-CZ" i="1" dirty="0"/>
              <a:t>Sonáta h moll </a:t>
            </a:r>
            <a:r>
              <a:rPr lang="cs-CZ" dirty="0"/>
              <a:t>– mnohem více hraná</a:t>
            </a:r>
          </a:p>
          <a:p>
            <a:r>
              <a:rPr lang="cs-CZ" dirty="0"/>
              <a:t>klavír s orchestrem</a:t>
            </a:r>
          </a:p>
          <a:p>
            <a:pPr lvl="1"/>
            <a:r>
              <a:rPr lang="cs-CZ" i="1" dirty="0"/>
              <a:t>klavírní koncerty </a:t>
            </a:r>
            <a:r>
              <a:rPr lang="cs-CZ" dirty="0"/>
              <a:t>č. 1 Es-dur, č. 2 A-dur – premiéroval Hans von </a:t>
            </a:r>
            <a:r>
              <a:rPr lang="cs-CZ" dirty="0" err="1"/>
              <a:t>Bülow</a:t>
            </a:r>
            <a:endParaRPr lang="cs-CZ" dirty="0"/>
          </a:p>
          <a:p>
            <a:pPr lvl="1"/>
            <a:r>
              <a:rPr lang="cs-CZ" i="1" dirty="0"/>
              <a:t>Tanec mrtvých </a:t>
            </a:r>
            <a:r>
              <a:rPr lang="cs-CZ" dirty="0"/>
              <a:t>– variace na </a:t>
            </a:r>
            <a:r>
              <a:rPr lang="cs-CZ" dirty="0" err="1"/>
              <a:t>Dies</a:t>
            </a:r>
            <a:r>
              <a:rPr lang="cs-CZ" dirty="0"/>
              <a:t> </a:t>
            </a:r>
            <a:r>
              <a:rPr lang="cs-CZ" dirty="0" err="1"/>
              <a:t>irae</a:t>
            </a:r>
            <a:endParaRPr lang="cs-CZ" dirty="0"/>
          </a:p>
          <a:p>
            <a:endParaRPr lang="cs-CZ" dirty="0"/>
          </a:p>
        </p:txBody>
      </p:sp>
    </p:spTree>
    <p:extLst>
      <p:ext uri="{BB962C8B-B14F-4D97-AF65-F5344CB8AC3E}">
        <p14:creationId xmlns:p14="http://schemas.microsoft.com/office/powerpoint/2010/main" val="119726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pojmy</a:t>
            </a:r>
          </a:p>
        </p:txBody>
      </p:sp>
      <p:sp>
        <p:nvSpPr>
          <p:cNvPr id="3" name="Zástupný symbol pro obsah 2"/>
          <p:cNvSpPr>
            <a:spLocks noGrp="1"/>
          </p:cNvSpPr>
          <p:nvPr>
            <p:ph idx="1"/>
          </p:nvPr>
        </p:nvSpPr>
        <p:spPr>
          <a:xfrm>
            <a:off x="0" y="2029216"/>
            <a:ext cx="12062564" cy="4828783"/>
          </a:xfrm>
        </p:spPr>
        <p:txBody>
          <a:bodyPr>
            <a:normAutofit fontScale="85000" lnSpcReduction="20000"/>
          </a:bodyPr>
          <a:lstStyle/>
          <a:p>
            <a:pPr marL="0" indent="0">
              <a:buNone/>
            </a:pPr>
            <a:r>
              <a:rPr lang="cs-CZ" b="1" u="sng" dirty="0"/>
              <a:t>novoromantismus</a:t>
            </a:r>
          </a:p>
          <a:p>
            <a:r>
              <a:rPr lang="cs-CZ" dirty="0"/>
              <a:t>výraz označující část tvorby skladatelů žijících v 19. stol., nejvíce spojováno s: </a:t>
            </a:r>
          </a:p>
          <a:p>
            <a:pPr lvl="1"/>
            <a:r>
              <a:rPr lang="cs-CZ" dirty="0"/>
              <a:t>Ferenc </a:t>
            </a:r>
            <a:r>
              <a:rPr lang="cs-CZ" dirty="0" err="1"/>
              <a:t>Liszt</a:t>
            </a:r>
            <a:endParaRPr lang="cs-CZ" dirty="0"/>
          </a:p>
          <a:p>
            <a:pPr lvl="1"/>
            <a:r>
              <a:rPr lang="cs-CZ" dirty="0"/>
              <a:t>Hector Berlioz</a:t>
            </a:r>
          </a:p>
          <a:p>
            <a:pPr lvl="1"/>
            <a:r>
              <a:rPr lang="cs-CZ" dirty="0"/>
              <a:t>Richard Wagner</a:t>
            </a:r>
          </a:p>
          <a:p>
            <a:pPr lvl="1"/>
            <a:r>
              <a:rPr lang="cs-CZ" dirty="0"/>
              <a:t>v českých zemích se nejvíce blíží Bedřich Smetana</a:t>
            </a:r>
          </a:p>
          <a:p>
            <a:r>
              <a:rPr lang="cs-CZ" dirty="0"/>
              <a:t>typické: snaha o syntézu více uměleckých druhů (→ programní hudba)</a:t>
            </a:r>
          </a:p>
          <a:p>
            <a:r>
              <a:rPr lang="cs-CZ" dirty="0"/>
              <a:t>nejčastěji používané hudební formy: programní předehra, programní symfonie (H. Berlioz), symfonická báseň (F. </a:t>
            </a:r>
            <a:r>
              <a:rPr lang="cs-CZ" dirty="0" err="1"/>
              <a:t>Liszt</a:t>
            </a:r>
            <a:r>
              <a:rPr lang="cs-CZ" dirty="0"/>
              <a:t>), hudební drama (R. Wagner)</a:t>
            </a:r>
          </a:p>
          <a:p>
            <a:endParaRPr lang="cs-CZ" dirty="0"/>
          </a:p>
          <a:p>
            <a:pPr marL="0" indent="0">
              <a:buNone/>
            </a:pPr>
            <a:r>
              <a:rPr lang="cs-CZ" b="1" u="sng" dirty="0"/>
              <a:t>programní hudba</a:t>
            </a:r>
          </a:p>
          <a:p>
            <a:r>
              <a:rPr lang="cs-CZ" dirty="0"/>
              <a:t>oblast instrumentální hudby, která se odkazuje na mimohudební inspiraci</a:t>
            </a:r>
          </a:p>
          <a:p>
            <a:r>
              <a:rPr lang="cs-CZ" dirty="0"/>
              <a:t>má vždy název, případně vypsaný nějaký program, který pak skladatel zpracovává hudebními výrazovými prostředky</a:t>
            </a:r>
          </a:p>
          <a:p>
            <a:r>
              <a:rPr lang="cs-CZ" dirty="0"/>
              <a:t>typické: použití zvukomalby, symbolů, citací</a:t>
            </a:r>
          </a:p>
          <a:p>
            <a:r>
              <a:rPr lang="cs-CZ" dirty="0"/>
              <a:t>za opak se považuje tzv. hudba absolutní, ale často velmi nepřesné</a:t>
            </a:r>
          </a:p>
        </p:txBody>
      </p:sp>
    </p:spTree>
    <p:extLst>
      <p:ext uri="{BB962C8B-B14F-4D97-AF65-F5344CB8AC3E}">
        <p14:creationId xmlns:p14="http://schemas.microsoft.com/office/powerpoint/2010/main" val="2104396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2F1822A6-8FBD-4B57-BB7A-B060FAC9A825}"/>
              </a:ext>
            </a:extLst>
          </p:cNvPr>
          <p:cNvSpPr>
            <a:spLocks noGrp="1"/>
          </p:cNvSpPr>
          <p:nvPr>
            <p:ph idx="1"/>
          </p:nvPr>
        </p:nvSpPr>
        <p:spPr>
          <a:xfrm>
            <a:off x="1" y="743920"/>
            <a:ext cx="12084148" cy="6114080"/>
          </a:xfrm>
        </p:spPr>
        <p:txBody>
          <a:bodyPr>
            <a:normAutofit fontScale="92500" lnSpcReduction="10000"/>
          </a:bodyPr>
          <a:lstStyle/>
          <a:p>
            <a:pPr marL="0" indent="0">
              <a:buNone/>
            </a:pPr>
            <a:r>
              <a:rPr lang="cs-CZ" dirty="0"/>
              <a:t>Symfonická tvorba</a:t>
            </a:r>
          </a:p>
          <a:p>
            <a:r>
              <a:rPr lang="cs-CZ" dirty="0"/>
              <a:t>nepracuje s </a:t>
            </a:r>
            <a:r>
              <a:rPr lang="cs-CZ" dirty="0" err="1"/>
              <a:t>idée</a:t>
            </a:r>
            <a:r>
              <a:rPr lang="cs-CZ" dirty="0"/>
              <a:t> fixe jako Berlioz, ale užívá velkého množství výrazných hudebních témat</a:t>
            </a:r>
          </a:p>
          <a:p>
            <a:r>
              <a:rPr lang="cs-CZ" dirty="0"/>
              <a:t>symfonické básně (některé opatřil předmluvami)</a:t>
            </a:r>
          </a:p>
          <a:p>
            <a:pPr lvl="1"/>
            <a:r>
              <a:rPr lang="cs-CZ" i="1" dirty="0"/>
              <a:t>Preludia</a:t>
            </a:r>
            <a:r>
              <a:rPr lang="cs-CZ" dirty="0"/>
              <a:t> (</a:t>
            </a:r>
            <a:r>
              <a:rPr lang="cs-CZ" i="1" dirty="0"/>
              <a:t>Les </a:t>
            </a:r>
            <a:r>
              <a:rPr lang="cs-CZ" i="1" dirty="0" err="1"/>
              <a:t>Préludes</a:t>
            </a:r>
            <a:r>
              <a:rPr lang="cs-CZ" dirty="0"/>
              <a:t>, 1849 – 1855) a </a:t>
            </a:r>
            <a:r>
              <a:rPr lang="cs-CZ" i="1" dirty="0"/>
              <a:t>Prometheus</a:t>
            </a:r>
            <a:r>
              <a:rPr lang="cs-CZ" dirty="0"/>
              <a:t> (5., 1850 – 1855) sloužily jako úvod k Lisztovým sborovým kompozicím</a:t>
            </a:r>
          </a:p>
          <a:p>
            <a:pPr lvl="1"/>
            <a:r>
              <a:rPr lang="cs-CZ" i="1" dirty="0" err="1"/>
              <a:t>Tasso</a:t>
            </a:r>
            <a:r>
              <a:rPr lang="cs-CZ" dirty="0"/>
              <a:t> a </a:t>
            </a:r>
            <a:r>
              <a:rPr lang="cs-CZ" i="1" dirty="0"/>
              <a:t>Hamlet</a:t>
            </a:r>
            <a:r>
              <a:rPr lang="cs-CZ" dirty="0"/>
              <a:t> – hrány jako meziaktní hudba při činoherním představení</a:t>
            </a:r>
          </a:p>
          <a:p>
            <a:pPr lvl="1"/>
            <a:r>
              <a:rPr lang="cs-CZ" i="1" dirty="0" err="1"/>
              <a:t>Orpheus</a:t>
            </a:r>
            <a:r>
              <a:rPr lang="cs-CZ" dirty="0"/>
              <a:t> (1853 – 1854)</a:t>
            </a:r>
          </a:p>
          <a:p>
            <a:pPr lvl="1"/>
            <a:r>
              <a:rPr lang="cs-CZ" i="1" dirty="0" err="1"/>
              <a:t>Mazeppa</a:t>
            </a:r>
            <a:r>
              <a:rPr lang="cs-CZ" dirty="0"/>
              <a:t> (1841 – 1854) – orchestrální verze klavírní etudy</a:t>
            </a:r>
          </a:p>
          <a:p>
            <a:pPr lvl="1"/>
            <a:r>
              <a:rPr lang="cs-CZ" i="1" dirty="0"/>
              <a:t>Od kolébky ke hrobu </a:t>
            </a:r>
            <a:r>
              <a:rPr lang="cs-CZ" dirty="0"/>
              <a:t>(</a:t>
            </a:r>
            <a:r>
              <a:rPr lang="cs-CZ" i="1" dirty="0"/>
              <a:t>Von der </a:t>
            </a:r>
            <a:r>
              <a:rPr lang="cs-CZ" i="1" dirty="0" err="1"/>
              <a:t>Wiege</a:t>
            </a:r>
            <a:r>
              <a:rPr lang="cs-CZ" i="1" dirty="0"/>
              <a:t> bis </a:t>
            </a:r>
            <a:r>
              <a:rPr lang="cs-CZ" i="1" dirty="0" err="1"/>
              <a:t>zum</a:t>
            </a:r>
            <a:r>
              <a:rPr lang="cs-CZ" i="1" dirty="0"/>
              <a:t> </a:t>
            </a:r>
            <a:r>
              <a:rPr lang="cs-CZ" i="1" dirty="0" err="1"/>
              <a:t>Grabe</a:t>
            </a:r>
            <a:r>
              <a:rPr lang="cs-CZ" dirty="0"/>
              <a:t>, 1881 – 1882)</a:t>
            </a:r>
          </a:p>
          <a:p>
            <a:pPr lvl="1"/>
            <a:r>
              <a:rPr lang="cs-CZ" i="1" dirty="0"/>
              <a:t>Co slyšíme na horách </a:t>
            </a:r>
            <a:r>
              <a:rPr lang="cs-CZ" dirty="0"/>
              <a:t>(1847 – 1856)</a:t>
            </a:r>
          </a:p>
          <a:p>
            <a:pPr lvl="1"/>
            <a:r>
              <a:rPr lang="cs-CZ" i="1" dirty="0"/>
              <a:t>Slavnostní zvuky </a:t>
            </a:r>
            <a:r>
              <a:rPr lang="cs-CZ" dirty="0"/>
              <a:t>(</a:t>
            </a:r>
            <a:r>
              <a:rPr lang="cs-CZ" i="1" dirty="0" err="1"/>
              <a:t>Festklänge</a:t>
            </a:r>
            <a:r>
              <a:rPr lang="cs-CZ" dirty="0"/>
              <a:t>, 1853) – pro očekávaný sňatek s </a:t>
            </a:r>
            <a:r>
              <a:rPr lang="cs-CZ" dirty="0" err="1"/>
              <a:t>Carolyne</a:t>
            </a:r>
            <a:endParaRPr lang="cs-CZ" dirty="0"/>
          </a:p>
          <a:p>
            <a:r>
              <a:rPr lang="cs-CZ" dirty="0"/>
              <a:t>programní symfonie</a:t>
            </a:r>
          </a:p>
          <a:p>
            <a:pPr lvl="1"/>
            <a:r>
              <a:rPr lang="cs-CZ" dirty="0"/>
              <a:t>označení „programní symfonie“ propagoval od 1854: Je to idea „ … </a:t>
            </a:r>
            <a:r>
              <a:rPr lang="cs-CZ" dirty="0" err="1"/>
              <a:t>s</a:t>
            </a:r>
            <a:r>
              <a:rPr lang="cs-CZ" i="1" dirty="0" err="1"/>
              <a:t>ymfonismu</a:t>
            </a:r>
            <a:r>
              <a:rPr lang="cs-CZ" i="1" dirty="0"/>
              <a:t>, jež si nárokuje být uměleckým ztvárněním poetické ideje, vystupňovanou formou básně o subjektech světové literatury</a:t>
            </a:r>
            <a:r>
              <a:rPr lang="cs-CZ" dirty="0"/>
              <a:t>.“</a:t>
            </a:r>
          </a:p>
          <a:p>
            <a:pPr lvl="1"/>
            <a:r>
              <a:rPr lang="cs-CZ" i="1" dirty="0"/>
              <a:t>Faustovská</a:t>
            </a:r>
            <a:r>
              <a:rPr lang="cs-CZ" dirty="0"/>
              <a:t> a </a:t>
            </a:r>
            <a:r>
              <a:rPr lang="cs-CZ" i="1" dirty="0"/>
              <a:t>Dantovská</a:t>
            </a:r>
            <a:r>
              <a:rPr lang="cs-CZ" dirty="0"/>
              <a:t> </a:t>
            </a:r>
            <a:r>
              <a:rPr lang="cs-CZ" i="1" dirty="0"/>
              <a:t>symfonie</a:t>
            </a:r>
            <a:r>
              <a:rPr lang="cs-CZ" dirty="0"/>
              <a:t> – načrtává v Itálii, obě dokončil až ve výmarském období</a:t>
            </a:r>
          </a:p>
          <a:p>
            <a:r>
              <a:rPr lang="cs-CZ" dirty="0"/>
              <a:t>další symfonická tvorba: </a:t>
            </a:r>
          </a:p>
          <a:p>
            <a:pPr lvl="1"/>
            <a:r>
              <a:rPr lang="cs-CZ" i="1" dirty="0"/>
              <a:t>Uherské rapsodie </a:t>
            </a:r>
            <a:r>
              <a:rPr lang="cs-CZ" dirty="0"/>
              <a:t>(19) </a:t>
            </a:r>
            <a:r>
              <a:rPr lang="cs-CZ" i="1" dirty="0"/>
              <a:t>- </a:t>
            </a:r>
            <a:r>
              <a:rPr lang="cs-CZ" dirty="0"/>
              <a:t>i klavírní verze</a:t>
            </a:r>
            <a:endParaRPr lang="cs-CZ" i="1" dirty="0"/>
          </a:p>
          <a:p>
            <a:endParaRPr lang="cs-CZ" dirty="0"/>
          </a:p>
        </p:txBody>
      </p:sp>
    </p:spTree>
    <p:extLst>
      <p:ext uri="{BB962C8B-B14F-4D97-AF65-F5344CB8AC3E}">
        <p14:creationId xmlns:p14="http://schemas.microsoft.com/office/powerpoint/2010/main" val="874569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726B6D5-3E6C-442F-9341-00B360BFB476}"/>
              </a:ext>
            </a:extLst>
          </p:cNvPr>
          <p:cNvSpPr>
            <a:spLocks noGrp="1"/>
          </p:cNvSpPr>
          <p:nvPr>
            <p:ph idx="1"/>
          </p:nvPr>
        </p:nvSpPr>
        <p:spPr>
          <a:xfrm>
            <a:off x="340962" y="697424"/>
            <a:ext cx="11851037" cy="6160576"/>
          </a:xfrm>
        </p:spPr>
        <p:txBody>
          <a:bodyPr>
            <a:normAutofit fontScale="92500" lnSpcReduction="20000"/>
          </a:bodyPr>
          <a:lstStyle/>
          <a:p>
            <a:pPr marL="0" indent="0">
              <a:buNone/>
            </a:pPr>
            <a:r>
              <a:rPr lang="cs-CZ" dirty="0"/>
              <a:t>Další dílo</a:t>
            </a:r>
          </a:p>
          <a:p>
            <a:r>
              <a:rPr lang="cs-CZ" dirty="0"/>
              <a:t>jediná opera: </a:t>
            </a:r>
            <a:r>
              <a:rPr lang="cs-CZ" i="1" dirty="0"/>
              <a:t>Don </a:t>
            </a:r>
            <a:r>
              <a:rPr lang="cs-CZ" i="1" dirty="0" err="1"/>
              <a:t>Sanche</a:t>
            </a:r>
            <a:r>
              <a:rPr lang="cs-CZ" i="1" dirty="0"/>
              <a:t> </a:t>
            </a:r>
            <a:r>
              <a:rPr lang="cs-CZ" dirty="0"/>
              <a:t>(1825)</a:t>
            </a:r>
          </a:p>
          <a:p>
            <a:r>
              <a:rPr lang="cs-CZ" dirty="0"/>
              <a:t>komorní hudba</a:t>
            </a:r>
          </a:p>
          <a:p>
            <a:pPr lvl="1"/>
            <a:r>
              <a:rPr lang="cs-CZ" i="1" dirty="0"/>
              <a:t>Dueta pro housle a klavír</a:t>
            </a:r>
          </a:p>
          <a:p>
            <a:pPr lvl="1"/>
            <a:r>
              <a:rPr lang="cs-CZ" dirty="0"/>
              <a:t>ke konci života komorní skladby pro nejrůznější obsazení</a:t>
            </a:r>
          </a:p>
          <a:p>
            <a:r>
              <a:rPr lang="cs-CZ" dirty="0"/>
              <a:t>písňová tvorba</a:t>
            </a:r>
          </a:p>
          <a:p>
            <a:pPr lvl="1"/>
            <a:r>
              <a:rPr lang="cs-CZ" dirty="0"/>
              <a:t>kantáty</a:t>
            </a:r>
          </a:p>
          <a:p>
            <a:pPr lvl="1"/>
            <a:r>
              <a:rPr lang="cs-CZ" dirty="0"/>
              <a:t>písně převážně na německé texty</a:t>
            </a:r>
          </a:p>
          <a:p>
            <a:r>
              <a:rPr lang="cs-CZ" dirty="0"/>
              <a:t>poslední tvůrčí období: zvl. duchovní tvorba</a:t>
            </a:r>
          </a:p>
          <a:p>
            <a:pPr lvl="1"/>
            <a:r>
              <a:rPr lang="cs-CZ" i="1" dirty="0"/>
              <a:t>Ostřihomská mše</a:t>
            </a:r>
            <a:r>
              <a:rPr lang="cs-CZ" dirty="0"/>
              <a:t>, </a:t>
            </a:r>
            <a:r>
              <a:rPr lang="cs-CZ" i="1" dirty="0"/>
              <a:t>Uherská korunovační mše</a:t>
            </a:r>
          </a:p>
          <a:p>
            <a:pPr lvl="1"/>
            <a:r>
              <a:rPr lang="cs-CZ" dirty="0"/>
              <a:t>oratoria </a:t>
            </a:r>
            <a:r>
              <a:rPr lang="cs-CZ" i="1" dirty="0"/>
              <a:t>Kristus,</a:t>
            </a:r>
            <a:r>
              <a:rPr lang="cs-CZ" dirty="0"/>
              <a:t> </a:t>
            </a:r>
            <a:r>
              <a:rPr lang="cs-CZ" i="1" dirty="0"/>
              <a:t>Legenda o sv. Alžbětě</a:t>
            </a:r>
          </a:p>
          <a:p>
            <a:pPr lvl="1"/>
            <a:r>
              <a:rPr lang="cs-CZ" dirty="0"/>
              <a:t>varhanní </a:t>
            </a:r>
            <a:r>
              <a:rPr lang="cs-CZ" i="1" dirty="0"/>
              <a:t>Preludium a fuga na jméno B-A-C-H</a:t>
            </a:r>
          </a:p>
          <a:p>
            <a:pPr lvl="1"/>
            <a:r>
              <a:rPr lang="cs-CZ" i="1" dirty="0"/>
              <a:t>Requiem</a:t>
            </a:r>
          </a:p>
          <a:p>
            <a:pPr lvl="1"/>
            <a:endParaRPr lang="cs-CZ" dirty="0"/>
          </a:p>
          <a:p>
            <a:r>
              <a:rPr lang="cs-CZ" dirty="0"/>
              <a:t>přepracovaná díla</a:t>
            </a:r>
          </a:p>
          <a:p>
            <a:pPr lvl="1"/>
            <a:r>
              <a:rPr lang="cs-CZ" i="1" dirty="0"/>
              <a:t>Etudy, </a:t>
            </a:r>
            <a:r>
              <a:rPr lang="cs-CZ" i="1" dirty="0" err="1"/>
              <a:t>Petrarkovy</a:t>
            </a:r>
            <a:r>
              <a:rPr lang="cs-CZ" i="1" dirty="0"/>
              <a:t> sonety </a:t>
            </a:r>
            <a:r>
              <a:rPr lang="cs-CZ" dirty="0"/>
              <a:t>a</a:t>
            </a:r>
            <a:r>
              <a:rPr lang="cs-CZ" i="1" dirty="0"/>
              <a:t> Uherské národní melodie</a:t>
            </a:r>
            <a:r>
              <a:rPr lang="cs-CZ" dirty="0"/>
              <a:t> přepracoval do podoby </a:t>
            </a:r>
            <a:r>
              <a:rPr lang="cs-CZ" i="1" dirty="0"/>
              <a:t>Uherských rapsodií</a:t>
            </a:r>
          </a:p>
          <a:p>
            <a:pPr lvl="1"/>
            <a:r>
              <a:rPr lang="cs-CZ" i="1" dirty="0"/>
              <a:t>Poutníkovo album </a:t>
            </a:r>
            <a:r>
              <a:rPr lang="cs-CZ" dirty="0"/>
              <a:t>přepracoval do 1. svazku </a:t>
            </a:r>
            <a:r>
              <a:rPr lang="cs-CZ" i="1" dirty="0"/>
              <a:t>Let putování</a:t>
            </a:r>
          </a:p>
          <a:p>
            <a:r>
              <a:rPr lang="cs-CZ" dirty="0"/>
              <a:t>klavírní transkripce!</a:t>
            </a:r>
          </a:p>
          <a:p>
            <a:pPr lvl="1"/>
            <a:r>
              <a:rPr lang="cs-CZ" dirty="0"/>
              <a:t>jimi podporoval a propagoval tvorbu ostatních autorů</a:t>
            </a:r>
          </a:p>
          <a:p>
            <a:pPr lvl="1"/>
            <a:r>
              <a:rPr lang="cs-CZ" dirty="0"/>
              <a:t>od 1834 Schubertovy klavírní skladby a písně → podnícení zájmu o Schubertovo dílo</a:t>
            </a:r>
          </a:p>
          <a:p>
            <a:pPr marL="0" indent="0">
              <a:buNone/>
            </a:pPr>
            <a:endParaRPr lang="cs-CZ" dirty="0"/>
          </a:p>
          <a:p>
            <a:pPr lvl="1"/>
            <a:endParaRPr lang="cs-CZ" i="1" dirty="0"/>
          </a:p>
          <a:p>
            <a:endParaRPr lang="cs-CZ" dirty="0"/>
          </a:p>
        </p:txBody>
      </p:sp>
    </p:spTree>
    <p:extLst>
      <p:ext uri="{BB962C8B-B14F-4D97-AF65-F5344CB8AC3E}">
        <p14:creationId xmlns:p14="http://schemas.microsoft.com/office/powerpoint/2010/main" val="2307300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E6CFDC-73BF-494D-9E48-6D8E52D596C8}"/>
              </a:ext>
            </a:extLst>
          </p:cNvPr>
          <p:cNvSpPr>
            <a:spLocks noGrp="1"/>
          </p:cNvSpPr>
          <p:nvPr>
            <p:ph type="title"/>
          </p:nvPr>
        </p:nvSpPr>
        <p:spPr/>
        <p:txBody>
          <a:bodyPr/>
          <a:lstStyle/>
          <a:p>
            <a:r>
              <a:rPr lang="cs-CZ" dirty="0"/>
              <a:t>novoněmecká škola (</a:t>
            </a:r>
            <a:r>
              <a:rPr lang="cs-CZ" dirty="0" err="1"/>
              <a:t>Neue</a:t>
            </a:r>
            <a:r>
              <a:rPr lang="cs-CZ" dirty="0"/>
              <a:t> </a:t>
            </a:r>
            <a:r>
              <a:rPr lang="cs-CZ" dirty="0" err="1"/>
              <a:t>deutsche</a:t>
            </a:r>
            <a:r>
              <a:rPr lang="cs-CZ" dirty="0"/>
              <a:t> </a:t>
            </a:r>
            <a:r>
              <a:rPr lang="cs-CZ" dirty="0" err="1"/>
              <a:t>Schule</a:t>
            </a:r>
            <a:r>
              <a:rPr lang="cs-CZ" dirty="0"/>
              <a:t>)</a:t>
            </a:r>
          </a:p>
        </p:txBody>
      </p:sp>
      <p:sp>
        <p:nvSpPr>
          <p:cNvPr id="3" name="Zástupný symbol pro obsah 2">
            <a:extLst>
              <a:ext uri="{FF2B5EF4-FFF2-40B4-BE49-F238E27FC236}">
                <a16:creationId xmlns:a16="http://schemas.microsoft.com/office/drawing/2014/main" id="{6DC3A521-8777-47F3-A792-A9CA38937B1B}"/>
              </a:ext>
            </a:extLst>
          </p:cNvPr>
          <p:cNvSpPr>
            <a:spLocks noGrp="1"/>
          </p:cNvSpPr>
          <p:nvPr>
            <p:ph idx="1"/>
          </p:nvPr>
        </p:nvSpPr>
        <p:spPr>
          <a:xfrm>
            <a:off x="325464" y="2154264"/>
            <a:ext cx="11499743" cy="4417017"/>
          </a:xfrm>
        </p:spPr>
        <p:txBody>
          <a:bodyPr/>
          <a:lstStyle/>
          <a:p>
            <a:r>
              <a:rPr lang="cs-CZ" dirty="0"/>
              <a:t>skupina mladších skladatelů a umělců, přívrženců tvorby </a:t>
            </a:r>
            <a:r>
              <a:rPr lang="cs-CZ" dirty="0" err="1"/>
              <a:t>Liszta</a:t>
            </a:r>
            <a:r>
              <a:rPr lang="cs-CZ" dirty="0"/>
              <a:t> a Wagnera, patřili sem mj.</a:t>
            </a:r>
          </a:p>
          <a:p>
            <a:pPr lvl="1"/>
            <a:r>
              <a:rPr lang="cs-CZ" dirty="0"/>
              <a:t>Franz Brendl – iniciátor založení školy, hudební spisovatel a přítel </a:t>
            </a:r>
            <a:r>
              <a:rPr lang="cs-CZ" dirty="0" err="1"/>
              <a:t>Liszta</a:t>
            </a:r>
            <a:r>
              <a:rPr lang="cs-CZ" dirty="0"/>
              <a:t>, od r. 1859 prosazoval toto pojmenování</a:t>
            </a:r>
          </a:p>
          <a:p>
            <a:pPr lvl="1"/>
            <a:r>
              <a:rPr lang="cs-CZ" dirty="0"/>
              <a:t>Peter </a:t>
            </a:r>
            <a:r>
              <a:rPr lang="cs-CZ" dirty="0" err="1"/>
              <a:t>Cornelius</a:t>
            </a:r>
            <a:r>
              <a:rPr lang="cs-CZ" dirty="0"/>
              <a:t> – skladatel</a:t>
            </a:r>
          </a:p>
          <a:p>
            <a:pPr lvl="1"/>
            <a:r>
              <a:rPr lang="cs-CZ" dirty="0"/>
              <a:t>Hans von </a:t>
            </a:r>
            <a:r>
              <a:rPr lang="cs-CZ" dirty="0" err="1"/>
              <a:t>Bülow</a:t>
            </a:r>
            <a:r>
              <a:rPr lang="cs-CZ" dirty="0"/>
              <a:t> – dirigent a klavírista</a:t>
            </a:r>
          </a:p>
          <a:p>
            <a:pPr lvl="1"/>
            <a:r>
              <a:rPr lang="cs-CZ" dirty="0"/>
              <a:t>Hans Richter - dirigent</a:t>
            </a:r>
          </a:p>
          <a:p>
            <a:pPr lvl="1"/>
            <a:r>
              <a:rPr lang="cs-CZ" dirty="0"/>
              <a:t>další</a:t>
            </a:r>
          </a:p>
          <a:p>
            <a:r>
              <a:rPr lang="cs-CZ" dirty="0"/>
              <a:t>měli velký podíl na dalším šíření programní hudby a novoromantismu</a:t>
            </a:r>
          </a:p>
          <a:p>
            <a:endParaRPr lang="cs-CZ" dirty="0"/>
          </a:p>
        </p:txBody>
      </p:sp>
    </p:spTree>
    <p:extLst>
      <p:ext uri="{BB962C8B-B14F-4D97-AF65-F5344CB8AC3E}">
        <p14:creationId xmlns:p14="http://schemas.microsoft.com/office/powerpoint/2010/main" val="2572868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373BD5-00E3-407C-A9B2-599E8AAD5C94}"/>
              </a:ext>
            </a:extLst>
          </p:cNvPr>
          <p:cNvSpPr>
            <a:spLocks noGrp="1"/>
          </p:cNvSpPr>
          <p:nvPr>
            <p:ph type="ctrTitle"/>
          </p:nvPr>
        </p:nvSpPr>
        <p:spPr>
          <a:xfrm>
            <a:off x="0" y="2742465"/>
            <a:ext cx="11098391" cy="1373070"/>
          </a:xfrm>
        </p:spPr>
        <p:txBody>
          <a:bodyPr/>
          <a:lstStyle/>
          <a:p>
            <a:pPr algn="l"/>
            <a:r>
              <a:rPr lang="cs-CZ" dirty="0"/>
              <a:t>Dirigenti </a:t>
            </a:r>
            <a:br>
              <a:rPr lang="cs-CZ" dirty="0"/>
            </a:br>
            <a:r>
              <a:rPr lang="cs-CZ" dirty="0"/>
              <a:t>Lisztových a Wagnerových děl</a:t>
            </a:r>
          </a:p>
        </p:txBody>
      </p:sp>
      <p:sp>
        <p:nvSpPr>
          <p:cNvPr id="3" name="Podnadpis 2">
            <a:extLst>
              <a:ext uri="{FF2B5EF4-FFF2-40B4-BE49-F238E27FC236}">
                <a16:creationId xmlns:a16="http://schemas.microsoft.com/office/drawing/2014/main" id="{FDBECB39-B27F-4D6A-9BE8-AFEE09D49555}"/>
              </a:ext>
            </a:extLst>
          </p:cNvPr>
          <p:cNvSpPr>
            <a:spLocks noGrp="1"/>
          </p:cNvSpPr>
          <p:nvPr>
            <p:ph type="subTitle" idx="1"/>
          </p:nvPr>
        </p:nvSpPr>
        <p:spPr>
          <a:xfrm>
            <a:off x="680321" y="4394039"/>
            <a:ext cx="10601967" cy="1117687"/>
          </a:xfrm>
        </p:spPr>
        <p:txBody>
          <a:bodyPr>
            <a:normAutofit/>
          </a:bodyPr>
          <a:lstStyle/>
          <a:p>
            <a:endParaRPr lang="cs-CZ" sz="3500" dirty="0"/>
          </a:p>
        </p:txBody>
      </p:sp>
    </p:spTree>
    <p:extLst>
      <p:ext uri="{BB962C8B-B14F-4D97-AF65-F5344CB8AC3E}">
        <p14:creationId xmlns:p14="http://schemas.microsoft.com/office/powerpoint/2010/main" val="3862599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178571-C2EB-4068-A676-16F7B7EDAF02}"/>
              </a:ext>
            </a:extLst>
          </p:cNvPr>
          <p:cNvSpPr>
            <a:spLocks noGrp="1"/>
          </p:cNvSpPr>
          <p:nvPr>
            <p:ph type="title"/>
          </p:nvPr>
        </p:nvSpPr>
        <p:spPr/>
        <p:txBody>
          <a:bodyPr>
            <a:normAutofit/>
          </a:bodyPr>
          <a:lstStyle/>
          <a:p>
            <a:r>
              <a:rPr lang="cs-CZ" dirty="0"/>
              <a:t>Hans von </a:t>
            </a:r>
            <a:r>
              <a:rPr lang="cs-CZ" dirty="0" err="1"/>
              <a:t>Bülow</a:t>
            </a:r>
            <a:r>
              <a:rPr lang="cs-CZ" dirty="0"/>
              <a:t> (1830 – 1894)</a:t>
            </a:r>
          </a:p>
        </p:txBody>
      </p:sp>
      <p:sp>
        <p:nvSpPr>
          <p:cNvPr id="3" name="Zástupný symbol pro obsah 2">
            <a:extLst>
              <a:ext uri="{FF2B5EF4-FFF2-40B4-BE49-F238E27FC236}">
                <a16:creationId xmlns:a16="http://schemas.microsoft.com/office/drawing/2014/main" id="{BF941A40-2AFD-4ACF-8F97-0529388643BF}"/>
              </a:ext>
            </a:extLst>
          </p:cNvPr>
          <p:cNvSpPr>
            <a:spLocks noGrp="1"/>
          </p:cNvSpPr>
          <p:nvPr>
            <p:ph idx="1"/>
          </p:nvPr>
        </p:nvSpPr>
        <p:spPr>
          <a:xfrm>
            <a:off x="337625" y="2082018"/>
            <a:ext cx="11591778" cy="4614203"/>
          </a:xfrm>
        </p:spPr>
        <p:txBody>
          <a:bodyPr>
            <a:normAutofit fontScale="85000" lnSpcReduction="20000"/>
          </a:bodyPr>
          <a:lstStyle/>
          <a:p>
            <a:r>
              <a:rPr lang="cs-CZ" dirty="0"/>
              <a:t>dirigent, klavírista, skladatel</a:t>
            </a:r>
          </a:p>
          <a:p>
            <a:r>
              <a:rPr lang="cs-CZ" dirty="0"/>
              <a:t>1842 v Drážďanech poznal dílo Wagnera, přátelství s </a:t>
            </a:r>
            <a:r>
              <a:rPr lang="cs-CZ" dirty="0" err="1"/>
              <a:t>Lisztem</a:t>
            </a:r>
            <a:r>
              <a:rPr lang="cs-CZ" dirty="0"/>
              <a:t> (jeho vzor v klavíru) → nadšený obdivovatel obou</a:t>
            </a:r>
          </a:p>
          <a:p>
            <a:r>
              <a:rPr lang="cs-CZ" dirty="0"/>
              <a:t>1850 díky Wagnerovi dirigentem v Curychu → Wagnerovým žákem, také jeho osobním dirigentem a blízkým přítelem</a:t>
            </a:r>
          </a:p>
          <a:p>
            <a:r>
              <a:rPr lang="cs-CZ" dirty="0"/>
              <a:t>manželství s </a:t>
            </a:r>
            <a:r>
              <a:rPr lang="cs-CZ" dirty="0" err="1"/>
              <a:t>Cosimou</a:t>
            </a:r>
            <a:r>
              <a:rPr lang="cs-CZ" dirty="0"/>
              <a:t>, dcerou F. </a:t>
            </a:r>
            <a:r>
              <a:rPr lang="cs-CZ" dirty="0" err="1"/>
              <a:t>Liszta</a:t>
            </a:r>
            <a:r>
              <a:rPr lang="cs-CZ" dirty="0"/>
              <a:t>, udržovala ale milostný poměr s Wagnerem → po rozvodu sňatek </a:t>
            </a:r>
            <a:r>
              <a:rPr lang="cs-CZ" dirty="0" err="1"/>
              <a:t>Cosimy</a:t>
            </a:r>
            <a:r>
              <a:rPr lang="cs-CZ" dirty="0"/>
              <a:t> s Wagnerem, i přes tuto epizodu </a:t>
            </a:r>
            <a:r>
              <a:rPr lang="cs-CZ" dirty="0" err="1"/>
              <a:t>Bülow</a:t>
            </a:r>
            <a:r>
              <a:rPr lang="cs-CZ" dirty="0"/>
              <a:t> stálý nadšenec a propagátor Wagnerovy hudby</a:t>
            </a:r>
          </a:p>
          <a:p>
            <a:r>
              <a:rPr lang="cs-CZ" dirty="0"/>
              <a:t>výborný a vyhledávaný dirigent (i složitá díla zpaměti; jako první klavírista provedl všechny Beethovenovy sonáty zpaměti)</a:t>
            </a:r>
          </a:p>
          <a:p>
            <a:r>
              <a:rPr lang="cs-CZ" dirty="0"/>
              <a:t>jako jeden z prvních evropských hudebníků uspořádal turné v USA</a:t>
            </a:r>
          </a:p>
          <a:p>
            <a:r>
              <a:rPr lang="cs-CZ" dirty="0"/>
              <a:t>vrchol kariéry: od 1864 dirigentem v Mnichově, premiéry Wagnerova </a:t>
            </a:r>
            <a:r>
              <a:rPr lang="cs-CZ" i="1" dirty="0"/>
              <a:t>Tristana</a:t>
            </a:r>
            <a:r>
              <a:rPr lang="cs-CZ" dirty="0"/>
              <a:t> (1865) a </a:t>
            </a:r>
            <a:r>
              <a:rPr lang="cs-CZ" i="1" dirty="0"/>
              <a:t>Mistrů pěvců </a:t>
            </a:r>
            <a:r>
              <a:rPr lang="cs-CZ" dirty="0"/>
              <a:t>(1868)</a:t>
            </a:r>
          </a:p>
          <a:p>
            <a:r>
              <a:rPr lang="cs-CZ" dirty="0"/>
              <a:t>později také propagátor Richarda </a:t>
            </a:r>
            <a:r>
              <a:rPr lang="cs-CZ" dirty="0" err="1"/>
              <a:t>Strausse</a:t>
            </a:r>
            <a:endParaRPr lang="cs-CZ" dirty="0"/>
          </a:p>
          <a:p>
            <a:r>
              <a:rPr lang="cs-CZ" dirty="0"/>
              <a:t>nástrojové inovace: pětistrunný kontrabas a pedálové tympány → dnes běžná součást symfonického orchestru</a:t>
            </a:r>
          </a:p>
        </p:txBody>
      </p:sp>
    </p:spTree>
    <p:extLst>
      <p:ext uri="{BB962C8B-B14F-4D97-AF65-F5344CB8AC3E}">
        <p14:creationId xmlns:p14="http://schemas.microsoft.com/office/powerpoint/2010/main" val="1575944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D27981-81D9-4EE9-A709-C1E53469ACD4}"/>
              </a:ext>
            </a:extLst>
          </p:cNvPr>
          <p:cNvSpPr>
            <a:spLocks noGrp="1"/>
          </p:cNvSpPr>
          <p:nvPr>
            <p:ph type="title"/>
          </p:nvPr>
        </p:nvSpPr>
        <p:spPr/>
        <p:txBody>
          <a:bodyPr/>
          <a:lstStyle/>
          <a:p>
            <a:r>
              <a:rPr lang="cs-CZ" dirty="0"/>
              <a:t>Hans Richter (1843 – 1916)</a:t>
            </a:r>
          </a:p>
        </p:txBody>
      </p:sp>
      <p:sp>
        <p:nvSpPr>
          <p:cNvPr id="3" name="Zástupný symbol pro obsah 2">
            <a:extLst>
              <a:ext uri="{FF2B5EF4-FFF2-40B4-BE49-F238E27FC236}">
                <a16:creationId xmlns:a16="http://schemas.microsoft.com/office/drawing/2014/main" id="{50C70181-10A8-4A1C-9C4C-702A0B5AFEAE}"/>
              </a:ext>
            </a:extLst>
          </p:cNvPr>
          <p:cNvSpPr>
            <a:spLocks noGrp="1"/>
          </p:cNvSpPr>
          <p:nvPr>
            <p:ph idx="1"/>
          </p:nvPr>
        </p:nvSpPr>
        <p:spPr>
          <a:xfrm>
            <a:off x="340963" y="2154264"/>
            <a:ext cx="11670223" cy="4510007"/>
          </a:xfrm>
        </p:spPr>
        <p:txBody>
          <a:bodyPr/>
          <a:lstStyle/>
          <a:p>
            <a:r>
              <a:rPr lang="cs-CZ" dirty="0"/>
              <a:t>výborný hornista, díky tomu seznámení s Wagnerem, který hledal schopné hudebníky do Mnichova</a:t>
            </a:r>
          </a:p>
          <a:p>
            <a:r>
              <a:rPr lang="cs-CZ" dirty="0"/>
              <a:t>přepisoval Wagnerovy rukopisné partitury pro tisk (</a:t>
            </a:r>
            <a:r>
              <a:rPr lang="cs-CZ" i="1" dirty="0"/>
              <a:t>Siegfried</a:t>
            </a:r>
            <a:r>
              <a:rPr lang="cs-CZ" dirty="0"/>
              <a:t> a </a:t>
            </a:r>
            <a:r>
              <a:rPr lang="cs-CZ" i="1" dirty="0"/>
              <a:t>Mistři pěvci</a:t>
            </a:r>
            <a:r>
              <a:rPr lang="cs-CZ" dirty="0"/>
              <a:t>)</a:t>
            </a:r>
            <a:endParaRPr lang="cs-CZ" i="1" dirty="0"/>
          </a:p>
          <a:p>
            <a:r>
              <a:rPr lang="cs-CZ" dirty="0"/>
              <a:t>svědek při sňatku Wagnera s </a:t>
            </a:r>
            <a:r>
              <a:rPr lang="cs-CZ" dirty="0" err="1"/>
              <a:t>Cosimou</a:t>
            </a:r>
            <a:endParaRPr lang="cs-CZ" dirty="0"/>
          </a:p>
          <a:p>
            <a:r>
              <a:rPr lang="cs-CZ" dirty="0"/>
              <a:t>většinu profesního života ve Vídni – kapelník Královské dvorní opery</a:t>
            </a:r>
          </a:p>
          <a:p>
            <a:r>
              <a:rPr lang="cs-CZ" dirty="0"/>
              <a:t>dirigoval premiéru Wagnerova </a:t>
            </a:r>
            <a:r>
              <a:rPr lang="cs-CZ" i="1" dirty="0"/>
              <a:t>Prstenu</a:t>
            </a:r>
            <a:r>
              <a:rPr lang="cs-CZ" dirty="0"/>
              <a:t> v Bayreuthu, poté se s ním střídal v dirigování jeho děl tam i v Anglii</a:t>
            </a:r>
          </a:p>
          <a:p>
            <a:r>
              <a:rPr lang="cs-CZ" dirty="0"/>
              <a:t>jeden z nejvýznamnějších dirigentů 19. století</a:t>
            </a:r>
          </a:p>
          <a:p>
            <a:r>
              <a:rPr lang="cs-CZ" dirty="0"/>
              <a:t>zasloužil se také o propagaci děl </a:t>
            </a:r>
            <a:r>
              <a:rPr lang="cs-CZ" dirty="0">
                <a:effectLst/>
              </a:rPr>
              <a:t> Antona </a:t>
            </a:r>
            <a:r>
              <a:rPr lang="cs-CZ" dirty="0" err="1">
                <a:effectLst/>
              </a:rPr>
              <a:t>Brucknera</a:t>
            </a:r>
            <a:r>
              <a:rPr lang="cs-CZ" dirty="0">
                <a:effectLst/>
              </a:rPr>
              <a:t>, Johannese Brahmse, Antonína Dvořáka a Edwarda </a:t>
            </a:r>
            <a:r>
              <a:rPr lang="cs-CZ" dirty="0" err="1">
                <a:effectLst/>
              </a:rPr>
              <a:t>Elgara</a:t>
            </a:r>
            <a:endParaRPr lang="cs-CZ" dirty="0">
              <a:effectLst/>
            </a:endParaRPr>
          </a:p>
        </p:txBody>
      </p:sp>
    </p:spTree>
    <p:extLst>
      <p:ext uri="{BB962C8B-B14F-4D97-AF65-F5344CB8AC3E}">
        <p14:creationId xmlns:p14="http://schemas.microsoft.com/office/powerpoint/2010/main" val="1605723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83C205-3C8A-4EE6-B52B-F8C21392B81D}"/>
              </a:ext>
            </a:extLst>
          </p:cNvPr>
          <p:cNvSpPr>
            <a:spLocks noGrp="1"/>
          </p:cNvSpPr>
          <p:nvPr>
            <p:ph type="title"/>
          </p:nvPr>
        </p:nvSpPr>
        <p:spPr/>
        <p:txBody>
          <a:bodyPr/>
          <a:lstStyle/>
          <a:p>
            <a:r>
              <a:rPr lang="cs-CZ" dirty="0"/>
              <a:t>Literatura</a:t>
            </a:r>
          </a:p>
        </p:txBody>
      </p:sp>
      <p:sp>
        <p:nvSpPr>
          <p:cNvPr id="3" name="Zástupný symbol pro obsah 2">
            <a:extLst>
              <a:ext uri="{FF2B5EF4-FFF2-40B4-BE49-F238E27FC236}">
                <a16:creationId xmlns:a16="http://schemas.microsoft.com/office/drawing/2014/main" id="{5A012A82-F3FB-4027-9358-A3B210D9FCE3}"/>
              </a:ext>
            </a:extLst>
          </p:cNvPr>
          <p:cNvSpPr>
            <a:spLocks noGrp="1"/>
          </p:cNvSpPr>
          <p:nvPr>
            <p:ph idx="1"/>
          </p:nvPr>
        </p:nvSpPr>
        <p:spPr/>
        <p:txBody>
          <a:bodyPr/>
          <a:lstStyle/>
          <a:p>
            <a:r>
              <a:rPr lang="cs-CZ" dirty="0">
                <a:effectLst/>
              </a:rPr>
              <a:t>BERLIOZ, Hector. </a:t>
            </a:r>
            <a:r>
              <a:rPr lang="cs-CZ" i="1" dirty="0">
                <a:effectLst/>
              </a:rPr>
              <a:t>Z pamětí Hectora Berlioze</a:t>
            </a:r>
            <a:r>
              <a:rPr lang="cs-CZ" dirty="0">
                <a:effectLst/>
              </a:rPr>
              <a:t>. Praha: Supraphon, 1978, 44 s.</a:t>
            </a:r>
          </a:p>
          <a:p>
            <a:r>
              <a:rPr lang="cs-CZ" dirty="0">
                <a:effectLst/>
              </a:rPr>
              <a:t>DE QUINCEY, Thomas. </a:t>
            </a:r>
            <a:r>
              <a:rPr lang="cs-CZ" i="1" dirty="0">
                <a:effectLst/>
              </a:rPr>
              <a:t>Zpověď anglického poživače opia</a:t>
            </a:r>
            <a:r>
              <a:rPr lang="cs-CZ" dirty="0">
                <a:effectLst/>
              </a:rPr>
              <a:t>. Přeložil A. Vyskočil. Praha: </a:t>
            </a:r>
            <a:r>
              <a:rPr lang="cs-CZ" dirty="0" err="1">
                <a:effectLst/>
              </a:rPr>
              <a:t>Volvox</a:t>
            </a:r>
            <a:r>
              <a:rPr lang="cs-CZ" dirty="0">
                <a:effectLst/>
              </a:rPr>
              <a:t> </a:t>
            </a:r>
            <a:r>
              <a:rPr lang="cs-CZ" dirty="0" err="1">
                <a:effectLst/>
              </a:rPr>
              <a:t>Globator</a:t>
            </a:r>
            <a:r>
              <a:rPr lang="cs-CZ" dirty="0">
                <a:effectLst/>
              </a:rPr>
              <a:t>, 1991, 280 s. ISBN 80-900906-3-X.</a:t>
            </a:r>
          </a:p>
          <a:p>
            <a:r>
              <a:rPr lang="cs-CZ" dirty="0">
                <a:effectLst/>
              </a:rPr>
              <a:t>HONS, Miloš. </a:t>
            </a:r>
            <a:r>
              <a:rPr lang="cs-CZ" i="1" dirty="0">
                <a:effectLst/>
              </a:rPr>
              <a:t>Hudba zvaná symfonie</a:t>
            </a:r>
            <a:r>
              <a:rPr lang="cs-CZ" dirty="0">
                <a:effectLst/>
              </a:rPr>
              <a:t>. Praha: TOGGA, 2005, 388 s. </a:t>
            </a:r>
            <a:r>
              <a:rPr lang="cs-CZ">
                <a:effectLst/>
              </a:rPr>
              <a:t>ISBN 80-902912-6-0.</a:t>
            </a:r>
            <a:endParaRPr lang="cs-CZ" dirty="0">
              <a:effectLst/>
            </a:endParaRPr>
          </a:p>
          <a:p>
            <a:r>
              <a:rPr lang="en-US" dirty="0">
                <a:effectLst/>
              </a:rPr>
              <a:t>SEARLE, Humphrey. </a:t>
            </a:r>
            <a:r>
              <a:rPr lang="en-US" i="1" dirty="0">
                <a:effectLst/>
              </a:rPr>
              <a:t>The music of Liszt</a:t>
            </a:r>
            <a:r>
              <a:rPr lang="en-US" dirty="0">
                <a:effectLst/>
              </a:rPr>
              <a:t>. New York: Dover Publications, 2012</a:t>
            </a:r>
            <a:r>
              <a:rPr lang="cs-CZ" dirty="0">
                <a:effectLst/>
              </a:rPr>
              <a:t>,</a:t>
            </a:r>
            <a:r>
              <a:rPr lang="en-US" dirty="0">
                <a:effectLst/>
              </a:rPr>
              <a:t> </a:t>
            </a:r>
            <a:r>
              <a:rPr lang="cs-CZ" dirty="0">
                <a:effectLst/>
              </a:rPr>
              <a:t>207 s. </a:t>
            </a:r>
            <a:r>
              <a:rPr lang="en-US" dirty="0">
                <a:effectLst/>
              </a:rPr>
              <a:t>ISBN 978-0-486-48793-9.</a:t>
            </a:r>
            <a:r>
              <a:rPr lang="cs-CZ" dirty="0">
                <a:effectLst/>
              </a:rPr>
              <a:t> </a:t>
            </a:r>
            <a:endParaRPr lang="cs-CZ" dirty="0"/>
          </a:p>
        </p:txBody>
      </p:sp>
    </p:spTree>
    <p:extLst>
      <p:ext uri="{BB962C8B-B14F-4D97-AF65-F5344CB8AC3E}">
        <p14:creationId xmlns:p14="http://schemas.microsoft.com/office/powerpoint/2010/main" val="245403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0481" y="0"/>
            <a:ext cx="12021520" cy="6858000"/>
          </a:xfrm>
        </p:spPr>
        <p:txBody>
          <a:bodyPr>
            <a:normAutofit fontScale="92500" lnSpcReduction="20000"/>
          </a:bodyPr>
          <a:lstStyle/>
          <a:p>
            <a:pPr marL="0" indent="0">
              <a:buNone/>
            </a:pPr>
            <a:r>
              <a:rPr lang="cs-CZ" b="1" u="sng" dirty="0"/>
              <a:t>symfonická báseň</a:t>
            </a:r>
          </a:p>
          <a:p>
            <a:r>
              <a:rPr lang="cs-CZ" dirty="0"/>
              <a:t>forma instrumentální programní hudby, typická pro 19. a cca 1. pol. 20. stol., 1dílná</a:t>
            </a:r>
          </a:p>
          <a:p>
            <a:r>
              <a:rPr lang="cs-CZ" dirty="0"/>
              <a:t>počátky v Beethovenových předehrách (</a:t>
            </a:r>
            <a:r>
              <a:rPr lang="cs-CZ" i="1" dirty="0" err="1"/>
              <a:t>Egmont</a:t>
            </a:r>
            <a:r>
              <a:rPr lang="cs-CZ" i="1" dirty="0"/>
              <a:t> </a:t>
            </a:r>
            <a:r>
              <a:rPr lang="cs-CZ" dirty="0"/>
              <a:t>(1810) aj.) – předjímá ideu a formu</a:t>
            </a:r>
          </a:p>
          <a:p>
            <a:r>
              <a:rPr lang="cs-CZ" dirty="0"/>
              <a:t>B. Smetana: „</a:t>
            </a:r>
            <a:r>
              <a:rPr lang="cs-CZ" i="1" dirty="0"/>
              <a:t>Ani symfonie, ani ouvertura, ale útvar, který čeká na pojmenování</a:t>
            </a:r>
            <a:r>
              <a:rPr lang="cs-CZ" dirty="0"/>
              <a:t>.“</a:t>
            </a:r>
          </a:p>
          <a:p>
            <a:r>
              <a:rPr lang="cs-CZ" dirty="0"/>
              <a:t>zakladatel Ferenc </a:t>
            </a:r>
            <a:r>
              <a:rPr lang="cs-CZ" dirty="0" err="1"/>
              <a:t>Liszt</a:t>
            </a:r>
            <a:r>
              <a:rPr lang="cs-CZ" dirty="0"/>
              <a:t> </a:t>
            </a:r>
          </a:p>
          <a:p>
            <a:pPr lvl="1"/>
            <a:r>
              <a:rPr lang="cs-CZ" dirty="0"/>
              <a:t>symfonická báseň vůbec první tohoto druhu: </a:t>
            </a:r>
            <a:r>
              <a:rPr lang="cs-CZ" i="1" dirty="0" err="1"/>
              <a:t>Tasso</a:t>
            </a:r>
            <a:r>
              <a:rPr lang="cs-CZ" i="1" dirty="0"/>
              <a:t>. Nářek a triumf </a:t>
            </a:r>
            <a:r>
              <a:rPr lang="cs-CZ" dirty="0"/>
              <a:t>(1849)</a:t>
            </a:r>
          </a:p>
          <a:p>
            <a:pPr lvl="1"/>
            <a:r>
              <a:rPr lang="cs-CZ" dirty="0"/>
              <a:t>zavedl pojem „symfonická báseň“</a:t>
            </a:r>
          </a:p>
          <a:p>
            <a:r>
              <a:rPr lang="cs-CZ" dirty="0"/>
              <a:t>vždy mimohudební námět, inspirace, odkaz…</a:t>
            </a:r>
          </a:p>
          <a:p>
            <a:pPr lvl="1"/>
            <a:r>
              <a:rPr lang="cs-CZ" dirty="0"/>
              <a:t>díla/postavy:</a:t>
            </a:r>
          </a:p>
          <a:p>
            <a:pPr lvl="2"/>
            <a:r>
              <a:rPr lang="cs-CZ" dirty="0"/>
              <a:t>historické - F. </a:t>
            </a:r>
            <a:r>
              <a:rPr lang="cs-CZ" dirty="0" err="1"/>
              <a:t>Liszt</a:t>
            </a:r>
            <a:r>
              <a:rPr lang="cs-CZ" dirty="0"/>
              <a:t>: </a:t>
            </a:r>
            <a:r>
              <a:rPr lang="cs-CZ" i="1" dirty="0" err="1"/>
              <a:t>Mazeppa</a:t>
            </a:r>
            <a:endParaRPr lang="cs-CZ" i="1" dirty="0"/>
          </a:p>
          <a:p>
            <a:pPr lvl="2"/>
            <a:r>
              <a:rPr lang="cs-CZ" dirty="0"/>
              <a:t>mytologické – F. </a:t>
            </a:r>
            <a:r>
              <a:rPr lang="cs-CZ" dirty="0" err="1"/>
              <a:t>Liszt</a:t>
            </a:r>
            <a:r>
              <a:rPr lang="cs-CZ" dirty="0"/>
              <a:t>: </a:t>
            </a:r>
            <a:r>
              <a:rPr lang="cs-CZ" i="1" dirty="0"/>
              <a:t>Orfeus</a:t>
            </a:r>
          </a:p>
          <a:p>
            <a:pPr lvl="2"/>
            <a:r>
              <a:rPr lang="cs-CZ" dirty="0"/>
              <a:t>dramatické – F. </a:t>
            </a:r>
            <a:r>
              <a:rPr lang="cs-CZ" dirty="0" err="1"/>
              <a:t>Liszt</a:t>
            </a:r>
            <a:r>
              <a:rPr lang="cs-CZ" dirty="0"/>
              <a:t>: </a:t>
            </a:r>
            <a:r>
              <a:rPr lang="cs-CZ" i="1" dirty="0"/>
              <a:t>Hamlet, </a:t>
            </a:r>
            <a:r>
              <a:rPr lang="cs-CZ" dirty="0"/>
              <a:t>B. Smetana: </a:t>
            </a:r>
            <a:r>
              <a:rPr lang="cs-CZ" i="1" dirty="0" err="1"/>
              <a:t>Hakon</a:t>
            </a:r>
            <a:r>
              <a:rPr lang="cs-CZ" i="1" dirty="0"/>
              <a:t> Jarl, </a:t>
            </a:r>
            <a:r>
              <a:rPr lang="cs-CZ" dirty="0"/>
              <a:t>B. Smetana: </a:t>
            </a:r>
            <a:r>
              <a:rPr lang="cs-CZ" i="1" dirty="0"/>
              <a:t>Richard III.</a:t>
            </a:r>
          </a:p>
          <a:p>
            <a:pPr lvl="2"/>
            <a:r>
              <a:rPr lang="cs-CZ" dirty="0"/>
              <a:t>literární – A. Dvořák: </a:t>
            </a:r>
            <a:r>
              <a:rPr lang="cs-CZ" i="1" dirty="0"/>
              <a:t>Vodník, Polednice</a:t>
            </a:r>
            <a:r>
              <a:rPr lang="cs-CZ" dirty="0"/>
              <a:t>, </a:t>
            </a:r>
            <a:r>
              <a:rPr lang="cs-CZ" i="1" dirty="0"/>
              <a:t>Zlatý kolovrat</a:t>
            </a:r>
            <a:r>
              <a:rPr lang="cs-CZ" dirty="0"/>
              <a:t>, </a:t>
            </a:r>
            <a:r>
              <a:rPr lang="cs-CZ" i="1" dirty="0"/>
              <a:t>Holoubek</a:t>
            </a:r>
            <a:r>
              <a:rPr lang="cs-CZ" dirty="0"/>
              <a:t>, R. </a:t>
            </a:r>
            <a:r>
              <a:rPr lang="cs-CZ" dirty="0" err="1"/>
              <a:t>Strauss</a:t>
            </a:r>
            <a:r>
              <a:rPr lang="cs-CZ" dirty="0"/>
              <a:t>: </a:t>
            </a:r>
            <a:r>
              <a:rPr lang="cs-CZ" i="1" dirty="0"/>
              <a:t>Don Quijote</a:t>
            </a:r>
          </a:p>
          <a:p>
            <a:pPr lvl="2"/>
            <a:r>
              <a:rPr lang="cs-CZ" dirty="0"/>
              <a:t>filozofické - R. </a:t>
            </a:r>
            <a:r>
              <a:rPr lang="cs-CZ" dirty="0" err="1"/>
              <a:t>Strauss</a:t>
            </a:r>
            <a:r>
              <a:rPr lang="cs-CZ" dirty="0"/>
              <a:t>: </a:t>
            </a:r>
            <a:r>
              <a:rPr lang="cs-CZ" i="1" dirty="0"/>
              <a:t>Tak pravil </a:t>
            </a:r>
            <a:r>
              <a:rPr lang="cs-CZ" i="1" dirty="0" err="1"/>
              <a:t>Zarathustra</a:t>
            </a:r>
            <a:endParaRPr lang="cs-CZ" i="1" dirty="0"/>
          </a:p>
          <a:p>
            <a:pPr lvl="1"/>
            <a:r>
              <a:rPr lang="cs-CZ" dirty="0"/>
              <a:t>událost – C. Saint-</a:t>
            </a:r>
            <a:r>
              <a:rPr lang="cs-CZ" dirty="0" err="1"/>
              <a:t>Saëns</a:t>
            </a:r>
            <a:r>
              <a:rPr lang="cs-CZ" dirty="0"/>
              <a:t>: </a:t>
            </a:r>
            <a:r>
              <a:rPr lang="cs-CZ" i="1" dirty="0"/>
              <a:t>Tanec kostlivců</a:t>
            </a:r>
          </a:p>
          <a:p>
            <a:pPr lvl="1"/>
            <a:r>
              <a:rPr lang="cs-CZ" dirty="0"/>
              <a:t>oslava krajiny – B. Smetana: cyklus </a:t>
            </a:r>
            <a:r>
              <a:rPr lang="cs-CZ" i="1" dirty="0"/>
              <a:t>Má vlast</a:t>
            </a:r>
            <a:r>
              <a:rPr lang="cs-CZ" dirty="0"/>
              <a:t>, F. </a:t>
            </a:r>
            <a:r>
              <a:rPr lang="cs-CZ" dirty="0" err="1"/>
              <a:t>Liszt</a:t>
            </a:r>
            <a:r>
              <a:rPr lang="cs-CZ" dirty="0"/>
              <a:t>: </a:t>
            </a:r>
            <a:r>
              <a:rPr lang="cs-CZ" i="1" dirty="0"/>
              <a:t>Co slyšíme na horách</a:t>
            </a:r>
            <a:r>
              <a:rPr lang="cs-CZ" dirty="0"/>
              <a:t>, J. Sibelius: </a:t>
            </a:r>
            <a:r>
              <a:rPr lang="cs-CZ" i="1" dirty="0" err="1"/>
              <a:t>Finlandia</a:t>
            </a:r>
            <a:r>
              <a:rPr lang="cs-CZ" dirty="0"/>
              <a:t>, R. </a:t>
            </a:r>
            <a:r>
              <a:rPr lang="cs-CZ" dirty="0" err="1"/>
              <a:t>Strauss</a:t>
            </a:r>
            <a:r>
              <a:rPr lang="cs-CZ" dirty="0"/>
              <a:t>: </a:t>
            </a:r>
            <a:r>
              <a:rPr lang="cs-CZ" i="1" dirty="0"/>
              <a:t>Alpská symfonie</a:t>
            </a:r>
          </a:p>
          <a:p>
            <a:pPr lvl="1"/>
            <a:r>
              <a:rPr lang="cs-CZ" dirty="0"/>
              <a:t>oslava konkrétního místa – J. Suk: </a:t>
            </a:r>
            <a:r>
              <a:rPr lang="cs-CZ" i="1" dirty="0"/>
              <a:t>Praga</a:t>
            </a:r>
            <a:r>
              <a:rPr lang="cs-CZ" dirty="0"/>
              <a:t>, O. </a:t>
            </a:r>
            <a:r>
              <a:rPr lang="cs-CZ" dirty="0" err="1"/>
              <a:t>Respighi</a:t>
            </a:r>
            <a:r>
              <a:rPr lang="cs-CZ" dirty="0"/>
              <a:t>: </a:t>
            </a:r>
            <a:r>
              <a:rPr lang="cs-CZ" i="1" dirty="0"/>
              <a:t>Římské fontány </a:t>
            </a:r>
            <a:r>
              <a:rPr lang="cs-CZ" dirty="0"/>
              <a:t>(tento už impresionismus)</a:t>
            </a:r>
          </a:p>
          <a:p>
            <a:pPr lvl="1"/>
            <a:r>
              <a:rPr lang="cs-CZ" dirty="0"/>
              <a:t>pocity, nálady, emoce – V. Novák: </a:t>
            </a:r>
            <a:r>
              <a:rPr lang="cs-CZ" i="1" dirty="0"/>
              <a:t>Touha a vášeň</a:t>
            </a:r>
          </a:p>
          <a:p>
            <a:pPr lvl="1"/>
            <a:r>
              <a:rPr lang="cs-CZ" dirty="0"/>
              <a:t>mnoho dalších možných námětů</a:t>
            </a:r>
          </a:p>
          <a:p>
            <a:r>
              <a:rPr lang="cs-CZ" dirty="0"/>
              <a:t>nejvýznamnější představitelé v 19. stol.: F. </a:t>
            </a:r>
            <a:r>
              <a:rPr lang="cs-CZ" dirty="0" err="1"/>
              <a:t>Liszt</a:t>
            </a:r>
            <a:r>
              <a:rPr lang="cs-CZ" dirty="0"/>
              <a:t>, na něj navazuje R. </a:t>
            </a:r>
            <a:r>
              <a:rPr lang="cs-CZ" dirty="0" err="1"/>
              <a:t>Strauss</a:t>
            </a:r>
            <a:r>
              <a:rPr lang="cs-CZ" dirty="0"/>
              <a:t>, Francie: C. Saint-</a:t>
            </a:r>
            <a:r>
              <a:rPr lang="cs-CZ" dirty="0" err="1"/>
              <a:t>Saëns</a:t>
            </a:r>
            <a:r>
              <a:rPr lang="cs-CZ" dirty="0"/>
              <a:t>, Rusko: P. I. Čajkovskij, u nás: B. Smetana, A. Dvořák, V. Novák, J. Suk</a:t>
            </a:r>
          </a:p>
          <a:p>
            <a:r>
              <a:rPr lang="cs-CZ" dirty="0"/>
              <a:t>ve 20. stol. popularita formy slábne, po r. 1945 se objevuje výjimečně</a:t>
            </a:r>
          </a:p>
          <a:p>
            <a:endParaRPr lang="cs-CZ" dirty="0"/>
          </a:p>
        </p:txBody>
      </p:sp>
    </p:spTree>
    <p:extLst>
      <p:ext uri="{BB962C8B-B14F-4D97-AF65-F5344CB8AC3E}">
        <p14:creationId xmlns:p14="http://schemas.microsoft.com/office/powerpoint/2010/main" val="182401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5261" y="754912"/>
            <a:ext cx="11912252" cy="6009143"/>
          </a:xfrm>
        </p:spPr>
        <p:txBody>
          <a:bodyPr>
            <a:normAutofit fontScale="92500" lnSpcReduction="20000"/>
          </a:bodyPr>
          <a:lstStyle/>
          <a:p>
            <a:pPr marL="0" indent="0">
              <a:buNone/>
            </a:pPr>
            <a:r>
              <a:rPr lang="cs-CZ" b="1" u="sng" dirty="0"/>
              <a:t>programní symfonie</a:t>
            </a:r>
          </a:p>
          <a:p>
            <a:r>
              <a:rPr lang="cs-CZ" dirty="0"/>
              <a:t>zachovává formu klasicistní symfonie (+ možné odchylky v počtu vět, v řazení temp a charakteru vět atd., viz dříve narušování tradičních hudebních forem v 19. století)</a:t>
            </a:r>
          </a:p>
          <a:p>
            <a:r>
              <a:rPr lang="cs-CZ" dirty="0"/>
              <a:t>přijímá ideu hudby programní</a:t>
            </a:r>
          </a:p>
          <a:p>
            <a:r>
              <a:rPr lang="cs-CZ" dirty="0"/>
              <a:t>zakladatelský význam: Hector Berlioz: </a:t>
            </a:r>
            <a:r>
              <a:rPr lang="cs-CZ" i="1" dirty="0"/>
              <a:t>Fantastická symfonie. Epizoda ze života umělce o pěti částech</a:t>
            </a:r>
            <a:r>
              <a:rPr lang="cs-CZ" dirty="0"/>
              <a:t> (</a:t>
            </a:r>
            <a:r>
              <a:rPr lang="fr-FR" i="1" dirty="0">
                <a:effectLst/>
              </a:rPr>
              <a:t>Symphonie fantastique, Épisode de la vie d’un artiste</a:t>
            </a:r>
            <a:r>
              <a:rPr lang="cs-CZ" dirty="0">
                <a:effectLst/>
              </a:rPr>
              <a:t>, op. 14, </a:t>
            </a:r>
            <a:r>
              <a:rPr lang="cs-CZ" dirty="0"/>
              <a:t>1830), její premiéra v roce 1830 se někdy považuje za počátek novoromantismu</a:t>
            </a:r>
          </a:p>
          <a:p>
            <a:r>
              <a:rPr lang="cs-CZ" dirty="0"/>
              <a:t>další (příklady):</a:t>
            </a:r>
          </a:p>
          <a:p>
            <a:pPr lvl="1"/>
            <a:r>
              <a:rPr lang="cs-CZ" dirty="0"/>
              <a:t>H. Berlioz: </a:t>
            </a:r>
            <a:r>
              <a:rPr lang="cs-CZ" i="1" dirty="0"/>
              <a:t>Harold v Itálii</a:t>
            </a:r>
            <a:r>
              <a:rPr lang="cs-CZ" dirty="0"/>
              <a:t> – známá část </a:t>
            </a:r>
            <a:r>
              <a:rPr lang="cs-CZ" i="1"/>
              <a:t>Pochod poutníků</a:t>
            </a:r>
            <a:endParaRPr lang="cs-CZ" i="1" dirty="0"/>
          </a:p>
          <a:p>
            <a:pPr lvl="1"/>
            <a:r>
              <a:rPr lang="cs-CZ" dirty="0"/>
              <a:t>F. </a:t>
            </a:r>
            <a:r>
              <a:rPr lang="cs-CZ" dirty="0" err="1"/>
              <a:t>Liszt</a:t>
            </a:r>
            <a:r>
              <a:rPr lang="cs-CZ" dirty="0"/>
              <a:t>: </a:t>
            </a:r>
            <a:r>
              <a:rPr lang="cs-CZ" i="1" dirty="0"/>
              <a:t>Faustovská</a:t>
            </a:r>
            <a:r>
              <a:rPr lang="cs-CZ" dirty="0"/>
              <a:t> a </a:t>
            </a:r>
            <a:r>
              <a:rPr lang="cs-CZ" i="1" dirty="0"/>
              <a:t>Dantovská</a:t>
            </a:r>
            <a:r>
              <a:rPr lang="cs-CZ" dirty="0"/>
              <a:t> </a:t>
            </a:r>
            <a:r>
              <a:rPr lang="cs-CZ" i="1" dirty="0"/>
              <a:t>symfonie</a:t>
            </a:r>
          </a:p>
          <a:p>
            <a:pPr lvl="1"/>
            <a:r>
              <a:rPr lang="cs-CZ" dirty="0"/>
              <a:t>J. Suk: </a:t>
            </a:r>
            <a:r>
              <a:rPr lang="cs-CZ" i="1" dirty="0" err="1"/>
              <a:t>Asrael</a:t>
            </a:r>
            <a:endParaRPr lang="cs-CZ" i="1" dirty="0"/>
          </a:p>
          <a:p>
            <a:pPr lvl="1"/>
            <a:r>
              <a:rPr lang="cs-CZ" dirty="0"/>
              <a:t>V. Novák: </a:t>
            </a:r>
            <a:r>
              <a:rPr lang="cs-CZ" i="1" dirty="0"/>
              <a:t>Podzimní</a:t>
            </a:r>
            <a:r>
              <a:rPr lang="cs-CZ" dirty="0"/>
              <a:t> a </a:t>
            </a:r>
            <a:r>
              <a:rPr lang="cs-CZ" i="1" dirty="0"/>
              <a:t>Májová</a:t>
            </a:r>
            <a:r>
              <a:rPr lang="cs-CZ" dirty="0"/>
              <a:t> </a:t>
            </a:r>
            <a:r>
              <a:rPr lang="cs-CZ" i="1" dirty="0"/>
              <a:t>symfonie</a:t>
            </a:r>
            <a:r>
              <a:rPr lang="cs-CZ" dirty="0"/>
              <a:t> aj.</a:t>
            </a:r>
          </a:p>
          <a:p>
            <a:pPr marL="457200" lvl="1" indent="0">
              <a:buNone/>
            </a:pPr>
            <a:endParaRPr lang="cs-CZ" dirty="0"/>
          </a:p>
          <a:p>
            <a:pPr marL="0" lvl="1" indent="0">
              <a:spcBef>
                <a:spcPts val="1000"/>
              </a:spcBef>
              <a:buNone/>
            </a:pPr>
            <a:r>
              <a:rPr lang="cs-CZ" sz="2400" b="1" u="sng" dirty="0"/>
              <a:t>hudební drama</a:t>
            </a:r>
          </a:p>
          <a:p>
            <a:pPr marL="342900" lvl="1" indent="-342900">
              <a:spcBef>
                <a:spcPts val="1000"/>
              </a:spcBef>
            </a:pPr>
            <a:r>
              <a:rPr lang="cs-CZ" sz="2400" dirty="0"/>
              <a:t>oproti tradiční opeře zdůraznění divadelní složky a dějovosti</a:t>
            </a:r>
          </a:p>
          <a:p>
            <a:pPr marL="342900" lvl="1" indent="-342900">
              <a:spcBef>
                <a:spcPts val="1000"/>
              </a:spcBef>
            </a:pPr>
            <a:r>
              <a:rPr lang="cs-CZ" sz="2400" dirty="0"/>
              <a:t>zakladatelský význam: Richard Wagner: </a:t>
            </a:r>
            <a:r>
              <a:rPr lang="cs-CZ" sz="2400" i="1" dirty="0"/>
              <a:t>Prsten Nibelungův</a:t>
            </a:r>
            <a:r>
              <a:rPr lang="cs-CZ" sz="2400" dirty="0"/>
              <a:t> (dokončeno 1874, používal pojem </a:t>
            </a:r>
            <a:r>
              <a:rPr lang="cs-CZ" sz="2400" dirty="0" err="1"/>
              <a:t>Gesamtkunstwerk</a:t>
            </a:r>
            <a:r>
              <a:rPr lang="cs-CZ" sz="2400" dirty="0"/>
              <a:t>, viz dále)</a:t>
            </a:r>
          </a:p>
          <a:p>
            <a:pPr marL="342900" lvl="1" indent="-342900">
              <a:spcBef>
                <a:spcPts val="1000"/>
              </a:spcBef>
            </a:pPr>
            <a:r>
              <a:rPr lang="cs-CZ" sz="2400" dirty="0"/>
              <a:t>další (příklad): Z. Fibich: </a:t>
            </a:r>
            <a:r>
              <a:rPr lang="cs-CZ" sz="2400" i="1" dirty="0"/>
              <a:t>Nevěsta Messinská</a:t>
            </a:r>
          </a:p>
          <a:p>
            <a:pPr lvl="1"/>
            <a:endParaRPr lang="cs-CZ" dirty="0"/>
          </a:p>
          <a:p>
            <a:endParaRPr lang="cs-CZ" dirty="0"/>
          </a:p>
        </p:txBody>
      </p:sp>
    </p:spTree>
    <p:extLst>
      <p:ext uri="{BB962C8B-B14F-4D97-AF65-F5344CB8AC3E}">
        <p14:creationId xmlns:p14="http://schemas.microsoft.com/office/powerpoint/2010/main" val="260349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Hector Berlioz</a:t>
            </a:r>
          </a:p>
        </p:txBody>
      </p:sp>
      <p:sp>
        <p:nvSpPr>
          <p:cNvPr id="3" name="Podnadpis 2"/>
          <p:cNvSpPr>
            <a:spLocks noGrp="1"/>
          </p:cNvSpPr>
          <p:nvPr>
            <p:ph type="subTitle" idx="1"/>
          </p:nvPr>
        </p:nvSpPr>
        <p:spPr>
          <a:xfrm>
            <a:off x="247426" y="4394039"/>
            <a:ext cx="11944574" cy="1117687"/>
          </a:xfrm>
        </p:spPr>
        <p:txBody>
          <a:bodyPr>
            <a:noAutofit/>
          </a:bodyPr>
          <a:lstStyle/>
          <a:p>
            <a:r>
              <a:rPr lang="cs-CZ" sz="4000" dirty="0"/>
              <a:t>11. 12. 1803 La </a:t>
            </a:r>
            <a:r>
              <a:rPr lang="cs-CZ" sz="4000" dirty="0" err="1"/>
              <a:t>Côte</a:t>
            </a:r>
            <a:r>
              <a:rPr lang="cs-CZ" sz="4000" dirty="0"/>
              <a:t>-Saint-André - 8. 3. 1869 Paříž</a:t>
            </a:r>
          </a:p>
        </p:txBody>
      </p:sp>
    </p:spTree>
    <p:extLst>
      <p:ext uri="{BB962C8B-B14F-4D97-AF65-F5344CB8AC3E}">
        <p14:creationId xmlns:p14="http://schemas.microsoft.com/office/powerpoint/2010/main" val="179305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342" y="303777"/>
            <a:ext cx="9613861" cy="1080938"/>
          </a:xfrm>
        </p:spPr>
        <p:txBody>
          <a:bodyPr/>
          <a:lstStyle/>
          <a:p>
            <a:r>
              <a:rPr lang="cs-CZ" dirty="0"/>
              <a:t>Život</a:t>
            </a:r>
          </a:p>
        </p:txBody>
      </p:sp>
      <p:sp>
        <p:nvSpPr>
          <p:cNvPr id="3" name="Zástupný symbol pro obsah 2"/>
          <p:cNvSpPr>
            <a:spLocks noGrp="1"/>
          </p:cNvSpPr>
          <p:nvPr>
            <p:ph idx="1"/>
          </p:nvPr>
        </p:nvSpPr>
        <p:spPr>
          <a:xfrm>
            <a:off x="242777" y="1139126"/>
            <a:ext cx="11706446" cy="5718874"/>
          </a:xfrm>
        </p:spPr>
        <p:txBody>
          <a:bodyPr>
            <a:normAutofit fontScale="77500" lnSpcReduction="20000"/>
          </a:bodyPr>
          <a:lstStyle/>
          <a:p>
            <a:r>
              <a:rPr lang="cs-CZ" dirty="0"/>
              <a:t>extravagantní zevnějšek i chování, považován za blouznivce</a:t>
            </a:r>
          </a:p>
          <a:p>
            <a:r>
              <a:rPr lang="cs-CZ" dirty="0"/>
              <a:t>ze zámožné rodiny lékaře → připravovaný na povolání lékaře nebo advokáta, vzdělával ho otec (klasické jazyky, literatura, historie)</a:t>
            </a:r>
          </a:p>
          <a:p>
            <a:r>
              <a:rPr lang="cs-CZ" dirty="0"/>
              <a:t>1821 Paříž – studia medicíny a práva X světová hudební metropole, nadšení z </a:t>
            </a:r>
            <a:r>
              <a:rPr lang="cs-CZ" dirty="0" err="1"/>
              <a:t>Gluckových</a:t>
            </a:r>
            <a:r>
              <a:rPr lang="cs-CZ" dirty="0"/>
              <a:t> oper (</a:t>
            </a:r>
            <a:r>
              <a:rPr lang="cs-CZ" i="1" dirty="0"/>
              <a:t>Ifigenie na </a:t>
            </a:r>
            <a:r>
              <a:rPr lang="cs-CZ" i="1" dirty="0" err="1"/>
              <a:t>Tauridě</a:t>
            </a:r>
            <a:r>
              <a:rPr lang="cs-CZ" dirty="0"/>
              <a:t>) → na konzervatoř, také u A. </a:t>
            </a:r>
            <a:r>
              <a:rPr lang="cs-CZ" dirty="0" err="1"/>
              <a:t>Rejchy</a:t>
            </a:r>
            <a:r>
              <a:rPr lang="cs-CZ" dirty="0"/>
              <a:t>! Přitom stále navštěvoval přednášky z fyziky a chemie → celoživotní zájem o vědecké technické objevy</a:t>
            </a:r>
          </a:p>
          <a:p>
            <a:r>
              <a:rPr lang="cs-CZ" dirty="0"/>
              <a:t>ve 30. letech dirigent, státní objednávky jeho děl, skladatelsky nejplodnější období, 1830 Římská cena</a:t>
            </a:r>
          </a:p>
          <a:p>
            <a:r>
              <a:rPr lang="cs-CZ" dirty="0"/>
              <a:t>finančně ale nepříliš ohodnocen → musel se věnovat hudební kritice v časopise </a:t>
            </a:r>
            <a:r>
              <a:rPr lang="cs-CZ" i="1" dirty="0" err="1"/>
              <a:t>Journal</a:t>
            </a:r>
            <a:r>
              <a:rPr lang="cs-CZ" i="1" dirty="0"/>
              <a:t> des </a:t>
            </a:r>
            <a:r>
              <a:rPr lang="cs-CZ" i="1" dirty="0" err="1"/>
              <a:t>débats</a:t>
            </a:r>
            <a:r>
              <a:rPr lang="cs-CZ" i="1" dirty="0"/>
              <a:t> </a:t>
            </a:r>
            <a:r>
              <a:rPr lang="cs-CZ" dirty="0"/>
              <a:t>(považován za nejlepšího a nejobávanějšího hudebního kritika své doby)</a:t>
            </a:r>
          </a:p>
          <a:p>
            <a:r>
              <a:rPr lang="cs-CZ" dirty="0"/>
              <a:t>za svého života více oceňován mimo Francii (ve Francii propadlo např. </a:t>
            </a:r>
            <a:r>
              <a:rPr lang="cs-CZ" i="1" dirty="0"/>
              <a:t>Faustovo prokletí</a:t>
            </a:r>
            <a:r>
              <a:rPr lang="cs-CZ" dirty="0"/>
              <a:t>), mnoho koncertních cest vč. Anglie a Ruska, 1846 také v Praze, všude kladné ohlasy, neúspěchy těžce snášel</a:t>
            </a:r>
          </a:p>
          <a:p>
            <a:r>
              <a:rPr lang="cs-CZ" dirty="0"/>
              <a:t>literární činnost: </a:t>
            </a:r>
            <a:r>
              <a:rPr lang="cs-CZ" i="1" dirty="0"/>
              <a:t>Večery v orchestru </a:t>
            </a:r>
            <a:r>
              <a:rPr lang="cs-CZ" dirty="0"/>
              <a:t>(1852), </a:t>
            </a:r>
            <a:r>
              <a:rPr lang="cs-CZ" i="1" dirty="0"/>
              <a:t>Hudební grotesky </a:t>
            </a:r>
            <a:r>
              <a:rPr lang="cs-CZ" dirty="0"/>
              <a:t>(1859), autobiografické texty</a:t>
            </a:r>
          </a:p>
          <a:p>
            <a:pPr marL="0" indent="0">
              <a:buNone/>
            </a:pPr>
            <a:r>
              <a:rPr lang="cs-CZ" dirty="0"/>
              <a:t>Osobní život</a:t>
            </a:r>
          </a:p>
          <a:p>
            <a:r>
              <a:rPr lang="cs-CZ" dirty="0"/>
              <a:t>láska k herečce </a:t>
            </a:r>
            <a:r>
              <a:rPr lang="cs-CZ" dirty="0" err="1"/>
              <a:t>Harrietě</a:t>
            </a:r>
            <a:r>
              <a:rPr lang="cs-CZ" dirty="0"/>
              <a:t> </a:t>
            </a:r>
            <a:r>
              <a:rPr lang="cs-CZ" dirty="0" err="1"/>
              <a:t>Smithson</a:t>
            </a:r>
            <a:r>
              <a:rPr lang="cs-CZ" dirty="0"/>
              <a:t> – zpočátku dlouho neopětovaná, hlavní námět pro </a:t>
            </a:r>
            <a:r>
              <a:rPr lang="cs-CZ" i="1" dirty="0"/>
              <a:t>Fantastickou symfonii</a:t>
            </a:r>
          </a:p>
          <a:p>
            <a:r>
              <a:rPr lang="cs-CZ" dirty="0"/>
              <a:t>vztah s klavíristkou Camille </a:t>
            </a:r>
            <a:r>
              <a:rPr lang="cs-CZ" dirty="0" err="1"/>
              <a:t>Moke</a:t>
            </a:r>
            <a:r>
              <a:rPr lang="cs-CZ" dirty="0"/>
              <a:t>, provdala se ale za </a:t>
            </a:r>
            <a:r>
              <a:rPr lang="cs-CZ" dirty="0" err="1"/>
              <a:t>Ignaze</a:t>
            </a:r>
            <a:r>
              <a:rPr lang="cs-CZ" dirty="0"/>
              <a:t> </a:t>
            </a:r>
            <a:r>
              <a:rPr lang="cs-CZ" dirty="0" err="1"/>
              <a:t>Pleyela</a:t>
            </a:r>
            <a:r>
              <a:rPr lang="cs-CZ" dirty="0"/>
              <a:t> → plánoval sebevraždu</a:t>
            </a:r>
          </a:p>
          <a:p>
            <a:r>
              <a:rPr lang="cs-CZ" dirty="0"/>
              <a:t>1833 svatba s herečkou </a:t>
            </a:r>
            <a:r>
              <a:rPr lang="cs-CZ" dirty="0" err="1"/>
              <a:t>Harrietou</a:t>
            </a:r>
            <a:r>
              <a:rPr lang="cs-CZ" dirty="0"/>
              <a:t> </a:t>
            </a:r>
            <a:r>
              <a:rPr lang="cs-CZ" dirty="0" err="1"/>
              <a:t>Smithson</a:t>
            </a:r>
            <a:r>
              <a:rPr lang="cs-CZ" dirty="0"/>
              <a:t> (jeden ze svědků F. </a:t>
            </a:r>
            <a:r>
              <a:rPr lang="cs-CZ" dirty="0" err="1"/>
              <a:t>Liszt</a:t>
            </a:r>
            <a:r>
              <a:rPr lang="cs-CZ" dirty="0"/>
              <a:t>), manželství ale ne příliš šťastné</a:t>
            </a:r>
          </a:p>
          <a:p>
            <a:r>
              <a:rPr lang="cs-CZ" dirty="0"/>
              <a:t>jeho druhá žena i syn z prvního manželství zemřeli za jeho života, na poč. 60. let vztah s mladou ženou, který na její žádost skončil</a:t>
            </a:r>
          </a:p>
          <a:p>
            <a:r>
              <a:rPr lang="cs-CZ" dirty="0"/>
              <a:t>ke konci života v ústraní, nemoc</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520847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Dílo</a:t>
            </a:r>
          </a:p>
        </p:txBody>
      </p:sp>
      <p:sp>
        <p:nvSpPr>
          <p:cNvPr id="3" name="Zástupný symbol pro obsah 2"/>
          <p:cNvSpPr>
            <a:spLocks noGrp="1"/>
          </p:cNvSpPr>
          <p:nvPr>
            <p:ph idx="1"/>
          </p:nvPr>
        </p:nvSpPr>
        <p:spPr>
          <a:xfrm>
            <a:off x="202019" y="2336873"/>
            <a:ext cx="11727711" cy="4351006"/>
          </a:xfrm>
        </p:spPr>
        <p:txBody>
          <a:bodyPr/>
          <a:lstStyle/>
          <a:p>
            <a:r>
              <a:rPr lang="cs-CZ" dirty="0"/>
              <a:t>barvitá instrumentace, věnoval se orchestracím - nauka o instrumentaci: </a:t>
            </a:r>
            <a:r>
              <a:rPr lang="cs-CZ" i="1" dirty="0"/>
              <a:t>Velký traktát o instrumentaci a moderní orchestraci </a:t>
            </a:r>
            <a:r>
              <a:rPr lang="cs-CZ" dirty="0"/>
              <a:t>(</a:t>
            </a:r>
            <a:r>
              <a:rPr lang="fr-FR" i="1" dirty="0"/>
              <a:t>Grand traité d'instrumentation et d'orchestration moderne</a:t>
            </a:r>
            <a:r>
              <a:rPr lang="cs-CZ" dirty="0"/>
              <a:t>, 1844, německý překlad C. </a:t>
            </a:r>
            <a:r>
              <a:rPr lang="cs-CZ" dirty="0" err="1"/>
              <a:t>Czerny</a:t>
            </a:r>
            <a:r>
              <a:rPr lang="cs-CZ" dirty="0"/>
              <a:t>)</a:t>
            </a:r>
          </a:p>
          <a:p>
            <a:r>
              <a:rPr lang="cs-CZ" dirty="0"/>
              <a:t>zajímal se o technická vylepšení nástrojů (zejm. dechové: Adolf </a:t>
            </a:r>
            <a:r>
              <a:rPr lang="cs-CZ" dirty="0" err="1"/>
              <a:t>Sax</a:t>
            </a:r>
            <a:r>
              <a:rPr lang="cs-CZ" dirty="0"/>
              <a:t>), používal anglické rohy → jejich rozšíření a propagace</a:t>
            </a:r>
          </a:p>
          <a:p>
            <a:r>
              <a:rPr lang="cs-CZ" dirty="0"/>
              <a:t>dílo před </a:t>
            </a:r>
            <a:r>
              <a:rPr lang="cs-CZ" i="1" dirty="0"/>
              <a:t>Fantastickou symfonií</a:t>
            </a:r>
            <a:r>
              <a:rPr lang="cs-CZ" dirty="0"/>
              <a:t>:</a:t>
            </a:r>
          </a:p>
          <a:p>
            <a:pPr lvl="1"/>
            <a:r>
              <a:rPr lang="cs-CZ" i="1" dirty="0" err="1">
                <a:effectLst/>
              </a:rPr>
              <a:t>Messe</a:t>
            </a:r>
            <a:r>
              <a:rPr lang="cs-CZ" i="1" dirty="0">
                <a:effectLst/>
              </a:rPr>
              <a:t> </a:t>
            </a:r>
            <a:r>
              <a:rPr lang="cs-CZ" i="1" dirty="0" err="1">
                <a:effectLst/>
              </a:rPr>
              <a:t>solennelle</a:t>
            </a:r>
            <a:r>
              <a:rPr lang="cs-CZ" i="1" dirty="0">
                <a:effectLst/>
              </a:rPr>
              <a:t> </a:t>
            </a:r>
            <a:r>
              <a:rPr lang="cs-CZ" dirty="0">
                <a:effectLst/>
              </a:rPr>
              <a:t>(</a:t>
            </a:r>
            <a:r>
              <a:rPr lang="cs-CZ" i="1" dirty="0"/>
              <a:t>Slavnostní mše</a:t>
            </a:r>
            <a:r>
              <a:rPr lang="cs-CZ" dirty="0"/>
              <a:t>, 1824) – první vážné dílo</a:t>
            </a:r>
            <a:endParaRPr lang="cs-CZ" i="1" dirty="0"/>
          </a:p>
          <a:p>
            <a:pPr lvl="1"/>
            <a:r>
              <a:rPr lang="cs-CZ" i="1" dirty="0" err="1">
                <a:effectLst/>
              </a:rPr>
              <a:t>Huit</a:t>
            </a:r>
            <a:r>
              <a:rPr lang="cs-CZ" i="1" dirty="0">
                <a:effectLst/>
              </a:rPr>
              <a:t> </a:t>
            </a:r>
            <a:r>
              <a:rPr lang="cs-CZ" i="1" dirty="0" err="1">
                <a:effectLst/>
              </a:rPr>
              <a:t>Scènes</a:t>
            </a:r>
            <a:r>
              <a:rPr lang="cs-CZ" i="1" dirty="0">
                <a:effectLst/>
              </a:rPr>
              <a:t> de Faust </a:t>
            </a:r>
            <a:r>
              <a:rPr lang="cs-CZ" dirty="0">
                <a:effectLst/>
              </a:rPr>
              <a:t>(</a:t>
            </a:r>
            <a:r>
              <a:rPr lang="cs-CZ" i="1" dirty="0"/>
              <a:t>Osm scén z Fausta</a:t>
            </a:r>
            <a:r>
              <a:rPr lang="cs-CZ" dirty="0"/>
              <a:t>, 1828 – 1829, později použil v </a:t>
            </a:r>
            <a:r>
              <a:rPr lang="cs-CZ" i="1" dirty="0">
                <a:effectLst/>
              </a:rPr>
              <a:t>La </a:t>
            </a:r>
            <a:r>
              <a:rPr lang="cs-CZ" i="1" dirty="0" err="1">
                <a:effectLst/>
              </a:rPr>
              <a:t>damnation</a:t>
            </a:r>
            <a:r>
              <a:rPr lang="cs-CZ" i="1" dirty="0">
                <a:effectLst/>
              </a:rPr>
              <a:t> de Faust</a:t>
            </a:r>
            <a:r>
              <a:rPr lang="cs-CZ" dirty="0"/>
              <a:t> (</a:t>
            </a:r>
            <a:r>
              <a:rPr lang="cs-CZ" i="1" dirty="0"/>
              <a:t>Faustovo prokletí</a:t>
            </a:r>
            <a:r>
              <a:rPr lang="cs-CZ" dirty="0"/>
              <a:t>)</a:t>
            </a:r>
            <a:endParaRPr lang="cs-CZ" i="1" dirty="0"/>
          </a:p>
          <a:p>
            <a:pPr lvl="1"/>
            <a:r>
              <a:rPr lang="cs-CZ" dirty="0"/>
              <a:t>4 kantáty (1. </a:t>
            </a:r>
            <a:r>
              <a:rPr lang="cs-CZ" i="1" dirty="0">
                <a:effectLst/>
              </a:rPr>
              <a:t>La </a:t>
            </a:r>
            <a:r>
              <a:rPr lang="cs-CZ" i="1" dirty="0" err="1">
                <a:effectLst/>
              </a:rPr>
              <a:t>Mort</a:t>
            </a:r>
            <a:r>
              <a:rPr lang="cs-CZ" i="1" dirty="0">
                <a:effectLst/>
              </a:rPr>
              <a:t> </a:t>
            </a:r>
            <a:r>
              <a:rPr lang="cs-CZ" i="1" dirty="0" err="1">
                <a:effectLst/>
              </a:rPr>
              <a:t>d'Orphée</a:t>
            </a:r>
            <a:r>
              <a:rPr lang="cs-CZ" dirty="0">
                <a:effectLst/>
              </a:rPr>
              <a:t>, 1827</a:t>
            </a:r>
            <a:r>
              <a:rPr lang="cs-CZ" i="1" dirty="0">
                <a:effectLst/>
              </a:rPr>
              <a:t>, </a:t>
            </a:r>
            <a:r>
              <a:rPr lang="cs-CZ" dirty="0">
                <a:effectLst/>
              </a:rPr>
              <a:t>2. </a:t>
            </a:r>
            <a:r>
              <a:rPr lang="cs-CZ" i="1" dirty="0" err="1">
                <a:effectLst/>
              </a:rPr>
              <a:t>Herminie</a:t>
            </a:r>
            <a:r>
              <a:rPr lang="cs-CZ" dirty="0">
                <a:effectLst/>
              </a:rPr>
              <a:t>, 1828, 3. </a:t>
            </a:r>
            <a:r>
              <a:rPr lang="cs-CZ" i="1" dirty="0" err="1">
                <a:effectLst/>
              </a:rPr>
              <a:t>Cléopâtre</a:t>
            </a:r>
            <a:r>
              <a:rPr lang="cs-CZ" dirty="0">
                <a:effectLst/>
              </a:rPr>
              <a:t>, 1829 a 4. </a:t>
            </a:r>
            <a:r>
              <a:rPr lang="cs-CZ" i="1" dirty="0">
                <a:effectLst/>
              </a:rPr>
              <a:t>Sardanapale</a:t>
            </a:r>
            <a:r>
              <a:rPr lang="cs-CZ" dirty="0">
                <a:effectLst/>
              </a:rPr>
              <a:t>, 1830)</a:t>
            </a:r>
            <a:r>
              <a:rPr lang="cs-CZ" i="1" dirty="0">
                <a:effectLst/>
              </a:rPr>
              <a:t> </a:t>
            </a:r>
            <a:r>
              <a:rPr lang="cs-CZ" dirty="0"/>
              <a:t>→ 1830 Římská cena</a:t>
            </a:r>
          </a:p>
          <a:p>
            <a:endParaRPr lang="cs-CZ" dirty="0"/>
          </a:p>
          <a:p>
            <a:endParaRPr lang="cs-CZ" dirty="0"/>
          </a:p>
        </p:txBody>
      </p:sp>
    </p:spTree>
    <p:extLst>
      <p:ext uri="{BB962C8B-B14F-4D97-AF65-F5344CB8AC3E}">
        <p14:creationId xmlns:p14="http://schemas.microsoft.com/office/powerpoint/2010/main" val="2162023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t>Fantastická symfonie</a:t>
            </a:r>
            <a:r>
              <a:rPr lang="cs-CZ" dirty="0"/>
              <a:t>. </a:t>
            </a:r>
            <a:r>
              <a:rPr lang="cs-CZ" i="1" dirty="0"/>
              <a:t>Epizoda ze života umělce o pěti částech</a:t>
            </a:r>
            <a:endParaRPr lang="cs-CZ" dirty="0"/>
          </a:p>
        </p:txBody>
      </p:sp>
      <p:sp>
        <p:nvSpPr>
          <p:cNvPr id="3" name="Zástupný symbol pro obsah 2"/>
          <p:cNvSpPr>
            <a:spLocks noGrp="1"/>
          </p:cNvSpPr>
          <p:nvPr>
            <p:ph idx="1"/>
          </p:nvPr>
        </p:nvSpPr>
        <p:spPr>
          <a:xfrm>
            <a:off x="95693" y="1834166"/>
            <a:ext cx="12004158" cy="5162057"/>
          </a:xfrm>
        </p:spPr>
        <p:txBody>
          <a:bodyPr>
            <a:normAutofit fontScale="77500" lnSpcReduction="20000"/>
          </a:bodyPr>
          <a:lstStyle/>
          <a:p>
            <a:r>
              <a:rPr lang="cs-CZ" dirty="0"/>
              <a:t>psal pod vlivem pocitů z neopětované lásky k </a:t>
            </a:r>
            <a:r>
              <a:rPr lang="cs-CZ" dirty="0" err="1"/>
              <a:t>Harrietě</a:t>
            </a:r>
            <a:r>
              <a:rPr lang="cs-CZ" dirty="0">
                <a:effectLst/>
              </a:rPr>
              <a:t> </a:t>
            </a:r>
            <a:r>
              <a:rPr lang="cs-CZ" dirty="0" err="1">
                <a:effectLst/>
              </a:rPr>
              <a:t>Smithson</a:t>
            </a:r>
            <a:r>
              <a:rPr lang="cs-CZ" dirty="0">
                <a:effectLst/>
              </a:rPr>
              <a:t>, dedikace carovi Mikuláši I.</a:t>
            </a:r>
          </a:p>
          <a:p>
            <a:r>
              <a:rPr lang="cs-CZ" dirty="0">
                <a:effectLst/>
              </a:rPr>
              <a:t>označil „</a:t>
            </a:r>
            <a:r>
              <a:rPr lang="cs-CZ" i="1" dirty="0">
                <a:effectLst/>
              </a:rPr>
              <a:t>drama </a:t>
            </a:r>
            <a:r>
              <a:rPr lang="cs-CZ" i="1" dirty="0" err="1">
                <a:effectLst/>
              </a:rPr>
              <a:t>instrumental</a:t>
            </a:r>
            <a:r>
              <a:rPr lang="cs-CZ" dirty="0">
                <a:effectLst/>
              </a:rPr>
              <a:t>“</a:t>
            </a:r>
          </a:p>
          <a:p>
            <a:r>
              <a:rPr lang="cs-CZ" dirty="0"/>
              <a:t>premiéra 1830 v sále pařížské konzervatoře</a:t>
            </a:r>
          </a:p>
          <a:p>
            <a:r>
              <a:rPr lang="cs-CZ" dirty="0"/>
              <a:t>jeden (autobiografický) námět symfonie, ale ve větách samostatné děje</a:t>
            </a:r>
          </a:p>
          <a:p>
            <a:r>
              <a:rPr lang="cs-CZ" dirty="0"/>
              <a:t>program zde není konkrétní děj, ale řetězení Berliozových vizí (zvl. poslední dvě věty) - vyvolané požitím opia ?, nikoliv realita, vliv: Thomas de </a:t>
            </a:r>
            <a:r>
              <a:rPr lang="cs-CZ" dirty="0" err="1"/>
              <a:t>Quincey</a:t>
            </a:r>
            <a:endParaRPr lang="cs-CZ" dirty="0"/>
          </a:p>
          <a:p>
            <a:r>
              <a:rPr lang="cs-CZ" dirty="0"/>
              <a:t>forma: modifikovaný sonátový cyklus o 5 větách X dramaturgie: odlišná instrumentace jednotlivých vět (používá harfy, sólový kornet, anglický roh, zvl. poslední dvě věty množství dechových a bicích nástrojů)</a:t>
            </a:r>
          </a:p>
          <a:p>
            <a:r>
              <a:rPr lang="cs-CZ" dirty="0" err="1"/>
              <a:t>idée</a:t>
            </a:r>
            <a:r>
              <a:rPr lang="cs-CZ" dirty="0"/>
              <a:t> fixe</a:t>
            </a:r>
          </a:p>
          <a:p>
            <a:pPr lvl="1"/>
            <a:r>
              <a:rPr lang="cs-CZ" dirty="0"/>
              <a:t>podobná funkce jako vzpomínkový motiv v opeře, ne ale Wagnerův leitmotiv!</a:t>
            </a:r>
          </a:p>
          <a:p>
            <a:pPr lvl="1"/>
            <a:r>
              <a:rPr lang="cs-CZ" dirty="0"/>
              <a:t>v této symfonii použil jako obsedantní myšlenku, která na skladatele neustále doráží = zoufale milovaná a nedosažitelná žena → podoba melodie</a:t>
            </a:r>
          </a:p>
          <a:p>
            <a:pPr lvl="1"/>
            <a:r>
              <a:rPr lang="cs-CZ" dirty="0"/>
              <a:t>neoprávněně povýšeno na pracovní metodu, prostředek, díky kterému dosáhl jednoty kompozice</a:t>
            </a:r>
          </a:p>
          <a:p>
            <a:pPr lvl="1"/>
            <a:r>
              <a:rPr lang="cs-CZ" dirty="0"/>
              <a:t>v souvislosti se svými jinými díly Berlioz o </a:t>
            </a:r>
            <a:r>
              <a:rPr lang="cs-CZ" dirty="0" err="1"/>
              <a:t>idée</a:t>
            </a:r>
            <a:r>
              <a:rPr lang="cs-CZ" dirty="0"/>
              <a:t> fixe nemluví</a:t>
            </a:r>
          </a:p>
          <a:p>
            <a:r>
              <a:rPr lang="cs-CZ" dirty="0"/>
              <a:t>nesmírně bohatá instrumentace, použití originálních nástrojových barev a extrémních rejstříků zvukového ambitu</a:t>
            </a:r>
          </a:p>
          <a:p>
            <a:r>
              <a:rPr lang="cs-CZ" dirty="0"/>
              <a:t>značné nároky na provedení: velké množství použitých hudebních nástrojů a jejich druhů, náročná interpretace</a:t>
            </a:r>
          </a:p>
          <a:p>
            <a:endParaRPr lang="cs-CZ" dirty="0"/>
          </a:p>
        </p:txBody>
      </p:sp>
    </p:spTree>
    <p:extLst>
      <p:ext uri="{BB962C8B-B14F-4D97-AF65-F5344CB8AC3E}">
        <p14:creationId xmlns:p14="http://schemas.microsoft.com/office/powerpoint/2010/main" val="1043263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3985" y="847541"/>
            <a:ext cx="11837643" cy="5850971"/>
          </a:xfrm>
        </p:spPr>
        <p:txBody>
          <a:bodyPr>
            <a:normAutofit fontScale="92500" lnSpcReduction="20000"/>
          </a:bodyPr>
          <a:lstStyle/>
          <a:p>
            <a:pPr marL="457200" indent="-457200">
              <a:buAutoNum type="arabicPeriod"/>
            </a:pPr>
            <a:r>
              <a:rPr lang="cs-CZ" i="1" u="sng" dirty="0"/>
              <a:t>Snění – vášně</a:t>
            </a:r>
            <a:r>
              <a:rPr lang="cs-CZ" i="1" dirty="0"/>
              <a:t> / Sny – vášně / Snění / Sny a vášně 	</a:t>
            </a:r>
            <a:r>
              <a:rPr lang="cs-CZ" b="1" dirty="0">
                <a:effectLst/>
              </a:rPr>
              <a:t> 	</a:t>
            </a:r>
            <a:r>
              <a:rPr lang="cs-CZ" b="1" dirty="0" err="1">
                <a:effectLst/>
              </a:rPr>
              <a:t>Rêveries</a:t>
            </a:r>
            <a:r>
              <a:rPr lang="cs-CZ" b="1" dirty="0">
                <a:effectLst/>
              </a:rPr>
              <a:t> – </a:t>
            </a:r>
            <a:r>
              <a:rPr lang="cs-CZ" b="1" dirty="0" err="1">
                <a:effectLst/>
              </a:rPr>
              <a:t>passions</a:t>
            </a:r>
            <a:r>
              <a:rPr lang="cs-CZ" b="1" dirty="0">
                <a:effectLst/>
              </a:rPr>
              <a:t>     </a:t>
            </a:r>
            <a:r>
              <a:rPr lang="it-IT" sz="2100" dirty="0">
                <a:effectLst/>
              </a:rPr>
              <a:t>Largo. Allegro agitato e appassionato assai</a:t>
            </a:r>
            <a:endParaRPr lang="cs-CZ" sz="2100" dirty="0">
              <a:effectLst/>
            </a:endParaRPr>
          </a:p>
          <a:p>
            <a:pPr marL="457200" lvl="1" indent="0">
              <a:buNone/>
            </a:pPr>
            <a:r>
              <a:rPr lang="cs-CZ" i="1" dirty="0">
                <a:effectLst/>
              </a:rPr>
              <a:t>Autor si představuje, že mladý živý hudebník, postižený nemocí ducha, kterou slavný spisovatel nazval „vlnou vášní“, uvidí poprvé ženu, která splňuje ideál ženské krásy, o které ve své představivosti snil, a zoufale se do ní zamiluje. Milovaný obraz se nikdy neobjevuje v umělcově mysli, aniž by byl současně spojen s hudební myšlenkou, ve které je prezentovaná vášeň, šlechetnost a zároveň plachost ve vztahu k objektu jeho lásky.</a:t>
            </a:r>
          </a:p>
          <a:p>
            <a:pPr marL="457200" lvl="1" indent="0">
              <a:buNone/>
            </a:pPr>
            <a:endParaRPr lang="cs-CZ" i="1" dirty="0"/>
          </a:p>
          <a:p>
            <a:pPr marL="457200" indent="-457200">
              <a:buAutoNum type="arabicPeriod"/>
            </a:pPr>
            <a:r>
              <a:rPr lang="cs-CZ" i="1" u="sng" dirty="0"/>
              <a:t>Ples</a:t>
            </a:r>
            <a:r>
              <a:rPr lang="cs-CZ" i="1" dirty="0"/>
              <a:t> / </a:t>
            </a:r>
            <a:r>
              <a:rPr lang="cs-CZ" i="1" u="sng" dirty="0"/>
              <a:t>Bál</a:t>
            </a:r>
            <a:r>
              <a:rPr lang="cs-CZ" i="1" dirty="0"/>
              <a:t> / Na plese						</a:t>
            </a:r>
            <a:r>
              <a:rPr lang="cs-CZ" b="1" dirty="0" err="1">
                <a:effectLst/>
              </a:rPr>
              <a:t>Un</a:t>
            </a:r>
            <a:r>
              <a:rPr lang="cs-CZ" b="1" dirty="0">
                <a:effectLst/>
              </a:rPr>
              <a:t> bal</a:t>
            </a:r>
          </a:p>
          <a:p>
            <a:pPr marL="457200" lvl="1" indent="0">
              <a:buNone/>
            </a:pPr>
            <a:r>
              <a:rPr lang="cs-CZ" dirty="0">
                <a:effectLst/>
              </a:rPr>
              <a:t>Waltz. Allegro non </a:t>
            </a:r>
            <a:r>
              <a:rPr lang="cs-CZ" dirty="0" err="1">
                <a:effectLst/>
              </a:rPr>
              <a:t>troppo</a:t>
            </a:r>
            <a:r>
              <a:rPr lang="cs-CZ" dirty="0">
                <a:effectLst/>
              </a:rPr>
              <a:t>	</a:t>
            </a:r>
          </a:p>
          <a:p>
            <a:pPr marL="457200" lvl="1" indent="0">
              <a:buNone/>
            </a:pPr>
            <a:r>
              <a:rPr lang="cs-CZ" i="1" dirty="0">
                <a:effectLst/>
              </a:rPr>
              <a:t>Tento umělec se ocitá v nejrůznějších životních situacích, ve vřavě slavnostního večírku, v klidném rozjímání o krásách přírody, ale všude, ať už ve městě nebo na venkově, jej stále pronásleduje milovaný obraz, který ho dovádí k šílenství.</a:t>
            </a:r>
          </a:p>
          <a:p>
            <a:pPr marL="457200" lvl="1" indent="0">
              <a:buNone/>
            </a:pPr>
            <a:endParaRPr lang="cs-CZ" dirty="0"/>
          </a:p>
          <a:p>
            <a:pPr marL="457200" indent="-457200">
              <a:buAutoNum type="arabicPeriod"/>
            </a:pPr>
            <a:r>
              <a:rPr lang="cs-CZ" i="1" u="sng" dirty="0"/>
              <a:t>Scéna na venkově</a:t>
            </a:r>
            <a:r>
              <a:rPr lang="cs-CZ" i="1" dirty="0"/>
              <a:t> / Na venkově					</a:t>
            </a:r>
            <a:r>
              <a:rPr lang="cs-CZ" b="1" dirty="0" err="1">
                <a:effectLst/>
              </a:rPr>
              <a:t>Scène</a:t>
            </a:r>
            <a:r>
              <a:rPr lang="cs-CZ" b="1" dirty="0">
                <a:effectLst/>
              </a:rPr>
              <a:t> </a:t>
            </a:r>
            <a:r>
              <a:rPr lang="cs-CZ" b="1" dirty="0" err="1">
                <a:effectLst/>
              </a:rPr>
              <a:t>aux</a:t>
            </a:r>
            <a:r>
              <a:rPr lang="cs-CZ" b="1" dirty="0">
                <a:effectLst/>
              </a:rPr>
              <a:t> </a:t>
            </a:r>
            <a:r>
              <a:rPr lang="cs-CZ" b="1" dirty="0" err="1">
                <a:effectLst/>
              </a:rPr>
              <a:t>champs</a:t>
            </a:r>
            <a:r>
              <a:rPr lang="cs-CZ" dirty="0"/>
              <a:t>	</a:t>
            </a:r>
          </a:p>
          <a:p>
            <a:pPr marL="457200" lvl="1" indent="0">
              <a:buNone/>
            </a:pPr>
            <a:r>
              <a:rPr lang="cs-CZ" dirty="0">
                <a:effectLst/>
              </a:rPr>
              <a:t>Adagio</a:t>
            </a:r>
          </a:p>
          <a:p>
            <a:pPr marL="457200" lvl="1" indent="0">
              <a:buNone/>
            </a:pPr>
            <a:r>
              <a:rPr lang="cs-CZ" i="1" dirty="0">
                <a:effectLst/>
              </a:rPr>
              <a:t>Jednoho večera v přírodě slyší vzdálený dialog dvou pastýřů. Tento pastorální duet, nálada, jemné šumění stromů ve větru, některé známky naděje, které si nedávno představoval – všechny navrátily do jeho srdce nezvyklý pocit klidu a daly jeho myšlenkám šťastnější obsah. Trápí se ve své osamělosti a doufá, že již brzy bude tato milá jeho... Ale co když ho zradí! ... Tak se mísí strach s nadějí a myšlenky na štěstí jsou rušeny temnou předtuchou... Na konci jeden z pastýřů zazpívá svoji melodii, ten druhý již neodpovídá. Vzdálený zvuk hromu... samoty... ticho...</a:t>
            </a:r>
            <a:endParaRPr lang="cs-CZ" dirty="0"/>
          </a:p>
        </p:txBody>
      </p:sp>
    </p:spTree>
    <p:extLst>
      <p:ext uri="{BB962C8B-B14F-4D97-AF65-F5344CB8AC3E}">
        <p14:creationId xmlns:p14="http://schemas.microsoft.com/office/powerpoint/2010/main" val="820459110"/>
      </p:ext>
    </p:extLst>
  </p:cSld>
  <p:clrMapOvr>
    <a:masterClrMapping/>
  </p:clrMapOvr>
</p:sld>
</file>

<file path=ppt/theme/theme1.xml><?xml version="1.0" encoding="utf-8"?>
<a:theme xmlns:a="http://schemas.openxmlformats.org/drawingml/2006/main" name="Berlín">
  <a:themeElements>
    <a:clrScheme name="Vlastní 5">
      <a:dk1>
        <a:sysClr val="windowText" lastClr="000000"/>
      </a:dk1>
      <a:lt1>
        <a:sysClr val="window" lastClr="FFFFFF"/>
      </a:lt1>
      <a:dk2>
        <a:srgbClr val="344E20"/>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5516</TotalTime>
  <Words>3246</Words>
  <Application>Microsoft Office PowerPoint</Application>
  <PresentationFormat>Širokoúhlá obrazovka</PresentationFormat>
  <Paragraphs>308</Paragraphs>
  <Slides>26</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Trebuchet MS</vt:lpstr>
      <vt:lpstr>Berlín</vt:lpstr>
      <vt:lpstr>novoromantismus</vt:lpstr>
      <vt:lpstr>Základní pojmy</vt:lpstr>
      <vt:lpstr>Prezentace aplikace PowerPoint</vt:lpstr>
      <vt:lpstr>Prezentace aplikace PowerPoint</vt:lpstr>
      <vt:lpstr>Hector Berlioz</vt:lpstr>
      <vt:lpstr>Život</vt:lpstr>
      <vt:lpstr>Dílo</vt:lpstr>
      <vt:lpstr>Fantastická symfonie. Epizoda ze života umělce o pěti částech</vt:lpstr>
      <vt:lpstr>Prezentace aplikace PowerPoint</vt:lpstr>
      <vt:lpstr>Prezentace aplikace PowerPoint</vt:lpstr>
      <vt:lpstr>Prezentace aplikace PowerPoint</vt:lpstr>
      <vt:lpstr>Další dílo</vt:lpstr>
      <vt:lpstr>Franz / Ferenc Liszt</vt:lpstr>
      <vt:lpstr>Prezentace aplikace PowerPoint</vt:lpstr>
      <vt:lpstr>Prezentace aplikace PowerPoint</vt:lpstr>
      <vt:lpstr>Prezentace aplikace PowerPoint</vt:lpstr>
      <vt:lpstr>Prezentace aplikace PowerPoint</vt:lpstr>
      <vt:lpstr>Dílo</vt:lpstr>
      <vt:lpstr>Prezentace aplikace PowerPoint</vt:lpstr>
      <vt:lpstr>Prezentace aplikace PowerPoint</vt:lpstr>
      <vt:lpstr>Prezentace aplikace PowerPoint</vt:lpstr>
      <vt:lpstr>novoněmecká škola (Neue deutsche Schule)</vt:lpstr>
      <vt:lpstr>Dirigenti  Lisztových a Wagnerových děl</vt:lpstr>
      <vt:lpstr>Hans von Bülow (1830 – 1894)</vt:lpstr>
      <vt:lpstr>Hans Richter (1843 – 1916)</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Kučerová</dc:creator>
  <cp:lastModifiedBy>lektor</cp:lastModifiedBy>
  <cp:revision>562</cp:revision>
  <cp:lastPrinted>2019-01-17T07:07:54Z</cp:lastPrinted>
  <dcterms:created xsi:type="dcterms:W3CDTF">2018-08-13T08:22:12Z</dcterms:created>
  <dcterms:modified xsi:type="dcterms:W3CDTF">2022-03-16T12:43:28Z</dcterms:modified>
</cp:coreProperties>
</file>