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9" r:id="rId3"/>
    <p:sldId id="276" r:id="rId4"/>
    <p:sldId id="260" r:id="rId5"/>
    <p:sldId id="261" r:id="rId6"/>
    <p:sldId id="271" r:id="rId7"/>
    <p:sldId id="257" r:id="rId8"/>
    <p:sldId id="274" r:id="rId9"/>
    <p:sldId id="272" r:id="rId10"/>
    <p:sldId id="275" r:id="rId11"/>
    <p:sldId id="278" r:id="rId12"/>
    <p:sldId id="281" r:id="rId13"/>
    <p:sldId id="277" r:id="rId14"/>
    <p:sldId id="263" r:id="rId15"/>
    <p:sldId id="264" r:id="rId16"/>
    <p:sldId id="283" r:id="rId17"/>
    <p:sldId id="289" r:id="rId18"/>
    <p:sldId id="265" r:id="rId19"/>
    <p:sldId id="266" r:id="rId20"/>
    <p:sldId id="292" r:id="rId21"/>
    <p:sldId id="296" r:id="rId22"/>
    <p:sldId id="267" r:id="rId23"/>
    <p:sldId id="287" r:id="rId24"/>
    <p:sldId id="288" r:id="rId25"/>
    <p:sldId id="290" r:id="rId26"/>
    <p:sldId id="291" r:id="rId27"/>
    <p:sldId id="293" r:id="rId28"/>
    <p:sldId id="294" r:id="rId29"/>
    <p:sldId id="286" r:id="rId30"/>
    <p:sldId id="269" r:id="rId31"/>
    <p:sldId id="297" r:id="rId32"/>
    <p:sldId id="284" r:id="rId33"/>
    <p:sldId id="285" r:id="rId34"/>
    <p:sldId id="280" r:id="rId35"/>
    <p:sldId id="279" r:id="rId36"/>
    <p:sldId id="26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  <a:srgbClr val="293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6" autoAdjust="0"/>
    <p:restoredTop sz="91617" autoAdjust="0"/>
  </p:normalViewPr>
  <p:slideViewPr>
    <p:cSldViewPr snapToGrid="0">
      <p:cViewPr varScale="1">
        <p:scale>
          <a:sx n="103" d="100"/>
          <a:sy n="103" d="100"/>
        </p:scale>
        <p:origin x="7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C1366-D0B3-4707-B444-6668969A44B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21CEE-C237-43E2-9C68-9822A19E35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197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V-kbAydcwk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G38Ark5MQE8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kjtgeydoUM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kuUq7im8H4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zo3atXtm54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2amTjF_mkM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vWOwZLYYQjA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LWpgWuUaU4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427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901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mne stará matka: https://www.youtube.com/watch?v=0I25E2s7wlI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404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Smyčcový kvartet F dur, op. 96, Americký </a:t>
            </a:r>
          </a:p>
          <a:p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https://www.youtube.com/watch?v=pV-kbAydcwk</a:t>
            </a:r>
            <a:endParaRPr lang="cs-CZ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Humoreska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op. 101, č. 7,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 dur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https://www.youtube.com/watch?v=G38Ark5MQE8</a:t>
            </a:r>
            <a:endParaRPr lang="cs-CZ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/>
              <a:t>https://www.youtube.com/watch?v=qEZCniYnFko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788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Rusalka – árie Měsíčku na nebi hlubokém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https://www.youtube.com/watch?v=9kjtgeydoUM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(od 01:05)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782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https://archive.org/stream/dwightsjournalm10dwiggoog#page/n11/mode/2up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639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4. symfonie e-moll: </a:t>
            </a:r>
            <a:r>
              <a:rPr lang="cs-CZ" u="sng" dirty="0">
                <a:hlinkClick r:id="rId3"/>
              </a:rPr>
              <a:t>https://www.youtube.com/watch?v=ckuUq7im8H4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901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none" dirty="0"/>
              <a:t>Uherský tanec č. 5: </a:t>
            </a:r>
            <a:r>
              <a:rPr lang="cs-CZ" u="sng" dirty="0">
                <a:hlinkClick r:id="rId3"/>
              </a:rPr>
              <a:t>https://www.youtube.com/watch?v=Nzo3atXtm54</a:t>
            </a:r>
            <a:r>
              <a:rPr lang="cs-CZ" u="sng" dirty="0"/>
              <a:t> (0:16)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168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550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825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Slovanské tance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op. 46, č. 1,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 dur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op. 72, č. 2,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moll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https://www.youtube.com/watch?v=H2amTjF_mkM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https://www.youtube.com/watch?v=vWOwZLYYQjA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/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931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Symfonie č. 9, e moll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op. 95,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Novosvětská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>
                <a:hlinkClick r:id="rId3"/>
              </a:rPr>
              <a:t>https://www.youtube.com/watch?v=oLWpgWuUaU4</a:t>
            </a:r>
            <a:endParaRPr lang="cs-CZ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43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Violoncellový koncert h moll, op. 104</a:t>
            </a:r>
          </a:p>
          <a:p>
            <a:r>
              <a:rPr lang="cs-CZ" dirty="0"/>
              <a:t>https://www.youtube.com/watch?v=4gs-vhwBrD0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50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21CEE-C237-43E2-9C68-9822A19E357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85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09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4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65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5081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357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93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77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48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82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90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9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0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60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4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8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5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FF0000"/>
            </a:gs>
            <a:gs pos="76000">
              <a:schemeClr val="bg1">
                <a:lumMod val="95000"/>
                <a:lumOff val="5000"/>
              </a:schemeClr>
            </a:gs>
            <a:gs pos="53000">
              <a:srgbClr val="7E0000"/>
            </a:gs>
            <a:gs pos="0">
              <a:srgbClr val="FFFF00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6326-2762-49C4-987C-C4F6C425DD45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385E-44A3-41AE-A655-31ABF60D04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188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niknihovna.cz/mzk/view/uuid:06ec71c0-6565-11e6-b819-005056825209?page=uuid:feef64f0-65fa-11e6-b819-00505682520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gitalniknihovna.cz/mzk/view/uuid:6e65dad0-6565-11e6-b819-005056825209?page=uuid:2a933630-6601-11e6-b819-005056825209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n-dvorak.cz/uvod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search.php?query=journal%20of%20mus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45A3D7-934B-4BA2-A5C4-06A8687F1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27" y="2054431"/>
            <a:ext cx="11400312" cy="2052348"/>
          </a:xfrm>
        </p:spPr>
        <p:txBody>
          <a:bodyPr/>
          <a:lstStyle/>
          <a:p>
            <a:pPr algn="l"/>
            <a:r>
              <a:rPr lang="cs-CZ" sz="5000" dirty="0" err="1"/>
              <a:t>Klasicko</a:t>
            </a:r>
            <a:r>
              <a:rPr lang="cs-CZ" sz="5000" dirty="0"/>
              <a:t>–romantická syntéza I.: </a:t>
            </a:r>
            <a:br>
              <a:rPr lang="cs-CZ" sz="5000" dirty="0"/>
            </a:br>
            <a:r>
              <a:rPr lang="cs-CZ" sz="5000" dirty="0" err="1"/>
              <a:t>Hanslick</a:t>
            </a:r>
            <a:r>
              <a:rPr lang="cs-CZ" sz="5000" dirty="0"/>
              <a:t>, Brahms, Dvořák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53839D9-77D0-436C-9D48-960A20FC01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hodina</a:t>
            </a:r>
          </a:p>
        </p:txBody>
      </p:sp>
    </p:spTree>
    <p:extLst>
      <p:ext uri="{BB962C8B-B14F-4D97-AF65-F5344CB8AC3E}">
        <p14:creationId xmlns:p14="http://schemas.microsoft.com/office/powerpoint/2010/main" val="257361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2018806"/>
            <a:ext cx="12065330" cy="472637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časté využívání anagramů a kryptogramů (podobně jako </a:t>
            </a:r>
            <a:r>
              <a:rPr lang="cs-CZ" dirty="0" err="1"/>
              <a:t>Schumann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a-g-a-h-e = Agatha von </a:t>
            </a:r>
            <a:r>
              <a:rPr lang="cs-CZ" dirty="0" err="1"/>
              <a:t>Siebold</a:t>
            </a:r>
            <a:r>
              <a:rPr lang="cs-CZ" dirty="0"/>
              <a:t> → </a:t>
            </a:r>
            <a:r>
              <a:rPr lang="cs-CZ" i="1" dirty="0"/>
              <a:t>Druhý smyčcový sextet</a:t>
            </a:r>
            <a:r>
              <a:rPr lang="cs-CZ" dirty="0"/>
              <a:t>, op. 36</a:t>
            </a:r>
          </a:p>
          <a:p>
            <a:pPr lvl="1"/>
            <a:r>
              <a:rPr lang="cs-CZ" dirty="0"/>
              <a:t>f-a-e = </a:t>
            </a:r>
            <a:r>
              <a:rPr lang="cs-CZ" dirty="0" err="1"/>
              <a:t>frei</a:t>
            </a:r>
            <a:r>
              <a:rPr lang="cs-CZ" dirty="0"/>
              <a:t>,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einsam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→ </a:t>
            </a:r>
            <a:r>
              <a:rPr lang="cs-CZ" i="1" dirty="0"/>
              <a:t>F-A-E sonáta pro housle a klavír </a:t>
            </a:r>
            <a:r>
              <a:rPr lang="cs-CZ" dirty="0"/>
              <a:t>(1853, často hrál s Joachimem)</a:t>
            </a:r>
          </a:p>
          <a:p>
            <a:pPr lvl="2"/>
            <a:r>
              <a:rPr lang="cs-CZ" dirty="0"/>
              <a:t>→ </a:t>
            </a:r>
            <a:r>
              <a:rPr lang="cs-CZ" i="1" dirty="0"/>
              <a:t>Dvojkoncert pro housle, violoncello a orchestr </a:t>
            </a:r>
            <a:r>
              <a:rPr lang="cs-CZ" dirty="0"/>
              <a:t>(1887, premiéroval Joachim)</a:t>
            </a:r>
          </a:p>
          <a:p>
            <a:r>
              <a:rPr lang="cs-CZ" dirty="0"/>
              <a:t>další převzaté motivy</a:t>
            </a:r>
          </a:p>
          <a:p>
            <a:pPr lvl="1"/>
            <a:r>
              <a:rPr lang="cs-CZ" dirty="0"/>
              <a:t>motiv ze </a:t>
            </a:r>
            <a:r>
              <a:rPr lang="cs-CZ" dirty="0" err="1"/>
              <a:t>Schumannovy</a:t>
            </a:r>
            <a:r>
              <a:rPr lang="cs-CZ" dirty="0"/>
              <a:t> </a:t>
            </a:r>
            <a:r>
              <a:rPr lang="cs-CZ" i="1" dirty="0"/>
              <a:t>Introdukce pro klavír a orchestr</a:t>
            </a:r>
            <a:r>
              <a:rPr lang="cs-CZ" dirty="0"/>
              <a:t>, op. 92</a:t>
            </a:r>
          </a:p>
          <a:p>
            <a:pPr lvl="2"/>
            <a:r>
              <a:rPr lang="cs-CZ" i="1" dirty="0"/>
              <a:t>→ Klavírní variace</a:t>
            </a:r>
            <a:r>
              <a:rPr lang="cs-CZ" dirty="0"/>
              <a:t>, op. 9, věnoval Claře </a:t>
            </a:r>
            <a:r>
              <a:rPr lang="cs-CZ" dirty="0" err="1"/>
              <a:t>Schumannové</a:t>
            </a:r>
            <a:endParaRPr lang="cs-CZ" dirty="0"/>
          </a:p>
          <a:p>
            <a:pPr lvl="2"/>
            <a:r>
              <a:rPr lang="cs-CZ" dirty="0"/>
              <a:t>→ </a:t>
            </a:r>
            <a:r>
              <a:rPr lang="cs-CZ" i="1" dirty="0"/>
              <a:t>První klavírní koncert</a:t>
            </a:r>
          </a:p>
          <a:p>
            <a:pPr lvl="2"/>
            <a:r>
              <a:rPr lang="cs-CZ" dirty="0"/>
              <a:t>→ volná věta </a:t>
            </a:r>
            <a:r>
              <a:rPr lang="cs-CZ" i="1" dirty="0"/>
              <a:t>Dvojkoncertu</a:t>
            </a:r>
          </a:p>
          <a:p>
            <a:pPr lvl="2"/>
            <a:r>
              <a:rPr lang="cs-CZ" dirty="0"/>
              <a:t>→ </a:t>
            </a:r>
            <a:r>
              <a:rPr lang="cs-CZ" i="1" dirty="0"/>
              <a:t>Smyčcový sextet</a:t>
            </a:r>
            <a:r>
              <a:rPr lang="cs-CZ" dirty="0"/>
              <a:t>, op. 36</a:t>
            </a:r>
          </a:p>
          <a:p>
            <a:pPr lvl="1"/>
            <a:r>
              <a:rPr lang="cs-CZ" dirty="0"/>
              <a:t>motiv </a:t>
            </a:r>
            <a:r>
              <a:rPr lang="cs-CZ" dirty="0" err="1"/>
              <a:t>Dies</a:t>
            </a:r>
            <a:r>
              <a:rPr lang="cs-CZ" dirty="0"/>
              <a:t> </a:t>
            </a:r>
            <a:r>
              <a:rPr lang="cs-CZ" dirty="0" err="1"/>
              <a:t>irae</a:t>
            </a:r>
            <a:endParaRPr lang="cs-CZ" dirty="0"/>
          </a:p>
          <a:p>
            <a:pPr lvl="2"/>
            <a:r>
              <a:rPr lang="cs-CZ" dirty="0"/>
              <a:t>→ klavírní </a:t>
            </a:r>
            <a:r>
              <a:rPr lang="cs-CZ" i="1" dirty="0"/>
              <a:t>Intermezzo</a:t>
            </a:r>
            <a:r>
              <a:rPr lang="cs-CZ" dirty="0"/>
              <a:t> es-moll, op. 118, č. 6</a:t>
            </a:r>
          </a:p>
          <a:p>
            <a:pPr lvl="1"/>
            <a:r>
              <a:rPr lang="cs-CZ" dirty="0"/>
              <a:t>převzaté motivy ze své tvorby</a:t>
            </a:r>
          </a:p>
          <a:p>
            <a:pPr lvl="2"/>
            <a:r>
              <a:rPr lang="cs-CZ" dirty="0"/>
              <a:t>písně </a:t>
            </a:r>
            <a:r>
              <a:rPr lang="cs-CZ" i="1" dirty="0"/>
              <a:t>Dešťové kapky, padejte dolů </a:t>
            </a:r>
            <a:r>
              <a:rPr lang="cs-CZ" dirty="0"/>
              <a:t>a </a:t>
            </a:r>
            <a:r>
              <a:rPr lang="cs-CZ" i="1" dirty="0"/>
              <a:t>Dešťové kapky ze stromů </a:t>
            </a:r>
            <a:r>
              <a:rPr lang="cs-CZ" dirty="0"/>
              <a:t>→ </a:t>
            </a:r>
            <a:r>
              <a:rPr lang="cs-CZ" i="1" dirty="0"/>
              <a:t>Houslová sonáta </a:t>
            </a:r>
            <a:r>
              <a:rPr lang="cs-CZ" dirty="0"/>
              <a:t>G-dur, op. 78</a:t>
            </a:r>
          </a:p>
          <a:p>
            <a:pPr lvl="2"/>
            <a:r>
              <a:rPr lang="cs-CZ" dirty="0"/>
              <a:t>písně </a:t>
            </a:r>
            <a:r>
              <a:rPr lang="cs-CZ" i="1" dirty="0"/>
              <a:t>Přijď brzy</a:t>
            </a:r>
            <a:r>
              <a:rPr lang="cs-CZ" dirty="0"/>
              <a:t> a </a:t>
            </a:r>
            <a:r>
              <a:rPr lang="cs-CZ" i="1" dirty="0"/>
              <a:t>Jako melodie táhne se to jemně myslí mou </a:t>
            </a:r>
            <a:r>
              <a:rPr lang="cs-CZ" dirty="0"/>
              <a:t>→ </a:t>
            </a:r>
            <a:r>
              <a:rPr lang="cs-CZ" i="1" dirty="0"/>
              <a:t>Houslová sonáta </a:t>
            </a:r>
            <a:r>
              <a:rPr lang="cs-CZ" dirty="0"/>
              <a:t>A-dur, op. 100</a:t>
            </a:r>
          </a:p>
        </p:txBody>
      </p:sp>
    </p:spTree>
    <p:extLst>
      <p:ext uri="{BB962C8B-B14F-4D97-AF65-F5344CB8AC3E}">
        <p14:creationId xmlns:p14="http://schemas.microsoft.com/office/powerpoint/2010/main" val="259593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6255" y="1971304"/>
            <a:ext cx="11965860" cy="475013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symfonická tvorba</a:t>
            </a:r>
          </a:p>
          <a:p>
            <a:pPr lvl="1"/>
            <a:r>
              <a:rPr lang="cs-CZ" dirty="0"/>
              <a:t>4 symfonie</a:t>
            </a:r>
          </a:p>
          <a:p>
            <a:pPr lvl="2"/>
            <a:r>
              <a:rPr lang="cs-CZ" dirty="0"/>
              <a:t>klíčový význam</a:t>
            </a:r>
          </a:p>
          <a:p>
            <a:pPr lvl="2"/>
            <a:r>
              <a:rPr lang="cs-CZ" dirty="0"/>
              <a:t>ve všech klasický sonátový cyklus s tempovými kontrasty vět: 1. rychlá, 2. pomalá, 3. odlehčená, 4. rychlá</a:t>
            </a:r>
          </a:p>
          <a:p>
            <a:pPr lvl="2"/>
            <a:r>
              <a:rPr lang="cs-CZ" dirty="0"/>
              <a:t>ve větách používá sonátovou formu, variační, rondo, třídílnou formu ABA, vše podle klasicistních zásad</a:t>
            </a:r>
          </a:p>
          <a:p>
            <a:pPr lvl="2"/>
            <a:r>
              <a:rPr lang="cs-CZ" dirty="0"/>
              <a:t>1. c-moll</a:t>
            </a:r>
          </a:p>
          <a:p>
            <a:pPr lvl="2"/>
            <a:r>
              <a:rPr lang="cs-CZ" dirty="0"/>
              <a:t>2. D-dur </a:t>
            </a:r>
            <a:r>
              <a:rPr lang="cs-CZ" i="1" dirty="0"/>
              <a:t>Pastorální</a:t>
            </a:r>
            <a:endParaRPr lang="cs-CZ" dirty="0"/>
          </a:p>
          <a:p>
            <a:pPr lvl="2"/>
            <a:r>
              <a:rPr lang="cs-CZ" dirty="0"/>
              <a:t>3. F-dur </a:t>
            </a:r>
            <a:r>
              <a:rPr lang="cs-CZ" i="1" dirty="0"/>
              <a:t>Heroická</a:t>
            </a:r>
            <a:r>
              <a:rPr lang="cs-CZ" dirty="0"/>
              <a:t> – inspirace pro A. Dvořáka</a:t>
            </a:r>
          </a:p>
          <a:p>
            <a:pPr lvl="2"/>
            <a:r>
              <a:rPr lang="cs-CZ" dirty="0"/>
              <a:t>4. e-moll – nejvyzrálejší, pocta J. S. Bachovi: obsahuje propracované variace hlavního tématu, zvl. ve </a:t>
            </a:r>
            <a:r>
              <a:rPr lang="cs-CZ" i="1" dirty="0" err="1"/>
              <a:t>Finale</a:t>
            </a:r>
            <a:r>
              <a:rPr lang="cs-CZ" dirty="0"/>
              <a:t>: passacaglia se 30 variacemi bachovského tématu</a:t>
            </a:r>
          </a:p>
          <a:p>
            <a:pPr lvl="1"/>
            <a:r>
              <a:rPr lang="cs-CZ" i="1" dirty="0"/>
              <a:t>Variace na Haydnovo téma </a:t>
            </a:r>
            <a:r>
              <a:rPr lang="cs-CZ" dirty="0"/>
              <a:t>B-dur, op. 56</a:t>
            </a:r>
          </a:p>
          <a:p>
            <a:r>
              <a:rPr lang="cs-CZ" dirty="0"/>
              <a:t>sólové koncerty</a:t>
            </a:r>
          </a:p>
          <a:p>
            <a:pPr lvl="1"/>
            <a:r>
              <a:rPr lang="cs-CZ" dirty="0"/>
              <a:t>dva klavírní (1. d-moll, 2. B-dur)</a:t>
            </a:r>
          </a:p>
          <a:p>
            <a:pPr lvl="1"/>
            <a:r>
              <a:rPr lang="cs-CZ" i="1" dirty="0"/>
              <a:t>houslový koncert D-dur</a:t>
            </a:r>
            <a:r>
              <a:rPr lang="cs-CZ" dirty="0"/>
              <a:t> – dedikovaný Joachimovi</a:t>
            </a:r>
          </a:p>
          <a:p>
            <a:pPr lvl="1"/>
            <a:r>
              <a:rPr lang="cs-CZ" i="1" dirty="0"/>
              <a:t>Dvojkoncert pro housle a violoncello a-moll</a:t>
            </a:r>
            <a:r>
              <a:rPr lang="cs-CZ" dirty="0"/>
              <a:t>, op. 102 – vrchol jeho tvorby</a:t>
            </a:r>
          </a:p>
        </p:txBody>
      </p:sp>
    </p:spTree>
    <p:extLst>
      <p:ext uri="{BB962C8B-B14F-4D97-AF65-F5344CB8AC3E}">
        <p14:creationId xmlns:p14="http://schemas.microsoft.com/office/powerpoint/2010/main" val="150862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53" y="2173184"/>
            <a:ext cx="11720946" cy="4405745"/>
          </a:xfrm>
        </p:spPr>
        <p:txBody>
          <a:bodyPr>
            <a:normAutofit/>
          </a:bodyPr>
          <a:lstStyle/>
          <a:p>
            <a:r>
              <a:rPr lang="cs-CZ" dirty="0"/>
              <a:t>komorní tvorba – velmi početná</a:t>
            </a:r>
          </a:p>
          <a:p>
            <a:pPr lvl="1"/>
            <a:r>
              <a:rPr lang="cs-CZ" dirty="0"/>
              <a:t>3 smyčcové kvartety, klavírní tria, kvartety a kvintety různého obsazení, sonáty pro různé nástroje</a:t>
            </a:r>
          </a:p>
          <a:p>
            <a:r>
              <a:rPr lang="cs-CZ" dirty="0"/>
              <a:t>klavírní tvorba</a:t>
            </a:r>
          </a:p>
          <a:p>
            <a:pPr lvl="1"/>
            <a:r>
              <a:rPr lang="cs-CZ" dirty="0"/>
              <a:t>3 klavírní sonáty</a:t>
            </a:r>
          </a:p>
          <a:p>
            <a:pPr lvl="1"/>
            <a:r>
              <a:rPr lang="cs-CZ" dirty="0"/>
              <a:t>cykly </a:t>
            </a:r>
            <a:r>
              <a:rPr lang="cs-CZ" i="1" dirty="0" err="1"/>
              <a:t>Klavierstücke</a:t>
            </a:r>
            <a:endParaRPr lang="cs-CZ" i="1" dirty="0"/>
          </a:p>
          <a:p>
            <a:pPr lvl="1"/>
            <a:r>
              <a:rPr lang="cs-CZ" dirty="0"/>
              <a:t>variace na téma </a:t>
            </a:r>
            <a:r>
              <a:rPr lang="cs-CZ" dirty="0" err="1"/>
              <a:t>Schumannovo</a:t>
            </a:r>
            <a:r>
              <a:rPr lang="cs-CZ" dirty="0"/>
              <a:t>, Händelovo, </a:t>
            </a:r>
            <a:r>
              <a:rPr lang="cs-CZ" dirty="0" err="1"/>
              <a:t>Paganiniho</a:t>
            </a:r>
            <a:endParaRPr lang="cs-CZ" dirty="0"/>
          </a:p>
          <a:p>
            <a:pPr lvl="1"/>
            <a:r>
              <a:rPr lang="cs-CZ" dirty="0"/>
              <a:t>fantazie, čtyřruční skladby, skladby pro dva klavíry</a:t>
            </a:r>
          </a:p>
          <a:p>
            <a:pPr lvl="1"/>
            <a:r>
              <a:rPr lang="cs-CZ" i="1" dirty="0"/>
              <a:t>Uherské tance</a:t>
            </a:r>
            <a:r>
              <a:rPr lang="cs-CZ" dirty="0"/>
              <a:t> – původně čtyřruční, některé zinstrumentoval</a:t>
            </a:r>
            <a:endParaRPr lang="cs-CZ" i="1" dirty="0"/>
          </a:p>
          <a:p>
            <a:r>
              <a:rPr lang="cs-CZ" dirty="0"/>
              <a:t>vokální tvorba</a:t>
            </a:r>
          </a:p>
          <a:p>
            <a:pPr lvl="1"/>
            <a:r>
              <a:rPr lang="cs-CZ" dirty="0"/>
              <a:t>písně, sbory (a capella i s doprovodem)</a:t>
            </a:r>
          </a:p>
          <a:p>
            <a:pPr lvl="1"/>
            <a:r>
              <a:rPr lang="cs-CZ" dirty="0"/>
              <a:t>kantáta </a:t>
            </a:r>
            <a:r>
              <a:rPr lang="cs-CZ" i="1" dirty="0"/>
              <a:t>Německé requiem </a:t>
            </a:r>
            <a:r>
              <a:rPr lang="cs-CZ" dirty="0"/>
              <a:t>– text Brahmsův podle </a:t>
            </a:r>
            <a:r>
              <a:rPr lang="cs-CZ" dirty="0" err="1"/>
              <a:t>Lutherova</a:t>
            </a:r>
            <a:r>
              <a:rPr lang="cs-CZ" dirty="0"/>
              <a:t> překladu bible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07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Brahms a Dvořák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631" y="2066306"/>
            <a:ext cx="11804073" cy="4619501"/>
          </a:xfrm>
        </p:spPr>
        <p:txBody>
          <a:bodyPr>
            <a:normAutofit fontScale="92500"/>
          </a:bodyPr>
          <a:lstStyle/>
          <a:p>
            <a:r>
              <a:rPr lang="cs-CZ" dirty="0"/>
              <a:t>blízké dlouholeté přátelství, podobné umělecké názory</a:t>
            </a:r>
          </a:p>
          <a:p>
            <a:r>
              <a:rPr lang="cs-CZ" dirty="0"/>
              <a:t>1874 Dvořák žádal o udělení rakouského státního stipendia, které obdržel, v porotě seděl mj. Brahms a </a:t>
            </a:r>
            <a:r>
              <a:rPr lang="cs-CZ" dirty="0" err="1"/>
              <a:t>Hanslick</a:t>
            </a:r>
            <a:endParaRPr lang="cs-CZ" dirty="0"/>
          </a:p>
          <a:p>
            <a:r>
              <a:rPr lang="cs-CZ" dirty="0"/>
              <a:t>1877 na Dvořákovu žádost Brahms Dvořáka hmotně podporoval → jako projev vděku mu Dvořák dedikoval </a:t>
            </a:r>
            <a:r>
              <a:rPr lang="cs-CZ" i="1" dirty="0"/>
              <a:t>smyčcový kvartet d-moll</a:t>
            </a:r>
            <a:r>
              <a:rPr lang="cs-CZ" dirty="0"/>
              <a:t>, op. 34 (užil v něm namísto scherza polku)</a:t>
            </a:r>
          </a:p>
          <a:p>
            <a:r>
              <a:rPr lang="cs-CZ" dirty="0"/>
              <a:t>bližší kontakt až díky </a:t>
            </a:r>
            <a:r>
              <a:rPr lang="cs-CZ" dirty="0" err="1"/>
              <a:t>Hanslickovi</a:t>
            </a:r>
            <a:r>
              <a:rPr lang="cs-CZ" dirty="0"/>
              <a:t>, který žádal Dvořáka o dílo pro Brahmse. Ten doporučil k vydání u </a:t>
            </a:r>
            <a:r>
              <a:rPr lang="cs-CZ" dirty="0" err="1"/>
              <a:t>Simrocka</a:t>
            </a:r>
            <a:r>
              <a:rPr lang="cs-CZ" dirty="0"/>
              <a:t> Dvořákovy </a:t>
            </a:r>
            <a:r>
              <a:rPr lang="cs-CZ" i="1" dirty="0"/>
              <a:t>Moravské dvojzpěvy → </a:t>
            </a:r>
            <a:r>
              <a:rPr lang="cs-CZ" dirty="0" err="1"/>
              <a:t>Simrock</a:t>
            </a:r>
            <a:r>
              <a:rPr lang="cs-CZ" dirty="0"/>
              <a:t> Dvořákův stálý nakladatel </a:t>
            </a:r>
          </a:p>
          <a:p>
            <a:r>
              <a:rPr lang="cs-CZ" dirty="0"/>
              <a:t>1878 Brahms cestuje za Dvořákem do Prahy (v rámci koncertní cesty společně s Joachimem)</a:t>
            </a:r>
          </a:p>
          <a:p>
            <a:r>
              <a:rPr lang="cs-CZ" dirty="0"/>
              <a:t>1882 Dvořák do Vídně za Brahmsem, který mu doporučuje, aby do Vídně natrvalo přesídlil</a:t>
            </a:r>
          </a:p>
          <a:p>
            <a:r>
              <a:rPr lang="cs-CZ" dirty="0"/>
              <a:t>1880 Dvořák </a:t>
            </a:r>
            <a:r>
              <a:rPr lang="cs-CZ" dirty="0" err="1"/>
              <a:t>orchestruje</a:t>
            </a:r>
            <a:r>
              <a:rPr lang="cs-CZ" dirty="0"/>
              <a:t> Brahmsovy </a:t>
            </a:r>
            <a:r>
              <a:rPr lang="cs-CZ" i="1" dirty="0"/>
              <a:t>Uherské tance</a:t>
            </a:r>
          </a:p>
          <a:p>
            <a:r>
              <a:rPr lang="cs-CZ" dirty="0"/>
              <a:t>poslední setkání ve Vídni 1896, rok před Brahmsovou smrtí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42788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675C2F-7292-448B-B82B-05DE344D3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468" y="2148703"/>
            <a:ext cx="9448800" cy="1825096"/>
          </a:xfrm>
        </p:spPr>
        <p:txBody>
          <a:bodyPr/>
          <a:lstStyle/>
          <a:p>
            <a:pPr algn="ctr"/>
            <a:r>
              <a:rPr lang="cs-CZ" dirty="0"/>
              <a:t>Antonín Dvořák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E64C759-A67E-4F0B-AC6A-A97149F92E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8. 9. 1841 Nelahozeves - 1. 5. 1904 Praha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078579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1F6C0A3-6E3F-473C-80F9-CC0DEAFB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84790"/>
            <a:ext cx="12050486" cy="635826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 rozvětveného rodu, hudbymilovná rodina, otec hospodský a řezník</a:t>
            </a:r>
          </a:p>
          <a:p>
            <a:r>
              <a:rPr lang="cs-CZ" dirty="0"/>
              <a:t>hlavní nástroj: housle, později klavír</a:t>
            </a:r>
          </a:p>
          <a:p>
            <a:pPr marL="0" indent="0">
              <a:buNone/>
            </a:pPr>
            <a:r>
              <a:rPr lang="cs-CZ" dirty="0"/>
              <a:t>Zlonice </a:t>
            </a:r>
          </a:p>
          <a:p>
            <a:r>
              <a:rPr lang="cs-CZ" dirty="0"/>
              <a:t>stěhování ve 13 letech, v učení na řezníka</a:t>
            </a:r>
          </a:p>
          <a:p>
            <a:r>
              <a:rPr lang="cs-CZ" dirty="0"/>
              <a:t>potkal Antonína </a:t>
            </a:r>
            <a:r>
              <a:rPr lang="cs-CZ" dirty="0" err="1"/>
              <a:t>Liehmanna</a:t>
            </a:r>
            <a:r>
              <a:rPr lang="cs-CZ" dirty="0"/>
              <a:t>, který měl kapelu → Dvořák jeho žákem a členem kapely</a:t>
            </a:r>
          </a:p>
          <a:p>
            <a:pPr marL="0" indent="0">
              <a:buNone/>
            </a:pPr>
            <a:r>
              <a:rPr lang="cs-CZ" dirty="0"/>
              <a:t>Česká Kamenice</a:t>
            </a:r>
          </a:p>
          <a:p>
            <a:r>
              <a:rPr lang="cs-CZ" dirty="0"/>
              <a:t>studium teorie a hry na varhany</a:t>
            </a:r>
          </a:p>
          <a:p>
            <a:pPr marL="0" indent="0">
              <a:buNone/>
            </a:pPr>
            <a:r>
              <a:rPr lang="cs-CZ" dirty="0"/>
              <a:t>Praha</a:t>
            </a:r>
          </a:p>
          <a:p>
            <a:r>
              <a:rPr lang="cs-CZ" dirty="0"/>
              <a:t>dostal se sem na přímluvu </a:t>
            </a:r>
            <a:r>
              <a:rPr lang="cs-CZ" dirty="0" err="1"/>
              <a:t>Liehmanna</a:t>
            </a:r>
            <a:r>
              <a:rPr lang="cs-CZ" dirty="0"/>
              <a:t>, 1857 – 1858 na varhanické škole</a:t>
            </a:r>
          </a:p>
          <a:p>
            <a:r>
              <a:rPr lang="cs-CZ" dirty="0"/>
              <a:t>houslista a violista, účastnil se koncertů konzervatoře, získával praxi orchestrálního hráče, 1858 hrál pod taktovkou F. </a:t>
            </a:r>
            <a:r>
              <a:rPr lang="cs-CZ" dirty="0" err="1"/>
              <a:t>Liszta</a:t>
            </a:r>
            <a:endParaRPr lang="cs-CZ" dirty="0"/>
          </a:p>
          <a:p>
            <a:r>
              <a:rPr lang="cs-CZ" dirty="0"/>
              <a:t>po dokončení varhanické školy violistou v kapele Karla </a:t>
            </a:r>
            <a:r>
              <a:rPr lang="cs-CZ" dirty="0" err="1"/>
              <a:t>Komzáka</a:t>
            </a:r>
            <a:r>
              <a:rPr lang="cs-CZ" dirty="0"/>
              <a:t> (1861 a 1862 pro ni napsal </a:t>
            </a:r>
            <a:r>
              <a:rPr lang="cs-CZ" i="1" dirty="0"/>
              <a:t>smyčcový kvartet</a:t>
            </a:r>
            <a:r>
              <a:rPr lang="cs-CZ" dirty="0"/>
              <a:t>, op. 1, a </a:t>
            </a:r>
            <a:r>
              <a:rPr lang="cs-CZ" i="1" dirty="0"/>
              <a:t>kvintet</a:t>
            </a:r>
            <a:r>
              <a:rPr lang="cs-CZ" dirty="0"/>
              <a:t>, op. 2). Od 1862 začal hrát tento </a:t>
            </a:r>
            <a:r>
              <a:rPr lang="cs-CZ" dirty="0" err="1"/>
              <a:t>Komzákův</a:t>
            </a:r>
            <a:r>
              <a:rPr lang="cs-CZ" dirty="0"/>
              <a:t> soubor v Prozatímním divadle a téhož roku byl ustanoven jako jeho stálý orchestr. Zde hrál pod taktovkou </a:t>
            </a:r>
            <a:r>
              <a:rPr lang="cs-CZ" dirty="0" err="1"/>
              <a:t>Maýra</a:t>
            </a:r>
            <a:r>
              <a:rPr lang="cs-CZ" dirty="0"/>
              <a:t>, Smetany aj.</a:t>
            </a:r>
          </a:p>
          <a:p>
            <a:r>
              <a:rPr lang="cs-CZ" dirty="0"/>
              <a:t>1871 – odchod z kapely, vydělával si komponováním a hraním na zábavách, také pedagog – učil v rodině Jana Neffa (→ </a:t>
            </a:r>
            <a:r>
              <a:rPr lang="cs-CZ" i="1" dirty="0"/>
              <a:t>Moravské dvojzpěvy</a:t>
            </a:r>
            <a:r>
              <a:rPr lang="cs-CZ" dirty="0"/>
              <a:t>), láska k žačce Jozefíně Čermákové → písňový cyklus </a:t>
            </a:r>
            <a:r>
              <a:rPr lang="cs-CZ" i="1" dirty="0"/>
              <a:t>Moravský cypřiš </a:t>
            </a:r>
            <a:r>
              <a:rPr lang="cs-CZ" dirty="0"/>
              <a:t>(1865)</a:t>
            </a:r>
          </a:p>
          <a:p>
            <a:r>
              <a:rPr lang="cs-CZ" dirty="0"/>
              <a:t>1873</a:t>
            </a:r>
          </a:p>
          <a:p>
            <a:pPr lvl="1"/>
            <a:r>
              <a:rPr lang="cs-CZ" dirty="0"/>
              <a:t>provedení jeho kantáty </a:t>
            </a:r>
            <a:r>
              <a:rPr lang="cs-CZ" i="1" dirty="0"/>
              <a:t>Hymnus</a:t>
            </a:r>
            <a:r>
              <a:rPr lang="cs-CZ" dirty="0"/>
              <a:t> pěveckým spolkem Hlahol v Praze = rozhodující úspěch v českých zemích a start jeho skladatelské kariéry</a:t>
            </a:r>
          </a:p>
          <a:p>
            <a:pPr lvl="1"/>
            <a:r>
              <a:rPr lang="cs-CZ" dirty="0"/>
              <a:t>svatba s Annou Čermákovou (sestra Jozefíny), syn Otakar → potřeba zajistit rodinu → varhaníkem v chrámu sv. Vojtěcha (zde byl ředitelem kůru Josef </a:t>
            </a:r>
            <a:r>
              <a:rPr lang="cs-CZ" dirty="0" err="1"/>
              <a:t>Förster</a:t>
            </a:r>
            <a:r>
              <a:rPr lang="cs-CZ" dirty="0"/>
              <a:t>, otec Josefa Bohuslava)</a:t>
            </a:r>
          </a:p>
          <a:p>
            <a:pPr lvl="1"/>
            <a:r>
              <a:rPr lang="cs-CZ" dirty="0"/>
              <a:t>setkání s Wagnerem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27138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475" y="717452"/>
            <a:ext cx="11941126" cy="599903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1874 žádal o státní stipendium do Vídně a obdržel ho (dvojnásobná výše než jeho roční plat! V porotě </a:t>
            </a:r>
            <a:r>
              <a:rPr lang="cs-CZ" dirty="0" err="1"/>
              <a:t>Hanslick</a:t>
            </a:r>
            <a:r>
              <a:rPr lang="cs-CZ" dirty="0"/>
              <a:t>, Brahms aj.). Při druhé žádosti předložil porotě </a:t>
            </a:r>
            <a:r>
              <a:rPr lang="cs-CZ" i="1" dirty="0"/>
              <a:t>Moravské dvojzpěvy</a:t>
            </a:r>
            <a:r>
              <a:rPr lang="cs-CZ" dirty="0"/>
              <a:t>, ty upoutaly Brahmse a díky němu vyšly v německém překladu (nakladatel </a:t>
            </a:r>
            <a:r>
              <a:rPr lang="cs-CZ" dirty="0" err="1"/>
              <a:t>Simrock</a:t>
            </a:r>
            <a:r>
              <a:rPr lang="cs-CZ" dirty="0"/>
              <a:t>), velký ohlas zejm. v Německu, důležitý krok do světa, ale nebezpečí: „selství“, „skladatel-samorost“, „</a:t>
            </a:r>
            <a:r>
              <a:rPr lang="cs-CZ" dirty="0" err="1"/>
              <a:t>venkovství</a:t>
            </a:r>
            <a:r>
              <a:rPr lang="cs-CZ" dirty="0"/>
              <a:t>“ X Dvořákovo navázání na lidovou hudbu je dílem rozvahy</a:t>
            </a:r>
          </a:p>
          <a:p>
            <a:r>
              <a:rPr lang="cs-CZ" dirty="0"/>
              <a:t>1876 </a:t>
            </a:r>
          </a:p>
          <a:p>
            <a:pPr lvl="1"/>
            <a:r>
              <a:rPr lang="cs-CZ" dirty="0"/>
              <a:t>narození a brzké úmrtí dcery Josefy → 8. </a:t>
            </a:r>
            <a:r>
              <a:rPr lang="cs-CZ" i="1" dirty="0"/>
              <a:t>smyčcový kvartet E-dur </a:t>
            </a:r>
            <a:r>
              <a:rPr lang="cs-CZ" dirty="0"/>
              <a:t>a </a:t>
            </a:r>
            <a:r>
              <a:rPr lang="cs-CZ" i="1" dirty="0"/>
              <a:t>klavírní trio g-moll</a:t>
            </a:r>
          </a:p>
          <a:p>
            <a:pPr lvl="1"/>
            <a:r>
              <a:rPr lang="cs-CZ" dirty="0"/>
              <a:t>s Neffem navštěvuje Moravu, seznámení s Janáčkem → vliv moravského folklóru</a:t>
            </a:r>
          </a:p>
          <a:p>
            <a:pPr lvl="1"/>
            <a:r>
              <a:rPr lang="cs-CZ" dirty="0"/>
              <a:t>po návratu </a:t>
            </a:r>
            <a:r>
              <a:rPr lang="cs-CZ" i="1" dirty="0"/>
              <a:t>klavírní koncert g-moll </a:t>
            </a:r>
            <a:r>
              <a:rPr lang="cs-CZ" dirty="0"/>
              <a:t>→ větší zájem o klavírní dílo, sám výborný klavírista, ale ne profesionál</a:t>
            </a:r>
          </a:p>
          <a:p>
            <a:pPr lvl="1"/>
            <a:r>
              <a:rPr lang="cs-CZ" dirty="0"/>
              <a:t>objednávky skladeb Hlaholem, uznán za jednoho z čelných skladatelů, dobré hmotné zabezpečení → vzdává se místa varhaníka, věnuje se jen kompozici</a:t>
            </a:r>
          </a:p>
          <a:p>
            <a:r>
              <a:rPr lang="cs-CZ" dirty="0"/>
              <a:t>1877 </a:t>
            </a:r>
          </a:p>
          <a:p>
            <a:pPr lvl="1"/>
            <a:r>
              <a:rPr lang="cs-CZ" i="1" dirty="0" err="1"/>
              <a:t>Stabat</a:t>
            </a:r>
            <a:r>
              <a:rPr lang="cs-CZ" i="1" dirty="0"/>
              <a:t> mater </a:t>
            </a:r>
            <a:r>
              <a:rPr lang="cs-CZ" dirty="0"/>
              <a:t>– první vážné úspěchy v Anglii (v Brně provedena pod taktovkou Janáčka 1880)</a:t>
            </a:r>
          </a:p>
          <a:p>
            <a:pPr lvl="1"/>
            <a:r>
              <a:rPr lang="cs-CZ" dirty="0"/>
              <a:t>je mu už popáté uděleno státní umělecké stipendium</a:t>
            </a:r>
          </a:p>
          <a:p>
            <a:pPr lvl="1"/>
            <a:r>
              <a:rPr lang="cs-CZ" dirty="0"/>
              <a:t>navázání kontaktů s Brahmsem + jeho finanční podpora → Dvořákův projev vděku: dedikace </a:t>
            </a:r>
            <a:r>
              <a:rPr lang="cs-CZ" i="1" dirty="0"/>
              <a:t>smyčcového kvartetu d-moll</a:t>
            </a:r>
            <a:endParaRPr lang="cs-CZ" dirty="0"/>
          </a:p>
          <a:p>
            <a:pPr lvl="1"/>
            <a:r>
              <a:rPr lang="cs-CZ" dirty="0"/>
              <a:t>narození a brzké úmrtí dcery Růženy, 1877 umírá syn Otakar</a:t>
            </a:r>
          </a:p>
        </p:txBody>
      </p:sp>
    </p:spTree>
    <p:extLst>
      <p:ext uri="{BB962C8B-B14F-4D97-AF65-F5344CB8AC3E}">
        <p14:creationId xmlns:p14="http://schemas.microsoft.com/office/powerpoint/2010/main" val="1942401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BE53B14-7291-47BA-9B0E-BCA5C470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" y="2039815"/>
            <a:ext cx="12079459" cy="469861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1878</a:t>
            </a:r>
          </a:p>
          <a:p>
            <a:pPr lvl="1"/>
            <a:r>
              <a:rPr lang="cs-CZ" dirty="0"/>
              <a:t>nejplodnější skladatelské období (</a:t>
            </a:r>
            <a:r>
              <a:rPr lang="cs-CZ" i="1" dirty="0"/>
              <a:t>Slovanské tance </a:t>
            </a:r>
            <a:r>
              <a:rPr lang="cs-CZ" dirty="0"/>
              <a:t>(2. řada až 1886,</a:t>
            </a:r>
            <a:r>
              <a:rPr lang="cs-CZ" sz="1200" dirty="0"/>
              <a:t> </a:t>
            </a:r>
            <a:r>
              <a:rPr lang="cs-CZ" sz="1200" dirty="0">
                <a:hlinkClick r:id="rId3"/>
              </a:rPr>
              <a:t>http://www.digitalniknihovna.cz/</a:t>
            </a:r>
            <a:r>
              <a:rPr lang="cs-CZ" sz="1200" dirty="0" err="1">
                <a:hlinkClick r:id="rId3"/>
              </a:rPr>
              <a:t>mzk</a:t>
            </a:r>
            <a:r>
              <a:rPr lang="cs-CZ" sz="1200" dirty="0">
                <a:hlinkClick r:id="rId3"/>
              </a:rPr>
              <a:t>/</a:t>
            </a:r>
            <a:r>
              <a:rPr lang="cs-CZ" sz="1200" dirty="0" err="1">
                <a:hlinkClick r:id="rId3"/>
              </a:rPr>
              <a:t>view</a:t>
            </a:r>
            <a:r>
              <a:rPr lang="cs-CZ" sz="1200" dirty="0">
                <a:hlinkClick r:id="rId3"/>
              </a:rPr>
              <a:t>/uuid:06ec71c0-6565-11e6-b819-005056825209?page=uuid:feef64f0-65fa-11e6-b819-005056825209</a:t>
            </a:r>
            <a:r>
              <a:rPr lang="cs-CZ" sz="300" dirty="0"/>
              <a:t>, </a:t>
            </a:r>
            <a:r>
              <a:rPr lang="cs-CZ" dirty="0"/>
              <a:t>), vrcholné dílo: 10. </a:t>
            </a:r>
            <a:r>
              <a:rPr lang="cs-CZ" i="1" dirty="0"/>
              <a:t>smyčcový kvartet Es-dur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narození dcery Otylky</a:t>
            </a:r>
          </a:p>
          <a:p>
            <a:pPr lvl="1"/>
            <a:r>
              <a:rPr lang="cs-CZ" dirty="0"/>
              <a:t>zvolený do výboru Umělecké besedy</a:t>
            </a:r>
          </a:p>
          <a:p>
            <a:pPr lvl="1"/>
            <a:r>
              <a:rPr lang="cs-CZ" dirty="0"/>
              <a:t>samostatný koncert ze svých skladeb na Žofíně</a:t>
            </a:r>
          </a:p>
          <a:p>
            <a:pPr lvl="1"/>
            <a:r>
              <a:rPr lang="cs-CZ" dirty="0"/>
              <a:t>další kontakty a nové známosti: dirigenti Hans von </a:t>
            </a:r>
            <a:r>
              <a:rPr lang="cs-CZ" dirty="0" err="1"/>
              <a:t>Bülow</a:t>
            </a:r>
            <a:r>
              <a:rPr lang="cs-CZ" dirty="0"/>
              <a:t> a Hans Richter, v Praze ho navštěvuje Brahms: </a:t>
            </a:r>
            <a:r>
              <a:rPr lang="cs-CZ" sz="1200" dirty="0">
                <a:hlinkClick r:id="rId4"/>
              </a:rPr>
              <a:t>http://www.digitalniknihovna.cz/mzk/view/uuid:6e65dad0-6565-11e6-b819-005056825209?page=uuid:2a933630-6601-11e6-b819-005056825209</a:t>
            </a:r>
            <a:r>
              <a:rPr lang="cs-CZ" dirty="0"/>
              <a:t> </a:t>
            </a:r>
          </a:p>
          <a:p>
            <a:r>
              <a:rPr lang="cs-CZ" dirty="0"/>
              <a:t>1879</a:t>
            </a:r>
          </a:p>
          <a:p>
            <a:pPr lvl="1"/>
            <a:r>
              <a:rPr lang="cs-CZ" dirty="0"/>
              <a:t>udělení čestných členství (Hlahol, Umělecká beseda)</a:t>
            </a:r>
          </a:p>
          <a:p>
            <a:pPr lvl="1"/>
            <a:r>
              <a:rPr lang="cs-CZ" dirty="0"/>
              <a:t>stoupá zájem o jeho díla v cizině, </a:t>
            </a:r>
            <a:r>
              <a:rPr lang="cs-CZ" i="1" dirty="0"/>
              <a:t>Slovanské tance </a:t>
            </a:r>
            <a:r>
              <a:rPr lang="cs-CZ" dirty="0"/>
              <a:t>se hrají v USA, počet prováděných děl začíná být nepřehledný, provádění skladeb v cizině převažuje nad domácí produkcí</a:t>
            </a:r>
          </a:p>
          <a:p>
            <a:r>
              <a:rPr lang="cs-CZ" dirty="0"/>
              <a:t>80. léta do londýnského období</a:t>
            </a:r>
          </a:p>
          <a:p>
            <a:pPr lvl="1"/>
            <a:r>
              <a:rPr lang="cs-CZ" dirty="0"/>
              <a:t>narození dcery Anny (1880), Magdalény (1881) a syna Antonína (1883)</a:t>
            </a:r>
          </a:p>
          <a:p>
            <a:pPr lvl="1"/>
            <a:r>
              <a:rPr lang="cs-CZ" dirty="0"/>
              <a:t>časté cesty na Vysokou u Příbrami</a:t>
            </a:r>
          </a:p>
          <a:p>
            <a:pPr lvl="1"/>
            <a:r>
              <a:rPr lang="cs-CZ" dirty="0"/>
              <a:t>od 80. let závratné narůstání zahraničních úspěchů, setkávání s novými lidmi, nové podněty a vlivy</a:t>
            </a:r>
          </a:p>
          <a:p>
            <a:pPr lvl="1"/>
            <a:r>
              <a:rPr lang="cs-CZ" dirty="0"/>
              <a:t>Brahms mu doporučoval přesídlení do Vídně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578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910ED83D-7A09-486E-A43D-CD4806925C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09" b="12052"/>
          <a:stretch/>
        </p:blipFill>
        <p:spPr>
          <a:xfrm>
            <a:off x="6178589" y="0"/>
            <a:ext cx="6013411" cy="3170262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7C9A131-56F6-490F-804A-8BC29974E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83" y="-113731"/>
            <a:ext cx="11843657" cy="69717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Cesty do Londýn</a:t>
            </a:r>
            <a:r>
              <a:rPr lang="cs" dirty="0">
                <a:latin typeface="+mj-lt"/>
              </a:rPr>
              <a:t>a</a:t>
            </a:r>
            <a:endParaRPr lang="cs-CZ" dirty="0">
              <a:latin typeface="+mj-lt"/>
            </a:endParaRPr>
          </a:p>
          <a:p>
            <a:r>
              <a:rPr lang="cs-CZ" i="1" dirty="0" err="1">
                <a:latin typeface="+mj-lt"/>
              </a:rPr>
              <a:t>Stabat</a:t>
            </a:r>
            <a:r>
              <a:rPr lang="cs-CZ" i="1" dirty="0">
                <a:latin typeface="+mj-lt"/>
              </a:rPr>
              <a:t> Mater </a:t>
            </a:r>
            <a:r>
              <a:rPr lang="cs" i="1" dirty="0">
                <a:latin typeface="+mj-lt"/>
              </a:rPr>
              <a:t>– </a:t>
            </a:r>
            <a:r>
              <a:rPr lang="cs-CZ" dirty="0">
                <a:latin typeface="+mj-lt"/>
              </a:rPr>
              <a:t>napsal</a:t>
            </a:r>
            <a:r>
              <a:rPr lang="cs" dirty="0">
                <a:latin typeface="+mj-lt"/>
              </a:rPr>
              <a:t> </a:t>
            </a:r>
            <a:r>
              <a:rPr lang="cs-CZ" dirty="0">
                <a:latin typeface="+mj-lt"/>
              </a:rPr>
              <a:t>1876/7,</a:t>
            </a:r>
            <a:r>
              <a:rPr lang="cs" dirty="0">
                <a:latin typeface="+mj-lt"/>
              </a:rPr>
              <a:t> premiéra </a:t>
            </a:r>
          </a:p>
          <a:p>
            <a:pPr marL="0" indent="0">
              <a:buNone/>
            </a:pPr>
            <a:r>
              <a:rPr lang="cs" dirty="0">
                <a:latin typeface="+mj-lt"/>
              </a:rPr>
              <a:t>  v Praze 1880 (dirig. A</a:t>
            </a:r>
            <a:r>
              <a:rPr lang="cs-CZ" dirty="0" err="1">
                <a:latin typeface="+mj-lt"/>
              </a:rPr>
              <a:t>dolf</a:t>
            </a:r>
            <a:r>
              <a:rPr lang="cs" dirty="0">
                <a:latin typeface="+mj-lt"/>
              </a:rPr>
              <a:t> Čech), 1883 uvedena</a:t>
            </a:r>
          </a:p>
          <a:p>
            <a:pPr marL="0" indent="0">
              <a:buNone/>
            </a:pPr>
            <a:r>
              <a:rPr lang="cs" dirty="0">
                <a:latin typeface="+mj-lt"/>
              </a:rPr>
              <a:t>  v Londýně (Royal Albert Hall), </a:t>
            </a:r>
            <a:r>
              <a:rPr lang="cs-CZ" dirty="0">
                <a:latin typeface="+mj-lt"/>
              </a:rPr>
              <a:t>premiér</a:t>
            </a:r>
            <a:r>
              <a:rPr lang="cs" dirty="0">
                <a:latin typeface="+mj-lt"/>
              </a:rPr>
              <a:t>u</a:t>
            </a:r>
            <a:r>
              <a:rPr lang="cs-CZ" dirty="0">
                <a:latin typeface="+mj-lt"/>
              </a:rPr>
              <a:t> v</a:t>
            </a:r>
            <a:r>
              <a:rPr lang="cs" dirty="0">
                <a:latin typeface="+mj-lt"/>
              </a:rPr>
              <a:t> </a:t>
            </a:r>
            <a:r>
              <a:rPr lang="cs-CZ" dirty="0">
                <a:latin typeface="+mj-lt"/>
              </a:rPr>
              <a:t>Brně </a:t>
            </a:r>
            <a:endParaRPr lang="cs" dirty="0">
              <a:latin typeface="+mj-lt"/>
            </a:endParaRPr>
          </a:p>
          <a:p>
            <a:pPr marL="0" indent="0">
              <a:buNone/>
            </a:pPr>
            <a:r>
              <a:rPr lang="cs" dirty="0">
                <a:latin typeface="+mj-lt"/>
              </a:rPr>
              <a:t>  </a:t>
            </a:r>
            <a:r>
              <a:rPr lang="cs-CZ" dirty="0" err="1">
                <a:latin typeface="+mj-lt"/>
              </a:rPr>
              <a:t>dirig</a:t>
            </a:r>
            <a:r>
              <a:rPr lang="cs-CZ" dirty="0">
                <a:latin typeface="+mj-lt"/>
              </a:rPr>
              <a:t>. Janáček</a:t>
            </a:r>
            <a:r>
              <a:rPr lang="cs" dirty="0">
                <a:latin typeface="+mj-lt"/>
              </a:rPr>
              <a:t>. Je</a:t>
            </a:r>
            <a:r>
              <a:rPr lang="cs-CZ" dirty="0">
                <a:latin typeface="+mj-lt"/>
              </a:rPr>
              <a:t>ho dosud nejsyntetičtější dílo </a:t>
            </a:r>
            <a:endParaRPr lang="cs" dirty="0">
              <a:latin typeface="+mj-lt"/>
            </a:endParaRPr>
          </a:p>
          <a:p>
            <a:pPr marL="0" indent="0">
              <a:buNone/>
            </a:pPr>
            <a:r>
              <a:rPr lang="cs" dirty="0">
                <a:latin typeface="+mj-lt"/>
                <a:cs typeface="Times New Roman" panose="02020603050405020304" pitchFamily="18" charset="0"/>
              </a:rPr>
              <a:t> 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→ čím dál větší úspěch za hranicemi</a:t>
            </a:r>
          </a:p>
          <a:p>
            <a:r>
              <a:rPr lang="cs-CZ" dirty="0">
                <a:latin typeface="+mj-lt"/>
                <a:cs typeface="Times New Roman" panose="02020603050405020304" pitchFamily="18" charset="0"/>
              </a:rPr>
              <a:t>1884 osobní návštěva Londýna (s Jindřichem </a:t>
            </a:r>
            <a:endParaRPr lang="cs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" dirty="0">
                <a:latin typeface="+mj-lt"/>
                <a:cs typeface="Times New Roman" panose="02020603050405020304" pitchFamily="18" charset="0"/>
              </a:rPr>
              <a:t>  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Kàanem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), pak téhož roku podruhé </a:t>
            </a:r>
            <a:endParaRPr lang="cs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" dirty="0">
                <a:latin typeface="+mj-lt"/>
                <a:cs typeface="Times New Roman" panose="02020603050405020304" pitchFamily="18" charset="0"/>
              </a:rPr>
              <a:t>  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(od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Dudleyho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Bucka dostal nabídku na cestu </a:t>
            </a:r>
            <a:endParaRPr lang="cs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" dirty="0">
                <a:latin typeface="+mj-lt"/>
                <a:cs typeface="Times New Roman" panose="02020603050405020304" pitchFamily="18" charset="0"/>
              </a:rPr>
              <a:t>  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do USA), pak cesta do Londýna 2x v roce 1885, pak 1886 a 2x v roce 1891</a:t>
            </a:r>
          </a:p>
          <a:p>
            <a:r>
              <a:rPr lang="cs-CZ" dirty="0">
                <a:latin typeface="+mj-lt"/>
                <a:cs typeface="Times New Roman" panose="02020603050405020304" pitchFamily="18" charset="0"/>
              </a:rPr>
              <a:t>na objednávku pro Londýn: kantáta </a:t>
            </a:r>
            <a:r>
              <a:rPr lang="cs-CZ" i="1" dirty="0">
                <a:latin typeface="+mj-lt"/>
                <a:cs typeface="Times New Roman" panose="02020603050405020304" pitchFamily="18" charset="0"/>
              </a:rPr>
              <a:t>Svatební košile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aj.</a:t>
            </a:r>
          </a:p>
          <a:p>
            <a:pPr marL="0" indent="0">
              <a:buNone/>
            </a:pP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r>
              <a:rPr lang="cs-CZ" dirty="0">
                <a:latin typeface="+mj-lt"/>
                <a:cs typeface="Times New Roman" panose="02020603050405020304" pitchFamily="18" charset="0"/>
              </a:rPr>
              <a:t>1884 uvádění </a:t>
            </a:r>
            <a:r>
              <a:rPr lang="cs-CZ" i="1" dirty="0" err="1">
                <a:latin typeface="+mj-lt"/>
                <a:cs typeface="Times New Roman" panose="02020603050405020304" pitchFamily="18" charset="0"/>
              </a:rPr>
              <a:t>Stabat</a:t>
            </a:r>
            <a:r>
              <a:rPr lang="cs-CZ" i="1" dirty="0">
                <a:latin typeface="+mj-lt"/>
                <a:cs typeface="Times New Roman" panose="02020603050405020304" pitchFamily="18" charset="0"/>
              </a:rPr>
              <a:t> Mater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v USA</a:t>
            </a:r>
          </a:p>
          <a:p>
            <a:r>
              <a:rPr lang="cs-CZ" dirty="0">
                <a:latin typeface="+mj-lt"/>
                <a:cs typeface="Times New Roman" panose="02020603050405020304" pitchFamily="18" charset="0"/>
              </a:rPr>
              <a:t>1888 setkání s Čajkovským v Národním divadle, 1891 cestuje do Moskvy a Petrohradu</a:t>
            </a:r>
          </a:p>
          <a:p>
            <a:r>
              <a:rPr lang="cs-CZ" dirty="0">
                <a:latin typeface="+mj-lt"/>
                <a:cs typeface="Times New Roman" panose="02020603050405020304" pitchFamily="18" charset="0"/>
              </a:rPr>
              <a:t>1889 nabídka místa profesora na pražské konzervatoři (předměty instrumentace, hudební formy), ale prozatím odmítl</a:t>
            </a:r>
          </a:p>
          <a:p>
            <a:r>
              <a:rPr lang="cs-CZ" dirty="0">
                <a:latin typeface="+mj-lt"/>
                <a:cs typeface="Times New Roman" panose="02020603050405020304" pitchFamily="18" charset="0"/>
              </a:rPr>
              <a:t>1891 </a:t>
            </a:r>
          </a:p>
          <a:p>
            <a:pPr lvl="1"/>
            <a:r>
              <a:rPr lang="cs-CZ" dirty="0">
                <a:latin typeface="+mj-lt"/>
                <a:cs typeface="Times New Roman" panose="02020603050405020304" pitchFamily="18" charset="0"/>
              </a:rPr>
              <a:t>přerušení styků s nakladatelem </a:t>
            </a:r>
            <a:r>
              <a:rPr lang="cs-CZ" dirty="0" err="1">
                <a:latin typeface="+mj-lt"/>
                <a:cs typeface="Times New Roman" panose="02020603050405020304" pitchFamily="18" charset="0"/>
              </a:rPr>
              <a:t>Simrockem</a:t>
            </a:r>
            <a:endParaRPr lang="cs-CZ" dirty="0"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cs-CZ" dirty="0"/>
              <a:t>nakrátko profesorem na konzervatoři</a:t>
            </a:r>
          </a:p>
          <a:p>
            <a:pPr lvl="1"/>
            <a:r>
              <a:rPr lang="cs-CZ" dirty="0">
                <a:latin typeface="+mj-lt"/>
              </a:rPr>
              <a:t>nabídka J. </a:t>
            </a:r>
            <a:r>
              <a:rPr lang="cs-CZ" dirty="0" err="1">
                <a:latin typeface="+mj-lt"/>
              </a:rPr>
              <a:t>Thurber</a:t>
            </a:r>
            <a:r>
              <a:rPr lang="cs-CZ" dirty="0">
                <a:latin typeface="+mj-lt"/>
              </a:rPr>
              <a:t> na místo učitele na konzervatoři v NYC → nastupuje v říjnu 1892</a:t>
            </a:r>
          </a:p>
          <a:p>
            <a:endParaRPr lang="cs-CZ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49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2781D9F-7935-4C6F-827F-B0CB5D89E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2" y="119743"/>
            <a:ext cx="11854543" cy="659674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USA</a:t>
            </a:r>
          </a:p>
          <a:p>
            <a:r>
              <a:rPr lang="cs-CZ" dirty="0"/>
              <a:t>1892 = 400leté výročí objevení Ameriky </a:t>
            </a:r>
            <a:r>
              <a:rPr lang="cs-CZ" dirty="0">
                <a:cs typeface="Times New Roman" panose="02020603050405020304" pitchFamily="18" charset="0"/>
              </a:rPr>
              <a:t>→ píše kantátu </a:t>
            </a:r>
            <a:r>
              <a:rPr lang="cs-CZ" i="1" dirty="0">
                <a:cs typeface="Times New Roman" panose="02020603050405020304" pitchFamily="18" charset="0"/>
              </a:rPr>
              <a:t>Te Deum</a:t>
            </a:r>
            <a:r>
              <a:rPr lang="cs-CZ" dirty="0">
                <a:cs typeface="Times New Roman" panose="02020603050405020304" pitchFamily="18" charset="0"/>
              </a:rPr>
              <a:t>, op. 103, a </a:t>
            </a:r>
            <a:r>
              <a:rPr lang="cs-CZ" i="1" dirty="0">
                <a:cs typeface="Times New Roman" panose="02020603050405020304" pitchFamily="18" charset="0"/>
              </a:rPr>
              <a:t>Americký prapor </a:t>
            </a:r>
            <a:r>
              <a:rPr lang="cs-CZ" dirty="0">
                <a:cs typeface="Times New Roman" panose="02020603050405020304" pitchFamily="18" charset="0"/>
              </a:rPr>
              <a:t>(jeho premiéru 1895 už neslyšel)</a:t>
            </a:r>
          </a:p>
          <a:p>
            <a:r>
              <a:rPr lang="cs-CZ" dirty="0">
                <a:cs typeface="Times New Roman" panose="02020603050405020304" pitchFamily="18" charset="0"/>
              </a:rPr>
              <a:t>říjen 1892 první cesta do NYC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jeho pobyt zde byl dostatečně připraven úspěchy jeho děl (</a:t>
            </a:r>
            <a:r>
              <a:rPr lang="cs-CZ" i="1" dirty="0">
                <a:cs typeface="Times New Roman" panose="02020603050405020304" pitchFamily="18" charset="0"/>
              </a:rPr>
              <a:t>Slovanské tance</a:t>
            </a:r>
            <a:r>
              <a:rPr lang="cs-CZ" dirty="0">
                <a:cs typeface="Times New Roman" panose="02020603050405020304" pitchFamily="18" charset="0"/>
              </a:rPr>
              <a:t>, </a:t>
            </a:r>
            <a:r>
              <a:rPr lang="cs-CZ" i="1" dirty="0" err="1">
                <a:cs typeface="Times New Roman" panose="02020603050405020304" pitchFamily="18" charset="0"/>
              </a:rPr>
              <a:t>Stabat</a:t>
            </a:r>
            <a:r>
              <a:rPr lang="cs-CZ" i="1" dirty="0">
                <a:cs typeface="Times New Roman" panose="02020603050405020304" pitchFamily="18" charset="0"/>
              </a:rPr>
              <a:t> Mater</a:t>
            </a:r>
            <a:r>
              <a:rPr lang="cs-CZ" dirty="0">
                <a:cs typeface="Times New Roman" panose="02020603050405020304" pitchFamily="18" charset="0"/>
              </a:rPr>
              <a:t>…)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doprovod: Josef Jan Kovařík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nové vlivy: černošská a indiánská hudba: </a:t>
            </a:r>
            <a:r>
              <a:rPr lang="cs-CZ" i="1" dirty="0">
                <a:cs typeface="Times New Roman" panose="02020603050405020304" pitchFamily="18" charset="0"/>
              </a:rPr>
              <a:t>smyčcový kvintet Es-dur</a:t>
            </a:r>
            <a:r>
              <a:rPr lang="cs-CZ" dirty="0">
                <a:cs typeface="Times New Roman" panose="02020603050405020304" pitchFamily="18" charset="0"/>
              </a:rPr>
              <a:t>, op. 97,</a:t>
            </a:r>
            <a:r>
              <a:rPr lang="cs-CZ" i="1" dirty="0">
                <a:cs typeface="Times New Roman" panose="02020603050405020304" pitchFamily="18" charset="0"/>
              </a:rPr>
              <a:t> </a:t>
            </a:r>
            <a:r>
              <a:rPr lang="cs-CZ" dirty="0">
                <a:cs typeface="Times New Roman" panose="02020603050405020304" pitchFamily="18" charset="0"/>
              </a:rPr>
              <a:t>se dvěma violami – zde zní melodie, kterou chtěl použít na USA hymnu, ale kvůli krachu na burze se neuskutečnilo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vyučoval na konzervatoři v NYC (založila J. </a:t>
            </a:r>
            <a:r>
              <a:rPr lang="cs-CZ" dirty="0" err="1">
                <a:cs typeface="Times New Roman" panose="02020603050405020304" pitchFamily="18" charset="0"/>
              </a:rPr>
              <a:t>Thurber</a:t>
            </a:r>
            <a:r>
              <a:rPr lang="cs-CZ" dirty="0">
                <a:cs typeface="Times New Roman" panose="02020603050405020304" pitchFamily="18" charset="0"/>
              </a:rPr>
              <a:t> 1885)</a:t>
            </a:r>
            <a:r>
              <a:rPr lang="cs" dirty="0">
                <a:cs typeface="Times New Roman" panose="02020603050405020304" pitchFamily="18" charset="0"/>
              </a:rPr>
              <a:t> a její ředitel</a:t>
            </a:r>
            <a:endParaRPr lang="cs-CZ" dirty="0">
              <a:cs typeface="Times New Roman" panose="02020603050405020304" pitchFamily="18" charset="0"/>
            </a:endParaRPr>
          </a:p>
          <a:p>
            <a:r>
              <a:rPr lang="cs-CZ" dirty="0">
                <a:cs typeface="Times New Roman" panose="02020603050405020304" pitchFamily="18" charset="0"/>
              </a:rPr>
              <a:t>1893 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začíná komponovat </a:t>
            </a:r>
            <a:r>
              <a:rPr lang="cs-CZ" i="1" dirty="0">
                <a:cs typeface="Times New Roman" panose="02020603050405020304" pitchFamily="18" charset="0"/>
              </a:rPr>
              <a:t>9. symfonii</a:t>
            </a:r>
            <a:r>
              <a:rPr lang="cs-CZ" dirty="0">
                <a:cs typeface="Times New Roman" panose="02020603050405020304" pitchFamily="18" charset="0"/>
              </a:rPr>
              <a:t>, tentýž rok </a:t>
            </a:r>
            <a:r>
              <a:rPr lang="cs-CZ">
                <a:cs typeface="Times New Roman" panose="02020603050405020304" pitchFamily="18" charset="0"/>
              </a:rPr>
              <a:t>zde </a:t>
            </a:r>
            <a:r>
              <a:rPr lang="cs-CZ" smtClean="0">
                <a:cs typeface="Times New Roman" panose="02020603050405020304" pitchFamily="18" charset="0"/>
              </a:rPr>
              <a:t>světová premiéra </a:t>
            </a:r>
            <a:r>
              <a:rPr lang="cs-CZ" dirty="0">
                <a:cs typeface="Times New Roman" panose="02020603050405020304" pitchFamily="18" charset="0"/>
              </a:rPr>
              <a:t>NYC filharmonií, obrovský úspěch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krach na newyorské burze</a:t>
            </a:r>
          </a:p>
          <a:p>
            <a:r>
              <a:rPr lang="cs-CZ" dirty="0">
                <a:cs typeface="Times New Roman" panose="02020603050405020304" pitchFamily="18" charset="0"/>
              </a:rPr>
              <a:t>USA podruhé 1894 – 1895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Dvořák 1894 poprvé řídil i díla jiných autorů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1894 nakrátko zpět do Čech, slavnostní uvítání</a:t>
            </a:r>
          </a:p>
          <a:p>
            <a:r>
              <a:rPr lang="cs-CZ" dirty="0">
                <a:cs typeface="Times New Roman" panose="02020603050405020304" pitchFamily="18" charset="0"/>
              </a:rPr>
              <a:t>úspěchy v USA – </a:t>
            </a:r>
            <a:r>
              <a:rPr lang="cs-CZ" dirty="0" err="1">
                <a:cs typeface="Times New Roman" panose="02020603050405020304" pitchFamily="18" charset="0"/>
              </a:rPr>
              <a:t>Simrock</a:t>
            </a:r>
            <a:r>
              <a:rPr lang="cs-CZ" dirty="0">
                <a:cs typeface="Times New Roman" panose="02020603050405020304" pitchFamily="18" charset="0"/>
              </a:rPr>
              <a:t> ustupuje a vydává všechna Dvořákova dosavadní díla</a:t>
            </a:r>
          </a:p>
          <a:p>
            <a:r>
              <a:rPr lang="cs-CZ" dirty="0">
                <a:cs typeface="Times New Roman" panose="02020603050405020304" pitchFamily="18" charset="0"/>
              </a:rPr>
              <a:t>1894 premiéra </a:t>
            </a:r>
            <a:r>
              <a:rPr lang="cs-CZ" i="1" dirty="0">
                <a:cs typeface="Times New Roman" panose="02020603050405020304" pitchFamily="18" charset="0"/>
              </a:rPr>
              <a:t>Novosvětské symfonie </a:t>
            </a:r>
            <a:r>
              <a:rPr lang="cs-CZ" dirty="0">
                <a:cs typeface="Times New Roman" panose="02020603050405020304" pitchFamily="18" charset="0"/>
              </a:rPr>
              <a:t>v Londýně, o pražskou premiéru se ucházel nově založený spolek hráčů orchestru Národního divadla pod názvem Česká filharmonie</a:t>
            </a:r>
          </a:p>
          <a:p>
            <a:r>
              <a:rPr lang="cs-CZ" dirty="0">
                <a:cs typeface="Times New Roman" panose="02020603050405020304" pitchFamily="18" charset="0"/>
              </a:rPr>
              <a:t>úmrtí: 1893 Čajkovskij, 1894 Hans von </a:t>
            </a:r>
            <a:r>
              <a:rPr lang="cs-CZ" dirty="0" err="1">
                <a:cs typeface="Times New Roman" panose="02020603050405020304" pitchFamily="18" charset="0"/>
              </a:rPr>
              <a:t>Bülow</a:t>
            </a:r>
            <a:r>
              <a:rPr lang="cs-CZ" dirty="0">
                <a:cs typeface="Times New Roman" panose="02020603050405020304" pitchFamily="18" charset="0"/>
              </a:rPr>
              <a:t> a Dvořákův otec → touha vrátit se domů</a:t>
            </a:r>
          </a:p>
          <a:p>
            <a:endParaRPr lang="cs-CZ" dirty="0">
              <a:cs typeface="Times New Roman" panose="02020603050405020304" pitchFamily="18" charset="0"/>
            </a:endParaRPr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Absolutní hudba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66306"/>
            <a:ext cx="12041579" cy="479169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chápaná jako protiklad k hudbě programní, ale nepřesné</a:t>
            </a:r>
          </a:p>
          <a:p>
            <a:r>
              <a:rPr lang="cs-CZ" dirty="0"/>
              <a:t>termín zavedl R. Wagner a ve svých teoretických pracích (</a:t>
            </a:r>
            <a:r>
              <a:rPr lang="cs-CZ" i="1" dirty="0"/>
              <a:t>Umělecké dílo budoucnosti</a:t>
            </a:r>
            <a:r>
              <a:rPr lang="cs-CZ" dirty="0"/>
              <a:t> a </a:t>
            </a:r>
            <a:r>
              <a:rPr lang="cs-CZ" i="1" dirty="0"/>
              <a:t>Opera a drama</a:t>
            </a:r>
            <a:r>
              <a:rPr lang="cs-CZ" dirty="0"/>
              <a:t>) ho běžně používal</a:t>
            </a:r>
          </a:p>
          <a:p>
            <a:pPr marL="0" indent="0">
              <a:buNone/>
            </a:pPr>
            <a:r>
              <a:rPr lang="cs-CZ" dirty="0"/>
              <a:t>Vývoj tohoto dvojího chápání:</a:t>
            </a:r>
          </a:p>
          <a:p>
            <a:r>
              <a:rPr lang="cs-CZ" dirty="0"/>
              <a:t>vůdčí hudební osobností po Beethovenovi se v Německu stal </a:t>
            </a:r>
            <a:r>
              <a:rPr lang="cs-CZ" dirty="0" err="1"/>
              <a:t>Mendelssohn</a:t>
            </a:r>
            <a:r>
              <a:rPr lang="cs-CZ" dirty="0"/>
              <a:t>, po něm - ? Brahms nebo Wagner?</a:t>
            </a:r>
          </a:p>
          <a:p>
            <a:r>
              <a:rPr lang="cs-CZ" dirty="0"/>
              <a:t>spory mezi oběma proudy začaly cca v 50. a 60. letech a vrcholily v hudební Vídni a Německu v poslední třetině 19. stol.</a:t>
            </a:r>
          </a:p>
          <a:p>
            <a:pPr marL="457200" indent="-457200">
              <a:buAutoNum type="arabicPeriod"/>
            </a:pPr>
            <a:r>
              <a:rPr lang="cs-CZ" dirty="0"/>
              <a:t>wagneriáni = představitelé programní hudby: zvl. R. Wagner, A. </a:t>
            </a:r>
            <a:r>
              <a:rPr lang="cs-CZ" dirty="0" err="1"/>
              <a:t>Bruckner</a:t>
            </a:r>
            <a:r>
              <a:rPr lang="cs-CZ" dirty="0"/>
              <a:t>, u nás B. Smetana → vyústilo v ideu pokroku (hudba budoucnosti)</a:t>
            </a:r>
          </a:p>
          <a:p>
            <a:pPr marL="457200" indent="-457200">
              <a:buAutoNum type="arabicPeriod"/>
            </a:pPr>
            <a:r>
              <a:rPr lang="cs-CZ" dirty="0"/>
              <a:t>obdivovatelé J. Brahmse = zastánci absolutní hudby: zvl. E. </a:t>
            </a:r>
            <a:r>
              <a:rPr lang="cs-CZ" dirty="0" err="1"/>
              <a:t>Hanslick</a:t>
            </a:r>
            <a:r>
              <a:rPr lang="cs-CZ" dirty="0"/>
              <a:t>, J. Brahms, J. Joachim, u nás A. Dvořák → vyústilo v ideu konzervativismu</a:t>
            </a:r>
          </a:p>
          <a:p>
            <a:r>
              <a:rPr lang="cs-CZ" dirty="0"/>
              <a:t>zkreslené chápání Brahmse jako hudebního konzervativce trvalo až do 30. let 20. stol. (stať A. Schönberga </a:t>
            </a:r>
            <a:r>
              <a:rPr lang="cs-CZ" i="1" dirty="0"/>
              <a:t>Pokrokový Brahms</a:t>
            </a:r>
            <a:r>
              <a:rPr lang="cs-CZ" dirty="0"/>
              <a:t>)</a:t>
            </a:r>
          </a:p>
          <a:p>
            <a:r>
              <a:rPr lang="cs-CZ" dirty="0"/>
              <a:t>spor se netýkal zdaleka jen německy mluvících zemí, ale také Francie (počínaje památným skandálem 1861 při premiéře </a:t>
            </a:r>
            <a:r>
              <a:rPr lang="cs-CZ" i="1" dirty="0" err="1"/>
              <a:t>Tannhäusera</a:t>
            </a:r>
            <a:r>
              <a:rPr lang="cs-CZ" dirty="0"/>
              <a:t>), zde jeho dílo ctili Vincent </a:t>
            </a:r>
            <a:r>
              <a:rPr lang="cs-CZ" dirty="0" err="1"/>
              <a:t>d‘Indi</a:t>
            </a:r>
            <a:r>
              <a:rPr lang="cs-CZ" dirty="0"/>
              <a:t>, naopak se odvracel např. C. Debussy a R. Roland</a:t>
            </a:r>
          </a:p>
          <a:p>
            <a:r>
              <a:rPr lang="cs-CZ" dirty="0"/>
              <a:t>spory dramaturgické a hudební postupně přerůstaly ve spory nacionalistické, a to zvl. mezi německými a francouzskými hudebníky: německý proud čím dál více nacionální, francouzský čím dál více kosmopolitní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801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7F54601-4F50-417C-83A6-3805CE977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1680"/>
            <a:ext cx="12192000" cy="4846320"/>
          </a:xfrm>
        </p:spPr>
        <p:txBody>
          <a:bodyPr>
            <a:normAutofit lnSpcReduction="10000"/>
          </a:bodyPr>
          <a:lstStyle/>
          <a:p>
            <a:r>
              <a:rPr lang="cs-CZ" dirty="0">
                <a:cs typeface="Times New Roman" panose="02020603050405020304" pitchFamily="18" charset="0"/>
              </a:rPr>
              <a:t>od 1895 opět profesorem na pražské konzervatoři (kompozice, před ním Karel </a:t>
            </a:r>
            <a:r>
              <a:rPr lang="cs-CZ" dirty="0" err="1">
                <a:cs typeface="Times New Roman" panose="02020603050405020304" pitchFamily="18" charset="0"/>
              </a:rPr>
              <a:t>Stecker</a:t>
            </a:r>
            <a:r>
              <a:rPr lang="cs-CZ" dirty="0">
                <a:cs typeface="Times New Roman" panose="02020603050405020304" pitchFamily="18" charset="0"/>
              </a:rPr>
              <a:t>), jeho žáci: Josef Suk, Oskar Nedbal, Julius Fučík, Vítězslav Novák, Rudolf Karel… </a:t>
            </a:r>
            <a:r>
              <a:rPr lang="cs-CZ" dirty="0">
                <a:latin typeface="Century Gothic" panose="020B0502020202020204" pitchFamily="34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cs typeface="Times New Roman" panose="02020603050405020304" pitchFamily="18" charset="0"/>
              </a:rPr>
              <a:t>Dvořákova „kompoziční škola“, od 1901 jejím ředitelem</a:t>
            </a:r>
          </a:p>
          <a:p>
            <a:r>
              <a:rPr lang="cs-CZ" dirty="0">
                <a:cs typeface="Times New Roman" panose="02020603050405020304" pitchFamily="18" charset="0"/>
              </a:rPr>
              <a:t>(1895 zemřela Marie </a:t>
            </a:r>
            <a:r>
              <a:rPr lang="cs-CZ" dirty="0" err="1">
                <a:cs typeface="Times New Roman" panose="02020603050405020304" pitchFamily="18" charset="0"/>
              </a:rPr>
              <a:t>Červinková-Riegrová</a:t>
            </a:r>
            <a:r>
              <a:rPr lang="cs-CZ" dirty="0"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cs typeface="Times New Roman" panose="02020603050405020304" pitchFamily="18" charset="0"/>
              </a:rPr>
              <a:t>1896 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založena Česká filharmonie (!!!) – její první koncert řídil Dvořák, program sestával výhradně z jeho děl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poslední cesta do Anglie, zde v </a:t>
            </a:r>
            <a:r>
              <a:rPr lang="cs-CZ" dirty="0" err="1">
                <a:cs typeface="Times New Roman" panose="02020603050405020304" pitchFamily="18" charset="0"/>
              </a:rPr>
              <a:t>Queen‘s</a:t>
            </a:r>
            <a:r>
              <a:rPr lang="cs-CZ" dirty="0">
                <a:cs typeface="Times New Roman" panose="02020603050405020304" pitchFamily="18" charset="0"/>
              </a:rPr>
              <a:t> </a:t>
            </a:r>
            <a:r>
              <a:rPr lang="cs-CZ" dirty="0" err="1">
                <a:cs typeface="Times New Roman" panose="02020603050405020304" pitchFamily="18" charset="0"/>
              </a:rPr>
              <a:t>Hall</a:t>
            </a:r>
            <a:r>
              <a:rPr lang="cs-CZ" dirty="0">
                <a:cs typeface="Times New Roman" panose="02020603050405020304" pitchFamily="18" charset="0"/>
              </a:rPr>
              <a:t> diriguje premiéru </a:t>
            </a:r>
            <a:r>
              <a:rPr lang="cs-CZ" i="1" dirty="0">
                <a:cs typeface="Times New Roman" panose="02020603050405020304" pitchFamily="18" charset="0"/>
              </a:rPr>
              <a:t>violoncellového koncertu h-moll </a:t>
            </a:r>
            <a:r>
              <a:rPr lang="cs-CZ" dirty="0">
                <a:cs typeface="Times New Roman" panose="02020603050405020304" pitchFamily="18" charset="0"/>
              </a:rPr>
              <a:t>(sólista Leo Stern)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cesta do Vídně - poslední setkání s Brahmsem, seznámení s A. </a:t>
            </a:r>
            <a:r>
              <a:rPr lang="cs-CZ" dirty="0" err="1">
                <a:cs typeface="Times New Roman" panose="02020603050405020304" pitchFamily="18" charset="0"/>
              </a:rPr>
              <a:t>Brucknerem</a:t>
            </a:r>
            <a:endParaRPr lang="cs-CZ" dirty="0">
              <a:cs typeface="Times New Roman" panose="02020603050405020304" pitchFamily="18" charset="0"/>
            </a:endParaRPr>
          </a:p>
          <a:p>
            <a:r>
              <a:rPr lang="cs-CZ" dirty="0">
                <a:cs typeface="Times New Roman" panose="02020603050405020304" pitchFamily="18" charset="0"/>
              </a:rPr>
              <a:t>1897 umírá Karel Bendl a J. Brahms (ve Vídni ho Dvořák vystřídal ve funkci udělování státních uměleckých stipendií), 1900 umírá Zdeněk Fibich</a:t>
            </a:r>
          </a:p>
          <a:p>
            <a:r>
              <a:rPr lang="cs-CZ" dirty="0">
                <a:cs typeface="Times New Roman" panose="02020603050405020304" pitchFamily="18" charset="0"/>
              </a:rPr>
              <a:t>1897 další nabídka z USA, ale Dvořák odmítá (agorafobie)</a:t>
            </a:r>
          </a:p>
          <a:p>
            <a:r>
              <a:rPr lang="cs-CZ" dirty="0">
                <a:cs typeface="Times New Roman" panose="02020603050405020304" pitchFamily="18" charset="0"/>
              </a:rPr>
              <a:t>1898 svatba dcery Otýlie s Josefem Sukem (o Otýlii se zajímal také Zdeněk Nejedlý)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980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F52946-C9CB-4604-9D35-99FCF409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5172DC8-710D-4177-8E0E-CA489F9C9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2011680"/>
            <a:ext cx="11929403" cy="4726745"/>
          </a:xfrm>
        </p:spPr>
        <p:txBody>
          <a:bodyPr/>
          <a:lstStyle/>
          <a:p>
            <a:r>
              <a:rPr lang="cs-CZ" dirty="0">
                <a:cs typeface="Times New Roman" panose="02020603050405020304" pitchFamily="18" charset="0"/>
              </a:rPr>
              <a:t>začátek století – citelné ztráty přátel: </a:t>
            </a:r>
            <a:r>
              <a:rPr lang="cs-CZ" dirty="0" err="1">
                <a:cs typeface="Times New Roman" panose="02020603050405020304" pitchFamily="18" charset="0"/>
              </a:rPr>
              <a:t>Simrock</a:t>
            </a:r>
            <a:r>
              <a:rPr lang="cs-CZ" dirty="0">
                <a:cs typeface="Times New Roman" panose="02020603050405020304" pitchFamily="18" charset="0"/>
              </a:rPr>
              <a:t> (1901), Adolf Čech (1903) aj.</a:t>
            </a:r>
          </a:p>
          <a:p>
            <a:r>
              <a:rPr lang="cs-CZ" dirty="0">
                <a:cs typeface="Times New Roman" panose="02020603050405020304" pitchFamily="18" charset="0"/>
              </a:rPr>
              <a:t>1901 narození vnuka = otec houslisty Josefa Suka mladšího</a:t>
            </a:r>
          </a:p>
          <a:p>
            <a:pPr lvl="1"/>
            <a:r>
              <a:rPr lang="cs-CZ" dirty="0">
                <a:cs typeface="Times New Roman" panose="02020603050405020304" pitchFamily="18" charset="0"/>
              </a:rPr>
              <a:t>Josef Suk (starší, 1874 – 1935) + Dvořákova dcera Otýlie</a:t>
            </a:r>
          </a:p>
          <a:p>
            <a:pPr marL="457200" lvl="1" indent="0">
              <a:buNone/>
            </a:pPr>
            <a:r>
              <a:rPr lang="cs-CZ" dirty="0">
                <a:cs typeface="Times New Roman" panose="02020603050405020304" pitchFamily="18" charset="0"/>
              </a:rPr>
              <a:t>	→ 1901 syn Josef Suk – inženýr, majitel cukrovaru, amatérský houslista</a:t>
            </a:r>
          </a:p>
          <a:p>
            <a:pPr marL="457200" lvl="1" indent="0">
              <a:buNone/>
            </a:pPr>
            <a:r>
              <a:rPr lang="cs-CZ" dirty="0">
                <a:cs typeface="Times New Roman" panose="02020603050405020304" pitchFamily="18" charset="0"/>
              </a:rPr>
              <a:t>	→ 1929 syn Josef Suk (mladší, 1929 – 2011), pravnuk A. Dvořáka</a:t>
            </a:r>
          </a:p>
          <a:p>
            <a:r>
              <a:rPr lang="cs-CZ" dirty="0">
                <a:cs typeface="Times New Roman" panose="02020603050405020304" pitchFamily="18" charset="0"/>
              </a:rPr>
              <a:t>1904 zemřel náhle (nachlazení, embolie plic)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554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05552B-AD6F-4BF1-9EE0-C3CAA505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445" y="751114"/>
            <a:ext cx="10820400" cy="1088572"/>
          </a:xfrm>
        </p:spPr>
        <p:txBody>
          <a:bodyPr>
            <a:normAutofit/>
          </a:bodyPr>
          <a:lstStyle/>
          <a:p>
            <a:r>
              <a:rPr lang="cs-CZ" dirty="0"/>
              <a:t>Dílo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114890D-2F5A-4D7C-A9F5-7E75FA929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" y="2013857"/>
            <a:ext cx="11887200" cy="468085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celkem 115 opusů</a:t>
            </a:r>
          </a:p>
          <a:p>
            <a:r>
              <a:rPr lang="cs-CZ" dirty="0"/>
              <a:t>nepřeberná melodika a bohatá instrumentace = jeho nejsilnější stránka</a:t>
            </a:r>
          </a:p>
          <a:p>
            <a:r>
              <a:rPr lang="cs-CZ" dirty="0"/>
              <a:t>láska k lidovému umění: hudba prostá, snadno zapamatovatelná → úspěch, znak nevzdělanosti?</a:t>
            </a:r>
          </a:p>
          <a:p>
            <a:r>
              <a:rPr lang="cs-CZ" dirty="0"/>
              <a:t>vyrůstal v ovzduší venkovských kapel → záliba v pohádkových námětech, láska k lidovému umění</a:t>
            </a:r>
          </a:p>
          <a:p>
            <a:r>
              <a:rPr lang="cs-CZ" dirty="0"/>
              <a:t>pro </a:t>
            </a:r>
            <a:r>
              <a:rPr lang="cs-CZ" dirty="0" err="1"/>
              <a:t>Komzákovu</a:t>
            </a:r>
            <a:r>
              <a:rPr lang="cs-CZ" dirty="0"/>
              <a:t> kapelu: </a:t>
            </a:r>
            <a:r>
              <a:rPr lang="cs-CZ" i="1" dirty="0"/>
              <a:t>smyčcový kvartet</a:t>
            </a:r>
            <a:r>
              <a:rPr lang="cs-CZ" dirty="0"/>
              <a:t>, op. 1, a </a:t>
            </a:r>
            <a:r>
              <a:rPr lang="cs-CZ" i="1" dirty="0"/>
              <a:t>kvintet</a:t>
            </a:r>
            <a:r>
              <a:rPr lang="cs-CZ" dirty="0"/>
              <a:t>, op. 2</a:t>
            </a:r>
          </a:p>
          <a:p>
            <a:r>
              <a:rPr lang="cs-CZ" dirty="0"/>
              <a:t>1865 – plodný rok, žádné z těchto děl nebylo za jeho života vydáno tiskem</a:t>
            </a:r>
          </a:p>
          <a:p>
            <a:pPr lvl="1"/>
            <a:r>
              <a:rPr lang="cs-CZ" dirty="0"/>
              <a:t>symfonie c-moll </a:t>
            </a:r>
            <a:r>
              <a:rPr lang="cs-CZ" i="1" dirty="0"/>
              <a:t>Zlonické z</a:t>
            </a:r>
            <a:r>
              <a:rPr lang="cs-CZ" dirty="0"/>
              <a:t>vony (bez op. č.)</a:t>
            </a:r>
          </a:p>
          <a:p>
            <a:pPr lvl="1"/>
            <a:r>
              <a:rPr lang="cs-CZ" i="1" dirty="0"/>
              <a:t>symfonie B-du</a:t>
            </a:r>
            <a:r>
              <a:rPr lang="cs-CZ" dirty="0"/>
              <a:t>r, op. 4 – motiv „vodního kouzla“ se později objevuje v </a:t>
            </a:r>
            <a:r>
              <a:rPr lang="cs-CZ" i="1" dirty="0"/>
              <a:t>Rusalce</a:t>
            </a:r>
          </a:p>
          <a:p>
            <a:pPr lvl="1"/>
            <a:r>
              <a:rPr lang="cs-CZ" i="1" dirty="0"/>
              <a:t>1. violoncellový koncert</a:t>
            </a:r>
          </a:p>
          <a:p>
            <a:pPr lvl="1"/>
            <a:r>
              <a:rPr lang="cs-CZ" dirty="0"/>
              <a:t>písňový cyklus </a:t>
            </a:r>
            <a:r>
              <a:rPr lang="cs-CZ" i="1" dirty="0"/>
              <a:t>Moravský cypřiš</a:t>
            </a:r>
          </a:p>
          <a:p>
            <a:r>
              <a:rPr lang="cs-CZ" dirty="0"/>
              <a:t>od 1868 – vliv Lisztův a Wagnerův:</a:t>
            </a:r>
          </a:p>
          <a:p>
            <a:pPr lvl="1"/>
            <a:r>
              <a:rPr lang="cs-CZ" i="1" dirty="0"/>
              <a:t>3 smyčcové kvartety</a:t>
            </a:r>
            <a:r>
              <a:rPr lang="cs-CZ" dirty="0"/>
              <a:t>: B-dur a D-dur (1869), e-moll (1870) – v tomto vliv Wagnera největší. Z jeho pomalé věty → </a:t>
            </a:r>
            <a:r>
              <a:rPr lang="cs-CZ" i="1" dirty="0"/>
              <a:t>Nokturno H-dur </a:t>
            </a:r>
            <a:r>
              <a:rPr lang="cs-CZ" dirty="0"/>
              <a:t>– jeho podoby: pro smyčcový orchestr, pro housle a klavír a pro čtyřruční klavír</a:t>
            </a:r>
          </a:p>
          <a:p>
            <a:pPr lvl="1"/>
            <a:r>
              <a:rPr lang="cs-CZ" dirty="0"/>
              <a:t>1870 opera </a:t>
            </a:r>
            <a:r>
              <a:rPr lang="cs-CZ" i="1" dirty="0"/>
              <a:t>Alfred</a:t>
            </a:r>
            <a:r>
              <a:rPr lang="cs-CZ" dirty="0"/>
              <a:t> – osvobozenecká tematika, předehra = slavnostní koncertní číslo, opět silný vliv Wagnera</a:t>
            </a:r>
          </a:p>
          <a:p>
            <a:pPr lvl="1"/>
            <a:r>
              <a:rPr lang="cs-CZ" dirty="0"/>
              <a:t>1870 opera </a:t>
            </a:r>
            <a:r>
              <a:rPr lang="cs-CZ" i="1" dirty="0"/>
              <a:t>Král a Uhlíř</a:t>
            </a:r>
            <a:r>
              <a:rPr lang="cs-CZ" dirty="0"/>
              <a:t>, hudba značně přetížená, předehra měla premiéru 1872 pod taktovkou B. Smetany</a:t>
            </a:r>
          </a:p>
          <a:p>
            <a:r>
              <a:rPr lang="cs-CZ" dirty="0"/>
              <a:t>od konce 60. let až do </a:t>
            </a:r>
            <a:r>
              <a:rPr lang="cs-CZ" i="1" dirty="0"/>
              <a:t>smyčcového kvartetu e-moll </a:t>
            </a:r>
            <a:r>
              <a:rPr lang="cs-CZ" dirty="0"/>
              <a:t>experimentátorství</a:t>
            </a:r>
          </a:p>
          <a:p>
            <a:r>
              <a:rPr lang="cs-CZ" dirty="0"/>
              <a:t>1873 kantáta </a:t>
            </a:r>
            <a:r>
              <a:rPr lang="cs-CZ" i="1" dirty="0"/>
              <a:t>Hymnus</a:t>
            </a:r>
            <a:r>
              <a:rPr lang="cs-CZ" dirty="0"/>
              <a:t> (na slova V. Hálka, konečná verze 1885) → Dvořák hudební autoritou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39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087" y="801858"/>
            <a:ext cx="12017828" cy="595817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1874 </a:t>
            </a:r>
          </a:p>
          <a:p>
            <a:pPr lvl="1"/>
            <a:r>
              <a:rPr lang="cs-CZ" dirty="0"/>
              <a:t>premiéra </a:t>
            </a:r>
            <a:r>
              <a:rPr lang="cs-CZ" i="1" dirty="0"/>
              <a:t>3. symfonie</a:t>
            </a:r>
            <a:r>
              <a:rPr lang="cs-CZ" dirty="0"/>
              <a:t>, dirigoval B. Smetana. Spojuje tu </a:t>
            </a:r>
            <a:r>
              <a:rPr lang="cs-CZ" i="1" dirty="0"/>
              <a:t>Scherzo</a:t>
            </a:r>
            <a:r>
              <a:rPr lang="cs-CZ" dirty="0"/>
              <a:t> a </a:t>
            </a:r>
            <a:r>
              <a:rPr lang="cs-CZ" i="1" dirty="0" err="1"/>
              <a:t>Finale</a:t>
            </a:r>
            <a:r>
              <a:rPr lang="cs-CZ" dirty="0"/>
              <a:t> do jedné věty (Dvořákův vynález)</a:t>
            </a:r>
          </a:p>
          <a:p>
            <a:pPr lvl="1"/>
            <a:r>
              <a:rPr lang="cs-CZ" i="1" dirty="0"/>
              <a:t>smyčcové kvartety č. 5. f-moll, č. 6 a-moll </a:t>
            </a:r>
            <a:r>
              <a:rPr lang="cs-CZ" dirty="0"/>
              <a:t>(tento nedokončil)</a:t>
            </a:r>
          </a:p>
          <a:p>
            <a:pPr lvl="1"/>
            <a:r>
              <a:rPr lang="cs-CZ" dirty="0"/>
              <a:t>zničil koncertní předehru </a:t>
            </a:r>
            <a:r>
              <a:rPr lang="cs-CZ" i="1" dirty="0"/>
              <a:t>Romeo a Julie </a:t>
            </a:r>
            <a:r>
              <a:rPr lang="cs-CZ" dirty="0"/>
              <a:t>a </a:t>
            </a:r>
            <a:r>
              <a:rPr lang="cs-CZ" i="1" dirty="0"/>
              <a:t>Oktet</a:t>
            </a:r>
          </a:p>
          <a:p>
            <a:pPr lvl="1"/>
            <a:r>
              <a:rPr lang="cs-CZ" i="1" dirty="0"/>
              <a:t>symfonie d-moll</a:t>
            </a:r>
            <a:r>
              <a:rPr lang="cs-CZ" dirty="0"/>
              <a:t> – vliv Wagnera (1. věta) a </a:t>
            </a:r>
            <a:r>
              <a:rPr lang="cs-CZ" dirty="0" err="1"/>
              <a:t>Schumanna</a:t>
            </a:r>
            <a:r>
              <a:rPr lang="cs-CZ" dirty="0"/>
              <a:t> (2. věta)</a:t>
            </a:r>
          </a:p>
          <a:p>
            <a:pPr lvl="1"/>
            <a:r>
              <a:rPr lang="cs-CZ" i="1" dirty="0"/>
              <a:t>Rapsodie a-moll </a:t>
            </a:r>
            <a:r>
              <a:rPr lang="cs-CZ" dirty="0"/>
              <a:t>(původní název </a:t>
            </a:r>
            <a:r>
              <a:rPr lang="cs-CZ" i="1" dirty="0"/>
              <a:t>Symfonická báseň</a:t>
            </a:r>
            <a:r>
              <a:rPr lang="cs-CZ" dirty="0"/>
              <a:t>) – heroicko-dramatická, podobně jako </a:t>
            </a:r>
            <a:r>
              <a:rPr lang="cs-CZ" i="1" dirty="0"/>
              <a:t>symfonie d-moll</a:t>
            </a:r>
          </a:p>
          <a:p>
            <a:pPr lvl="1"/>
            <a:r>
              <a:rPr lang="cs-CZ" dirty="0"/>
              <a:t>nová verze opery </a:t>
            </a:r>
            <a:r>
              <a:rPr lang="cs-CZ" i="1" dirty="0"/>
              <a:t>Král a uh</a:t>
            </a:r>
            <a:r>
              <a:rPr lang="cs-CZ" dirty="0"/>
              <a:t>líř = Dvořákův tvůrčí přerod, vliv Smetany, ne komplikovaná ale klasicistně přehledná</a:t>
            </a:r>
          </a:p>
          <a:p>
            <a:pPr lvl="1"/>
            <a:r>
              <a:rPr lang="cs-CZ" i="1" dirty="0"/>
              <a:t>Rapsodie-symfonická báseň </a:t>
            </a:r>
            <a:r>
              <a:rPr lang="cs-CZ" dirty="0"/>
              <a:t>(bez udání programního obsahu)</a:t>
            </a:r>
          </a:p>
          <a:p>
            <a:pPr lvl="1"/>
            <a:r>
              <a:rPr lang="cs-CZ" i="1" dirty="0"/>
              <a:t>7. smyčcový kvartet a-moll</a:t>
            </a:r>
          </a:p>
          <a:p>
            <a:pPr lvl="1"/>
            <a:r>
              <a:rPr lang="cs-CZ" dirty="0"/>
              <a:t>opera </a:t>
            </a:r>
            <a:r>
              <a:rPr lang="cs-CZ" i="1" dirty="0"/>
              <a:t>Tvrdé palice </a:t>
            </a:r>
            <a:r>
              <a:rPr lang="cs-CZ" dirty="0"/>
              <a:t>– jednoaktovka, maloměstské prostředí</a:t>
            </a:r>
          </a:p>
          <a:p>
            <a:r>
              <a:rPr lang="cs-CZ" dirty="0"/>
              <a:t>1875 </a:t>
            </a:r>
          </a:p>
          <a:p>
            <a:pPr lvl="1"/>
            <a:r>
              <a:rPr lang="cs-CZ" i="1" dirty="0"/>
              <a:t>smyčcový kvintet G-dur </a:t>
            </a:r>
            <a:r>
              <a:rPr lang="cs-CZ" dirty="0"/>
              <a:t>(ke kvartetu přistupuje kontrabas). Z jeho pomalé věty → </a:t>
            </a:r>
            <a:r>
              <a:rPr lang="cs-CZ" i="1" dirty="0"/>
              <a:t>Nokturno, op. 40 </a:t>
            </a:r>
            <a:r>
              <a:rPr lang="cs-CZ" dirty="0"/>
              <a:t>(wagnerovsky nekonečná melodie) – jeho podoby: pro smyčcový orchestr, pro housle a klavír a pro čtyřruční klavír</a:t>
            </a:r>
          </a:p>
          <a:p>
            <a:pPr lvl="1"/>
            <a:r>
              <a:rPr lang="cs-CZ" i="1" dirty="0"/>
              <a:t>Moravské dvojzpěvy </a:t>
            </a:r>
            <a:r>
              <a:rPr lang="cs-CZ" dirty="0"/>
              <a:t>pro soprán a tenor s doprovodem klavíru, op. 20</a:t>
            </a:r>
          </a:p>
          <a:p>
            <a:pPr lvl="2"/>
            <a:r>
              <a:rPr lang="cs-CZ" dirty="0"/>
              <a:t>píše na přání rodiny Neffů </a:t>
            </a:r>
          </a:p>
          <a:p>
            <a:pPr lvl="2"/>
            <a:r>
              <a:rPr lang="cs-CZ" dirty="0"/>
              <a:t>později dopisuje op. 29, 32 a 38 – všechny pro ženské hlasy</a:t>
            </a:r>
          </a:p>
          <a:p>
            <a:pPr lvl="2"/>
            <a:r>
              <a:rPr lang="cs-CZ" dirty="0"/>
              <a:t>premiéra 1877, dirigoval L. Janáček (také je upravil pro smíšený sbor a klavír)</a:t>
            </a:r>
          </a:p>
          <a:p>
            <a:pPr lvl="1"/>
            <a:r>
              <a:rPr lang="cs-CZ" i="1" dirty="0"/>
              <a:t>klavírní trio B-dur</a:t>
            </a:r>
            <a:r>
              <a:rPr lang="cs-CZ" dirty="0"/>
              <a:t>, op. 21</a:t>
            </a:r>
          </a:p>
          <a:p>
            <a:pPr lvl="1"/>
            <a:r>
              <a:rPr lang="cs-CZ" i="1" dirty="0"/>
              <a:t>klavírní kvartet D-</a:t>
            </a:r>
            <a:r>
              <a:rPr lang="cs-CZ" dirty="0"/>
              <a:t>dur, op. 23 – opět spojuje </a:t>
            </a:r>
            <a:r>
              <a:rPr lang="cs-CZ" i="1" dirty="0"/>
              <a:t>Scherzo</a:t>
            </a:r>
            <a:r>
              <a:rPr lang="cs-CZ" dirty="0"/>
              <a:t> a </a:t>
            </a:r>
            <a:r>
              <a:rPr lang="cs-CZ" i="1" dirty="0" err="1"/>
              <a:t>Finale</a:t>
            </a:r>
            <a:endParaRPr lang="cs-CZ" i="1" dirty="0"/>
          </a:p>
          <a:p>
            <a:pPr lvl="1"/>
            <a:r>
              <a:rPr lang="cs-CZ" i="1" dirty="0"/>
              <a:t>5. symfonie F-dur</a:t>
            </a:r>
            <a:r>
              <a:rPr lang="cs-CZ" dirty="0"/>
              <a:t>, op. 24 (podle </a:t>
            </a:r>
            <a:r>
              <a:rPr lang="cs-CZ" dirty="0" err="1"/>
              <a:t>Simrocka</a:t>
            </a:r>
            <a:r>
              <a:rPr lang="cs-CZ" dirty="0"/>
              <a:t> op. 76) – pastorální charakter</a:t>
            </a:r>
          </a:p>
          <a:p>
            <a:pPr lvl="1"/>
            <a:r>
              <a:rPr lang="cs-CZ" dirty="0"/>
              <a:t>opera </a:t>
            </a:r>
            <a:r>
              <a:rPr lang="cs-CZ" i="1" dirty="0"/>
              <a:t>Vanda</a:t>
            </a:r>
            <a:r>
              <a:rPr lang="cs-CZ" dirty="0"/>
              <a:t> – historická, polský mytický námět, monumentální dílo, těžiště ve sborech, živá je předehra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0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086" y="886265"/>
            <a:ext cx="11974285" cy="58519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1876</a:t>
            </a:r>
          </a:p>
          <a:p>
            <a:pPr lvl="1"/>
            <a:r>
              <a:rPr lang="cs-CZ" i="1" dirty="0"/>
              <a:t>klavírní koncert g-moll </a:t>
            </a:r>
            <a:r>
              <a:rPr lang="cs-CZ" dirty="0"/>
              <a:t>– dlouho nepochopený na rozdíl od koncertu houslového a violoncellového, zájem až po přepracování sólového partu Vilémem Kurzem (v lisztovsko-chopinovském duchu)</a:t>
            </a:r>
          </a:p>
          <a:p>
            <a:pPr lvl="1"/>
            <a:r>
              <a:rPr lang="cs-CZ" dirty="0"/>
              <a:t>další klavírní díla 1876 – 1880</a:t>
            </a:r>
          </a:p>
          <a:p>
            <a:pPr lvl="2"/>
            <a:r>
              <a:rPr lang="cs-CZ" dirty="0"/>
              <a:t>10 děl pro klavír – mezi nimi např. </a:t>
            </a:r>
            <a:r>
              <a:rPr lang="cs-CZ" i="1" dirty="0"/>
              <a:t>Siluety</a:t>
            </a:r>
          </a:p>
          <a:p>
            <a:pPr lvl="2"/>
            <a:r>
              <a:rPr lang="cs-CZ" i="1" dirty="0"/>
              <a:t>Dumka </a:t>
            </a:r>
            <a:r>
              <a:rPr lang="cs-CZ" dirty="0"/>
              <a:t>op. 35</a:t>
            </a:r>
            <a:r>
              <a:rPr lang="cs-CZ" i="1" dirty="0"/>
              <a:t> </a:t>
            </a:r>
            <a:r>
              <a:rPr lang="cs-CZ" dirty="0"/>
              <a:t>– první takto zvaná skladba v jeho díle (pozor: </a:t>
            </a:r>
            <a:r>
              <a:rPr lang="cs-CZ" i="1" dirty="0"/>
              <a:t>Dumky </a:t>
            </a:r>
            <a:r>
              <a:rPr lang="cs-CZ" dirty="0"/>
              <a:t>op. 12 vznikly později). Dvořákova dumka = lyricko-elegická skladba, někdy se změnami metra</a:t>
            </a:r>
          </a:p>
          <a:p>
            <a:pPr lvl="2"/>
            <a:r>
              <a:rPr lang="cs-CZ" i="1" dirty="0"/>
              <a:t>Téma s variacemi</a:t>
            </a:r>
            <a:r>
              <a:rPr lang="cs-CZ" dirty="0"/>
              <a:t>, op. 36 – Dvořákův nejrozsáhlejší klavírní útvar</a:t>
            </a:r>
          </a:p>
          <a:p>
            <a:r>
              <a:rPr lang="cs-CZ" dirty="0"/>
              <a:t>1877</a:t>
            </a:r>
            <a:endParaRPr lang="cs-CZ" i="1" dirty="0"/>
          </a:p>
          <a:p>
            <a:pPr lvl="1"/>
            <a:r>
              <a:rPr lang="cs-CZ" i="1" dirty="0"/>
              <a:t>Symfonické variace</a:t>
            </a:r>
          </a:p>
          <a:p>
            <a:pPr lvl="1"/>
            <a:r>
              <a:rPr lang="cs-CZ" dirty="0"/>
              <a:t>opera </a:t>
            </a:r>
            <a:r>
              <a:rPr lang="cs-CZ" i="1" dirty="0"/>
              <a:t>Šelma</a:t>
            </a:r>
            <a:r>
              <a:rPr lang="cs-CZ" dirty="0"/>
              <a:t> </a:t>
            </a:r>
            <a:r>
              <a:rPr lang="cs-CZ" i="1" dirty="0"/>
              <a:t>sedlák</a:t>
            </a:r>
            <a:r>
              <a:rPr lang="cs-CZ" dirty="0"/>
              <a:t> – velmi slabé libreto</a:t>
            </a:r>
          </a:p>
          <a:p>
            <a:pPr lvl="1"/>
            <a:r>
              <a:rPr lang="cs-CZ" i="1" dirty="0" err="1"/>
              <a:t>Stabat</a:t>
            </a:r>
            <a:r>
              <a:rPr lang="cs-CZ" i="1" dirty="0"/>
              <a:t> mater </a:t>
            </a:r>
            <a:r>
              <a:rPr lang="cs-CZ" dirty="0"/>
              <a:t>– 10dílná kantáta, </a:t>
            </a:r>
            <a:r>
              <a:rPr lang="cs-CZ" dirty="0" err="1"/>
              <a:t>händelovská</a:t>
            </a:r>
            <a:r>
              <a:rPr lang="cs-CZ" dirty="0"/>
              <a:t> velikost</a:t>
            </a:r>
          </a:p>
          <a:p>
            <a:r>
              <a:rPr lang="cs-CZ" dirty="0"/>
              <a:t>1878 – „slovanské období“</a:t>
            </a:r>
          </a:p>
          <a:p>
            <a:pPr lvl="1"/>
            <a:r>
              <a:rPr lang="cs-CZ" i="1" dirty="0"/>
              <a:t>Slovanské tance</a:t>
            </a:r>
            <a:r>
              <a:rPr lang="cs-CZ" dirty="0"/>
              <a:t> – 1. řada (8 čísel)</a:t>
            </a:r>
          </a:p>
          <a:p>
            <a:pPr lvl="2"/>
            <a:r>
              <a:rPr lang="cs-CZ" dirty="0"/>
              <a:t>novoromantická idealizace lidových tanců</a:t>
            </a:r>
          </a:p>
          <a:p>
            <a:pPr lvl="2"/>
            <a:r>
              <a:rPr lang="cs-CZ" dirty="0"/>
              <a:t>původně pro čtyřruční klavír, ale také tento rok zinstrumentoval</a:t>
            </a:r>
          </a:p>
          <a:p>
            <a:pPr lvl="2"/>
            <a:r>
              <a:rPr lang="cs-CZ" dirty="0"/>
              <a:t>1. a 8. furiant, 3. polka, 4. a 6. sousedská, 5. a 7. skočná, 2. ukrajinský tanec</a:t>
            </a:r>
          </a:p>
          <a:p>
            <a:pPr lvl="1"/>
            <a:r>
              <a:rPr lang="cs-CZ" i="1" dirty="0"/>
              <a:t>Smyčcový sextet A-dur </a:t>
            </a:r>
            <a:r>
              <a:rPr lang="cs-CZ" dirty="0"/>
              <a:t>(ke kvartetu přistupuje druhá viola a violoncello)</a:t>
            </a:r>
          </a:p>
          <a:p>
            <a:pPr lvl="1"/>
            <a:r>
              <a:rPr lang="cs-CZ" i="1" dirty="0"/>
              <a:t>Tři novořecké básně pro zpěv a orchestr </a:t>
            </a:r>
            <a:r>
              <a:rPr lang="cs-CZ" dirty="0"/>
              <a:t>– zahrnuje písně srbské, litevské a irské</a:t>
            </a:r>
          </a:p>
          <a:p>
            <a:pPr lvl="1"/>
            <a:r>
              <a:rPr lang="cs-CZ" i="1" dirty="0"/>
              <a:t>Symfonická rapsodie A-dur </a:t>
            </a:r>
            <a:r>
              <a:rPr lang="cs-CZ" dirty="0"/>
              <a:t>– nejpopulárnější z cyklu </a:t>
            </a:r>
            <a:r>
              <a:rPr lang="cs-CZ" i="1" dirty="0"/>
              <a:t>Slovanských rapsodií</a:t>
            </a:r>
          </a:p>
          <a:p>
            <a:pPr lvl="1"/>
            <a:r>
              <a:rPr lang="cs-CZ" dirty="0"/>
              <a:t>10</a:t>
            </a:r>
            <a:r>
              <a:rPr lang="cs-CZ" i="1" dirty="0"/>
              <a:t>. smyčcový kvartet Es-dur </a:t>
            </a:r>
            <a:r>
              <a:rPr lang="cs-CZ" dirty="0"/>
              <a:t>– mistrovské dílo, píše pro Florentinské kvarteto, 2. věta je dumka, 3. věta pomalá</a:t>
            </a:r>
          </a:p>
          <a:p>
            <a:pPr lvl="1"/>
            <a:r>
              <a:rPr lang="cs-CZ" dirty="0"/>
              <a:t>skladby pro Hlahol: </a:t>
            </a:r>
            <a:r>
              <a:rPr lang="cs-CZ" i="1" dirty="0"/>
              <a:t>Žalm 149 </a:t>
            </a:r>
            <a:r>
              <a:rPr lang="cs-CZ" dirty="0"/>
              <a:t>pro mužský sbor a orchestr a </a:t>
            </a:r>
            <a:r>
              <a:rPr lang="cs-CZ" i="1" dirty="0"/>
              <a:t>Slavnostní pochod C-dur</a:t>
            </a:r>
          </a:p>
        </p:txBody>
      </p:sp>
    </p:spTree>
    <p:extLst>
      <p:ext uri="{BB962C8B-B14F-4D97-AF65-F5344CB8AC3E}">
        <p14:creationId xmlns:p14="http://schemas.microsoft.com/office/powerpoint/2010/main" val="2123925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A5A741E-3C3A-41F2-B443-98C760BC8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5" y="731520"/>
            <a:ext cx="11957538" cy="60209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1879</a:t>
            </a:r>
          </a:p>
          <a:p>
            <a:pPr lvl="1"/>
            <a:r>
              <a:rPr lang="cs-CZ" i="1" dirty="0"/>
              <a:t>Česká suita D-dur</a:t>
            </a:r>
            <a:r>
              <a:rPr lang="cs-CZ" dirty="0"/>
              <a:t>, op. 39</a:t>
            </a:r>
          </a:p>
          <a:p>
            <a:pPr lvl="1"/>
            <a:r>
              <a:rPr lang="cs-CZ" i="1" dirty="0"/>
              <a:t>houslový koncert a-moll </a:t>
            </a:r>
            <a:r>
              <a:rPr lang="cs-CZ" dirty="0"/>
              <a:t>– psal pro Joachima, </a:t>
            </a:r>
            <a:r>
              <a:rPr lang="cs-CZ" dirty="0" err="1"/>
              <a:t>prem</a:t>
            </a:r>
            <a:r>
              <a:rPr lang="cs-CZ" dirty="0"/>
              <a:t>. František Ondříček</a:t>
            </a:r>
          </a:p>
          <a:p>
            <a:pPr lvl="1"/>
            <a:r>
              <a:rPr lang="cs-CZ" i="1" dirty="0" err="1"/>
              <a:t>Cigánské</a:t>
            </a:r>
            <a:r>
              <a:rPr lang="cs-CZ" i="1" dirty="0"/>
              <a:t> melodie, </a:t>
            </a:r>
            <a:r>
              <a:rPr lang="cs-CZ" dirty="0"/>
              <a:t>op. 55</a:t>
            </a:r>
            <a:r>
              <a:rPr lang="cs-CZ" i="1" dirty="0"/>
              <a:t> </a:t>
            </a:r>
            <a:r>
              <a:rPr lang="cs-CZ" dirty="0"/>
              <a:t>– na objednávku vídeňské dvorské opery, obsahuje proslulou píseň </a:t>
            </a:r>
            <a:r>
              <a:rPr lang="cs-CZ" i="1" dirty="0"/>
              <a:t>Když mne stará matka</a:t>
            </a:r>
          </a:p>
          <a:p>
            <a:r>
              <a:rPr lang="cs-CZ" dirty="0"/>
              <a:t>1880</a:t>
            </a:r>
          </a:p>
          <a:p>
            <a:pPr lvl="1"/>
            <a:r>
              <a:rPr lang="cs-CZ" dirty="0"/>
              <a:t>6. </a:t>
            </a:r>
            <a:r>
              <a:rPr lang="cs-CZ" i="1" dirty="0"/>
              <a:t>symfonie D-dur </a:t>
            </a:r>
            <a:r>
              <a:rPr lang="cs-CZ" dirty="0"/>
              <a:t>– dedikoval H. Richterovi</a:t>
            </a:r>
          </a:p>
          <a:p>
            <a:pPr lvl="1"/>
            <a:r>
              <a:rPr lang="cs-CZ" dirty="0"/>
              <a:t>orchestrace Brahmsových </a:t>
            </a:r>
            <a:r>
              <a:rPr lang="cs-CZ" i="1" dirty="0"/>
              <a:t>Uherských tanců</a:t>
            </a:r>
          </a:p>
          <a:p>
            <a:r>
              <a:rPr lang="cs-CZ" dirty="0"/>
              <a:t>1881</a:t>
            </a:r>
          </a:p>
          <a:p>
            <a:pPr lvl="1"/>
            <a:r>
              <a:rPr lang="cs-CZ" dirty="0"/>
              <a:t>opera </a:t>
            </a:r>
            <a:r>
              <a:rPr lang="cs-CZ" i="1" dirty="0"/>
              <a:t>Dimitrij</a:t>
            </a:r>
            <a:r>
              <a:rPr lang="cs-CZ" dirty="0"/>
              <a:t> – ruský náměr, vynikající libreto: Marie Červinková–Riegrová</a:t>
            </a:r>
          </a:p>
          <a:p>
            <a:pPr lvl="1"/>
            <a:r>
              <a:rPr lang="cs-CZ" i="1" dirty="0"/>
              <a:t>Legendy</a:t>
            </a:r>
            <a:r>
              <a:rPr lang="cs-CZ" dirty="0"/>
              <a:t> – pro čtyřruční klavír</a:t>
            </a:r>
          </a:p>
          <a:p>
            <a:pPr lvl="1"/>
            <a:r>
              <a:rPr lang="cs-CZ" dirty="0"/>
              <a:t>11.</a:t>
            </a:r>
            <a:r>
              <a:rPr lang="cs-CZ" i="1" dirty="0"/>
              <a:t> smyčcový kvartet</a:t>
            </a:r>
          </a:p>
          <a:p>
            <a:r>
              <a:rPr lang="cs-CZ" dirty="0"/>
              <a:t>1882</a:t>
            </a:r>
          </a:p>
          <a:p>
            <a:pPr lvl="1"/>
            <a:r>
              <a:rPr lang="cs-CZ" i="1" dirty="0"/>
              <a:t>klavírní trio f-moll, </a:t>
            </a:r>
            <a:r>
              <a:rPr lang="cs-CZ" dirty="0"/>
              <a:t>op. 65</a:t>
            </a:r>
          </a:p>
          <a:p>
            <a:r>
              <a:rPr lang="cs-CZ" dirty="0"/>
              <a:t>1883</a:t>
            </a:r>
          </a:p>
          <a:p>
            <a:pPr lvl="1"/>
            <a:r>
              <a:rPr lang="cs-CZ" dirty="0"/>
              <a:t>klavírní cyklus </a:t>
            </a:r>
            <a:r>
              <a:rPr lang="cs-CZ" i="1" dirty="0"/>
              <a:t>Ze Šumavy</a:t>
            </a:r>
          </a:p>
          <a:p>
            <a:pPr lvl="1"/>
            <a:r>
              <a:rPr lang="cs-CZ" dirty="0"/>
              <a:t>koncertní předehra </a:t>
            </a:r>
            <a:r>
              <a:rPr lang="cs-CZ" i="1" dirty="0"/>
              <a:t>Husitská</a:t>
            </a:r>
            <a:r>
              <a:rPr lang="cs-CZ" dirty="0"/>
              <a:t> – pro slavnosti k otevření ND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86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CAC010-82B0-48D0-8892-067DAF8B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F06BA3F-6E88-4714-AE85-9546705D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2053883"/>
            <a:ext cx="11887200" cy="4684542"/>
          </a:xfrm>
        </p:spPr>
        <p:txBody>
          <a:bodyPr>
            <a:normAutofit/>
          </a:bodyPr>
          <a:lstStyle/>
          <a:p>
            <a:r>
              <a:rPr lang="cs-CZ" dirty="0"/>
              <a:t>pro Londýn:</a:t>
            </a:r>
          </a:p>
          <a:p>
            <a:pPr lvl="1"/>
            <a:r>
              <a:rPr lang="cs-CZ" dirty="0"/>
              <a:t>kantáta </a:t>
            </a:r>
            <a:r>
              <a:rPr lang="cs-CZ" i="1" dirty="0"/>
              <a:t>Svatební košile </a:t>
            </a:r>
            <a:r>
              <a:rPr lang="cs-CZ" dirty="0"/>
              <a:t>– text K. J. Erben, L. Janáček nadšen</a:t>
            </a:r>
          </a:p>
          <a:p>
            <a:pPr lvl="1"/>
            <a:r>
              <a:rPr lang="cs-CZ" dirty="0"/>
              <a:t>diriguje tu </a:t>
            </a:r>
            <a:r>
              <a:rPr lang="cs-CZ" i="1" dirty="0"/>
              <a:t>7. symfonii </a:t>
            </a:r>
            <a:r>
              <a:rPr lang="cs-CZ" dirty="0"/>
              <a:t>d-moll</a:t>
            </a:r>
          </a:p>
          <a:p>
            <a:pPr lvl="1"/>
            <a:r>
              <a:rPr lang="cs-CZ" dirty="0"/>
              <a:t>konečná verze </a:t>
            </a:r>
            <a:r>
              <a:rPr lang="cs-CZ" i="1" dirty="0"/>
              <a:t>Hymnu</a:t>
            </a:r>
            <a:r>
              <a:rPr lang="cs-CZ" dirty="0"/>
              <a:t> – věnoval anglickému národu</a:t>
            </a:r>
          </a:p>
          <a:p>
            <a:pPr lvl="1"/>
            <a:r>
              <a:rPr lang="cs-CZ" dirty="0"/>
              <a:t>oratorium </a:t>
            </a:r>
            <a:r>
              <a:rPr lang="cs-CZ" i="1" dirty="0"/>
              <a:t>Svatá Ludmila </a:t>
            </a:r>
            <a:r>
              <a:rPr lang="cs-CZ" dirty="0"/>
              <a:t>– na text Vrchlického</a:t>
            </a:r>
          </a:p>
          <a:p>
            <a:r>
              <a:rPr lang="cs-CZ" dirty="0"/>
              <a:t>další dílo z 80. let:</a:t>
            </a:r>
          </a:p>
          <a:p>
            <a:pPr lvl="1"/>
            <a:r>
              <a:rPr lang="cs-CZ" dirty="0"/>
              <a:t>2. řada </a:t>
            </a:r>
            <a:r>
              <a:rPr lang="cs-CZ" i="1" dirty="0"/>
              <a:t>Slovanských tanců</a:t>
            </a:r>
          </a:p>
          <a:p>
            <a:pPr lvl="1"/>
            <a:r>
              <a:rPr lang="cs-CZ" i="1" dirty="0"/>
              <a:t>klavírní kvintet č. 2, A-dur, op. 81</a:t>
            </a:r>
          </a:p>
          <a:p>
            <a:pPr lvl="1"/>
            <a:r>
              <a:rPr lang="cs-CZ" i="1" dirty="0"/>
              <a:t>Mše D-dur </a:t>
            </a:r>
            <a:r>
              <a:rPr lang="cs-CZ" dirty="0"/>
              <a:t>pro zpěv a varhany</a:t>
            </a:r>
          </a:p>
          <a:p>
            <a:pPr lvl="1"/>
            <a:r>
              <a:rPr lang="cs-CZ" dirty="0"/>
              <a:t>opera </a:t>
            </a:r>
            <a:r>
              <a:rPr lang="cs-CZ" i="1" dirty="0"/>
              <a:t>Jakobín</a:t>
            </a:r>
            <a:r>
              <a:rPr lang="cs-CZ" dirty="0"/>
              <a:t> – libreto </a:t>
            </a:r>
            <a:r>
              <a:rPr lang="cs-CZ" dirty="0" err="1"/>
              <a:t>Červinková-Riegrová</a:t>
            </a:r>
            <a:endParaRPr lang="cs-CZ" dirty="0"/>
          </a:p>
          <a:p>
            <a:pPr lvl="1"/>
            <a:r>
              <a:rPr lang="cs-CZ" dirty="0"/>
              <a:t>revize některých komorních děl, </a:t>
            </a:r>
            <a:r>
              <a:rPr lang="cs-CZ" i="1" dirty="0"/>
              <a:t>Cypřišů</a:t>
            </a:r>
            <a:r>
              <a:rPr lang="cs-CZ" dirty="0"/>
              <a:t> (→ </a:t>
            </a:r>
            <a:r>
              <a:rPr lang="cs-CZ" i="1" dirty="0"/>
              <a:t>Písně milostné, </a:t>
            </a:r>
            <a:r>
              <a:rPr lang="cs-CZ" dirty="0"/>
              <a:t>op. 83)</a:t>
            </a:r>
          </a:p>
          <a:p>
            <a:pPr lvl="1"/>
            <a:r>
              <a:rPr lang="cs-CZ" dirty="0"/>
              <a:t>myšlenkově závažná díla: </a:t>
            </a:r>
            <a:r>
              <a:rPr lang="cs-CZ" i="1" dirty="0"/>
              <a:t>klavírní kvartet Es-dur</a:t>
            </a:r>
            <a:r>
              <a:rPr lang="cs-CZ" dirty="0"/>
              <a:t>, </a:t>
            </a:r>
            <a:r>
              <a:rPr lang="cs-CZ" i="1" dirty="0"/>
              <a:t>8. symfonie G-dur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993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5FC5A12-9F02-4BB1-B00C-7513AE1D8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4"/>
          </a:xfrm>
        </p:spPr>
        <p:txBody>
          <a:bodyPr>
            <a:normAutofit/>
          </a:bodyPr>
          <a:lstStyle/>
          <a:p>
            <a:r>
              <a:rPr lang="cs-CZ" dirty="0"/>
              <a:t>90. léta a USA</a:t>
            </a:r>
          </a:p>
          <a:p>
            <a:pPr lvl="1"/>
            <a:r>
              <a:rPr lang="cs-CZ" i="1" dirty="0"/>
              <a:t>Requiem</a:t>
            </a:r>
            <a:r>
              <a:rPr lang="cs-CZ" dirty="0"/>
              <a:t> pro sóla, sbor a orchestr, op. 89</a:t>
            </a:r>
          </a:p>
          <a:p>
            <a:pPr lvl="2"/>
            <a:r>
              <a:rPr lang="cs-CZ" dirty="0"/>
              <a:t>vrcholné dílo jeho tvorby</a:t>
            </a:r>
          </a:p>
          <a:p>
            <a:pPr lvl="2"/>
            <a:r>
              <a:rPr lang="cs-CZ" dirty="0"/>
              <a:t>na objednávku výboru hudebního festivalu v Birminghamu (1889)</a:t>
            </a:r>
          </a:p>
          <a:p>
            <a:pPr lvl="2"/>
            <a:r>
              <a:rPr lang="cs-CZ" dirty="0"/>
              <a:t>latinský text</a:t>
            </a:r>
          </a:p>
          <a:p>
            <a:pPr lvl="2"/>
            <a:r>
              <a:rPr lang="cs-CZ" dirty="0"/>
              <a:t>premiéra v Birminghamu za řízení Dvořáka 1891</a:t>
            </a:r>
          </a:p>
          <a:p>
            <a:pPr lvl="1"/>
            <a:r>
              <a:rPr lang="cs-CZ" i="1" dirty="0"/>
              <a:t>Dumky, </a:t>
            </a:r>
            <a:r>
              <a:rPr lang="cs-CZ" dirty="0"/>
              <a:t>op. 90 – pro soubor klavírního tria</a:t>
            </a:r>
          </a:p>
          <a:p>
            <a:pPr lvl="1"/>
            <a:r>
              <a:rPr lang="cs-CZ" dirty="0"/>
              <a:t>cyklus tří koncertních předeher: </a:t>
            </a:r>
            <a:r>
              <a:rPr lang="cs-CZ" i="1" dirty="0"/>
              <a:t>V přírodě </a:t>
            </a:r>
            <a:r>
              <a:rPr lang="cs-CZ" dirty="0"/>
              <a:t>(→ impresionismus), </a:t>
            </a:r>
            <a:r>
              <a:rPr lang="cs-CZ" i="1" dirty="0"/>
              <a:t>Karneval</a:t>
            </a:r>
            <a:r>
              <a:rPr lang="cs-CZ" dirty="0"/>
              <a:t> a </a:t>
            </a:r>
            <a:r>
              <a:rPr lang="cs-CZ" i="1" dirty="0"/>
              <a:t>Othello</a:t>
            </a:r>
          </a:p>
          <a:p>
            <a:pPr lvl="1"/>
            <a:r>
              <a:rPr lang="cs-CZ" dirty="0"/>
              <a:t>skladby za pobytu v USA:</a:t>
            </a:r>
          </a:p>
          <a:p>
            <a:pPr lvl="2"/>
            <a:r>
              <a:rPr lang="cs-CZ" i="1" dirty="0"/>
              <a:t>9. symfonie e-moll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New </a:t>
            </a:r>
            <a:r>
              <a:rPr lang="cs-CZ" i="1" dirty="0" err="1"/>
              <a:t>World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Novosvětská</a:t>
            </a:r>
            <a:r>
              <a:rPr lang="cs-CZ" dirty="0"/>
              <a:t> / </a:t>
            </a:r>
            <a:r>
              <a:rPr lang="cs-CZ" i="1" dirty="0"/>
              <a:t>Z nového světa</a:t>
            </a:r>
            <a:r>
              <a:rPr lang="cs-CZ" dirty="0"/>
              <a:t>)</a:t>
            </a:r>
          </a:p>
          <a:p>
            <a:pPr lvl="2"/>
            <a:r>
              <a:rPr lang="cs-CZ" i="1" dirty="0"/>
              <a:t>smyčcový kvartet č. 12, F-dur,</a:t>
            </a:r>
            <a:r>
              <a:rPr lang="cs-CZ" dirty="0"/>
              <a:t> op. 96 </a:t>
            </a:r>
            <a:r>
              <a:rPr lang="cs-CZ" i="1" dirty="0"/>
              <a:t>Americký</a:t>
            </a:r>
            <a:r>
              <a:rPr lang="cs-CZ" dirty="0"/>
              <a:t> (zkomponoval za 9 dní)</a:t>
            </a:r>
          </a:p>
          <a:p>
            <a:pPr lvl="2"/>
            <a:r>
              <a:rPr lang="cs-CZ" i="1" dirty="0"/>
              <a:t>smyčcový kvintet Es-dur</a:t>
            </a:r>
            <a:r>
              <a:rPr lang="cs-CZ" dirty="0"/>
              <a:t>, op. 97 se dvěma violami – silně ovlivněný indiánskou hudbou</a:t>
            </a:r>
          </a:p>
          <a:p>
            <a:pPr lvl="2"/>
            <a:r>
              <a:rPr lang="cs-CZ" dirty="0"/>
              <a:t>americké názvuky také v </a:t>
            </a:r>
            <a:r>
              <a:rPr lang="cs-CZ" i="1" dirty="0"/>
              <a:t>Klavírní suitě A-dur</a:t>
            </a:r>
          </a:p>
          <a:p>
            <a:pPr lvl="2"/>
            <a:r>
              <a:rPr lang="cs-CZ" i="1" dirty="0"/>
              <a:t>Biblické písně </a:t>
            </a:r>
            <a:r>
              <a:rPr lang="cs-CZ" dirty="0"/>
              <a:t>– cyklus 10 písní</a:t>
            </a:r>
          </a:p>
          <a:p>
            <a:pPr lvl="1"/>
            <a:r>
              <a:rPr lang="cs-CZ" dirty="0"/>
              <a:t>1894 za pobytu na Vysoké píše slavné </a:t>
            </a:r>
            <a:r>
              <a:rPr lang="cs-CZ" i="1" dirty="0"/>
              <a:t>Humoresky</a:t>
            </a:r>
            <a:r>
              <a:rPr lang="cs-CZ" dirty="0"/>
              <a:t>, op. 101 (→ </a:t>
            </a:r>
            <a:r>
              <a:rPr lang="cs-CZ" i="1" dirty="0"/>
              <a:t>Humoreska Ges-dur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1894 poslední USA dílo:</a:t>
            </a:r>
          </a:p>
          <a:p>
            <a:pPr lvl="2"/>
            <a:r>
              <a:rPr lang="cs-CZ" i="1" dirty="0"/>
              <a:t>violoncellový koncert h-moll </a:t>
            </a:r>
            <a:r>
              <a:rPr lang="cs-CZ" dirty="0"/>
              <a:t>– „10. symfonie“, dedikoval Hanuši </a:t>
            </a:r>
            <a:r>
              <a:rPr lang="cs-CZ" dirty="0" err="1"/>
              <a:t>Wihanovi</a:t>
            </a:r>
            <a:r>
              <a:rPr lang="cs-CZ" dirty="0"/>
              <a:t>, premiéroval Leo Stern v Londýně, později také v Praze</a:t>
            </a:r>
          </a:p>
          <a:p>
            <a:pPr lvl="2"/>
            <a:r>
              <a:rPr lang="cs-CZ" dirty="0"/>
              <a:t>rozpracovává 13. </a:t>
            </a:r>
            <a:r>
              <a:rPr lang="cs-CZ" i="1" dirty="0"/>
              <a:t>smyčcový kvartet </a:t>
            </a:r>
            <a:r>
              <a:rPr lang="cs-CZ" dirty="0"/>
              <a:t>(dedikace Thurberové), ale nedokončuje 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429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DAEE012-CEDD-4D48-B837-CE9AD8F2C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829994"/>
            <a:ext cx="11915336" cy="58802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skladby po návratu do Čech</a:t>
            </a:r>
          </a:p>
          <a:p>
            <a:pPr lvl="1"/>
            <a:r>
              <a:rPr lang="cs-CZ" dirty="0"/>
              <a:t>vrcholná syntéza jeho tvorby: </a:t>
            </a:r>
            <a:r>
              <a:rPr lang="cs-CZ" i="1" dirty="0"/>
              <a:t>13. smyčcový kvartet G-dur</a:t>
            </a:r>
            <a:r>
              <a:rPr lang="cs-CZ" dirty="0"/>
              <a:t>, op. 105, dokončení </a:t>
            </a:r>
            <a:r>
              <a:rPr lang="cs-CZ" i="1" dirty="0"/>
              <a:t>smyčcového</a:t>
            </a:r>
            <a:r>
              <a:rPr lang="cs-CZ" dirty="0"/>
              <a:t> </a:t>
            </a:r>
            <a:r>
              <a:rPr lang="cs-CZ" i="1" dirty="0"/>
              <a:t>kvartetu As-dur </a:t>
            </a:r>
            <a:r>
              <a:rPr lang="cs-CZ" dirty="0"/>
              <a:t>z USA</a:t>
            </a:r>
          </a:p>
          <a:p>
            <a:pPr lvl="1"/>
            <a:r>
              <a:rPr lang="cs-CZ" i="1" dirty="0"/>
              <a:t>symfonické básně </a:t>
            </a:r>
            <a:r>
              <a:rPr lang="cs-CZ" dirty="0"/>
              <a:t>(podle Erbenovy </a:t>
            </a:r>
            <a:r>
              <a:rPr lang="cs-CZ" i="1" dirty="0"/>
              <a:t>Kytice</a:t>
            </a:r>
            <a:r>
              <a:rPr lang="cs-CZ" dirty="0"/>
              <a:t>):</a:t>
            </a:r>
          </a:p>
          <a:p>
            <a:pPr lvl="2"/>
            <a:r>
              <a:rPr lang="cs-CZ" i="1" dirty="0"/>
              <a:t>Vodník</a:t>
            </a:r>
            <a:r>
              <a:rPr lang="cs-CZ" dirty="0"/>
              <a:t> – předjímá impresionismus</a:t>
            </a:r>
          </a:p>
          <a:p>
            <a:pPr lvl="2"/>
            <a:r>
              <a:rPr lang="cs-CZ" i="1" dirty="0"/>
              <a:t>Polednice</a:t>
            </a:r>
            <a:r>
              <a:rPr lang="cs-CZ" dirty="0"/>
              <a:t> - nejukázněnější</a:t>
            </a:r>
          </a:p>
          <a:p>
            <a:pPr lvl="2"/>
            <a:r>
              <a:rPr lang="cs-CZ" i="1" dirty="0"/>
              <a:t>Zlatý kolovrat </a:t>
            </a:r>
            <a:r>
              <a:rPr lang="cs-CZ" dirty="0"/>
              <a:t>– charakter výpravné povídky</a:t>
            </a:r>
          </a:p>
          <a:p>
            <a:pPr lvl="2"/>
            <a:r>
              <a:rPr lang="cs-CZ" i="1" dirty="0"/>
              <a:t>Holoubek</a:t>
            </a:r>
            <a:r>
              <a:rPr lang="cs-CZ" dirty="0"/>
              <a:t> – nejbarevnější, geniální zvukové nápady, premiéroval L. Janáček, má 2 závěry: </a:t>
            </a:r>
            <a:r>
              <a:rPr lang="cs-CZ" dirty="0" err="1"/>
              <a:t>march</a:t>
            </a:r>
            <a:r>
              <a:rPr lang="cs-CZ" dirty="0"/>
              <a:t> </a:t>
            </a:r>
            <a:r>
              <a:rPr lang="cs-CZ" dirty="0" err="1"/>
              <a:t>funebre</a:t>
            </a:r>
            <a:r>
              <a:rPr lang="cs-CZ" dirty="0"/>
              <a:t> později přepracoval na smířlivý závěr</a:t>
            </a:r>
          </a:p>
          <a:p>
            <a:pPr lvl="2"/>
            <a:r>
              <a:rPr lang="cs-CZ" dirty="0"/>
              <a:t>1896 velká revize opery </a:t>
            </a:r>
            <a:r>
              <a:rPr lang="cs-CZ" i="1" dirty="0"/>
              <a:t>Jakobín</a:t>
            </a:r>
            <a:r>
              <a:rPr lang="cs-CZ" dirty="0"/>
              <a:t> – nový </a:t>
            </a:r>
            <a:r>
              <a:rPr lang="cs-CZ" i="1" dirty="0"/>
              <a:t>Terinčin zpěv </a:t>
            </a:r>
            <a:r>
              <a:rPr lang="cs-CZ" dirty="0"/>
              <a:t>(text F. L. Rieger, otec Červinkové)</a:t>
            </a:r>
          </a:p>
          <a:p>
            <a:pPr lvl="1"/>
            <a:r>
              <a:rPr lang="cs-CZ" dirty="0"/>
              <a:t>1897 </a:t>
            </a:r>
            <a:r>
              <a:rPr lang="cs-CZ" i="1" dirty="0"/>
              <a:t>Píseň bohatýrská </a:t>
            </a:r>
            <a:r>
              <a:rPr lang="cs-CZ" dirty="0"/>
              <a:t>– poslední orchestrální dílo (premiéra ve Vídni pod taktovkou G. Mahlera), dál se chtěl věnovat jen operní tvorbě:</a:t>
            </a:r>
          </a:p>
          <a:p>
            <a:pPr lvl="1"/>
            <a:r>
              <a:rPr lang="cs-CZ" dirty="0"/>
              <a:t>1898/9 </a:t>
            </a:r>
            <a:r>
              <a:rPr lang="cs-CZ" i="1" dirty="0"/>
              <a:t>Čert a káča </a:t>
            </a:r>
            <a:r>
              <a:rPr lang="cs-CZ" dirty="0"/>
              <a:t>- libreto Adolf </a:t>
            </a:r>
            <a:r>
              <a:rPr lang="cs-CZ" dirty="0" err="1"/>
              <a:t>Wenig</a:t>
            </a:r>
            <a:endParaRPr lang="cs-CZ" dirty="0"/>
          </a:p>
          <a:p>
            <a:pPr lvl="1"/>
            <a:r>
              <a:rPr lang="cs-CZ" dirty="0"/>
              <a:t>1900 </a:t>
            </a:r>
          </a:p>
          <a:p>
            <a:pPr lvl="2"/>
            <a:r>
              <a:rPr lang="cs-CZ" i="1" dirty="0"/>
              <a:t>Rusalka</a:t>
            </a:r>
            <a:r>
              <a:rPr lang="cs-CZ" dirty="0"/>
              <a:t> – libreto Jaroslav Kvapil, předjímání impresionismu, zahraniční úspěchy</a:t>
            </a:r>
          </a:p>
          <a:p>
            <a:pPr lvl="2"/>
            <a:r>
              <a:rPr lang="cs-CZ" i="1" dirty="0"/>
              <a:t>Slavnostní zpěv </a:t>
            </a:r>
            <a:r>
              <a:rPr lang="cs-CZ" dirty="0"/>
              <a:t>– kantáta, jediné přerušení mezi operní tvorbou</a:t>
            </a:r>
          </a:p>
          <a:p>
            <a:pPr lvl="1"/>
            <a:r>
              <a:rPr lang="cs-CZ" dirty="0"/>
              <a:t>1902 </a:t>
            </a:r>
          </a:p>
          <a:p>
            <a:pPr lvl="2"/>
            <a:r>
              <a:rPr lang="cs-CZ" i="1" dirty="0"/>
              <a:t>Armida</a:t>
            </a:r>
            <a:r>
              <a:rPr lang="cs-CZ" dirty="0"/>
              <a:t> – rytířská, spor náboženství (islám X křesťanství), libreto Jaroslav Vrchlický</a:t>
            </a:r>
          </a:p>
          <a:p>
            <a:pPr lvl="2"/>
            <a:r>
              <a:rPr lang="cs-CZ" dirty="0"/>
              <a:t>načrtává operu </a:t>
            </a:r>
            <a:r>
              <a:rPr lang="cs-CZ" i="1" dirty="0"/>
              <a:t>Horymír</a:t>
            </a:r>
          </a:p>
        </p:txBody>
      </p:sp>
    </p:spTree>
    <p:extLst>
      <p:ext uri="{BB962C8B-B14F-4D97-AF65-F5344CB8AC3E}">
        <p14:creationId xmlns:p14="http://schemas.microsoft.com/office/powerpoint/2010/main" val="2212284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chronologicky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" y="2039814"/>
            <a:ext cx="11859065" cy="481818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60. a 70. léta 19. století</a:t>
            </a:r>
          </a:p>
          <a:p>
            <a:pPr lvl="1"/>
            <a:r>
              <a:rPr lang="cs-CZ" dirty="0"/>
              <a:t>období přípravné a kompozičně-technického dozrávání, hledání vlastní hudební řeči</a:t>
            </a:r>
          </a:p>
          <a:p>
            <a:pPr lvl="1"/>
            <a:r>
              <a:rPr lang="cs-CZ" dirty="0"/>
              <a:t>inspirací Beethoven, Schubert, </a:t>
            </a:r>
            <a:r>
              <a:rPr lang="cs-CZ" dirty="0" err="1"/>
              <a:t>Schumann</a:t>
            </a:r>
            <a:r>
              <a:rPr lang="cs-CZ" dirty="0"/>
              <a:t>, </a:t>
            </a:r>
            <a:r>
              <a:rPr lang="cs-CZ" dirty="0" err="1"/>
              <a:t>Liszt</a:t>
            </a:r>
            <a:r>
              <a:rPr lang="cs-CZ" dirty="0"/>
              <a:t>, Wagner, Smetana</a:t>
            </a:r>
          </a:p>
          <a:p>
            <a:pPr lvl="1"/>
            <a:r>
              <a:rPr lang="cs-CZ" dirty="0"/>
              <a:t>prvních 5 </a:t>
            </a:r>
            <a:r>
              <a:rPr lang="cs-CZ" i="1" dirty="0"/>
              <a:t>symfonií</a:t>
            </a:r>
            <a:r>
              <a:rPr lang="cs-CZ" dirty="0"/>
              <a:t>, rané opery (</a:t>
            </a:r>
            <a:r>
              <a:rPr lang="cs-CZ" sz="2100" i="1" dirty="0"/>
              <a:t>Alfred</a:t>
            </a:r>
            <a:r>
              <a:rPr lang="cs-CZ" dirty="0"/>
              <a:t>, </a:t>
            </a:r>
            <a:r>
              <a:rPr lang="cs-CZ" sz="2100" i="1" dirty="0"/>
              <a:t>Král a uhlíř</a:t>
            </a:r>
            <a:r>
              <a:rPr lang="cs-CZ" dirty="0"/>
              <a:t>, </a:t>
            </a:r>
            <a:r>
              <a:rPr lang="cs-CZ" sz="2100" i="1" dirty="0"/>
              <a:t>Tvrdé palice</a:t>
            </a:r>
            <a:r>
              <a:rPr lang="cs-CZ" dirty="0"/>
              <a:t>, </a:t>
            </a:r>
            <a:r>
              <a:rPr lang="cs-CZ" sz="2100" i="1" dirty="0"/>
              <a:t>Vanda</a:t>
            </a:r>
            <a:r>
              <a:rPr lang="cs-CZ" dirty="0"/>
              <a:t>, </a:t>
            </a:r>
            <a:r>
              <a:rPr lang="cs-CZ" sz="2100" i="1" dirty="0"/>
              <a:t>Šelma</a:t>
            </a:r>
            <a:r>
              <a:rPr lang="cs-CZ" i="1" dirty="0"/>
              <a:t> </a:t>
            </a:r>
            <a:r>
              <a:rPr lang="cs-CZ" sz="2100" i="1" dirty="0"/>
              <a:t>sedlák</a:t>
            </a:r>
            <a:r>
              <a:rPr lang="cs-CZ" dirty="0"/>
              <a:t>), kantáta </a:t>
            </a:r>
            <a:r>
              <a:rPr lang="cs-CZ" sz="2100" i="1" dirty="0"/>
              <a:t>Hymnus</a:t>
            </a:r>
            <a:r>
              <a:rPr lang="cs-CZ" dirty="0"/>
              <a:t>, oratorium </a:t>
            </a:r>
            <a:r>
              <a:rPr lang="cs-CZ" sz="2100" i="1" dirty="0" err="1"/>
              <a:t>Stabat</a:t>
            </a:r>
            <a:r>
              <a:rPr lang="cs-CZ" sz="2100" i="1" dirty="0"/>
              <a:t> mater</a:t>
            </a:r>
            <a:r>
              <a:rPr lang="cs-CZ" dirty="0"/>
              <a:t>, </a:t>
            </a:r>
            <a:r>
              <a:rPr lang="cs-CZ" i="1" dirty="0"/>
              <a:t>klavírní </a:t>
            </a:r>
            <a:r>
              <a:rPr lang="cs-CZ" sz="2100" i="1" dirty="0"/>
              <a:t>koncert </a:t>
            </a:r>
            <a:r>
              <a:rPr lang="cs-CZ" i="1" dirty="0"/>
              <a:t>g moll </a:t>
            </a:r>
            <a:r>
              <a:rPr lang="cs-CZ" dirty="0"/>
              <a:t>ad.</a:t>
            </a:r>
          </a:p>
          <a:p>
            <a:r>
              <a:rPr lang="cs-CZ" dirty="0"/>
              <a:t> 1875–1880, „moravské období“</a:t>
            </a:r>
          </a:p>
          <a:p>
            <a:pPr lvl="1"/>
            <a:r>
              <a:rPr lang="cs-CZ" sz="2100" i="1" dirty="0"/>
              <a:t>Moravské dvojzpěvy</a:t>
            </a:r>
          </a:p>
          <a:p>
            <a:r>
              <a:rPr lang="cs-CZ" dirty="0"/>
              <a:t> 1878–1890, „slovanské období“</a:t>
            </a:r>
          </a:p>
          <a:p>
            <a:pPr lvl="1"/>
            <a:r>
              <a:rPr lang="cs-CZ" dirty="0"/>
              <a:t>vrcholné skladby, nejplodnější – </a:t>
            </a:r>
            <a:r>
              <a:rPr lang="cs-CZ" sz="2100" i="1" dirty="0"/>
              <a:t>symfonie č. 6, 7, 8</a:t>
            </a:r>
            <a:r>
              <a:rPr lang="cs-CZ" dirty="0"/>
              <a:t>, orchestrální předehra </a:t>
            </a:r>
            <a:r>
              <a:rPr lang="cs-CZ" sz="2100" i="1" dirty="0"/>
              <a:t>Můj domov</a:t>
            </a:r>
            <a:r>
              <a:rPr lang="cs-CZ" dirty="0"/>
              <a:t>, opery </a:t>
            </a:r>
            <a:r>
              <a:rPr lang="cs-CZ" sz="2100" i="1" dirty="0"/>
              <a:t>Dimitrij</a:t>
            </a:r>
            <a:r>
              <a:rPr lang="cs-CZ" dirty="0"/>
              <a:t>, </a:t>
            </a:r>
            <a:r>
              <a:rPr lang="cs-CZ" sz="2100" i="1" dirty="0"/>
              <a:t>Král a uhlíř </a:t>
            </a:r>
            <a:r>
              <a:rPr lang="cs-CZ" dirty="0"/>
              <a:t>(2. verze), </a:t>
            </a:r>
            <a:r>
              <a:rPr lang="cs-CZ" sz="2100" i="1" dirty="0"/>
              <a:t>Jakobín</a:t>
            </a:r>
            <a:r>
              <a:rPr lang="cs-CZ" dirty="0"/>
              <a:t>, </a:t>
            </a:r>
            <a:r>
              <a:rPr lang="cs-CZ" sz="2100" i="1" dirty="0"/>
              <a:t>Slovanské tance </a:t>
            </a:r>
            <a:r>
              <a:rPr lang="cs-CZ" dirty="0"/>
              <a:t>op. 46 a 72, orchestrální </a:t>
            </a:r>
            <a:r>
              <a:rPr lang="cs-CZ" sz="2100" i="1" dirty="0"/>
              <a:t>Slovanské rapsodie</a:t>
            </a:r>
            <a:r>
              <a:rPr lang="cs-CZ" dirty="0"/>
              <a:t>, kantáta </a:t>
            </a:r>
            <a:r>
              <a:rPr lang="cs-CZ" sz="2100" i="1" dirty="0"/>
              <a:t>Svatební košile</a:t>
            </a:r>
            <a:r>
              <a:rPr lang="cs-CZ" dirty="0"/>
              <a:t>, oratorium </a:t>
            </a:r>
            <a:r>
              <a:rPr lang="cs-CZ" sz="2100" i="1" dirty="0"/>
              <a:t>Svatá</a:t>
            </a:r>
            <a:r>
              <a:rPr lang="cs-CZ" sz="2100" dirty="0"/>
              <a:t> </a:t>
            </a:r>
            <a:r>
              <a:rPr lang="cs-CZ" sz="2100" i="1" dirty="0"/>
              <a:t>Ludmila</a:t>
            </a:r>
            <a:r>
              <a:rPr lang="cs-CZ" dirty="0"/>
              <a:t>, klavírní cykly pro 4 ruce </a:t>
            </a:r>
            <a:r>
              <a:rPr lang="cs-CZ" sz="2100" i="1" dirty="0"/>
              <a:t>Legendy</a:t>
            </a:r>
            <a:r>
              <a:rPr lang="cs-CZ" dirty="0"/>
              <a:t> a </a:t>
            </a:r>
            <a:r>
              <a:rPr lang="cs-CZ" sz="2100" i="1" dirty="0"/>
              <a:t>Ze Šumavy</a:t>
            </a:r>
            <a:r>
              <a:rPr lang="cs-CZ" dirty="0"/>
              <a:t>, </a:t>
            </a:r>
            <a:r>
              <a:rPr lang="cs-CZ" sz="2100" i="1" dirty="0"/>
              <a:t>houslový koncert </a:t>
            </a:r>
            <a:r>
              <a:rPr lang="cs-CZ" i="1" dirty="0"/>
              <a:t>a moll</a:t>
            </a:r>
            <a:r>
              <a:rPr lang="cs-CZ" dirty="0"/>
              <a:t>, komorní hudba atd.</a:t>
            </a:r>
          </a:p>
          <a:p>
            <a:r>
              <a:rPr lang="cs-CZ" dirty="0"/>
              <a:t>1892–1895, „americké období“</a:t>
            </a:r>
          </a:p>
          <a:p>
            <a:pPr lvl="1"/>
            <a:r>
              <a:rPr lang="cs-CZ" dirty="0"/>
              <a:t>charakteristické pentatonikou a zhutnělou, jasnou hudební řečí s výraznými melodickými obrysy a pevnou formální výstavbou</a:t>
            </a:r>
          </a:p>
          <a:p>
            <a:pPr lvl="1"/>
            <a:r>
              <a:rPr lang="cs-CZ" sz="2100" i="1" dirty="0"/>
              <a:t>9. symfonie</a:t>
            </a:r>
            <a:r>
              <a:rPr lang="cs-CZ" dirty="0"/>
              <a:t>, </a:t>
            </a:r>
            <a:r>
              <a:rPr lang="cs-CZ" sz="2100" i="1" dirty="0"/>
              <a:t>violoncellový koncert </a:t>
            </a:r>
            <a:r>
              <a:rPr lang="cs-CZ" i="1" dirty="0"/>
              <a:t>h moll</a:t>
            </a:r>
            <a:r>
              <a:rPr lang="cs-CZ" dirty="0"/>
              <a:t>, </a:t>
            </a:r>
            <a:r>
              <a:rPr lang="cs-CZ" sz="2100" i="1" dirty="0"/>
              <a:t>smyčcový kvartet </a:t>
            </a:r>
            <a:r>
              <a:rPr lang="cs-CZ" i="1" dirty="0"/>
              <a:t>Americký</a:t>
            </a:r>
            <a:r>
              <a:rPr lang="cs-CZ" dirty="0"/>
              <a:t>, </a:t>
            </a:r>
            <a:r>
              <a:rPr lang="cs-CZ" sz="2100" i="1" dirty="0"/>
              <a:t>Biblické písně</a:t>
            </a:r>
            <a:r>
              <a:rPr lang="cs-CZ" dirty="0"/>
              <a:t>, duchovní kantáta </a:t>
            </a:r>
            <a:r>
              <a:rPr lang="cs-CZ" sz="2100" i="1" dirty="0"/>
              <a:t>Te Deum</a:t>
            </a:r>
          </a:p>
          <a:p>
            <a:r>
              <a:rPr lang="cs-CZ" dirty="0"/>
              <a:t>1896–1904, lyrické, pohádkové a impresionistické období</a:t>
            </a:r>
          </a:p>
          <a:p>
            <a:pPr lvl="1"/>
            <a:r>
              <a:rPr lang="cs-CZ" dirty="0"/>
              <a:t>završení Dvořákova hudebního vývoje</a:t>
            </a:r>
          </a:p>
          <a:p>
            <a:pPr lvl="1"/>
            <a:r>
              <a:rPr lang="cs-CZ" dirty="0"/>
              <a:t>4 </a:t>
            </a:r>
            <a:r>
              <a:rPr lang="cs-CZ" sz="2100" i="1" dirty="0"/>
              <a:t>symfonické básně </a:t>
            </a:r>
            <a:r>
              <a:rPr lang="cs-CZ" dirty="0"/>
              <a:t>podle sbírky balad Kytice K. J. Erbena, pohádkové opery </a:t>
            </a:r>
            <a:r>
              <a:rPr lang="cs-CZ" sz="2100" i="1" dirty="0"/>
              <a:t>Čert a</a:t>
            </a:r>
            <a:r>
              <a:rPr lang="cs-CZ" i="1" dirty="0"/>
              <a:t> </a:t>
            </a:r>
            <a:r>
              <a:rPr lang="cs-CZ" sz="2100" i="1" dirty="0"/>
              <a:t>Káča</a:t>
            </a:r>
            <a:r>
              <a:rPr lang="cs-CZ" dirty="0"/>
              <a:t>, </a:t>
            </a:r>
            <a:r>
              <a:rPr lang="cs-CZ" sz="2100" i="1" dirty="0"/>
              <a:t>Rusalka</a:t>
            </a:r>
            <a:r>
              <a:rPr lang="cs-CZ" dirty="0"/>
              <a:t> a fantazijně exotická opera </a:t>
            </a:r>
            <a:r>
              <a:rPr lang="cs-CZ" sz="2100" i="1" dirty="0"/>
              <a:t>Armida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93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Brahms X Wagner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127" y="2090058"/>
            <a:ext cx="11946577" cy="4583874"/>
          </a:xfrm>
        </p:spPr>
        <p:txBody>
          <a:bodyPr/>
          <a:lstStyle/>
          <a:p>
            <a:r>
              <a:rPr lang="cs-CZ" dirty="0"/>
              <a:t>d</a:t>
            </a:r>
            <a:r>
              <a:rPr lang="cs-CZ"/>
              <a:t>nešnímu </a:t>
            </a:r>
            <a:r>
              <a:rPr lang="cs-CZ" dirty="0"/>
              <a:t>chápání programní a absolutní hudby a jejich představitelů Wagnera a Brahmse jako vzájemných protikladů nahrává i odlišný charakter obou osobností: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56896"/>
              </p:ext>
            </p:extLst>
          </p:nvPr>
        </p:nvGraphicFramePr>
        <p:xfrm>
          <a:off x="819397" y="2933202"/>
          <a:ext cx="10189029" cy="273396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0826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06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670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Richard Wagner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Johannes Brahms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670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Napínavý život plný zápletek, román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Navenek klidný a ustálený životní běh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670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Luxus, hojnost, extravagance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Skromnost, umírněnost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725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Velká gesta, teatrálnost, cholerik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Adekvátní reakce, sebekontrola, melancholik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6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Myšlenky o spáse lidu, reforma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Život v pozadí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670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Budoucnost: nová forma </a:t>
                      </a:r>
                      <a:r>
                        <a:rPr lang="cs-CZ" dirty="0" err="1">
                          <a:solidFill>
                            <a:schemeClr val="bg1"/>
                          </a:solidFill>
                        </a:rPr>
                        <a:t>Gesamtkunstwerk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Budoucnost: navazuje na tradici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670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Bohatý osobní život, veřejné milostné skandály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Staromládenectví z přesvědčení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686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A8DB247-40F4-4181-90D8-AD436A8AE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– souhrn operní tvorby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82018"/>
            <a:ext cx="12027877" cy="464233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začal komponovat poměrně pozdě, všechny 1870 – 1900, celkem 10 oper</a:t>
            </a:r>
          </a:p>
          <a:p>
            <a:r>
              <a:rPr lang="cs-CZ" i="1" dirty="0"/>
              <a:t>Alfred </a:t>
            </a:r>
            <a:r>
              <a:rPr lang="cs-CZ" dirty="0"/>
              <a:t>– historická, tragická, s vítězným koncem, vliv Wagnera a pozdního romantismu</a:t>
            </a:r>
            <a:endParaRPr lang="cs-CZ" i="1" dirty="0"/>
          </a:p>
          <a:p>
            <a:r>
              <a:rPr lang="cs-CZ" i="1" dirty="0"/>
              <a:t>Král a uhlíř </a:t>
            </a:r>
            <a:r>
              <a:rPr lang="cs-CZ" dirty="0"/>
              <a:t>(tato má dvě zcela odlišná znění) – vliv Wagnera a pozdního romantismu</a:t>
            </a:r>
          </a:p>
          <a:p>
            <a:r>
              <a:rPr lang="cs-CZ" i="1" dirty="0"/>
              <a:t>Vanda</a:t>
            </a:r>
            <a:r>
              <a:rPr lang="cs-CZ" dirty="0"/>
              <a:t> – tragická, z polského dávnověku</a:t>
            </a:r>
          </a:p>
          <a:p>
            <a:r>
              <a:rPr lang="cs-CZ" dirty="0"/>
              <a:t>komické: </a:t>
            </a:r>
            <a:r>
              <a:rPr lang="cs-CZ" i="1" dirty="0"/>
              <a:t>Tvrdé palice</a:t>
            </a:r>
            <a:r>
              <a:rPr lang="cs-CZ" dirty="0"/>
              <a:t>, </a:t>
            </a:r>
            <a:r>
              <a:rPr lang="cs-CZ" i="1" dirty="0"/>
              <a:t>Šelma sedlák </a:t>
            </a:r>
            <a:r>
              <a:rPr lang="cs-CZ" dirty="0"/>
              <a:t>(duet Jeníka a Bětušky </a:t>
            </a:r>
            <a:r>
              <a:rPr lang="cs-CZ" i="1" dirty="0"/>
              <a:t>Rozlučme se, drahá</a:t>
            </a:r>
            <a:r>
              <a:rPr lang="cs-CZ" dirty="0"/>
              <a:t>) – vstoupil jimi do veřejného povědomí coby operní skladatel</a:t>
            </a:r>
          </a:p>
          <a:p>
            <a:r>
              <a:rPr lang="cs-CZ" i="1" dirty="0"/>
              <a:t>Dimitrij</a:t>
            </a:r>
            <a:r>
              <a:rPr lang="cs-CZ" dirty="0"/>
              <a:t> – podle Borise </a:t>
            </a:r>
            <a:r>
              <a:rPr lang="cs-CZ" dirty="0" err="1"/>
              <a:t>Godunova</a:t>
            </a:r>
            <a:r>
              <a:rPr lang="cs-CZ" dirty="0"/>
              <a:t> (Musorgský, text </a:t>
            </a:r>
            <a:r>
              <a:rPr lang="cs-CZ" dirty="0" err="1" smtClean="0"/>
              <a:t>Červinková-Riegrová</a:t>
            </a:r>
            <a:r>
              <a:rPr lang="cs-CZ" dirty="0"/>
              <a:t>), typ velké francouzské opery, 2x podstatně přepracována</a:t>
            </a:r>
          </a:p>
          <a:p>
            <a:r>
              <a:rPr lang="cs-CZ" i="1" dirty="0"/>
              <a:t>Jakobín</a:t>
            </a:r>
            <a:r>
              <a:rPr lang="cs-CZ" dirty="0"/>
              <a:t> (libreto </a:t>
            </a:r>
            <a:r>
              <a:rPr lang="cs-CZ" dirty="0" err="1"/>
              <a:t>Červinková-Riegrová</a:t>
            </a:r>
            <a:r>
              <a:rPr lang="cs-CZ" dirty="0"/>
              <a:t>) – venkovské prostředí, mistrovská instrumentace (duet</a:t>
            </a:r>
            <a:r>
              <a:rPr lang="cs-CZ" i="1" dirty="0"/>
              <a:t> My cizinou jsme bloudili</a:t>
            </a:r>
            <a:r>
              <a:rPr lang="cs-CZ" dirty="0"/>
              <a:t>)</a:t>
            </a:r>
          </a:p>
          <a:p>
            <a:r>
              <a:rPr lang="cs-CZ" i="1" dirty="0"/>
              <a:t>Čert a káča </a:t>
            </a:r>
            <a:r>
              <a:rPr lang="cs-CZ" dirty="0"/>
              <a:t>(libreto Josef </a:t>
            </a:r>
            <a:r>
              <a:rPr lang="cs-CZ" dirty="0" err="1"/>
              <a:t>Wenzig</a:t>
            </a:r>
            <a:r>
              <a:rPr lang="cs-CZ" dirty="0"/>
              <a:t>) – mnoho taneční hudby</a:t>
            </a:r>
          </a:p>
          <a:p>
            <a:r>
              <a:rPr lang="cs-CZ" i="1" dirty="0"/>
              <a:t>Rusalka</a:t>
            </a:r>
            <a:r>
              <a:rPr lang="cs-CZ" dirty="0"/>
              <a:t> (1901) – pohádková, směřuje k impresionismu, libreto Jaroslav Kvapil podle Andersena a Erbena (</a:t>
            </a:r>
            <a:r>
              <a:rPr lang="cs-CZ" i="1" dirty="0"/>
              <a:t>Kytice</a:t>
            </a:r>
            <a:r>
              <a:rPr lang="cs-CZ" dirty="0"/>
              <a:t>). Po </a:t>
            </a:r>
            <a:r>
              <a:rPr lang="cs-CZ" i="1" dirty="0"/>
              <a:t>Prodané nevěstě </a:t>
            </a:r>
            <a:r>
              <a:rPr lang="cs-CZ" dirty="0"/>
              <a:t>a Janáčkových operách je to česká nejpopulárnější opera</a:t>
            </a:r>
          </a:p>
          <a:p>
            <a:r>
              <a:rPr lang="cs-CZ" i="1" dirty="0"/>
              <a:t>Armida</a:t>
            </a:r>
            <a:r>
              <a:rPr lang="cs-CZ" dirty="0"/>
              <a:t> – méně zdařilá oproti ostatním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082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8BA313-ECD9-4C7B-9734-2B6F08A1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- symfonie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14478E4-4E6E-4750-BF43-7220AD9E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3" y="2138290"/>
            <a:ext cx="11957538" cy="4614202"/>
          </a:xfrm>
        </p:spPr>
        <p:txBody>
          <a:bodyPr/>
          <a:lstStyle/>
          <a:p>
            <a:r>
              <a:rPr lang="cs-CZ" dirty="0"/>
              <a:t>č. 1 c-moll, </a:t>
            </a:r>
            <a:r>
              <a:rPr lang="cs-CZ" i="1" dirty="0"/>
              <a:t>Zlonické zvony </a:t>
            </a:r>
            <a:r>
              <a:rPr lang="cs-CZ" dirty="0"/>
              <a:t>(1865)</a:t>
            </a:r>
          </a:p>
          <a:p>
            <a:r>
              <a:rPr lang="cs-CZ" dirty="0"/>
              <a:t>č. 2 B-dur, op. 4  (1865)</a:t>
            </a:r>
          </a:p>
          <a:p>
            <a:r>
              <a:rPr lang="cs-CZ" dirty="0"/>
              <a:t>č. 3 Es-dur, op. 10 (1876) – spojuje </a:t>
            </a:r>
            <a:r>
              <a:rPr lang="cs-CZ" i="1" dirty="0"/>
              <a:t>Scherzo</a:t>
            </a:r>
            <a:r>
              <a:rPr lang="cs-CZ" dirty="0"/>
              <a:t> a </a:t>
            </a:r>
            <a:r>
              <a:rPr lang="cs-CZ" i="1" dirty="0" err="1"/>
              <a:t>Finale</a:t>
            </a:r>
            <a:endParaRPr lang="cs-CZ" i="1" dirty="0"/>
          </a:p>
          <a:p>
            <a:r>
              <a:rPr lang="cs-CZ" dirty="0"/>
              <a:t>č. 4 d-moll, op. 13 (1874)</a:t>
            </a:r>
          </a:p>
          <a:p>
            <a:r>
              <a:rPr lang="cs-CZ" dirty="0"/>
              <a:t>č. 5 F-dur, op. 24 (1875)</a:t>
            </a:r>
          </a:p>
          <a:p>
            <a:r>
              <a:rPr lang="cs-CZ" dirty="0"/>
              <a:t>č. 6 D-dur, op. 60 (1880)</a:t>
            </a:r>
          </a:p>
          <a:p>
            <a:r>
              <a:rPr lang="cs-CZ" dirty="0"/>
              <a:t>č. 7 d-moll, op. 70 (1885)</a:t>
            </a:r>
          </a:p>
          <a:p>
            <a:r>
              <a:rPr lang="cs-CZ" dirty="0"/>
              <a:t>č. 8 G-dur, op. 88 (1889)</a:t>
            </a:r>
          </a:p>
          <a:p>
            <a:r>
              <a:rPr lang="cs-CZ" dirty="0"/>
              <a:t>č. 9 e-moll, </a:t>
            </a:r>
            <a:r>
              <a:rPr lang="cs-CZ" i="1" dirty="0"/>
              <a:t>Z nového světa </a:t>
            </a:r>
            <a:r>
              <a:rPr lang="cs-CZ" dirty="0"/>
              <a:t>/ </a:t>
            </a:r>
            <a:r>
              <a:rPr lang="cs-CZ" i="1" dirty="0"/>
              <a:t>Novosvětská</a:t>
            </a:r>
            <a:r>
              <a:rPr lang="cs-CZ" dirty="0"/>
              <a:t>, op. 95 (1893)</a:t>
            </a:r>
          </a:p>
        </p:txBody>
      </p:sp>
    </p:spTree>
    <p:extLst>
      <p:ext uri="{BB962C8B-B14F-4D97-AF65-F5344CB8AC3E}">
        <p14:creationId xmlns:p14="http://schemas.microsoft.com/office/powerpoint/2010/main" val="13776101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ocenění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857" y="2046514"/>
            <a:ext cx="11865429" cy="4669971"/>
          </a:xfrm>
        </p:spPr>
        <p:txBody>
          <a:bodyPr>
            <a:normAutofit/>
          </a:bodyPr>
          <a:lstStyle/>
          <a:p>
            <a:r>
              <a:rPr lang="cs-CZ" dirty="0"/>
              <a:t>1878 členem výboru Umělecké besedy</a:t>
            </a:r>
          </a:p>
          <a:p>
            <a:r>
              <a:rPr lang="cs-CZ" dirty="0"/>
              <a:t>1881 čestným členem Umělecké besedy</a:t>
            </a:r>
          </a:p>
          <a:p>
            <a:r>
              <a:rPr lang="cs-CZ" dirty="0"/>
              <a:t>čestným členem londýnské filharmonické společnosti</a:t>
            </a:r>
          </a:p>
          <a:p>
            <a:r>
              <a:rPr lang="cs-CZ" dirty="0"/>
              <a:t>1890 rytířský řád železné koruny III. třídy</a:t>
            </a:r>
          </a:p>
          <a:p>
            <a:r>
              <a:rPr lang="cs-CZ" dirty="0"/>
              <a:t>1891 čestný doktorát na univerzitě v Cambridge</a:t>
            </a:r>
          </a:p>
          <a:p>
            <a:r>
              <a:rPr lang="cs-CZ" dirty="0"/>
              <a:t>1891 čestný doktor filozofie na české univerzitě v Praze</a:t>
            </a:r>
          </a:p>
          <a:p>
            <a:r>
              <a:rPr lang="cs-CZ" dirty="0"/>
              <a:t>1892 jmenován uměleckým ředitelem konzervatoře v NYC</a:t>
            </a:r>
          </a:p>
          <a:p>
            <a:r>
              <a:rPr lang="cs-CZ" dirty="0"/>
              <a:t>čestný odznak </a:t>
            </a:r>
            <a:r>
              <a:rPr lang="cs-CZ" dirty="0" err="1"/>
              <a:t>Litteries</a:t>
            </a:r>
            <a:r>
              <a:rPr lang="cs-CZ" dirty="0"/>
              <a:t> et </a:t>
            </a:r>
            <a:r>
              <a:rPr lang="cs-CZ" dirty="0" err="1"/>
              <a:t>artibus</a:t>
            </a:r>
            <a:r>
              <a:rPr lang="cs-CZ" dirty="0"/>
              <a:t> (rytíř řádu železné koruny, medaile, kterou před ním dostal jen Brahms 1899)</a:t>
            </a:r>
          </a:p>
          <a:p>
            <a:r>
              <a:rPr lang="cs-CZ" dirty="0"/>
              <a:t>1901 člen rakouské panské sněmovny (spolu s Jaroslavem Vrchlickým)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7291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Dvořákova díla a tvorby,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zahraničí spolu s Janáčkem dnes nejznámější český skladatel!</a:t>
            </a:r>
          </a:p>
          <a:p>
            <a:r>
              <a:rPr lang="cs-CZ" dirty="0"/>
              <a:t>životopisec Otakar Šourek</a:t>
            </a:r>
          </a:p>
          <a:p>
            <a:r>
              <a:rPr lang="cs-CZ" dirty="0"/>
              <a:t>DVOŘÁK, Antonín, Milan KUNA a Markéta HALLOVÁ. </a:t>
            </a:r>
            <a:r>
              <a:rPr lang="cs-CZ" i="1" dirty="0"/>
              <a:t>Korespondence a dokumenty: kritické vydání</a:t>
            </a:r>
            <a:r>
              <a:rPr lang="cs-CZ" dirty="0"/>
              <a:t>. 10 sv. Praha: </a:t>
            </a:r>
            <a:r>
              <a:rPr lang="cs-CZ" dirty="0" err="1"/>
              <a:t>Editio</a:t>
            </a:r>
            <a:r>
              <a:rPr lang="cs-CZ" dirty="0"/>
              <a:t> </a:t>
            </a:r>
            <a:r>
              <a:rPr lang="cs-CZ" dirty="0" err="1"/>
              <a:t>Bärenreiter</a:t>
            </a:r>
            <a:r>
              <a:rPr lang="cs-CZ" dirty="0"/>
              <a:t> Praha, 2004. ISBN 80-86385-26-4</a:t>
            </a:r>
          </a:p>
          <a:p>
            <a:r>
              <a:rPr lang="cs-CZ" dirty="0"/>
              <a:t>autor tematického katalogu: Jarmil </a:t>
            </a:r>
            <a:r>
              <a:rPr lang="cs-CZ" dirty="0" err="1"/>
              <a:t>Burghauser</a:t>
            </a:r>
            <a:endParaRPr lang="cs-CZ" dirty="0"/>
          </a:p>
          <a:p>
            <a:r>
              <a:rPr lang="cs-CZ" dirty="0">
                <a:hlinkClick r:id="rId2"/>
              </a:rPr>
              <a:t>http://www.antonin-dvorak.cz/uvod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572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Hudba v USA v 19.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5223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857" y="689317"/>
            <a:ext cx="12083143" cy="616868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dva zdroje hudební tvorby (oba se prolínaly):</a:t>
            </a:r>
          </a:p>
          <a:p>
            <a:pPr marL="457200" indent="-457200">
              <a:buAutoNum type="arabicPeriod"/>
            </a:pPr>
            <a:r>
              <a:rPr lang="cs-CZ" dirty="0" err="1"/>
              <a:t>nonartificiální</a:t>
            </a:r>
            <a:r>
              <a:rPr lang="cs-CZ" dirty="0"/>
              <a:t> hudba (populární, lidová) </a:t>
            </a:r>
          </a:p>
          <a:p>
            <a:pPr marL="457200" indent="-457200">
              <a:buAutoNum type="arabicPeriod"/>
            </a:pPr>
            <a:r>
              <a:rPr lang="cs-CZ" dirty="0"/>
              <a:t>artificiální – umělá</a:t>
            </a:r>
          </a:p>
          <a:p>
            <a:r>
              <a:rPr lang="cs-CZ" dirty="0"/>
              <a:t>1842 v NYC založen první stálý symfonický orchestr</a:t>
            </a:r>
          </a:p>
          <a:p>
            <a:pPr marL="0" indent="0">
              <a:buNone/>
            </a:pPr>
            <a:r>
              <a:rPr lang="cs-CZ" dirty="0"/>
              <a:t>Skladatelé:</a:t>
            </a:r>
          </a:p>
          <a:p>
            <a:r>
              <a:rPr lang="cs-CZ" dirty="0" err="1"/>
              <a:t>Stephen</a:t>
            </a:r>
            <a:r>
              <a:rPr lang="cs-CZ" dirty="0"/>
              <a:t> </a:t>
            </a:r>
            <a:r>
              <a:rPr lang="cs-CZ" dirty="0" err="1"/>
              <a:t>Foster</a:t>
            </a:r>
            <a:r>
              <a:rPr lang="cs-CZ" dirty="0"/>
              <a:t> (1826 – 1864)</a:t>
            </a:r>
          </a:p>
          <a:p>
            <a:pPr lvl="1"/>
            <a:r>
              <a:rPr lang="cs-CZ" dirty="0"/>
              <a:t>první USA skladatel živící se výhradně komponováním</a:t>
            </a:r>
          </a:p>
          <a:p>
            <a:r>
              <a:rPr lang="cs-CZ" dirty="0" err="1"/>
              <a:t>Dudley</a:t>
            </a:r>
            <a:r>
              <a:rPr lang="cs-CZ" dirty="0"/>
              <a:t> Buck (1839 – 1909) </a:t>
            </a:r>
          </a:p>
          <a:p>
            <a:pPr lvl="1"/>
            <a:r>
              <a:rPr lang="cs-CZ" dirty="0"/>
              <a:t>skladatel, varhaník, autor hudebně-teoretických prací a příspěvků</a:t>
            </a:r>
          </a:p>
          <a:p>
            <a:pPr lvl="1"/>
            <a:r>
              <a:rPr lang="cs-CZ" dirty="0"/>
              <a:t>studia v Evropě (Lipsko, Drážďany, Paříž)</a:t>
            </a:r>
          </a:p>
          <a:p>
            <a:pPr lvl="1"/>
            <a:r>
              <a:rPr lang="cs-CZ" dirty="0"/>
              <a:t>iniciátor Dvořákovy spolupráce s NYC</a:t>
            </a:r>
          </a:p>
          <a:p>
            <a:pPr lvl="1"/>
            <a:r>
              <a:rPr lang="cs-CZ" dirty="0"/>
              <a:t>pedagog – mnoho jeho žáků výrazné hudební osobnosti 2. pol. 19. stol. v USA, někteří společní žáci s Dvořákem (např. Harry </a:t>
            </a:r>
            <a:r>
              <a:rPr lang="cs-CZ" dirty="0" err="1"/>
              <a:t>Rowe</a:t>
            </a:r>
            <a:r>
              <a:rPr lang="cs-CZ" dirty="0"/>
              <a:t> Shelley)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Hudební kultura v USA:</a:t>
            </a:r>
          </a:p>
          <a:p>
            <a:r>
              <a:rPr lang="cs-CZ" dirty="0"/>
              <a:t>Jeanette </a:t>
            </a:r>
            <a:r>
              <a:rPr lang="cs-CZ" dirty="0" err="1"/>
              <a:t>Thurber</a:t>
            </a:r>
            <a:r>
              <a:rPr lang="cs-CZ" dirty="0"/>
              <a:t> (1850 – 1946)</a:t>
            </a:r>
          </a:p>
          <a:p>
            <a:pPr lvl="1"/>
            <a:r>
              <a:rPr lang="cs-CZ" dirty="0"/>
              <a:t>mecenáška a patronka klasické hudby v USA</a:t>
            </a:r>
          </a:p>
          <a:p>
            <a:pPr lvl="1"/>
            <a:r>
              <a:rPr lang="cs-CZ" dirty="0"/>
              <a:t>1885 zakladatelka konzervatoře v NYC, kam pozvala do funkce ředitele A. Dvořáka</a:t>
            </a:r>
          </a:p>
          <a:p>
            <a:r>
              <a:rPr lang="cs-CZ" i="1" dirty="0" err="1"/>
              <a:t>Dwight's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dirty="0" err="1"/>
              <a:t>of</a:t>
            </a:r>
            <a:r>
              <a:rPr lang="cs-CZ" dirty="0"/>
              <a:t> Music (1852 – 1881, Boston)</a:t>
            </a:r>
          </a:p>
          <a:p>
            <a:pPr lvl="1"/>
            <a:r>
              <a:rPr lang="cs-CZ" dirty="0"/>
              <a:t>John Dwight – první hudební kritik v USA</a:t>
            </a:r>
          </a:p>
          <a:p>
            <a:pPr lvl="1"/>
            <a:r>
              <a:rPr lang="cs-CZ" dirty="0"/>
              <a:t>vlivný a nejrespektovanější časopis v 2. pol. 19. stol. v USA</a:t>
            </a:r>
          </a:p>
          <a:p>
            <a:pPr lvl="1"/>
            <a:r>
              <a:rPr lang="cs-CZ" dirty="0"/>
              <a:t>přispěvatel mj.: Alexander </a:t>
            </a:r>
            <a:r>
              <a:rPr lang="cs-CZ" dirty="0" err="1"/>
              <a:t>Thayer</a:t>
            </a:r>
            <a:r>
              <a:rPr lang="cs-CZ" dirty="0"/>
              <a:t> (1817 – 1897) - hudební historik, jako první v USA napsal </a:t>
            </a:r>
            <a:r>
              <a:rPr lang="cs-CZ"/>
              <a:t>Beethovenovu biografii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591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371" y="2111829"/>
            <a:ext cx="10798629" cy="4321628"/>
          </a:xfrm>
        </p:spPr>
        <p:txBody>
          <a:bodyPr>
            <a:normAutofit/>
          </a:bodyPr>
          <a:lstStyle/>
          <a:p>
            <a:r>
              <a:rPr lang="cs-CZ" i="1" dirty="0" err="1"/>
              <a:t>Dwight's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Music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https://archive.org/search.php?query=journal%20of%20music</a:t>
            </a:r>
            <a:r>
              <a:rPr lang="cs-CZ" dirty="0"/>
              <a:t>  </a:t>
            </a:r>
          </a:p>
          <a:p>
            <a:r>
              <a:rPr lang="cs-CZ" dirty="0"/>
              <a:t>HANSLICK, Eduard. </a:t>
            </a:r>
            <a:r>
              <a:rPr lang="cs-CZ" i="1" dirty="0"/>
              <a:t>O hudebním krásnu: příspěvek k revizi hudební estetiky</a:t>
            </a:r>
            <a:r>
              <a:rPr lang="cs-CZ" dirty="0"/>
              <a:t>. Praha: </a:t>
            </a:r>
            <a:r>
              <a:rPr lang="cs-CZ" dirty="0" err="1"/>
              <a:t>Editio</a:t>
            </a:r>
            <a:r>
              <a:rPr lang="cs-CZ" dirty="0"/>
              <a:t> Supraphon, 1973. 137 s.</a:t>
            </a:r>
          </a:p>
          <a:p>
            <a:r>
              <a:rPr lang="cs-CZ" dirty="0"/>
              <a:t>HONS, Miloš. </a:t>
            </a:r>
            <a:r>
              <a:rPr lang="cs-CZ" i="1" dirty="0"/>
              <a:t>Hudba zvaná symfonie</a:t>
            </a:r>
            <a:r>
              <a:rPr lang="cs-CZ" dirty="0"/>
              <a:t>. Praha: TOGGA, 2005. ISBN 80-902912-6-0, s. 201–232, 261-297</a:t>
            </a:r>
          </a:p>
          <a:p>
            <a:r>
              <a:rPr lang="cs-CZ" dirty="0"/>
              <a:t>LUDVOVÁ, Jitka. </a:t>
            </a:r>
            <a:r>
              <a:rPr lang="cs-CZ" i="1" dirty="0"/>
              <a:t>Dokonalý </a:t>
            </a:r>
            <a:r>
              <a:rPr lang="cs-CZ" i="1" dirty="0" err="1"/>
              <a:t>antiwagnerián</a:t>
            </a:r>
            <a:r>
              <a:rPr lang="cs-CZ" i="1" dirty="0"/>
              <a:t> Eduard </a:t>
            </a:r>
            <a:r>
              <a:rPr lang="cs-CZ" i="1" dirty="0" err="1"/>
              <a:t>Hanslick</a:t>
            </a:r>
            <a:r>
              <a:rPr lang="cs-CZ" i="1" dirty="0"/>
              <a:t>: Paměti, fejetony, kritiky: Výbor z díla</a:t>
            </a:r>
            <a:r>
              <a:rPr lang="cs-CZ" dirty="0"/>
              <a:t>. Praha: Supraphon, 1992. 421 s.</a:t>
            </a:r>
          </a:p>
        </p:txBody>
      </p:sp>
    </p:spTree>
    <p:extLst>
      <p:ext uri="{BB962C8B-B14F-4D97-AF65-F5344CB8AC3E}">
        <p14:creationId xmlns:p14="http://schemas.microsoft.com/office/powerpoint/2010/main" val="2414728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Eduard </a:t>
            </a:r>
            <a:r>
              <a:rPr lang="cs-CZ" dirty="0" err="1"/>
              <a:t>Hanslick</a:t>
            </a:r>
            <a:r>
              <a:rPr lang="cs-CZ" dirty="0"/>
              <a:t>, dokonalý </a:t>
            </a:r>
            <a:r>
              <a:rPr lang="cs-CZ" dirty="0" err="1"/>
              <a:t>antiwagnerián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618" y="2013857"/>
            <a:ext cx="11864439" cy="484414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hlavní estetický zastánce absolutní hudby</a:t>
            </a:r>
          </a:p>
          <a:p>
            <a:r>
              <a:rPr lang="cs-CZ" dirty="0"/>
              <a:t>odsuzoval afektovou teorii, programní hudbu, teorii hudebního dramatu, tvorbu skladatelů R. Wagnera, </a:t>
            </a:r>
            <a:r>
              <a:rPr lang="cs" dirty="0"/>
              <a:t>A</a:t>
            </a:r>
            <a:r>
              <a:rPr lang="cs-CZ" dirty="0"/>
              <a:t>. </a:t>
            </a:r>
            <a:r>
              <a:rPr lang="cs-CZ" dirty="0" err="1"/>
              <a:t>Brucknera</a:t>
            </a:r>
            <a:endParaRPr lang="cs-CZ" dirty="0"/>
          </a:p>
          <a:p>
            <a:r>
              <a:rPr lang="cs-CZ" dirty="0"/>
              <a:t>problém dosavadní hudební estetiky je podle něj v tom, že vychází z dojmu, kterým umělecké dílo působí, nikoliv z díla samotného</a:t>
            </a:r>
          </a:p>
          <a:p>
            <a:r>
              <a:rPr lang="cs-CZ" dirty="0"/>
              <a:t>největší protivník: Richard Wagner, který</a:t>
            </a:r>
          </a:p>
          <a:p>
            <a:pPr lvl="1"/>
            <a:r>
              <a:rPr lang="cs-CZ" dirty="0"/>
              <a:t>je v hudbě nepřirozený, útočí jen na cit</a:t>
            </a:r>
          </a:p>
          <a:p>
            <a:pPr lvl="1"/>
            <a:r>
              <a:rPr lang="cs-CZ" dirty="0"/>
              <a:t>„neukázněný romantik“, který nestojí na nohou</a:t>
            </a:r>
          </a:p>
          <a:p>
            <a:pPr lvl="1"/>
            <a:r>
              <a:rPr lang="cs-CZ" dirty="0"/>
              <a:t>potřebuje velkolepý reformátorský program a pozici v roli proroka, aby dosáhl své fatální potřeby společenského uznání</a:t>
            </a:r>
          </a:p>
          <a:p>
            <a:pPr lvl="1"/>
            <a:r>
              <a:rPr lang="cs-CZ" dirty="0"/>
              <a:t>zbavil hudbu smyslu</a:t>
            </a:r>
          </a:p>
          <a:p>
            <a:pPr lvl="1"/>
            <a:r>
              <a:rPr lang="cs-CZ" dirty="0"/>
              <a:t>deformuje německou deklamaci</a:t>
            </a:r>
          </a:p>
          <a:p>
            <a:pPr lvl="1"/>
            <a:r>
              <a:rPr lang="cs-CZ" dirty="0"/>
              <a:t>jeho díla jsou obludná a beztvará (to také platí</a:t>
            </a:r>
            <a:r>
              <a:rPr lang="cs" dirty="0"/>
              <a:t> o</a:t>
            </a:r>
            <a:r>
              <a:rPr lang="cs-CZ" dirty="0"/>
              <a:t> symfoniích A. </a:t>
            </a:r>
            <a:r>
              <a:rPr lang="cs-CZ" dirty="0" err="1"/>
              <a:t>Brucknera</a:t>
            </a:r>
            <a:r>
              <a:rPr lang="cs-CZ" dirty="0"/>
              <a:t>)</a:t>
            </a:r>
          </a:p>
          <a:p>
            <a:r>
              <a:rPr lang="cs-CZ" dirty="0"/>
              <a:t>cenil si J. Brahmse (linie vzorů: Mozart, Beethoven, </a:t>
            </a:r>
            <a:r>
              <a:rPr lang="cs-CZ" dirty="0" err="1"/>
              <a:t>Schumann</a:t>
            </a:r>
            <a:r>
              <a:rPr lang="cs-CZ" dirty="0"/>
              <a:t>, Brahms) a A. Dvořáka</a:t>
            </a:r>
          </a:p>
          <a:p>
            <a:r>
              <a:rPr lang="cs-CZ" dirty="0"/>
              <a:t>při posuzování díla nezajímá </a:t>
            </a:r>
            <a:r>
              <a:rPr lang="cs-CZ" dirty="0" err="1"/>
              <a:t>Hanslicka</a:t>
            </a:r>
            <a:r>
              <a:rPr lang="cs-CZ" dirty="0"/>
              <a:t> historické pozadí, sociologické aspekty atd.</a:t>
            </a:r>
          </a:p>
          <a:p>
            <a:r>
              <a:rPr lang="cs-CZ" dirty="0"/>
              <a:t>stanovení toho, co je krásné, je věcí vkusové volby, která je různá v různých situacích (kulturní, politické…)</a:t>
            </a:r>
          </a:p>
          <a:p>
            <a:r>
              <a:rPr lang="cs-CZ" dirty="0"/>
              <a:t>paradoxy:</a:t>
            </a:r>
          </a:p>
          <a:p>
            <a:pPr lvl="1"/>
            <a:r>
              <a:rPr lang="cs-CZ" dirty="0" err="1"/>
              <a:t>Hanslick</a:t>
            </a:r>
            <a:r>
              <a:rPr lang="cs-CZ" dirty="0"/>
              <a:t> si vážil Dvořáka i přesto, že komponoval programní hudbu (symfonické básně)</a:t>
            </a:r>
          </a:p>
          <a:p>
            <a:pPr lvl="1"/>
            <a:r>
              <a:rPr lang="cs-CZ" dirty="0" err="1"/>
              <a:t>Hanslick</a:t>
            </a:r>
            <a:r>
              <a:rPr lang="cs-CZ" dirty="0"/>
              <a:t> s Brahmsem obdivovali Wagnerovy romantické opery </a:t>
            </a:r>
            <a:r>
              <a:rPr lang="cs-CZ" i="1" dirty="0" err="1"/>
              <a:t>Tannhäuser</a:t>
            </a:r>
            <a:r>
              <a:rPr lang="cs-CZ" dirty="0"/>
              <a:t> a </a:t>
            </a:r>
            <a:r>
              <a:rPr lang="cs-CZ" i="1" dirty="0" err="1"/>
              <a:t>Lohengrin</a:t>
            </a:r>
            <a:endParaRPr lang="cs-CZ" i="1" dirty="0"/>
          </a:p>
          <a:p>
            <a:pPr lvl="1"/>
            <a:r>
              <a:rPr lang="cs-CZ" dirty="0" err="1"/>
              <a:t>Hanslick</a:t>
            </a:r>
            <a:r>
              <a:rPr lang="cs-CZ" dirty="0"/>
              <a:t> do značné míry oceňuje i Berlioze a leccos z </a:t>
            </a:r>
            <a:r>
              <a:rPr lang="cs-CZ" dirty="0" err="1"/>
              <a:t>Liszta</a:t>
            </a:r>
            <a:endParaRPr lang="cs-CZ" dirty="0"/>
          </a:p>
          <a:p>
            <a:pPr lvl="1"/>
            <a:r>
              <a:rPr lang="cs-CZ" dirty="0" err="1"/>
              <a:t>Hanslick</a:t>
            </a:r>
            <a:r>
              <a:rPr lang="cs-CZ" dirty="0"/>
              <a:t> nechápal </a:t>
            </a:r>
            <a:r>
              <a:rPr lang="cs-CZ" dirty="0" err="1"/>
              <a:t>Brucknerovu</a:t>
            </a:r>
            <a:r>
              <a:rPr lang="cs-CZ" dirty="0"/>
              <a:t> symfonickou hudbu, i když se v ní často neprojevují žádné stopy wagnerovské programovosti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88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879" y="2078182"/>
            <a:ext cx="11602192" cy="4441371"/>
          </a:xfrm>
        </p:spPr>
        <p:txBody>
          <a:bodyPr>
            <a:normAutofit/>
          </a:bodyPr>
          <a:lstStyle/>
          <a:p>
            <a:r>
              <a:rPr lang="cs-CZ" dirty="0"/>
              <a:t>významný </a:t>
            </a:r>
            <a:r>
              <a:rPr lang="cs-CZ" dirty="0" err="1"/>
              <a:t>Hanslickův</a:t>
            </a:r>
            <a:r>
              <a:rPr lang="cs-CZ" dirty="0"/>
              <a:t> hudebně-estetický manifest: </a:t>
            </a:r>
            <a:r>
              <a:rPr lang="cs-CZ" i="1" dirty="0"/>
              <a:t>O hudebním krásnu. Příspěvek k revizi estetiky hudebního umění</a:t>
            </a:r>
            <a:r>
              <a:rPr lang="cs-CZ" dirty="0"/>
              <a:t> (1854)</a:t>
            </a:r>
          </a:p>
          <a:p>
            <a:pPr lvl="1"/>
            <a:r>
              <a:rPr lang="cs-CZ" dirty="0"/>
              <a:t>radikální popření estetiky hudebního výrazu </a:t>
            </a:r>
          </a:p>
          <a:p>
            <a:pPr lvl="1"/>
            <a:r>
              <a:rPr lang="cs-CZ" dirty="0"/>
              <a:t>hudba NIC nevyjadřuje, ani věci, ani myšlenky, ani city</a:t>
            </a:r>
          </a:p>
          <a:p>
            <a:pPr lvl="1"/>
            <a:r>
              <a:rPr lang="cs-CZ" dirty="0"/>
              <a:t>hudba není výrazem citu, nemá vyslovitelný obsah</a:t>
            </a:r>
          </a:p>
          <a:p>
            <a:pPr lvl="1"/>
            <a:r>
              <a:rPr lang="cs-CZ" dirty="0"/>
              <a:t>hudba je bezpředmětná</a:t>
            </a:r>
          </a:p>
          <a:p>
            <a:pPr lvl="1"/>
            <a:r>
              <a:rPr lang="cs-CZ" dirty="0"/>
              <a:t>hudba není pojmová, proto nemůže vyjadřovat pojmové věci (nenávist, lásku…)</a:t>
            </a:r>
          </a:p>
          <a:p>
            <a:pPr lvl="1"/>
            <a:r>
              <a:rPr lang="cs-CZ" dirty="0"/>
              <a:t>hudební krásno je nezávislé a spočívá jedině v tónech</a:t>
            </a:r>
          </a:p>
          <a:p>
            <a:pPr lvl="1"/>
            <a:r>
              <a:rPr lang="cs-CZ" dirty="0"/>
              <a:t>má-li hudba nějaký obsah, pak je to obsah čistě hudební, a to je forma → </a:t>
            </a:r>
            <a:r>
              <a:rPr lang="cs-CZ" b="1" dirty="0"/>
              <a:t>hudba jsou znějící pohybové formy </a:t>
            </a:r>
            <a:r>
              <a:rPr lang="cs-CZ" dirty="0"/>
              <a:t>(= návrat ke klasicismu)</a:t>
            </a:r>
          </a:p>
          <a:p>
            <a:pPr lvl="1"/>
            <a:r>
              <a:rPr lang="cs-CZ" dirty="0"/>
              <a:t>cíl: obnova čistoty umění, má sloužit jen umění samotnému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78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Johannes Brahms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0322" y="4002153"/>
            <a:ext cx="8144134" cy="1117687"/>
          </a:xfrm>
        </p:spPr>
        <p:txBody>
          <a:bodyPr>
            <a:noAutofit/>
          </a:bodyPr>
          <a:lstStyle/>
          <a:p>
            <a:r>
              <a:rPr lang="cs-CZ" sz="3000" dirty="0"/>
              <a:t/>
            </a:r>
            <a:br>
              <a:rPr lang="cs-CZ" sz="3000" dirty="0"/>
            </a:br>
            <a:r>
              <a:rPr lang="cs-CZ" sz="3000" dirty="0"/>
              <a:t>7. 5. 1833 Hamburk - 3. 4. 1897 Vídeň</a:t>
            </a:r>
          </a:p>
        </p:txBody>
      </p:sp>
    </p:spTree>
    <p:extLst>
      <p:ext uri="{BB962C8B-B14F-4D97-AF65-F5344CB8AC3E}">
        <p14:creationId xmlns:p14="http://schemas.microsoft.com/office/powerpoint/2010/main" val="146452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0AB79B-2D87-493D-88DB-0432EE37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Život: „</a:t>
            </a:r>
            <a:r>
              <a:rPr lang="cs-CZ" i="1" dirty="0"/>
              <a:t>svobodný, ale osamělý</a:t>
            </a:r>
            <a:r>
              <a:rPr lang="cs-CZ" dirty="0"/>
              <a:t>“ (J. Joachim)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5DAD633-7F3F-4127-8D60-895A182E2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78" y="2042556"/>
            <a:ext cx="11982203" cy="469075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mimořádně uzavřený člověk, nerad mluvil o sobě a svých pocitech (C. </a:t>
            </a:r>
            <a:r>
              <a:rPr lang="cs-CZ" dirty="0" err="1"/>
              <a:t>Schumann</a:t>
            </a:r>
            <a:r>
              <a:rPr lang="cs-CZ" dirty="0"/>
              <a:t>: „</a:t>
            </a:r>
            <a:r>
              <a:rPr lang="cs-CZ" i="1" dirty="0"/>
              <a:t>stále záhadný“</a:t>
            </a:r>
            <a:r>
              <a:rPr lang="cs-CZ" dirty="0"/>
              <a:t>), rouška ironie a sarkasmu</a:t>
            </a:r>
          </a:p>
          <a:p>
            <a:r>
              <a:rPr lang="cs-CZ" dirty="0"/>
              <a:t>z rodiny s napjatými vztahy, velmi tím trpěl → jeho pozdější skeptický postoj vůči manželství, tvrdý postoj k sobě samému, silná vůle dosahovat profesních výkonů</a:t>
            </a:r>
          </a:p>
          <a:p>
            <a:r>
              <a:rPr lang="cs-CZ" dirty="0"/>
              <a:t>otec muzikant, také Brahms od dětství vynikající klavírista (výborná paměť a hra z listu → vyhledávaný doprovazeč)</a:t>
            </a:r>
          </a:p>
          <a:p>
            <a:r>
              <a:rPr lang="cs-CZ" dirty="0"/>
              <a:t>1853 rozhodující: houslista Eduard </a:t>
            </a:r>
            <a:r>
              <a:rPr lang="cs-CZ" dirty="0" err="1"/>
              <a:t>Reményi</a:t>
            </a:r>
            <a:r>
              <a:rPr lang="cs-CZ" dirty="0"/>
              <a:t> → seznámení s Josephem Joachimem (s Brahmsem celoživotní přátelství a spolupráce) → seznámení s F. </a:t>
            </a:r>
            <a:r>
              <a:rPr lang="cs-CZ" dirty="0" err="1"/>
              <a:t>Lisztem</a:t>
            </a:r>
            <a:r>
              <a:rPr lang="cs-CZ" dirty="0"/>
              <a:t> a R. </a:t>
            </a:r>
            <a:r>
              <a:rPr lang="cs-CZ" dirty="0" err="1"/>
              <a:t>Schumannem</a:t>
            </a:r>
            <a:r>
              <a:rPr lang="cs-CZ" dirty="0"/>
              <a:t> (článek </a:t>
            </a:r>
            <a:r>
              <a:rPr lang="cs-CZ" i="1" dirty="0" err="1"/>
              <a:t>Neue</a:t>
            </a:r>
            <a:r>
              <a:rPr lang="cs-CZ" i="1" dirty="0"/>
              <a:t> </a:t>
            </a:r>
            <a:r>
              <a:rPr lang="cs-CZ" i="1" dirty="0" err="1"/>
              <a:t>Bahnen</a:t>
            </a:r>
            <a:r>
              <a:rPr lang="cs-CZ" i="1" dirty="0"/>
              <a:t> </a:t>
            </a:r>
            <a:r>
              <a:rPr lang="cs-CZ" dirty="0"/>
              <a:t>v </a:t>
            </a:r>
            <a:r>
              <a:rPr lang="cs-CZ" dirty="0" err="1"/>
              <a:t>NZfM</a:t>
            </a:r>
            <a:r>
              <a:rPr lang="cs-CZ" dirty="0"/>
              <a:t>)</a:t>
            </a:r>
          </a:p>
          <a:p>
            <a:r>
              <a:rPr lang="cs-CZ" dirty="0"/>
              <a:t>společné koncertní cesty Brahms + Joachim + </a:t>
            </a:r>
            <a:r>
              <a:rPr lang="cs" dirty="0"/>
              <a:t>C. </a:t>
            </a:r>
            <a:r>
              <a:rPr lang="cs-CZ" dirty="0" err="1"/>
              <a:t>Schumannová</a:t>
            </a:r>
            <a:endParaRPr lang="cs-CZ" dirty="0"/>
          </a:p>
          <a:p>
            <a:r>
              <a:rPr lang="cs-CZ" dirty="0"/>
              <a:t>díky </a:t>
            </a:r>
            <a:r>
              <a:rPr lang="cs-CZ" dirty="0" err="1"/>
              <a:t>Schumannově</a:t>
            </a:r>
            <a:r>
              <a:rPr lang="cs-CZ" dirty="0"/>
              <a:t> doporučení začala jeho díla vycházet v nakladatelství </a:t>
            </a:r>
            <a:r>
              <a:rPr lang="cs-CZ" dirty="0" err="1"/>
              <a:t>Breitkopf</a:t>
            </a:r>
            <a:r>
              <a:rPr lang="cs-CZ" b="1" dirty="0"/>
              <a:t> </a:t>
            </a:r>
            <a:r>
              <a:rPr lang="cs-CZ" sz="2500" dirty="0"/>
              <a:t>a </a:t>
            </a:r>
            <a:r>
              <a:rPr lang="cs-CZ" sz="2500" dirty="0" err="1"/>
              <a:t>Härtel</a:t>
            </a:r>
            <a:endParaRPr lang="cs-CZ" sz="2500" dirty="0"/>
          </a:p>
          <a:p>
            <a:r>
              <a:rPr lang="cs-CZ" sz="2600" dirty="0"/>
              <a:t>nikdy vážně neusiloval o pevné zaměstnání</a:t>
            </a:r>
          </a:p>
          <a:p>
            <a:pPr lvl="1"/>
            <a:r>
              <a:rPr lang="cs-CZ" sz="2400" dirty="0"/>
              <a:t>dirigent, sbormistr, velmi dobře honorován</a:t>
            </a:r>
          </a:p>
          <a:p>
            <a:pPr lvl="1"/>
            <a:r>
              <a:rPr lang="cs-CZ" sz="2400" dirty="0"/>
              <a:t>usiloval jen o místo ředitele filharmonie v Hamburku, které nedostal</a:t>
            </a:r>
          </a:p>
          <a:p>
            <a:pPr lvl="1"/>
            <a:r>
              <a:rPr lang="cs-CZ" sz="2400" dirty="0"/>
              <a:t>ve Vídni řídil Pěveckou akademii, ale místa se vzdal kvůli času na komponování</a:t>
            </a:r>
          </a:p>
          <a:p>
            <a:pPr lvl="1"/>
            <a:r>
              <a:rPr lang="cs-CZ" sz="2400" dirty="0"/>
              <a:t>v 70. letech ve Vídni ředitelem Vídeňského pěveckého spolku</a:t>
            </a:r>
          </a:p>
          <a:p>
            <a:r>
              <a:rPr lang="cs-CZ" dirty="0"/>
              <a:t>usazení ve Vídni trvale od 1868, zde koncerty a vydávání děl u nakladatele </a:t>
            </a:r>
            <a:r>
              <a:rPr lang="cs-CZ" dirty="0" err="1"/>
              <a:t>Simrocka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20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712520"/>
            <a:ext cx="12077204" cy="605641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70. léta </a:t>
            </a:r>
          </a:p>
          <a:p>
            <a:pPr lvl="1"/>
            <a:r>
              <a:rPr lang="cs-CZ" dirty="0"/>
              <a:t>čestné doktoráty (univerzita ve </a:t>
            </a:r>
            <a:r>
              <a:rPr lang="cs-CZ" dirty="0" err="1"/>
              <a:t>Wrocławi</a:t>
            </a:r>
            <a:r>
              <a:rPr lang="cs-CZ" dirty="0"/>
              <a:t> a v Cambridge) → další růst jeho autority, považován za vůdčí osobnost evropské hudební scény</a:t>
            </a:r>
          </a:p>
          <a:p>
            <a:pPr lvl="1"/>
            <a:r>
              <a:rPr lang="cs-CZ" dirty="0"/>
              <a:t>časté cesty, zvl. Itálie, v letních měsících lázeňské pobyty (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Ischl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jeho dílo propagoval Hans von </a:t>
            </a:r>
            <a:r>
              <a:rPr lang="cs-CZ" dirty="0" err="1"/>
              <a:t>Bülow</a:t>
            </a:r>
            <a:r>
              <a:rPr lang="cs-CZ" dirty="0"/>
              <a:t> (premiéroval jeho </a:t>
            </a:r>
            <a:r>
              <a:rPr lang="cs-CZ" i="1" dirty="0"/>
              <a:t>1. symfonii </a:t>
            </a:r>
            <a:r>
              <a:rPr lang="cs-CZ" dirty="0"/>
              <a:t>- označil ji za „X. Beethovenovu“)</a:t>
            </a:r>
          </a:p>
          <a:p>
            <a:r>
              <a:rPr lang="cs-CZ" dirty="0"/>
              <a:t>dlouho si hledal vyhovující způsob života: svobodný z přesvědčení: „</a:t>
            </a:r>
            <a:r>
              <a:rPr lang="cs-CZ" i="1" dirty="0"/>
              <a:t>Potřebuji úplnou samotu, ne proto, abych byl schopen zvládat to či ono, ale proto, abych vůbec dokázal myslet na svoje záležitosti</a:t>
            </a:r>
            <a:r>
              <a:rPr lang="cs-CZ" dirty="0"/>
              <a:t>.“ Hloubavý a zádumčivý melancholik („</a:t>
            </a:r>
            <a:r>
              <a:rPr lang="cs-CZ" i="1" dirty="0"/>
              <a:t>svobodný, ale osamělý</a:t>
            </a:r>
            <a:r>
              <a:rPr lang="cs-CZ" dirty="0"/>
              <a:t>“/</a:t>
            </a:r>
            <a:r>
              <a:rPr lang="cs-CZ" i="1" dirty="0"/>
              <a:t>„</a:t>
            </a:r>
            <a:r>
              <a:rPr lang="cs-CZ" i="1" dirty="0" err="1"/>
              <a:t>frei</a:t>
            </a:r>
            <a:r>
              <a:rPr lang="cs-CZ" i="1" dirty="0"/>
              <a:t> </a:t>
            </a:r>
            <a:r>
              <a:rPr lang="cs-CZ" i="1" dirty="0" err="1"/>
              <a:t>aber</a:t>
            </a:r>
            <a:r>
              <a:rPr lang="cs-CZ" i="1" dirty="0"/>
              <a:t> </a:t>
            </a:r>
            <a:r>
              <a:rPr lang="cs-CZ" i="1" dirty="0" err="1"/>
              <a:t>einsam</a:t>
            </a:r>
            <a:r>
              <a:rPr lang="cs-CZ" dirty="0"/>
              <a:t>“ → „f. a. e.“)</a:t>
            </a:r>
          </a:p>
          <a:p>
            <a:r>
              <a:rPr lang="cs-CZ" dirty="0"/>
              <a:t>vztah k ženám: platonické lásky (Clara a Julie </a:t>
            </a:r>
            <a:r>
              <a:rPr lang="cs-CZ" dirty="0" err="1"/>
              <a:t>Schumannovy</a:t>
            </a:r>
            <a:r>
              <a:rPr lang="cs-CZ" dirty="0"/>
              <a:t>, Agatha von </a:t>
            </a:r>
            <a:r>
              <a:rPr lang="cs-CZ" dirty="0" err="1"/>
              <a:t>Siebold</a:t>
            </a:r>
            <a:r>
              <a:rPr lang="cs-CZ" dirty="0"/>
              <a:t> – zrušené zásnuby, altistka Hermine </a:t>
            </a:r>
            <a:r>
              <a:rPr lang="cs-CZ" dirty="0" err="1"/>
              <a:t>Spies</a:t>
            </a:r>
            <a:r>
              <a:rPr lang="cs-CZ" dirty="0"/>
              <a:t>…)</a:t>
            </a:r>
          </a:p>
          <a:p>
            <a:r>
              <a:rPr lang="cs-CZ" dirty="0"/>
              <a:t>dva rozdílné rysy jeho charakteru: postavy</a:t>
            </a:r>
          </a:p>
          <a:p>
            <a:pPr lvl="1"/>
            <a:r>
              <a:rPr lang="cs-CZ" dirty="0"/>
              <a:t>„Brahms“ = tichý, skromný, zakřiknutý, disciplinovaný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Kreisler</a:t>
            </a:r>
            <a:r>
              <a:rPr lang="cs-CZ" dirty="0"/>
              <a:t>“ = impulsivní, výbušný, vášnivý, nezkrotný</a:t>
            </a:r>
          </a:p>
          <a:p>
            <a:pPr marL="457200" lvl="1" indent="0">
              <a:buNone/>
            </a:pPr>
            <a:r>
              <a:rPr lang="cs-CZ" dirty="0"/>
              <a:t>→ rozdílná a často protichůdná charakteristika jeho děl</a:t>
            </a:r>
          </a:p>
          <a:p>
            <a:r>
              <a:rPr lang="cs-CZ" dirty="0"/>
              <a:t>podle „požadavků romantismu“ byl jeho život spjatý s tvorbou: silné osobní zážitky měly dopad na jeho tvůrčí proces → autobiografické rysy zvl. v:</a:t>
            </a:r>
          </a:p>
          <a:p>
            <a:pPr lvl="1"/>
            <a:r>
              <a:rPr lang="cs-CZ" i="1" dirty="0"/>
              <a:t>První klavírní koncert </a:t>
            </a:r>
            <a:r>
              <a:rPr lang="cs-CZ" dirty="0"/>
              <a:t>– inspirací manželé </a:t>
            </a:r>
            <a:r>
              <a:rPr lang="cs-CZ" dirty="0" err="1"/>
              <a:t>Schumannovi</a:t>
            </a:r>
            <a:endParaRPr lang="cs-CZ" dirty="0"/>
          </a:p>
          <a:p>
            <a:pPr lvl="1"/>
            <a:r>
              <a:rPr lang="cs-CZ" i="1" dirty="0"/>
              <a:t>Německé requiem </a:t>
            </a:r>
            <a:r>
              <a:rPr lang="cs-CZ" dirty="0"/>
              <a:t>a volná věta z </a:t>
            </a:r>
            <a:r>
              <a:rPr lang="cs-CZ" i="1" dirty="0"/>
              <a:t>Tria Es-dur</a:t>
            </a:r>
            <a:r>
              <a:rPr lang="cs-CZ" dirty="0"/>
              <a:t>, op. 40 – vliv smrti matky (1865)</a:t>
            </a:r>
          </a:p>
          <a:p>
            <a:pPr lvl="1"/>
            <a:r>
              <a:rPr lang="cs-CZ" i="1" dirty="0" err="1"/>
              <a:t>Rhapsodie</a:t>
            </a:r>
            <a:r>
              <a:rPr lang="cs-CZ" i="1" dirty="0"/>
              <a:t> pro alt </a:t>
            </a:r>
            <a:r>
              <a:rPr lang="cs-CZ" dirty="0"/>
              <a:t>– vliv nešťastné lásky k Julii </a:t>
            </a:r>
            <a:r>
              <a:rPr lang="cs-CZ" dirty="0" err="1"/>
              <a:t>Schumannové</a:t>
            </a:r>
            <a:r>
              <a:rPr lang="cs-CZ" dirty="0"/>
              <a:t> (dceři Clary)</a:t>
            </a:r>
          </a:p>
          <a:p>
            <a:r>
              <a:rPr lang="cs-CZ" dirty="0"/>
              <a:t>za svého života značně majetný, ale žil skromným životem</a:t>
            </a:r>
          </a:p>
          <a:p>
            <a:r>
              <a:rPr lang="cs-CZ" dirty="0"/>
              <a:t>řada uznání a ocenění během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14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681" y="317129"/>
            <a:ext cx="9613861" cy="1080938"/>
          </a:xfrm>
        </p:spPr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23889"/>
            <a:ext cx="12191999" cy="563411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„</a:t>
            </a:r>
            <a:r>
              <a:rPr lang="cs-CZ" i="1" dirty="0"/>
              <a:t>Vyjadřuji se prostřednictvím svých tónů</a:t>
            </a:r>
            <a:r>
              <a:rPr lang="cs-CZ" dirty="0"/>
              <a:t>.“</a:t>
            </a:r>
          </a:p>
          <a:p>
            <a:r>
              <a:rPr lang="cs-CZ" dirty="0"/>
              <a:t>oproti „pokrokovému“ Wagnerovi považován za zpátečnického, toto chápání podstatně změnil Arnold Schönberg: článek </a:t>
            </a:r>
            <a:r>
              <a:rPr lang="cs-CZ" i="1" dirty="0"/>
              <a:t>Brahms, der </a:t>
            </a:r>
            <a:r>
              <a:rPr lang="cs-CZ" i="1" dirty="0" err="1"/>
              <a:t>fortschrittliche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Pokrokový Brahms</a:t>
            </a:r>
            <a:r>
              <a:rPr lang="cs-CZ" dirty="0"/>
              <a:t>, 1933)</a:t>
            </a:r>
          </a:p>
          <a:p>
            <a:r>
              <a:rPr lang="cs-CZ" dirty="0"/>
              <a:t>vnitřního tematického scelení dosahuje nejčastěji pomocí rozvíjející variace jednoho motivu (Schönberg)</a:t>
            </a:r>
          </a:p>
          <a:p>
            <a:r>
              <a:rPr lang="cs-CZ" dirty="0"/>
              <a:t>mýtus o absolutní hudbě? V jeho tvorbě jsou nepopiratelné mimohudební znaky a odkazy a sám tuto inspiraci také přiznával (zejm. básně a lidové písně)</a:t>
            </a:r>
          </a:p>
          <a:p>
            <a:pPr lvl="1"/>
            <a:r>
              <a:rPr lang="cs-CZ" dirty="0"/>
              <a:t>básnická sbírka J. G. Herdera → klavírní </a:t>
            </a:r>
            <a:r>
              <a:rPr lang="cs-CZ" i="1" dirty="0"/>
              <a:t>Tři intermezza</a:t>
            </a:r>
            <a:r>
              <a:rPr lang="cs-CZ" dirty="0"/>
              <a:t>, op. 117</a:t>
            </a:r>
          </a:p>
          <a:p>
            <a:pPr lvl="1"/>
            <a:r>
              <a:rPr lang="cs-CZ" dirty="0"/>
              <a:t>lidové písně → </a:t>
            </a:r>
            <a:r>
              <a:rPr lang="cs-CZ" i="1" dirty="0"/>
              <a:t>Houslové sonáty</a:t>
            </a:r>
            <a:r>
              <a:rPr lang="cs-CZ" dirty="0"/>
              <a:t> G-dur (op. 78) a A-dur (op. 100)</a:t>
            </a:r>
          </a:p>
          <a:p>
            <a:r>
              <a:rPr lang="cs-CZ" dirty="0"/>
              <a:t>hlavní doména: tvorba symfonická, písňová a komorní, žádná opera</a:t>
            </a:r>
          </a:p>
          <a:p>
            <a:r>
              <a:rPr lang="cs-CZ" dirty="0"/>
              <a:t>typické: charakterově odlišná díla komponovaná ve stejné době, např.</a:t>
            </a:r>
          </a:p>
          <a:p>
            <a:pPr lvl="1"/>
            <a:r>
              <a:rPr lang="cs-CZ" dirty="0"/>
              <a:t>1877 za pobytu v idylickém </a:t>
            </a:r>
            <a:r>
              <a:rPr lang="cs-CZ" dirty="0" err="1"/>
              <a:t>Pörtschach</a:t>
            </a:r>
            <a:r>
              <a:rPr lang="cs-CZ" dirty="0"/>
              <a:t>: </a:t>
            </a:r>
            <a:r>
              <a:rPr lang="cs-CZ" i="1" dirty="0"/>
              <a:t>Druhá symfonie </a:t>
            </a:r>
            <a:r>
              <a:rPr lang="cs-CZ" dirty="0"/>
              <a:t>(op. 73) – světlá, veselá X balada </a:t>
            </a:r>
            <a:r>
              <a:rPr lang="cs-CZ" i="1" dirty="0"/>
              <a:t>Edward</a:t>
            </a:r>
            <a:r>
              <a:rPr lang="cs-CZ" dirty="0"/>
              <a:t> (op. 75, č. 1) – tragická, a moteto </a:t>
            </a:r>
            <a:r>
              <a:rPr lang="cs-CZ" i="1" dirty="0" err="1"/>
              <a:t>Warum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Licht</a:t>
            </a:r>
            <a:r>
              <a:rPr lang="cs-CZ" i="1" dirty="0"/>
              <a:t> </a:t>
            </a:r>
            <a:r>
              <a:rPr lang="cs-CZ" i="1" dirty="0" err="1"/>
              <a:t>gegeben</a:t>
            </a:r>
            <a:r>
              <a:rPr lang="cs-CZ" i="1" dirty="0"/>
              <a:t> dem </a:t>
            </a:r>
            <a:r>
              <a:rPr lang="cs-CZ" i="1" dirty="0" err="1"/>
              <a:t>Mühseligen</a:t>
            </a:r>
            <a:r>
              <a:rPr lang="cs-CZ" i="1" dirty="0"/>
              <a:t> </a:t>
            </a:r>
            <a:r>
              <a:rPr lang="cs-CZ" dirty="0"/>
              <a:t>(op. 74, č. 1) – závažné</a:t>
            </a:r>
          </a:p>
          <a:p>
            <a:pPr lvl="1"/>
            <a:r>
              <a:rPr lang="cs-CZ" dirty="0"/>
              <a:t>kompozice z </a:t>
            </a:r>
            <a:r>
              <a:rPr lang="cs-CZ" dirty="0" err="1"/>
              <a:t>Ischl</a:t>
            </a:r>
            <a:r>
              <a:rPr lang="cs-CZ" dirty="0"/>
              <a:t> z r. 1880: </a:t>
            </a:r>
            <a:r>
              <a:rPr lang="cs-CZ" i="1" dirty="0"/>
              <a:t>Akademická slavnostní předehra </a:t>
            </a:r>
            <a:r>
              <a:rPr lang="cs-CZ" dirty="0"/>
              <a:t>(op. 80) X </a:t>
            </a:r>
            <a:r>
              <a:rPr lang="cs-CZ" i="1" dirty="0"/>
              <a:t>Tragická předehra </a:t>
            </a:r>
            <a:r>
              <a:rPr lang="cs-CZ" dirty="0"/>
              <a:t>(op. 81)</a:t>
            </a:r>
          </a:p>
          <a:p>
            <a:r>
              <a:rPr lang="cs-CZ" dirty="0"/>
              <a:t>nápadné: dvojice skladeb stejného obsazení</a:t>
            </a:r>
          </a:p>
          <a:p>
            <a:pPr lvl="1"/>
            <a:r>
              <a:rPr lang="cs-CZ" dirty="0"/>
              <a:t>dvě orchestrální serenády (op. 11 a op. 16)</a:t>
            </a:r>
          </a:p>
          <a:p>
            <a:pPr lvl="1"/>
            <a:r>
              <a:rPr lang="cs-CZ" dirty="0"/>
              <a:t>dva klavírní koncerty (op. 15 a op. 83)</a:t>
            </a:r>
          </a:p>
          <a:p>
            <a:pPr lvl="1"/>
            <a:r>
              <a:rPr lang="cs-CZ" dirty="0"/>
              <a:t>dva smyčcové kvintety (op. 88 a op. 111)</a:t>
            </a:r>
          </a:p>
          <a:p>
            <a:pPr lvl="1"/>
            <a:r>
              <a:rPr lang="cs-CZ" dirty="0"/>
              <a:t>dva smyčcové sextety (op. 18 a op. 36)</a:t>
            </a:r>
          </a:p>
          <a:p>
            <a:pPr lvl="1"/>
            <a:r>
              <a:rPr lang="cs-CZ" dirty="0"/>
              <a:t>dvě violoncellové sonáty (op. 38 a op. 99)</a:t>
            </a:r>
          </a:p>
          <a:p>
            <a:pPr lvl="1"/>
            <a:r>
              <a:rPr lang="cs-CZ" dirty="0"/>
              <a:t>dvě klarinetové sonáty (op. 120, č. 1 a č. 2)</a:t>
            </a:r>
          </a:p>
        </p:txBody>
      </p:sp>
    </p:spTree>
    <p:extLst>
      <p:ext uri="{BB962C8B-B14F-4D97-AF65-F5344CB8AC3E}">
        <p14:creationId xmlns:p14="http://schemas.microsoft.com/office/powerpoint/2010/main" val="63989786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lastní 10">
      <a:dk1>
        <a:sysClr val="windowText" lastClr="000000"/>
      </a:dk1>
      <a:lt1>
        <a:sysClr val="window" lastClr="FFFFFF"/>
      </a:lt1>
      <a:dk2>
        <a:srgbClr val="592906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4415</TotalTime>
  <Words>5348</Words>
  <Application>Microsoft Office PowerPoint</Application>
  <PresentationFormat>Širokoúhlá obrazovka</PresentationFormat>
  <Paragraphs>485</Paragraphs>
  <Slides>36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Century Gothic</vt:lpstr>
      <vt:lpstr>Times New Roman</vt:lpstr>
      <vt:lpstr>Trebuchet MS</vt:lpstr>
      <vt:lpstr>Berlín</vt:lpstr>
      <vt:lpstr>Klasicko–romantická syntéza I.:  Hanslick, Brahms, Dvořák</vt:lpstr>
      <vt:lpstr>Absolutní hudba</vt:lpstr>
      <vt:lpstr>Brahms X Wagner</vt:lpstr>
      <vt:lpstr>Eduard Hanslick, dokonalý antiwagnerián </vt:lpstr>
      <vt:lpstr>Prezentace aplikace PowerPoint</vt:lpstr>
      <vt:lpstr>Johannes Brahms</vt:lpstr>
      <vt:lpstr>Život: „svobodný, ale osamělý“ (J. Joachim)</vt:lpstr>
      <vt:lpstr>Prezentace aplikace PowerPoint</vt:lpstr>
      <vt:lpstr>Dílo</vt:lpstr>
      <vt:lpstr>Prezentace aplikace PowerPoint</vt:lpstr>
      <vt:lpstr>Prezentace aplikace PowerPoint</vt:lpstr>
      <vt:lpstr>Prezentace aplikace PowerPoint</vt:lpstr>
      <vt:lpstr>Brahms a Dvořák</vt:lpstr>
      <vt:lpstr>Antonín Dvořák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Dílo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Dílo chronologicky</vt:lpstr>
      <vt:lpstr>Dílo – souhrn operní tvorby</vt:lpstr>
      <vt:lpstr>Dílo - symfonie</vt:lpstr>
      <vt:lpstr>Životní ocenění</vt:lpstr>
      <vt:lpstr>Reflexe Dvořákova díla a tvorby, literatura</vt:lpstr>
      <vt:lpstr>Hudba v USA v 19. století</vt:lpstr>
      <vt:lpstr>Prezentace aplikace PowerPoint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Kučerová</dc:creator>
  <cp:lastModifiedBy>Kučerová</cp:lastModifiedBy>
  <cp:revision>529</cp:revision>
  <dcterms:created xsi:type="dcterms:W3CDTF">2018-08-13T08:59:16Z</dcterms:created>
  <dcterms:modified xsi:type="dcterms:W3CDTF">2022-02-23T10:50:35Z</dcterms:modified>
</cp:coreProperties>
</file>