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handoutMasterIdLst>
    <p:handoutMasterId r:id="rId38"/>
  </p:handoutMasterIdLst>
  <p:sldIdLst>
    <p:sldId id="256" r:id="rId2"/>
    <p:sldId id="275" r:id="rId3"/>
    <p:sldId id="286" r:id="rId4"/>
    <p:sldId id="259" r:id="rId5"/>
    <p:sldId id="281" r:id="rId6"/>
    <p:sldId id="280" r:id="rId7"/>
    <p:sldId id="287" r:id="rId8"/>
    <p:sldId id="282" r:id="rId9"/>
    <p:sldId id="260" r:id="rId10"/>
    <p:sldId id="284" r:id="rId11"/>
    <p:sldId id="288" r:id="rId12"/>
    <p:sldId id="285" r:id="rId13"/>
    <p:sldId id="261" r:id="rId14"/>
    <p:sldId id="283" r:id="rId15"/>
    <p:sldId id="262" r:id="rId16"/>
    <p:sldId id="263" r:id="rId17"/>
    <p:sldId id="264" r:id="rId18"/>
    <p:sldId id="265" r:id="rId19"/>
    <p:sldId id="276" r:id="rId20"/>
    <p:sldId id="277" r:id="rId21"/>
    <p:sldId id="278" r:id="rId22"/>
    <p:sldId id="292" r:id="rId23"/>
    <p:sldId id="279" r:id="rId24"/>
    <p:sldId id="267" r:id="rId25"/>
    <p:sldId id="290" r:id="rId26"/>
    <p:sldId id="289" r:id="rId27"/>
    <p:sldId id="268" r:id="rId28"/>
    <p:sldId id="291" r:id="rId29"/>
    <p:sldId id="270" r:id="rId30"/>
    <p:sldId id="294" r:id="rId31"/>
    <p:sldId id="269" r:id="rId32"/>
    <p:sldId id="293" r:id="rId33"/>
    <p:sldId id="257" r:id="rId34"/>
    <p:sldId id="258" r:id="rId35"/>
    <p:sldId id="271" r:id="rId36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58" autoAdjust="0"/>
    <p:restoredTop sz="91299" autoAdjust="0"/>
  </p:normalViewPr>
  <p:slideViewPr>
    <p:cSldViewPr snapToGrid="0">
      <p:cViewPr varScale="1">
        <p:scale>
          <a:sx n="66" d="100"/>
          <a:sy n="66" d="100"/>
        </p:scale>
        <p:origin x="12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5A433-A59C-4A93-9103-53ACFE51B36B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115D4-D9EA-41B3-838B-8D517643FB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9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AA886-849B-4CA2-94F6-4F3E19FE46C7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CA770-16B2-468E-80D4-7A67B76FC5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Morning</a:t>
            </a:r>
            <a:r>
              <a:rPr lang="cs-CZ" dirty="0"/>
              <a:t>: https://www.youtube.com/watch?v=-PYOKT5yODg</a:t>
            </a:r>
          </a:p>
          <a:p>
            <a:r>
              <a:rPr lang="cs-CZ" dirty="0"/>
              <a:t>King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mountains</a:t>
            </a:r>
            <a:r>
              <a:rPr lang="cs-CZ" dirty="0"/>
              <a:t>: https://www.youtube.com/watch?v=26NBvQFsbHA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CA770-16B2-468E-80D4-7A67B76FC5C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078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94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600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6906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896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15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940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834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43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59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52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81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214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46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33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01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18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chemeClr val="bg1"/>
            </a:gs>
            <a:gs pos="67000">
              <a:schemeClr val="bg2">
                <a:shade val="100000"/>
                <a:hueMod val="100000"/>
                <a:satMod val="110000"/>
                <a:lumMod val="130000"/>
              </a:schemeClr>
            </a:gs>
            <a:gs pos="36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2B610-F5F3-4D34-ACDD-F46CCE33C25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7BC66-9FF2-44A3-8AEB-B966CF6733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9159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istri.muzikus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Národní školy II.:</a:t>
            </a:r>
            <a:br>
              <a:rPr lang="cs-CZ" dirty="0"/>
            </a:br>
            <a:r>
              <a:rPr lang="cs-CZ" dirty="0"/>
              <a:t>ostatní kultury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8. hodina</a:t>
            </a:r>
          </a:p>
        </p:txBody>
      </p:sp>
    </p:spTree>
    <p:extLst>
      <p:ext uri="{BB962C8B-B14F-4D97-AF65-F5344CB8AC3E}">
        <p14:creationId xmlns:p14="http://schemas.microsoft.com/office/powerpoint/2010/main" val="4099446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A6223-96DC-4CE4-AE27-898D8F2BF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8856FB-2882-40CC-AA34-FEEE09976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39816"/>
            <a:ext cx="12056012" cy="4818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u="sng" dirty="0"/>
              <a:t>Fryderyk Chopin </a:t>
            </a:r>
            <a:r>
              <a:rPr lang="pl-PL" dirty="0"/>
              <a:t>(1810 – 1849)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cs-CZ" b="1" u="sng" dirty="0" err="1"/>
              <a:t>Stanisław</a:t>
            </a:r>
            <a:r>
              <a:rPr lang="pl-PL" b="1" u="sng" dirty="0"/>
              <a:t> Moniuszko</a:t>
            </a:r>
            <a:r>
              <a:rPr lang="pl-PL" dirty="0"/>
              <a:t> (1819 – 1872)</a:t>
            </a:r>
          </a:p>
          <a:p>
            <a:r>
              <a:rPr lang="pl-PL" dirty="0"/>
              <a:t>studia skladby na Singakademie v Berlíně, poté ve Varšavě na konzervatoři, usadil se ve Vilniusu</a:t>
            </a:r>
          </a:p>
          <a:p>
            <a:r>
              <a:rPr lang="pl-PL" dirty="0"/>
              <a:t>časté cesty do Petrohradu (zde jeho žákem Kjui), kde byly jeho opery úspěšné</a:t>
            </a:r>
          </a:p>
          <a:p>
            <a:r>
              <a:rPr lang="pl-PL" dirty="0"/>
              <a:t>úspěch oper (</a:t>
            </a:r>
            <a:r>
              <a:rPr lang="pl-PL" i="1" dirty="0"/>
              <a:t>Halka</a:t>
            </a:r>
            <a:r>
              <a:rPr lang="pl-PL" dirty="0"/>
              <a:t>) → místo učitele na varšavské konzervatoři, žáci: Zygmunt Noskowski, Henryk Jarecki aj.</a:t>
            </a:r>
          </a:p>
          <a:p>
            <a:r>
              <a:rPr lang="pl-PL" dirty="0"/>
              <a:t>1860 umělecká cesta do Paříže</a:t>
            </a:r>
          </a:p>
          <a:p>
            <a:r>
              <a:rPr lang="pl-PL" dirty="0"/>
              <a:t>národností Polák, ale vnímán jako zakladatel národní hudby také v Bělorusku a Litvě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98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B3084-AF02-4640-A51F-CF9EFFD2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5F1CC2-6E6E-4A11-9BBE-4FE46FA9C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2152357"/>
            <a:ext cx="11901267" cy="4572000"/>
          </a:xfrm>
        </p:spPr>
        <p:txBody>
          <a:bodyPr/>
          <a:lstStyle/>
          <a:p>
            <a:r>
              <a:rPr lang="pl-PL" dirty="0"/>
              <a:t>dílo:</a:t>
            </a:r>
          </a:p>
          <a:p>
            <a:pPr lvl="1"/>
            <a:r>
              <a:rPr lang="pl-PL" i="1" dirty="0"/>
              <a:t>Tři písně </a:t>
            </a:r>
            <a:r>
              <a:rPr lang="pl-PL" dirty="0"/>
              <a:t>– na slova Mickiewicze, rané dílo → zajistilo další skladatelské úspěchy</a:t>
            </a:r>
          </a:p>
          <a:p>
            <a:pPr lvl="1"/>
            <a:r>
              <a:rPr lang="pl-PL" i="1" dirty="0"/>
              <a:t>Śpiewnik domowy </a:t>
            </a:r>
            <a:r>
              <a:rPr lang="pl-PL" dirty="0"/>
              <a:t>– cca 270 písní s klavírím doprovodem</a:t>
            </a:r>
          </a:p>
          <a:p>
            <a:pPr lvl="1"/>
            <a:r>
              <a:rPr lang="pl-PL" dirty="0"/>
              <a:t>opera </a:t>
            </a:r>
            <a:r>
              <a:rPr lang="pl-PL" i="1" dirty="0"/>
              <a:t>Halka  </a:t>
            </a:r>
            <a:r>
              <a:rPr lang="pl-PL" dirty="0"/>
              <a:t>(1848, 2. verze 1858)</a:t>
            </a:r>
            <a:endParaRPr lang="pl-PL" i="1" dirty="0"/>
          </a:p>
          <a:p>
            <a:pPr lvl="2"/>
            <a:r>
              <a:rPr lang="pl-PL" dirty="0"/>
              <a:t>považovaná za první polskou národní operu, po provedení 2. verze hrána cca 500x → Moniuszko národním hrdinou (!)</a:t>
            </a:r>
          </a:p>
          <a:p>
            <a:pPr lvl="2"/>
            <a:r>
              <a:rPr lang="pl-PL" dirty="0"/>
              <a:t>úspěch také v Rusku (Moskva, Petrohrad), v Praze uvedená 1868 pod Smetanovou taktovkou</a:t>
            </a:r>
          </a:p>
          <a:p>
            <a:pPr lvl="1"/>
            <a:r>
              <a:rPr lang="pl-PL" dirty="0"/>
              <a:t>opera </a:t>
            </a:r>
            <a:r>
              <a:rPr lang="pl-PL" i="1" dirty="0"/>
              <a:t>Hrabina</a:t>
            </a:r>
            <a:r>
              <a:rPr lang="pl-PL" dirty="0"/>
              <a:t> (</a:t>
            </a:r>
            <a:r>
              <a:rPr lang="pl-PL" i="1" dirty="0"/>
              <a:t>Hraběnka</a:t>
            </a:r>
            <a:r>
              <a:rPr lang="pl-PL" dirty="0"/>
              <a:t>, 1860)</a:t>
            </a:r>
          </a:p>
          <a:p>
            <a:pPr lvl="2"/>
            <a:r>
              <a:rPr lang="pl-PL" dirty="0"/>
              <a:t>satira na pofrancouzštěnou polskou aristokracii</a:t>
            </a:r>
          </a:p>
          <a:p>
            <a:pPr lvl="1"/>
            <a:r>
              <a:rPr lang="pl-PL" dirty="0"/>
              <a:t>opera </a:t>
            </a:r>
            <a:r>
              <a:rPr lang="pl-PL" i="1" dirty="0"/>
              <a:t>Straszny dwor </a:t>
            </a:r>
            <a:r>
              <a:rPr lang="pl-PL" dirty="0"/>
              <a:t>(1865)</a:t>
            </a:r>
          </a:p>
          <a:p>
            <a:pPr lvl="2"/>
            <a:r>
              <a:rPr lang="pl-PL" dirty="0"/>
              <a:t>mnoho metafor a narážek na politickou situaci v roce 1863 → stažena z repertoáru</a:t>
            </a:r>
          </a:p>
          <a:p>
            <a:pPr lvl="1"/>
            <a:r>
              <a:rPr lang="pl-PL" dirty="0"/>
              <a:t>balety, komorní tvorba, písně, chrámová hudba (mše, requiem)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879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EF7F6D-4A5E-416B-A793-047DC6530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53917B-3AC2-437E-A98F-DD95B1356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1834166"/>
            <a:ext cx="11901268" cy="49042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u="sng" dirty="0"/>
              <a:t>Henryk Wieniawski </a:t>
            </a:r>
            <a:r>
              <a:rPr lang="pl-PL" dirty="0"/>
              <a:t>(1835 – 1880)</a:t>
            </a:r>
          </a:p>
          <a:p>
            <a:r>
              <a:rPr lang="pl-PL" dirty="0"/>
              <a:t>skladatel, houslista, koncertující virtuóz, dlouhodobě působil u carského dvora v Petrohradě</a:t>
            </a:r>
          </a:p>
          <a:p>
            <a:r>
              <a:rPr lang="pl-PL" dirty="0"/>
              <a:t>poté profesor bruselské konzervatoře</a:t>
            </a:r>
          </a:p>
          <a:p>
            <a:r>
              <a:rPr lang="pl-PL" dirty="0"/>
              <a:t>skladby pro smyčcové nástroje – podle Paganiniho vzoru</a:t>
            </a:r>
          </a:p>
          <a:p>
            <a:r>
              <a:rPr lang="pl-PL" dirty="0"/>
              <a:t>zvl. 2 </a:t>
            </a:r>
            <a:r>
              <a:rPr lang="pl-PL" i="1" dirty="0"/>
              <a:t>koncerty pro housle</a:t>
            </a:r>
            <a:r>
              <a:rPr lang="pl-PL" dirty="0"/>
              <a:t>: fis-moll, op. 14, d-moll, op. 22 (1862)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u="sng" dirty="0"/>
              <a:t>Włodysław Żełeński </a:t>
            </a:r>
            <a:r>
              <a:rPr lang="pl-PL" dirty="0"/>
              <a:t>(1837 – 1921)</a:t>
            </a:r>
          </a:p>
          <a:p>
            <a:r>
              <a:rPr lang="pl-PL" dirty="0"/>
              <a:t>studia v Praze, klavíru u Al. Dreyschocka → kontakty s českým hudebním životem, autor několika sborů na české texty</a:t>
            </a:r>
          </a:p>
          <a:p>
            <a:r>
              <a:rPr lang="pl-PL" dirty="0"/>
              <a:t>ředitelem krakovské konzervatoře</a:t>
            </a:r>
          </a:p>
          <a:p>
            <a:r>
              <a:rPr lang="pl-PL" dirty="0"/>
              <a:t>autor polských historických oper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cs-CZ" b="1" u="sng" dirty="0" err="1"/>
              <a:t>Zygmunt</a:t>
            </a:r>
            <a:r>
              <a:rPr lang="cs-CZ" b="1" u="sng" dirty="0"/>
              <a:t> </a:t>
            </a:r>
            <a:r>
              <a:rPr lang="cs-CZ" b="1" u="sng" dirty="0" err="1"/>
              <a:t>Noskowski</a:t>
            </a:r>
            <a:r>
              <a:rPr lang="cs-CZ" b="1" u="sng" dirty="0"/>
              <a:t> </a:t>
            </a:r>
            <a:r>
              <a:rPr lang="cs-CZ" dirty="0"/>
              <a:t>(1846 – 1909)</a:t>
            </a:r>
          </a:p>
          <a:p>
            <a:r>
              <a:rPr lang="cs-CZ" dirty="0"/>
              <a:t>skladatel, žák Stanisława </a:t>
            </a:r>
            <a:r>
              <a:rPr lang="cs-CZ" dirty="0" err="1"/>
              <a:t>Moniuszka</a:t>
            </a:r>
            <a:r>
              <a:rPr lang="cs-CZ" dirty="0"/>
              <a:t>, klavírista</a:t>
            </a:r>
          </a:p>
          <a:p>
            <a:r>
              <a:rPr lang="cs-CZ" dirty="0"/>
              <a:t>pedagog na varšavské konzervatoři (1881 – 1902 i její ředitel) – žák mj. Karol </a:t>
            </a:r>
            <a:r>
              <a:rPr lang="cs-CZ" dirty="0" err="1"/>
              <a:t>Szymanowski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334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3C4E66-AA7E-437F-9EBA-844604EB0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MAĎARSKÁ NÁRODNÍ ŠKOLA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38C09C-7855-4047-86C2-6AFB7A440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2035629"/>
            <a:ext cx="11930743" cy="4702628"/>
          </a:xfrm>
        </p:spPr>
        <p:txBody>
          <a:bodyPr/>
          <a:lstStyle/>
          <a:p>
            <a:r>
              <a:rPr lang="cs-CZ" dirty="0"/>
              <a:t>dlouhá tradice maďarské opery a divadelnictví</a:t>
            </a:r>
          </a:p>
          <a:p>
            <a:r>
              <a:rPr lang="cs-CZ" dirty="0"/>
              <a:t>první opera v maďarštině už 1793 </a:t>
            </a:r>
          </a:p>
          <a:p>
            <a:r>
              <a:rPr lang="cs-CZ" dirty="0"/>
              <a:t>1812 v Pešti otevřeno Královské městské divadlo (německé)</a:t>
            </a:r>
          </a:p>
          <a:p>
            <a:r>
              <a:rPr lang="cs-CZ" dirty="0"/>
              <a:t>1837 otevřeno Národní divadlo (maďarské)</a:t>
            </a:r>
          </a:p>
          <a:p>
            <a:pPr lvl="1"/>
            <a:r>
              <a:rPr lang="cs-CZ" dirty="0"/>
              <a:t>vedl Ferenc </a:t>
            </a:r>
            <a:r>
              <a:rPr lang="cs-CZ" dirty="0" err="1"/>
              <a:t>Erkel</a:t>
            </a:r>
            <a:r>
              <a:rPr lang="cs-CZ" dirty="0"/>
              <a:t>, významná instituce pro maďarský hudební život, němečtí zpěváci nežádaní</a:t>
            </a:r>
          </a:p>
          <a:p>
            <a:pPr lvl="1"/>
            <a:r>
              <a:rPr lang="cs-CZ" dirty="0"/>
              <a:t>prováděná díla F. </a:t>
            </a:r>
            <a:r>
              <a:rPr lang="cs-CZ" dirty="0" err="1"/>
              <a:t>Erkela</a:t>
            </a:r>
            <a:r>
              <a:rPr lang="cs-CZ" dirty="0"/>
              <a:t>: </a:t>
            </a:r>
          </a:p>
          <a:p>
            <a:pPr lvl="2"/>
            <a:r>
              <a:rPr lang="cs-CZ" dirty="0"/>
              <a:t>hra </a:t>
            </a:r>
            <a:r>
              <a:rPr lang="cs-CZ" i="1" dirty="0" err="1"/>
              <a:t>Hunyadi</a:t>
            </a:r>
            <a:r>
              <a:rPr lang="cs-CZ" i="1" dirty="0"/>
              <a:t> </a:t>
            </a:r>
            <a:r>
              <a:rPr lang="cs-CZ" i="1" dirty="0" err="1"/>
              <a:t>László</a:t>
            </a:r>
            <a:r>
              <a:rPr lang="cs-CZ" i="1" dirty="0"/>
              <a:t> </a:t>
            </a:r>
            <a:r>
              <a:rPr lang="cs-CZ" dirty="0"/>
              <a:t>(1844) – námětově předjímá revoluci v roce 1848, píseň </a:t>
            </a:r>
            <a:r>
              <a:rPr lang="cs-CZ" i="1" dirty="0"/>
              <a:t>Ať žije náš král, ať žije vlast! </a:t>
            </a:r>
            <a:r>
              <a:rPr lang="cs-CZ" i="1" dirty="0" err="1"/>
              <a:t>László</a:t>
            </a:r>
            <a:r>
              <a:rPr lang="cs-CZ" i="1" dirty="0"/>
              <a:t> je velký král</a:t>
            </a:r>
            <a:r>
              <a:rPr lang="cs-CZ" dirty="0"/>
              <a:t> zlidověla</a:t>
            </a:r>
          </a:p>
          <a:p>
            <a:pPr lvl="2"/>
            <a:r>
              <a:rPr lang="cs-CZ" dirty="0"/>
              <a:t>opera </a:t>
            </a:r>
            <a:r>
              <a:rPr lang="cs-CZ" i="1" dirty="0" err="1"/>
              <a:t>Bánk</a:t>
            </a:r>
            <a:r>
              <a:rPr lang="cs-CZ" i="1" dirty="0"/>
              <a:t> bán</a:t>
            </a:r>
            <a:r>
              <a:rPr lang="cs-CZ" dirty="0"/>
              <a:t> (1861) – do národního povědomí přešla árie </a:t>
            </a:r>
            <a:r>
              <a:rPr lang="cs-CZ" i="1" dirty="0"/>
              <a:t>Domovino, domovino, ty jsi mé všechno!</a:t>
            </a:r>
          </a:p>
          <a:p>
            <a:r>
              <a:rPr lang="cs-CZ" dirty="0"/>
              <a:t>po rakousko-uherském vyrovnání 1867 Budapešť rezidenčním městem Uherského království → sídlo elity a zbohatlíků: pěstování kultury a zábavy X odlišné (osobní) zájmy → opera v úpadku (v čele např. Artur </a:t>
            </a:r>
            <a:r>
              <a:rPr lang="cs-CZ" dirty="0" err="1"/>
              <a:t>Nikisch</a:t>
            </a:r>
            <a:r>
              <a:rPr lang="cs-CZ" dirty="0"/>
              <a:t>, Gustav Mahler aj.)</a:t>
            </a:r>
          </a:p>
        </p:txBody>
      </p:sp>
    </p:spTree>
    <p:extLst>
      <p:ext uri="{BB962C8B-B14F-4D97-AF65-F5344CB8AC3E}">
        <p14:creationId xmlns:p14="http://schemas.microsoft.com/office/powerpoint/2010/main" val="2162955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65C49-27B6-4CC7-8DBE-2B0C8C658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4E589C-D526-4119-8B00-BD44E6522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2053882"/>
            <a:ext cx="12093525" cy="4804117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/>
              <a:t>Ferenc </a:t>
            </a:r>
            <a:r>
              <a:rPr lang="cs-CZ" b="1" u="sng" dirty="0" err="1"/>
              <a:t>Liszt</a:t>
            </a:r>
            <a:r>
              <a:rPr lang="cs-CZ" b="1" u="sng" dirty="0"/>
              <a:t> </a:t>
            </a:r>
            <a:r>
              <a:rPr lang="cs-CZ" dirty="0"/>
              <a:t>(1811 – 1886)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Ferenc </a:t>
            </a:r>
            <a:r>
              <a:rPr lang="cs-CZ" b="1" u="sng" dirty="0" err="1"/>
              <a:t>Erkel</a:t>
            </a:r>
            <a:r>
              <a:rPr lang="cs-CZ" b="1" u="sng" dirty="0"/>
              <a:t> </a:t>
            </a:r>
            <a:r>
              <a:rPr lang="cs-CZ" dirty="0"/>
              <a:t>(1810 – 1893) </a:t>
            </a:r>
          </a:p>
          <a:p>
            <a:r>
              <a:rPr lang="cs-CZ" dirty="0"/>
              <a:t>zakladatel maďarské národní opery (!), tvůrce maďarské národní hymny (text: </a:t>
            </a:r>
            <a:r>
              <a:rPr lang="cs-CZ" i="1" dirty="0"/>
              <a:t>Hymnus</a:t>
            </a:r>
            <a:r>
              <a:rPr lang="cs-CZ" dirty="0"/>
              <a:t> Ference </a:t>
            </a:r>
            <a:r>
              <a:rPr lang="cs-CZ" dirty="0" err="1"/>
              <a:t>Kölcseye</a:t>
            </a:r>
            <a:r>
              <a:rPr lang="cs-CZ" dirty="0"/>
              <a:t>)</a:t>
            </a:r>
          </a:p>
          <a:p>
            <a:r>
              <a:rPr lang="cs-CZ" dirty="0"/>
              <a:t>studia v dnešním Rumunsku a Bratislavě</a:t>
            </a:r>
          </a:p>
          <a:p>
            <a:r>
              <a:rPr lang="cs-CZ" dirty="0"/>
              <a:t>od 1838 trvale v Budapešti (dirigent)</a:t>
            </a:r>
          </a:p>
          <a:p>
            <a:r>
              <a:rPr lang="cs-CZ" dirty="0"/>
              <a:t>zakladatel Filharmonické společnosti 1853</a:t>
            </a:r>
          </a:p>
          <a:p>
            <a:r>
              <a:rPr lang="cs-CZ" dirty="0"/>
              <a:t>v operní tvorbě ovlivněn </a:t>
            </a:r>
            <a:r>
              <a:rPr lang="cs-CZ" dirty="0" err="1"/>
              <a:t>Rossinim</a:t>
            </a:r>
            <a:r>
              <a:rPr lang="cs-CZ" dirty="0"/>
              <a:t> + prvky maďarské lidové hudby</a:t>
            </a:r>
          </a:p>
          <a:p>
            <a:r>
              <a:rPr lang="cs-CZ" dirty="0"/>
              <a:t>nejvýznamnější opery: </a:t>
            </a:r>
            <a:r>
              <a:rPr lang="cs-CZ" i="1" dirty="0" err="1"/>
              <a:t>Hunyadi</a:t>
            </a:r>
            <a:r>
              <a:rPr lang="cs-CZ" i="1" dirty="0"/>
              <a:t> </a:t>
            </a:r>
            <a:r>
              <a:rPr lang="cs-CZ" i="1" dirty="0" err="1"/>
              <a:t>László</a:t>
            </a:r>
            <a:r>
              <a:rPr lang="cs-CZ" dirty="0"/>
              <a:t>, </a:t>
            </a:r>
            <a:r>
              <a:rPr lang="cs-CZ" i="1" dirty="0" err="1"/>
              <a:t>Bánk</a:t>
            </a:r>
            <a:r>
              <a:rPr lang="cs-CZ" i="1" dirty="0"/>
              <a:t> bán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928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CA12D-B587-4DBB-AB8B-F6DC6309F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NÁRODNÍ ŠKOLY SKANDINÁVSKÝCH STÁTŮ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BB271E-3271-4CF1-AA20-04F888430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2046514"/>
            <a:ext cx="11876314" cy="4669971"/>
          </a:xfrm>
        </p:spPr>
        <p:txBody>
          <a:bodyPr>
            <a:normAutofit/>
          </a:bodyPr>
          <a:lstStyle/>
          <a:p>
            <a:r>
              <a:rPr lang="da-DK" dirty="0"/>
              <a:t>Dánsko</a:t>
            </a:r>
            <a:endParaRPr lang="cs-CZ" dirty="0"/>
          </a:p>
          <a:p>
            <a:pPr lvl="1"/>
            <a:r>
              <a:rPr lang="da-DK" dirty="0"/>
              <a:t>N</a:t>
            </a:r>
            <a:r>
              <a:rPr lang="cs-CZ" dirty="0" err="1"/>
              <a:t>iels</a:t>
            </a:r>
            <a:r>
              <a:rPr lang="cs-CZ" dirty="0"/>
              <a:t> Wilhelm</a:t>
            </a:r>
            <a:r>
              <a:rPr lang="da-DK" dirty="0"/>
              <a:t> Gade (1817</a:t>
            </a:r>
            <a:r>
              <a:rPr lang="cs-CZ" dirty="0"/>
              <a:t> </a:t>
            </a:r>
            <a:r>
              <a:rPr lang="da-DK" dirty="0"/>
              <a:t>–</a:t>
            </a:r>
            <a:r>
              <a:rPr lang="cs-CZ" dirty="0"/>
              <a:t> </a:t>
            </a:r>
            <a:r>
              <a:rPr lang="da-DK" dirty="0"/>
              <a:t>1890)</a:t>
            </a:r>
            <a:endParaRPr lang="cs-CZ" dirty="0"/>
          </a:p>
          <a:p>
            <a:pPr lvl="1"/>
            <a:r>
              <a:rPr lang="cs-CZ" dirty="0"/>
              <a:t>Carl </a:t>
            </a:r>
            <a:r>
              <a:rPr lang="cs-CZ" dirty="0" err="1"/>
              <a:t>Nielsen</a:t>
            </a:r>
            <a:r>
              <a:rPr lang="cs-CZ" dirty="0"/>
              <a:t> (1865 – 1931)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Norsko</a:t>
            </a:r>
          </a:p>
          <a:p>
            <a:pPr lvl="1"/>
            <a:r>
              <a:rPr lang="da-DK" dirty="0"/>
              <a:t>Johann Severin Svendsen (1840</a:t>
            </a:r>
            <a:r>
              <a:rPr lang="cs-CZ" dirty="0"/>
              <a:t> </a:t>
            </a:r>
            <a:r>
              <a:rPr lang="da-DK" dirty="0"/>
              <a:t>–</a:t>
            </a:r>
            <a:r>
              <a:rPr lang="cs-CZ" dirty="0"/>
              <a:t> </a:t>
            </a:r>
            <a:r>
              <a:rPr lang="da-DK" dirty="0"/>
              <a:t>1911)</a:t>
            </a:r>
            <a:endParaRPr lang="cs-CZ" dirty="0"/>
          </a:p>
          <a:p>
            <a:pPr lvl="1"/>
            <a:r>
              <a:rPr lang="cs-CZ" dirty="0" err="1"/>
              <a:t>Rikard</a:t>
            </a:r>
            <a:r>
              <a:rPr lang="cs-CZ" dirty="0"/>
              <a:t> </a:t>
            </a:r>
            <a:r>
              <a:rPr lang="cs-CZ" dirty="0" err="1"/>
              <a:t>Nordraak</a:t>
            </a:r>
            <a:r>
              <a:rPr lang="cs-CZ" dirty="0"/>
              <a:t> (1842 – 1866)</a:t>
            </a:r>
          </a:p>
          <a:p>
            <a:pPr lvl="1"/>
            <a:r>
              <a:rPr lang="cs-CZ" dirty="0"/>
              <a:t>Edvard </a:t>
            </a:r>
            <a:r>
              <a:rPr lang="cs-CZ" dirty="0" err="1"/>
              <a:t>Hagerup</a:t>
            </a:r>
            <a:r>
              <a:rPr lang="cs-CZ" dirty="0"/>
              <a:t> </a:t>
            </a:r>
            <a:r>
              <a:rPr lang="cs-CZ" dirty="0" err="1"/>
              <a:t>Grieg</a:t>
            </a:r>
            <a:r>
              <a:rPr lang="cs-CZ" dirty="0"/>
              <a:t> (1843 – 1907)</a:t>
            </a:r>
          </a:p>
          <a:p>
            <a:pPr lvl="1"/>
            <a:r>
              <a:rPr lang="cs-CZ" dirty="0"/>
              <a:t>Christian August </a:t>
            </a:r>
            <a:r>
              <a:rPr lang="cs-CZ" dirty="0" err="1"/>
              <a:t>Sinding</a:t>
            </a:r>
            <a:r>
              <a:rPr lang="cs-CZ" dirty="0"/>
              <a:t> (1856 – 1941)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 Finsko</a:t>
            </a:r>
          </a:p>
          <a:p>
            <a:pPr lvl="1"/>
            <a:r>
              <a:rPr lang="cs-CZ" dirty="0"/>
              <a:t>Jean Sibelius (1865 – 1957)</a:t>
            </a:r>
          </a:p>
        </p:txBody>
      </p:sp>
    </p:spTree>
    <p:extLst>
      <p:ext uri="{BB962C8B-B14F-4D97-AF65-F5344CB8AC3E}">
        <p14:creationId xmlns:p14="http://schemas.microsoft.com/office/powerpoint/2010/main" val="301986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Výsledek obrázku pro norsko švédsko finsko vlajka">
            <a:extLst>
              <a:ext uri="{FF2B5EF4-FFF2-40B4-BE49-F238E27FC236}">
                <a16:creationId xmlns:a16="http://schemas.microsoft.com/office/drawing/2014/main" id="{64A7C6CF-427D-46FF-B190-55A7FBFAF0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72FF34-7005-454F-9567-E9070F1A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573" y="672242"/>
            <a:ext cx="10018713" cy="551351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		</a:t>
            </a:r>
            <a:r>
              <a:rPr lang="cs-CZ" sz="3600" dirty="0"/>
              <a:t>															</a:t>
            </a:r>
          </a:p>
          <a:p>
            <a:pPr marL="0" indent="0">
              <a:buNone/>
            </a:pPr>
            <a:r>
              <a:rPr lang="cs-CZ" sz="3600" dirty="0"/>
              <a:t>	SVENDSEN					</a:t>
            </a:r>
          </a:p>
          <a:p>
            <a:pPr marL="0" indent="0">
              <a:buNone/>
            </a:pPr>
            <a:r>
              <a:rPr lang="cs-CZ" sz="3600" dirty="0"/>
              <a:t>	NORDRAAK</a:t>
            </a:r>
          </a:p>
          <a:p>
            <a:pPr marL="0" indent="0">
              <a:buNone/>
            </a:pPr>
            <a:r>
              <a:rPr lang="cs-CZ" sz="3600" dirty="0"/>
              <a:t>	GRIEG</a:t>
            </a:r>
          </a:p>
          <a:p>
            <a:pPr marL="0" indent="0">
              <a:buNone/>
            </a:pPr>
            <a:r>
              <a:rPr lang="cs-CZ" sz="3600" dirty="0"/>
              <a:t>	SINDING</a:t>
            </a:r>
          </a:p>
          <a:p>
            <a:pPr marL="0" indent="0">
              <a:buNone/>
            </a:pPr>
            <a:r>
              <a:rPr lang="cs-CZ" sz="3600" dirty="0"/>
              <a:t>	</a:t>
            </a:r>
          </a:p>
          <a:p>
            <a:pPr marL="0" indent="0">
              <a:buNone/>
            </a:pPr>
            <a:r>
              <a:rPr lang="cs-CZ" sz="3600" dirty="0"/>
              <a:t>								SIBELIUS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		GADE</a:t>
            </a:r>
          </a:p>
          <a:p>
            <a:pPr marL="0" indent="0">
              <a:buNone/>
            </a:pPr>
            <a:r>
              <a:rPr lang="cs-CZ" sz="3600" dirty="0"/>
              <a:t>		NIELSEN</a:t>
            </a:r>
          </a:p>
          <a:p>
            <a:pPr marL="0" indent="0">
              <a:buNone/>
            </a:pPr>
            <a:r>
              <a:rPr lang="cs-CZ" sz="3600" dirty="0"/>
              <a:t>		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30" name="Picture 6" descr="Související obrázek">
            <a:extLst>
              <a:ext uri="{FF2B5EF4-FFF2-40B4-BE49-F238E27FC236}">
                <a16:creationId xmlns:a16="http://schemas.microsoft.com/office/drawing/2014/main" id="{614BE370-ACA8-4AA6-8C17-3470A88CFE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70" b="3785"/>
          <a:stretch/>
        </p:blipFill>
        <p:spPr bwMode="auto">
          <a:xfrm>
            <a:off x="3888012" y="869626"/>
            <a:ext cx="3627833" cy="48139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57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Skandinávie – „hrdí dědicové Vikingů“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813" y="2152358"/>
            <a:ext cx="11830930" cy="454386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odlehlost od evropských center, nezalidněná severská příroda  </a:t>
            </a:r>
            <a:r>
              <a:rPr lang="cs-CZ" dirty="0">
                <a:latin typeface="Century Gothic" panose="020B0502020202020204" pitchFamily="34" charset="0"/>
              </a:rPr>
              <a:t>→ </a:t>
            </a:r>
            <a:r>
              <a:rPr lang="cs-CZ" dirty="0"/>
              <a:t>výrazné národní prvky</a:t>
            </a:r>
          </a:p>
          <a:p>
            <a:r>
              <a:rPr lang="cs-CZ" dirty="0"/>
              <a:t>krátká tradice národní hudby, národnostní snahy opožděně oproti střední Evropě. Významný byl kulturní a jazykový charakter, méně politické otázky</a:t>
            </a:r>
          </a:p>
          <a:p>
            <a:r>
              <a:rPr lang="cs-CZ" dirty="0"/>
              <a:t>dva proudy: vliv Německa (studia, </a:t>
            </a:r>
            <a:r>
              <a:rPr lang="cs-CZ" dirty="0" err="1"/>
              <a:t>Schumann</a:t>
            </a:r>
            <a:r>
              <a:rPr lang="cs-CZ" dirty="0"/>
              <a:t>, </a:t>
            </a:r>
            <a:r>
              <a:rPr lang="cs-CZ" dirty="0" err="1"/>
              <a:t>Mendelssohn</a:t>
            </a:r>
            <a:r>
              <a:rPr lang="cs-CZ" dirty="0"/>
              <a:t>) X návaznost na tradici, zejm. Gótové (jižní Švédsko) – vznik historizující poezie = inspirační zdroj pro hudbu</a:t>
            </a:r>
          </a:p>
          <a:p>
            <a:r>
              <a:rPr lang="cs-CZ" dirty="0"/>
              <a:t>hlavní buřič a buditel (norského) národního vědomí: </a:t>
            </a:r>
            <a:r>
              <a:rPr lang="cs-CZ" dirty="0" err="1"/>
              <a:t>Bjørnstjerne</a:t>
            </a:r>
            <a:r>
              <a:rPr lang="cs-CZ" dirty="0"/>
              <a:t> </a:t>
            </a:r>
            <a:r>
              <a:rPr lang="cs-CZ" dirty="0" err="1"/>
              <a:t>Bjørnson</a:t>
            </a:r>
            <a:endParaRPr lang="cs-CZ" dirty="0"/>
          </a:p>
          <a:p>
            <a:r>
              <a:rPr lang="cs-CZ" dirty="0"/>
              <a:t>literatura - zdroje:</a:t>
            </a:r>
          </a:p>
          <a:p>
            <a:pPr lvl="1"/>
            <a:r>
              <a:rPr lang="cs-CZ" dirty="0"/>
              <a:t>Hans Christian Andersen (Dánsko, 1805 – 1875)</a:t>
            </a:r>
          </a:p>
          <a:p>
            <a:pPr lvl="1"/>
            <a:r>
              <a:rPr lang="cs-CZ" dirty="0"/>
              <a:t>Henrik Ibsen (Norsko, 1828 – 1906)</a:t>
            </a:r>
          </a:p>
          <a:p>
            <a:r>
              <a:rPr lang="cs-CZ" dirty="0"/>
              <a:t>geografický problém: specifický národnostní charakter X obecně skandinávský (severský) charakter</a:t>
            </a:r>
          </a:p>
          <a:p>
            <a:r>
              <a:rPr lang="cs-CZ" dirty="0"/>
              <a:t>Norsko nezávislé na Dánsku od 1814</a:t>
            </a:r>
          </a:p>
          <a:p>
            <a:r>
              <a:rPr lang="cs-CZ" dirty="0"/>
              <a:t>spojení Švédska a Norska až do 1905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005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379A9-4B98-4341-B5F8-99A83F7E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Dánsko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D98D60-09F4-4AF5-9B8B-460B3A27D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57" y="2090057"/>
            <a:ext cx="11821886" cy="4572000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/>
              <a:t>Johan Peter </a:t>
            </a:r>
            <a:r>
              <a:rPr lang="cs-CZ" b="1" u="sng" dirty="0" err="1"/>
              <a:t>Emilius</a:t>
            </a:r>
            <a:r>
              <a:rPr lang="cs-CZ" b="1" u="sng" dirty="0"/>
              <a:t> Hartmann </a:t>
            </a:r>
            <a:r>
              <a:rPr lang="cs-CZ" dirty="0"/>
              <a:t>(1805 – 1900)</a:t>
            </a:r>
          </a:p>
          <a:p>
            <a:r>
              <a:rPr lang="cs-CZ" dirty="0"/>
              <a:t>varhaník, dirigent, pedagog na kodaňské Královské hudební konzervatoři</a:t>
            </a:r>
          </a:p>
          <a:p>
            <a:r>
              <a:rPr lang="cs-CZ" dirty="0"/>
              <a:t>autor populární opery </a:t>
            </a:r>
            <a:r>
              <a:rPr lang="cs-CZ" i="1" dirty="0"/>
              <a:t>Kristýnka</a:t>
            </a:r>
            <a:r>
              <a:rPr lang="cs-CZ" dirty="0"/>
              <a:t> (1846, uvedena i ve Výmaru)</a:t>
            </a:r>
          </a:p>
          <a:p>
            <a:r>
              <a:rPr lang="cs-CZ" dirty="0"/>
              <a:t>velké množství vokálních a varhanních kompozic, symfonická hudba</a:t>
            </a:r>
          </a:p>
          <a:p>
            <a:r>
              <a:rPr lang="cs-CZ" dirty="0"/>
              <a:t>významem nepřesáhl oblast severských států</a:t>
            </a:r>
          </a:p>
          <a:p>
            <a:r>
              <a:rPr lang="cs-CZ" dirty="0"/>
              <a:t>jeho dcera ženou </a:t>
            </a:r>
            <a:r>
              <a:rPr lang="cs-CZ" dirty="0" err="1"/>
              <a:t>Gadeho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9283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4976E-D163-436F-B557-F8DC7FFB2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870265-CBF0-4AA9-9751-7375D3631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2124222"/>
            <a:ext cx="11704320" cy="45438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u="sng" dirty="0"/>
              <a:t>Niels Wilhelm </a:t>
            </a:r>
            <a:r>
              <a:rPr lang="cs-CZ" b="1" u="sng" dirty="0" err="1"/>
              <a:t>Gade</a:t>
            </a:r>
            <a:r>
              <a:rPr lang="cs-CZ" b="1" u="sng" dirty="0"/>
              <a:t> </a:t>
            </a:r>
            <a:r>
              <a:rPr lang="cs-CZ" dirty="0"/>
              <a:t>(1817 – 1890)</a:t>
            </a:r>
          </a:p>
          <a:p>
            <a:r>
              <a:rPr lang="cs-CZ" dirty="0"/>
              <a:t>původně houslista v Kodani</a:t>
            </a:r>
          </a:p>
          <a:p>
            <a:r>
              <a:rPr lang="cs-CZ" dirty="0"/>
              <a:t>polovina 40. let do Lipska – studia u </a:t>
            </a:r>
            <a:r>
              <a:rPr lang="cs-CZ" dirty="0" err="1"/>
              <a:t>Mendelssohna</a:t>
            </a:r>
            <a:r>
              <a:rPr lang="cs-CZ" dirty="0"/>
              <a:t> a </a:t>
            </a:r>
            <a:r>
              <a:rPr lang="cs-CZ" dirty="0" err="1"/>
              <a:t>Schumanna</a:t>
            </a:r>
            <a:endParaRPr lang="cs-CZ" dirty="0"/>
          </a:p>
          <a:p>
            <a:r>
              <a:rPr lang="cs-CZ" dirty="0"/>
              <a:t>na pozvání </a:t>
            </a:r>
            <a:r>
              <a:rPr lang="cs-CZ" dirty="0" err="1"/>
              <a:t>Mendelssohna</a:t>
            </a:r>
            <a:r>
              <a:rPr lang="cs-CZ" dirty="0"/>
              <a:t> dirigent v </a:t>
            </a:r>
            <a:r>
              <a:rPr lang="cs-CZ" dirty="0" err="1"/>
              <a:t>Gewandhausu</a:t>
            </a:r>
            <a:r>
              <a:rPr lang="cs-CZ" dirty="0"/>
              <a:t> (Lipsko), po jeho smrti 1847 na jeho místo</a:t>
            </a:r>
          </a:p>
          <a:p>
            <a:r>
              <a:rPr lang="cs-CZ" dirty="0"/>
              <a:t>od 1849 v Kodani</a:t>
            </a:r>
          </a:p>
          <a:p>
            <a:pPr lvl="1"/>
            <a:r>
              <a:rPr lang="cs-CZ" dirty="0"/>
              <a:t>ústřední postava hudebního života</a:t>
            </a:r>
          </a:p>
          <a:p>
            <a:pPr lvl="1"/>
            <a:r>
              <a:rPr lang="cs-CZ" dirty="0"/>
              <a:t>založil stálý orchestr a sbor, ředitelem kodaňské hudební akademie</a:t>
            </a:r>
          </a:p>
          <a:p>
            <a:r>
              <a:rPr lang="cs-CZ" dirty="0"/>
              <a:t>inicioval národní romantické hnutí, které mělo vliv na další generace skladatelů</a:t>
            </a:r>
          </a:p>
          <a:p>
            <a:r>
              <a:rPr lang="cs-CZ" dirty="0"/>
              <a:t>od 60. let ho zastiňuje nová generace (jeho žák a </a:t>
            </a:r>
            <a:r>
              <a:rPr lang="cs-CZ" dirty="0" err="1"/>
              <a:t>Nielsen</a:t>
            </a:r>
            <a:r>
              <a:rPr lang="cs-CZ" dirty="0"/>
              <a:t> a zvl. </a:t>
            </a:r>
            <a:r>
              <a:rPr lang="cs-CZ" dirty="0" err="1"/>
              <a:t>Grieg</a:t>
            </a:r>
            <a:r>
              <a:rPr lang="cs-CZ" dirty="0"/>
              <a:t>)</a:t>
            </a:r>
          </a:p>
          <a:p>
            <a:r>
              <a:rPr lang="cs-CZ" dirty="0"/>
              <a:t>dílo</a:t>
            </a:r>
          </a:p>
          <a:p>
            <a:pPr lvl="1"/>
            <a:r>
              <a:rPr lang="cs-CZ" dirty="0"/>
              <a:t>vliv </a:t>
            </a:r>
            <a:r>
              <a:rPr lang="cs-CZ" dirty="0" err="1"/>
              <a:t>Mendelssohna</a:t>
            </a:r>
            <a:r>
              <a:rPr lang="cs-CZ" dirty="0"/>
              <a:t> v kombinaci s dánskou a skandinávskou lidovou hudbou</a:t>
            </a:r>
          </a:p>
          <a:p>
            <a:pPr lvl="1"/>
            <a:r>
              <a:rPr lang="cs-CZ" dirty="0"/>
              <a:t>8 symfonií, komorní tvorba, skladby pro housle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13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1D696-7E5E-46B5-AEE4-79FEB65B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„jaro národů“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B8AEA7-8952-41BF-90BE-7C0AC15FA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2082018"/>
            <a:ext cx="11957539" cy="47759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označení pro hnutí, jehož cílem bylo hledat identitu obyvatel v Evropě v 19. stol. po revoluci v roce 1848</a:t>
            </a:r>
          </a:p>
          <a:p>
            <a:r>
              <a:rPr lang="cs-CZ" dirty="0"/>
              <a:t>romantismus = hnací síla tohoto hnutí</a:t>
            </a:r>
          </a:p>
          <a:p>
            <a:r>
              <a:rPr lang="cs-CZ" dirty="0"/>
              <a:t>země bez státní samostatnosti, parlamentu, vlády… byly postaveny do situace, kdy se mohly podrobit a přijmout tradici a kulturu silnějšího státu, nebo musely bojovat o vlastní národnost</a:t>
            </a:r>
          </a:p>
          <a:p>
            <a:r>
              <a:rPr lang="cs-CZ" dirty="0"/>
              <a:t>v české a ruské hudební kultuře, Skandinávii… se objevily natolik výrazné skladatelské zjevy, které položily základy národní hudbě a zajistily jí další budoucnost</a:t>
            </a:r>
          </a:p>
          <a:p>
            <a:r>
              <a:rPr lang="cs-CZ" dirty="0"/>
              <a:t>v jiných hudebních kulturách (ostatní severské státy, některé slovanské národnosti, Maďarsko…) nastal rozvoj později, často až počátkem 20. stol.</a:t>
            </a:r>
          </a:p>
          <a:p>
            <a:r>
              <a:rPr lang="cs-CZ" dirty="0"/>
              <a:t>v některých neexistuje prototyp „národní hudby“ dodnes</a:t>
            </a:r>
          </a:p>
          <a:p>
            <a:r>
              <a:rPr lang="cs-CZ" dirty="0"/>
              <a:t>v praktickém životě jde zvl. o:</a:t>
            </a:r>
          </a:p>
          <a:p>
            <a:pPr lvl="1"/>
            <a:r>
              <a:rPr lang="cs-CZ" dirty="0"/>
              <a:t>založení reprezentativních institucí (divadla, koncertní síně aj.)</a:t>
            </a:r>
          </a:p>
          <a:p>
            <a:pPr lvl="1"/>
            <a:r>
              <a:rPr lang="cs-CZ" dirty="0"/>
              <a:t>založení tradice hudebního vzdělávání</a:t>
            </a:r>
          </a:p>
          <a:p>
            <a:pPr lvl="1"/>
            <a:r>
              <a:rPr lang="cs-CZ" dirty="0"/>
              <a:t>existence prototypu národního hrdiny/významného historického období/…, jehož život/průběh/… by bylo možné dramaticky ztvárnit nejlépe v útvaru opery</a:t>
            </a:r>
          </a:p>
          <a:p>
            <a:pPr lvl="1"/>
            <a:r>
              <a:rPr lang="cs-CZ" dirty="0"/>
              <a:t>existence umělců-intelektuálů a osobností s hudebním talentem natolik silným, aby byla jejich díla konkurenceschopná </a:t>
            </a:r>
          </a:p>
        </p:txBody>
      </p:sp>
    </p:spTree>
    <p:extLst>
      <p:ext uri="{BB962C8B-B14F-4D97-AF65-F5344CB8AC3E}">
        <p14:creationId xmlns:p14="http://schemas.microsoft.com/office/powerpoint/2010/main" val="697518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9332E2-E07E-46EA-8F55-786B41608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9" y="661182"/>
            <a:ext cx="11788726" cy="60631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 err="1"/>
              <a:t>Asger</a:t>
            </a:r>
            <a:r>
              <a:rPr lang="cs-CZ" b="1" u="sng" dirty="0"/>
              <a:t> </a:t>
            </a:r>
            <a:r>
              <a:rPr lang="cs-CZ" b="1" u="sng" dirty="0" err="1"/>
              <a:t>Hamerik</a:t>
            </a:r>
            <a:r>
              <a:rPr lang="cs-CZ" b="1" u="sng" dirty="0"/>
              <a:t> </a:t>
            </a:r>
            <a:r>
              <a:rPr lang="cs-CZ" dirty="0"/>
              <a:t>(1843 – 1923)</a:t>
            </a:r>
          </a:p>
          <a:p>
            <a:r>
              <a:rPr lang="cs-CZ" dirty="0"/>
              <a:t>žák </a:t>
            </a:r>
            <a:r>
              <a:rPr lang="cs-CZ" dirty="0" err="1"/>
              <a:t>Gadeho</a:t>
            </a:r>
            <a:r>
              <a:rPr lang="cs-CZ" dirty="0"/>
              <a:t> a Hartmanna, dále studia v Berlíně a Paříži – zde u Berlioze</a:t>
            </a:r>
          </a:p>
          <a:p>
            <a:r>
              <a:rPr lang="cs-CZ" dirty="0"/>
              <a:t>zvl. symfonik: 8 symfonií, z nichž 1 není dochovaná, nejznámější:</a:t>
            </a:r>
          </a:p>
          <a:p>
            <a:pPr lvl="1"/>
            <a:r>
              <a:rPr lang="cs-CZ" dirty="0"/>
              <a:t>č. 6 </a:t>
            </a:r>
            <a:r>
              <a:rPr lang="cs-CZ" i="1" dirty="0" err="1"/>
              <a:t>Symphonie</a:t>
            </a:r>
            <a:r>
              <a:rPr lang="cs-CZ" i="1" dirty="0"/>
              <a:t> </a:t>
            </a:r>
            <a:r>
              <a:rPr lang="cs-CZ" i="1" dirty="0" err="1"/>
              <a:t>spirituelle</a:t>
            </a:r>
            <a:r>
              <a:rPr lang="cs-CZ" i="1" dirty="0"/>
              <a:t> </a:t>
            </a:r>
            <a:r>
              <a:rPr lang="cs-CZ" dirty="0"/>
              <a:t>– pro smyčcový orchestr (1897)</a:t>
            </a:r>
          </a:p>
          <a:p>
            <a:pPr lvl="1"/>
            <a:r>
              <a:rPr lang="cs-CZ" dirty="0"/>
              <a:t>č. 7 </a:t>
            </a:r>
            <a:r>
              <a:rPr lang="cs-CZ" i="1" dirty="0" err="1"/>
              <a:t>Chorsinfonie</a:t>
            </a:r>
            <a:r>
              <a:rPr lang="cs-CZ" dirty="0"/>
              <a:t> – pro mezzosoprán, sbor a orchestr (1898)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Carl </a:t>
            </a:r>
            <a:r>
              <a:rPr lang="cs-CZ" b="1" u="sng" dirty="0" err="1"/>
              <a:t>Nielsen</a:t>
            </a:r>
            <a:r>
              <a:rPr lang="cs-CZ" dirty="0"/>
              <a:t> (1865 – 1931)</a:t>
            </a:r>
          </a:p>
          <a:p>
            <a:r>
              <a:rPr lang="cs-CZ" dirty="0"/>
              <a:t>nejvýznamnější symfonickou tvorbou – vychází z Brahmse + individuální styl</a:t>
            </a:r>
          </a:p>
          <a:p>
            <a:r>
              <a:rPr lang="cs-CZ" dirty="0"/>
              <a:t>žák </a:t>
            </a:r>
            <a:r>
              <a:rPr lang="cs-CZ" dirty="0" err="1"/>
              <a:t>Gadeho</a:t>
            </a:r>
            <a:r>
              <a:rPr lang="cs-CZ" dirty="0"/>
              <a:t>, houslista královské kapely v Kodani, poté její dirigent</a:t>
            </a:r>
          </a:p>
          <a:p>
            <a:r>
              <a:rPr lang="cs-CZ" dirty="0"/>
              <a:t>využívá elementární rytmiku a tonální systémy, spadající už do následujícího století → jeden ze zakladatelů dánské hudební moderny</a:t>
            </a:r>
          </a:p>
          <a:p>
            <a:r>
              <a:rPr lang="cs-CZ" dirty="0"/>
              <a:t>Dílo</a:t>
            </a:r>
          </a:p>
          <a:p>
            <a:pPr lvl="1"/>
            <a:r>
              <a:rPr lang="cs-CZ" dirty="0"/>
              <a:t>2 symfonické básně: </a:t>
            </a:r>
            <a:r>
              <a:rPr lang="cs-CZ" i="1" dirty="0" err="1"/>
              <a:t>Sagadróm</a:t>
            </a:r>
            <a:r>
              <a:rPr lang="cs-CZ" dirty="0"/>
              <a:t> (</a:t>
            </a:r>
            <a:r>
              <a:rPr lang="cs-CZ" i="1" dirty="0"/>
              <a:t>Pohádkový sen</a:t>
            </a:r>
            <a:r>
              <a:rPr lang="cs-CZ" dirty="0"/>
              <a:t>, 1907 - 1908), </a:t>
            </a:r>
            <a:r>
              <a:rPr lang="cs-CZ" i="1" dirty="0"/>
              <a:t>Pan a Syrinx </a:t>
            </a:r>
            <a:r>
              <a:rPr lang="cs-CZ" dirty="0"/>
              <a:t>(1917 - 1918)</a:t>
            </a:r>
          </a:p>
          <a:p>
            <a:pPr lvl="1"/>
            <a:r>
              <a:rPr lang="cs-CZ" dirty="0"/>
              <a:t>biblické a komorní opery, smyčcové kvartety</a:t>
            </a:r>
          </a:p>
          <a:p>
            <a:pPr lvl="1"/>
            <a:r>
              <a:rPr lang="cs-CZ" dirty="0"/>
              <a:t>6 symfonií: </a:t>
            </a:r>
          </a:p>
          <a:p>
            <a:pPr lvl="2"/>
            <a:r>
              <a:rPr lang="cs-CZ" dirty="0"/>
              <a:t>č. 1 g-moll (1890 - 1892)</a:t>
            </a:r>
          </a:p>
          <a:p>
            <a:pPr lvl="2"/>
            <a:r>
              <a:rPr lang="cs-CZ" dirty="0"/>
              <a:t>č. 2 </a:t>
            </a:r>
            <a:r>
              <a:rPr lang="cs-CZ" i="1" dirty="0"/>
              <a:t>Čtyři temperamenty </a:t>
            </a:r>
            <a:r>
              <a:rPr lang="cs-CZ" dirty="0"/>
              <a:t>(1901 – 1902)</a:t>
            </a:r>
          </a:p>
          <a:p>
            <a:pPr lvl="2"/>
            <a:r>
              <a:rPr lang="cs-CZ" dirty="0"/>
              <a:t>č. 3 </a:t>
            </a:r>
            <a:r>
              <a:rPr lang="cs-CZ" i="1" dirty="0"/>
              <a:t>Sinfonia </a:t>
            </a:r>
            <a:r>
              <a:rPr lang="cs-CZ" i="1" dirty="0" err="1"/>
              <a:t>espansiva</a:t>
            </a:r>
            <a:r>
              <a:rPr lang="cs-CZ" i="1" dirty="0"/>
              <a:t> </a:t>
            </a:r>
            <a:r>
              <a:rPr lang="cs-CZ" dirty="0"/>
              <a:t>(1910 – 1911)</a:t>
            </a:r>
          </a:p>
          <a:p>
            <a:pPr lvl="2"/>
            <a:r>
              <a:rPr lang="cs-CZ" dirty="0"/>
              <a:t>č. 4 </a:t>
            </a:r>
            <a:r>
              <a:rPr lang="cs-CZ" i="1" dirty="0"/>
              <a:t>Neuhasitelná</a:t>
            </a:r>
            <a:r>
              <a:rPr lang="cs-CZ" dirty="0"/>
              <a:t> (1914 – 1916)</a:t>
            </a:r>
          </a:p>
          <a:p>
            <a:pPr lvl="2"/>
            <a:r>
              <a:rPr lang="cs-CZ" dirty="0"/>
              <a:t>č. 5 (1921 – 1922)</a:t>
            </a:r>
          </a:p>
          <a:p>
            <a:pPr lvl="2"/>
            <a:r>
              <a:rPr lang="cs-CZ" dirty="0"/>
              <a:t>č. 6 </a:t>
            </a:r>
            <a:r>
              <a:rPr lang="cs-CZ" i="1" dirty="0"/>
              <a:t>Sinfonia </a:t>
            </a:r>
            <a:r>
              <a:rPr lang="cs-CZ" i="1" dirty="0" err="1"/>
              <a:t>semplice</a:t>
            </a:r>
            <a:r>
              <a:rPr lang="cs-CZ" i="1" dirty="0"/>
              <a:t> </a:t>
            </a:r>
            <a:r>
              <a:rPr lang="cs-CZ" dirty="0"/>
              <a:t>(1924 – 1925)</a:t>
            </a:r>
          </a:p>
          <a:p>
            <a:pPr marL="0" indent="0">
              <a:buNone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629442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2D8171-421F-4C5D-9B2F-45EFFE07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Švédsko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8C2C20-FF00-402A-A8D2-E6FF8B394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2053883"/>
            <a:ext cx="12051323" cy="467047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vzdělání: stockholmská hudební konzervatoř</a:t>
            </a:r>
          </a:p>
          <a:p>
            <a:r>
              <a:rPr lang="cs-CZ" dirty="0"/>
              <a:t>ve větších městech hudební společnosti</a:t>
            </a:r>
          </a:p>
          <a:p>
            <a:r>
              <a:rPr lang="cs-CZ" dirty="0"/>
              <a:t>symfonický orchestr založen až 1900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u="sng" dirty="0"/>
              <a:t>Franz Adolf </a:t>
            </a:r>
            <a:r>
              <a:rPr lang="cs-CZ" b="1" u="sng" dirty="0" err="1"/>
              <a:t>Berwald</a:t>
            </a:r>
            <a:r>
              <a:rPr lang="cs-CZ" b="1" u="sng" dirty="0"/>
              <a:t> </a:t>
            </a:r>
            <a:r>
              <a:rPr lang="cs-CZ" dirty="0"/>
              <a:t>(1796 – 1868)</a:t>
            </a:r>
          </a:p>
          <a:p>
            <a:r>
              <a:rPr lang="cs-CZ" dirty="0"/>
              <a:t>dlouhá rodinná hudební tradice, otec houslista v Královském operním orchestru</a:t>
            </a:r>
          </a:p>
          <a:p>
            <a:r>
              <a:rPr lang="cs-CZ" dirty="0"/>
              <a:t>1818 založil </a:t>
            </a:r>
            <a:r>
              <a:rPr lang="cs-CZ" dirty="0" err="1"/>
              <a:t>Musikalisch</a:t>
            </a:r>
            <a:r>
              <a:rPr lang="cs-CZ" dirty="0"/>
              <a:t> </a:t>
            </a:r>
            <a:r>
              <a:rPr lang="cs-CZ" dirty="0" err="1"/>
              <a:t>journal</a:t>
            </a:r>
            <a:endParaRPr lang="cs-CZ" dirty="0"/>
          </a:p>
          <a:p>
            <a:r>
              <a:rPr lang="cs-CZ" dirty="0"/>
              <a:t>od 1841 ve Vídni – až zde skladatelsky úspěšný, začíná komponovat symfonie</a:t>
            </a:r>
          </a:p>
          <a:p>
            <a:r>
              <a:rPr lang="cs-CZ" dirty="0"/>
              <a:t>anticipoval romantismus: plynulé přechody mezi jednotlivými větami, asymetrické uspořádání vět aj.</a:t>
            </a:r>
          </a:p>
          <a:p>
            <a:r>
              <a:rPr lang="cs-CZ" dirty="0"/>
              <a:t>dílo: zvl. 5 symfonií (jen 4 jsou číslované), další orchestrální a komorní hudba (klavírní tria, </a:t>
            </a:r>
            <a:r>
              <a:rPr lang="cs-CZ" dirty="0" err="1"/>
              <a:t>smyčc</a:t>
            </a:r>
            <a:r>
              <a:rPr lang="cs-CZ" dirty="0"/>
              <a:t>. kvartety), 3 opery, 2 operety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926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550" y="2059536"/>
            <a:ext cx="12089449" cy="47984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/>
              <a:t>Adolf Frederik </a:t>
            </a:r>
            <a:r>
              <a:rPr lang="cs-CZ" b="1" u="sng" dirty="0" err="1"/>
              <a:t>Lindblam</a:t>
            </a:r>
            <a:r>
              <a:rPr lang="cs-CZ" b="1" u="sng" dirty="0"/>
              <a:t> </a:t>
            </a:r>
            <a:r>
              <a:rPr lang="cs-CZ" dirty="0"/>
              <a:t>(1801 – 1878)</a:t>
            </a:r>
          </a:p>
          <a:p>
            <a:r>
              <a:rPr lang="cs-CZ" dirty="0"/>
              <a:t>zvl. písně (přes 200), známé symfonie (zvl. č. 1 C-dur a č. 2 D-dur), opera </a:t>
            </a:r>
            <a:r>
              <a:rPr lang="cs-CZ" i="1" dirty="0"/>
              <a:t>Rebelové</a:t>
            </a:r>
          </a:p>
          <a:p>
            <a:r>
              <a:rPr lang="cs-CZ" dirty="0"/>
              <a:t>přítel </a:t>
            </a:r>
            <a:r>
              <a:rPr lang="cs-CZ" dirty="0" err="1"/>
              <a:t>Mendelssohna</a:t>
            </a:r>
            <a:endParaRPr lang="cs-CZ" dirty="0"/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r>
              <a:rPr lang="cs-CZ" b="1" u="sng" dirty="0"/>
              <a:t>Johan August </a:t>
            </a:r>
            <a:r>
              <a:rPr lang="cs-CZ" b="1" u="sng" dirty="0" err="1"/>
              <a:t>Söderman</a:t>
            </a:r>
            <a:r>
              <a:rPr lang="cs-CZ" b="1" u="sng" dirty="0"/>
              <a:t> </a:t>
            </a:r>
            <a:r>
              <a:rPr lang="cs-CZ" dirty="0"/>
              <a:t>(1832 – 1876)</a:t>
            </a:r>
          </a:p>
          <a:p>
            <a:r>
              <a:rPr lang="cs-CZ" dirty="0"/>
              <a:t>zřetelné prvky švédské lidové hudby v jeho tvorbě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Tor </a:t>
            </a:r>
            <a:r>
              <a:rPr lang="cs-CZ" b="1" u="sng" dirty="0" err="1"/>
              <a:t>Aulin</a:t>
            </a:r>
            <a:r>
              <a:rPr lang="cs-CZ" b="1" u="sng" dirty="0"/>
              <a:t> </a:t>
            </a:r>
            <a:r>
              <a:rPr lang="cs-CZ" dirty="0"/>
              <a:t>(1866 – 1914)</a:t>
            </a:r>
          </a:p>
          <a:p>
            <a:r>
              <a:rPr lang="cs-CZ" dirty="0"/>
              <a:t>houslista, člen 1. profesionálního kvarteta ve Švédsku (založil 1887)</a:t>
            </a:r>
          </a:p>
          <a:p>
            <a:r>
              <a:rPr lang="cs-CZ" dirty="0"/>
              <a:t>dílo: zvl. skladby pro housle</a:t>
            </a:r>
          </a:p>
          <a:p>
            <a:r>
              <a:rPr lang="cs-CZ" dirty="0"/>
              <a:t>dirigent v Göteborgu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u="sng" dirty="0"/>
              <a:t>Hugo </a:t>
            </a:r>
            <a:r>
              <a:rPr lang="cs-CZ" b="1" u="sng" dirty="0" err="1"/>
              <a:t>Alfvén</a:t>
            </a:r>
            <a:r>
              <a:rPr lang="cs-CZ" b="1" u="sng" dirty="0"/>
              <a:t> </a:t>
            </a:r>
            <a:r>
              <a:rPr lang="cs-CZ" dirty="0"/>
              <a:t>(1872 – 1960)</a:t>
            </a:r>
          </a:p>
          <a:p>
            <a:r>
              <a:rPr lang="cs-CZ" dirty="0"/>
              <a:t>také malíř, v tvorbě využití folklóru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824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D2331-2A9D-411E-B087-597464C0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D29199-8C13-4723-89FD-2BC89BE82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2124222"/>
            <a:ext cx="11915335" cy="4600135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/>
              <a:t>Ole Bull </a:t>
            </a:r>
            <a:r>
              <a:rPr lang="cs-CZ" dirty="0"/>
              <a:t>(1810 – 1880)</a:t>
            </a:r>
          </a:p>
          <a:p>
            <a:r>
              <a:rPr lang="cs-CZ" dirty="0"/>
              <a:t>houslista – virtuóz, koncertní světové turné, velmi ceněn R. </a:t>
            </a:r>
            <a:r>
              <a:rPr lang="cs-CZ" dirty="0" err="1"/>
              <a:t>Schumannem</a:t>
            </a:r>
            <a:endParaRPr lang="cs-CZ" dirty="0"/>
          </a:p>
          <a:p>
            <a:r>
              <a:rPr lang="cs-CZ" dirty="0"/>
              <a:t>vydal sbírku lidových písní upravenou pro klavír (1852)</a:t>
            </a:r>
          </a:p>
          <a:p>
            <a:r>
              <a:rPr lang="cs-CZ" dirty="0"/>
              <a:t>založil Společnost pro rozvoj národní literatury a hudby (1859)</a:t>
            </a:r>
          </a:p>
          <a:p>
            <a:r>
              <a:rPr lang="cs-CZ" dirty="0"/>
              <a:t>v tvorbě silné národní prvky (</a:t>
            </a:r>
            <a:r>
              <a:rPr lang="cs-CZ" dirty="0" err="1"/>
              <a:t>hardangská</a:t>
            </a:r>
            <a:r>
              <a:rPr lang="cs-CZ" dirty="0"/>
              <a:t> </a:t>
            </a:r>
            <a:r>
              <a:rPr lang="cs-CZ" dirty="0" err="1"/>
              <a:t>fidula</a:t>
            </a:r>
            <a:r>
              <a:rPr lang="cs-CZ" dirty="0"/>
              <a:t>, lidový tanec </a:t>
            </a:r>
            <a:r>
              <a:rPr lang="cs-CZ" dirty="0" err="1"/>
              <a:t>slåtter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 err="1"/>
              <a:t>Rikard</a:t>
            </a:r>
            <a:r>
              <a:rPr lang="cs-CZ" b="1" u="sng" dirty="0"/>
              <a:t> </a:t>
            </a:r>
            <a:r>
              <a:rPr lang="cs-CZ" b="1" u="sng" dirty="0" err="1"/>
              <a:t>Nordraak</a:t>
            </a:r>
            <a:r>
              <a:rPr lang="cs-CZ" b="1" u="sng" dirty="0"/>
              <a:t> </a:t>
            </a:r>
            <a:r>
              <a:rPr lang="cs-CZ" dirty="0"/>
              <a:t>(1842 – 1866)</a:t>
            </a:r>
          </a:p>
          <a:p>
            <a:r>
              <a:rPr lang="cs-CZ" dirty="0"/>
              <a:t>autor norské národní hymny (1864, autor textu jeho bratranec)</a:t>
            </a:r>
          </a:p>
          <a:p>
            <a:r>
              <a:rPr lang="cs-CZ" dirty="0"/>
              <a:t>zemřel na tuberkulózu → na jeho památku vznikl </a:t>
            </a:r>
            <a:r>
              <a:rPr lang="cs-CZ" dirty="0" err="1"/>
              <a:t>Griegův</a:t>
            </a:r>
            <a:r>
              <a:rPr lang="cs-CZ" dirty="0"/>
              <a:t> smuteční pochod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623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04F70-FCE0-464F-A4E0-AA9F5A0D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19E00C-6925-409F-BA87-C7D99271D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3" y="2046514"/>
            <a:ext cx="11963400" cy="4713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u="sng" dirty="0"/>
              <a:t>Edvard </a:t>
            </a:r>
            <a:r>
              <a:rPr lang="cs-CZ" b="1" u="sng" dirty="0" err="1"/>
              <a:t>Hagerup</a:t>
            </a:r>
            <a:r>
              <a:rPr lang="cs-CZ" b="1" u="sng" dirty="0"/>
              <a:t> </a:t>
            </a:r>
            <a:r>
              <a:rPr lang="cs-CZ" b="1" u="sng" dirty="0" err="1"/>
              <a:t>Grieg</a:t>
            </a:r>
            <a:r>
              <a:rPr lang="cs-CZ" b="1" u="sng" dirty="0"/>
              <a:t> </a:t>
            </a:r>
            <a:r>
              <a:rPr lang="cs-CZ" dirty="0"/>
              <a:t>(1843 – 1907)</a:t>
            </a:r>
          </a:p>
          <a:p>
            <a:r>
              <a:rPr lang="cs-CZ" dirty="0"/>
              <a:t>z hudební a kulturně založené rodiny, od dětství kontakty s hudbou a hudební společností</a:t>
            </a:r>
          </a:p>
          <a:p>
            <a:r>
              <a:rPr lang="cs-CZ" dirty="0"/>
              <a:t>první vzdělání od matky (vynikající amatérská klavíristka), na přímluvu Bulla na lipskou konzervatoř – žák </a:t>
            </a:r>
            <a:r>
              <a:rPr lang="cs-CZ" dirty="0" err="1"/>
              <a:t>Moschelese</a:t>
            </a:r>
            <a:r>
              <a:rPr lang="cs-CZ" dirty="0"/>
              <a:t>, </a:t>
            </a:r>
            <a:r>
              <a:rPr lang="cs-CZ" dirty="0" err="1"/>
              <a:t>Hauptmanna</a:t>
            </a:r>
            <a:r>
              <a:rPr lang="cs-CZ" dirty="0"/>
              <a:t> a </a:t>
            </a:r>
            <a:r>
              <a:rPr lang="cs-CZ" dirty="0" err="1"/>
              <a:t>Reineckeho</a:t>
            </a:r>
            <a:endParaRPr lang="cs-CZ" dirty="0"/>
          </a:p>
          <a:p>
            <a:r>
              <a:rPr lang="cs-CZ" dirty="0"/>
              <a:t>1863 v Kodani žák </a:t>
            </a:r>
            <a:r>
              <a:rPr lang="cs-CZ" dirty="0" err="1"/>
              <a:t>Gadeho</a:t>
            </a:r>
            <a:endParaRPr lang="cs-CZ" dirty="0"/>
          </a:p>
          <a:p>
            <a:r>
              <a:rPr lang="cs-CZ" dirty="0"/>
              <a:t>od 1866 v Norsku, usadil se v Oslu</a:t>
            </a:r>
          </a:p>
          <a:p>
            <a:r>
              <a:rPr lang="cs-CZ" dirty="0"/>
              <a:t>zpočátku v kompozici vliv </a:t>
            </a:r>
            <a:r>
              <a:rPr lang="cs-CZ" dirty="0" err="1"/>
              <a:t>Mendelssohna</a:t>
            </a:r>
            <a:r>
              <a:rPr lang="cs-CZ" dirty="0"/>
              <a:t> a </a:t>
            </a:r>
            <a:r>
              <a:rPr lang="cs-CZ" dirty="0" err="1"/>
              <a:t>Schumanna</a:t>
            </a:r>
            <a:r>
              <a:rPr lang="cs-CZ" dirty="0"/>
              <a:t>, rozhodující pro jeho tvůrčí činnost: </a:t>
            </a:r>
          </a:p>
          <a:p>
            <a:pPr lvl="1"/>
            <a:r>
              <a:rPr lang="cs-CZ" dirty="0"/>
              <a:t>1864 na venkově nedaleko rodného města Bergen</a:t>
            </a:r>
          </a:p>
          <a:p>
            <a:pPr lvl="1"/>
            <a:r>
              <a:rPr lang="cs-CZ" dirty="0"/>
              <a:t>1865 setkání s </a:t>
            </a:r>
            <a:r>
              <a:rPr lang="cs-CZ" dirty="0" err="1"/>
              <a:t>Nordraakem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→ národní (tj. norské) romantické zaměření, velký vlastenec a republikán, založil spolek </a:t>
            </a:r>
            <a:r>
              <a:rPr lang="cs-CZ" dirty="0" err="1"/>
              <a:t>Euterip</a:t>
            </a:r>
            <a:r>
              <a:rPr lang="cs-CZ" dirty="0"/>
              <a:t> pro pěstování skandinávské hudby</a:t>
            </a:r>
          </a:p>
          <a:p>
            <a:pPr marL="457200" lvl="1" indent="0">
              <a:buNone/>
            </a:pPr>
            <a:r>
              <a:rPr lang="cs-CZ" dirty="0"/>
              <a:t>→ studium folklóru → četné úpravy pro klavír</a:t>
            </a:r>
          </a:p>
          <a:p>
            <a:r>
              <a:rPr lang="cs-CZ" dirty="0"/>
              <a:t>velmi si ho vážil </a:t>
            </a:r>
            <a:r>
              <a:rPr lang="cs-CZ" dirty="0" err="1"/>
              <a:t>Liszt</a:t>
            </a:r>
            <a:r>
              <a:rPr lang="cs-CZ" dirty="0"/>
              <a:t> (několikeré setkání)</a:t>
            </a:r>
          </a:p>
          <a:p>
            <a:r>
              <a:rPr lang="cs-CZ" dirty="0"/>
              <a:t>v Praze velký ohlas, návštěva 1903 a 1906, dirigoval koncerty svých děl, přátelství s A. Dvořákem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8910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CB0242-7C5F-4C9F-9E06-E94666549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0"/>
            <a:ext cx="11760591" cy="6858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Dílo:</a:t>
            </a:r>
          </a:p>
          <a:p>
            <a:r>
              <a:rPr lang="cs-CZ" dirty="0"/>
              <a:t>největší inspirace: norská příroda a norská lidová hudba</a:t>
            </a:r>
          </a:p>
          <a:p>
            <a:r>
              <a:rPr lang="cs-CZ" dirty="0"/>
              <a:t>vynikající interpret – všechny své skladby byl schopen zahrát a dirigovat</a:t>
            </a:r>
          </a:p>
          <a:p>
            <a:r>
              <a:rPr lang="cs-CZ" dirty="0"/>
              <a:t>nevytvořil žádné celistvé rozsáhlejší dílo (žádná opera, jediná symfonie)</a:t>
            </a:r>
          </a:p>
          <a:p>
            <a:r>
              <a:rPr lang="cs-CZ" dirty="0"/>
              <a:t>mistr drobných komorních a intimních skladeb</a:t>
            </a:r>
          </a:p>
          <a:p>
            <a:r>
              <a:rPr lang="cs-CZ" dirty="0"/>
              <a:t>klavírní</a:t>
            </a:r>
          </a:p>
          <a:p>
            <a:pPr lvl="1"/>
            <a:r>
              <a:rPr lang="cs-CZ" i="1" dirty="0"/>
              <a:t>Balada g-moll </a:t>
            </a:r>
            <a:r>
              <a:rPr lang="cs-CZ" dirty="0"/>
              <a:t>– variace na lidovou píseň</a:t>
            </a:r>
          </a:p>
          <a:p>
            <a:pPr lvl="1"/>
            <a:r>
              <a:rPr lang="cs-CZ" dirty="0"/>
              <a:t>66 lyrických klavírních kusů v 10 sešitech</a:t>
            </a:r>
          </a:p>
          <a:p>
            <a:pPr lvl="1"/>
            <a:r>
              <a:rPr lang="cs-CZ" dirty="0"/>
              <a:t>humoresky, romance, balady</a:t>
            </a:r>
          </a:p>
          <a:p>
            <a:r>
              <a:rPr lang="cs-CZ" dirty="0"/>
              <a:t>orchestrální</a:t>
            </a:r>
          </a:p>
          <a:p>
            <a:pPr lvl="1"/>
            <a:r>
              <a:rPr lang="cs-CZ" i="1" dirty="0"/>
              <a:t>klavírní koncert a-moll, </a:t>
            </a:r>
            <a:r>
              <a:rPr lang="cs-CZ" dirty="0"/>
              <a:t>op. 16 (1868)</a:t>
            </a:r>
          </a:p>
          <a:p>
            <a:pPr lvl="1"/>
            <a:r>
              <a:rPr lang="cs-CZ" i="1" dirty="0"/>
              <a:t>Z časů </a:t>
            </a:r>
            <a:r>
              <a:rPr lang="cs-CZ" i="1" dirty="0" err="1"/>
              <a:t>Holbergových</a:t>
            </a:r>
            <a:r>
              <a:rPr lang="cs-CZ" i="1" dirty="0"/>
              <a:t>, suita ve starém slohu pro smyčcový orchestr</a:t>
            </a:r>
          </a:p>
          <a:p>
            <a:pPr lvl="1"/>
            <a:r>
              <a:rPr lang="cs-CZ" dirty="0"/>
              <a:t>scénická hudba k divadelním hrám, zvl. k Ibsenovu </a:t>
            </a:r>
            <a:r>
              <a:rPr lang="cs-CZ" i="1" dirty="0"/>
              <a:t>Peer </a:t>
            </a:r>
            <a:r>
              <a:rPr lang="cs-CZ" i="1" dirty="0" err="1"/>
              <a:t>Gyntovi</a:t>
            </a:r>
            <a:endParaRPr lang="cs-CZ" dirty="0"/>
          </a:p>
          <a:p>
            <a:pPr lvl="2"/>
            <a:r>
              <a:rPr lang="cs-CZ" dirty="0"/>
              <a:t>dramatická báseň ve verších z roku 1867 Ibsena podle pohádky Petera </a:t>
            </a:r>
            <a:r>
              <a:rPr lang="cs-CZ" dirty="0" err="1"/>
              <a:t>Christena</a:t>
            </a:r>
            <a:r>
              <a:rPr lang="cs-CZ" dirty="0"/>
              <a:t> </a:t>
            </a:r>
            <a:r>
              <a:rPr lang="cs-CZ" dirty="0" err="1"/>
              <a:t>Asbjørnsena</a:t>
            </a:r>
            <a:r>
              <a:rPr lang="cs-CZ" dirty="0"/>
              <a:t>, </a:t>
            </a:r>
            <a:r>
              <a:rPr lang="cs-CZ" dirty="0" err="1"/>
              <a:t>Grieg</a:t>
            </a:r>
            <a:r>
              <a:rPr lang="cs-CZ" dirty="0"/>
              <a:t> je autor hudby </a:t>
            </a:r>
          </a:p>
          <a:p>
            <a:pPr lvl="2"/>
            <a:r>
              <a:rPr lang="cs-CZ" dirty="0"/>
              <a:t>ke  scénickému provedení</a:t>
            </a:r>
          </a:p>
          <a:p>
            <a:pPr lvl="2"/>
            <a:r>
              <a:rPr lang="cs-CZ" dirty="0"/>
              <a:t>titulní hrdina Peer </a:t>
            </a:r>
            <a:r>
              <a:rPr lang="cs-CZ" dirty="0" err="1"/>
              <a:t>Gynt</a:t>
            </a:r>
            <a:r>
              <a:rPr lang="cs-CZ" dirty="0"/>
              <a:t> zobrazuje povahové stránky norského lidu</a:t>
            </a:r>
          </a:p>
          <a:p>
            <a:pPr lvl="2"/>
            <a:r>
              <a:rPr lang="cs-CZ" dirty="0" err="1"/>
              <a:t>Grieg</a:t>
            </a:r>
            <a:r>
              <a:rPr lang="cs-CZ" dirty="0"/>
              <a:t> vytvořil 2 orchestrální suity (1874 a 1875), z 1. suity známé zvl. </a:t>
            </a:r>
            <a:r>
              <a:rPr lang="cs-CZ" i="1" dirty="0"/>
              <a:t>Ranní nálada</a:t>
            </a:r>
            <a:r>
              <a:rPr lang="cs-CZ" dirty="0"/>
              <a:t> (1. část) a </a:t>
            </a:r>
            <a:r>
              <a:rPr lang="cs-CZ" i="1" dirty="0"/>
              <a:t>Ve sluji krále hor</a:t>
            </a:r>
            <a:r>
              <a:rPr lang="cs-CZ" dirty="0"/>
              <a:t> (4. část)</a:t>
            </a:r>
            <a:endParaRPr lang="cs-CZ" i="1" dirty="0"/>
          </a:p>
          <a:p>
            <a:pPr lvl="2"/>
            <a:r>
              <a:rPr lang="cs-CZ" dirty="0"/>
              <a:t>s Ibsenem dlouhodobá spolupráce</a:t>
            </a:r>
          </a:p>
          <a:p>
            <a:r>
              <a:rPr lang="cs-CZ" dirty="0"/>
              <a:t>komorní</a:t>
            </a:r>
          </a:p>
          <a:p>
            <a:pPr lvl="1"/>
            <a:r>
              <a:rPr lang="cs-CZ" dirty="0"/>
              <a:t>skladby pro smyčcové nástroje (</a:t>
            </a:r>
            <a:r>
              <a:rPr lang="cs-CZ" i="1" dirty="0"/>
              <a:t>smyčcový kvartet g-moll</a:t>
            </a:r>
            <a:r>
              <a:rPr lang="cs-CZ" dirty="0"/>
              <a:t> – hrálo České kvarteto), sonáty pro housle a klavír</a:t>
            </a:r>
          </a:p>
          <a:p>
            <a:r>
              <a:rPr lang="cs-CZ" dirty="0"/>
              <a:t>jeho práce s harmonií zaujala impresionisty (</a:t>
            </a:r>
            <a:r>
              <a:rPr lang="cs-CZ" dirty="0" err="1"/>
              <a:t>Ravel</a:t>
            </a:r>
            <a:r>
              <a:rPr lang="cs-CZ" dirty="0"/>
              <a:t>, Debussy)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169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AA9DE-18C6-4671-AA72-825717F4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71BBC8-D9EB-4513-B07D-1C8437A7D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2053882"/>
            <a:ext cx="11830928" cy="46423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u="sng" dirty="0"/>
              <a:t>Johan Severin </a:t>
            </a:r>
            <a:r>
              <a:rPr lang="cs-CZ" b="1" u="sng" dirty="0" err="1"/>
              <a:t>Svendsen</a:t>
            </a:r>
            <a:r>
              <a:rPr lang="cs-CZ" b="1" u="sng" dirty="0"/>
              <a:t> </a:t>
            </a:r>
            <a:r>
              <a:rPr lang="cs-CZ" dirty="0"/>
              <a:t>(1840 – 1911)</a:t>
            </a:r>
          </a:p>
          <a:p>
            <a:r>
              <a:rPr lang="cs-CZ" dirty="0"/>
              <a:t>houslista a klarinetista, spolu s </a:t>
            </a:r>
            <a:r>
              <a:rPr lang="cs-CZ" dirty="0" err="1"/>
              <a:t>Griegem</a:t>
            </a:r>
            <a:r>
              <a:rPr lang="cs-CZ" dirty="0"/>
              <a:t> propagoval norskou hudbu → spolu s ním považován za zakladatele norské národní hudby</a:t>
            </a:r>
          </a:p>
          <a:p>
            <a:r>
              <a:rPr lang="cs-CZ" dirty="0"/>
              <a:t>studia v Lipsku, působil v Oslu, Paříži aj.</a:t>
            </a:r>
          </a:p>
          <a:p>
            <a:r>
              <a:rPr lang="cs-CZ" dirty="0"/>
              <a:t>1883 – 1908 dvorní kapelník v Kodani</a:t>
            </a:r>
          </a:p>
          <a:p>
            <a:r>
              <a:rPr lang="cs-CZ" dirty="0"/>
              <a:t>zvl. symfonická hudba (</a:t>
            </a:r>
            <a:r>
              <a:rPr lang="cs-CZ" i="1" dirty="0"/>
              <a:t>houslový koncert</a:t>
            </a:r>
            <a:r>
              <a:rPr lang="cs-CZ" dirty="0"/>
              <a:t>, </a:t>
            </a:r>
            <a:r>
              <a:rPr lang="cs-CZ" i="1" dirty="0"/>
              <a:t>Norská rapsodie </a:t>
            </a:r>
            <a:r>
              <a:rPr lang="cs-CZ" dirty="0"/>
              <a:t>aj.)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u="sng" dirty="0"/>
              <a:t>Christian </a:t>
            </a:r>
            <a:r>
              <a:rPr lang="cs-CZ" b="1" u="sng" dirty="0" err="1"/>
              <a:t>Sinding</a:t>
            </a:r>
            <a:r>
              <a:rPr lang="cs-CZ" b="1" u="sng" dirty="0"/>
              <a:t> </a:t>
            </a:r>
            <a:r>
              <a:rPr lang="cs-CZ" dirty="0"/>
              <a:t>(1856 – 1941)</a:t>
            </a:r>
          </a:p>
          <a:p>
            <a:r>
              <a:rPr lang="cs-CZ" dirty="0"/>
              <a:t>studia v Lipsku, Drážďanech, Mnichově, Berlíně</a:t>
            </a:r>
          </a:p>
          <a:p>
            <a:r>
              <a:rPr lang="cs-CZ" dirty="0"/>
              <a:t>4 symfonie, klavírní koncert, klavírní kvintet, další komorní skladby</a:t>
            </a:r>
            <a:endParaRPr lang="cs-CZ" i="1" dirty="0"/>
          </a:p>
          <a:p>
            <a:r>
              <a:rPr lang="cs-CZ" dirty="0"/>
              <a:t>nejznámější klavírní: </a:t>
            </a:r>
            <a:r>
              <a:rPr lang="cs-CZ" i="1" dirty="0"/>
              <a:t>Rašení</a:t>
            </a:r>
            <a:r>
              <a:rPr lang="cs-CZ" dirty="0"/>
              <a:t> </a:t>
            </a:r>
            <a:r>
              <a:rPr lang="cs-CZ" i="1" dirty="0"/>
              <a:t>jara </a:t>
            </a:r>
            <a:r>
              <a:rPr lang="cs-CZ" dirty="0"/>
              <a:t>– přesah do impresionismu</a:t>
            </a:r>
          </a:p>
          <a:p>
            <a:r>
              <a:rPr lang="cs-CZ" dirty="0"/>
              <a:t>opera </a:t>
            </a:r>
            <a:r>
              <a:rPr lang="cs-CZ" i="1" dirty="0"/>
              <a:t>Svatá hora </a:t>
            </a:r>
            <a:r>
              <a:rPr lang="cs-CZ" dirty="0"/>
              <a:t>(1914)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422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D80A1-B0A7-4715-BFAB-C0F03226B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54CDA1-F494-4A3C-B48C-7E292B31B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79" y="2075616"/>
            <a:ext cx="11903564" cy="4695298"/>
          </a:xfrm>
        </p:spPr>
        <p:txBody>
          <a:bodyPr>
            <a:normAutofit/>
          </a:bodyPr>
          <a:lstStyle/>
          <a:p>
            <a:r>
              <a:rPr lang="cs-CZ" dirty="0"/>
              <a:t>vliv německého </a:t>
            </a:r>
            <a:r>
              <a:rPr lang="cs-CZ" dirty="0" err="1"/>
              <a:t>lutherského</a:t>
            </a:r>
            <a:r>
              <a:rPr lang="cs-CZ" dirty="0"/>
              <a:t> hnutí → kompozice v germánském stylu</a:t>
            </a:r>
          </a:p>
          <a:p>
            <a:r>
              <a:rPr lang="cs-CZ" dirty="0"/>
              <a:t>od 1809 součást Ruského carství, nezávislost až 1917</a:t>
            </a:r>
          </a:p>
          <a:p>
            <a:r>
              <a:rPr lang="cs-CZ" dirty="0"/>
              <a:t>literární zdroj: finská epická báseň </a:t>
            </a:r>
            <a:r>
              <a:rPr lang="cs-CZ" i="1" dirty="0" err="1"/>
              <a:t>Kalevala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Martin </a:t>
            </a:r>
            <a:r>
              <a:rPr lang="cs-CZ" b="1" u="sng" dirty="0" err="1"/>
              <a:t>Wegelius</a:t>
            </a:r>
            <a:r>
              <a:rPr lang="cs-CZ" b="1" u="sng" dirty="0"/>
              <a:t> </a:t>
            </a:r>
            <a:r>
              <a:rPr lang="cs-CZ" dirty="0"/>
              <a:t>(1846 – 1906)</a:t>
            </a:r>
          </a:p>
          <a:p>
            <a:r>
              <a:rPr lang="cs-CZ" dirty="0"/>
              <a:t>založil helsinskou hudební akademii (1882)</a:t>
            </a:r>
          </a:p>
          <a:p>
            <a:r>
              <a:rPr lang="cs-CZ" dirty="0"/>
              <a:t>učitel Sibelia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Robert </a:t>
            </a:r>
            <a:r>
              <a:rPr lang="cs-CZ" b="1" u="sng" dirty="0" err="1"/>
              <a:t>Kajanus</a:t>
            </a:r>
            <a:r>
              <a:rPr lang="cs-CZ" b="1" u="sng" dirty="0"/>
              <a:t> </a:t>
            </a:r>
            <a:r>
              <a:rPr lang="cs-CZ" dirty="0"/>
              <a:t>(1856 – 1933)</a:t>
            </a:r>
          </a:p>
          <a:p>
            <a:r>
              <a:rPr lang="cs-CZ" dirty="0"/>
              <a:t>1882 v Helsinkách založil první stálý orchestr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831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C60C6-AF52-4647-91CC-9C39A8DA1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7BBA5B-B0EF-48FD-ACF0-A8E4AFD67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96086"/>
            <a:ext cx="12070080" cy="46423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/>
              <a:t>Jean Sibelius </a:t>
            </a:r>
            <a:r>
              <a:rPr lang="cs-CZ" dirty="0"/>
              <a:t>(1865 – 1957)</a:t>
            </a:r>
          </a:p>
          <a:p>
            <a:r>
              <a:rPr lang="cs-CZ" dirty="0"/>
              <a:t>v Helsinkách žák </a:t>
            </a:r>
            <a:r>
              <a:rPr lang="cs-CZ" dirty="0" err="1"/>
              <a:t>Wegeliuse</a:t>
            </a:r>
            <a:r>
              <a:rPr lang="cs-CZ" dirty="0"/>
              <a:t>, dále studia v Berlíně a ve Vídni</a:t>
            </a:r>
          </a:p>
          <a:p>
            <a:r>
              <a:rPr lang="cs-CZ" dirty="0"/>
              <a:t>symfonik – pod vlivem </a:t>
            </a:r>
            <a:r>
              <a:rPr lang="cs-CZ" dirty="0" err="1"/>
              <a:t>Brucknera</a:t>
            </a:r>
            <a:r>
              <a:rPr lang="cs-CZ" dirty="0"/>
              <a:t> a ruských symfoniků</a:t>
            </a:r>
          </a:p>
          <a:p>
            <a:r>
              <a:rPr lang="cs-CZ" dirty="0"/>
              <a:t>z Norska umělecké turné po Evropě i USA (dirigent) – zde si svými skladbami získal velké jméno, velké festivaly z jeho děl také v Anglii, uznání jeho díla v USA</a:t>
            </a:r>
          </a:p>
          <a:p>
            <a:r>
              <a:rPr lang="cs-CZ" dirty="0"/>
              <a:t>konec 20. let – přestal komponovat (nedokončil 8. symfonii)</a:t>
            </a:r>
          </a:p>
          <a:p>
            <a:r>
              <a:rPr lang="cs-CZ" dirty="0"/>
              <a:t>dílo</a:t>
            </a:r>
          </a:p>
          <a:p>
            <a:pPr lvl="1"/>
            <a:r>
              <a:rPr lang="cs-CZ" dirty="0"/>
              <a:t>zvl. programní skladby a symfonie</a:t>
            </a:r>
          </a:p>
          <a:p>
            <a:pPr lvl="1"/>
            <a:r>
              <a:rPr lang="cs-CZ" dirty="0"/>
              <a:t>inspirace finského eposu </a:t>
            </a:r>
            <a:r>
              <a:rPr lang="cs-CZ" i="1" dirty="0" err="1"/>
              <a:t>Kalevala</a:t>
            </a:r>
            <a:endParaRPr lang="cs-CZ" i="1" dirty="0"/>
          </a:p>
          <a:p>
            <a:pPr lvl="1"/>
            <a:r>
              <a:rPr lang="cs-CZ" dirty="0"/>
              <a:t>7 symfonií – vzor </a:t>
            </a:r>
            <a:r>
              <a:rPr lang="cs-CZ" dirty="0" err="1"/>
              <a:t>Bruckner</a:t>
            </a:r>
            <a:r>
              <a:rPr lang="cs-CZ" dirty="0"/>
              <a:t> a Čajkovskij</a:t>
            </a:r>
          </a:p>
          <a:p>
            <a:pPr lvl="1"/>
            <a:r>
              <a:rPr lang="cs-CZ" dirty="0"/>
              <a:t>11 symfonických básní</a:t>
            </a:r>
          </a:p>
          <a:p>
            <a:pPr lvl="2"/>
            <a:r>
              <a:rPr lang="cs-CZ" dirty="0"/>
              <a:t>vokální symfonie </a:t>
            </a:r>
            <a:r>
              <a:rPr lang="cs-CZ" i="1" dirty="0" err="1"/>
              <a:t>Kullervo</a:t>
            </a:r>
            <a:r>
              <a:rPr lang="cs-CZ" dirty="0"/>
              <a:t> (1892) – inspirace eposem </a:t>
            </a:r>
            <a:r>
              <a:rPr lang="cs-CZ" i="1" dirty="0" err="1"/>
              <a:t>Kalevala</a:t>
            </a:r>
            <a:endParaRPr lang="cs-CZ" i="1" dirty="0"/>
          </a:p>
          <a:p>
            <a:pPr lvl="2"/>
            <a:r>
              <a:rPr lang="cs-CZ" i="1" dirty="0"/>
              <a:t>En </a:t>
            </a:r>
            <a:r>
              <a:rPr lang="cs-CZ" i="1" dirty="0" err="1"/>
              <a:t>Saga</a:t>
            </a:r>
            <a:r>
              <a:rPr lang="cs-CZ" i="1" dirty="0"/>
              <a:t> </a:t>
            </a:r>
            <a:r>
              <a:rPr lang="cs-CZ" dirty="0"/>
              <a:t>(1892)</a:t>
            </a:r>
          </a:p>
          <a:p>
            <a:pPr lvl="2"/>
            <a:r>
              <a:rPr lang="cs-CZ" i="1" dirty="0" err="1"/>
              <a:t>Finlandia</a:t>
            </a:r>
            <a:r>
              <a:rPr lang="cs-CZ" dirty="0"/>
              <a:t> (1899)</a:t>
            </a:r>
          </a:p>
          <a:p>
            <a:pPr lvl="1"/>
            <a:r>
              <a:rPr lang="cs-CZ" i="1" dirty="0"/>
              <a:t>koncert pro housle a orchestr d-moll </a:t>
            </a:r>
            <a:r>
              <a:rPr lang="cs-CZ" dirty="0"/>
              <a:t>(1903) – jeho nejpopulárnější skladba</a:t>
            </a:r>
            <a:endParaRPr lang="cs-CZ" i="1" dirty="0"/>
          </a:p>
          <a:p>
            <a:pPr lvl="1"/>
            <a:r>
              <a:rPr lang="cs-CZ" dirty="0"/>
              <a:t>jediná opera </a:t>
            </a:r>
            <a:r>
              <a:rPr lang="cs-CZ" i="1" dirty="0"/>
              <a:t>Panna ve věži </a:t>
            </a:r>
            <a:r>
              <a:rPr lang="cs-CZ" dirty="0"/>
              <a:t>(1896)</a:t>
            </a:r>
          </a:p>
          <a:p>
            <a:pPr lvl="1"/>
            <a:r>
              <a:rPr lang="cs-CZ" dirty="0"/>
              <a:t>významnější než opery jsou jeho činoherní hudby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381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D8335-70EE-4AFA-824D-C770A2B66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ANGLICKÁ NÁRODNÍ ŠKOLA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3517EA-FC9B-4D5A-BA0D-5CC514A05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2068286"/>
            <a:ext cx="11963400" cy="46917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/>
              <a:t>Edward </a:t>
            </a:r>
            <a:r>
              <a:rPr lang="cs-CZ" b="1" u="sng" dirty="0" err="1"/>
              <a:t>Elgar</a:t>
            </a:r>
            <a:r>
              <a:rPr lang="cs-CZ" b="1" u="sng" dirty="0"/>
              <a:t> </a:t>
            </a:r>
            <a:r>
              <a:rPr lang="cs-CZ" dirty="0"/>
              <a:t>(1857 – 1934)</a:t>
            </a:r>
          </a:p>
          <a:p>
            <a:r>
              <a:rPr lang="cs-CZ" dirty="0"/>
              <a:t>otec varhaník a hudební nástrojař, sám houslista a dirigent, v kompozici autodidakt</a:t>
            </a:r>
          </a:p>
          <a:p>
            <a:r>
              <a:rPr lang="cs-CZ" dirty="0"/>
              <a:t>konec 70. let: dirigent a pedagog (znalosti doplňoval samostudiem)</a:t>
            </a:r>
          </a:p>
          <a:p>
            <a:r>
              <a:rPr lang="cs-CZ" dirty="0"/>
              <a:t>dílo</a:t>
            </a:r>
          </a:p>
          <a:p>
            <a:pPr lvl="1"/>
            <a:r>
              <a:rPr lang="cs-CZ" dirty="0"/>
              <a:t>nejvýznamnější oblast: kantáta a oratorium</a:t>
            </a:r>
          </a:p>
          <a:p>
            <a:pPr lvl="1"/>
            <a:r>
              <a:rPr lang="cs-CZ" dirty="0"/>
              <a:t>další: </a:t>
            </a:r>
            <a:r>
              <a:rPr lang="cs-CZ" i="1" dirty="0"/>
              <a:t>smyčcový kvartet e-moll</a:t>
            </a:r>
            <a:r>
              <a:rPr lang="cs-CZ" dirty="0"/>
              <a:t>, </a:t>
            </a:r>
            <a:r>
              <a:rPr lang="cs-CZ" i="1" dirty="0"/>
              <a:t>Sonáta pro housle a klavír e-moll</a:t>
            </a:r>
          </a:p>
          <a:p>
            <a:pPr lvl="1"/>
            <a:r>
              <a:rPr lang="cs-CZ" dirty="0"/>
              <a:t>impresionistické: variace </a:t>
            </a:r>
            <a:r>
              <a:rPr lang="cs-CZ" i="1" dirty="0" err="1"/>
              <a:t>Enima</a:t>
            </a:r>
            <a:r>
              <a:rPr lang="cs-CZ" dirty="0"/>
              <a:t> (1899)</a:t>
            </a:r>
          </a:p>
          <a:p>
            <a:r>
              <a:rPr lang="cs-CZ" dirty="0"/>
              <a:t>za zásluhy jmenován Ministrem královské hudby 1924</a:t>
            </a:r>
          </a:p>
          <a:p>
            <a:r>
              <a:rPr lang="cs-CZ" dirty="0"/>
              <a:t>navazuje na G. F. Händela, ale v duchu romantismu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u="sng" dirty="0"/>
              <a:t>Gustav </a:t>
            </a:r>
            <a:r>
              <a:rPr lang="cs-CZ" b="1" u="sng" dirty="0" err="1"/>
              <a:t>Holst</a:t>
            </a:r>
            <a:r>
              <a:rPr lang="cs-CZ" b="1" u="sng" dirty="0"/>
              <a:t> </a:t>
            </a:r>
            <a:r>
              <a:rPr lang="cs-CZ" dirty="0"/>
              <a:t>(1874 – 1934)</a:t>
            </a:r>
          </a:p>
          <a:p>
            <a:r>
              <a:rPr lang="cs-CZ" dirty="0"/>
              <a:t>hornista, skladba v tendencích pozdního romantismu, později vlastní styl (vliv </a:t>
            </a:r>
            <a:r>
              <a:rPr lang="cs-CZ" dirty="0" err="1"/>
              <a:t>Ravela</a:t>
            </a:r>
            <a:r>
              <a:rPr lang="cs-CZ" dirty="0"/>
              <a:t>, Stravinského a hinduismu) </a:t>
            </a:r>
          </a:p>
          <a:p>
            <a:r>
              <a:rPr lang="cs-CZ" dirty="0"/>
              <a:t>impresionistické tendence: </a:t>
            </a:r>
            <a:r>
              <a:rPr lang="cs-CZ" i="1" dirty="0"/>
              <a:t>Planety</a:t>
            </a:r>
            <a:r>
              <a:rPr lang="cs-CZ" dirty="0"/>
              <a:t> (1914 – 1917) – orchestrální suita</a:t>
            </a:r>
          </a:p>
          <a:p>
            <a:r>
              <a:rPr lang="cs-CZ" dirty="0"/>
              <a:t>blízký přítel: Ralph </a:t>
            </a:r>
            <a:r>
              <a:rPr lang="cs-CZ" dirty="0" err="1"/>
              <a:t>Williams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7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91992-53BF-4385-8F35-69B837705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evropských jazyků (výběr)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134B863F-610F-474D-8C76-D20479E7B060}"/>
              </a:ext>
            </a:extLst>
          </p:cNvPr>
          <p:cNvSpPr txBox="1">
            <a:spLocks/>
          </p:cNvSpPr>
          <p:nvPr/>
        </p:nvSpPr>
        <p:spPr>
          <a:xfrm>
            <a:off x="0" y="1610747"/>
            <a:ext cx="5969391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rodina indoevropských  jazyků</a:t>
            </a:r>
          </a:p>
          <a:p>
            <a:pPr lvl="1"/>
            <a:r>
              <a:rPr lang="cs-CZ" u="sng" dirty="0"/>
              <a:t>řečtina</a:t>
            </a:r>
          </a:p>
          <a:p>
            <a:pPr lvl="1"/>
            <a:r>
              <a:rPr lang="cs-CZ" dirty="0"/>
              <a:t>italické jazyky</a:t>
            </a:r>
          </a:p>
          <a:p>
            <a:pPr lvl="2"/>
            <a:r>
              <a:rPr lang="cs-CZ" dirty="0"/>
              <a:t>románské jazyky</a:t>
            </a:r>
          </a:p>
          <a:p>
            <a:pPr lvl="3"/>
            <a:r>
              <a:rPr lang="cs-CZ" dirty="0" err="1"/>
              <a:t>západorománské</a:t>
            </a:r>
            <a:r>
              <a:rPr lang="cs-CZ" dirty="0"/>
              <a:t> jazyky</a:t>
            </a:r>
          </a:p>
          <a:p>
            <a:pPr lvl="4"/>
            <a:r>
              <a:rPr lang="cs-CZ" u="sng" dirty="0"/>
              <a:t>portugalština</a:t>
            </a:r>
            <a:r>
              <a:rPr lang="cs-CZ" dirty="0"/>
              <a:t>, </a:t>
            </a:r>
            <a:r>
              <a:rPr lang="cs-CZ" u="sng" dirty="0"/>
              <a:t>španělština</a:t>
            </a:r>
          </a:p>
          <a:p>
            <a:pPr lvl="3"/>
            <a:r>
              <a:rPr lang="cs-CZ" dirty="0" err="1"/>
              <a:t>východorománské</a:t>
            </a:r>
            <a:r>
              <a:rPr lang="cs-CZ" dirty="0"/>
              <a:t> jazyky</a:t>
            </a:r>
          </a:p>
          <a:p>
            <a:pPr lvl="4"/>
            <a:r>
              <a:rPr lang="cs-CZ" u="sng" dirty="0"/>
              <a:t>italština</a:t>
            </a:r>
            <a:r>
              <a:rPr lang="cs-CZ" dirty="0"/>
              <a:t>, </a:t>
            </a:r>
            <a:r>
              <a:rPr lang="cs-CZ" u="sng" dirty="0"/>
              <a:t>rumunština</a:t>
            </a:r>
          </a:p>
          <a:p>
            <a:pPr lvl="1"/>
            <a:r>
              <a:rPr lang="cs-CZ" dirty="0"/>
              <a:t>germánské jazyky</a:t>
            </a:r>
          </a:p>
          <a:p>
            <a:pPr lvl="2"/>
            <a:r>
              <a:rPr lang="cs-CZ" dirty="0"/>
              <a:t>západogermánské jazyky</a:t>
            </a:r>
          </a:p>
          <a:p>
            <a:pPr lvl="3"/>
            <a:r>
              <a:rPr lang="cs-CZ" u="sng" dirty="0"/>
              <a:t>němčina</a:t>
            </a:r>
            <a:r>
              <a:rPr lang="cs-CZ" dirty="0"/>
              <a:t>, </a:t>
            </a:r>
            <a:r>
              <a:rPr lang="cs-CZ" u="sng" dirty="0"/>
              <a:t>nizozemština</a:t>
            </a:r>
            <a:r>
              <a:rPr lang="cs-CZ" dirty="0"/>
              <a:t>, </a:t>
            </a:r>
            <a:r>
              <a:rPr lang="cs-CZ" u="sng" dirty="0"/>
              <a:t>lucemburština</a:t>
            </a:r>
            <a:r>
              <a:rPr lang="cs-CZ" dirty="0"/>
              <a:t>, </a:t>
            </a:r>
            <a:r>
              <a:rPr lang="cs-CZ" u="sng" dirty="0"/>
              <a:t>angličtina</a:t>
            </a:r>
            <a:r>
              <a:rPr lang="cs-CZ" dirty="0"/>
              <a:t>, </a:t>
            </a:r>
            <a:r>
              <a:rPr lang="cs-CZ" u="sng" dirty="0"/>
              <a:t>skotština</a:t>
            </a:r>
          </a:p>
          <a:p>
            <a:pPr lvl="2"/>
            <a:r>
              <a:rPr lang="cs-CZ" dirty="0"/>
              <a:t>severogermánské jazyky</a:t>
            </a:r>
          </a:p>
          <a:p>
            <a:pPr lvl="3"/>
            <a:r>
              <a:rPr lang="cs-CZ" u="sng" dirty="0"/>
              <a:t>švédština</a:t>
            </a:r>
            <a:r>
              <a:rPr lang="cs-CZ" dirty="0"/>
              <a:t>, </a:t>
            </a:r>
            <a:r>
              <a:rPr lang="cs-CZ" u="sng" dirty="0"/>
              <a:t>dánština</a:t>
            </a:r>
            <a:r>
              <a:rPr lang="cs-CZ" dirty="0"/>
              <a:t>, </a:t>
            </a:r>
            <a:r>
              <a:rPr lang="cs-CZ" u="sng" dirty="0"/>
              <a:t>norština</a:t>
            </a:r>
            <a:r>
              <a:rPr lang="cs-CZ" dirty="0"/>
              <a:t>, </a:t>
            </a:r>
            <a:r>
              <a:rPr lang="cs-CZ" u="sng" dirty="0"/>
              <a:t>islandština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50D79822-B5B1-403F-8AE7-45CE0A28A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792" y="1600198"/>
            <a:ext cx="6478815" cy="4190162"/>
          </a:xfrm>
        </p:spPr>
        <p:txBody>
          <a:bodyPr>
            <a:normAutofit/>
          </a:bodyPr>
          <a:lstStyle/>
          <a:p>
            <a:r>
              <a:rPr lang="cs-CZ" dirty="0"/>
              <a:t>rodina indoevropských jazyků - pokračování</a:t>
            </a:r>
          </a:p>
          <a:p>
            <a:pPr lvl="1"/>
            <a:r>
              <a:rPr lang="cs-CZ" dirty="0"/>
              <a:t>slovanské jazyky</a:t>
            </a:r>
          </a:p>
          <a:p>
            <a:pPr lvl="2"/>
            <a:r>
              <a:rPr lang="cs-CZ" dirty="0"/>
              <a:t>západoslovanské jazyky</a:t>
            </a:r>
          </a:p>
          <a:p>
            <a:pPr lvl="3"/>
            <a:r>
              <a:rPr lang="cs-CZ" u="sng" dirty="0"/>
              <a:t>čeština</a:t>
            </a:r>
            <a:r>
              <a:rPr lang="cs-CZ" dirty="0"/>
              <a:t>, </a:t>
            </a:r>
            <a:r>
              <a:rPr lang="cs-CZ" u="sng" dirty="0"/>
              <a:t>slovenština</a:t>
            </a:r>
            <a:r>
              <a:rPr lang="cs-CZ" dirty="0"/>
              <a:t>, </a:t>
            </a:r>
            <a:r>
              <a:rPr lang="cs-CZ" u="sng" dirty="0"/>
              <a:t>polština</a:t>
            </a:r>
          </a:p>
          <a:p>
            <a:pPr lvl="2"/>
            <a:r>
              <a:rPr lang="cs-CZ" dirty="0"/>
              <a:t>východoslovanské jazyky</a:t>
            </a:r>
          </a:p>
          <a:p>
            <a:pPr lvl="3"/>
            <a:r>
              <a:rPr lang="cs-CZ" u="sng" dirty="0"/>
              <a:t>běloruština</a:t>
            </a:r>
            <a:r>
              <a:rPr lang="cs-CZ" dirty="0"/>
              <a:t>, </a:t>
            </a:r>
            <a:r>
              <a:rPr lang="cs-CZ" u="sng" dirty="0"/>
              <a:t>ukrajinština</a:t>
            </a:r>
            <a:r>
              <a:rPr lang="cs-CZ" dirty="0"/>
              <a:t>, ruština</a:t>
            </a:r>
          </a:p>
          <a:p>
            <a:pPr lvl="2"/>
            <a:r>
              <a:rPr lang="cs-CZ" dirty="0"/>
              <a:t>jihoslovanské jazyky</a:t>
            </a:r>
          </a:p>
          <a:p>
            <a:pPr lvl="3"/>
            <a:r>
              <a:rPr lang="cs-CZ" u="sng" dirty="0"/>
              <a:t>slovinština</a:t>
            </a:r>
            <a:r>
              <a:rPr lang="cs-CZ" dirty="0"/>
              <a:t>, </a:t>
            </a:r>
            <a:r>
              <a:rPr lang="cs-CZ" u="sng" dirty="0"/>
              <a:t>srbština</a:t>
            </a:r>
            <a:r>
              <a:rPr lang="cs-CZ" dirty="0"/>
              <a:t>, </a:t>
            </a:r>
            <a:r>
              <a:rPr lang="cs-CZ" u="sng" dirty="0"/>
              <a:t>bulharština</a:t>
            </a:r>
            <a:r>
              <a:rPr lang="cs-CZ" dirty="0"/>
              <a:t>, </a:t>
            </a:r>
            <a:r>
              <a:rPr lang="cs-CZ" u="sng" dirty="0"/>
              <a:t>chorvatština</a:t>
            </a:r>
          </a:p>
          <a:p>
            <a:pPr lvl="1"/>
            <a:r>
              <a:rPr lang="cs-CZ" dirty="0"/>
              <a:t>baltské jazyky</a:t>
            </a:r>
          </a:p>
          <a:p>
            <a:pPr lvl="2"/>
            <a:r>
              <a:rPr lang="cs-CZ" u="sng" dirty="0"/>
              <a:t>lotyština</a:t>
            </a:r>
            <a:r>
              <a:rPr lang="cs-CZ" dirty="0"/>
              <a:t>, </a:t>
            </a:r>
            <a:r>
              <a:rPr lang="cs-CZ" u="sng" dirty="0"/>
              <a:t>litevština</a:t>
            </a:r>
          </a:p>
          <a:p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3FE2739-0B0A-4A98-AF2C-14801B3FEAD1}"/>
              </a:ext>
            </a:extLst>
          </p:cNvPr>
          <p:cNvSpPr txBox="1">
            <a:spLocks/>
          </p:cNvSpPr>
          <p:nvPr/>
        </p:nvSpPr>
        <p:spPr>
          <a:xfrm>
            <a:off x="5599792" y="5084956"/>
            <a:ext cx="3934263" cy="15523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rodina uralských jazyků</a:t>
            </a:r>
          </a:p>
          <a:p>
            <a:pPr lvl="1"/>
            <a:r>
              <a:rPr lang="cs-CZ" dirty="0"/>
              <a:t>ugrofinské jazyky</a:t>
            </a:r>
          </a:p>
          <a:p>
            <a:pPr lvl="2"/>
            <a:r>
              <a:rPr lang="cs-CZ" u="sng" dirty="0"/>
              <a:t>maďarština</a:t>
            </a:r>
          </a:p>
          <a:p>
            <a:pPr lvl="1"/>
            <a:r>
              <a:rPr lang="cs-CZ" dirty="0" err="1"/>
              <a:t>finsko</a:t>
            </a:r>
            <a:r>
              <a:rPr lang="cs-CZ" dirty="0"/>
              <a:t>–permské jazyky</a:t>
            </a:r>
          </a:p>
          <a:p>
            <a:pPr lvl="2"/>
            <a:r>
              <a:rPr lang="cs-CZ" u="sng" dirty="0"/>
              <a:t>estonština</a:t>
            </a:r>
            <a:r>
              <a:rPr lang="cs-CZ" dirty="0"/>
              <a:t>, </a:t>
            </a:r>
            <a:r>
              <a:rPr lang="cs-CZ" u="sng" dirty="0"/>
              <a:t>finština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6723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A309D-6C48-4AA4-9FF6-B3B2DC669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ITALSKÁ NÁRODNÍ ŠKOLA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8704BF-DC16-4400-A672-9DA48E92B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/>
              <a:t>Giuseppe Verdi </a:t>
            </a:r>
            <a:r>
              <a:rPr lang="cs-CZ" dirty="0"/>
              <a:t>(1813 – 1901)</a:t>
            </a:r>
            <a:r>
              <a:rPr lang="cs-CZ" b="1" dirty="0"/>
              <a:t>  </a:t>
            </a:r>
          </a:p>
          <a:p>
            <a:r>
              <a:rPr lang="cs-CZ" dirty="0"/>
              <a:t>národnostní odkaz nejen v operním díle, také politicky angažován:</a:t>
            </a:r>
          </a:p>
          <a:p>
            <a:pPr lvl="1"/>
            <a:r>
              <a:rPr lang="cs-CZ" dirty="0"/>
              <a:t>poslanec prvního italského parlamentu</a:t>
            </a:r>
          </a:p>
          <a:p>
            <a:pPr lvl="1"/>
            <a:r>
              <a:rPr lang="cs-CZ" dirty="0"/>
              <a:t>stal se symbolem Itálie, která se osvobozovala z rakouské nadvlády</a:t>
            </a:r>
          </a:p>
          <a:p>
            <a:r>
              <a:rPr lang="cs-CZ" dirty="0"/>
              <a:t>více viz 12. hod.</a:t>
            </a:r>
          </a:p>
        </p:txBody>
      </p:sp>
    </p:spTree>
    <p:extLst>
      <p:ext uri="{BB962C8B-B14F-4D97-AF65-F5344CB8AC3E}">
        <p14:creationId xmlns:p14="http://schemas.microsoft.com/office/powerpoint/2010/main" val="7318494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Další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474" y="1923068"/>
            <a:ext cx="11985673" cy="49349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LITVA: </a:t>
            </a:r>
          </a:p>
          <a:p>
            <a:pPr marL="0" indent="0">
              <a:buNone/>
            </a:pPr>
            <a:r>
              <a:rPr lang="cs-CZ" b="1" u="sng" dirty="0" err="1"/>
              <a:t>Mikalojus</a:t>
            </a:r>
            <a:r>
              <a:rPr lang="cs-CZ" b="1" u="sng" dirty="0"/>
              <a:t> </a:t>
            </a:r>
            <a:r>
              <a:rPr lang="cs-CZ" b="1" u="sng" dirty="0" err="1"/>
              <a:t>Konstantinas</a:t>
            </a:r>
            <a:r>
              <a:rPr lang="cs-CZ" b="1" u="sng" dirty="0"/>
              <a:t> </a:t>
            </a:r>
            <a:r>
              <a:rPr lang="cs-CZ" b="1" u="sng" dirty="0" err="1"/>
              <a:t>Čiurlionis</a:t>
            </a:r>
            <a:r>
              <a:rPr lang="cs-CZ" b="1" u="sng" dirty="0"/>
              <a:t> </a:t>
            </a:r>
            <a:r>
              <a:rPr lang="cs-CZ" dirty="0"/>
              <a:t>(1875 – 1911)</a:t>
            </a:r>
          </a:p>
          <a:p>
            <a:r>
              <a:rPr lang="cs-CZ" dirty="0"/>
              <a:t>litevský sbormistr, varhaník, malíř</a:t>
            </a:r>
          </a:p>
          <a:p>
            <a:r>
              <a:rPr lang="cs-CZ" dirty="0"/>
              <a:t>hudební studia v Lipsku, malířství ve Varšavě</a:t>
            </a:r>
          </a:p>
          <a:p>
            <a:r>
              <a:rPr lang="cs-CZ" dirty="0"/>
              <a:t>zasloužil se harmonizaci litevských národních písní</a:t>
            </a:r>
          </a:p>
          <a:p>
            <a:r>
              <a:rPr lang="cs-CZ" dirty="0"/>
              <a:t>organizoval výstavy litevského umění ve Vilniusu</a:t>
            </a:r>
          </a:p>
          <a:p>
            <a:r>
              <a:rPr lang="cs-CZ" dirty="0"/>
              <a:t>známý více jako malíř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UKRAJINA: </a:t>
            </a:r>
          </a:p>
          <a:p>
            <a:pPr marL="0" indent="0">
              <a:buNone/>
            </a:pPr>
            <a:r>
              <a:rPr lang="cs-CZ" b="1" u="sng" dirty="0"/>
              <a:t>Taras </a:t>
            </a:r>
            <a:r>
              <a:rPr lang="cs-CZ" b="1" u="sng" dirty="0" err="1"/>
              <a:t>Hryhorovych</a:t>
            </a:r>
            <a:r>
              <a:rPr lang="cs-CZ" b="1" u="sng" dirty="0"/>
              <a:t> </a:t>
            </a:r>
            <a:r>
              <a:rPr lang="cs-CZ" b="1" u="sng" dirty="0" err="1"/>
              <a:t>Shevchenko</a:t>
            </a:r>
            <a:r>
              <a:rPr lang="cs-CZ" b="1" u="sng" dirty="0"/>
              <a:t> </a:t>
            </a:r>
            <a:r>
              <a:rPr lang="cs-CZ" dirty="0"/>
              <a:t>(1814 – 1961)</a:t>
            </a:r>
          </a:p>
          <a:p>
            <a:pPr marL="0" indent="0">
              <a:buNone/>
            </a:pPr>
            <a:r>
              <a:rPr lang="cs-CZ" b="1" u="sng" dirty="0" err="1"/>
              <a:t>Mykola</a:t>
            </a:r>
            <a:r>
              <a:rPr lang="cs-CZ" b="1" u="sng" dirty="0"/>
              <a:t> </a:t>
            </a:r>
            <a:r>
              <a:rPr lang="cs-CZ" b="1" u="sng" dirty="0" err="1"/>
              <a:t>Vitaliyovych</a:t>
            </a:r>
            <a:r>
              <a:rPr lang="cs-CZ" b="1" u="sng" dirty="0"/>
              <a:t> </a:t>
            </a:r>
            <a:r>
              <a:rPr lang="cs-CZ" b="1" u="sng" dirty="0" err="1"/>
              <a:t>Lysenko</a:t>
            </a:r>
            <a:r>
              <a:rPr lang="cs-CZ" u="sng" dirty="0"/>
              <a:t> </a:t>
            </a:r>
            <a:r>
              <a:rPr lang="cs-CZ" dirty="0"/>
              <a:t>(1842 – 1919)</a:t>
            </a:r>
          </a:p>
          <a:p>
            <a:r>
              <a:rPr lang="cs-CZ" dirty="0"/>
              <a:t>vzdělání od českých emigrantů, studoval v Lipsku a v Rusku u N. A. R.-Korsakova</a:t>
            </a:r>
          </a:p>
          <a:p>
            <a:r>
              <a:rPr lang="cs-CZ" dirty="0"/>
              <a:t>považován za zakladatele ukrajinské národní hudby, dal základy ukrajinské hudební folkloristice</a:t>
            </a:r>
          </a:p>
          <a:p>
            <a:r>
              <a:rPr lang="cs-CZ" dirty="0"/>
              <a:t>v kompozici vychází z lidových písní</a:t>
            </a:r>
          </a:p>
          <a:p>
            <a:pPr marL="0" indent="0">
              <a:buNone/>
            </a:pPr>
            <a:r>
              <a:rPr lang="cs-CZ" b="1" u="sng" dirty="0" err="1"/>
              <a:t>Levko</a:t>
            </a:r>
            <a:r>
              <a:rPr lang="cs-CZ" b="1" u="sng" dirty="0"/>
              <a:t> </a:t>
            </a:r>
            <a:r>
              <a:rPr lang="cs-CZ" b="1" u="sng" dirty="0" err="1"/>
              <a:t>Mykolajovych</a:t>
            </a:r>
            <a:r>
              <a:rPr lang="cs-CZ" b="1" u="sng" dirty="0"/>
              <a:t> </a:t>
            </a:r>
            <a:r>
              <a:rPr lang="cs-CZ" b="1" u="sng" dirty="0" err="1"/>
              <a:t>Revutskyi</a:t>
            </a:r>
            <a:r>
              <a:rPr lang="cs-CZ" b="1" u="sng" dirty="0"/>
              <a:t> </a:t>
            </a:r>
            <a:r>
              <a:rPr lang="cs-CZ" b="1" dirty="0"/>
              <a:t>(</a:t>
            </a:r>
            <a:r>
              <a:rPr lang="cs-CZ" dirty="0"/>
              <a:t>1886 – 1977) – spíše představitel pozdního romantismu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54166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12075735" cy="69664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CHORVATSKO</a:t>
            </a:r>
          </a:p>
          <a:p>
            <a:pPr marL="0" indent="0">
              <a:buNone/>
            </a:pPr>
            <a:r>
              <a:rPr lang="cs-CZ" b="1" u="sng" dirty="0" err="1"/>
              <a:t>Vatroslav</a:t>
            </a:r>
            <a:r>
              <a:rPr lang="cs-CZ" b="1" u="sng" dirty="0"/>
              <a:t> </a:t>
            </a:r>
            <a:r>
              <a:rPr lang="cs-CZ" b="1" u="sng" dirty="0" err="1"/>
              <a:t>Lisinski</a:t>
            </a:r>
            <a:r>
              <a:rPr lang="cs-CZ" b="1" u="sng" dirty="0"/>
              <a:t> </a:t>
            </a:r>
            <a:r>
              <a:rPr lang="cs-CZ" dirty="0"/>
              <a:t>(1819 – 1854)</a:t>
            </a:r>
          </a:p>
          <a:p>
            <a:r>
              <a:rPr lang="cs-CZ" dirty="0"/>
              <a:t>hudební studia v Praze: konzervatoř (u </a:t>
            </a:r>
            <a:r>
              <a:rPr lang="cs-CZ" dirty="0" err="1"/>
              <a:t>Kittla</a:t>
            </a:r>
            <a:r>
              <a:rPr lang="cs-CZ" dirty="0"/>
              <a:t>) a varhanická škola</a:t>
            </a:r>
          </a:p>
          <a:p>
            <a:r>
              <a:rPr lang="cs-CZ" dirty="0"/>
              <a:t>opera </a:t>
            </a:r>
            <a:r>
              <a:rPr lang="cs-CZ" i="1" dirty="0"/>
              <a:t>Porin</a:t>
            </a:r>
            <a:r>
              <a:rPr lang="cs-CZ" dirty="0"/>
              <a:t> (1851) – 1. opera v chorvatštině</a:t>
            </a:r>
          </a:p>
          <a:p>
            <a:pPr marL="0" indent="0">
              <a:buNone/>
            </a:pPr>
            <a:r>
              <a:rPr lang="cs-CZ" b="1" u="sng" dirty="0"/>
              <a:t>Ivan </a:t>
            </a:r>
            <a:r>
              <a:rPr lang="cs-CZ" b="1" u="sng" dirty="0" err="1"/>
              <a:t>Zajc</a:t>
            </a:r>
            <a:r>
              <a:rPr lang="cs-CZ" b="1" u="sng" dirty="0"/>
              <a:t> </a:t>
            </a:r>
            <a:r>
              <a:rPr lang="cs-CZ" dirty="0"/>
              <a:t>(1832 – 1914)</a:t>
            </a:r>
          </a:p>
          <a:p>
            <a:r>
              <a:rPr lang="cs-CZ" dirty="0"/>
              <a:t>dirigent, autor více než 1200 děl různých žánrů</a:t>
            </a:r>
          </a:p>
          <a:p>
            <a:r>
              <a:rPr lang="cs-CZ" dirty="0"/>
              <a:t>operní skladatel – opera </a:t>
            </a:r>
            <a:r>
              <a:rPr lang="cs-CZ" i="1" dirty="0"/>
              <a:t>Nikola </a:t>
            </a:r>
            <a:r>
              <a:rPr lang="cs-CZ" i="1" dirty="0" err="1"/>
              <a:t>Šubić</a:t>
            </a:r>
            <a:r>
              <a:rPr lang="cs-CZ" i="1" dirty="0"/>
              <a:t> </a:t>
            </a:r>
            <a:r>
              <a:rPr lang="cs-CZ" i="1" dirty="0" err="1"/>
              <a:t>Zrinski</a:t>
            </a:r>
            <a:r>
              <a:rPr lang="cs-CZ" i="1" dirty="0"/>
              <a:t> </a:t>
            </a:r>
            <a:r>
              <a:rPr lang="cs-CZ" dirty="0"/>
              <a:t>(1876) považovaná na 1. národní chorvatskou operu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SRBSKO</a:t>
            </a:r>
          </a:p>
          <a:p>
            <a:pPr marL="0" indent="0">
              <a:buNone/>
            </a:pPr>
            <a:r>
              <a:rPr lang="cs-CZ" b="1" u="sng" dirty="0"/>
              <a:t>Kornelie </a:t>
            </a:r>
            <a:r>
              <a:rPr lang="cs-CZ" b="1" u="sng" dirty="0" err="1"/>
              <a:t>Stanković</a:t>
            </a:r>
            <a:r>
              <a:rPr lang="cs-CZ" b="1" u="sng" dirty="0"/>
              <a:t> </a:t>
            </a:r>
            <a:r>
              <a:rPr lang="cs-CZ" dirty="0"/>
              <a:t>(1831 – 1865)</a:t>
            </a:r>
          </a:p>
          <a:p>
            <a:r>
              <a:rPr lang="cs-CZ" dirty="0"/>
              <a:t>skladatel a klavírista, studia ve Vídni u </a:t>
            </a:r>
            <a:r>
              <a:rPr lang="cs-CZ" dirty="0" err="1"/>
              <a:t>Sechtera</a:t>
            </a:r>
            <a:endParaRPr lang="cs-CZ" dirty="0"/>
          </a:p>
          <a:p>
            <a:r>
              <a:rPr lang="cs-CZ" dirty="0"/>
              <a:t>hlavní význam: úprava srbských lidových písní</a:t>
            </a:r>
          </a:p>
          <a:p>
            <a:pPr marL="0" indent="0">
              <a:buNone/>
            </a:pPr>
            <a:r>
              <a:rPr lang="cs-CZ" b="1" u="sng" dirty="0" err="1"/>
              <a:t>Stevan</a:t>
            </a:r>
            <a:r>
              <a:rPr lang="cs-CZ" b="1" u="sng" dirty="0"/>
              <a:t> </a:t>
            </a:r>
            <a:r>
              <a:rPr lang="cs-CZ" b="1" u="sng" dirty="0" err="1"/>
              <a:t>Mokranjac</a:t>
            </a:r>
            <a:r>
              <a:rPr lang="cs-CZ" b="1" u="sng" dirty="0"/>
              <a:t> </a:t>
            </a:r>
            <a:r>
              <a:rPr lang="cs-CZ" dirty="0"/>
              <a:t>(1856 – 1914)</a:t>
            </a:r>
          </a:p>
          <a:p>
            <a:r>
              <a:rPr lang="cs-CZ" dirty="0"/>
              <a:t>jeden ze zakladatelů srbské národní hudby</a:t>
            </a:r>
          </a:p>
          <a:p>
            <a:r>
              <a:rPr lang="cs-CZ" dirty="0"/>
              <a:t>studia v Mnichově, Římě, Lipsku</a:t>
            </a:r>
          </a:p>
          <a:p>
            <a:r>
              <a:rPr lang="cs-CZ" dirty="0"/>
              <a:t>dílo: sborové skladby na slova a nápěvy lidových písní, sborová a duchovní tvorba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GRUZIE</a:t>
            </a:r>
          </a:p>
          <a:p>
            <a:pPr marL="0" indent="0">
              <a:buNone/>
            </a:pPr>
            <a:r>
              <a:rPr lang="cs-CZ" b="1" u="sng" dirty="0" err="1"/>
              <a:t>Zacharij</a:t>
            </a:r>
            <a:r>
              <a:rPr lang="cs-CZ" b="1" u="sng" dirty="0"/>
              <a:t> </a:t>
            </a:r>
            <a:r>
              <a:rPr lang="cs-CZ" b="1" u="sng" dirty="0" err="1"/>
              <a:t>Petrović</a:t>
            </a:r>
            <a:r>
              <a:rPr lang="cs-CZ" b="1" u="sng" dirty="0"/>
              <a:t> </a:t>
            </a:r>
            <a:r>
              <a:rPr lang="cs-CZ" b="1" u="sng" dirty="0" err="1"/>
              <a:t>Paliašvili</a:t>
            </a:r>
            <a:r>
              <a:rPr lang="cs-CZ" b="1" u="sng" dirty="0"/>
              <a:t> </a:t>
            </a:r>
            <a:r>
              <a:rPr lang="cs-CZ" dirty="0"/>
              <a:t>(1871 – 1933)</a:t>
            </a:r>
          </a:p>
          <a:p>
            <a:r>
              <a:rPr lang="cs-CZ" dirty="0"/>
              <a:t>žák </a:t>
            </a:r>
            <a:r>
              <a:rPr lang="cs-CZ" dirty="0" err="1"/>
              <a:t>Tanějvea</a:t>
            </a:r>
            <a:r>
              <a:rPr lang="cs-CZ" dirty="0"/>
              <a:t> v Moskvě, sám učitel ve Tbilisi</a:t>
            </a:r>
          </a:p>
          <a:p>
            <a:r>
              <a:rPr lang="cs-CZ" dirty="0"/>
              <a:t>zakladatel gruzínské národní hudby, sběratel lidových písní</a:t>
            </a:r>
          </a:p>
        </p:txBody>
      </p:sp>
    </p:spTree>
    <p:extLst>
      <p:ext uri="{BB962C8B-B14F-4D97-AF65-F5344CB8AC3E}">
        <p14:creationId xmlns:p14="http://schemas.microsoft.com/office/powerpoint/2010/main" val="30096612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296D6-7706-4A70-962C-FF836F6EB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NÁRODNÍ ŠKOLA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3D2E14-23F7-4AD3-8A5D-F499ECDB1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František Škroup (1801 – 1862) – viz 3. hod.</a:t>
            </a:r>
          </a:p>
          <a:p>
            <a:r>
              <a:rPr lang="cs-CZ" dirty="0"/>
              <a:t>Pavel Křížkovský (1820 – 1885) – viz 3. hod.</a:t>
            </a:r>
          </a:p>
          <a:p>
            <a:r>
              <a:rPr lang="cs-CZ" dirty="0"/>
              <a:t>Bedřich Smetana (1824 – 1884) – viz 4. hod.</a:t>
            </a:r>
          </a:p>
          <a:p>
            <a:r>
              <a:rPr lang="cs-CZ" dirty="0"/>
              <a:t>Antonín Dvořák (1841– 1904) – viz 6. hod. </a:t>
            </a:r>
          </a:p>
          <a:p>
            <a:r>
              <a:rPr lang="cs-CZ" dirty="0"/>
              <a:t>Zdeněk Fibich (1850 – 1900) – viz. 10. hod.</a:t>
            </a:r>
          </a:p>
          <a:p>
            <a:r>
              <a:rPr lang="cs-CZ" dirty="0"/>
              <a:t>Josef Bohuslav Foerster (1859 – 1851) – viz 10. hod.</a:t>
            </a:r>
          </a:p>
          <a:p>
            <a:r>
              <a:rPr lang="cs-CZ" dirty="0"/>
              <a:t>Vítězslav Novák (1870 – 1949) - viz 10. hod.</a:t>
            </a:r>
          </a:p>
          <a:p>
            <a:r>
              <a:rPr lang="cs-CZ" dirty="0"/>
              <a:t>Josef Suk (1874 – 1935) - viz 10. hod.</a:t>
            </a:r>
          </a:p>
          <a:p>
            <a:r>
              <a:rPr lang="cs-CZ" dirty="0"/>
              <a:t>Otakar Ostrčil (1879 – 1935) - viz 10. hod.</a:t>
            </a:r>
          </a:p>
        </p:txBody>
      </p:sp>
    </p:spTree>
    <p:extLst>
      <p:ext uri="{BB962C8B-B14F-4D97-AF65-F5344CB8AC3E}">
        <p14:creationId xmlns:p14="http://schemas.microsoft.com/office/powerpoint/2010/main" val="42848962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E1128-A4B7-4173-A7A1-8F435EA83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FRANCOUZSKÁ NÁRODNÍ ŠKOLA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FFBF55-DCB0-4CFF-8123-66A2A46DD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Charles-</a:t>
            </a:r>
            <a:r>
              <a:rPr lang="cs-CZ" dirty="0" err="1"/>
              <a:t>François</a:t>
            </a:r>
            <a:r>
              <a:rPr lang="cs-CZ" dirty="0"/>
              <a:t> </a:t>
            </a:r>
            <a:r>
              <a:rPr lang="cs-CZ" dirty="0" err="1"/>
              <a:t>Gounod</a:t>
            </a:r>
            <a:r>
              <a:rPr lang="cs-CZ" dirty="0"/>
              <a:t> (1818 – 1893) – viz 12. hod.</a:t>
            </a:r>
          </a:p>
          <a:p>
            <a:r>
              <a:rPr lang="cs-CZ" dirty="0"/>
              <a:t>César </a:t>
            </a:r>
            <a:r>
              <a:rPr lang="cs-CZ" dirty="0" err="1"/>
              <a:t>Franck</a:t>
            </a:r>
            <a:r>
              <a:rPr lang="cs-CZ" dirty="0"/>
              <a:t> (1822 – 1890) – viz 7. hod.</a:t>
            </a:r>
          </a:p>
          <a:p>
            <a:r>
              <a:rPr lang="cs-CZ" dirty="0"/>
              <a:t>Charles Camille Saint-</a:t>
            </a:r>
            <a:r>
              <a:rPr lang="cs-CZ" dirty="0" err="1"/>
              <a:t>Saëns</a:t>
            </a:r>
            <a:r>
              <a:rPr lang="cs-CZ" dirty="0"/>
              <a:t> (1835 – 1921) – viz 7. hod.</a:t>
            </a:r>
          </a:p>
          <a:p>
            <a:r>
              <a:rPr lang="cs-CZ" dirty="0"/>
              <a:t>Georges Bizet (1838 – 1875) – viz 12. hod.</a:t>
            </a:r>
          </a:p>
          <a:p>
            <a:r>
              <a:rPr lang="cs-CZ" dirty="0"/>
              <a:t>Gabriel </a:t>
            </a:r>
            <a:r>
              <a:rPr lang="cs-CZ" dirty="0" err="1"/>
              <a:t>Fauré</a:t>
            </a:r>
            <a:r>
              <a:rPr lang="cs-CZ" dirty="0"/>
              <a:t> (1845 – 1924) – viz 12. hod.</a:t>
            </a:r>
          </a:p>
        </p:txBody>
      </p:sp>
    </p:spTree>
    <p:extLst>
      <p:ext uri="{BB962C8B-B14F-4D97-AF65-F5344CB8AC3E}">
        <p14:creationId xmlns:p14="http://schemas.microsoft.com/office/powerpoint/2010/main" val="5396793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269" y="2096429"/>
            <a:ext cx="11898352" cy="4683512"/>
          </a:xfrm>
        </p:spPr>
        <p:txBody>
          <a:bodyPr/>
          <a:lstStyle/>
          <a:p>
            <a:r>
              <a:rPr lang="cs-CZ" dirty="0"/>
              <a:t>BOKESOVÁ, Zdenka. </a:t>
            </a:r>
            <a:r>
              <a:rPr lang="cs-CZ" i="1" dirty="0" err="1"/>
              <a:t>Dejiny</a:t>
            </a:r>
            <a:r>
              <a:rPr lang="cs-CZ" i="1" dirty="0"/>
              <a:t> </a:t>
            </a:r>
            <a:r>
              <a:rPr lang="cs-CZ" i="1" dirty="0" err="1"/>
              <a:t>slovenskej</a:t>
            </a:r>
            <a:r>
              <a:rPr lang="cs-CZ" i="1" dirty="0"/>
              <a:t> hudby</a:t>
            </a:r>
            <a:r>
              <a:rPr lang="cs-CZ" dirty="0"/>
              <a:t>. Bratislava: </a:t>
            </a:r>
            <a:r>
              <a:rPr lang="cs-CZ" dirty="0" err="1"/>
              <a:t>Vydavateľstvo</a:t>
            </a:r>
            <a:r>
              <a:rPr lang="cs-CZ" dirty="0"/>
              <a:t> </a:t>
            </a:r>
            <a:r>
              <a:rPr lang="cs-CZ" dirty="0" err="1"/>
              <a:t>Slovenskej</a:t>
            </a:r>
            <a:r>
              <a:rPr lang="cs-CZ" dirty="0"/>
              <a:t> </a:t>
            </a:r>
            <a:r>
              <a:rPr lang="cs-CZ" dirty="0" err="1"/>
              <a:t>akadémie</a:t>
            </a:r>
            <a:r>
              <a:rPr lang="cs-CZ" dirty="0"/>
              <a:t> </a:t>
            </a:r>
            <a:r>
              <a:rPr lang="cs-CZ" dirty="0" err="1"/>
              <a:t>vied</a:t>
            </a:r>
            <a:r>
              <a:rPr lang="cs-CZ"/>
              <a:t>, 1957, s. </a:t>
            </a:r>
            <a:r>
              <a:rPr lang="cs-CZ" dirty="0"/>
              <a:t>217-339</a:t>
            </a:r>
          </a:p>
          <a:p>
            <a:r>
              <a:rPr lang="cs-CZ" dirty="0">
                <a:hlinkClick r:id="rId2"/>
              </a:rPr>
              <a:t>https://mistri.muzikus.cz/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49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3A4DE-C74A-4A3F-B860-95B58AA13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SLOVENSKÁ NÁRODNÍ ŠKOLA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D3D4F0-DF0B-4457-BC14-244C2CE96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24222"/>
            <a:ext cx="12191999" cy="461420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silné zázemí rakouské a maďarské šlechty</a:t>
            </a:r>
          </a:p>
          <a:p>
            <a:r>
              <a:rPr lang="cs-CZ" dirty="0" err="1"/>
              <a:t>Prešpurk</a:t>
            </a:r>
            <a:r>
              <a:rPr lang="cs-CZ" dirty="0"/>
              <a:t>/Bratislava – geografické centrum, blízkost Vídně → dobré podmínky pro pěstování hudební kultury X zdaleka ale ne takový význam jako Praha</a:t>
            </a:r>
          </a:p>
          <a:p>
            <a:r>
              <a:rPr lang="cs-CZ" dirty="0"/>
              <a:t>významnou koncertní činnost produkoval od 1833 Církevní hudební spolek (</a:t>
            </a:r>
            <a:r>
              <a:rPr lang="cs-CZ" dirty="0" err="1"/>
              <a:t>Hummel</a:t>
            </a:r>
            <a:r>
              <a:rPr lang="cs-CZ" dirty="0"/>
              <a:t>, Beethoven, Wagner, od 70. let zvl. duchovní tvorbu </a:t>
            </a:r>
            <a:r>
              <a:rPr lang="cs-CZ" dirty="0" err="1"/>
              <a:t>Liszta</a:t>
            </a:r>
            <a:r>
              <a:rPr lang="cs-CZ" dirty="0"/>
              <a:t>)</a:t>
            </a:r>
          </a:p>
          <a:p>
            <a:r>
              <a:rPr lang="cs-CZ" dirty="0"/>
              <a:t>velký vliv pedagoga Vítězslava Nováka</a:t>
            </a:r>
          </a:p>
          <a:p>
            <a:r>
              <a:rPr lang="cs-CZ" dirty="0"/>
              <a:t>sbírky slovenských lidových písní</a:t>
            </a:r>
          </a:p>
          <a:p>
            <a:pPr lvl="1"/>
            <a:r>
              <a:rPr lang="cs-CZ" dirty="0"/>
              <a:t>Ján Kollár + Pavol Jozef </a:t>
            </a:r>
            <a:r>
              <a:rPr lang="cs-CZ" dirty="0" err="1"/>
              <a:t>Šafárik</a:t>
            </a:r>
            <a:r>
              <a:rPr lang="cs-CZ" dirty="0"/>
              <a:t>: </a:t>
            </a:r>
            <a:r>
              <a:rPr lang="cs-CZ" i="1" dirty="0"/>
              <a:t>Písně světské slovenského lidu v </a:t>
            </a:r>
            <a:r>
              <a:rPr lang="cs-CZ" i="1" dirty="0" err="1"/>
              <a:t>Uhřích</a:t>
            </a:r>
            <a:r>
              <a:rPr lang="cs-CZ" i="1" dirty="0"/>
              <a:t> </a:t>
            </a:r>
            <a:r>
              <a:rPr lang="cs-CZ" dirty="0"/>
              <a:t>(nenotované, 1823 a 1827 v Pešti)</a:t>
            </a:r>
          </a:p>
          <a:p>
            <a:pPr lvl="1"/>
            <a:r>
              <a:rPr lang="cs-CZ" dirty="0"/>
              <a:t>Ján Kollár: </a:t>
            </a:r>
            <a:r>
              <a:rPr lang="cs-CZ" i="1" dirty="0" err="1"/>
              <a:t>Národnié</a:t>
            </a:r>
            <a:r>
              <a:rPr lang="cs-CZ" i="1" dirty="0"/>
              <a:t> </a:t>
            </a:r>
            <a:r>
              <a:rPr lang="cs-CZ" i="1" dirty="0" err="1"/>
              <a:t>zpievanky</a:t>
            </a:r>
            <a:r>
              <a:rPr lang="cs-CZ" i="1" dirty="0"/>
              <a:t>, čili Písně světské Slováků v Uhrách jak pospolitého lidu, tak i vyšších stavů, sebrané od mnohých, v pořádek uvedené, vysvětlením opatřené a vydané </a:t>
            </a:r>
            <a:r>
              <a:rPr lang="cs-CZ" dirty="0"/>
              <a:t>(1834 a 1855 v Budě)</a:t>
            </a:r>
          </a:p>
          <a:p>
            <a:pPr lvl="1"/>
            <a:r>
              <a:rPr lang="cs-CZ" dirty="0"/>
              <a:t>1880 – 1926 notovaná edice (18 sešitů ve 3 dílech) </a:t>
            </a:r>
            <a:r>
              <a:rPr lang="cs-CZ" i="1" dirty="0"/>
              <a:t>Slovenské </a:t>
            </a:r>
            <a:r>
              <a:rPr lang="cs-CZ" i="1" dirty="0" err="1"/>
              <a:t>spevy</a:t>
            </a:r>
            <a:r>
              <a:rPr lang="cs-CZ" i="1" dirty="0"/>
              <a:t> </a:t>
            </a:r>
            <a:r>
              <a:rPr lang="cs-CZ" dirty="0"/>
              <a:t>– přes 200 nápěvů</a:t>
            </a:r>
          </a:p>
        </p:txBody>
      </p:sp>
    </p:spTree>
    <p:extLst>
      <p:ext uri="{BB962C8B-B14F-4D97-AF65-F5344CB8AC3E}">
        <p14:creationId xmlns:p14="http://schemas.microsoft.com/office/powerpoint/2010/main" val="3729904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A60A0-4DB8-4073-8754-0A47F954D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1FBDB5-DA4C-4907-804C-1F4DE965C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110154"/>
            <a:ext cx="12056012" cy="474784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nebezpečí pro sousední státy: panslavismus a austroslavismus</a:t>
            </a:r>
          </a:p>
          <a:p>
            <a:r>
              <a:rPr lang="cs-CZ" dirty="0"/>
              <a:t>Ján Kadavý (1810 – 1883) – učitel, skladatel (zvl. sborová tvorba), autor vlasteneckých básní a 1. slovenské čítanky, sběratel slovenských lidových písní → </a:t>
            </a:r>
            <a:r>
              <a:rPr lang="cs-CZ" i="1" dirty="0"/>
              <a:t>Malý </a:t>
            </a:r>
            <a:r>
              <a:rPr lang="cs-CZ" i="1" dirty="0" err="1"/>
              <a:t>spevák</a:t>
            </a:r>
            <a:r>
              <a:rPr lang="cs-CZ" i="1" dirty="0"/>
              <a:t> čili stručný návod ku </a:t>
            </a:r>
            <a:r>
              <a:rPr lang="cs-CZ" i="1" dirty="0" err="1"/>
              <a:t>spevu</a:t>
            </a:r>
            <a:r>
              <a:rPr lang="cs-CZ" i="1" dirty="0"/>
              <a:t> </a:t>
            </a:r>
            <a:r>
              <a:rPr lang="cs-CZ" i="1" dirty="0" err="1"/>
              <a:t>pre</a:t>
            </a:r>
            <a:r>
              <a:rPr lang="cs-CZ" i="1" dirty="0"/>
              <a:t> slovenské </a:t>
            </a:r>
            <a:r>
              <a:rPr lang="cs-CZ" i="1" dirty="0" err="1"/>
              <a:t>národné</a:t>
            </a:r>
            <a:r>
              <a:rPr lang="cs-CZ" i="1" dirty="0"/>
              <a:t> školy </a:t>
            </a:r>
          </a:p>
          <a:p>
            <a:r>
              <a:rPr lang="cs-CZ" dirty="0" err="1"/>
              <a:t>Ĺudovít</a:t>
            </a:r>
            <a:r>
              <a:rPr lang="cs-CZ" dirty="0"/>
              <a:t> </a:t>
            </a:r>
            <a:r>
              <a:rPr lang="cs-CZ" dirty="0" err="1"/>
              <a:t>Štúr</a:t>
            </a:r>
            <a:r>
              <a:rPr lang="cs-CZ" dirty="0"/>
              <a:t> (1815 – 1856) – kodifikace slovenštiny jako národního jazyka X Kollárova myšlenka slovanské jednoty</a:t>
            </a:r>
          </a:p>
          <a:p>
            <a:r>
              <a:rPr lang="cs-CZ" dirty="0"/>
              <a:t>skladatelé svébytného slovenského státu až později, tj. generace </a:t>
            </a:r>
            <a:r>
              <a:rPr lang="cs-CZ" dirty="0" err="1"/>
              <a:t>Suchoně</a:t>
            </a:r>
            <a:r>
              <a:rPr lang="cs-CZ" dirty="0"/>
              <a:t>, </a:t>
            </a:r>
            <a:r>
              <a:rPr lang="cs-CZ" dirty="0" err="1"/>
              <a:t>Moyzese</a:t>
            </a:r>
            <a:r>
              <a:rPr lang="cs-CZ" dirty="0"/>
              <a:t> a </a:t>
            </a:r>
            <a:r>
              <a:rPr lang="cs-CZ" dirty="0" err="1"/>
              <a:t>Cikkera</a:t>
            </a:r>
            <a:endParaRPr lang="cs-CZ" dirty="0"/>
          </a:p>
          <a:p>
            <a:r>
              <a:rPr lang="cs-CZ" dirty="0"/>
              <a:t>zpěvokoly</a:t>
            </a:r>
          </a:p>
          <a:p>
            <a:pPr lvl="1"/>
            <a:r>
              <a:rPr lang="cs-CZ" dirty="0"/>
              <a:t>ovládaly hudební život a hudební vkus v Horním Uhersku</a:t>
            </a:r>
          </a:p>
          <a:p>
            <a:pPr lvl="1"/>
            <a:r>
              <a:rPr lang="cs-CZ" dirty="0"/>
              <a:t>interpretovali upravené lidové písně, které pro ně psali tzv. </a:t>
            </a:r>
            <a:r>
              <a:rPr lang="cs-CZ" dirty="0" err="1"/>
              <a:t>věnečkáři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→ folklórní inspirační ideál X záliba v kýčovité vlastenecké poetice, nízká úroveň hudebně technických nároků</a:t>
            </a:r>
          </a:p>
        </p:txBody>
      </p:sp>
    </p:spTree>
    <p:extLst>
      <p:ext uri="{BB962C8B-B14F-4D97-AF65-F5344CB8AC3E}">
        <p14:creationId xmlns:p14="http://schemas.microsoft.com/office/powerpoint/2010/main" val="94294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594F57-8802-46B8-8E7A-AD505D9B8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1561515"/>
            <a:ext cx="12079458" cy="5113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Ján </a:t>
            </a:r>
            <a:r>
              <a:rPr lang="cs-CZ" b="1" u="sng" dirty="0" err="1"/>
              <a:t>Levoslav</a:t>
            </a:r>
            <a:r>
              <a:rPr lang="cs-CZ" b="1" u="sng" dirty="0"/>
              <a:t> Bella </a:t>
            </a:r>
            <a:r>
              <a:rPr lang="cs-CZ" dirty="0"/>
              <a:t>(1843 – 1936)</a:t>
            </a:r>
          </a:p>
          <a:p>
            <a:r>
              <a:rPr lang="cs-CZ" dirty="0"/>
              <a:t>jediný pokus o ztělesnění slovenské národní hudby</a:t>
            </a:r>
          </a:p>
          <a:p>
            <a:r>
              <a:rPr lang="cs-CZ" dirty="0"/>
              <a:t>původně teolog, hudební vzdělání ve Vídni u Simona </a:t>
            </a:r>
            <a:r>
              <a:rPr lang="cs-CZ" dirty="0" err="1"/>
              <a:t>Sechtera</a:t>
            </a:r>
            <a:endParaRPr lang="cs-CZ" dirty="0"/>
          </a:p>
          <a:p>
            <a:r>
              <a:rPr lang="cs-CZ" dirty="0"/>
              <a:t>úpravy lidových písní zvl. v 60. a 70. letech → citace (některé smyčcové kvartety) → nepochopení pojmu „národní hudba“</a:t>
            </a:r>
          </a:p>
          <a:p>
            <a:r>
              <a:rPr lang="cs-CZ" dirty="0"/>
              <a:t>publikační činnost, např. </a:t>
            </a:r>
            <a:r>
              <a:rPr lang="cs-CZ" i="1" dirty="0" err="1"/>
              <a:t>Myšlienky</a:t>
            </a:r>
            <a:r>
              <a:rPr lang="cs-CZ" i="1" dirty="0"/>
              <a:t> o </a:t>
            </a:r>
            <a:r>
              <a:rPr lang="cs-CZ" i="1" dirty="0" err="1"/>
              <a:t>národnej</a:t>
            </a:r>
            <a:r>
              <a:rPr lang="cs-CZ" i="1" dirty="0"/>
              <a:t> </a:t>
            </a:r>
            <a:r>
              <a:rPr lang="cs-CZ" i="1" dirty="0" err="1"/>
              <a:t>slovenskej</a:t>
            </a:r>
            <a:r>
              <a:rPr lang="cs-CZ" i="1" dirty="0"/>
              <a:t> </a:t>
            </a:r>
            <a:r>
              <a:rPr lang="cs-CZ" i="1" dirty="0" err="1"/>
              <a:t>hudbe</a:t>
            </a:r>
            <a:endParaRPr lang="cs-CZ" i="1" dirty="0"/>
          </a:p>
          <a:p>
            <a:r>
              <a:rPr lang="cs-CZ" dirty="0"/>
              <a:t>snažil se proniknout do českého kulturního prostředí, publikoval své zásadní úvahy v českém tisku (Dalibor 1869 a Hudební listy 1871) → udržování povědomí o „významném slovenském skladateli“</a:t>
            </a:r>
          </a:p>
          <a:p>
            <a:r>
              <a:rPr lang="cs-CZ" dirty="0"/>
              <a:t>na Slovensku patrioticky vyzdvihován jako skladatel evropského formátu</a:t>
            </a:r>
          </a:p>
          <a:p>
            <a:r>
              <a:rPr lang="cs-CZ" dirty="0"/>
              <a:t>1873 státní stipendium pro studijní cesty, podporován </a:t>
            </a:r>
            <a:r>
              <a:rPr lang="cs-CZ" dirty="0" err="1"/>
              <a:t>Lisztem</a:t>
            </a:r>
            <a:endParaRPr lang="cs-CZ" dirty="0"/>
          </a:p>
          <a:p>
            <a:pPr lvl="1"/>
            <a:r>
              <a:rPr lang="cs-CZ" dirty="0"/>
              <a:t>vlivem Wagnera a Smetany zájem o světskou hudbu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39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1E507D-209B-44E1-B624-4038EE27F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75249"/>
            <a:ext cx="12192000" cy="595063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1873 v Praze</a:t>
            </a:r>
          </a:p>
          <a:p>
            <a:pPr lvl="1"/>
            <a:r>
              <a:rPr lang="cs-CZ" dirty="0"/>
              <a:t>seznámení se Smetanovým dílem</a:t>
            </a:r>
          </a:p>
          <a:p>
            <a:pPr lvl="1"/>
            <a:r>
              <a:rPr lang="cs-CZ" dirty="0"/>
              <a:t>některá díla zde premiéroval (např. symfonickou báseň </a:t>
            </a:r>
            <a:r>
              <a:rPr lang="cs-CZ" i="1" dirty="0"/>
              <a:t>Osud a ideál, </a:t>
            </a:r>
            <a:r>
              <a:rPr lang="cs-CZ" dirty="0"/>
              <a:t>1874, oceněno Z. Fibichem) → začínající povědomí o linii Smetana – Dvořák – Fibich – Bendl – Bella</a:t>
            </a:r>
          </a:p>
          <a:p>
            <a:r>
              <a:rPr lang="cs-CZ" dirty="0"/>
              <a:t>usazení v Rumunsku, opera </a:t>
            </a:r>
            <a:r>
              <a:rPr lang="cs-CZ" i="1" dirty="0"/>
              <a:t>Kovář </a:t>
            </a:r>
            <a:r>
              <a:rPr lang="cs-CZ" i="1" dirty="0" err="1"/>
              <a:t>Wieland</a:t>
            </a:r>
            <a:r>
              <a:rPr lang="cs-CZ" i="1" dirty="0"/>
              <a:t> </a:t>
            </a:r>
            <a:r>
              <a:rPr lang="cs-CZ" dirty="0"/>
              <a:t>– na německé libreto podle námětu Wagnera</a:t>
            </a:r>
          </a:p>
          <a:p>
            <a:r>
              <a:rPr lang="cs-CZ" dirty="0"/>
              <a:t>od 1921 ve Vídni, 1928 návrat na Slovensko</a:t>
            </a:r>
          </a:p>
          <a:p>
            <a:r>
              <a:rPr lang="cs-CZ" dirty="0"/>
              <a:t>syn Rudolf skladatel a dirigent, vnučka Dagmar (1920 – 1999) koncertní klavíristka a pedagožka</a:t>
            </a:r>
          </a:p>
          <a:p>
            <a:r>
              <a:rPr lang="cs-CZ" dirty="0"/>
              <a:t>dnes považován za předchůdce slovenské hudební moderny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Dílo</a:t>
            </a:r>
          </a:p>
          <a:p>
            <a:r>
              <a:rPr lang="cs-CZ" dirty="0"/>
              <a:t>těžiště: duchovní hudba (katolická i evangelická): </a:t>
            </a:r>
            <a:r>
              <a:rPr lang="cs-CZ" i="1" dirty="0"/>
              <a:t>Staroslovenský otčenáš</a:t>
            </a:r>
            <a:r>
              <a:rPr lang="cs-CZ" dirty="0"/>
              <a:t>, </a:t>
            </a:r>
            <a:r>
              <a:rPr lang="cs-CZ" i="1" dirty="0"/>
              <a:t>Hospodine, pomiluj </a:t>
            </a:r>
            <a:r>
              <a:rPr lang="cs-CZ" i="1" dirty="0" err="1"/>
              <a:t>ny</a:t>
            </a:r>
            <a:r>
              <a:rPr lang="cs-CZ" dirty="0"/>
              <a:t>, </a:t>
            </a:r>
            <a:r>
              <a:rPr lang="cs-CZ" i="1" dirty="0"/>
              <a:t>Ejhle, kněz veliký</a:t>
            </a:r>
            <a:r>
              <a:rPr lang="cs-CZ" dirty="0"/>
              <a:t>, </a:t>
            </a:r>
            <a:r>
              <a:rPr lang="cs-CZ" i="1" dirty="0"/>
              <a:t>mše</a:t>
            </a:r>
            <a:r>
              <a:rPr lang="cs-CZ" dirty="0"/>
              <a:t> aj. – souviselo s všeobecným romantickým přesvědčením, že „vyšší moc“ je zodpovědná za blaho národa</a:t>
            </a:r>
          </a:p>
          <a:p>
            <a:r>
              <a:rPr lang="cs-CZ" i="1" dirty="0"/>
              <a:t>klavírní sonáta b-moll</a:t>
            </a:r>
            <a:r>
              <a:rPr lang="cs-CZ" dirty="0"/>
              <a:t>, smyčcové kvartety</a:t>
            </a:r>
          </a:p>
          <a:p>
            <a:r>
              <a:rPr lang="cs-CZ" dirty="0"/>
              <a:t>zhudebnil mnoho básní Elišky Krásnohorské</a:t>
            </a:r>
          </a:p>
          <a:p>
            <a:r>
              <a:rPr lang="cs-CZ" dirty="0"/>
              <a:t>za posledního pobytu na Slovensku (od 1828) mnoho písní a sborů (i na německé texty)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575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741E7-A881-4BFC-A53D-1D38B8DA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B708E4-6A16-4CA7-AF56-99B5854EA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3" y="753228"/>
            <a:ext cx="11915334" cy="59148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/>
              <a:t>Mikuláš </a:t>
            </a:r>
            <a:r>
              <a:rPr lang="cs-CZ" b="1" u="sng" dirty="0" err="1"/>
              <a:t>Moyzes</a:t>
            </a:r>
            <a:r>
              <a:rPr lang="cs-CZ" b="1" u="sng" dirty="0"/>
              <a:t> </a:t>
            </a:r>
            <a:r>
              <a:rPr lang="cs-CZ" dirty="0"/>
              <a:t>(1872 – 1944)</a:t>
            </a:r>
          </a:p>
          <a:p>
            <a:r>
              <a:rPr lang="cs-CZ" dirty="0"/>
              <a:t>předchůdce slovenské moderny</a:t>
            </a:r>
          </a:p>
          <a:p>
            <a:r>
              <a:rPr lang="cs-CZ" dirty="0"/>
              <a:t>autor několika učebnic (hudby, slovenského jazyka, zeměpisu aj.), upravovatel lidových písní</a:t>
            </a:r>
          </a:p>
          <a:p>
            <a:r>
              <a:rPr lang="cs-CZ" dirty="0"/>
              <a:t>významný pedagog</a:t>
            </a:r>
          </a:p>
          <a:p>
            <a:r>
              <a:rPr lang="cs-CZ" dirty="0"/>
              <a:t>syn Alexander (1906 – 1984)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Viliam </a:t>
            </a:r>
            <a:r>
              <a:rPr lang="cs-CZ" b="1" u="sng" dirty="0" err="1"/>
              <a:t>Figuš</a:t>
            </a:r>
            <a:r>
              <a:rPr lang="cs-CZ" b="1" u="sng" dirty="0"/>
              <a:t>-Bystrý </a:t>
            </a:r>
            <a:r>
              <a:rPr lang="cs-CZ" dirty="0"/>
              <a:t>(1875 – 1937)</a:t>
            </a:r>
          </a:p>
          <a:p>
            <a:r>
              <a:rPr lang="cs-CZ" dirty="0"/>
              <a:t>sběratel lidových písní (i maďarských aj.), od 1904 vydával </a:t>
            </a:r>
            <a:r>
              <a:rPr lang="cs-CZ" i="1" dirty="0"/>
              <a:t>Slovenských </a:t>
            </a:r>
            <a:r>
              <a:rPr lang="cs-CZ" i="1" dirty="0" err="1"/>
              <a:t>ľudových</a:t>
            </a:r>
            <a:r>
              <a:rPr lang="cs-CZ" i="1" dirty="0"/>
              <a:t> písní s </a:t>
            </a:r>
            <a:r>
              <a:rPr lang="cs-CZ" i="1" dirty="0" err="1"/>
              <a:t>klavírným</a:t>
            </a:r>
            <a:r>
              <a:rPr lang="cs-CZ" i="1" dirty="0"/>
              <a:t> </a:t>
            </a:r>
            <a:r>
              <a:rPr lang="cs-CZ" i="1" dirty="0" err="1"/>
              <a:t>sprievodom</a:t>
            </a:r>
            <a:endParaRPr lang="cs-CZ" dirty="0"/>
          </a:p>
          <a:p>
            <a:r>
              <a:rPr lang="cs-CZ" dirty="0"/>
              <a:t>zakládajícím členem Spolku slovenských </a:t>
            </a:r>
            <a:r>
              <a:rPr lang="cs-CZ" dirty="0" err="1"/>
              <a:t>umelcov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Mikuláš Schneider-Trnavský </a:t>
            </a:r>
            <a:r>
              <a:rPr lang="cs-CZ" dirty="0"/>
              <a:t>(1881 – 1958)</a:t>
            </a:r>
          </a:p>
          <a:p>
            <a:r>
              <a:rPr lang="cs-CZ" dirty="0"/>
              <a:t>autor umělé slovenské písně, z nichž některé zlidověly</a:t>
            </a:r>
          </a:p>
          <a:p>
            <a:r>
              <a:rPr lang="cs-CZ" dirty="0"/>
              <a:t>studia v Budapešti (zde jeho spolužák Zoltán </a:t>
            </a:r>
            <a:r>
              <a:rPr lang="cs-CZ" dirty="0" err="1"/>
              <a:t>Kodály</a:t>
            </a:r>
            <a:r>
              <a:rPr lang="cs-CZ" dirty="0"/>
              <a:t>), ve Vídni a v Praze</a:t>
            </a:r>
          </a:p>
          <a:p>
            <a:r>
              <a:rPr lang="cs-CZ" dirty="0"/>
              <a:t>zakladatel hudební akademie v Bratislavě 1949, inspektor hudebních škol</a:t>
            </a:r>
          </a:p>
          <a:p>
            <a:r>
              <a:rPr lang="cs-CZ" dirty="0"/>
              <a:t>do konce života činný jako pedagog, aktivně se podílel na formování hudebního života na Slovensku</a:t>
            </a:r>
          </a:p>
          <a:p>
            <a:r>
              <a:rPr lang="cs-CZ" dirty="0"/>
              <a:t>dílo: zvl. úpravy lidových písní, sbory, umělé písně, duchovní díla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199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97599E-02E9-42DC-A04C-FE5CC0507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POLSKÁ NÁRODNÍ ŠKOLA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D17F94-461A-4C46-AA9B-F10F8CA68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66" y="2124221"/>
            <a:ext cx="11901268" cy="4543865"/>
          </a:xfrm>
        </p:spPr>
        <p:txBody>
          <a:bodyPr>
            <a:normAutofit fontScale="92500"/>
          </a:bodyPr>
          <a:lstStyle/>
          <a:p>
            <a:r>
              <a:rPr lang="cs-CZ" dirty="0"/>
              <a:t>národní cit a pocit národní příslušnosti zřejmě nejsilnější ze všech slovanských národů</a:t>
            </a:r>
          </a:p>
          <a:p>
            <a:r>
              <a:rPr lang="cs-CZ" dirty="0"/>
              <a:t>pod nadvládou ruského impéria, situace „uvolnění“ a „nátlaku“ se proměňovala podle aktuálních vítězství politických demonstrací, povstání…</a:t>
            </a:r>
          </a:p>
          <a:p>
            <a:pPr lvl="1"/>
            <a:r>
              <a:rPr lang="cs-CZ" dirty="0"/>
              <a:t>moment liberalizace: nejvíce období po smrti cara Mikuláše I. 1855 → prosperita hudebních spolků (např. Institut hudby a deklamace, založ. 1821)</a:t>
            </a:r>
          </a:p>
          <a:p>
            <a:pPr lvl="1"/>
            <a:r>
              <a:rPr lang="cs-CZ" dirty="0"/>
              <a:t>moment utužení: např. polistopadové povstání 1830 (viz Chopin) → zavření Institutu a Varšavské univerzity, dále povstání v roce 1863</a:t>
            </a:r>
          </a:p>
          <a:p>
            <a:r>
              <a:rPr lang="cs-CZ" dirty="0"/>
              <a:t>formy cenzury: stahování polských operních titulů ze scény (např. </a:t>
            </a:r>
            <a:r>
              <a:rPr lang="cs-CZ" dirty="0" err="1"/>
              <a:t>Moniuszkova</a:t>
            </a:r>
            <a:r>
              <a:rPr lang="cs-CZ" dirty="0"/>
              <a:t> </a:t>
            </a:r>
            <a:r>
              <a:rPr lang="cs-CZ" i="1" dirty="0"/>
              <a:t>Halka</a:t>
            </a:r>
            <a:r>
              <a:rPr lang="cs-CZ" dirty="0"/>
              <a:t>), nucení zpěváků působit v italských produkcích, zákaz jejich účinkování na charitativních koncertech mimo operu, odebírání penzí umělcům a stipendií začínajícím studentům</a:t>
            </a:r>
          </a:p>
          <a:p>
            <a:r>
              <a:rPr lang="cs-CZ" dirty="0"/>
              <a:t>založení prvního hudebního periodika Ruch </a:t>
            </a:r>
            <a:r>
              <a:rPr lang="cs-CZ" dirty="0" err="1"/>
              <a:t>muzyczny</a:t>
            </a:r>
            <a:endParaRPr lang="cs-CZ" dirty="0"/>
          </a:p>
          <a:p>
            <a:r>
              <a:rPr lang="cs-CZ" dirty="0"/>
              <a:t>Varšavská filharmonie založena až 1901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591380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Vlastní 5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002060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10090</TotalTime>
  <Words>3854</Words>
  <Application>Microsoft Office PowerPoint</Application>
  <PresentationFormat>Širokoúhlá obrazovka</PresentationFormat>
  <Paragraphs>426</Paragraphs>
  <Slides>35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Century Gothic</vt:lpstr>
      <vt:lpstr>Trebuchet MS</vt:lpstr>
      <vt:lpstr>Berlín</vt:lpstr>
      <vt:lpstr>Národní školy II.: ostatní kultury</vt:lpstr>
      <vt:lpstr>„jaro národů“</vt:lpstr>
      <vt:lpstr>Dělení evropských jazyků (výběr)</vt:lpstr>
      <vt:lpstr>2. SLOVENSKÁ NÁRODNÍ ŠKOLA</vt:lpstr>
      <vt:lpstr>Prezentace aplikace PowerPoint</vt:lpstr>
      <vt:lpstr>Prezentace aplikace PowerPoint</vt:lpstr>
      <vt:lpstr>Prezentace aplikace PowerPoint</vt:lpstr>
      <vt:lpstr> </vt:lpstr>
      <vt:lpstr>3. POLSKÁ NÁRODNÍ ŠKOLA</vt:lpstr>
      <vt:lpstr>Prezentace aplikace PowerPoint</vt:lpstr>
      <vt:lpstr>Prezentace aplikace PowerPoint</vt:lpstr>
      <vt:lpstr>Prezentace aplikace PowerPoint</vt:lpstr>
      <vt:lpstr>4. MAĎARSKÁ NÁRODNÍ ŠKOLA</vt:lpstr>
      <vt:lpstr>Prezentace aplikace PowerPoint</vt:lpstr>
      <vt:lpstr>5. NÁRODNÍ ŠKOLY SKANDINÁVSKÝCH STÁTŮ</vt:lpstr>
      <vt:lpstr>Prezentace aplikace PowerPoint</vt:lpstr>
      <vt:lpstr>Skandinávie – „hrdí dědicové Vikingů“</vt:lpstr>
      <vt:lpstr>Dánsko</vt:lpstr>
      <vt:lpstr>Prezentace aplikace PowerPoint</vt:lpstr>
      <vt:lpstr>Prezentace aplikace PowerPoint</vt:lpstr>
      <vt:lpstr>Švédsko</vt:lpstr>
      <vt:lpstr>Prezentace aplikace PowerPoint</vt:lpstr>
      <vt:lpstr>Norsko</vt:lpstr>
      <vt:lpstr>Prezentace aplikace PowerPoint</vt:lpstr>
      <vt:lpstr>Prezentace aplikace PowerPoint</vt:lpstr>
      <vt:lpstr>Prezentace aplikace PowerPoint</vt:lpstr>
      <vt:lpstr>Finsko</vt:lpstr>
      <vt:lpstr>Prezentace aplikace PowerPoint</vt:lpstr>
      <vt:lpstr>6. ANGLICKÁ NÁRODNÍ ŠKOLA</vt:lpstr>
      <vt:lpstr>7. ITALSKÁ NÁRODNÍ ŠKOLA</vt:lpstr>
      <vt:lpstr>7. Další kultury</vt:lpstr>
      <vt:lpstr>Prezentace aplikace PowerPoint</vt:lpstr>
      <vt:lpstr>ČESKÁ NÁRODNÍ ŠKOLA</vt:lpstr>
      <vt:lpstr>FRANCOUZSKÁ NÁRODNÍ ŠKOLA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Kučerová</dc:creator>
  <cp:lastModifiedBy>Lenka Kučerová</cp:lastModifiedBy>
  <cp:revision>362</cp:revision>
  <cp:lastPrinted>2018-11-07T06:25:08Z</cp:lastPrinted>
  <dcterms:created xsi:type="dcterms:W3CDTF">2018-11-01T14:27:54Z</dcterms:created>
  <dcterms:modified xsi:type="dcterms:W3CDTF">2020-11-25T20:21:02Z</dcterms:modified>
</cp:coreProperties>
</file>