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60" r:id="rId3"/>
    <p:sldId id="280" r:id="rId4"/>
    <p:sldId id="275" r:id="rId5"/>
    <p:sldId id="271" r:id="rId6"/>
    <p:sldId id="259" r:id="rId7"/>
    <p:sldId id="267" r:id="rId8"/>
    <p:sldId id="279" r:id="rId9"/>
    <p:sldId id="268" r:id="rId10"/>
    <p:sldId id="264" r:id="rId11"/>
    <p:sldId id="276" r:id="rId12"/>
    <p:sldId id="277" r:id="rId13"/>
    <p:sldId id="272" r:id="rId14"/>
    <p:sldId id="278" r:id="rId15"/>
    <p:sldId id="274" r:id="rId16"/>
    <p:sldId id="26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810"/>
    <a:srgbClr val="040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3" autoAdjust="0"/>
    <p:restoredTop sz="87755" autoAdjust="0"/>
  </p:normalViewPr>
  <p:slideViewPr>
    <p:cSldViewPr snapToGrid="0">
      <p:cViewPr varScale="1">
        <p:scale>
          <a:sx n="63" d="100"/>
          <a:sy n="63" d="100"/>
        </p:scale>
        <p:origin x="1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0E4EB-52ED-48F8-92AB-5F521CAA3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5C3DF2-EA9C-4594-A0A2-A124706543C2}">
      <dgm:prSet phldrT="[Text]"/>
      <dgm:spPr/>
      <dgm:t>
        <a:bodyPr/>
        <a:lstStyle/>
        <a:p>
          <a:r>
            <a:rPr lang="cs-CZ" dirty="0"/>
            <a:t>Absolventi moskevské konzervatoře</a:t>
          </a:r>
        </a:p>
      </dgm:t>
    </dgm:pt>
    <dgm:pt modelId="{4DB53988-E55F-4CBC-8B02-54E6DAE49782}" type="parTrans" cxnId="{13CCBAEC-70F0-46E0-B726-D9C8BD4D9772}">
      <dgm:prSet/>
      <dgm:spPr/>
      <dgm:t>
        <a:bodyPr/>
        <a:lstStyle/>
        <a:p>
          <a:endParaRPr lang="cs-CZ"/>
        </a:p>
      </dgm:t>
    </dgm:pt>
    <dgm:pt modelId="{9EDDA0FB-B9AC-469A-A5BB-431FD5FD79F6}" type="sibTrans" cxnId="{13CCBAEC-70F0-46E0-B726-D9C8BD4D9772}">
      <dgm:prSet/>
      <dgm:spPr/>
      <dgm:t>
        <a:bodyPr/>
        <a:lstStyle/>
        <a:p>
          <a:endParaRPr lang="cs-CZ"/>
        </a:p>
      </dgm:t>
    </dgm:pt>
    <dgm:pt modelId="{9268C74E-7D28-40E3-9CA5-41177F153F47}">
      <dgm:prSet phldrT="[Text]"/>
      <dgm:spPr/>
      <dgm:t>
        <a:bodyPr/>
        <a:lstStyle/>
        <a:p>
          <a:r>
            <a:rPr lang="cs-CZ" b="1" dirty="0" err="1"/>
            <a:t>Rachmaninov</a:t>
          </a:r>
          <a:r>
            <a:rPr lang="cs-CZ" b="1" dirty="0"/>
            <a:t>, </a:t>
          </a:r>
          <a:r>
            <a:rPr lang="cs-CZ" b="1" dirty="0" err="1"/>
            <a:t>Skrjabin</a:t>
          </a:r>
          <a:endParaRPr lang="cs-CZ" b="1" dirty="0"/>
        </a:p>
      </dgm:t>
    </dgm:pt>
    <dgm:pt modelId="{0B95B910-8C83-433D-9AAE-8C47E956F137}" type="parTrans" cxnId="{14C0389B-0844-431E-A793-E8812D28A8FB}">
      <dgm:prSet/>
      <dgm:spPr/>
      <dgm:t>
        <a:bodyPr/>
        <a:lstStyle/>
        <a:p>
          <a:endParaRPr lang="cs-CZ"/>
        </a:p>
      </dgm:t>
    </dgm:pt>
    <dgm:pt modelId="{6F096622-E3C9-4A99-9E9F-B43CB4B2CB93}" type="sibTrans" cxnId="{14C0389B-0844-431E-A793-E8812D28A8FB}">
      <dgm:prSet/>
      <dgm:spPr/>
      <dgm:t>
        <a:bodyPr/>
        <a:lstStyle/>
        <a:p>
          <a:endParaRPr lang="cs-CZ"/>
        </a:p>
      </dgm:t>
    </dgm:pt>
    <dgm:pt modelId="{AD37FA44-3696-4406-B74D-D3D73DBC4C14}">
      <dgm:prSet phldrT="[Text]"/>
      <dgm:spPr/>
      <dgm:t>
        <a:bodyPr/>
        <a:lstStyle/>
        <a:p>
          <a:r>
            <a:rPr lang="cs-CZ" dirty="0"/>
            <a:t>Žáci N. A. R.-Korsakova v Petrohradě</a:t>
          </a:r>
        </a:p>
      </dgm:t>
    </dgm:pt>
    <dgm:pt modelId="{50490372-C187-4AC8-9C30-0FE12610C89A}" type="parTrans" cxnId="{F02AD751-1B1A-46DF-987C-ADF73A667CCD}">
      <dgm:prSet/>
      <dgm:spPr/>
      <dgm:t>
        <a:bodyPr/>
        <a:lstStyle/>
        <a:p>
          <a:endParaRPr lang="cs-CZ"/>
        </a:p>
      </dgm:t>
    </dgm:pt>
    <dgm:pt modelId="{1382758C-2BE6-4F11-8B3B-9D41A37F9BF2}" type="sibTrans" cxnId="{F02AD751-1B1A-46DF-987C-ADF73A667CCD}">
      <dgm:prSet/>
      <dgm:spPr/>
      <dgm:t>
        <a:bodyPr/>
        <a:lstStyle/>
        <a:p>
          <a:endParaRPr lang="cs-CZ"/>
        </a:p>
      </dgm:t>
    </dgm:pt>
    <dgm:pt modelId="{3E667A1A-401D-485B-8BA7-0DF524D1C26D}">
      <dgm:prSet phldrT="[Text]"/>
      <dgm:spPr/>
      <dgm:t>
        <a:bodyPr/>
        <a:lstStyle/>
        <a:p>
          <a:r>
            <a:rPr lang="cs-CZ" b="1" dirty="0" err="1"/>
            <a:t>Glazunov</a:t>
          </a:r>
          <a:endParaRPr lang="cs-CZ" b="1" dirty="0"/>
        </a:p>
      </dgm:t>
    </dgm:pt>
    <dgm:pt modelId="{FA82A985-8AD1-4B8B-B23F-D18B98BB378C}" type="parTrans" cxnId="{C16977E4-25A0-4874-8579-258EB0508DC3}">
      <dgm:prSet/>
      <dgm:spPr/>
      <dgm:t>
        <a:bodyPr/>
        <a:lstStyle/>
        <a:p>
          <a:endParaRPr lang="cs-CZ"/>
        </a:p>
      </dgm:t>
    </dgm:pt>
    <dgm:pt modelId="{A8AA2B8F-70AF-4907-8E34-4E4D280D85AF}" type="sibTrans" cxnId="{C16977E4-25A0-4874-8579-258EB0508DC3}">
      <dgm:prSet/>
      <dgm:spPr/>
      <dgm:t>
        <a:bodyPr/>
        <a:lstStyle/>
        <a:p>
          <a:endParaRPr lang="cs-CZ"/>
        </a:p>
      </dgm:t>
    </dgm:pt>
    <dgm:pt modelId="{CF0A2FE9-6D58-4FF9-9BD4-4E2219FC474A}">
      <dgm:prSet phldrT="[Text]"/>
      <dgm:spPr/>
      <dgm:t>
        <a:bodyPr/>
        <a:lstStyle/>
        <a:p>
          <a:r>
            <a:rPr lang="cs-CZ" dirty="0" err="1"/>
            <a:t>Ljapunov</a:t>
          </a:r>
          <a:r>
            <a:rPr lang="cs-CZ" dirty="0"/>
            <a:t>, </a:t>
          </a:r>
          <a:r>
            <a:rPr lang="cs-CZ" dirty="0" err="1"/>
            <a:t>Rebikov</a:t>
          </a:r>
          <a:r>
            <a:rPr lang="cs-CZ" dirty="0"/>
            <a:t>, </a:t>
          </a:r>
          <a:r>
            <a:rPr lang="cs-CZ" dirty="0" err="1"/>
            <a:t>Metner</a:t>
          </a:r>
          <a:r>
            <a:rPr lang="cs-CZ" dirty="0"/>
            <a:t> </a:t>
          </a:r>
        </a:p>
      </dgm:t>
    </dgm:pt>
    <dgm:pt modelId="{0892B5FC-9FF4-484B-8117-784E35089B69}" type="parTrans" cxnId="{036B99CC-DC1C-47EB-8B33-0A64F4F58E4F}">
      <dgm:prSet/>
      <dgm:spPr/>
      <dgm:t>
        <a:bodyPr/>
        <a:lstStyle/>
        <a:p>
          <a:endParaRPr lang="cs-CZ"/>
        </a:p>
      </dgm:t>
    </dgm:pt>
    <dgm:pt modelId="{97E14E74-2B41-4A37-9B15-5BD542B20EF7}" type="sibTrans" cxnId="{036B99CC-DC1C-47EB-8B33-0A64F4F58E4F}">
      <dgm:prSet/>
      <dgm:spPr/>
      <dgm:t>
        <a:bodyPr/>
        <a:lstStyle/>
        <a:p>
          <a:endParaRPr lang="cs-CZ"/>
        </a:p>
      </dgm:t>
    </dgm:pt>
    <dgm:pt modelId="{24674C2E-2ED2-4ECB-B4DD-AB82CD52992F}">
      <dgm:prSet phldrT="[Text]"/>
      <dgm:spPr/>
      <dgm:t>
        <a:bodyPr/>
        <a:lstStyle/>
        <a:p>
          <a:r>
            <a:rPr lang="cs-CZ" dirty="0" err="1"/>
            <a:t>Ljadov</a:t>
          </a:r>
          <a:r>
            <a:rPr lang="cs-CZ" dirty="0"/>
            <a:t>, </a:t>
          </a:r>
          <a:r>
            <a:rPr lang="cs-CZ" dirty="0" err="1"/>
            <a:t>Čerepnin</a:t>
          </a:r>
          <a:r>
            <a:rPr lang="cs-CZ" dirty="0"/>
            <a:t>, </a:t>
          </a:r>
          <a:r>
            <a:rPr lang="cs-CZ" dirty="0" err="1"/>
            <a:t>Asafjev</a:t>
          </a:r>
          <a:r>
            <a:rPr lang="cs-CZ" dirty="0"/>
            <a:t>, </a:t>
          </a:r>
          <a:r>
            <a:rPr lang="cs-CZ" dirty="0" err="1"/>
            <a:t>Ďagilev</a:t>
          </a:r>
          <a:r>
            <a:rPr lang="cs-CZ" dirty="0"/>
            <a:t>, </a:t>
          </a:r>
          <a:r>
            <a:rPr lang="cs-CZ" dirty="0" err="1"/>
            <a:t>Arenskij</a:t>
          </a:r>
          <a:r>
            <a:rPr lang="cs-CZ" dirty="0"/>
            <a:t>, </a:t>
          </a:r>
          <a:r>
            <a:rPr lang="cs-CZ" dirty="0" err="1"/>
            <a:t>Grečaninov</a:t>
          </a:r>
          <a:r>
            <a:rPr lang="cs-CZ" dirty="0"/>
            <a:t>, </a:t>
          </a:r>
          <a:r>
            <a:rPr lang="cs-CZ" dirty="0" err="1"/>
            <a:t>Ippolitov</a:t>
          </a:r>
          <a:r>
            <a:rPr lang="cs-CZ" dirty="0"/>
            <a:t>-Ivanov, </a:t>
          </a:r>
          <a:r>
            <a:rPr lang="cs-CZ" b="0" dirty="0" err="1"/>
            <a:t>Mjaskovskij</a:t>
          </a:r>
          <a:r>
            <a:rPr lang="cs-CZ" dirty="0"/>
            <a:t> </a:t>
          </a:r>
        </a:p>
      </dgm:t>
    </dgm:pt>
    <dgm:pt modelId="{E2FAEF5A-3D80-401B-8CA5-F992A8B81FBD}" type="parTrans" cxnId="{69395856-D5B9-4B03-8F50-1B21909F35B1}">
      <dgm:prSet/>
      <dgm:spPr/>
      <dgm:t>
        <a:bodyPr/>
        <a:lstStyle/>
        <a:p>
          <a:endParaRPr lang="cs-CZ"/>
        </a:p>
      </dgm:t>
    </dgm:pt>
    <dgm:pt modelId="{D13F9784-FC9B-43FA-82D4-C10B0C582122}" type="sibTrans" cxnId="{69395856-D5B9-4B03-8F50-1B21909F35B1}">
      <dgm:prSet/>
      <dgm:spPr/>
      <dgm:t>
        <a:bodyPr/>
        <a:lstStyle/>
        <a:p>
          <a:endParaRPr lang="cs-CZ"/>
        </a:p>
      </dgm:t>
    </dgm:pt>
    <dgm:pt modelId="{FBBD3A6C-4DB4-43C2-A42C-F7809A513A60}" type="pres">
      <dgm:prSet presAssocID="{EB90E4EB-52ED-48F8-92AB-5F521CAA3454}" presName="linear" presStyleCnt="0">
        <dgm:presLayoutVars>
          <dgm:animLvl val="lvl"/>
          <dgm:resizeHandles val="exact"/>
        </dgm:presLayoutVars>
      </dgm:prSet>
      <dgm:spPr/>
    </dgm:pt>
    <dgm:pt modelId="{39A3B16E-B90A-4F38-A705-E70340F96DCE}" type="pres">
      <dgm:prSet presAssocID="{735C3DF2-EA9C-4594-A0A2-A124706543C2}" presName="parentText" presStyleLbl="node1" presStyleIdx="0" presStyleCnt="2" custAng="0" custScaleX="89931" custScaleY="60452" custLinFactNeighborX="-3782" custLinFactNeighborY="3378">
        <dgm:presLayoutVars>
          <dgm:chMax val="0"/>
          <dgm:bulletEnabled val="1"/>
        </dgm:presLayoutVars>
      </dgm:prSet>
      <dgm:spPr/>
    </dgm:pt>
    <dgm:pt modelId="{6BC09028-ACB4-4CE8-8CDC-28F846E30483}" type="pres">
      <dgm:prSet presAssocID="{735C3DF2-EA9C-4594-A0A2-A124706543C2}" presName="childText" presStyleLbl="revTx" presStyleIdx="0" presStyleCnt="2" custAng="0" custScaleY="47257" custLinFactNeighborX="169" custLinFactNeighborY="11466">
        <dgm:presLayoutVars>
          <dgm:bulletEnabled val="1"/>
        </dgm:presLayoutVars>
      </dgm:prSet>
      <dgm:spPr/>
    </dgm:pt>
    <dgm:pt modelId="{BF4611B5-475C-4FDC-B34C-210D5F9437B5}" type="pres">
      <dgm:prSet presAssocID="{AD37FA44-3696-4406-B74D-D3D73DBC4C14}" presName="parentText" presStyleLbl="node1" presStyleIdx="1" presStyleCnt="2" custAng="0" custScaleX="90611" custScaleY="64339" custLinFactNeighborX="-3442" custLinFactNeighborY="9889">
        <dgm:presLayoutVars>
          <dgm:chMax val="0"/>
          <dgm:bulletEnabled val="1"/>
        </dgm:presLayoutVars>
      </dgm:prSet>
      <dgm:spPr/>
    </dgm:pt>
    <dgm:pt modelId="{B5EDAEB0-43FA-4F37-A7CC-7ED32D66A86C}" type="pres">
      <dgm:prSet presAssocID="{AD37FA44-3696-4406-B74D-D3D73DBC4C14}" presName="childText" presStyleLbl="revTx" presStyleIdx="1" presStyleCnt="2" custAng="0" custLinFactNeighborX="0" custLinFactNeighborY="15379">
        <dgm:presLayoutVars>
          <dgm:bulletEnabled val="1"/>
        </dgm:presLayoutVars>
      </dgm:prSet>
      <dgm:spPr/>
    </dgm:pt>
  </dgm:ptLst>
  <dgm:cxnLst>
    <dgm:cxn modelId="{3AA5C12A-3F65-4FDC-8730-E9E3A5A8FFD7}" type="presOf" srcId="{CF0A2FE9-6D58-4FF9-9BD4-4E2219FC474A}" destId="{6BC09028-ACB4-4CE8-8CDC-28F846E30483}" srcOrd="0" destOrd="1" presId="urn:microsoft.com/office/officeart/2005/8/layout/vList2"/>
    <dgm:cxn modelId="{D79BEA2E-06D7-47C1-91BF-1EC4F577249B}" type="presOf" srcId="{9268C74E-7D28-40E3-9CA5-41177F153F47}" destId="{6BC09028-ACB4-4CE8-8CDC-28F846E30483}" srcOrd="0" destOrd="0" presId="urn:microsoft.com/office/officeart/2005/8/layout/vList2"/>
    <dgm:cxn modelId="{26C2F13E-7544-41B2-8D06-294E72FBBD4E}" type="presOf" srcId="{EB90E4EB-52ED-48F8-92AB-5F521CAA3454}" destId="{FBBD3A6C-4DB4-43C2-A42C-F7809A513A60}" srcOrd="0" destOrd="0" presId="urn:microsoft.com/office/officeart/2005/8/layout/vList2"/>
    <dgm:cxn modelId="{EA899B48-50A2-4CBC-84F6-C930E5E740C5}" type="presOf" srcId="{3E667A1A-401D-485B-8BA7-0DF524D1C26D}" destId="{B5EDAEB0-43FA-4F37-A7CC-7ED32D66A86C}" srcOrd="0" destOrd="0" presId="urn:microsoft.com/office/officeart/2005/8/layout/vList2"/>
    <dgm:cxn modelId="{F02AD751-1B1A-46DF-987C-ADF73A667CCD}" srcId="{EB90E4EB-52ED-48F8-92AB-5F521CAA3454}" destId="{AD37FA44-3696-4406-B74D-D3D73DBC4C14}" srcOrd="1" destOrd="0" parTransId="{50490372-C187-4AC8-9C30-0FE12610C89A}" sibTransId="{1382758C-2BE6-4F11-8B3B-9D41A37F9BF2}"/>
    <dgm:cxn modelId="{69395856-D5B9-4B03-8F50-1B21909F35B1}" srcId="{AD37FA44-3696-4406-B74D-D3D73DBC4C14}" destId="{24674C2E-2ED2-4ECB-B4DD-AB82CD52992F}" srcOrd="1" destOrd="0" parTransId="{E2FAEF5A-3D80-401B-8CA5-F992A8B81FBD}" sibTransId="{D13F9784-FC9B-43FA-82D4-C10B0C582122}"/>
    <dgm:cxn modelId="{87383F7D-3943-4677-B6C0-5733C4E9C5FE}" type="presOf" srcId="{24674C2E-2ED2-4ECB-B4DD-AB82CD52992F}" destId="{B5EDAEB0-43FA-4F37-A7CC-7ED32D66A86C}" srcOrd="0" destOrd="1" presId="urn:microsoft.com/office/officeart/2005/8/layout/vList2"/>
    <dgm:cxn modelId="{14C0389B-0844-431E-A793-E8812D28A8FB}" srcId="{735C3DF2-EA9C-4594-A0A2-A124706543C2}" destId="{9268C74E-7D28-40E3-9CA5-41177F153F47}" srcOrd="0" destOrd="0" parTransId="{0B95B910-8C83-433D-9AAE-8C47E956F137}" sibTransId="{6F096622-E3C9-4A99-9E9F-B43CB4B2CB93}"/>
    <dgm:cxn modelId="{036B99CC-DC1C-47EB-8B33-0A64F4F58E4F}" srcId="{735C3DF2-EA9C-4594-A0A2-A124706543C2}" destId="{CF0A2FE9-6D58-4FF9-9BD4-4E2219FC474A}" srcOrd="1" destOrd="0" parTransId="{0892B5FC-9FF4-484B-8117-784E35089B69}" sibTransId="{97E14E74-2B41-4A37-9B15-5BD542B20EF7}"/>
    <dgm:cxn modelId="{C16977E4-25A0-4874-8579-258EB0508DC3}" srcId="{AD37FA44-3696-4406-B74D-D3D73DBC4C14}" destId="{3E667A1A-401D-485B-8BA7-0DF524D1C26D}" srcOrd="0" destOrd="0" parTransId="{FA82A985-8AD1-4B8B-B23F-D18B98BB378C}" sibTransId="{A8AA2B8F-70AF-4907-8E34-4E4D280D85AF}"/>
    <dgm:cxn modelId="{13CCBAEC-70F0-46E0-B726-D9C8BD4D9772}" srcId="{EB90E4EB-52ED-48F8-92AB-5F521CAA3454}" destId="{735C3DF2-EA9C-4594-A0A2-A124706543C2}" srcOrd="0" destOrd="0" parTransId="{4DB53988-E55F-4CBC-8B02-54E6DAE49782}" sibTransId="{9EDDA0FB-B9AC-469A-A5BB-431FD5FD79F6}"/>
    <dgm:cxn modelId="{6947E7EC-479F-4AF9-A77D-A06B2B128D8A}" type="presOf" srcId="{735C3DF2-EA9C-4594-A0A2-A124706543C2}" destId="{39A3B16E-B90A-4F38-A705-E70340F96DCE}" srcOrd="0" destOrd="0" presId="urn:microsoft.com/office/officeart/2005/8/layout/vList2"/>
    <dgm:cxn modelId="{096004F4-FC4E-456D-B326-90DB1658F34C}" type="presOf" srcId="{AD37FA44-3696-4406-B74D-D3D73DBC4C14}" destId="{BF4611B5-475C-4FDC-B34C-210D5F9437B5}" srcOrd="0" destOrd="0" presId="urn:microsoft.com/office/officeart/2005/8/layout/vList2"/>
    <dgm:cxn modelId="{5FBF856D-FA26-4C29-9A56-9530637392F9}" type="presParOf" srcId="{FBBD3A6C-4DB4-43C2-A42C-F7809A513A60}" destId="{39A3B16E-B90A-4F38-A705-E70340F96DCE}" srcOrd="0" destOrd="0" presId="urn:microsoft.com/office/officeart/2005/8/layout/vList2"/>
    <dgm:cxn modelId="{0B6F935D-1DDC-40DB-A25F-987F03EB07E2}" type="presParOf" srcId="{FBBD3A6C-4DB4-43C2-A42C-F7809A513A60}" destId="{6BC09028-ACB4-4CE8-8CDC-28F846E30483}" srcOrd="1" destOrd="0" presId="urn:microsoft.com/office/officeart/2005/8/layout/vList2"/>
    <dgm:cxn modelId="{C41D6C2D-460B-4448-A078-134416711261}" type="presParOf" srcId="{FBBD3A6C-4DB4-43C2-A42C-F7809A513A60}" destId="{BF4611B5-475C-4FDC-B34C-210D5F9437B5}" srcOrd="2" destOrd="0" presId="urn:microsoft.com/office/officeart/2005/8/layout/vList2"/>
    <dgm:cxn modelId="{56448A2B-898A-46FF-B9B0-58A85C5D577E}" type="presParOf" srcId="{FBBD3A6C-4DB4-43C2-A42C-F7809A513A60}" destId="{B5EDAEB0-43FA-4F37-A7CC-7ED32D66A8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B16E-B90A-4F38-A705-E70340F96DCE}">
      <dsp:nvSpPr>
        <dsp:cNvPr id="0" name=""/>
        <dsp:cNvSpPr/>
      </dsp:nvSpPr>
      <dsp:spPr>
        <a:xfrm>
          <a:off x="149483" y="272263"/>
          <a:ext cx="10733107" cy="763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Absolventi moskevské konzervatoře</a:t>
          </a:r>
        </a:p>
      </dsp:txBody>
      <dsp:txXfrm>
        <a:off x="186772" y="309552"/>
        <a:ext cx="10658529" cy="689293"/>
      </dsp:txXfrm>
    </dsp:sp>
    <dsp:sp modelId="{6BC09028-ACB4-4CE8-8CDC-28F846E30483}">
      <dsp:nvSpPr>
        <dsp:cNvPr id="0" name=""/>
        <dsp:cNvSpPr/>
      </dsp:nvSpPr>
      <dsp:spPr>
        <a:xfrm>
          <a:off x="0" y="1133820"/>
          <a:ext cx="11934825" cy="66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93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 err="1"/>
            <a:t>Rachmaninov</a:t>
          </a:r>
          <a:r>
            <a:rPr lang="cs-CZ" sz="2000" b="1" kern="1200" dirty="0"/>
            <a:t>, </a:t>
          </a:r>
          <a:r>
            <a:rPr lang="cs-CZ" sz="2000" b="1" kern="1200" dirty="0" err="1"/>
            <a:t>Skrjabin</a:t>
          </a:r>
          <a:endParaRPr lang="cs-CZ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 err="1"/>
            <a:t>Ljapunov</a:t>
          </a:r>
          <a:r>
            <a:rPr lang="cs-CZ" sz="2000" kern="1200" dirty="0"/>
            <a:t>, </a:t>
          </a:r>
          <a:r>
            <a:rPr lang="cs-CZ" sz="2000" kern="1200" dirty="0" err="1"/>
            <a:t>Rebikov</a:t>
          </a:r>
          <a:r>
            <a:rPr lang="cs-CZ" sz="2000" kern="1200" dirty="0"/>
            <a:t>, </a:t>
          </a:r>
          <a:r>
            <a:rPr lang="cs-CZ" sz="2000" kern="1200" dirty="0" err="1"/>
            <a:t>Metner</a:t>
          </a:r>
          <a:r>
            <a:rPr lang="cs-CZ" sz="2000" kern="1200" dirty="0"/>
            <a:t> </a:t>
          </a:r>
        </a:p>
      </dsp:txBody>
      <dsp:txXfrm>
        <a:off x="0" y="1133820"/>
        <a:ext cx="11934825" cy="660298"/>
      </dsp:txXfrm>
    </dsp:sp>
    <dsp:sp modelId="{BF4611B5-475C-4FDC-B34C-210D5F9437B5}">
      <dsp:nvSpPr>
        <dsp:cNvPr id="0" name=""/>
        <dsp:cNvSpPr/>
      </dsp:nvSpPr>
      <dsp:spPr>
        <a:xfrm>
          <a:off x="149483" y="1842678"/>
          <a:ext cx="10814264" cy="812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Žáci N. A. R.-Korsakova v Petrohradě</a:t>
          </a:r>
        </a:p>
      </dsp:txBody>
      <dsp:txXfrm>
        <a:off x="189170" y="1882365"/>
        <a:ext cx="10734890" cy="733613"/>
      </dsp:txXfrm>
    </dsp:sp>
    <dsp:sp modelId="{B5EDAEB0-43FA-4F37-A7CC-7ED32D66A86C}">
      <dsp:nvSpPr>
        <dsp:cNvPr id="0" name=""/>
        <dsp:cNvSpPr/>
      </dsp:nvSpPr>
      <dsp:spPr>
        <a:xfrm>
          <a:off x="0" y="2656551"/>
          <a:ext cx="11934825" cy="195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93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 err="1"/>
            <a:t>Glazunov</a:t>
          </a:r>
          <a:endParaRPr lang="cs-CZ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 err="1"/>
            <a:t>Ljadov</a:t>
          </a:r>
          <a:r>
            <a:rPr lang="cs-CZ" sz="2000" kern="1200" dirty="0"/>
            <a:t>, </a:t>
          </a:r>
          <a:r>
            <a:rPr lang="cs-CZ" sz="2000" kern="1200" dirty="0" err="1"/>
            <a:t>Čerepnin</a:t>
          </a:r>
          <a:r>
            <a:rPr lang="cs-CZ" sz="2000" kern="1200" dirty="0"/>
            <a:t>, </a:t>
          </a:r>
          <a:r>
            <a:rPr lang="cs-CZ" sz="2000" kern="1200" dirty="0" err="1"/>
            <a:t>Asafjev</a:t>
          </a:r>
          <a:r>
            <a:rPr lang="cs-CZ" sz="2000" kern="1200" dirty="0"/>
            <a:t>, </a:t>
          </a:r>
          <a:r>
            <a:rPr lang="cs-CZ" sz="2000" kern="1200" dirty="0" err="1"/>
            <a:t>Ďagilev</a:t>
          </a:r>
          <a:r>
            <a:rPr lang="cs-CZ" sz="2000" kern="1200" dirty="0"/>
            <a:t>, </a:t>
          </a:r>
          <a:r>
            <a:rPr lang="cs-CZ" sz="2000" kern="1200" dirty="0" err="1"/>
            <a:t>Arenskij</a:t>
          </a:r>
          <a:r>
            <a:rPr lang="cs-CZ" sz="2000" kern="1200" dirty="0"/>
            <a:t>, </a:t>
          </a:r>
          <a:r>
            <a:rPr lang="cs-CZ" sz="2000" kern="1200" dirty="0" err="1"/>
            <a:t>Grečaninov</a:t>
          </a:r>
          <a:r>
            <a:rPr lang="cs-CZ" sz="2000" kern="1200" dirty="0"/>
            <a:t>, </a:t>
          </a:r>
          <a:r>
            <a:rPr lang="cs-CZ" sz="2000" kern="1200" dirty="0" err="1"/>
            <a:t>Ippolitov</a:t>
          </a:r>
          <a:r>
            <a:rPr lang="cs-CZ" sz="2000" kern="1200" dirty="0"/>
            <a:t>-Ivanov, </a:t>
          </a:r>
          <a:r>
            <a:rPr lang="cs-CZ" sz="2000" b="0" kern="1200" dirty="0" err="1"/>
            <a:t>Mjaskovskij</a:t>
          </a:r>
          <a:r>
            <a:rPr lang="cs-CZ" sz="2000" kern="1200" dirty="0"/>
            <a:t> </a:t>
          </a:r>
        </a:p>
      </dsp:txBody>
      <dsp:txXfrm>
        <a:off x="0" y="2656551"/>
        <a:ext cx="11934825" cy="1956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6463D-A6C8-4BE9-916A-49D7B2F4CC39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A4F0B-A1B1-44B5-B770-B8C40FC14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12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WtxRA8fC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S8hk0kL2s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LMxO1AST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fD4ad2Qmbko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4F0B-A1B1-44B5-B770-B8C40FC145E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7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Rapsodie: https://www.youtube.com/watch?v=ppJ5uITLECE (6:00 </a:t>
            </a:r>
            <a:r>
              <a:rPr lang="cs-CZ" dirty="0" err="1"/>
              <a:t>Dies</a:t>
            </a:r>
            <a:r>
              <a:rPr lang="cs-CZ" dirty="0"/>
              <a:t> </a:t>
            </a:r>
            <a:r>
              <a:rPr lang="cs-CZ" dirty="0" err="1"/>
              <a:t>Irae</a:t>
            </a:r>
            <a:r>
              <a:rPr lang="cs-CZ" dirty="0"/>
              <a:t>)</a:t>
            </a:r>
          </a:p>
          <a:p>
            <a:r>
              <a:rPr lang="cs-CZ" dirty="0"/>
              <a:t>Preludium: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https://www.youtube.com/watch?v=pcWtxRA8fC8</a:t>
            </a: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koncert č.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</a:t>
            </a:r>
            <a:r>
              <a:rPr lang="cs-CZ">
                <a:hlinkClick r:id="rId4"/>
              </a:rPr>
              <a:t>https://www.youtube.com/watch?v=kS8hk0kL2sE</a:t>
            </a: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senar.ru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4F0B-A1B1-44B5-B770-B8C40FC145E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9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Prométheus: https://www.youtube.com/watch?v=V3B7uQ5K0IU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4F0B-A1B1-44B5-B770-B8C40FC145E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6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houslový koncert: </a:t>
            </a:r>
            <a:r>
              <a:rPr lang="cs-CZ" dirty="0">
                <a:hlinkClick r:id="rId3"/>
              </a:rPr>
              <a:t>https://www.youtube.com/watch?v=43LMxO1AST8</a:t>
            </a:r>
            <a:endParaRPr lang="cs-CZ" dirty="0"/>
          </a:p>
          <a:p>
            <a:r>
              <a:rPr lang="cs-CZ"/>
              <a:t>saxofonový:</a:t>
            </a:r>
            <a:r>
              <a:rPr lang="cs-CZ" baseline="0"/>
              <a:t> </a:t>
            </a:r>
            <a:r>
              <a:rPr lang="cs-CZ">
                <a:hlinkClick r:id="rId4"/>
              </a:rPr>
              <a:t>https://www.youtube.com/watch?v=fD4ad2Qmbko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4F0B-A1B1-44B5-B770-B8C40FC145E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50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Ljadov</a:t>
            </a:r>
            <a:r>
              <a:rPr lang="cs-CZ" dirty="0"/>
              <a:t> - Baba Jaga:</a:t>
            </a:r>
            <a:r>
              <a:rPr lang="cs-CZ" baseline="0" dirty="0"/>
              <a:t> https://www.youtube.com/watch?v=17szhwbiw_o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4F0B-A1B1-44B5-B770-B8C40FC145E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12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0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7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24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966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5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04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00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9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3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4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0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8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8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31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10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1449">
              <a:schemeClr val="bg1"/>
            </a:gs>
            <a:gs pos="12000">
              <a:schemeClr val="accent1">
                <a:lumMod val="50000"/>
              </a:schemeClr>
            </a:gs>
            <a:gs pos="85000">
              <a:schemeClr val="bg1"/>
            </a:gs>
            <a:gs pos="100000">
              <a:schemeClr val="accent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79FF-71BF-4166-B91F-070A2351A4B8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8A21-1145-4F24-8621-69156E00C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659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en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EA1FA-3B15-4DC8-AC95-76F743DB5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Pozdní romantismus I.:</a:t>
            </a:r>
            <a:br>
              <a:rPr lang="cs-CZ" dirty="0"/>
            </a:br>
            <a:r>
              <a:rPr lang="cs-CZ" dirty="0"/>
              <a:t>Rusko, Polsko, Anglie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901D97-B879-494F-BA93-773CD4128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 hodina</a:t>
            </a:r>
          </a:p>
        </p:txBody>
      </p:sp>
    </p:spTree>
    <p:extLst>
      <p:ext uri="{BB962C8B-B14F-4D97-AF65-F5344CB8AC3E}">
        <p14:creationId xmlns:p14="http://schemas.microsoft.com/office/powerpoint/2010/main" val="278181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221226"/>
            <a:ext cx="11934701" cy="6523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DALŠÍ ŽÁCI RIMSKÉHO-KORSAKOVA</a:t>
            </a:r>
          </a:p>
          <a:p>
            <a:pPr marL="0" indent="0">
              <a:buNone/>
            </a:pP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лий Константинович Лядов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(1855 Petrohrad – 1914 </a:t>
            </a:r>
            <a:r>
              <a:rPr lang="cs-CZ" dirty="0" err="1"/>
              <a:t>Poljanovka</a:t>
            </a:r>
            <a:r>
              <a:rPr lang="cs-CZ" dirty="0"/>
              <a:t>)</a:t>
            </a:r>
          </a:p>
          <a:p>
            <a:r>
              <a:rPr lang="cs-CZ" dirty="0"/>
              <a:t>skladatel, dirigent, pedagog, z hudební rodiny, dlouhá tradice</a:t>
            </a:r>
          </a:p>
          <a:p>
            <a:r>
              <a:rPr lang="cs-CZ" dirty="0"/>
              <a:t>po Korsakovovi profesor (hudební teorie a kompozice) na petrohradské konzervatoři → žáci: mj. N. J. </a:t>
            </a:r>
            <a:r>
              <a:rPr lang="cs-CZ" dirty="0" err="1"/>
              <a:t>Mjaskovskij</a:t>
            </a:r>
            <a:r>
              <a:rPr lang="cs-CZ" dirty="0"/>
              <a:t>, B. V. </a:t>
            </a:r>
            <a:r>
              <a:rPr lang="cs-CZ" dirty="0" err="1"/>
              <a:t>Asafjev</a:t>
            </a:r>
            <a:r>
              <a:rPr lang="cs-CZ" dirty="0"/>
              <a:t> a S. S. </a:t>
            </a:r>
            <a:r>
              <a:rPr lang="cs-CZ" dirty="0" err="1"/>
              <a:t>Prokofjev</a:t>
            </a:r>
            <a:endParaRPr lang="cs-CZ" dirty="0"/>
          </a:p>
          <a:p>
            <a:r>
              <a:rPr lang="cs-CZ" dirty="0"/>
              <a:t>mistr miniatur (orchestrální </a:t>
            </a:r>
            <a:r>
              <a:rPr lang="cs-CZ" i="1" dirty="0"/>
              <a:t>Baba Jaga</a:t>
            </a:r>
            <a:r>
              <a:rPr lang="cs-CZ" dirty="0"/>
              <a:t>, </a:t>
            </a:r>
            <a:r>
              <a:rPr lang="cs-CZ" i="1" dirty="0"/>
              <a:t>Začarované jezero </a:t>
            </a:r>
            <a:r>
              <a:rPr lang="cs-CZ" dirty="0"/>
              <a:t>aj.)</a:t>
            </a:r>
          </a:p>
          <a:p>
            <a:r>
              <a:rPr lang="cs-CZ" dirty="0"/>
              <a:t>spolupráce s Mocnou hrstkou</a:t>
            </a:r>
          </a:p>
          <a:p>
            <a:r>
              <a:rPr lang="cs-CZ" dirty="0"/>
              <a:t>v pozdních dílech experimenty s tonalitou, blíží se impresionismu</a:t>
            </a:r>
          </a:p>
          <a:p>
            <a:pPr marL="0" indent="0">
              <a:buNone/>
            </a:pP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Михайлович Ипполитов-Ив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(1859 – 1928)</a:t>
            </a:r>
          </a:p>
          <a:p>
            <a:r>
              <a:rPr lang="cs-CZ" dirty="0"/>
              <a:t>výzkum kavkazského folkloru, hudebně organizační činnost v Tbilisi (Gruzie)</a:t>
            </a:r>
          </a:p>
          <a:p>
            <a:r>
              <a:rPr lang="cs-CZ" dirty="0"/>
              <a:t>pedagog a ředitel moskevské konzervatoře (1893/1905 – 1922)</a:t>
            </a:r>
          </a:p>
          <a:p>
            <a:r>
              <a:rPr lang="cs-CZ" dirty="0"/>
              <a:t>v kompozici pod vlivem Čajkovského + zakavkazského folkloru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Степ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нович Аренский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(1861 – 1906)</a:t>
            </a:r>
          </a:p>
          <a:p>
            <a:r>
              <a:rPr lang="cs-CZ" dirty="0"/>
              <a:t>učitel </a:t>
            </a:r>
            <a:r>
              <a:rPr lang="cs-CZ" dirty="0" err="1"/>
              <a:t>Skrjabina</a:t>
            </a:r>
            <a:r>
              <a:rPr lang="cs-CZ" dirty="0"/>
              <a:t> a </a:t>
            </a:r>
            <a:r>
              <a:rPr lang="cs-CZ" dirty="0" err="1"/>
              <a:t>Rachmaninova</a:t>
            </a:r>
            <a:endParaRPr lang="cs-CZ" dirty="0"/>
          </a:p>
          <a:p>
            <a:r>
              <a:rPr lang="cs-CZ" dirty="0"/>
              <a:t>autor vyhledávané nauky o harmonii (1891) a nauky o hudebních formách (1894)</a:t>
            </a:r>
          </a:p>
          <a:p>
            <a:r>
              <a:rPr lang="cs-CZ" dirty="0"/>
              <a:t>kompozičně blízký Čajkovskému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41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879" y="840658"/>
            <a:ext cx="11958452" cy="58688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Тихонович Гречанинов </a:t>
            </a:r>
            <a:r>
              <a:rPr lang="cs-CZ" dirty="0"/>
              <a:t>(1864 – 1956)</a:t>
            </a:r>
          </a:p>
          <a:p>
            <a:r>
              <a:rPr lang="cs-CZ" dirty="0"/>
              <a:t>plodný skladatel (přes 200 děl)</a:t>
            </a:r>
          </a:p>
          <a:p>
            <a:r>
              <a:rPr lang="cs-CZ" dirty="0"/>
              <a:t>„ruský charakter“ jeho děl i po emigraci (Paříž, poté USA)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Павлович Дягилев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(1872 – 1929)</a:t>
            </a:r>
          </a:p>
          <a:p>
            <a:r>
              <a:rPr lang="cs-CZ" dirty="0"/>
              <a:t>baletní impresário, vlastnil baletní soubor, ve Francii spolupráce se Stravinským</a:t>
            </a:r>
          </a:p>
          <a:p>
            <a:r>
              <a:rPr lang="cs-CZ" dirty="0"/>
              <a:t>1890 v Rusku založil časopis Svět umění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Николаевич Черепнин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(1873 Petrohrad – 1945 Paříž) – viz 8. hod.</a:t>
            </a:r>
          </a:p>
          <a:p>
            <a:pPr marL="0" indent="0">
              <a:buNone/>
            </a:pP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Владимирович Асафьев </a:t>
            </a:r>
            <a:r>
              <a:rPr lang="ru-RU" dirty="0">
                <a:effectLst/>
              </a:rPr>
              <a:t>/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Игор Глебов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/>
              </a:rPr>
              <a:t>(1884 – 1949)</a:t>
            </a:r>
            <a:endParaRPr lang="ru-RU" dirty="0">
              <a:effectLst/>
            </a:endParaRPr>
          </a:p>
          <a:p>
            <a:r>
              <a:rPr lang="cs-CZ" dirty="0"/>
              <a:t>zvl. hudební teoretik a historik, také skladatel</a:t>
            </a:r>
          </a:p>
          <a:p>
            <a:r>
              <a:rPr lang="cs-CZ" dirty="0"/>
              <a:t>autor řady biografií o ruských skladatelích (</a:t>
            </a:r>
            <a:r>
              <a:rPr lang="cs-CZ" dirty="0" err="1"/>
              <a:t>Glinka</a:t>
            </a:r>
            <a:r>
              <a:rPr lang="cs-CZ" dirty="0"/>
              <a:t>, </a:t>
            </a:r>
            <a:r>
              <a:rPr lang="cs-CZ" dirty="0" err="1"/>
              <a:t>Musorgskij</a:t>
            </a:r>
            <a:r>
              <a:rPr lang="cs-CZ" dirty="0"/>
              <a:t>, Čajkovskij, </a:t>
            </a:r>
            <a:r>
              <a:rPr lang="cs-CZ" dirty="0" err="1"/>
              <a:t>Glazunov</a:t>
            </a:r>
            <a:r>
              <a:rPr lang="cs-CZ" dirty="0"/>
              <a:t>)</a:t>
            </a:r>
          </a:p>
          <a:p>
            <a:r>
              <a:rPr lang="cs-CZ" dirty="0"/>
              <a:t>politicky angažovaný (předseda Svazu sovětských skladatelů aj.)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60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9" y="619432"/>
            <a:ext cx="12117321" cy="623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Яковлевич Мясковский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(1881 – 1950)</a:t>
            </a:r>
          </a:p>
          <a:p>
            <a:r>
              <a:rPr lang="cs-CZ" dirty="0"/>
              <a:t>v Petrohradě žák Korsakova a </a:t>
            </a:r>
            <a:r>
              <a:rPr lang="cs-CZ" dirty="0" err="1"/>
              <a:t>Ljadova</a:t>
            </a:r>
            <a:r>
              <a:rPr lang="cs-CZ" dirty="0"/>
              <a:t>, sám v Moskvě (1921 – 1949) učil </a:t>
            </a:r>
            <a:r>
              <a:rPr lang="cs-CZ" dirty="0" err="1"/>
              <a:t>Chačaturjana</a:t>
            </a:r>
            <a:r>
              <a:rPr lang="cs-CZ" dirty="0"/>
              <a:t> a </a:t>
            </a:r>
            <a:r>
              <a:rPr lang="cs-CZ" dirty="0" err="1"/>
              <a:t>Kabalevského</a:t>
            </a:r>
            <a:endParaRPr lang="cs-CZ" dirty="0"/>
          </a:p>
          <a:p>
            <a:r>
              <a:rPr lang="cs-CZ" dirty="0"/>
              <a:t>v hudebních kruzích uznávaná autorita i mimo Rusko</a:t>
            </a:r>
          </a:p>
          <a:p>
            <a:r>
              <a:rPr lang="cs-CZ" dirty="0"/>
              <a:t>jeden ze zakladatelů ruské Mezinárodní společnosti pro soudobou hudbu, ve svých kompozicích ale romantické tendence (výraz: Čajkovský, formální výstavba: Beethoven)</a:t>
            </a:r>
          </a:p>
          <a:p>
            <a:r>
              <a:rPr lang="cs-CZ" dirty="0"/>
              <a:t>hudební kritik (příspěvky do moskevského časopisu </a:t>
            </a:r>
            <a:r>
              <a:rPr lang="cs-CZ" dirty="0" err="1"/>
              <a:t>Muzyka</a:t>
            </a:r>
            <a:r>
              <a:rPr lang="cs-CZ" dirty="0"/>
              <a:t>)</a:t>
            </a:r>
          </a:p>
          <a:p>
            <a:r>
              <a:rPr lang="cs-CZ" dirty="0"/>
              <a:t>během 2. světové války pobyt na Kavkaze (→ motivy místního folkloru)</a:t>
            </a:r>
          </a:p>
          <a:p>
            <a:r>
              <a:rPr lang="cs-CZ" dirty="0"/>
              <a:t>po válce obviněný z formalismu → jeho díla zakázána, přesto mnoho státních vyznamenání</a:t>
            </a:r>
          </a:p>
          <a:p>
            <a:r>
              <a:rPr lang="cs-CZ" dirty="0"/>
              <a:t>1948 veřejně vystupoval na obhajobu </a:t>
            </a:r>
            <a:r>
              <a:rPr lang="cs-CZ" dirty="0" err="1"/>
              <a:t>Prokofjeva</a:t>
            </a:r>
            <a:r>
              <a:rPr lang="cs-CZ" dirty="0"/>
              <a:t>, Šostakoviče a </a:t>
            </a:r>
            <a:r>
              <a:rPr lang="cs-CZ" dirty="0" err="1"/>
              <a:t>Chačaturjana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34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03" y="663677"/>
            <a:ext cx="11934701" cy="6194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Dílo</a:t>
            </a:r>
          </a:p>
          <a:p>
            <a:r>
              <a:rPr lang="cs-CZ" dirty="0"/>
              <a:t>převážně instrumentální tvorba: 9 sonát pro klavír, 13 smyčcových kvartetů, 27 symfonií, symfonické básně</a:t>
            </a:r>
          </a:p>
          <a:p>
            <a:r>
              <a:rPr lang="cs-CZ" dirty="0"/>
              <a:t>počáteční skladatelské období: pesimistické vize a mystické vidění světa</a:t>
            </a:r>
          </a:p>
          <a:p>
            <a:pPr lvl="1"/>
            <a:r>
              <a:rPr lang="cs-CZ" dirty="0"/>
              <a:t>nejzřetelnější: </a:t>
            </a:r>
            <a:r>
              <a:rPr lang="cs-CZ" i="1" dirty="0"/>
              <a:t>6. symfonie </a:t>
            </a:r>
            <a:r>
              <a:rPr lang="cs-CZ" dirty="0"/>
              <a:t>(1923, se sborem ad </a:t>
            </a:r>
            <a:r>
              <a:rPr lang="cs-CZ" dirty="0" err="1"/>
              <a:t>libitum</a:t>
            </a:r>
            <a:r>
              <a:rPr lang="cs-CZ" dirty="0"/>
              <a:t> ve 4. větě) – vrcholné dílo ruské symfonie</a:t>
            </a:r>
          </a:p>
          <a:p>
            <a:r>
              <a:rPr lang="cs-CZ" dirty="0"/>
              <a:t>období experimentů s moderními skladebnými technikami</a:t>
            </a:r>
          </a:p>
          <a:p>
            <a:pPr lvl="1"/>
            <a:r>
              <a:rPr lang="cs-CZ" i="1" dirty="0"/>
              <a:t>7. symfonie </a:t>
            </a:r>
            <a:r>
              <a:rPr lang="cs-CZ" dirty="0"/>
              <a:t>– impresionismus</a:t>
            </a:r>
          </a:p>
          <a:p>
            <a:pPr lvl="1"/>
            <a:r>
              <a:rPr lang="cs-CZ" i="1" dirty="0"/>
              <a:t>8. symfonie </a:t>
            </a:r>
            <a:r>
              <a:rPr lang="cs-CZ" dirty="0"/>
              <a:t>– atonalita</a:t>
            </a:r>
          </a:p>
          <a:p>
            <a:pPr lvl="1"/>
            <a:r>
              <a:rPr lang="cs-CZ" dirty="0"/>
              <a:t>pod tlakem kulturní politiky SSSR ve 30. letech nucen zjednodušovat kompoziční styl</a:t>
            </a:r>
          </a:p>
          <a:p>
            <a:r>
              <a:rPr lang="cs-CZ" dirty="0"/>
              <a:t>odkazy a dedikace symfonií:</a:t>
            </a:r>
          </a:p>
          <a:p>
            <a:pPr lvl="1"/>
            <a:r>
              <a:rPr lang="cs-CZ" dirty="0"/>
              <a:t>Říjnová revoluce 1917: </a:t>
            </a:r>
            <a:r>
              <a:rPr lang="cs-CZ" i="1" dirty="0"/>
              <a:t>Symfonie č. 12 </a:t>
            </a:r>
            <a:r>
              <a:rPr lang="cs-CZ" dirty="0"/>
              <a:t>(1932) a č. </a:t>
            </a:r>
            <a:r>
              <a:rPr lang="cs-CZ" i="1" dirty="0"/>
              <a:t>18</a:t>
            </a:r>
            <a:r>
              <a:rPr lang="cs-CZ" dirty="0"/>
              <a:t> (1937), ruským letcům: </a:t>
            </a:r>
            <a:r>
              <a:rPr lang="cs-CZ" i="1" dirty="0"/>
              <a:t>Symfonie č. 16 </a:t>
            </a:r>
            <a:r>
              <a:rPr lang="cs-CZ" dirty="0"/>
              <a:t>(1936), vpád hitlerovských vojsk: </a:t>
            </a:r>
            <a:r>
              <a:rPr lang="cs-CZ" i="1" dirty="0"/>
              <a:t>Symfonie č. 22</a:t>
            </a:r>
            <a:r>
              <a:rPr lang="cs-CZ" dirty="0"/>
              <a:t> (1941)</a:t>
            </a:r>
          </a:p>
          <a:p>
            <a:r>
              <a:rPr lang="cs-CZ" dirty="0"/>
              <a:t>prvky lidových písní:</a:t>
            </a:r>
          </a:p>
          <a:p>
            <a:pPr lvl="1"/>
            <a:r>
              <a:rPr lang="cs-CZ" i="1" dirty="0"/>
              <a:t>Symfonie č. 8 </a:t>
            </a:r>
            <a:r>
              <a:rPr lang="cs-CZ" dirty="0"/>
              <a:t>(1925) a </a:t>
            </a:r>
            <a:r>
              <a:rPr lang="cs-CZ" i="1" dirty="0"/>
              <a:t>č. 26 </a:t>
            </a:r>
            <a:r>
              <a:rPr lang="cs-CZ" dirty="0"/>
              <a:t>(1948)</a:t>
            </a:r>
          </a:p>
          <a:p>
            <a:r>
              <a:rPr lang="cs-CZ" dirty="0"/>
              <a:t>motivy kavkazského folklóru: </a:t>
            </a:r>
            <a:r>
              <a:rPr lang="cs-CZ" i="1" dirty="0"/>
              <a:t>Symfonie č. 22</a:t>
            </a:r>
            <a:r>
              <a:rPr lang="cs-CZ" dirty="0"/>
              <a:t> a </a:t>
            </a:r>
            <a:r>
              <a:rPr lang="cs-CZ" i="1" dirty="0"/>
              <a:t>č. 23</a:t>
            </a:r>
            <a:r>
              <a:rPr lang="cs-CZ" dirty="0"/>
              <a:t> (obě 1941)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84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03" y="2137558"/>
            <a:ext cx="11922826" cy="4560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Фёдор Иванович Шаляпин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(1873 – 1938)</a:t>
            </a:r>
          </a:p>
          <a:p>
            <a:r>
              <a:rPr lang="cs-CZ" dirty="0"/>
              <a:t>operní pěvec (basista), představitel postav z oper zvl. ruských autorů (</a:t>
            </a:r>
            <a:r>
              <a:rPr lang="cs-CZ" i="1" dirty="0"/>
              <a:t>Ivan </a:t>
            </a:r>
            <a:r>
              <a:rPr lang="cs-CZ" i="1" dirty="0" err="1"/>
              <a:t>Susanin</a:t>
            </a:r>
            <a:r>
              <a:rPr lang="cs-CZ" dirty="0"/>
              <a:t>, </a:t>
            </a:r>
            <a:r>
              <a:rPr lang="cs-CZ" i="1" dirty="0"/>
              <a:t>Boris </a:t>
            </a:r>
            <a:r>
              <a:rPr lang="cs-CZ" i="1" dirty="0" err="1"/>
              <a:t>Godunov</a:t>
            </a:r>
            <a:r>
              <a:rPr lang="cs-CZ" i="1" dirty="0"/>
              <a:t> </a:t>
            </a:r>
            <a:r>
              <a:rPr lang="cs-CZ" dirty="0"/>
              <a:t>aj.)</a:t>
            </a:r>
          </a:p>
          <a:p>
            <a:r>
              <a:rPr lang="cs-CZ" dirty="0"/>
              <a:t>od 1893 v Moskvě, během 1. svět. války v Petrohradě (</a:t>
            </a:r>
            <a:r>
              <a:rPr lang="cs-CZ" dirty="0" err="1"/>
              <a:t>Mariinské</a:t>
            </a:r>
            <a:r>
              <a:rPr lang="cs-CZ" dirty="0"/>
              <a:t> divadlo), od 20. let trvale v emigraci (Francie), podporoval ruské umělce během války</a:t>
            </a:r>
          </a:p>
          <a:p>
            <a:r>
              <a:rPr lang="cs-CZ" dirty="0"/>
              <a:t>pravidelné pobyty v Mariánských Lázních, ve 30. letech vystoupení v Praze</a:t>
            </a:r>
          </a:p>
          <a:p>
            <a:r>
              <a:rPr lang="cs-CZ" dirty="0"/>
              <a:t>světový význam, gramofonové nahrávky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65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307" y="753228"/>
            <a:ext cx="9863876" cy="1080938"/>
          </a:xfrm>
        </p:spPr>
        <p:txBody>
          <a:bodyPr/>
          <a:lstStyle/>
          <a:p>
            <a:r>
              <a:rPr lang="cs-CZ" dirty="0"/>
              <a:t>2. Polsko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03" y="2018804"/>
            <a:ext cx="11970327" cy="473825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b="1" u="sng" dirty="0" err="1"/>
              <a:t>Zygmunt</a:t>
            </a:r>
            <a:r>
              <a:rPr lang="cs-CZ" b="1" u="sng" dirty="0"/>
              <a:t> </a:t>
            </a:r>
            <a:r>
              <a:rPr lang="cs-CZ" b="1" u="sng" dirty="0" err="1"/>
              <a:t>Noskowski</a:t>
            </a:r>
            <a:r>
              <a:rPr lang="cs-CZ" b="1" u="sng" dirty="0"/>
              <a:t> </a:t>
            </a:r>
            <a:r>
              <a:rPr lang="cs-CZ" dirty="0"/>
              <a:t>(1846 – 1909)</a:t>
            </a:r>
          </a:p>
          <a:p>
            <a:r>
              <a:rPr lang="cs-CZ" dirty="0"/>
              <a:t>žák S. </a:t>
            </a:r>
            <a:r>
              <a:rPr lang="cs-CZ" dirty="0" err="1"/>
              <a:t>Moniuszka</a:t>
            </a:r>
            <a:r>
              <a:rPr lang="cs-CZ" dirty="0"/>
              <a:t> na varšavské konzervatoři, jejím ředitelem 1881 – 1902 (jeho žák: Karol </a:t>
            </a:r>
            <a:r>
              <a:rPr lang="cs-CZ" dirty="0" err="1"/>
              <a:t>Szymanowski</a:t>
            </a:r>
            <a:r>
              <a:rPr lang="cs-CZ" dirty="0"/>
              <a:t>)</a:t>
            </a:r>
          </a:p>
          <a:p>
            <a:r>
              <a:rPr lang="cs-CZ" dirty="0"/>
              <a:t>skladatel, klavírista, dirigent, kritik (</a:t>
            </a:r>
            <a:r>
              <a:rPr lang="cs-CZ" dirty="0" err="1"/>
              <a:t>Kurier</a:t>
            </a:r>
            <a:r>
              <a:rPr lang="cs-CZ" dirty="0"/>
              <a:t> </a:t>
            </a:r>
            <a:r>
              <a:rPr lang="cs-CZ" dirty="0" err="1"/>
              <a:t>Warszawski</a:t>
            </a:r>
            <a:r>
              <a:rPr lang="cs-CZ" dirty="0"/>
              <a:t>, Echo </a:t>
            </a:r>
            <a:r>
              <a:rPr lang="cs-CZ" dirty="0" err="1"/>
              <a:t>Muzyczne</a:t>
            </a:r>
            <a:r>
              <a:rPr lang="cs-CZ" dirty="0"/>
              <a:t>)</a:t>
            </a:r>
          </a:p>
          <a:p>
            <a:r>
              <a:rPr lang="cs-CZ" dirty="0"/>
              <a:t>velké množství scénických a vokálních děl, 3 symfonie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b="1" u="sng" dirty="0" err="1"/>
              <a:t>Mieczysław</a:t>
            </a:r>
            <a:r>
              <a:rPr lang="cs-CZ" b="1" u="sng" dirty="0"/>
              <a:t> </a:t>
            </a:r>
            <a:r>
              <a:rPr lang="cs-CZ" b="1" u="sng" dirty="0" err="1"/>
              <a:t>Karlowicz</a:t>
            </a:r>
            <a:r>
              <a:rPr lang="cs-CZ" b="1" u="sng" dirty="0"/>
              <a:t> </a:t>
            </a:r>
            <a:r>
              <a:rPr lang="cs-CZ" dirty="0"/>
              <a:t>(1876 – 1909)</a:t>
            </a:r>
          </a:p>
          <a:p>
            <a:r>
              <a:rPr lang="cs-CZ" dirty="0"/>
              <a:t>studia ve Varšavě a Berlíně</a:t>
            </a:r>
          </a:p>
          <a:p>
            <a:r>
              <a:rPr lang="cs-CZ" dirty="0"/>
              <a:t>také horolezec a lyžař → fotograf a publicista, zemřel pod lavinou</a:t>
            </a:r>
          </a:p>
          <a:p>
            <a:r>
              <a:rPr lang="cs-CZ" dirty="0"/>
              <a:t>dílo: 1 symfonie, 6 symfonických básní, houslový koncert, písně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94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B1B19-B31E-47F0-B2D1-A1C99768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ANGLIE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469C52-177D-4AC3-A960-25891311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054430"/>
            <a:ext cx="11934701" cy="466700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b="1" u="sng" dirty="0"/>
              <a:t>Edward </a:t>
            </a:r>
            <a:r>
              <a:rPr lang="cs-CZ" b="1" u="sng" dirty="0" err="1"/>
              <a:t>Elgar</a:t>
            </a:r>
            <a:r>
              <a:rPr lang="cs-CZ" b="1" u="sng" dirty="0"/>
              <a:t> </a:t>
            </a:r>
            <a:r>
              <a:rPr lang="cs-CZ" dirty="0"/>
              <a:t>(1857 - 1934) – viz 8. hod.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Theodore Albert </a:t>
            </a:r>
            <a:r>
              <a:rPr lang="cs-CZ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Delius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(1862  - 1934)</a:t>
            </a:r>
          </a:p>
          <a:p>
            <a:r>
              <a:rPr lang="cs-CZ" dirty="0"/>
              <a:t>studia v Lipsku</a:t>
            </a:r>
          </a:p>
          <a:p>
            <a:r>
              <a:rPr lang="cs-CZ" dirty="0"/>
              <a:t>zvl. operní skladatel (</a:t>
            </a:r>
            <a:r>
              <a:rPr lang="cs-CZ" i="1" dirty="0"/>
              <a:t>Romeo a Julie na vsi</a:t>
            </a:r>
            <a:r>
              <a:rPr lang="cs-CZ" dirty="0"/>
              <a:t>, 1901)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</a:t>
            </a:r>
            <a:r>
              <a:rPr lang="cs-CZ" b="1" u="sng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u="sng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Holst</a:t>
            </a:r>
            <a:r>
              <a:rPr lang="cs-CZ" b="1" u="sng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(1874 - 1934) – viz 8. hod.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90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505" y="2113808"/>
            <a:ext cx="11887200" cy="4560123"/>
          </a:xfrm>
        </p:spPr>
        <p:txBody>
          <a:bodyPr/>
          <a:lstStyle/>
          <a:p>
            <a:r>
              <a:rPr lang="cs-CZ" dirty="0">
                <a:hlinkClick r:id="rId2"/>
              </a:rPr>
              <a:t>http://senar.ru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04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BEB7F-0958-4B89-A013-EB0E27EF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4" y="765544"/>
            <a:ext cx="10604664" cy="1387599"/>
          </a:xfrm>
        </p:spPr>
        <p:txBody>
          <a:bodyPr>
            <a:normAutofit/>
          </a:bodyPr>
          <a:lstStyle/>
          <a:p>
            <a:r>
              <a:rPr lang="cs-CZ" dirty="0"/>
              <a:t>1. RUSKO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86265DE-73F7-44B7-86BD-ED115EE7C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31103"/>
              </p:ext>
            </p:extLst>
          </p:nvPr>
        </p:nvGraphicFramePr>
        <p:xfrm>
          <a:off x="128587" y="1880881"/>
          <a:ext cx="11934825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278104" y="5373278"/>
            <a:ext cx="10845525" cy="804240"/>
            <a:chOff x="149517" y="2448686"/>
            <a:chExt cx="11428677" cy="826050"/>
          </a:xfrm>
        </p:grpSpPr>
        <p:sp>
          <p:nvSpPr>
            <p:cNvPr id="6" name="Zaoblený obdélník 5"/>
            <p:cNvSpPr/>
            <p:nvPr/>
          </p:nvSpPr>
          <p:spPr>
            <a:xfrm>
              <a:off x="149517" y="2448686"/>
              <a:ext cx="11428677" cy="8260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ený obdélník 4"/>
            <p:cNvSpPr/>
            <p:nvPr/>
          </p:nvSpPr>
          <p:spPr>
            <a:xfrm>
              <a:off x="174792" y="2540425"/>
              <a:ext cx="10948051" cy="642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600" kern="1200" dirty="0"/>
                <a:t>Interpreti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28587" y="6177517"/>
            <a:ext cx="11934825" cy="660298"/>
            <a:chOff x="0" y="1133820"/>
            <a:chExt cx="11934825" cy="660298"/>
          </a:xfrm>
        </p:grpSpPr>
        <p:sp>
          <p:nvSpPr>
            <p:cNvPr id="9" name="Obdélník 8"/>
            <p:cNvSpPr/>
            <p:nvPr/>
          </p:nvSpPr>
          <p:spPr>
            <a:xfrm>
              <a:off x="0" y="1133820"/>
              <a:ext cx="11934825" cy="6602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bdélník 9"/>
            <p:cNvSpPr/>
            <p:nvPr/>
          </p:nvSpPr>
          <p:spPr>
            <a:xfrm>
              <a:off x="0" y="1133820"/>
              <a:ext cx="11934825" cy="660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931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cs-CZ" sz="2000" kern="1200" dirty="0" err="1"/>
                <a:t>Šaljapin</a:t>
              </a:r>
              <a:endParaRPr lang="cs-CZ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47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42A6F-B16D-4E25-9BB5-B5D48027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Сергей Васильевич Рахманинов</a:t>
            </a:r>
            <a:r>
              <a:rPr lang="cs-CZ" dirty="0"/>
              <a:t> </a:t>
            </a:r>
            <a:br>
              <a:rPr lang="cs-CZ" dirty="0"/>
            </a:br>
            <a:r>
              <a:rPr lang="cs-CZ" sz="2200" dirty="0"/>
              <a:t>(1. 4. 1873 </a:t>
            </a:r>
            <a:r>
              <a:rPr lang="cs-CZ" sz="2200" dirty="0" err="1"/>
              <a:t>Starorussky</a:t>
            </a:r>
            <a:r>
              <a:rPr lang="cs-CZ" sz="2200" dirty="0"/>
              <a:t> </a:t>
            </a:r>
            <a:r>
              <a:rPr lang="cs-CZ" sz="2200" dirty="0" err="1"/>
              <a:t>Uyezd</a:t>
            </a:r>
            <a:r>
              <a:rPr lang="cs-CZ" sz="2200" dirty="0"/>
              <a:t> – 28. 3. 1943 Beverly </a:t>
            </a:r>
            <a:r>
              <a:rPr lang="cs-CZ" sz="2200" dirty="0" err="1"/>
              <a:t>Hills</a:t>
            </a:r>
            <a:r>
              <a:rPr lang="cs-CZ" sz="22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39C00-E92F-4BDD-BCCD-96CE3EBB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6786"/>
            <a:ext cx="12191999" cy="49112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poslední komponující klavírní virtuóz a dirigent</a:t>
            </a:r>
          </a:p>
          <a:p>
            <a:r>
              <a:rPr lang="cs-CZ" dirty="0"/>
              <a:t>absolvent moskevské konzervatoře (A. </a:t>
            </a:r>
            <a:r>
              <a:rPr lang="cs-CZ" dirty="0" err="1"/>
              <a:t>Siloti</a:t>
            </a:r>
            <a:r>
              <a:rPr lang="cs-CZ" dirty="0"/>
              <a:t> a N. </a:t>
            </a:r>
            <a:r>
              <a:rPr lang="cs-CZ" dirty="0" err="1"/>
              <a:t>Zvěrev</a:t>
            </a:r>
            <a:r>
              <a:rPr lang="cs-CZ" dirty="0"/>
              <a:t> – klavír, A. </a:t>
            </a:r>
            <a:r>
              <a:rPr lang="cs-CZ" dirty="0" err="1"/>
              <a:t>Arenskij</a:t>
            </a:r>
            <a:r>
              <a:rPr lang="cs-CZ" dirty="0"/>
              <a:t> a S. </a:t>
            </a:r>
            <a:r>
              <a:rPr lang="cs-CZ" dirty="0" err="1"/>
              <a:t>Tanějev</a:t>
            </a:r>
            <a:r>
              <a:rPr lang="cs-CZ" dirty="0"/>
              <a:t> - kompozice)</a:t>
            </a:r>
          </a:p>
          <a:p>
            <a:r>
              <a:rPr lang="cs-CZ" dirty="0"/>
              <a:t>nevydařená premiéra 1. symfonie 1897 → 3 roky hluboké deprese, pomoc až hypnóza</a:t>
            </a:r>
            <a:endParaRPr lang="ru-RU" dirty="0"/>
          </a:p>
          <a:p>
            <a:pPr lvl="1"/>
            <a:r>
              <a:rPr lang="cs-CZ" dirty="0"/>
              <a:t>dirigentem moskevské soukromé operní společnosti → známost se </a:t>
            </a:r>
            <a:r>
              <a:rPr lang="cs-CZ" dirty="0" err="1"/>
              <a:t>Šaljapinem</a:t>
            </a:r>
            <a:endParaRPr lang="ru-RU" dirty="0"/>
          </a:p>
          <a:p>
            <a:r>
              <a:rPr lang="cs-CZ" dirty="0"/>
              <a:t>poté vrcholné životní i tvůrčí období:</a:t>
            </a:r>
          </a:p>
          <a:p>
            <a:pPr lvl="1"/>
            <a:r>
              <a:rPr lang="cs-CZ" i="1" dirty="0"/>
              <a:t>2. klavírní koncert</a:t>
            </a:r>
            <a:r>
              <a:rPr lang="cs-CZ" dirty="0"/>
              <a:t> </a:t>
            </a:r>
            <a:r>
              <a:rPr lang="cs-CZ" i="1" dirty="0"/>
              <a:t>c-moll</a:t>
            </a:r>
            <a:r>
              <a:rPr lang="cs-CZ" dirty="0"/>
              <a:t>, op. 18 (1901)</a:t>
            </a:r>
          </a:p>
          <a:p>
            <a:pPr lvl="1"/>
            <a:r>
              <a:rPr lang="cs-CZ" dirty="0"/>
              <a:t>1902 svatba se sestřenicí Natašou</a:t>
            </a:r>
          </a:p>
          <a:p>
            <a:pPr lvl="1"/>
            <a:r>
              <a:rPr lang="cs-CZ" dirty="0"/>
              <a:t>1904 – 1906 angažmá v moskevském Velkém divadle, poté Drážďany</a:t>
            </a:r>
          </a:p>
          <a:p>
            <a:pPr lvl="1"/>
            <a:r>
              <a:rPr lang="cs-CZ" dirty="0"/>
              <a:t>1909 první cesta do USA, zde premiéra jeho </a:t>
            </a:r>
            <a:r>
              <a:rPr lang="cs-CZ" i="1" dirty="0"/>
              <a:t>3. klavírního koncertu d-moll</a:t>
            </a:r>
            <a:r>
              <a:rPr lang="cs-CZ" dirty="0"/>
              <a:t>, op. 30</a:t>
            </a:r>
          </a:p>
          <a:p>
            <a:r>
              <a:rPr lang="cs-CZ" dirty="0"/>
              <a:t>zdravotní problémy z přepracování + pochybnosti o svých schopnostech → útočiště v pravoslaví</a:t>
            </a:r>
          </a:p>
          <a:p>
            <a:r>
              <a:rPr lang="cs-CZ" dirty="0"/>
              <a:t>po bolševické revoluci 1917 emigrace přes Švédsko a Dánsko do USA (1918)</a:t>
            </a:r>
          </a:p>
          <a:p>
            <a:pPr lvl="1"/>
            <a:r>
              <a:rPr lang="cs-CZ" dirty="0"/>
              <a:t>koncertující klavírista, nahrávky svých děl na LP, dirigent, téměř nekomponoval</a:t>
            </a:r>
          </a:p>
          <a:p>
            <a:pPr lvl="1"/>
            <a:r>
              <a:rPr lang="cs-CZ" dirty="0"/>
              <a:t>neustále aktivní (i finanční) podpora umělců v Rusku: zakladatel vydavatelství TAIR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94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1665"/>
            <a:ext cx="12053455" cy="5916018"/>
          </a:xfrm>
        </p:spPr>
        <p:txBody>
          <a:bodyPr>
            <a:normAutofit/>
          </a:bodyPr>
          <a:lstStyle/>
          <a:p>
            <a:r>
              <a:rPr lang="cs-CZ" dirty="0"/>
              <a:t>přelom 20. a 30. let pobyty nedaleko Paříže a ve Švýcarsku (vila </a:t>
            </a:r>
            <a:r>
              <a:rPr lang="cs-CZ" dirty="0" err="1"/>
              <a:t>SeNaR</a:t>
            </a:r>
            <a:r>
              <a:rPr lang="cs-CZ" dirty="0"/>
              <a:t>)</a:t>
            </a:r>
          </a:p>
          <a:p>
            <a:r>
              <a:rPr lang="cs-CZ" dirty="0"/>
              <a:t>30. léta – veřejná kritika sovětské kulturní politiky → v Rusku dočasně zakázáno provozovat jeho díla</a:t>
            </a:r>
          </a:p>
          <a:p>
            <a:r>
              <a:rPr lang="cs-CZ" dirty="0"/>
              <a:t>před začátkem 2. světové války zpět do USA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Dílo</a:t>
            </a:r>
          </a:p>
          <a:p>
            <a:r>
              <a:rPr lang="cs-CZ" dirty="0"/>
              <a:t>nejtypičtější představitel ruského pozdního romantismu – eklekticismu:</a:t>
            </a:r>
          </a:p>
          <a:p>
            <a:pPr lvl="1"/>
            <a:r>
              <a:rPr lang="cs-CZ" dirty="0"/>
              <a:t>klavírní virtuozita – připomíná </a:t>
            </a:r>
            <a:r>
              <a:rPr lang="cs-CZ" dirty="0" err="1"/>
              <a:t>Liszta</a:t>
            </a:r>
            <a:endParaRPr lang="cs-CZ" dirty="0"/>
          </a:p>
          <a:p>
            <a:pPr lvl="1"/>
            <a:r>
              <a:rPr lang="cs-CZ" dirty="0"/>
              <a:t>stylový konzervatismus – blízký Brahmsovi</a:t>
            </a:r>
          </a:p>
          <a:p>
            <a:pPr lvl="1"/>
            <a:r>
              <a:rPr lang="cs-CZ" dirty="0"/>
              <a:t>v klavírní tvorbě typické malé formy (preludia, etudy) – podobné s Chopinem</a:t>
            </a:r>
          </a:p>
          <a:p>
            <a:pPr lvl="1"/>
            <a:r>
              <a:rPr lang="cs-CZ" dirty="0"/>
              <a:t>(nad)užívání chromatických postupů v harmonii – typické pro Wagnera</a:t>
            </a:r>
          </a:p>
          <a:p>
            <a:pPr lvl="1"/>
            <a:r>
              <a:rPr lang="cs-CZ" dirty="0"/>
              <a:t>přesto výrazná originalita: temné nálady, heroické momenty, inspirace ruskou lidovou hudbou a pravoslavím</a:t>
            </a:r>
          </a:p>
          <a:p>
            <a:pPr lvl="1"/>
            <a:r>
              <a:rPr lang="cs-CZ" dirty="0"/>
              <a:t>velmi silné vazby na rodnou zemi, vždy se ve své tvorbě odkazuje na Rusko, po emigraci takřka přestal komponovat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75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169682"/>
            <a:ext cx="11352810" cy="64448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 r. 1897 (do duševní krize)</a:t>
            </a:r>
          </a:p>
          <a:p>
            <a:pPr lvl="1"/>
            <a:r>
              <a:rPr lang="cs-CZ" dirty="0"/>
              <a:t>opera </a:t>
            </a:r>
            <a:r>
              <a:rPr lang="cs-CZ" i="1" dirty="0" err="1"/>
              <a:t>Aleko</a:t>
            </a:r>
            <a:r>
              <a:rPr lang="cs-CZ" dirty="0"/>
              <a:t> – absolventská práce</a:t>
            </a:r>
          </a:p>
          <a:p>
            <a:pPr lvl="1"/>
            <a:r>
              <a:rPr lang="cs-CZ" i="1" dirty="0"/>
              <a:t>Preludium </a:t>
            </a:r>
            <a:r>
              <a:rPr lang="cs-CZ" dirty="0"/>
              <a:t>cis-moll, op. 3, č. 2 (1892) – jeho z nejproslulejších kompozic</a:t>
            </a:r>
          </a:p>
          <a:p>
            <a:pPr lvl="1"/>
            <a:r>
              <a:rPr lang="cs-CZ" i="1" dirty="0"/>
              <a:t>1. symfonie d-moll</a:t>
            </a:r>
            <a:r>
              <a:rPr lang="cs-CZ" dirty="0"/>
              <a:t>, op. 13 (1895)</a:t>
            </a:r>
          </a:p>
          <a:p>
            <a:pPr lvl="1"/>
            <a:r>
              <a:rPr lang="cs-CZ" dirty="0"/>
              <a:t>klavírní </a:t>
            </a:r>
            <a:r>
              <a:rPr lang="cs-CZ" i="1" dirty="0" err="1"/>
              <a:t>Moments</a:t>
            </a:r>
            <a:r>
              <a:rPr lang="cs-CZ" i="1" dirty="0"/>
              <a:t> </a:t>
            </a:r>
            <a:r>
              <a:rPr lang="cs-CZ" i="1" dirty="0" err="1"/>
              <a:t>musicaux</a:t>
            </a:r>
            <a:r>
              <a:rPr lang="cs-CZ" dirty="0"/>
              <a:t>, op. 16 (1896)</a:t>
            </a:r>
          </a:p>
          <a:p>
            <a:r>
              <a:rPr lang="cs-CZ" dirty="0"/>
              <a:t>období do emigrace (do bolševické revoluce 1917)</a:t>
            </a:r>
          </a:p>
          <a:p>
            <a:pPr lvl="1"/>
            <a:r>
              <a:rPr lang="cs-CZ" i="1" dirty="0"/>
              <a:t>2.</a:t>
            </a:r>
            <a:r>
              <a:rPr lang="cs-CZ" dirty="0"/>
              <a:t> a </a:t>
            </a:r>
            <a:r>
              <a:rPr lang="cs-CZ" i="1" dirty="0"/>
              <a:t>3. klavírní koncert</a:t>
            </a:r>
            <a:r>
              <a:rPr lang="cs-CZ" dirty="0"/>
              <a:t>, </a:t>
            </a:r>
            <a:r>
              <a:rPr lang="cs-CZ" i="1" dirty="0"/>
              <a:t>c-moll</a:t>
            </a:r>
            <a:r>
              <a:rPr lang="cs-CZ" dirty="0"/>
              <a:t>, op. 18, a </a:t>
            </a:r>
            <a:r>
              <a:rPr lang="cs-CZ" i="1" dirty="0"/>
              <a:t>d-moll</a:t>
            </a:r>
            <a:r>
              <a:rPr lang="cs-CZ" dirty="0"/>
              <a:t>, op. 30 – oba světově známé, 3. premiérovaný v USA</a:t>
            </a:r>
          </a:p>
          <a:p>
            <a:pPr lvl="1"/>
            <a:r>
              <a:rPr lang="cs-CZ" dirty="0"/>
              <a:t>2. symfonie</a:t>
            </a:r>
          </a:p>
          <a:p>
            <a:pPr lvl="1"/>
            <a:r>
              <a:rPr lang="cs-CZ" i="1" dirty="0"/>
              <a:t>Ostrov mrtvých - </a:t>
            </a:r>
            <a:r>
              <a:rPr lang="cs-CZ" dirty="0"/>
              <a:t>symfonická báseň</a:t>
            </a:r>
            <a:endParaRPr lang="cs-CZ" i="1" dirty="0"/>
          </a:p>
          <a:p>
            <a:pPr lvl="1"/>
            <a:r>
              <a:rPr lang="cs-CZ" i="1" dirty="0"/>
              <a:t>Zvony</a:t>
            </a:r>
            <a:r>
              <a:rPr lang="cs-CZ" dirty="0"/>
              <a:t> - chorální symfonie pro sólisty, sbor a orchestr na slova E. A. </a:t>
            </a:r>
            <a:r>
              <a:rPr lang="cs-CZ" dirty="0" err="1"/>
              <a:t>Poea</a:t>
            </a:r>
            <a:endParaRPr lang="cs-CZ" dirty="0"/>
          </a:p>
          <a:p>
            <a:pPr lvl="1"/>
            <a:r>
              <a:rPr lang="cs-CZ" dirty="0"/>
              <a:t>duchovní: </a:t>
            </a:r>
            <a:r>
              <a:rPr lang="cs-CZ" i="1" dirty="0"/>
              <a:t>Liturgie Jana Zlatoústého </a:t>
            </a:r>
            <a:r>
              <a:rPr lang="cs-CZ" dirty="0"/>
              <a:t>(1910), </a:t>
            </a:r>
            <a:r>
              <a:rPr lang="cs-CZ" i="1" dirty="0"/>
              <a:t>Vigilie</a:t>
            </a:r>
            <a:r>
              <a:rPr lang="cs-CZ" dirty="0"/>
              <a:t> (1915)</a:t>
            </a:r>
          </a:p>
          <a:p>
            <a:pPr lvl="1"/>
            <a:r>
              <a:rPr lang="cs-CZ" dirty="0"/>
              <a:t>klavírní: 	2 cykly </a:t>
            </a:r>
            <a:r>
              <a:rPr lang="cs-CZ" i="1" dirty="0"/>
              <a:t>Preludií</a:t>
            </a:r>
            <a:r>
              <a:rPr lang="cs-CZ" dirty="0"/>
              <a:t>, op. </a:t>
            </a:r>
            <a:r>
              <a:rPr lang="ru-RU" dirty="0"/>
              <a:t>23 а 32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	2 cykly </a:t>
            </a:r>
            <a:r>
              <a:rPr lang="cs-CZ" i="1" dirty="0"/>
              <a:t>Etud</a:t>
            </a:r>
            <a:r>
              <a:rPr lang="cs-CZ" dirty="0"/>
              <a:t>, op. </a:t>
            </a:r>
            <a:r>
              <a:rPr lang="ru-RU" dirty="0"/>
              <a:t>33 а 39</a:t>
            </a:r>
            <a:endParaRPr lang="cs-CZ" dirty="0"/>
          </a:p>
          <a:p>
            <a:pPr marL="457200" lvl="1" indent="0">
              <a:buNone/>
            </a:pPr>
            <a:r>
              <a:rPr lang="cs-CZ" i="1" dirty="0"/>
              <a:t>		2 Sonáty</a:t>
            </a:r>
          </a:p>
          <a:p>
            <a:r>
              <a:rPr lang="cs-CZ" dirty="0"/>
              <a:t>období v emigraci (USA, Francie, Švýcarsko)</a:t>
            </a:r>
          </a:p>
          <a:p>
            <a:pPr lvl="1"/>
            <a:r>
              <a:rPr lang="cs-CZ" dirty="0"/>
              <a:t>nejvýznamnější: </a:t>
            </a:r>
            <a:r>
              <a:rPr lang="cs-CZ" i="1" dirty="0"/>
              <a:t>Rapsodie na </a:t>
            </a:r>
            <a:r>
              <a:rPr lang="cs-CZ" i="1" dirty="0" err="1"/>
              <a:t>Paganiniho</a:t>
            </a:r>
            <a:r>
              <a:rPr lang="cs-CZ" i="1" dirty="0"/>
              <a:t> téma</a:t>
            </a:r>
            <a:r>
              <a:rPr lang="cs-CZ" dirty="0"/>
              <a:t>, op. 43</a:t>
            </a:r>
          </a:p>
          <a:p>
            <a:pPr marL="457200" lvl="1" indent="0">
              <a:buNone/>
            </a:pPr>
            <a:r>
              <a:rPr lang="cs-CZ" dirty="0"/>
              <a:t>pro 	klavír a orchestr (citace sekvence </a:t>
            </a:r>
            <a:r>
              <a:rPr lang="cs-CZ" dirty="0" err="1"/>
              <a:t>Dies</a:t>
            </a:r>
            <a:r>
              <a:rPr lang="cs-CZ" dirty="0"/>
              <a:t> </a:t>
            </a:r>
            <a:r>
              <a:rPr lang="cs-CZ" dirty="0" err="1"/>
              <a:t>Irae</a:t>
            </a:r>
            <a:r>
              <a:rPr lang="cs-CZ" dirty="0"/>
              <a:t>)</a:t>
            </a:r>
          </a:p>
          <a:p>
            <a:pPr lvl="1"/>
            <a:r>
              <a:rPr lang="cs-CZ" i="1" dirty="0"/>
              <a:t>3. symfonie</a:t>
            </a:r>
          </a:p>
          <a:p>
            <a:pPr lvl="1"/>
            <a:r>
              <a:rPr lang="cs-CZ" i="1" dirty="0"/>
              <a:t>Symfonické tance</a:t>
            </a:r>
          </a:p>
          <a:p>
            <a:pPr lvl="1"/>
            <a:endParaRPr lang="cs-CZ" i="1" dirty="0"/>
          </a:p>
          <a:p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3"/>
          <a:srcRect l="3409" t="13680" r="5439" b="19307"/>
          <a:stretch/>
        </p:blipFill>
        <p:spPr>
          <a:xfrm>
            <a:off x="7267698" y="3961807"/>
            <a:ext cx="4924301" cy="28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EBED2-7D85-40C1-BBDB-BC360117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Александр Николаевич Скрябин</a:t>
            </a:r>
            <a:r>
              <a:rPr lang="cs-CZ" dirty="0"/>
              <a:t> </a:t>
            </a:r>
            <a:br>
              <a:rPr lang="cs-CZ" b="1" u="sng" dirty="0"/>
            </a:br>
            <a:r>
              <a:rPr lang="cs-CZ" sz="2000" dirty="0"/>
              <a:t>(25. 12. 1872 Moskva – 14. 4. 1915 Moskva)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42F451-77A0-44C7-B1EA-D36D471E3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8182"/>
            <a:ext cx="12100955" cy="469075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skladatel a vynikající pianista (talent po matce), osobnost křehká a extrémně citlivá, psychicky labilní, roztržitý, trpěl halucinacemi</a:t>
            </a:r>
          </a:p>
          <a:p>
            <a:r>
              <a:rPr lang="cs-CZ" dirty="0"/>
              <a:t>studia na moskevské konzervatoři s </a:t>
            </a:r>
            <a:r>
              <a:rPr lang="cs-CZ" dirty="0" err="1"/>
              <a:t>Rachmaninovem</a:t>
            </a:r>
            <a:r>
              <a:rPr lang="cs-CZ" dirty="0"/>
              <a:t> → stejná kompoziční východiska, ale ve vrcholných dílech diametrálně odlišné přístupy, poté koncertní cesty (organizoval </a:t>
            </a:r>
            <a:r>
              <a:rPr lang="cs-CZ" dirty="0" err="1"/>
              <a:t>Běljajev</a:t>
            </a:r>
            <a:r>
              <a:rPr lang="cs-CZ" dirty="0"/>
              <a:t>)</a:t>
            </a:r>
          </a:p>
          <a:p>
            <a:r>
              <a:rPr lang="cs-CZ" dirty="0"/>
              <a:t>1898 – 1904 profesorem moskevské konzervatoře, poté jen kompozice a koncerty (klavírista i dirigent)</a:t>
            </a:r>
          </a:p>
          <a:p>
            <a:r>
              <a:rPr lang="cs-CZ" dirty="0"/>
              <a:t>ve vrcholných dílech (3. kompoziční období) specifické pojetí hudebního díla:</a:t>
            </a:r>
          </a:p>
          <a:p>
            <a:pPr lvl="1"/>
            <a:r>
              <a:rPr lang="cs-CZ" dirty="0"/>
              <a:t>vliv filozofie F. Nietzscheho a V. S. </a:t>
            </a:r>
            <a:r>
              <a:rPr lang="cs-CZ" dirty="0" err="1"/>
              <a:t>Solovjona</a:t>
            </a:r>
            <a:endParaRPr lang="cs-CZ" dirty="0"/>
          </a:p>
          <a:p>
            <a:pPr lvl="1"/>
            <a:r>
              <a:rPr lang="cs-CZ" dirty="0"/>
              <a:t>inklinace k mysticismu: negativní životní smýšlení, vlastní vysněný svět idejí a tónů, ve kterém sám je tvůrcem nového pořádku (sympatie k revoluci v r. 1905) – „mystérium“ → projevy v hudební tvorbě:</a:t>
            </a:r>
          </a:p>
          <a:p>
            <a:pPr lvl="2"/>
            <a:r>
              <a:rPr lang="cs-CZ" dirty="0"/>
              <a:t>uvolnění tradiční tonality: používal vlastní melodicko-harmonický systém, který vytvořil používáním tzv. mystického/prométheovského akordu (používal zvl. v symfonické hudbě)</a:t>
            </a:r>
          </a:p>
          <a:p>
            <a:pPr lvl="2"/>
            <a:r>
              <a:rPr lang="cs-CZ" dirty="0"/>
              <a:t>uvolnění vnitřní hudební formy skladby (tendence spojovat věty v jeden celek)</a:t>
            </a:r>
          </a:p>
          <a:p>
            <a:pPr lvl="2"/>
            <a:r>
              <a:rPr lang="cs-CZ" dirty="0"/>
              <a:t>výrazná a ostrá dynamika a zvuková barva („barevný klavír“) → expresivita</a:t>
            </a:r>
          </a:p>
          <a:p>
            <a:pPr lvl="2"/>
            <a:r>
              <a:rPr lang="cs-CZ" dirty="0"/>
              <a:t>bez tonálního zakotvení (bez označení tónin), ale ne atonalita, jen rozšířená tonalita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850" t="34977" r="54064" b="51517"/>
          <a:stretch/>
        </p:blipFill>
        <p:spPr>
          <a:xfrm>
            <a:off x="8693677" y="234252"/>
            <a:ext cx="3201010" cy="17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693174"/>
            <a:ext cx="12100956" cy="61648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Dílo: celkem 74 op., z toho 68 pro klavír</a:t>
            </a:r>
          </a:p>
          <a:p>
            <a:r>
              <a:rPr lang="cs-CZ" dirty="0"/>
              <a:t>postupný odklon od romantismu je nejlépe patrný v deseti klavírních sonátách</a:t>
            </a:r>
          </a:p>
          <a:p>
            <a:r>
              <a:rPr lang="cs-CZ" dirty="0"/>
              <a:t>1. období - cca do r. 1904 / do op. 25</a:t>
            </a:r>
          </a:p>
          <a:p>
            <a:pPr lvl="1"/>
            <a:r>
              <a:rPr lang="cs-CZ" dirty="0"/>
              <a:t>klavírní skladby (vycházel z Chopina, v tisku označován jako jeho následovník)</a:t>
            </a:r>
          </a:p>
          <a:p>
            <a:pPr lvl="2"/>
            <a:r>
              <a:rPr lang="cs-CZ" i="1" dirty="0"/>
              <a:t>24 preludií</a:t>
            </a:r>
            <a:r>
              <a:rPr lang="cs-CZ" dirty="0"/>
              <a:t>, op. 11, taneční žánry</a:t>
            </a:r>
          </a:p>
          <a:p>
            <a:pPr lvl="2"/>
            <a:r>
              <a:rPr lang="cs-CZ" dirty="0"/>
              <a:t>první </a:t>
            </a:r>
            <a:r>
              <a:rPr lang="cs-CZ" i="1" dirty="0"/>
              <a:t>3 sonáty</a:t>
            </a:r>
            <a:endParaRPr lang="cs-CZ" dirty="0"/>
          </a:p>
          <a:p>
            <a:pPr lvl="2"/>
            <a:r>
              <a:rPr lang="cs-CZ" i="1" dirty="0"/>
              <a:t>klavírní koncert fis-moll</a:t>
            </a:r>
            <a:r>
              <a:rPr lang="cs-CZ" dirty="0"/>
              <a:t>, op. 20</a:t>
            </a:r>
          </a:p>
          <a:p>
            <a:pPr lvl="2"/>
            <a:r>
              <a:rPr lang="cs-CZ" dirty="0"/>
              <a:t>klavírní kusy </a:t>
            </a:r>
            <a:r>
              <a:rPr lang="cs-CZ" i="1" dirty="0"/>
              <a:t>Tragická</a:t>
            </a:r>
            <a:r>
              <a:rPr lang="cs-CZ" dirty="0"/>
              <a:t> a </a:t>
            </a:r>
            <a:r>
              <a:rPr lang="cs-CZ" i="1" dirty="0"/>
              <a:t>Ďábelská báseň</a:t>
            </a:r>
            <a:r>
              <a:rPr lang="cs-CZ" dirty="0"/>
              <a:t> (obě 1903)</a:t>
            </a:r>
          </a:p>
          <a:p>
            <a:pPr lvl="1"/>
            <a:r>
              <a:rPr lang="cs-CZ" i="1" dirty="0"/>
              <a:t>symfonie č. 1</a:t>
            </a:r>
            <a:r>
              <a:rPr lang="cs-CZ" dirty="0"/>
              <a:t> E-dur (1900, vokální, 6větá), č. 2 c-moll (1901, 5větá)</a:t>
            </a:r>
          </a:p>
          <a:p>
            <a:r>
              <a:rPr lang="cs-CZ" dirty="0"/>
              <a:t>2. období – cca 1904 – 1909</a:t>
            </a:r>
          </a:p>
          <a:p>
            <a:pPr lvl="1"/>
            <a:r>
              <a:rPr lang="cs-CZ" dirty="0"/>
              <a:t>pobyt v zahraničí, zralá díla</a:t>
            </a:r>
          </a:p>
          <a:p>
            <a:pPr lvl="1"/>
            <a:r>
              <a:rPr lang="cs-CZ" dirty="0"/>
              <a:t>symfonie č. 3 C-dur </a:t>
            </a:r>
            <a:r>
              <a:rPr lang="cs-CZ" i="1" dirty="0"/>
              <a:t>Božská báseň</a:t>
            </a:r>
            <a:r>
              <a:rPr lang="cs-CZ" dirty="0"/>
              <a:t> (1904), č. 4 </a:t>
            </a:r>
            <a:r>
              <a:rPr lang="cs-CZ" i="1" dirty="0"/>
              <a:t>Extatická báseň </a:t>
            </a:r>
            <a:r>
              <a:rPr lang="cs-CZ" dirty="0"/>
              <a:t>(</a:t>
            </a:r>
            <a:r>
              <a:rPr lang="cs-CZ" i="1" dirty="0"/>
              <a:t>Poema </a:t>
            </a:r>
            <a:r>
              <a:rPr lang="cs-CZ" i="1" dirty="0" err="1"/>
              <a:t>extasa</a:t>
            </a:r>
            <a:r>
              <a:rPr lang="cs-CZ" dirty="0"/>
              <a:t>, op. 54, 1907)</a:t>
            </a:r>
          </a:p>
          <a:p>
            <a:r>
              <a:rPr lang="cs-CZ" dirty="0"/>
              <a:t>3. období – od r. 1909</a:t>
            </a:r>
          </a:p>
          <a:p>
            <a:pPr lvl="1"/>
            <a:r>
              <a:rPr lang="cs-CZ" dirty="0"/>
              <a:t>návrat do Ruska, idea „mystéria“</a:t>
            </a:r>
          </a:p>
          <a:p>
            <a:pPr lvl="1"/>
            <a:r>
              <a:rPr lang="cs-CZ" dirty="0"/>
              <a:t>symfonie č. 5 </a:t>
            </a:r>
            <a:r>
              <a:rPr lang="cs-CZ" i="1" dirty="0"/>
              <a:t>Báseň ohně </a:t>
            </a:r>
            <a:r>
              <a:rPr lang="cs-CZ" dirty="0"/>
              <a:t>/ </a:t>
            </a:r>
            <a:r>
              <a:rPr lang="cs-CZ" i="1" dirty="0"/>
              <a:t>Prométheus</a:t>
            </a:r>
            <a:r>
              <a:rPr lang="cs-CZ" dirty="0"/>
              <a:t> (1910)</a:t>
            </a:r>
          </a:p>
          <a:p>
            <a:pPr lvl="1"/>
            <a:r>
              <a:rPr lang="cs-CZ" dirty="0"/>
              <a:t>klavírní sonáty č. 7 </a:t>
            </a:r>
            <a:r>
              <a:rPr lang="cs-CZ" i="1" dirty="0"/>
              <a:t>Bílá mše</a:t>
            </a:r>
            <a:r>
              <a:rPr lang="cs-CZ" dirty="0"/>
              <a:t> (1912), č. 9 </a:t>
            </a:r>
            <a:r>
              <a:rPr lang="cs-CZ" i="1" dirty="0"/>
              <a:t>Černá mše</a:t>
            </a:r>
            <a:r>
              <a:rPr lang="cs-CZ" dirty="0"/>
              <a:t> (1913)</a:t>
            </a:r>
          </a:p>
          <a:p>
            <a:pPr lvl="1"/>
            <a:r>
              <a:rPr lang="cs-CZ" dirty="0"/>
              <a:t>vokálně-instrumentální </a:t>
            </a:r>
            <a:r>
              <a:rPr lang="cs-CZ" i="1" dirty="0"/>
              <a:t>Mysterium</a:t>
            </a:r>
            <a:r>
              <a:rPr lang="cs-CZ" dirty="0"/>
              <a:t> – nedokončil, napsal jen text</a:t>
            </a:r>
          </a:p>
          <a:p>
            <a:pPr lvl="1"/>
            <a:endParaRPr lang="cs-CZ" i="1" dirty="0"/>
          </a:p>
          <a:p>
            <a:r>
              <a:rPr lang="cs-CZ" i="1" dirty="0"/>
              <a:t>Prométheovské fantazie</a:t>
            </a:r>
            <a:r>
              <a:rPr lang="cs-CZ" dirty="0"/>
              <a:t> (1924) – vykládá ideový smysl svých děl, dává jim charakteristické názvy</a:t>
            </a:r>
          </a:p>
          <a:p>
            <a:r>
              <a:rPr lang="cs-CZ" dirty="0"/>
              <a:t>význam pro ruskou hudbu: zakladatel expresionistické linie, považován za prvního modernistu</a:t>
            </a:r>
          </a:p>
        </p:txBody>
      </p:sp>
    </p:spTree>
    <p:extLst>
      <p:ext uri="{BB962C8B-B14F-4D97-AF65-F5344CB8AC3E}">
        <p14:creationId xmlns:p14="http://schemas.microsoft.com/office/powerpoint/2010/main" val="86058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A58C4-7357-41C4-83A3-04246840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Константинович Глазунов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/>
              <a:t>(10. 8. 1865 Petrohrad – 21. 3. 1936 Paříž)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9875D-73B5-4928-94F7-60B2AD60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2079523"/>
            <a:ext cx="11887199" cy="46752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žák Korsakova, od 1899 pedagog na konzervatoři v Petrohradě</a:t>
            </a:r>
          </a:p>
          <a:p>
            <a:r>
              <a:rPr lang="cs-CZ" dirty="0">
                <a:effectLst/>
              </a:rPr>
              <a:t>od 1928 trvale v Paříži + koncertní cesty po Evropě (dirigent), často USA, 1930 také v Praze</a:t>
            </a:r>
          </a:p>
          <a:p>
            <a:r>
              <a:rPr lang="cs-CZ" dirty="0">
                <a:effectLst/>
              </a:rPr>
              <a:t>kompozičně nevyhraněný charakter (vliv Wagnera, </a:t>
            </a:r>
            <a:r>
              <a:rPr lang="cs-CZ" dirty="0" err="1">
                <a:effectLst/>
              </a:rPr>
              <a:t>Liszta</a:t>
            </a:r>
            <a:r>
              <a:rPr lang="cs-CZ" dirty="0">
                <a:effectLst/>
              </a:rPr>
              <a:t> a ruské školy)</a:t>
            </a:r>
          </a:p>
          <a:p>
            <a:r>
              <a:rPr lang="cs-CZ" dirty="0">
                <a:effectLst/>
              </a:rPr>
              <a:t>podílel se na dokončení několika děl členů Mocné hrstky (zejm. Borodinova </a:t>
            </a:r>
            <a:r>
              <a:rPr lang="cs-CZ" i="1" dirty="0">
                <a:effectLst/>
              </a:rPr>
              <a:t>Knížete Igora</a:t>
            </a:r>
            <a:r>
              <a:rPr lang="cs-CZ" dirty="0">
                <a:effectLst/>
              </a:rPr>
              <a:t>)</a:t>
            </a:r>
          </a:p>
          <a:p>
            <a:pPr marL="0" indent="0">
              <a:buNone/>
            </a:pPr>
            <a:r>
              <a:rPr lang="cs-CZ" dirty="0">
                <a:effectLst/>
              </a:rPr>
              <a:t>Dílo</a:t>
            </a:r>
          </a:p>
          <a:p>
            <a:r>
              <a:rPr lang="cs-CZ" dirty="0">
                <a:effectLst/>
              </a:rPr>
              <a:t>považován zvl. za symfonika (8 dokončených), „ruský Brahms“</a:t>
            </a:r>
          </a:p>
          <a:p>
            <a:r>
              <a:rPr lang="cs-CZ" dirty="0">
                <a:effectLst/>
              </a:rPr>
              <a:t>instrumentální koncerty (houslový, klavírní, saxofonový, pro lesní roh)</a:t>
            </a:r>
          </a:p>
          <a:p>
            <a:r>
              <a:rPr lang="cs-CZ" dirty="0">
                <a:effectLst/>
              </a:rPr>
              <a:t>komorní hudba (</a:t>
            </a:r>
            <a:r>
              <a:rPr lang="cs-CZ" dirty="0" err="1">
                <a:effectLst/>
              </a:rPr>
              <a:t>smyčc</a:t>
            </a:r>
            <a:r>
              <a:rPr lang="cs-CZ" dirty="0">
                <a:effectLst/>
              </a:rPr>
              <a:t>. kvartety, kvartet pro 4 saxofony aj.)</a:t>
            </a:r>
          </a:p>
          <a:p>
            <a:r>
              <a:rPr lang="cs-CZ" dirty="0">
                <a:effectLst/>
              </a:rPr>
              <a:t>nejznámější: </a:t>
            </a:r>
            <a:r>
              <a:rPr lang="cs-CZ" i="1" dirty="0">
                <a:effectLst/>
              </a:rPr>
              <a:t>houslový koncert a-moll </a:t>
            </a:r>
            <a:r>
              <a:rPr lang="cs-CZ" dirty="0">
                <a:effectLst/>
              </a:rPr>
              <a:t>(1904, vliv Čajkovského </a:t>
            </a:r>
            <a:r>
              <a:rPr lang="cs-CZ" i="1" dirty="0">
                <a:effectLst/>
              </a:rPr>
              <a:t>koncertu pro housle a orchestr</a:t>
            </a:r>
            <a:r>
              <a:rPr lang="cs-CZ" dirty="0">
                <a:effectLst/>
              </a:rPr>
              <a:t>), orchestrální </a:t>
            </a:r>
            <a:r>
              <a:rPr lang="cs-CZ" i="1" dirty="0">
                <a:effectLst/>
              </a:rPr>
              <a:t>Roční doby</a:t>
            </a:r>
            <a:r>
              <a:rPr lang="cs-CZ" dirty="0">
                <a:effectLst/>
              </a:rPr>
              <a:t> a balet </a:t>
            </a:r>
            <a:r>
              <a:rPr lang="cs-CZ" i="1" dirty="0" err="1">
                <a:effectLst/>
              </a:rPr>
              <a:t>Rajmonda</a:t>
            </a:r>
            <a:endParaRPr lang="cs-CZ" i="1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31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09" y="369770"/>
            <a:ext cx="10080426" cy="1080938"/>
          </a:xfrm>
        </p:spPr>
        <p:txBody>
          <a:bodyPr/>
          <a:lstStyle/>
          <a:p>
            <a:r>
              <a:rPr lang="cs-CZ" dirty="0"/>
              <a:t>Další ruští skladatelé, vycházející z romantismu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2323"/>
            <a:ext cx="12191999" cy="52356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effectLst/>
              </a:rPr>
              <a:t>DALŠÍ ABSOLVENTI MOSKEVSKÉ KONZERVATOŘE</a:t>
            </a: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Михайлович Ляпунов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/>
              </a:rPr>
              <a:t>(1859 Jaroslav – 1924 Paříž)</a:t>
            </a:r>
          </a:p>
          <a:p>
            <a:r>
              <a:rPr lang="cs-CZ" dirty="0"/>
              <a:t>skladatel a klavírista, profesor klavíru na konzervatoři</a:t>
            </a:r>
          </a:p>
          <a:p>
            <a:r>
              <a:rPr lang="cs-CZ" dirty="0"/>
              <a:t>kompozičně vyšel z </a:t>
            </a:r>
            <a:r>
              <a:rPr lang="cs-CZ" dirty="0" err="1"/>
              <a:t>Balakireva</a:t>
            </a:r>
            <a:r>
              <a:rPr lang="cs-CZ" dirty="0"/>
              <a:t>, jehož díla připravil k vydání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Иванович Ребиков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/>
              </a:rPr>
              <a:t>(1866 </a:t>
            </a:r>
            <a:r>
              <a:rPr lang="cs-CZ" dirty="0" err="1">
                <a:effectLst/>
              </a:rPr>
              <a:t>Krasnoyarsk</a:t>
            </a:r>
            <a:r>
              <a:rPr lang="cs-CZ" dirty="0">
                <a:effectLst/>
              </a:rPr>
              <a:t> – 1920 Jalta)</a:t>
            </a:r>
          </a:p>
          <a:p>
            <a:r>
              <a:rPr lang="cs-CZ" dirty="0"/>
              <a:t>skladatel (jeho učitel: P. I. Čajkovskij) a klavírista</a:t>
            </a:r>
          </a:p>
          <a:p>
            <a:r>
              <a:rPr lang="cs-CZ" dirty="0"/>
              <a:t>v kompozici vyšel z Čajkovského, později experimenty s kvartovými a kvintovými souzvuky a pentatonikou</a:t>
            </a:r>
          </a:p>
          <a:p>
            <a:r>
              <a:rPr lang="cs-CZ" dirty="0"/>
              <a:t>dílo: opera </a:t>
            </a:r>
            <a:r>
              <a:rPr lang="cs-CZ" i="1" dirty="0"/>
              <a:t>Jolka</a:t>
            </a:r>
            <a:r>
              <a:rPr lang="cs-CZ" dirty="0"/>
              <a:t> (1906) – hraná v Praze i Brně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К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рлович М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тнер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/>
              </a:rPr>
              <a:t>(1880 Moskva – 1951 Londýn)</a:t>
            </a:r>
          </a:p>
          <a:p>
            <a:r>
              <a:rPr lang="cs-CZ" dirty="0">
                <a:effectLst/>
              </a:rPr>
              <a:t>skladatel, klavírista (→ zvl. klavírní dílo), jeho význam zastíněn </a:t>
            </a:r>
            <a:r>
              <a:rPr lang="cs-CZ" dirty="0" err="1">
                <a:effectLst/>
              </a:rPr>
              <a:t>Rachmaninovem</a:t>
            </a:r>
            <a:r>
              <a:rPr lang="cs-CZ" dirty="0">
                <a:effectLst/>
              </a:rPr>
              <a:t> a </a:t>
            </a:r>
            <a:r>
              <a:rPr lang="cs-CZ" dirty="0" err="1">
                <a:effectLst/>
              </a:rPr>
              <a:t>Skrjabinem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na moskevské konzervatoři spolužák s oběma, společní pedagogové: Vasilij </a:t>
            </a:r>
            <a:r>
              <a:rPr lang="cs-CZ" dirty="0" err="1">
                <a:effectLst/>
              </a:rPr>
              <a:t>Iljič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Safonov</a:t>
            </a:r>
            <a:r>
              <a:rPr lang="cs-CZ" dirty="0">
                <a:effectLst/>
              </a:rPr>
              <a:t>, Sergej </a:t>
            </a:r>
            <a:r>
              <a:rPr lang="cs-CZ" dirty="0" err="1">
                <a:effectLst/>
              </a:rPr>
              <a:t>Ivanovič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Tanějev</a:t>
            </a:r>
            <a:r>
              <a:rPr lang="cs-CZ" dirty="0">
                <a:effectLst/>
              </a:rPr>
              <a:t>, Nikolaj Sergejevič </a:t>
            </a:r>
            <a:r>
              <a:rPr lang="cs-CZ" dirty="0" err="1">
                <a:effectLst/>
              </a:rPr>
              <a:t>Zvěrev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1917 emigrace, díky podpoře </a:t>
            </a:r>
            <a:r>
              <a:rPr lang="cs-CZ" dirty="0" err="1">
                <a:effectLst/>
              </a:rPr>
              <a:t>Rachmaninovova</a:t>
            </a:r>
            <a:r>
              <a:rPr lang="cs-CZ" dirty="0">
                <a:effectLst/>
              </a:rPr>
              <a:t> do USA a Kanady</a:t>
            </a:r>
            <a:endParaRPr lang="cs-CZ" b="1" u="sng" dirty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4661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5823</TotalTime>
  <Words>2103</Words>
  <Application>Microsoft Office PowerPoint</Application>
  <PresentationFormat>Širokoúhlá obrazovka</PresentationFormat>
  <Paragraphs>219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Berlín</vt:lpstr>
      <vt:lpstr>Pozdní romantismus I.: Rusko, Polsko, Anglie</vt:lpstr>
      <vt:lpstr>1. RUSKO </vt:lpstr>
      <vt:lpstr>Сергей Васильевич Рахманинов  (1. 4. 1873 Starorussky Uyezd – 28. 3. 1943 Beverly Hills)</vt:lpstr>
      <vt:lpstr>Prezentace aplikace PowerPoint</vt:lpstr>
      <vt:lpstr>Prezentace aplikace PowerPoint</vt:lpstr>
      <vt:lpstr>Александр Николаевич Скрябин  (25. 12. 1872 Moskva – 14. 4. 1915 Moskva)</vt:lpstr>
      <vt:lpstr>Prezentace aplikace PowerPoint</vt:lpstr>
      <vt:lpstr>Александр Константинович Глазунов  (10. 8. 1865 Petrohrad – 21. 3. 1936 Paříž)</vt:lpstr>
      <vt:lpstr>Další ruští skladatelé, vycházející z romantismu</vt:lpstr>
      <vt:lpstr>Prezentace aplikace PowerPoint</vt:lpstr>
      <vt:lpstr>Prezentace aplikace PowerPoint</vt:lpstr>
      <vt:lpstr>Prezentace aplikace PowerPoint</vt:lpstr>
      <vt:lpstr>Prezentace aplikace PowerPoint</vt:lpstr>
      <vt:lpstr>Interpreti</vt:lpstr>
      <vt:lpstr>2. Polsko</vt:lpstr>
      <vt:lpstr>3. ANGLIE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romantismus</dc:title>
  <dc:creator>Lenka Kučerová</dc:creator>
  <cp:lastModifiedBy>Lenka Kučerová</cp:lastModifiedBy>
  <cp:revision>285</cp:revision>
  <dcterms:created xsi:type="dcterms:W3CDTF">2018-08-13T10:00:35Z</dcterms:created>
  <dcterms:modified xsi:type="dcterms:W3CDTF">2020-05-14T06:29:08Z</dcterms:modified>
</cp:coreProperties>
</file>