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9" r:id="rId3"/>
    <p:sldId id="264" r:id="rId4"/>
    <p:sldId id="263" r:id="rId5"/>
    <p:sldId id="265" r:id="rId6"/>
    <p:sldId id="258" r:id="rId7"/>
    <p:sldId id="266" r:id="rId8"/>
    <p:sldId id="260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03" autoAdjust="0"/>
    <p:restoredTop sz="94660"/>
  </p:normalViewPr>
  <p:slideViewPr>
    <p:cSldViewPr snapToGrid="0">
      <p:cViewPr varScale="1">
        <p:scale>
          <a:sx n="84" d="100"/>
          <a:sy n="84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5121E-6DF8-43F1-96F5-F77899EDADC3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8B9C60-1501-43FE-82B3-69556F02C9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96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t5_aP2Uluc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Variace a fuga na BACH https://www.youtube.com/watch?v=35UlrbmwCpU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8B9C60-1501-43FE-82B3-69556F02C95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811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Hey</a:t>
            </a:r>
            <a:r>
              <a:rPr lang="cs-CZ" dirty="0"/>
              <a:t> </a:t>
            </a:r>
            <a:r>
              <a:rPr lang="cs-CZ" dirty="0" err="1"/>
              <a:t>Tutti</a:t>
            </a:r>
            <a:r>
              <a:rPr lang="cs-CZ" dirty="0"/>
              <a:t> </a:t>
            </a:r>
            <a:r>
              <a:rPr lang="cs-CZ" dirty="0" err="1"/>
              <a:t>Tatie</a:t>
            </a:r>
            <a:r>
              <a:rPr lang="cs-CZ" dirty="0"/>
              <a:t>: https://www.youtube.com/watch?v=xqyV0IoTXLE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8B9C60-1501-43FE-82B3-69556F02C95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270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8B9C60-1501-43FE-82B3-69556F02C95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4235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Goethe: https://www.youtube.com/watch?v=iLCFvq4hvDI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8B9C60-1501-43FE-82B3-69556F02C95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719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Haleluja</a:t>
            </a:r>
            <a:r>
              <a:rPr lang="cs-CZ"/>
              <a:t>: </a:t>
            </a:r>
            <a:r>
              <a:rPr lang="cs-CZ" smtClean="0">
                <a:hlinkClick r:id="rId3"/>
              </a:rPr>
              <a:t>https://www.youtube.com/watch?v=Ut5_aP2Uluc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8B9C60-1501-43FE-82B3-69556F02C95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658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CCF71-C59A-44EF-8B1C-B714CEDCF728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C3BADA82-0287-424D-B2F4-115A78DAC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449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CCF71-C59A-44EF-8B1C-B714CEDCF728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C3BADA82-0287-424D-B2F4-115A78DAC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5377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CCF71-C59A-44EF-8B1C-B714CEDCF728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C3BADA82-0287-424D-B2F4-115A78DAC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293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CCF71-C59A-44EF-8B1C-B714CEDCF728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3BADA82-0287-424D-B2F4-115A78DAC108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1004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CCF71-C59A-44EF-8B1C-B714CEDCF728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3BADA82-0287-424D-B2F4-115A78DAC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8983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CCF71-C59A-44EF-8B1C-B714CEDCF728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ADA82-0287-424D-B2F4-115A78DAC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8195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CCF71-C59A-44EF-8B1C-B714CEDCF728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ADA82-0287-424D-B2F4-115A78DAC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445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CCF71-C59A-44EF-8B1C-B714CEDCF728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ADA82-0287-424D-B2F4-115A78DAC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506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DACCCF71-C59A-44EF-8B1C-B714CEDCF728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C3BADA82-0287-424D-B2F4-115A78DAC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2060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CCF71-C59A-44EF-8B1C-B714CEDCF728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ADA82-0287-424D-B2F4-115A78DAC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930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CCF71-C59A-44EF-8B1C-B714CEDCF728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C3BADA82-0287-424D-B2F4-115A78DAC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403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CCF71-C59A-44EF-8B1C-B714CEDCF728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ADA82-0287-424D-B2F4-115A78DAC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2119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CCF71-C59A-44EF-8B1C-B714CEDCF728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ADA82-0287-424D-B2F4-115A78DAC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55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CCF71-C59A-44EF-8B1C-B714CEDCF728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ADA82-0287-424D-B2F4-115A78DAC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855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CCF71-C59A-44EF-8B1C-B714CEDCF728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ADA82-0287-424D-B2F4-115A78DAC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76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CCF71-C59A-44EF-8B1C-B714CEDCF728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ADA82-0287-424D-B2F4-115A78DAC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307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CCF71-C59A-44EF-8B1C-B714CEDCF728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ADA82-0287-424D-B2F4-115A78DAC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000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80000">
              <a:schemeClr val="bg1"/>
            </a:gs>
            <a:gs pos="100000">
              <a:schemeClr val="bg2">
                <a:lumMod val="20000"/>
                <a:lumOff val="80000"/>
              </a:schemeClr>
            </a:gs>
            <a:gs pos="44000">
              <a:schemeClr val="bg1">
                <a:lumMod val="95000"/>
                <a:lumOff val="5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CCF71-C59A-44EF-8B1C-B714CEDCF728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ADA82-0287-424D-B2F4-115A78DAC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1522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arl_Reineck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611C58-E9B9-401A-9B70-50942FB6D5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Pozdní romantismus </a:t>
            </a:r>
            <a:r>
              <a:rPr lang="cs-CZ"/>
              <a:t>II.: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Německo, Rakousko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DA870FB-AD5C-439A-BAD4-33B2208181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9. hodina</a:t>
            </a:r>
          </a:p>
        </p:txBody>
      </p:sp>
    </p:spTree>
    <p:extLst>
      <p:ext uri="{BB962C8B-B14F-4D97-AF65-F5344CB8AC3E}">
        <p14:creationId xmlns:p14="http://schemas.microsoft.com/office/powerpoint/2010/main" val="1363534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E87643-4287-4FCF-BC38-257AF25A0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899" y="106114"/>
            <a:ext cx="9613861" cy="1080938"/>
          </a:xfrm>
        </p:spPr>
        <p:txBody>
          <a:bodyPr/>
          <a:lstStyle/>
          <a:p>
            <a:r>
              <a:rPr lang="cs-CZ" dirty="0"/>
              <a:t>Johann </a:t>
            </a:r>
            <a:r>
              <a:rPr lang="cs-CZ" dirty="0" err="1"/>
              <a:t>Baptist</a:t>
            </a:r>
            <a:r>
              <a:rPr lang="cs-CZ" dirty="0"/>
              <a:t> Joseph Maximilian </a:t>
            </a:r>
            <a:r>
              <a:rPr lang="cs-CZ" dirty="0" err="1"/>
              <a:t>Reger</a:t>
            </a:r>
            <a:r>
              <a:rPr lang="cs-CZ" dirty="0"/>
              <a:t/>
            </a:r>
            <a:br>
              <a:rPr lang="cs-CZ" dirty="0"/>
            </a:br>
            <a:r>
              <a:rPr lang="cs-CZ" sz="2500" dirty="0"/>
              <a:t>19. 3. 1873 Brand - 11. 5. 1916 Lipsko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3970E2-2CE5-41B0-A3BE-662409D25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87052"/>
            <a:ext cx="12191999" cy="5670948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varhanní virtuóz, především varhanní tvorba</a:t>
            </a:r>
          </a:p>
          <a:p>
            <a:r>
              <a:rPr lang="cs-CZ" dirty="0"/>
              <a:t>studia u hudebního teoretika a historika Hugo </a:t>
            </a:r>
            <a:r>
              <a:rPr lang="cs-CZ" dirty="0" err="1"/>
              <a:t>Riemanna</a:t>
            </a:r>
            <a:endParaRPr lang="cs-CZ" dirty="0"/>
          </a:p>
          <a:p>
            <a:r>
              <a:rPr lang="cs-CZ" dirty="0"/>
              <a:t>využíval nové technické možnosti varhanní </a:t>
            </a:r>
            <a:r>
              <a:rPr lang="cs-CZ" dirty="0" smtClean="0"/>
              <a:t>hry, </a:t>
            </a:r>
            <a:r>
              <a:rPr lang="cs-CZ" dirty="0"/>
              <a:t>které C. </a:t>
            </a:r>
            <a:r>
              <a:rPr lang="cs-CZ" dirty="0" err="1"/>
              <a:t>Franck</a:t>
            </a:r>
            <a:r>
              <a:rPr lang="cs-CZ" dirty="0"/>
              <a:t> (nar. 1822) a </a:t>
            </a:r>
            <a:r>
              <a:rPr lang="cs-CZ" dirty="0" err="1"/>
              <a:t>d‘Indy</a:t>
            </a:r>
            <a:r>
              <a:rPr lang="cs-CZ" dirty="0"/>
              <a:t> (nar. 1851) neznali (pneumatická </a:t>
            </a:r>
            <a:r>
              <a:rPr lang="cs-CZ" dirty="0" err="1"/>
              <a:t>traktura</a:t>
            </a:r>
            <a:r>
              <a:rPr lang="cs-CZ" dirty="0"/>
              <a:t>) </a:t>
            </a:r>
          </a:p>
          <a:p>
            <a:r>
              <a:rPr lang="cs-CZ" dirty="0"/>
              <a:t>kontrapunkt v tradičních varhanních formách spojil se zvukovou stylizací romantismu → výraz a zvukové požadavky zacházejí do krajností</a:t>
            </a:r>
          </a:p>
          <a:p>
            <a:r>
              <a:rPr lang="cs-CZ" dirty="0"/>
              <a:t>pedagog skladby v Mnichově a Lipsku (zde u něj studoval 1911 – 1913 Jaroslav Kvapil)</a:t>
            </a:r>
          </a:p>
          <a:p>
            <a:pPr marL="0" indent="0">
              <a:buNone/>
            </a:pPr>
            <a:r>
              <a:rPr lang="cs-CZ" dirty="0"/>
              <a:t>Dílo</a:t>
            </a:r>
          </a:p>
          <a:p>
            <a:r>
              <a:rPr lang="cs-CZ" dirty="0"/>
              <a:t>zpočátku vliv Brahmse, poté spojení hudby minulých období (zvl. J. S. Bach – „</a:t>
            </a:r>
            <a:r>
              <a:rPr lang="cs-CZ" dirty="0" err="1"/>
              <a:t>neobaroko</a:t>
            </a:r>
            <a:r>
              <a:rPr lang="cs-CZ" dirty="0"/>
              <a:t>“) s výrazem své doby (pozdním romantismem):</a:t>
            </a:r>
          </a:p>
          <a:p>
            <a:pPr lvl="1"/>
            <a:r>
              <a:rPr lang="cs-CZ" dirty="0"/>
              <a:t>typická hustá sazba a smělé chromatické harmonie (na úkor sluchové vnímatelnosti? nezáměrný vliv Wagnera?)</a:t>
            </a:r>
          </a:p>
          <a:p>
            <a:pPr lvl="1"/>
            <a:r>
              <a:rPr lang="cs-CZ" dirty="0"/>
              <a:t>využívání technických možností nástroje (až do samoúčelnosti?)</a:t>
            </a:r>
          </a:p>
          <a:p>
            <a:r>
              <a:rPr lang="cs-CZ" dirty="0"/>
              <a:t>v pozdějších kompozicích už respektování výsledné zvukové reality</a:t>
            </a:r>
          </a:p>
          <a:p>
            <a:r>
              <a:rPr lang="cs-CZ" dirty="0"/>
              <a:t>inspirace v protestantských chorálech (zaznívají ve všech hlasech, přičemž dodržuje kontrapunktickou strukturu → husté harmonie, posluchačsky náročné)</a:t>
            </a:r>
          </a:p>
          <a:p>
            <a:r>
              <a:rPr lang="cs-CZ" dirty="0"/>
              <a:t>věnoval se všem hudebním formám kromě opery </a:t>
            </a:r>
          </a:p>
          <a:p>
            <a:pPr lvl="1"/>
            <a:r>
              <a:rPr lang="cs-CZ" dirty="0"/>
              <a:t>zvl. kompozice </a:t>
            </a:r>
            <a:r>
              <a:rPr lang="cs-CZ" dirty="0" smtClean="0"/>
              <a:t>varhanní, klavírní</a:t>
            </a:r>
            <a:r>
              <a:rPr lang="cs-CZ" dirty="0"/>
              <a:t>, orchestrální a komorní (sonáty pro sólové housle, suity pro sólové violoncello a </a:t>
            </a:r>
            <a:r>
              <a:rPr lang="cs-CZ" dirty="0" err="1"/>
              <a:t>smyčc</a:t>
            </a:r>
            <a:r>
              <a:rPr lang="cs-CZ" dirty="0"/>
              <a:t>. kvartety)</a:t>
            </a:r>
          </a:p>
          <a:p>
            <a:r>
              <a:rPr lang="cs-CZ" dirty="0"/>
              <a:t>jeho varhanní dílo je základem varhanního repertoáru dodnes</a:t>
            </a:r>
          </a:p>
          <a:p>
            <a:pPr lvl="1"/>
            <a:r>
              <a:rPr lang="cs-CZ" dirty="0"/>
              <a:t>chorální předehry, fantazie, cykly, spojující preludia, toccaty, fantazie, variace, fugy aj.</a:t>
            </a:r>
          </a:p>
          <a:p>
            <a:pPr lvl="1"/>
            <a:r>
              <a:rPr lang="cs-CZ" i="1" dirty="0"/>
              <a:t>Variace a fuga na téma W. A. Mozarta, Variace a fuga na jméno BACH, Requiem</a:t>
            </a:r>
          </a:p>
        </p:txBody>
      </p:sp>
    </p:spTree>
    <p:extLst>
      <p:ext uri="{BB962C8B-B14F-4D97-AF65-F5344CB8AC3E}">
        <p14:creationId xmlns:p14="http://schemas.microsoft.com/office/powerpoint/2010/main" val="4033738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97FBC9-3002-4273-BCCD-C2CFA5D2B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Carl </a:t>
            </a:r>
            <a:r>
              <a:rPr lang="cs-CZ" dirty="0" err="1"/>
              <a:t>Reinecke</a:t>
            </a:r>
            <a:r>
              <a:rPr lang="cs-CZ" dirty="0"/>
              <a:t/>
            </a:r>
            <a:br>
              <a:rPr lang="cs-CZ" dirty="0"/>
            </a:br>
            <a:r>
              <a:rPr lang="cs-CZ" sz="2500" dirty="0"/>
              <a:t>23. 6. 1824 </a:t>
            </a:r>
            <a:r>
              <a:rPr lang="cs-CZ" sz="2500" dirty="0" err="1"/>
              <a:t>Altona</a:t>
            </a:r>
            <a:r>
              <a:rPr lang="cs-CZ" sz="2500" dirty="0"/>
              <a:t> – 10. 3. </a:t>
            </a:r>
            <a:r>
              <a:rPr lang="cs-CZ" sz="2500"/>
              <a:t>1910 Lipsko</a:t>
            </a:r>
            <a:endParaRPr lang="cs-CZ" sz="25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1954BA-A6E8-4256-9215-3151099960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27" y="2090058"/>
            <a:ext cx="11875325" cy="458387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dánský původ, skladatel a klavírista, usadil se v Lipsku – zde žák </a:t>
            </a:r>
            <a:r>
              <a:rPr lang="cs-CZ" dirty="0" err="1"/>
              <a:t>Schumanna</a:t>
            </a:r>
            <a:r>
              <a:rPr lang="cs-CZ" dirty="0"/>
              <a:t> a </a:t>
            </a:r>
            <a:r>
              <a:rPr lang="cs-CZ" dirty="0" err="1"/>
              <a:t>Mendelssohna</a:t>
            </a:r>
            <a:r>
              <a:rPr lang="cs-CZ" dirty="0"/>
              <a:t>, také </a:t>
            </a:r>
            <a:r>
              <a:rPr lang="cs-CZ" dirty="0" err="1"/>
              <a:t>Liszta</a:t>
            </a:r>
            <a:endParaRPr lang="cs-CZ" dirty="0"/>
          </a:p>
          <a:p>
            <a:r>
              <a:rPr lang="cs-CZ" dirty="0"/>
              <a:t>v Dánsku dvorní klavírista (→ mnoho klavírních koncertů a kadencí do jiných klavírních děl), od 1848 v Paříži</a:t>
            </a:r>
          </a:p>
          <a:p>
            <a:r>
              <a:rPr lang="cs-CZ" dirty="0"/>
              <a:t>v Lipsku dirigent </a:t>
            </a:r>
            <a:r>
              <a:rPr lang="cs-CZ" dirty="0" err="1"/>
              <a:t>Gewandhausu</a:t>
            </a:r>
            <a:r>
              <a:rPr lang="cs-CZ" dirty="0"/>
              <a:t> </a:t>
            </a:r>
            <a:r>
              <a:rPr lang="cs-CZ" dirty="0" smtClean="0"/>
              <a:t>(uvedl premiéru </a:t>
            </a:r>
            <a:r>
              <a:rPr lang="cs-CZ" dirty="0"/>
              <a:t>Brahmsova </a:t>
            </a:r>
            <a:r>
              <a:rPr lang="cs-CZ" i="1" dirty="0"/>
              <a:t>Německého requiem</a:t>
            </a:r>
            <a:r>
              <a:rPr lang="cs-CZ" dirty="0"/>
              <a:t>) a profesor na konzervatoři → žáci: </a:t>
            </a:r>
            <a:r>
              <a:rPr lang="cs-CZ" dirty="0" err="1"/>
              <a:t>Grieg</a:t>
            </a:r>
            <a:r>
              <a:rPr lang="cs-CZ" dirty="0"/>
              <a:t>, </a:t>
            </a:r>
            <a:r>
              <a:rPr lang="cs-CZ" dirty="0" err="1"/>
              <a:t>Sinding</a:t>
            </a:r>
            <a:r>
              <a:rPr lang="cs-CZ" dirty="0"/>
              <a:t>, Janáček, </a:t>
            </a:r>
            <a:r>
              <a:rPr lang="cs-CZ" dirty="0" err="1"/>
              <a:t>Albéniz</a:t>
            </a:r>
            <a:r>
              <a:rPr lang="cs-CZ" dirty="0"/>
              <a:t>, </a:t>
            </a:r>
            <a:r>
              <a:rPr lang="cs-CZ" dirty="0" err="1"/>
              <a:t>Svendsen</a:t>
            </a:r>
            <a:r>
              <a:rPr lang="cs-CZ" dirty="0"/>
              <a:t>, </a:t>
            </a:r>
            <a:r>
              <a:rPr lang="cs-CZ" dirty="0" err="1"/>
              <a:t>Bruch</a:t>
            </a:r>
            <a:r>
              <a:rPr lang="cs-CZ" dirty="0"/>
              <a:t>, </a:t>
            </a:r>
            <a:r>
              <a:rPr lang="cs-CZ" dirty="0" err="1"/>
              <a:t>Čiurlionis</a:t>
            </a:r>
            <a:r>
              <a:rPr lang="cs-CZ" dirty="0"/>
              <a:t>, </a:t>
            </a:r>
            <a:r>
              <a:rPr lang="cs-CZ" dirty="0" err="1"/>
              <a:t>Busoni</a:t>
            </a:r>
            <a:r>
              <a:rPr lang="cs-CZ" dirty="0"/>
              <a:t> ad.</a:t>
            </a:r>
            <a:endParaRPr lang="cs-CZ" dirty="0">
              <a:hlinkClick r:id="rId2"/>
            </a:endParaRPr>
          </a:p>
          <a:p>
            <a:pPr marL="0" indent="0">
              <a:buNone/>
            </a:pPr>
            <a:r>
              <a:rPr lang="cs-CZ" dirty="0"/>
              <a:t>Dílo</a:t>
            </a:r>
          </a:p>
          <a:p>
            <a:r>
              <a:rPr lang="cs-CZ" dirty="0"/>
              <a:t>zvl. komorní hudba </a:t>
            </a:r>
            <a:r>
              <a:rPr lang="cs-CZ" dirty="0" smtClean="0"/>
              <a:t>– nejznámější: flétnová </a:t>
            </a:r>
            <a:r>
              <a:rPr lang="cs-CZ" dirty="0"/>
              <a:t>sonáta </a:t>
            </a:r>
            <a:r>
              <a:rPr lang="cs-CZ" i="1" dirty="0" err="1"/>
              <a:t>Undine</a:t>
            </a:r>
            <a:r>
              <a:rPr lang="cs-CZ" i="1" dirty="0"/>
              <a:t> </a:t>
            </a:r>
            <a:r>
              <a:rPr lang="cs-CZ" dirty="0"/>
              <a:t>d-moll, op. 283 (1908</a:t>
            </a:r>
            <a:r>
              <a:rPr lang="cs-CZ" dirty="0" smtClean="0"/>
              <a:t>)</a:t>
            </a:r>
            <a:endParaRPr lang="cs-CZ" i="1" dirty="0"/>
          </a:p>
          <a:p>
            <a:r>
              <a:rPr lang="cs-CZ" dirty="0"/>
              <a:t>symfonické: 3 symfonie, klavírní, houslové, violoncellové, flétnové </a:t>
            </a:r>
            <a:r>
              <a:rPr lang="cs-CZ" dirty="0" smtClean="0"/>
              <a:t>koncerty a </a:t>
            </a:r>
            <a:r>
              <a:rPr lang="cs-CZ" dirty="0"/>
              <a:t>harfový koncert</a:t>
            </a:r>
          </a:p>
          <a:p>
            <a:r>
              <a:rPr lang="cs-CZ" dirty="0"/>
              <a:t>operní a vokální tvorba zanedbatelná</a:t>
            </a:r>
          </a:p>
        </p:txBody>
      </p:sp>
    </p:spTree>
    <p:extLst>
      <p:ext uri="{BB962C8B-B14F-4D97-AF65-F5344CB8AC3E}">
        <p14:creationId xmlns:p14="http://schemas.microsoft.com/office/powerpoint/2010/main" val="250930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Max Christian Friedrich </a:t>
            </a:r>
            <a:r>
              <a:rPr lang="cs-CZ" dirty="0" err="1"/>
              <a:t>Bruch</a:t>
            </a:r>
            <a:r>
              <a:rPr lang="cs-CZ" dirty="0"/>
              <a:t> </a:t>
            </a:r>
            <a:br>
              <a:rPr lang="cs-CZ" dirty="0"/>
            </a:br>
            <a:r>
              <a:rPr lang="cs-CZ" sz="2800" dirty="0"/>
              <a:t>6. 1. 1838 Kolín nad Rýnem – 2. 10. 1920 </a:t>
            </a:r>
            <a:r>
              <a:rPr lang="cs-CZ" sz="2800" dirty="0" err="1"/>
              <a:t>Friedenau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5083" y="2096086"/>
            <a:ext cx="11760591" cy="4614203"/>
          </a:xfrm>
        </p:spPr>
        <p:txBody>
          <a:bodyPr/>
          <a:lstStyle/>
          <a:p>
            <a:r>
              <a:rPr lang="cs-CZ" dirty="0"/>
              <a:t>představitel klasicko-romantické syntézy (podobně jako Brahms v německém prostředí</a:t>
            </a:r>
            <a:r>
              <a:rPr lang="cs-CZ" dirty="0" smtClean="0"/>
              <a:t>), ale chronologicky se řadí do pozdního romantismu</a:t>
            </a:r>
            <a:endParaRPr lang="cs-CZ" dirty="0"/>
          </a:p>
          <a:p>
            <a:r>
              <a:rPr lang="cs-CZ" dirty="0"/>
              <a:t>zvl. pedagog a dirigent (Mannheim, Berlín, Bonn)</a:t>
            </a:r>
          </a:p>
          <a:p>
            <a:pPr marL="0" indent="0">
              <a:buNone/>
            </a:pPr>
            <a:r>
              <a:rPr lang="cs-CZ" dirty="0"/>
              <a:t>Dílo</a:t>
            </a:r>
          </a:p>
          <a:p>
            <a:r>
              <a:rPr lang="cs-CZ" dirty="0"/>
              <a:t>nejvíce známá byla jeho sborová tvorba a světská oratoria</a:t>
            </a:r>
          </a:p>
          <a:p>
            <a:r>
              <a:rPr lang="cs-CZ" dirty="0"/>
              <a:t>dnes hraný 1. ze 3 </a:t>
            </a:r>
            <a:r>
              <a:rPr lang="cs-CZ" i="1" dirty="0"/>
              <a:t>houslových koncertů (g-moll, </a:t>
            </a:r>
            <a:r>
              <a:rPr lang="cs-CZ" dirty="0"/>
              <a:t>1866) – nápadná podobnost s </a:t>
            </a:r>
            <a:r>
              <a:rPr lang="cs-CZ" dirty="0" err="1"/>
              <a:t>Mendelssohnem</a:t>
            </a:r>
            <a:endParaRPr lang="cs-CZ" dirty="0"/>
          </a:p>
          <a:p>
            <a:r>
              <a:rPr lang="cs-CZ" i="1" dirty="0"/>
              <a:t>Skotská fantazie </a:t>
            </a:r>
            <a:r>
              <a:rPr lang="cs-CZ" dirty="0"/>
              <a:t>– pro housle a orchestr, obsahuje známou skotskou melodii </a:t>
            </a:r>
            <a:r>
              <a:rPr lang="cs-CZ" i="1" dirty="0" err="1"/>
              <a:t>Hey</a:t>
            </a:r>
            <a:r>
              <a:rPr lang="cs-CZ" i="1" dirty="0"/>
              <a:t> </a:t>
            </a:r>
            <a:r>
              <a:rPr lang="cs-CZ" i="1" dirty="0" err="1"/>
              <a:t>Tutti</a:t>
            </a:r>
            <a:r>
              <a:rPr lang="cs-CZ" i="1" dirty="0"/>
              <a:t> </a:t>
            </a:r>
            <a:r>
              <a:rPr lang="cs-CZ" i="1" dirty="0" err="1" smtClean="0"/>
              <a:t>Taiti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984730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2E17FF-64FD-48F0-8CDF-CA787F799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753228"/>
            <a:ext cx="10508565" cy="1080938"/>
          </a:xfrm>
        </p:spPr>
        <p:txBody>
          <a:bodyPr/>
          <a:lstStyle/>
          <a:p>
            <a:r>
              <a:rPr lang="it-IT" dirty="0"/>
              <a:t>Ferruccio Dante Michelangiolo Benvenuto Busoni</a:t>
            </a:r>
            <a:r>
              <a:rPr lang="cs-CZ" dirty="0"/>
              <a:t/>
            </a:r>
            <a:br>
              <a:rPr lang="cs-CZ" dirty="0"/>
            </a:br>
            <a:r>
              <a:rPr lang="cs-CZ" sz="2500" dirty="0"/>
              <a:t>(1. 4. 1866 </a:t>
            </a:r>
            <a:r>
              <a:rPr lang="cs-CZ" sz="2500" dirty="0" err="1"/>
              <a:t>Empoli</a:t>
            </a:r>
            <a:r>
              <a:rPr lang="cs-CZ" sz="2500" dirty="0"/>
              <a:t> – 27. 7. 1924 Berlín)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8395C6-BB88-4039-89C0-B39F7765E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97612"/>
            <a:ext cx="12070079" cy="4860388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původem Ital, ale činný nejvíce v německém prostředí</a:t>
            </a:r>
          </a:p>
          <a:p>
            <a:r>
              <a:rPr lang="cs-CZ" dirty="0"/>
              <a:t>skladatel (méně výrazný) a vynikající klavírista – „zázračné dítě“</a:t>
            </a:r>
          </a:p>
          <a:p>
            <a:r>
              <a:rPr lang="cs-CZ" dirty="0"/>
              <a:t>od dětství koncertní cesty → ve Vídni seznámení s Brahmsem, </a:t>
            </a:r>
            <a:r>
              <a:rPr lang="cs-CZ" dirty="0" err="1"/>
              <a:t>Lisztem</a:t>
            </a:r>
            <a:r>
              <a:rPr lang="cs-CZ" dirty="0"/>
              <a:t> a </a:t>
            </a:r>
            <a:r>
              <a:rPr lang="cs-CZ" dirty="0" err="1"/>
              <a:t>A</a:t>
            </a:r>
            <a:r>
              <a:rPr lang="cs-CZ" dirty="0"/>
              <a:t>. </a:t>
            </a:r>
            <a:r>
              <a:rPr lang="cs-CZ" dirty="0" err="1"/>
              <a:t>Rubinsteinem</a:t>
            </a:r>
            <a:endParaRPr lang="cs-CZ" dirty="0"/>
          </a:p>
          <a:p>
            <a:r>
              <a:rPr lang="cs-CZ" dirty="0"/>
              <a:t>1888 pedagog v Helsinkách (→ přátelství se Sibeliem) a v Moskvě, 1891 – 1894 v USA</a:t>
            </a:r>
          </a:p>
          <a:p>
            <a:r>
              <a:rPr lang="cs-CZ" dirty="0"/>
              <a:t>také hudební teoretik a estetik – v těchto oblastech mnohem progresivnější než ve skladatelské tvorbě</a:t>
            </a:r>
          </a:p>
          <a:p>
            <a:r>
              <a:rPr lang="cs-CZ" dirty="0"/>
              <a:t>1894 se usadil v Berlíně, znovu pak po válce 1920</a:t>
            </a:r>
          </a:p>
          <a:p>
            <a:pPr lvl="1"/>
            <a:r>
              <a:rPr lang="cs-CZ" dirty="0"/>
              <a:t>významná dirigentská činnost (1902 – 1909, díla moderní soudobé hudby)</a:t>
            </a:r>
          </a:p>
          <a:p>
            <a:pPr lvl="1"/>
            <a:r>
              <a:rPr lang="cs-CZ" dirty="0"/>
              <a:t>jeho žáci: Kurt </a:t>
            </a:r>
            <a:r>
              <a:rPr lang="cs-CZ" dirty="0" err="1"/>
              <a:t>Weil</a:t>
            </a:r>
            <a:r>
              <a:rPr lang="cs-CZ" dirty="0"/>
              <a:t>, Edgar </a:t>
            </a:r>
            <a:r>
              <a:rPr lang="cs-CZ" dirty="0" err="1"/>
              <a:t>Varèse</a:t>
            </a:r>
            <a:r>
              <a:rPr lang="cs-CZ" dirty="0"/>
              <a:t>, Friedrich </a:t>
            </a:r>
            <a:r>
              <a:rPr lang="cs-CZ" dirty="0" err="1"/>
              <a:t>Löwe</a:t>
            </a:r>
            <a:r>
              <a:rPr lang="cs-CZ" dirty="0"/>
              <a:t>, také na konzultace A. Hába ad.</a:t>
            </a:r>
          </a:p>
          <a:p>
            <a:r>
              <a:rPr lang="cs-CZ" dirty="0"/>
              <a:t>podílel se na vydávání nových edic a úprav děl (nejvíce J. S. Bach, dále Mozart, Beethoven, </a:t>
            </a:r>
            <a:r>
              <a:rPr lang="cs-CZ" dirty="0" err="1"/>
              <a:t>Liszt</a:t>
            </a:r>
            <a:r>
              <a:rPr lang="cs-CZ" dirty="0"/>
              <a:t> aj.)</a:t>
            </a:r>
          </a:p>
          <a:p>
            <a:r>
              <a:rPr lang="cs-CZ" i="1" dirty="0"/>
              <a:t>Nástin nové estetiky hudebního umění / hudby</a:t>
            </a:r>
            <a:r>
              <a:rPr lang="cs-CZ" dirty="0"/>
              <a:t> (1907), </a:t>
            </a:r>
            <a:r>
              <a:rPr lang="cs-CZ" dirty="0" smtClean="0"/>
              <a:t>dodatek: </a:t>
            </a:r>
            <a:r>
              <a:rPr lang="cs-CZ" i="1" dirty="0" smtClean="0"/>
              <a:t>Mladá </a:t>
            </a:r>
            <a:r>
              <a:rPr lang="cs-CZ" i="1" dirty="0"/>
              <a:t>/ Nová klasicita / klasičnost </a:t>
            </a:r>
            <a:r>
              <a:rPr lang="cs-CZ" dirty="0"/>
              <a:t>(1920)</a:t>
            </a:r>
          </a:p>
          <a:p>
            <a:pPr marL="0" indent="0">
              <a:buNone/>
            </a:pPr>
            <a:r>
              <a:rPr lang="cs-CZ" dirty="0"/>
              <a:t>Dílo</a:t>
            </a:r>
          </a:p>
          <a:p>
            <a:r>
              <a:rPr lang="cs-CZ" dirty="0"/>
              <a:t>tradiční formy, romantické zaměření</a:t>
            </a:r>
          </a:p>
          <a:p>
            <a:r>
              <a:rPr lang="cs-CZ" dirty="0"/>
              <a:t>klavírní skladby</a:t>
            </a:r>
          </a:p>
          <a:p>
            <a:r>
              <a:rPr lang="cs-CZ" dirty="0"/>
              <a:t>progresivní: opera </a:t>
            </a:r>
            <a:r>
              <a:rPr lang="cs-CZ" i="1" dirty="0"/>
              <a:t>Doktor Faust </a:t>
            </a:r>
            <a:r>
              <a:rPr lang="cs-CZ" dirty="0"/>
              <a:t>(1924, nedokončil)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751271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033B9F-B5AB-4FB0-8B50-45BDBAAE7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Hugo Wolf</a:t>
            </a:r>
            <a:br>
              <a:rPr lang="cs-CZ" dirty="0"/>
            </a:br>
            <a:r>
              <a:rPr lang="cs-CZ" sz="2800" dirty="0"/>
              <a:t>13. 3. 1860 Slovinský Hradec - 22. 2. 1903 Vídeň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D6D1B8-8516-4364-B7A7-7F687B3B5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609" y="2053883"/>
            <a:ext cx="11830929" cy="4670474"/>
          </a:xfrm>
        </p:spPr>
        <p:txBody>
          <a:bodyPr>
            <a:normAutofit/>
          </a:bodyPr>
          <a:lstStyle/>
          <a:p>
            <a:r>
              <a:rPr lang="cs-CZ" dirty="0"/>
              <a:t>po vídeňském uvedení </a:t>
            </a:r>
            <a:r>
              <a:rPr lang="cs-CZ" i="1" dirty="0" err="1"/>
              <a:t>Tannhäusera</a:t>
            </a:r>
            <a:r>
              <a:rPr lang="cs-CZ" dirty="0"/>
              <a:t> a </a:t>
            </a:r>
            <a:r>
              <a:rPr lang="cs-CZ" i="1" dirty="0" err="1"/>
              <a:t>Lohengrina</a:t>
            </a:r>
            <a:r>
              <a:rPr lang="cs-CZ" dirty="0"/>
              <a:t> 1875 nadšený wagnerián</a:t>
            </a:r>
          </a:p>
          <a:p>
            <a:r>
              <a:rPr lang="cs-CZ" dirty="0"/>
              <a:t>složitá povaha (během studií časté konflikty s autoritami), opovržení jiným než hudebním vzděláním, ve Vídni spolužák s Mahlerem</a:t>
            </a:r>
          </a:p>
          <a:p>
            <a:r>
              <a:rPr lang="cs-CZ" dirty="0"/>
              <a:t>po nedokončených studiích soukromý učitel, ale bez trpělivosti a pedagogických vloh</a:t>
            </a:r>
          </a:p>
          <a:p>
            <a:r>
              <a:rPr lang="cs-CZ" dirty="0"/>
              <a:t>18 let nakažen syfilidou → postupné psychické chřadnutí, předčasná smrt</a:t>
            </a:r>
          </a:p>
          <a:p>
            <a:r>
              <a:rPr lang="cs-CZ" dirty="0"/>
              <a:t>80. léta nejistota a nenaplnění (krátce dirigentem v Salzburgu, ale konflikty se zaměstnavatelem, nezdárný osobní život, nejistý v kompozici, odmítnutý Brahmsem)</a:t>
            </a:r>
          </a:p>
          <a:p>
            <a:r>
              <a:rPr lang="cs-CZ" dirty="0"/>
              <a:t>až konec 80. let úspěchy s vydáváním písní (1888 „písňový rok“)</a:t>
            </a:r>
          </a:p>
          <a:p>
            <a:r>
              <a:rPr lang="cs-CZ" dirty="0"/>
              <a:t>na konci století do psychiatrického ústavu, zde zemřel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6042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A0951D-F96D-4FEB-AD2B-7E5BC17B9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42" y="295422"/>
            <a:ext cx="11943469" cy="64430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Dílo</a:t>
            </a:r>
          </a:p>
          <a:p>
            <a:r>
              <a:rPr lang="cs-CZ" dirty="0"/>
              <a:t>extrémy nálad (euforie X frustrace, apatie X extáze, mysticismus X erotika)</a:t>
            </a:r>
          </a:p>
          <a:p>
            <a:r>
              <a:rPr lang="cs-CZ" dirty="0"/>
              <a:t>po </a:t>
            </a:r>
            <a:r>
              <a:rPr lang="cs-CZ" dirty="0" err="1"/>
              <a:t>Schumannovi</a:t>
            </a:r>
            <a:r>
              <a:rPr lang="cs-CZ" dirty="0"/>
              <a:t> dalším „klasikem“ romantické umělé písně</a:t>
            </a:r>
          </a:p>
          <a:p>
            <a:r>
              <a:rPr lang="cs-CZ" dirty="0"/>
              <a:t>barvitá harmonie, která převažuje nad melodií</a:t>
            </a:r>
          </a:p>
          <a:p>
            <a:r>
              <a:rPr lang="cs-CZ" dirty="0"/>
              <a:t>klavírní part dominuje nad vokálním partem</a:t>
            </a:r>
          </a:p>
          <a:p>
            <a:r>
              <a:rPr lang="cs-CZ" dirty="0"/>
              <a:t>práce s charakteristickými motivy v klavírním doprovodu</a:t>
            </a:r>
          </a:p>
          <a:p>
            <a:r>
              <a:rPr lang="cs-CZ" dirty="0"/>
              <a:t>záměrně si vybíral texty vysoké umělecké hodnoty</a:t>
            </a:r>
          </a:p>
          <a:p>
            <a:r>
              <a:rPr lang="cs-CZ" dirty="0"/>
              <a:t>zejm. písňová tvorba</a:t>
            </a:r>
          </a:p>
          <a:p>
            <a:pPr lvl="1"/>
            <a:r>
              <a:rPr lang="cs-CZ" dirty="0"/>
              <a:t>cca 300 písní sestavoval do celků podle básníků (např. </a:t>
            </a:r>
            <a:r>
              <a:rPr lang="cs-CZ" i="1" dirty="0" err="1"/>
              <a:t>Gedichte</a:t>
            </a:r>
            <a:r>
              <a:rPr lang="cs-CZ" i="1" dirty="0"/>
              <a:t> von Goethe</a:t>
            </a:r>
            <a:r>
              <a:rPr lang="cs-CZ" dirty="0"/>
              <a:t> aj.)</a:t>
            </a:r>
          </a:p>
          <a:p>
            <a:pPr lvl="1"/>
            <a:r>
              <a:rPr lang="cs-CZ" dirty="0"/>
              <a:t>vrcholné:</a:t>
            </a:r>
          </a:p>
          <a:p>
            <a:pPr lvl="2"/>
            <a:r>
              <a:rPr lang="cs-CZ" dirty="0"/>
              <a:t>53 písní na básně Eduarda </a:t>
            </a:r>
            <a:r>
              <a:rPr lang="cs-CZ" dirty="0" err="1"/>
              <a:t>Mörikeho</a:t>
            </a:r>
            <a:r>
              <a:rPr lang="cs-CZ" dirty="0"/>
              <a:t> (1888) – mezi nimi </a:t>
            </a:r>
            <a:r>
              <a:rPr lang="cs-CZ" i="1" dirty="0"/>
              <a:t>Opuštěné děvčátko, Starý obraz, Spící Jezulátko</a:t>
            </a:r>
          </a:p>
          <a:p>
            <a:pPr lvl="2"/>
            <a:r>
              <a:rPr lang="cs-CZ" dirty="0"/>
              <a:t>20 písní na básně </a:t>
            </a:r>
            <a:r>
              <a:rPr lang="cs-CZ" dirty="0" err="1"/>
              <a:t>Eichendorffa</a:t>
            </a:r>
            <a:r>
              <a:rPr lang="cs-CZ" dirty="0"/>
              <a:t> (1889)</a:t>
            </a:r>
          </a:p>
          <a:p>
            <a:pPr lvl="2"/>
            <a:r>
              <a:rPr lang="cs-CZ" dirty="0"/>
              <a:t>51 písní na </a:t>
            </a:r>
            <a:r>
              <a:rPr lang="cs-CZ" dirty="0" err="1"/>
              <a:t>Goetheho</a:t>
            </a:r>
            <a:r>
              <a:rPr lang="cs-CZ" dirty="0"/>
              <a:t> básně (1875)</a:t>
            </a:r>
          </a:p>
          <a:p>
            <a:pPr lvl="2"/>
            <a:r>
              <a:rPr lang="cs-CZ" dirty="0"/>
              <a:t>podobně jako Schubert zhudebnil texty Wilhelma </a:t>
            </a:r>
            <a:r>
              <a:rPr lang="cs-CZ" dirty="0" err="1"/>
              <a:t>Meistera</a:t>
            </a:r>
            <a:r>
              <a:rPr lang="cs-CZ" dirty="0"/>
              <a:t> a trilogii </a:t>
            </a:r>
            <a:r>
              <a:rPr lang="cs-CZ" i="1" dirty="0"/>
              <a:t>Prométheus</a:t>
            </a:r>
            <a:r>
              <a:rPr lang="cs-CZ" dirty="0"/>
              <a:t> (podle Goetha, 1889)</a:t>
            </a:r>
          </a:p>
          <a:p>
            <a:pPr lvl="2"/>
            <a:r>
              <a:rPr lang="cs-CZ" i="1" dirty="0"/>
              <a:t>Zpěvník španělský a italský </a:t>
            </a:r>
            <a:r>
              <a:rPr lang="cs-CZ" dirty="0"/>
              <a:t>– z nich např. </a:t>
            </a:r>
            <a:r>
              <a:rPr lang="cs-CZ" i="1" dirty="0"/>
              <a:t>Ukolébavka</a:t>
            </a:r>
            <a:endParaRPr lang="cs-CZ" dirty="0"/>
          </a:p>
          <a:p>
            <a:r>
              <a:rPr lang="cs-CZ" dirty="0"/>
              <a:t>sbory s doprovodem orchestru</a:t>
            </a:r>
          </a:p>
          <a:p>
            <a:r>
              <a:rPr lang="cs-CZ" dirty="0"/>
              <a:t>instrumentální</a:t>
            </a:r>
          </a:p>
          <a:p>
            <a:pPr lvl="1"/>
            <a:r>
              <a:rPr lang="cs-CZ" i="1" dirty="0" err="1"/>
              <a:t>smyčc</a:t>
            </a:r>
            <a:r>
              <a:rPr lang="cs-CZ" i="1" dirty="0"/>
              <a:t>. kvartet d-moll </a:t>
            </a:r>
            <a:r>
              <a:rPr lang="cs-CZ" dirty="0"/>
              <a:t>(1884)</a:t>
            </a:r>
          </a:p>
          <a:p>
            <a:pPr lvl="1"/>
            <a:r>
              <a:rPr lang="cs-CZ" i="1" dirty="0"/>
              <a:t>Italská serenáda </a:t>
            </a:r>
            <a:r>
              <a:rPr lang="cs-CZ" dirty="0"/>
              <a:t>pro komorní orchestr (1892)</a:t>
            </a:r>
          </a:p>
          <a:p>
            <a:pPr lvl="1"/>
            <a:r>
              <a:rPr lang="cs-CZ" dirty="0"/>
              <a:t>symfonická báseň </a:t>
            </a:r>
            <a:r>
              <a:rPr lang="cs-CZ" i="1" dirty="0" err="1"/>
              <a:t>Penthesilea</a:t>
            </a:r>
            <a:r>
              <a:rPr lang="cs-CZ" dirty="0"/>
              <a:t> – pod vlivem </a:t>
            </a:r>
            <a:r>
              <a:rPr lang="cs-CZ" dirty="0" err="1"/>
              <a:t>Liszta</a:t>
            </a:r>
            <a:r>
              <a:rPr lang="cs-CZ" dirty="0"/>
              <a:t> (1885)</a:t>
            </a:r>
          </a:p>
          <a:p>
            <a:pPr lvl="1"/>
            <a:r>
              <a:rPr lang="cs-CZ" dirty="0"/>
              <a:t>3 symfonie (3. nedokončená)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426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B95903-5BB5-4EFD-9EE6-0FF103077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Franz Schmidt</a:t>
            </a:r>
            <a:br>
              <a:rPr lang="cs-CZ" dirty="0"/>
            </a:br>
            <a:r>
              <a:rPr lang="cs-CZ" sz="2800" dirty="0"/>
              <a:t>22. 12. 1874 Bratislava - 11. 2. 1939 </a:t>
            </a:r>
            <a:r>
              <a:rPr lang="cs-CZ" sz="2800" dirty="0" err="1"/>
              <a:t>Perchtoldsdorf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5F4A47-774E-4EC9-BE04-127D4257E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834166"/>
            <a:ext cx="12070080" cy="502383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skladatel (žák A. </a:t>
            </a:r>
            <a:r>
              <a:rPr lang="cs-CZ" dirty="0" err="1"/>
              <a:t>Brucknera</a:t>
            </a:r>
            <a:r>
              <a:rPr lang="cs-CZ" dirty="0"/>
              <a:t>) a violoncellista, také vynikající klavírista</a:t>
            </a:r>
          </a:p>
          <a:p>
            <a:r>
              <a:rPr lang="cs-CZ" dirty="0"/>
              <a:t>člen orchestru Vídeňských filharmoniků → úcta Mahlera, přátelství se Schönbergem</a:t>
            </a:r>
          </a:p>
          <a:p>
            <a:r>
              <a:rPr lang="cs-CZ" dirty="0"/>
              <a:t>od 1914 trvale pedagog klavírní hry (později ředitel) na konzervatoři ve Vídni</a:t>
            </a:r>
          </a:p>
          <a:p>
            <a:r>
              <a:rPr lang="cs-CZ" dirty="0"/>
              <a:t>osobní život: 1. žena duševně chorá (nacistická eutanázie), 2. partnerka židovka</a:t>
            </a:r>
          </a:p>
          <a:p>
            <a:pPr marL="0" indent="0">
              <a:buNone/>
            </a:pPr>
            <a:r>
              <a:rPr lang="cs-CZ" dirty="0"/>
              <a:t>Dílo</a:t>
            </a:r>
          </a:p>
          <a:p>
            <a:r>
              <a:rPr lang="cs-CZ" dirty="0"/>
              <a:t>kompozičně vyšel ze zásad učitele, pokračovatel „klasického romantismu“</a:t>
            </a:r>
          </a:p>
          <a:p>
            <a:r>
              <a:rPr lang="cs-CZ" dirty="0"/>
              <a:t>největší význam: oratorium </a:t>
            </a:r>
            <a:r>
              <a:rPr lang="cs-CZ" i="1" dirty="0"/>
              <a:t>Kniha se sedmi pečetěmi / Kniha sedmi pečetí </a:t>
            </a:r>
            <a:r>
              <a:rPr lang="cs-CZ" dirty="0"/>
              <a:t>(1930) – na slova Zjevení sv. Jana (NZ, text upravil sám podle </a:t>
            </a:r>
            <a:r>
              <a:rPr lang="cs-CZ" dirty="0" err="1"/>
              <a:t>Lutherova</a:t>
            </a:r>
            <a:r>
              <a:rPr lang="cs-CZ" dirty="0"/>
              <a:t> překladu)</a:t>
            </a:r>
          </a:p>
          <a:p>
            <a:r>
              <a:rPr lang="cs-CZ" dirty="0"/>
              <a:t>opera </a:t>
            </a:r>
            <a:r>
              <a:rPr lang="cs-CZ" i="1" dirty="0"/>
              <a:t>Notre Dame </a:t>
            </a:r>
            <a:r>
              <a:rPr lang="cs-CZ" dirty="0"/>
              <a:t>(1914)</a:t>
            </a:r>
          </a:p>
          <a:p>
            <a:r>
              <a:rPr lang="cs-CZ" dirty="0"/>
              <a:t>4 symfonie (4. </a:t>
            </a:r>
            <a:r>
              <a:rPr lang="cs-CZ" i="1" dirty="0"/>
              <a:t>Requiem za mou dceru</a:t>
            </a:r>
            <a:r>
              <a:rPr lang="cs-CZ" dirty="0"/>
              <a:t>)</a:t>
            </a:r>
          </a:p>
          <a:p>
            <a:r>
              <a:rPr lang="cs-CZ" dirty="0"/>
              <a:t>motivy uherského folkloru: orchestrální </a:t>
            </a:r>
            <a:r>
              <a:rPr lang="cs-CZ" i="1" dirty="0"/>
              <a:t>Variace na husarskou píseň </a:t>
            </a:r>
            <a:r>
              <a:rPr lang="cs-CZ" dirty="0"/>
              <a:t>(1930)</a:t>
            </a:r>
          </a:p>
          <a:p>
            <a:r>
              <a:rPr lang="cs-CZ" dirty="0"/>
              <a:t>kantáta </a:t>
            </a:r>
            <a:r>
              <a:rPr lang="cs-CZ" i="1" dirty="0"/>
              <a:t>Německé vzkříšení</a:t>
            </a:r>
            <a:r>
              <a:rPr lang="cs-CZ" dirty="0"/>
              <a:t> – </a:t>
            </a:r>
            <a:r>
              <a:rPr lang="cs-CZ" dirty="0" smtClean="0"/>
              <a:t>nedokončil</a:t>
            </a:r>
          </a:p>
          <a:p>
            <a:endParaRPr lang="cs-CZ" dirty="0"/>
          </a:p>
          <a:p>
            <a:r>
              <a:rPr lang="cs-CZ" dirty="0" smtClean="0"/>
              <a:t>dobově politicky poplatný, zneužíván: největší </a:t>
            </a:r>
            <a:r>
              <a:rPr lang="cs-CZ" dirty="0"/>
              <a:t>rakouský skladatel?</a:t>
            </a:r>
          </a:p>
        </p:txBody>
      </p:sp>
    </p:spTree>
    <p:extLst>
      <p:ext uri="{BB962C8B-B14F-4D97-AF65-F5344CB8AC3E}">
        <p14:creationId xmlns:p14="http://schemas.microsoft.com/office/powerpoint/2010/main" val="1152361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BUSONI, Ferruccio. </a:t>
            </a:r>
            <a:r>
              <a:rPr lang="de-DE" i="1" dirty="0"/>
              <a:t>Entwurf einer neuen Ästhetik der Tonkunst</a:t>
            </a:r>
            <a:r>
              <a:rPr lang="de-DE" dirty="0"/>
              <a:t>. Leipzig: Insel-Verlag, </a:t>
            </a:r>
            <a:r>
              <a:rPr lang="de-DE" dirty="0" smtClean="0"/>
              <a:t>191</a:t>
            </a:r>
            <a:r>
              <a:rPr lang="cs-CZ" dirty="0" smtClean="0"/>
              <a:t>6</a:t>
            </a:r>
          </a:p>
          <a:p>
            <a:r>
              <a:rPr lang="de-DE" dirty="0" smtClean="0"/>
              <a:t>EICHENAUER</a:t>
            </a:r>
            <a:r>
              <a:rPr lang="de-DE" dirty="0"/>
              <a:t>, Richard. </a:t>
            </a:r>
            <a:r>
              <a:rPr lang="de-DE" i="1" dirty="0"/>
              <a:t>Musik und Rasse</a:t>
            </a:r>
            <a:r>
              <a:rPr lang="de-DE" dirty="0"/>
              <a:t>. München: Lehmanns, </a:t>
            </a:r>
            <a:r>
              <a:rPr lang="de-DE" dirty="0" smtClean="0"/>
              <a:t>1932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246482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Vlastní 1">
      <a:dk1>
        <a:sysClr val="windowText" lastClr="000000"/>
      </a:dk1>
      <a:lt1>
        <a:sysClr val="window" lastClr="FFFFFF"/>
      </a:lt1>
      <a:dk2>
        <a:srgbClr val="462242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3685</TotalTime>
  <Words>1089</Words>
  <Application>Microsoft Office PowerPoint</Application>
  <PresentationFormat>Širokoúhlá obrazovka</PresentationFormat>
  <Paragraphs>104</Paragraphs>
  <Slides>9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Trebuchet MS</vt:lpstr>
      <vt:lpstr>Berlín</vt:lpstr>
      <vt:lpstr>Pozdní romantismus II.: Německo, Rakousko </vt:lpstr>
      <vt:lpstr>Johann Baptist Joseph Maximilian Reger 19. 3. 1873 Brand - 11. 5. 1916 Lipsko </vt:lpstr>
      <vt:lpstr>Carl Reinecke 23. 6. 1824 Altona – 10. 3. 1910 Lipsko</vt:lpstr>
      <vt:lpstr>Max Christian Friedrich Bruch  6. 1. 1838 Kolín nad Rýnem – 2. 10. 1920 Friedenau</vt:lpstr>
      <vt:lpstr>Ferruccio Dante Michelangiolo Benvenuto Busoni (1. 4. 1866 Empoli – 27. 7. 1924 Berlín)</vt:lpstr>
      <vt:lpstr>Hugo Wolf 13. 3. 1860 Slovinský Hradec - 22. 2. 1903 Vídeň</vt:lpstr>
      <vt:lpstr>Prezentace aplikace PowerPoint</vt:lpstr>
      <vt:lpstr>Franz Schmidt 22. 12. 1874 Bratislava - 11. 2. 1939 Perchtoldsdorf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Pozdní romantismus</dc:title>
  <dc:creator>Lenka Kučerová</dc:creator>
  <cp:lastModifiedBy>lektor</cp:lastModifiedBy>
  <cp:revision>167</cp:revision>
  <dcterms:created xsi:type="dcterms:W3CDTF">2018-08-13T09:50:30Z</dcterms:created>
  <dcterms:modified xsi:type="dcterms:W3CDTF">2020-12-03T13:30:47Z</dcterms:modified>
</cp:coreProperties>
</file>