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5"/>
  </p:notesMasterIdLst>
  <p:sldIdLst>
    <p:sldId id="256" r:id="rId2"/>
    <p:sldId id="271" r:id="rId3"/>
    <p:sldId id="320" r:id="rId4"/>
    <p:sldId id="327" r:id="rId5"/>
    <p:sldId id="317" r:id="rId6"/>
    <p:sldId id="318" r:id="rId7"/>
    <p:sldId id="326" r:id="rId8"/>
    <p:sldId id="328" r:id="rId9"/>
    <p:sldId id="321" r:id="rId10"/>
    <p:sldId id="331" r:id="rId11"/>
    <p:sldId id="322" r:id="rId12"/>
    <p:sldId id="324" r:id="rId13"/>
    <p:sldId id="332" r:id="rId14"/>
    <p:sldId id="323" r:id="rId15"/>
    <p:sldId id="325" r:id="rId16"/>
    <p:sldId id="333" r:id="rId17"/>
    <p:sldId id="262" r:id="rId18"/>
    <p:sldId id="289" r:id="rId19"/>
    <p:sldId id="269" r:id="rId20"/>
    <p:sldId id="261" r:id="rId21"/>
    <p:sldId id="268" r:id="rId22"/>
    <p:sldId id="287" r:id="rId23"/>
    <p:sldId id="294" r:id="rId24"/>
    <p:sldId id="272" r:id="rId25"/>
    <p:sldId id="274" r:id="rId26"/>
    <p:sldId id="273" r:id="rId27"/>
    <p:sldId id="311" r:id="rId28"/>
    <p:sldId id="275" r:id="rId29"/>
    <p:sldId id="281" r:id="rId30"/>
    <p:sldId id="310" r:id="rId31"/>
    <p:sldId id="282" r:id="rId32"/>
    <p:sldId id="277" r:id="rId33"/>
    <p:sldId id="283" r:id="rId34"/>
    <p:sldId id="285" r:id="rId35"/>
    <p:sldId id="296" r:id="rId36"/>
    <p:sldId id="290" r:id="rId37"/>
    <p:sldId id="297" r:id="rId38"/>
    <p:sldId id="291" r:id="rId39"/>
    <p:sldId id="293" r:id="rId40"/>
    <p:sldId id="295" r:id="rId41"/>
    <p:sldId id="270" r:id="rId42"/>
    <p:sldId id="298" r:id="rId43"/>
    <p:sldId id="313" r:id="rId44"/>
    <p:sldId id="314" r:id="rId45"/>
    <p:sldId id="316" r:id="rId46"/>
    <p:sldId id="276" r:id="rId47"/>
    <p:sldId id="300" r:id="rId48"/>
    <p:sldId id="257" r:id="rId49"/>
    <p:sldId id="301" r:id="rId50"/>
    <p:sldId id="303" r:id="rId51"/>
    <p:sldId id="304" r:id="rId52"/>
    <p:sldId id="305" r:id="rId53"/>
    <p:sldId id="306" r:id="rId54"/>
    <p:sldId id="307" r:id="rId55"/>
    <p:sldId id="278" r:id="rId56"/>
    <p:sldId id="279" r:id="rId57"/>
    <p:sldId id="280" r:id="rId58"/>
    <p:sldId id="309" r:id="rId59"/>
    <p:sldId id="308" r:id="rId60"/>
    <p:sldId id="299" r:id="rId61"/>
    <p:sldId id="330" r:id="rId62"/>
    <p:sldId id="329" r:id="rId63"/>
    <p:sldId id="286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5" autoAdjust="0"/>
    <p:restoredTop sz="92372" autoAdjust="0"/>
  </p:normalViewPr>
  <p:slideViewPr>
    <p:cSldViewPr snapToGrid="0">
      <p:cViewPr varScale="1">
        <p:scale>
          <a:sx n="64" d="100"/>
          <a:sy n="64" d="100"/>
        </p:scale>
        <p:origin x="1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12B46-3F24-4B3A-93D2-0DEBF5FB488E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4A18C-DEE9-4728-A08B-9E80A0AE0B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256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7O9Oa22nsQ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dwhas43sY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GrQJGQWfd8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9077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58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3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Enšpígl: </a:t>
            </a:r>
            <a:r>
              <a:rPr lang="cs-CZ" dirty="0">
                <a:hlinkClick r:id="rId3"/>
              </a:rPr>
              <a:t>https://www.youtube.com/watch?v=S7O9Oa22nsQ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091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sprach</a:t>
            </a:r>
            <a:r>
              <a:rPr lang="cs-CZ" dirty="0"/>
              <a:t> </a:t>
            </a:r>
            <a:r>
              <a:rPr lang="cs-CZ" dirty="0" err="1"/>
              <a:t>Zarathustra</a:t>
            </a:r>
            <a:r>
              <a:rPr lang="cs-CZ" dirty="0"/>
              <a:t>: https://www.youtube.com/watch?v=UH3IULiXo24&amp;ab_channel=musicnetmaterials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311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Don Quijote: </a:t>
            </a:r>
            <a:r>
              <a:rPr lang="fr-FR" dirty="0"/>
              <a:t>https://www.youtube.com/watch?v=_6P1WHXKAlk&amp;ab_channel=GennaroLettieri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423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Alpská symfonie: https://www.youtube.com/watch?v=iIpOzPaQoSg&amp;ab_channel=AltoClef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3080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Salome: </a:t>
            </a:r>
            <a:r>
              <a:rPr lang="cs-CZ" dirty="0">
                <a:hlinkClick r:id="rId3"/>
              </a:rPr>
              <a:t>https://www.youtube.com/watch?v=ildwhas43sY</a:t>
            </a:r>
            <a:r>
              <a:rPr lang="cs-CZ" dirty="0"/>
              <a:t> (59:00, 1:22:00)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590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ouvertura: https://www.youtube.com/watch?v=Ix41ZgeuTs4 (4:45)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7293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235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Metamorphosen</a:t>
            </a:r>
            <a:r>
              <a:rPr lang="cs-CZ" dirty="0"/>
              <a:t>: https://www.youtube.com/watch?v=7jwml0jevv0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18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č. 1: https://www.youtube.com/watch?v=a4dcr_i386c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03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 bin der Welt abhanden gekommen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https://www.youtube.com/watch?v=TzJyIWxjX9o</a:t>
            </a:r>
            <a:endParaRPr lang="de-D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051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 symfonie: https://www.youtube.com/watch?v=TDK30WLxAAA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5588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Scherzo: https://www.youtube.com/watch?v=NsjvsQGMODE&amp;ab_channel=HerbertvonKarajan-Topic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154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https://www.youtube.com/watch?v=YnfhInZLmUQ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0447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Adagietto</a:t>
            </a:r>
            <a:r>
              <a:rPr lang="cs-CZ" dirty="0"/>
              <a:t>: https://www.youtube.com/watch?v=BJT5BUZr_9Y&amp;list=PL_NxET4JRIz_mYHmNwA_r3-DgiE_ZfEO7&amp;index=5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346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Hammer: https://www.youtube.com/watch?v=4QLqwaQjYjI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055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Veni</a:t>
            </a:r>
            <a:r>
              <a:rPr lang="cs-CZ" dirty="0"/>
              <a:t>, </a:t>
            </a:r>
            <a:r>
              <a:rPr lang="cs-CZ" dirty="0" err="1"/>
              <a:t>creator</a:t>
            </a:r>
            <a:r>
              <a:rPr lang="cs-CZ" baseline="0" dirty="0"/>
              <a:t> spiritus: </a:t>
            </a:r>
            <a:r>
              <a:rPr lang="cs-CZ" dirty="0">
                <a:hlinkClick r:id="rId3"/>
              </a:rPr>
              <a:t>https://www.youtube.com/watch?v=5GrQJGQWfd8</a:t>
            </a:r>
            <a:endParaRPr lang="cs-CZ" baseline="0" dirty="0"/>
          </a:p>
          <a:p>
            <a:r>
              <a:rPr lang="cs-CZ" baseline="0" dirty="0"/>
              <a:t>1. díl: https://www.youtube.com/watch?v=plqzqdEWJNA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705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Kouzelný roh: https://www.youtube.com/watch?v=wXVDmBmk1ss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1905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Ave Maria: https://www.youtube.com/watch?v=vbHKnUhdv8g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59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02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5. symfonie, </a:t>
            </a:r>
            <a:r>
              <a:rPr lang="cs-CZ" dirty="0" err="1"/>
              <a:t>Finale</a:t>
            </a:r>
            <a:r>
              <a:rPr lang="cs-CZ" dirty="0"/>
              <a:t>: https://www.youtube.com/watch?v=yJKCoUcVZLQ (do 2:55, 2. téma 8:35, spojení 11:42)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13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7. symfonie: https://www.youtube.com/watch?v=FFQ00FHVSGg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625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1.věta – repríza + coda: https://www.youtube.com/watch?v=xT5kreOhjxU (14:00 – 17:05)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4379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482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Instrumentationslehre</a:t>
            </a:r>
            <a:r>
              <a:rPr lang="cs-CZ" dirty="0"/>
              <a:t>: https://archive.org/details/instrumentations01berl/page/n3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A18C-DEE9-4728-A08B-9E80A0AE0B53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47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847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39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5070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2781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320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437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666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359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844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2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21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3691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57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296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5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2205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50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rgbClr val="790000"/>
            </a:gs>
            <a:gs pos="0">
              <a:schemeClr val="bg2">
                <a:lumMod val="40000"/>
                <a:lumOff val="60000"/>
              </a:schemeClr>
            </a:gs>
            <a:gs pos="65000">
              <a:schemeClr val="bg1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5B73-44F5-4225-BE9C-C574A23DA091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5249F-2A05-44CA-8F6F-4304318890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696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hler2000.cz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zburgerfestspiele.at/" TargetMode="External"/><Relationship Id="rId2" Type="http://schemas.openxmlformats.org/officeDocument/2006/relationships/hyperlink" Target="https://archive.org/details/instrumentations01berl/page/n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hler2000.cz/" TargetMode="External"/><Relationship Id="rId5" Type="http://schemas.openxmlformats.org/officeDocument/2006/relationships/hyperlink" Target="https://gustav-mahler.org/" TargetMode="External"/><Relationship Id="rId4" Type="http://schemas.openxmlformats.org/officeDocument/2006/relationships/hyperlink" Target="http://www.bruckner-online.at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92383-3F52-4AD8-84FF-8C84089A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43" y="2733709"/>
            <a:ext cx="8824686" cy="1373070"/>
          </a:xfrm>
        </p:spPr>
        <p:txBody>
          <a:bodyPr/>
          <a:lstStyle/>
          <a:p>
            <a:r>
              <a:rPr lang="cs-CZ" dirty="0"/>
              <a:t>Pozdní romantismus III.:</a:t>
            </a:r>
            <a:br>
              <a:rPr lang="cs-CZ" dirty="0"/>
            </a:br>
            <a:r>
              <a:rPr lang="cs-CZ" dirty="0" err="1"/>
              <a:t>Bruckner</a:t>
            </a:r>
            <a:r>
              <a:rPr lang="cs-CZ" dirty="0"/>
              <a:t>, R. </a:t>
            </a:r>
            <a:r>
              <a:rPr lang="cs-CZ" dirty="0" err="1"/>
              <a:t>Strauss</a:t>
            </a:r>
            <a:r>
              <a:rPr lang="cs-CZ" dirty="0"/>
              <a:t>, Mahler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9C257C-663E-47A9-9773-37ED649F31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10. hodina</a:t>
            </a:r>
          </a:p>
        </p:txBody>
      </p:sp>
    </p:spTree>
    <p:extLst>
      <p:ext uri="{BB962C8B-B14F-4D97-AF65-F5344CB8AC3E}">
        <p14:creationId xmlns:p14="http://schemas.microsoft.com/office/powerpoint/2010/main" val="2583128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41EC25-2238-4E64-82E2-762F582C6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94360"/>
            <a:ext cx="12191999" cy="6141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u="sng" dirty="0"/>
              <a:t>Symfonie f-moll </a:t>
            </a:r>
            <a:r>
              <a:rPr lang="cs-CZ" dirty="0"/>
              <a:t>(1863)</a:t>
            </a:r>
          </a:p>
          <a:p>
            <a:r>
              <a:rPr lang="cs-CZ" dirty="0"/>
              <a:t>raná, nečíslovaná</a:t>
            </a:r>
          </a:p>
          <a:p>
            <a:r>
              <a:rPr lang="cs-CZ" dirty="0"/>
              <a:t>předpovídá </a:t>
            </a:r>
            <a:r>
              <a:rPr lang="cs-CZ" dirty="0" err="1"/>
              <a:t>Brucknerovu</a:t>
            </a:r>
            <a:r>
              <a:rPr lang="cs-CZ" dirty="0"/>
              <a:t> pozdější hudební řeč: hra smyčců a dřev na způsob rejstříkování varhan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u="sng" dirty="0"/>
              <a:t>Symfonie č. 1 c-moll </a:t>
            </a:r>
            <a:r>
              <a:rPr lang="cs-CZ" dirty="0"/>
              <a:t>(1865 – 1866, 2. verze 1890 – 1891)</a:t>
            </a:r>
          </a:p>
          <a:p>
            <a:r>
              <a:rPr lang="cs-CZ" dirty="0"/>
              <a:t>originální a odvážné dílo</a:t>
            </a:r>
          </a:p>
          <a:p>
            <a:r>
              <a:rPr lang="cs-CZ" dirty="0"/>
              <a:t>začíná se projevovat nové zacházení s tematickým materiálem: variace a mutace témat spíše než tematická práce, pojem téma začíná ztrácet na významu</a:t>
            </a:r>
          </a:p>
          <a:p>
            <a:r>
              <a:rPr lang="cs-CZ" dirty="0"/>
              <a:t>vyskytují se pro </a:t>
            </a:r>
            <a:r>
              <a:rPr lang="cs-CZ" dirty="0" err="1"/>
              <a:t>Brucknera</a:t>
            </a:r>
            <a:r>
              <a:rPr lang="cs-CZ" dirty="0"/>
              <a:t> typické gradační vlny a hustá polyfonní sazba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u="sng" dirty="0"/>
              <a:t>Symfonie d-moll </a:t>
            </a:r>
            <a:r>
              <a:rPr lang="cs-CZ" dirty="0"/>
              <a:t>(1869)</a:t>
            </a:r>
            <a:endParaRPr lang="cs-CZ" i="1" u="sng" dirty="0"/>
          </a:p>
          <a:p>
            <a:r>
              <a:rPr lang="cs-CZ" dirty="0"/>
              <a:t>nečíslovaná, „nultá“ (v pořadí třetí), už skladatelsky originální</a:t>
            </a:r>
          </a:p>
          <a:p>
            <a:r>
              <a:rPr lang="cs-CZ" dirty="0"/>
              <a:t>psal po těžké duševní krizi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8692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C1837BB-93C2-461E-BC35-FA9D0BE28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"/>
            <a:ext cx="12070079" cy="66141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u="sng" dirty="0"/>
              <a:t>Symfonie č. 2 c-moll </a:t>
            </a:r>
            <a:r>
              <a:rPr lang="cs-CZ" dirty="0"/>
              <a:t>(1871 – 1872, 2. verze 1873 a 1876 – 1877, 3. verze 1892)</a:t>
            </a:r>
          </a:p>
          <a:p>
            <a:r>
              <a:rPr lang="cs-CZ" dirty="0"/>
              <a:t>blízká </a:t>
            </a:r>
            <a:r>
              <a:rPr lang="cs-CZ" i="1" dirty="0"/>
              <a:t>Mši f-moll</a:t>
            </a:r>
          </a:p>
          <a:p>
            <a:r>
              <a:rPr lang="cs-CZ" dirty="0"/>
              <a:t>první obrat k duchovnímu námětu v jeho symfonickém díle</a:t>
            </a:r>
          </a:p>
          <a:p>
            <a:r>
              <a:rPr lang="cs-CZ" dirty="0"/>
              <a:t>protipól k předchozí </a:t>
            </a:r>
            <a:r>
              <a:rPr lang="cs-CZ" i="1" dirty="0"/>
              <a:t>Symfonii č. 1</a:t>
            </a:r>
            <a:r>
              <a:rPr lang="cs-CZ" dirty="0"/>
              <a:t>: hladší, </a:t>
            </a:r>
            <a:r>
              <a:rPr lang="cs-CZ" dirty="0" err="1"/>
              <a:t>klasicistnější</a:t>
            </a:r>
            <a:r>
              <a:rPr lang="cs-CZ" dirty="0"/>
              <a:t>, srozumitelnější, jasné formální členění</a:t>
            </a:r>
          </a:p>
          <a:p>
            <a:r>
              <a:rPr lang="cs-CZ" dirty="0"/>
              <a:t>časově delší než předchozí, témata se spojují do celků</a:t>
            </a:r>
          </a:p>
          <a:p>
            <a:r>
              <a:rPr lang="cs-CZ" dirty="0"/>
              <a:t>v </a:t>
            </a:r>
            <a:r>
              <a:rPr lang="cs-CZ" i="1" dirty="0"/>
              <a:t>Adagiu</a:t>
            </a:r>
            <a:r>
              <a:rPr lang="cs-CZ" dirty="0"/>
              <a:t> (2. věta) chorálové prvky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r>
              <a:rPr lang="cs-CZ" i="1" u="sng" dirty="0"/>
              <a:t>Symfonie č. 3 d-moll</a:t>
            </a:r>
            <a:r>
              <a:rPr lang="cs-CZ" u="sng" dirty="0"/>
              <a:t> </a:t>
            </a:r>
            <a:r>
              <a:rPr lang="cs-CZ" dirty="0"/>
              <a:t>(1872 – 1873, 2. verze 1876 – 1877, 3. verze 1892)</a:t>
            </a:r>
          </a:p>
          <a:p>
            <a:r>
              <a:rPr lang="cs-CZ" dirty="0"/>
              <a:t>kontrastní: dynamické </a:t>
            </a:r>
            <a:r>
              <a:rPr lang="cs-CZ" i="1" dirty="0"/>
              <a:t>Scherzo</a:t>
            </a:r>
            <a:r>
              <a:rPr lang="cs-CZ" dirty="0"/>
              <a:t>, </a:t>
            </a:r>
            <a:r>
              <a:rPr lang="cs-CZ" dirty="0" err="1"/>
              <a:t>länderovské</a:t>
            </a:r>
            <a:r>
              <a:rPr lang="cs-CZ" dirty="0"/>
              <a:t> </a:t>
            </a:r>
            <a:r>
              <a:rPr lang="cs-CZ" i="1" dirty="0"/>
              <a:t>Trio</a:t>
            </a:r>
            <a:r>
              <a:rPr lang="cs-CZ" dirty="0"/>
              <a:t>, ve </a:t>
            </a:r>
            <a:r>
              <a:rPr lang="cs-CZ" i="1" dirty="0"/>
              <a:t>Finále</a:t>
            </a:r>
            <a:r>
              <a:rPr lang="cs-CZ" dirty="0"/>
              <a:t> kontrapunktické zpracování polky ve smyčcích a chorálu v dechových nástrojích: „</a:t>
            </a:r>
            <a:r>
              <a:rPr lang="cs-CZ" i="1" dirty="0"/>
              <a:t>radost – a utrpení světa</a:t>
            </a:r>
            <a:r>
              <a:rPr lang="cs-CZ" dirty="0"/>
              <a:t>“</a:t>
            </a:r>
          </a:p>
          <a:p>
            <a:r>
              <a:rPr lang="cs-CZ" dirty="0"/>
              <a:t>v 2. větě (</a:t>
            </a:r>
            <a:r>
              <a:rPr lang="cs-CZ" i="1" dirty="0"/>
              <a:t>Adagio</a:t>
            </a:r>
            <a:r>
              <a:rPr lang="cs-CZ" dirty="0"/>
              <a:t>) citace jím zhudebněného moteta </a:t>
            </a:r>
            <a:r>
              <a:rPr lang="cs-CZ" i="1" dirty="0"/>
              <a:t>Ave Maria</a:t>
            </a:r>
          </a:p>
          <a:p>
            <a:r>
              <a:rPr lang="cs-CZ" dirty="0"/>
              <a:t>cituje části </a:t>
            </a:r>
            <a:r>
              <a:rPr lang="cs-CZ" i="1" dirty="0"/>
              <a:t>Valkýry </a:t>
            </a:r>
            <a:r>
              <a:rPr lang="cs-CZ" dirty="0"/>
              <a:t>a </a:t>
            </a:r>
            <a:r>
              <a:rPr lang="cs-CZ" i="1" dirty="0"/>
              <a:t>Tristana</a:t>
            </a:r>
            <a:r>
              <a:rPr lang="cs-CZ" dirty="0"/>
              <a:t> (v dalších verzích částečně odstranil)</a:t>
            </a:r>
          </a:p>
          <a:p>
            <a:r>
              <a:rPr lang="cs-CZ" dirty="0"/>
              <a:t>dedikována R. Wagnerovi (setkání v Bayreuthu 1873) → </a:t>
            </a:r>
            <a:r>
              <a:rPr lang="cs-CZ" i="1" dirty="0"/>
              <a:t>Wagnerovská symfonie </a:t>
            </a:r>
            <a:r>
              <a:rPr lang="cs-CZ" dirty="0"/>
              <a:t>(</a:t>
            </a:r>
            <a:r>
              <a:rPr lang="cs-CZ" i="1" dirty="0"/>
              <a:t>Wagner-</a:t>
            </a:r>
            <a:r>
              <a:rPr lang="cs-CZ" i="1" dirty="0" err="1"/>
              <a:t>Symphonie</a:t>
            </a:r>
            <a:r>
              <a:rPr lang="cs-CZ" dirty="0"/>
              <a:t>)</a:t>
            </a:r>
          </a:p>
          <a:p>
            <a:r>
              <a:rPr lang="cs-CZ" dirty="0"/>
              <a:t>na premiéře potupný propad</a:t>
            </a:r>
          </a:p>
          <a:p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672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323AE0-B28C-467F-BB6F-0F05DA569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3600"/>
            <a:ext cx="12085319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u="sng" dirty="0"/>
              <a:t>Symfonie č. 4 Es-dur Romantická </a:t>
            </a:r>
            <a:r>
              <a:rPr lang="cs-CZ" dirty="0"/>
              <a:t>(1874, 2. verze 1878 – 1880, revize 1886)</a:t>
            </a:r>
          </a:p>
          <a:p>
            <a:r>
              <a:rPr lang="cs-CZ" dirty="0"/>
              <a:t>s jeho </a:t>
            </a:r>
            <a:r>
              <a:rPr lang="cs-CZ" i="1" dirty="0"/>
              <a:t>7. symfonií </a:t>
            </a:r>
            <a:r>
              <a:rPr lang="cs-CZ" dirty="0"/>
              <a:t>jeho nejpopulárnější dílo</a:t>
            </a:r>
          </a:p>
          <a:p>
            <a:r>
              <a:rPr lang="cs-CZ" dirty="0"/>
              <a:t>nemá předepsaný program, evokuje </a:t>
            </a:r>
            <a:r>
              <a:rPr lang="cs-CZ" dirty="0" err="1"/>
              <a:t>Brucknerovo</a:t>
            </a:r>
            <a:r>
              <a:rPr lang="cs-CZ" dirty="0"/>
              <a:t> vnímání přírody → připomíná opět Wagnerovy poznámky (k </a:t>
            </a:r>
            <a:r>
              <a:rPr lang="cs-CZ" i="1" dirty="0" err="1"/>
              <a:t>Lohengrinovi</a:t>
            </a:r>
            <a:r>
              <a:rPr lang="cs-CZ" dirty="0"/>
              <a:t> a </a:t>
            </a:r>
            <a:r>
              <a:rPr lang="cs-CZ" i="1" dirty="0"/>
              <a:t>Siegfriedovi</a:t>
            </a:r>
            <a:r>
              <a:rPr lang="cs-CZ" dirty="0"/>
              <a:t>)</a:t>
            </a:r>
          </a:p>
          <a:p>
            <a:r>
              <a:rPr lang="cs-CZ" dirty="0"/>
              <a:t>velké množství hudebních myšlenek, často protikladných</a:t>
            </a:r>
          </a:p>
          <a:p>
            <a:r>
              <a:rPr lang="cs-CZ" dirty="0"/>
              <a:t>2. věta (</a:t>
            </a:r>
            <a:r>
              <a:rPr lang="cs-CZ" i="1" dirty="0"/>
              <a:t>Allegretto</a:t>
            </a:r>
            <a:r>
              <a:rPr lang="cs-CZ" dirty="0"/>
              <a:t>) = noční pochod poutníků</a:t>
            </a:r>
            <a:endParaRPr lang="cs-CZ" i="1" dirty="0"/>
          </a:p>
          <a:p>
            <a:r>
              <a:rPr lang="cs-CZ" dirty="0"/>
              <a:t>3. věta (</a:t>
            </a:r>
            <a:r>
              <a:rPr lang="cs-CZ" i="1" dirty="0"/>
              <a:t>Scherzo</a:t>
            </a:r>
            <a:r>
              <a:rPr lang="cs-CZ" dirty="0"/>
              <a:t>) má být „</a:t>
            </a:r>
            <a:r>
              <a:rPr lang="cs-CZ" i="1" dirty="0"/>
              <a:t>Taneční melodie během stolování na lovu</a:t>
            </a:r>
            <a:r>
              <a:rPr lang="cs-CZ" dirty="0"/>
              <a:t>“ (</a:t>
            </a:r>
            <a:r>
              <a:rPr lang="cs-CZ" dirty="0" err="1"/>
              <a:t>Bruckner</a:t>
            </a:r>
            <a:r>
              <a:rPr lang="cs-CZ" dirty="0"/>
              <a:t>)</a:t>
            </a:r>
          </a:p>
          <a:p>
            <a:r>
              <a:rPr lang="cs-CZ" dirty="0"/>
              <a:t>závěr je vystupňovaný do téměř mystické atmosféry</a:t>
            </a:r>
          </a:p>
          <a:p>
            <a:r>
              <a:rPr lang="cs-CZ" dirty="0"/>
              <a:t>různé verze mají odlišná vyznění, zvl. </a:t>
            </a:r>
            <a:r>
              <a:rPr lang="cs-CZ" i="1" dirty="0" err="1"/>
              <a:t>Finale</a:t>
            </a:r>
            <a:r>
              <a:rPr lang="cs-CZ" dirty="0"/>
              <a:t> – původní veselé vyznění se mění na dramatické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6533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682EBE4-3FD1-4612-BEAA-E58E11274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12070079" cy="6172200"/>
          </a:xfrm>
        </p:spPr>
        <p:txBody>
          <a:bodyPr/>
          <a:lstStyle/>
          <a:p>
            <a:pPr marL="0" indent="0">
              <a:buNone/>
            </a:pPr>
            <a:r>
              <a:rPr lang="cs-CZ" i="1" u="sng" dirty="0"/>
              <a:t>Symfonie č. 5 B-dur Katolická / Symfonie víry / Středověká / Chorálová</a:t>
            </a:r>
            <a:r>
              <a:rPr lang="cs-CZ" dirty="0"/>
              <a:t> (1875 – 1876, </a:t>
            </a:r>
            <a:r>
              <a:rPr lang="cs-CZ" dirty="0" err="1"/>
              <a:t>přeprac</a:t>
            </a:r>
            <a:r>
              <a:rPr lang="cs-CZ" dirty="0"/>
              <a:t>. 1887)</a:t>
            </a:r>
          </a:p>
          <a:p>
            <a:r>
              <a:rPr lang="cs-CZ" dirty="0"/>
              <a:t>premiéroval Franz </a:t>
            </a:r>
            <a:r>
              <a:rPr lang="cs-CZ" dirty="0" err="1"/>
              <a:t>Schalk</a:t>
            </a:r>
            <a:endParaRPr lang="cs-CZ" dirty="0"/>
          </a:p>
          <a:p>
            <a:r>
              <a:rPr lang="cs-CZ" dirty="0"/>
              <a:t>jako jediná z jeho symfonií začíná pomalou introdukcí</a:t>
            </a:r>
          </a:p>
          <a:p>
            <a:r>
              <a:rPr lang="cs-CZ" dirty="0"/>
              <a:t>všechny věty kontrapunkticky propracované (nejvíce ve 3. větě, </a:t>
            </a:r>
            <a:r>
              <a:rPr lang="cs-CZ" i="1" dirty="0"/>
              <a:t>Scherzo</a:t>
            </a:r>
            <a:r>
              <a:rPr lang="cs-CZ" dirty="0"/>
              <a:t>) → „</a:t>
            </a:r>
            <a:r>
              <a:rPr lang="cs-CZ" i="1" dirty="0"/>
              <a:t>mistrovský kus kontrapunktu</a:t>
            </a:r>
            <a:r>
              <a:rPr lang="cs-CZ" dirty="0"/>
              <a:t>“ (</a:t>
            </a:r>
            <a:r>
              <a:rPr lang="cs-CZ" dirty="0" err="1"/>
              <a:t>Bruckner</a:t>
            </a:r>
            <a:r>
              <a:rPr lang="cs-CZ" dirty="0"/>
              <a:t>)</a:t>
            </a:r>
          </a:p>
          <a:p>
            <a:r>
              <a:rPr lang="cs-CZ" dirty="0"/>
              <a:t>v poslední 4. větě fuga a dvojitá fuga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DD2536-2C8A-4FBF-B02C-148CA0231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24" t="44546" r="34125" b="46221"/>
          <a:stretch/>
        </p:blipFill>
        <p:spPr>
          <a:xfrm>
            <a:off x="121920" y="3718560"/>
            <a:ext cx="11133513" cy="1127760"/>
          </a:xfrm>
          <a:prstGeom prst="rect">
            <a:avLst/>
          </a:prstGeom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AE8C224A-9DD0-4946-8791-7EF18DD4A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79" t="77553" r="58325" b="14647"/>
          <a:stretch/>
        </p:blipFill>
        <p:spPr>
          <a:xfrm>
            <a:off x="121920" y="5181600"/>
            <a:ext cx="621133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96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C7171EE-105D-41D2-9CD3-B4A77D0BA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838200"/>
            <a:ext cx="11932919" cy="6019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u="sng" dirty="0"/>
              <a:t>Symfonie č. 6 A-dur Pastorální </a:t>
            </a:r>
            <a:r>
              <a:rPr lang="cs-CZ" dirty="0"/>
              <a:t>(1879 – 1881)</a:t>
            </a:r>
          </a:p>
          <a:p>
            <a:r>
              <a:rPr lang="cs-CZ" dirty="0"/>
              <a:t>nabývá obrovských rozměrů (cca 1 hod.)</a:t>
            </a:r>
          </a:p>
          <a:p>
            <a:r>
              <a:rPr lang="cs-CZ" dirty="0"/>
              <a:t>začátek poslední tvůrčí etapy</a:t>
            </a:r>
          </a:p>
          <a:p>
            <a:r>
              <a:rPr lang="cs-CZ" dirty="0"/>
              <a:t>„</a:t>
            </a:r>
            <a:r>
              <a:rPr lang="cs-CZ" i="1" dirty="0"/>
              <a:t>oslnivé světlo</a:t>
            </a:r>
            <a:r>
              <a:rPr lang="cs-CZ" dirty="0"/>
              <a:t>“ (Ernst </a:t>
            </a:r>
            <a:r>
              <a:rPr lang="cs-CZ" dirty="0" err="1"/>
              <a:t>Kurth</a:t>
            </a:r>
            <a:r>
              <a:rPr lang="cs-CZ" dirty="0"/>
              <a:t>) – zvukově pestrá</a:t>
            </a:r>
          </a:p>
          <a:p>
            <a:r>
              <a:rPr lang="cs-CZ" dirty="0" err="1"/>
              <a:t>Brucknerův</a:t>
            </a:r>
            <a:r>
              <a:rPr lang="cs-CZ" dirty="0"/>
              <a:t> komentář: „</a:t>
            </a:r>
            <a:r>
              <a:rPr lang="cs-CZ" i="1" dirty="0"/>
              <a:t>přes překážky ke hvězdám</a:t>
            </a:r>
            <a:r>
              <a:rPr lang="cs-CZ" dirty="0"/>
              <a:t>“</a:t>
            </a:r>
          </a:p>
          <a:p>
            <a:pPr marL="0" indent="0">
              <a:buNone/>
            </a:pPr>
            <a:endParaRPr lang="cs-CZ" i="1" u="sng" dirty="0"/>
          </a:p>
          <a:p>
            <a:pPr marL="0" indent="0">
              <a:buNone/>
            </a:pPr>
            <a:r>
              <a:rPr lang="cs-CZ" i="1" u="sng" dirty="0"/>
              <a:t>Symfonie č. 7 E-dur </a:t>
            </a:r>
            <a:r>
              <a:rPr lang="cs-CZ" dirty="0"/>
              <a:t>(1881 – 1883)</a:t>
            </a:r>
          </a:p>
          <a:p>
            <a:r>
              <a:rPr lang="cs-CZ" dirty="0"/>
              <a:t>jeho nejznámější skladba, přijatá nadšeně už na premiéře – poprvé v jeho životě</a:t>
            </a:r>
          </a:p>
          <a:p>
            <a:r>
              <a:rPr lang="cs-CZ" dirty="0"/>
              <a:t>2. věta (</a:t>
            </a:r>
            <a:r>
              <a:rPr lang="cs-CZ" i="1" dirty="0"/>
              <a:t>Adagio</a:t>
            </a:r>
            <a:r>
              <a:rPr lang="cs-CZ" dirty="0"/>
              <a:t>) vznikala v předtuše Wagnerovy smrti (psal ji v blízkosti </a:t>
            </a:r>
            <a:r>
              <a:rPr lang="cs-CZ" i="1" dirty="0"/>
              <a:t>Te </a:t>
            </a:r>
            <a:r>
              <a:rPr lang="cs-CZ" i="1" dirty="0" err="1"/>
              <a:t>Dea</a:t>
            </a:r>
            <a:r>
              <a:rPr lang="cs-CZ" dirty="0"/>
              <a:t>), </a:t>
            </a:r>
            <a:r>
              <a:rPr lang="cs-CZ" i="1" dirty="0"/>
              <a:t>Codu</a:t>
            </a:r>
            <a:r>
              <a:rPr lang="cs-CZ" dirty="0"/>
              <a:t> psal pod dojmem této zprávy → </a:t>
            </a:r>
            <a:r>
              <a:rPr lang="cs-CZ" i="1" dirty="0"/>
              <a:t>Smuteční</a:t>
            </a:r>
            <a:endParaRPr lang="cs-CZ" dirty="0"/>
          </a:p>
          <a:p>
            <a:r>
              <a:rPr lang="cs-CZ" dirty="0"/>
              <a:t>použil tu 4 Wagnerovy tuby</a:t>
            </a:r>
            <a:endParaRPr lang="cs-CZ" i="1" dirty="0"/>
          </a:p>
          <a:p>
            <a:r>
              <a:rPr lang="cs-CZ" dirty="0"/>
              <a:t>dedikována jeho mecenáši Ludvíku II. Bavorskému</a:t>
            </a:r>
          </a:p>
          <a:p>
            <a:r>
              <a:rPr lang="cs-CZ" dirty="0"/>
              <a:t>provedena 1884 v Lipsku (Artur </a:t>
            </a:r>
            <a:r>
              <a:rPr lang="cs-CZ" dirty="0" err="1"/>
              <a:t>Nikisch</a:t>
            </a:r>
            <a:r>
              <a:rPr lang="cs-CZ" dirty="0"/>
              <a:t>) a 1885 v Mnichově (Herman </a:t>
            </a:r>
            <a:r>
              <a:rPr lang="cs-CZ" dirty="0" err="1"/>
              <a:t>Levi</a:t>
            </a:r>
            <a:r>
              <a:rPr lang="cs-CZ" dirty="0"/>
              <a:t>) – nesmírný úspěch, zvýšená pozornost o jeho dílo v zahraničí</a:t>
            </a:r>
          </a:p>
        </p:txBody>
      </p:sp>
    </p:spTree>
    <p:extLst>
      <p:ext uri="{BB962C8B-B14F-4D97-AF65-F5344CB8AC3E}">
        <p14:creationId xmlns:p14="http://schemas.microsoft.com/office/powerpoint/2010/main" val="297568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E0E38F-04ED-4A04-B0E4-D2124F7E1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5" t="16872" r="55250" b="13760"/>
          <a:stretch/>
        </p:blipFill>
        <p:spPr>
          <a:xfrm>
            <a:off x="9265920" y="2445598"/>
            <a:ext cx="2926080" cy="4207083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1DA600-E110-4D38-BFCF-A846BB59D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12192000" cy="617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u="sng" dirty="0"/>
              <a:t>Symfonie č. 8 c-moll </a:t>
            </a:r>
            <a:r>
              <a:rPr lang="cs-CZ" dirty="0"/>
              <a:t>(1884 – 1887, 2. verze 1887 – 1890)</a:t>
            </a:r>
          </a:p>
          <a:p>
            <a:r>
              <a:rPr lang="cs-CZ" dirty="0"/>
              <a:t>jeho nejrozlehlejší symfonie (cca 1:30 hod.)</a:t>
            </a:r>
          </a:p>
          <a:p>
            <a:r>
              <a:rPr lang="cs-CZ" dirty="0"/>
              <a:t>bohatá instrumentace: trojnásobné obsazení dřev, 8 lesních rohů / Wagnerových tub, 3 harfy, triangl, činely aj.</a:t>
            </a:r>
          </a:p>
          <a:p>
            <a:r>
              <a:rPr lang="cs-CZ" dirty="0"/>
              <a:t>vrchol v poslední 4. větě (</a:t>
            </a:r>
            <a:r>
              <a:rPr lang="cs-CZ" i="1" dirty="0" err="1"/>
              <a:t>Finale</a:t>
            </a:r>
            <a:r>
              <a:rPr lang="cs-CZ" dirty="0"/>
              <a:t>) – zpracovává témata všech předchozích vět</a:t>
            </a:r>
          </a:p>
          <a:p>
            <a:r>
              <a:rPr lang="cs-CZ" dirty="0"/>
              <a:t>dedikace Františku Josefovi</a:t>
            </a:r>
          </a:p>
          <a:p>
            <a:r>
              <a:rPr lang="cs-CZ" dirty="0"/>
              <a:t>Hermann </a:t>
            </a:r>
            <a:r>
              <a:rPr lang="cs-CZ" dirty="0" err="1"/>
              <a:t>Levi</a:t>
            </a:r>
            <a:r>
              <a:rPr lang="cs-CZ" dirty="0"/>
              <a:t> se v Mnichově obával provést → </a:t>
            </a:r>
            <a:r>
              <a:rPr lang="cs-CZ" dirty="0" err="1"/>
              <a:t>Brucknerova</a:t>
            </a:r>
            <a:r>
              <a:rPr lang="cs-CZ" dirty="0"/>
              <a:t> duševní krize → provedena v přepracované verzi</a:t>
            </a:r>
          </a:p>
          <a:p>
            <a:r>
              <a:rPr lang="cs-CZ" dirty="0"/>
              <a:t>obsahuje dlouhý programový komentář → pramen k poznání jeho symfonických děl</a:t>
            </a:r>
          </a:p>
          <a:p>
            <a:r>
              <a:rPr lang="cs-CZ" dirty="0"/>
              <a:t>1.  věta: vrchol reprízy: „</a:t>
            </a:r>
            <a:r>
              <a:rPr lang="cs-CZ" i="1" dirty="0"/>
              <a:t>zvěstování smrti</a:t>
            </a:r>
            <a:r>
              <a:rPr lang="cs-CZ" dirty="0"/>
              <a:t>“, coda: „</a:t>
            </a:r>
            <a:r>
              <a:rPr lang="cs-CZ" i="1" dirty="0"/>
              <a:t>hodiny smrti</a:t>
            </a:r>
            <a:r>
              <a:rPr lang="cs-CZ" dirty="0"/>
              <a:t>“</a:t>
            </a:r>
          </a:p>
          <a:p>
            <a:r>
              <a:rPr lang="cs-CZ" i="1" dirty="0"/>
              <a:t>Scherzo</a:t>
            </a:r>
            <a:r>
              <a:rPr lang="cs-CZ" dirty="0"/>
              <a:t>: portrét postavy „</a:t>
            </a:r>
            <a:r>
              <a:rPr lang="cs-CZ" dirty="0" err="1"/>
              <a:t>deutscher</a:t>
            </a:r>
            <a:r>
              <a:rPr lang="cs-CZ" dirty="0"/>
              <a:t> Michael</a:t>
            </a:r>
            <a:r>
              <a:rPr lang="cs-CZ" i="1" dirty="0"/>
              <a:t>“</a:t>
            </a:r>
          </a:p>
          <a:p>
            <a:r>
              <a:rPr lang="cs-CZ" i="1" dirty="0" err="1"/>
              <a:t>Finale</a:t>
            </a:r>
            <a:r>
              <a:rPr lang="cs-CZ" dirty="0"/>
              <a:t>: mnoho mimohudebních odkazů</a:t>
            </a:r>
          </a:p>
          <a:p>
            <a:r>
              <a:rPr lang="cs-CZ" dirty="0"/>
              <a:t>premiéra obrovsky úspěšná, oslavovaný skladatel, </a:t>
            </a:r>
            <a:r>
              <a:rPr lang="cs-CZ" dirty="0" err="1"/>
              <a:t>Hanslick</a:t>
            </a:r>
            <a:r>
              <a:rPr lang="cs-CZ" dirty="0"/>
              <a:t> znechucen</a:t>
            </a:r>
          </a:p>
          <a:p>
            <a:pPr marL="0" indent="0">
              <a:buNone/>
            </a:pPr>
            <a:endParaRPr lang="cs-CZ" i="1" u="sng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6341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3A70F-79BD-49D7-8AC0-BC4E227A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18FD68-EB7D-4B99-BFDD-CF3B19001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2042160"/>
            <a:ext cx="12024359" cy="4663440"/>
          </a:xfrm>
        </p:spPr>
        <p:txBody>
          <a:bodyPr/>
          <a:lstStyle/>
          <a:p>
            <a:pPr marL="0" indent="0">
              <a:buNone/>
            </a:pPr>
            <a:r>
              <a:rPr lang="cs-CZ" i="1" u="sng" dirty="0"/>
              <a:t>Symfonie č. 9 d-moll </a:t>
            </a:r>
            <a:r>
              <a:rPr lang="cs-CZ" dirty="0"/>
              <a:t>(1887 – 1894)</a:t>
            </a:r>
          </a:p>
          <a:p>
            <a:r>
              <a:rPr lang="cs-CZ" dirty="0"/>
              <a:t>věnoval „</a:t>
            </a:r>
            <a:r>
              <a:rPr lang="cs-CZ" i="1" dirty="0"/>
              <a:t>milovanému Bohu</a:t>
            </a:r>
            <a:r>
              <a:rPr lang="cs-CZ" dirty="0"/>
              <a:t>“</a:t>
            </a:r>
          </a:p>
          <a:p>
            <a:r>
              <a:rPr lang="cs-CZ" dirty="0"/>
              <a:t>opět rozšířené obsazení orchestru</a:t>
            </a:r>
          </a:p>
          <a:p>
            <a:r>
              <a:rPr lang="cs-CZ" dirty="0"/>
              <a:t>už raně expresionistická (větší intervaly v melodice aj.)</a:t>
            </a:r>
          </a:p>
          <a:p>
            <a:r>
              <a:rPr lang="cs-CZ" i="1" dirty="0"/>
              <a:t>Scherzo</a:t>
            </a:r>
            <a:r>
              <a:rPr lang="cs-CZ" dirty="0"/>
              <a:t> – nejoriginálnější část v </a:t>
            </a:r>
            <a:r>
              <a:rPr lang="cs-CZ" dirty="0" err="1"/>
              <a:t>Brucknerově</a:t>
            </a:r>
            <a:r>
              <a:rPr lang="cs-CZ" dirty="0"/>
              <a:t> tvorbě, vliv impresionismu</a:t>
            </a:r>
            <a:endParaRPr lang="cs-CZ" i="1" dirty="0"/>
          </a:p>
          <a:p>
            <a:r>
              <a:rPr lang="cs-CZ" dirty="0"/>
              <a:t>ve 3. větě (</a:t>
            </a:r>
            <a:r>
              <a:rPr lang="cs-CZ" i="1" dirty="0"/>
              <a:t>Adagio</a:t>
            </a:r>
            <a:r>
              <a:rPr lang="cs-CZ" dirty="0"/>
              <a:t>) přebírá chorální motivy z </a:t>
            </a:r>
            <a:r>
              <a:rPr lang="cs-CZ" i="1" dirty="0"/>
              <a:t>Miserere</a:t>
            </a:r>
            <a:r>
              <a:rPr lang="cs-CZ" dirty="0"/>
              <a:t> ze své </a:t>
            </a:r>
            <a:r>
              <a:rPr lang="cs-CZ" i="1" dirty="0"/>
              <a:t>Mše d-moll</a:t>
            </a:r>
            <a:r>
              <a:rPr lang="cs-CZ" dirty="0"/>
              <a:t>, komponoval s předtuchou smrti</a:t>
            </a:r>
          </a:p>
          <a:p>
            <a:r>
              <a:rPr lang="cs-CZ" dirty="0"/>
              <a:t>nedokončená poslední věta, podle jeho přání se na závěr hraje </a:t>
            </a:r>
            <a:r>
              <a:rPr lang="cs-CZ" i="1" dirty="0"/>
              <a:t>Te Deum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5169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DC4CB-1034-4E36-804E-C0A5BA8FE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41" y="388570"/>
            <a:ext cx="9613861" cy="1080938"/>
          </a:xfrm>
        </p:spPr>
        <p:txBody>
          <a:bodyPr/>
          <a:lstStyle/>
          <a:p>
            <a:r>
              <a:rPr lang="cs-CZ" dirty="0"/>
              <a:t>Žáci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6AA1527-A332-4BAC-8435-78326AC5D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320"/>
            <a:ext cx="12191999" cy="505211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Ciprian</a:t>
            </a:r>
            <a:r>
              <a:rPr lang="cs-CZ" dirty="0"/>
              <a:t> </a:t>
            </a:r>
            <a:r>
              <a:rPr lang="cs-CZ" dirty="0" err="1"/>
              <a:t>Porumbescu</a:t>
            </a:r>
            <a:r>
              <a:rPr lang="cs-CZ" dirty="0"/>
              <a:t> (</a:t>
            </a:r>
            <a:r>
              <a:rPr lang="cs-CZ" dirty="0" err="1"/>
              <a:t>vl</a:t>
            </a:r>
            <a:r>
              <a:rPr lang="cs-CZ" dirty="0"/>
              <a:t>. </a:t>
            </a:r>
            <a:r>
              <a:rPr lang="cs-CZ" dirty="0" err="1"/>
              <a:t>jm</a:t>
            </a:r>
            <a:r>
              <a:rPr lang="cs-CZ" dirty="0"/>
              <a:t>. </a:t>
            </a:r>
            <a:r>
              <a:rPr lang="cs-CZ" dirty="0" err="1"/>
              <a:t>Gołęmbiowski</a:t>
            </a:r>
            <a:r>
              <a:rPr lang="cs-CZ" b="1" dirty="0"/>
              <a:t>, </a:t>
            </a:r>
            <a:r>
              <a:rPr lang="cs-CZ" dirty="0"/>
              <a:t>1853 – 1883)</a:t>
            </a:r>
          </a:p>
          <a:p>
            <a:pPr lvl="1"/>
            <a:r>
              <a:rPr lang="cs-CZ" dirty="0"/>
              <a:t>rumunský skladatel, žák </a:t>
            </a:r>
            <a:r>
              <a:rPr lang="cs-CZ" dirty="0" err="1"/>
              <a:t>Brucknera</a:t>
            </a:r>
            <a:r>
              <a:rPr lang="cs-CZ" dirty="0"/>
              <a:t> na vídeňské konzervatoři</a:t>
            </a:r>
          </a:p>
          <a:p>
            <a:pPr lvl="1"/>
            <a:r>
              <a:rPr lang="cs-CZ" dirty="0"/>
              <a:t>autor albánské státní hymny </a:t>
            </a:r>
            <a:r>
              <a:rPr lang="cs-CZ" i="1" dirty="0" err="1"/>
              <a:t>Hymni</a:t>
            </a:r>
            <a:r>
              <a:rPr lang="cs-CZ" i="1" dirty="0"/>
              <a:t> i </a:t>
            </a:r>
            <a:r>
              <a:rPr lang="cs-CZ" i="1" dirty="0" err="1"/>
              <a:t>Flamurit</a:t>
            </a:r>
            <a:r>
              <a:rPr lang="cs-CZ" dirty="0"/>
              <a:t> (skladba </a:t>
            </a:r>
            <a:r>
              <a:rPr lang="it-IT" i="1" dirty="0"/>
              <a:t>Pe-al nostru steag e scris Unire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autor rumunské státní hymny 1977 – 1990 (skladba </a:t>
            </a:r>
            <a:r>
              <a:rPr lang="cs-CZ" i="1" dirty="0" err="1"/>
              <a:t>Trei</a:t>
            </a:r>
            <a:r>
              <a:rPr lang="cs-CZ" i="1" dirty="0"/>
              <a:t> </a:t>
            </a:r>
            <a:r>
              <a:rPr lang="cs-CZ" i="1" dirty="0" err="1"/>
              <a:t>culori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nejpopulárnější dílo: opereta </a:t>
            </a:r>
            <a:r>
              <a:rPr lang="cs-CZ" i="1" dirty="0" err="1"/>
              <a:t>Crai</a:t>
            </a:r>
            <a:r>
              <a:rPr lang="cs-CZ" i="1" dirty="0"/>
              <a:t> </a:t>
            </a:r>
            <a:r>
              <a:rPr lang="cs-CZ" i="1" dirty="0" err="1"/>
              <a:t>nou</a:t>
            </a:r>
            <a:endParaRPr lang="cs-CZ" i="1" dirty="0"/>
          </a:p>
          <a:p>
            <a:r>
              <a:rPr lang="cs-CZ" dirty="0"/>
              <a:t>Joseph </a:t>
            </a:r>
            <a:r>
              <a:rPr lang="cs-CZ" dirty="0" err="1"/>
              <a:t>Schalk</a:t>
            </a:r>
            <a:r>
              <a:rPr lang="cs-CZ" dirty="0"/>
              <a:t> (1857 – 1900)</a:t>
            </a:r>
          </a:p>
          <a:p>
            <a:pPr lvl="1"/>
            <a:r>
              <a:rPr lang="cs-CZ" dirty="0" err="1"/>
              <a:t>Brucknerův</a:t>
            </a:r>
            <a:r>
              <a:rPr lang="cs-CZ" dirty="0"/>
              <a:t> oblíbený žák, také spolupráce s Wagnerem a Wolfem</a:t>
            </a:r>
          </a:p>
          <a:p>
            <a:r>
              <a:rPr lang="cs-CZ" dirty="0"/>
              <a:t>Franz </a:t>
            </a:r>
            <a:r>
              <a:rPr lang="cs-CZ" dirty="0" err="1"/>
              <a:t>Schalk</a:t>
            </a:r>
            <a:r>
              <a:rPr lang="cs-CZ" dirty="0"/>
              <a:t> (1863 – 1931, bratr Josepha)</a:t>
            </a:r>
          </a:p>
          <a:p>
            <a:pPr lvl="1"/>
            <a:r>
              <a:rPr lang="cs-CZ" dirty="0"/>
              <a:t>od 1900 první kapelník Vídeňské dvorní opery, od 1918 zde ředitel (od 1919 spolu s R. </a:t>
            </a:r>
            <a:r>
              <a:rPr lang="cs-CZ" dirty="0" err="1"/>
              <a:t>Straussem</a:t>
            </a:r>
            <a:r>
              <a:rPr lang="cs-CZ" dirty="0"/>
              <a:t>) (1918 přejmenovaná </a:t>
            </a:r>
            <a:r>
              <a:rPr lang="cs-CZ" i="1" dirty="0"/>
              <a:t>Vídeňská dvorní opera </a:t>
            </a:r>
            <a:r>
              <a:rPr lang="cs-CZ" dirty="0"/>
              <a:t>/ </a:t>
            </a:r>
            <a:r>
              <a:rPr lang="cs-CZ" i="1" dirty="0" err="1"/>
              <a:t>Wiener</a:t>
            </a:r>
            <a:r>
              <a:rPr lang="cs-CZ" i="1" dirty="0"/>
              <a:t> </a:t>
            </a:r>
            <a:r>
              <a:rPr lang="cs-CZ" i="1" dirty="0" err="1"/>
              <a:t>Hofoper</a:t>
            </a:r>
            <a:r>
              <a:rPr lang="cs-CZ" i="1" dirty="0"/>
              <a:t> </a:t>
            </a:r>
            <a:r>
              <a:rPr lang="cs-CZ" dirty="0"/>
              <a:t>na </a:t>
            </a:r>
            <a:r>
              <a:rPr lang="cs-CZ" i="1" dirty="0"/>
              <a:t>Vídeňskou státní operu </a:t>
            </a:r>
            <a:r>
              <a:rPr lang="cs-CZ" dirty="0"/>
              <a:t>/ </a:t>
            </a:r>
            <a:r>
              <a:rPr lang="cs-CZ" i="1" dirty="0" err="1"/>
              <a:t>Wiener</a:t>
            </a:r>
            <a:r>
              <a:rPr lang="cs-CZ" dirty="0"/>
              <a:t> </a:t>
            </a:r>
            <a:r>
              <a:rPr lang="cs-CZ" i="1" dirty="0" err="1"/>
              <a:t>Staatsoper</a:t>
            </a:r>
            <a:r>
              <a:rPr lang="cs-CZ" dirty="0"/>
              <a:t>)</a:t>
            </a:r>
          </a:p>
          <a:p>
            <a:pPr marL="457200" lvl="1" indent="0">
              <a:buNone/>
            </a:pPr>
            <a:r>
              <a:rPr lang="cs-CZ" dirty="0"/>
              <a:t>	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Ernst </a:t>
            </a:r>
            <a:r>
              <a:rPr lang="cs-CZ" dirty="0" err="1"/>
              <a:t>Kurth</a:t>
            </a:r>
            <a:r>
              <a:rPr lang="cs-CZ" dirty="0"/>
              <a:t> (1886 – 1946)</a:t>
            </a:r>
          </a:p>
          <a:p>
            <a:pPr lvl="1"/>
            <a:r>
              <a:rPr lang="cs-CZ" dirty="0"/>
              <a:t>monografie </a:t>
            </a:r>
            <a:r>
              <a:rPr lang="cs-CZ" i="1" dirty="0" err="1"/>
              <a:t>Bruckner</a:t>
            </a:r>
            <a:r>
              <a:rPr lang="cs-CZ" dirty="0"/>
              <a:t> (1925)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587D114-F525-4CCF-ACF9-8C5D75B738CA}"/>
              </a:ext>
            </a:extLst>
          </p:cNvPr>
          <p:cNvSpPr txBox="1">
            <a:spLocks/>
          </p:cNvSpPr>
          <p:nvPr/>
        </p:nvSpPr>
        <p:spPr>
          <a:xfrm>
            <a:off x="192641" y="4612354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Badatelé</a:t>
            </a:r>
          </a:p>
        </p:txBody>
      </p:sp>
    </p:spTree>
    <p:extLst>
      <p:ext uri="{BB962C8B-B14F-4D97-AF65-F5344CB8AC3E}">
        <p14:creationId xmlns:p14="http://schemas.microsoft.com/office/powerpoint/2010/main" val="753976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Tristanovská generace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" y="4394039"/>
            <a:ext cx="12192000" cy="1117687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sz="3000" dirty="0"/>
              <a:t>= skladatelé, kteří se narodili okolo premiéry Wagnerova </a:t>
            </a:r>
            <a:r>
              <a:rPr lang="cs-CZ" sz="3000" i="1" dirty="0"/>
              <a:t>Tristana a Isoldy </a:t>
            </a:r>
            <a:r>
              <a:rPr lang="cs-CZ" sz="3000" dirty="0"/>
              <a:t>(1865):</a:t>
            </a:r>
          </a:p>
          <a:p>
            <a:pPr algn="l"/>
            <a:r>
              <a:rPr lang="cs-CZ" sz="3000" dirty="0"/>
              <a:t>Gustav Mahler (1860), Hugo Wolf (1860), Richard </a:t>
            </a:r>
            <a:r>
              <a:rPr lang="cs-CZ" sz="3000" dirty="0" err="1"/>
              <a:t>Strauss</a:t>
            </a:r>
            <a:r>
              <a:rPr lang="cs-CZ" sz="3000" dirty="0"/>
              <a:t> (1864), Max </a:t>
            </a:r>
            <a:r>
              <a:rPr lang="cs-CZ" sz="3000" dirty="0" err="1"/>
              <a:t>Reger</a:t>
            </a:r>
            <a:r>
              <a:rPr lang="cs-CZ" sz="3000" dirty="0"/>
              <a:t> (1873)</a:t>
            </a:r>
          </a:p>
        </p:txBody>
      </p:sp>
    </p:spTree>
    <p:extLst>
      <p:ext uri="{BB962C8B-B14F-4D97-AF65-F5344CB8AC3E}">
        <p14:creationId xmlns:p14="http://schemas.microsoft.com/office/powerpoint/2010/main" val="3792650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D2208D6-AE27-4AA9-9753-BAA693704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5" t="24209" r="58000" b="19616"/>
          <a:stretch/>
        </p:blipFill>
        <p:spPr>
          <a:xfrm>
            <a:off x="0" y="-1"/>
            <a:ext cx="5593080" cy="682684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55882" y="1346274"/>
            <a:ext cx="8144134" cy="1373070"/>
          </a:xfrm>
        </p:spPr>
        <p:txBody>
          <a:bodyPr/>
          <a:lstStyle/>
          <a:p>
            <a:r>
              <a:rPr lang="cs-CZ" dirty="0"/>
              <a:t>Richard </a:t>
            </a:r>
            <a:r>
              <a:rPr lang="cs-CZ" dirty="0" err="1"/>
              <a:t>Strauss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38561" y="4394039"/>
            <a:ext cx="10102473" cy="1117687"/>
          </a:xfrm>
        </p:spPr>
        <p:txBody>
          <a:bodyPr>
            <a:normAutofit/>
          </a:bodyPr>
          <a:lstStyle/>
          <a:p>
            <a:r>
              <a:rPr lang="cs-CZ" sz="3000" dirty="0"/>
              <a:t>11. 6. 1864 Mnichov – </a:t>
            </a:r>
          </a:p>
          <a:p>
            <a:r>
              <a:rPr lang="cs-CZ" sz="3000" dirty="0"/>
              <a:t>8. 9. 1949 </a:t>
            </a:r>
            <a:r>
              <a:rPr lang="cs-CZ" sz="3000" dirty="0" err="1"/>
              <a:t>Garmisch-Partenkirchen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269183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AB7104-8778-4796-AF7D-CDFE7DE20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00" t="22765" r="26202" b="35094"/>
          <a:stretch/>
        </p:blipFill>
        <p:spPr>
          <a:xfrm>
            <a:off x="4926323" y="0"/>
            <a:ext cx="7265677" cy="36880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733709"/>
            <a:ext cx="8824456" cy="1373070"/>
          </a:xfrm>
        </p:spPr>
        <p:txBody>
          <a:bodyPr/>
          <a:lstStyle/>
          <a:p>
            <a:pPr algn="l"/>
            <a:r>
              <a:rPr lang="cs-CZ" dirty="0"/>
              <a:t>Anton </a:t>
            </a:r>
            <a:r>
              <a:rPr lang="cs-CZ" dirty="0" err="1"/>
              <a:t>Bruckner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000" dirty="0"/>
              <a:t>4. 9. 1824 </a:t>
            </a:r>
            <a:r>
              <a:rPr lang="cs-CZ" sz="3000" dirty="0" err="1"/>
              <a:t>Ansfelden</a:t>
            </a:r>
            <a:r>
              <a:rPr lang="cs-CZ" sz="3000" dirty="0"/>
              <a:t> - 11. 10. 1896 Vídeň</a:t>
            </a:r>
          </a:p>
        </p:txBody>
      </p:sp>
    </p:spTree>
    <p:extLst>
      <p:ext uri="{BB962C8B-B14F-4D97-AF65-F5344CB8AC3E}">
        <p14:creationId xmlns:p14="http://schemas.microsoft.com/office/powerpoint/2010/main" val="2043465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D64DB1-E4B6-443B-8547-36178464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7" y="765103"/>
            <a:ext cx="11471565" cy="1080938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92F814-525B-43A0-907A-A5B825521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8805"/>
            <a:ext cx="12065329" cy="4714504"/>
          </a:xfrm>
        </p:spPr>
        <p:txBody>
          <a:bodyPr/>
          <a:lstStyle/>
          <a:p>
            <a:r>
              <a:rPr lang="cs-CZ" dirty="0"/>
              <a:t>poslední skladatel „klasické“ hudby, jehož díla jsou trvalou součástí světového repertoáru</a:t>
            </a:r>
          </a:p>
          <a:p>
            <a:r>
              <a:rPr lang="cs-CZ" dirty="0"/>
              <a:t>největší německý skladatel po Wagnerovi?</a:t>
            </a:r>
          </a:p>
          <a:p>
            <a:r>
              <a:rPr lang="cs-CZ" dirty="0"/>
              <a:t>ve své době úspěšnější skladatel než Mahler nebo Debussy</a:t>
            </a:r>
          </a:p>
          <a:p>
            <a:r>
              <a:rPr lang="cs-CZ" dirty="0"/>
              <a:t>na poč. 20. stol. považován za hlavního představitele hudebního modernismu X dnes představitel konečného článku romantické tradice</a:t>
            </a:r>
          </a:p>
          <a:p>
            <a:r>
              <a:rPr lang="cs-CZ" dirty="0"/>
              <a:t>většina jeho tvůrčího života spadá do 20. stol.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351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504" y="2042556"/>
            <a:ext cx="11934701" cy="470262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 bohaté rodiny, otec hornista</a:t>
            </a:r>
          </a:p>
          <a:p>
            <a:r>
              <a:rPr lang="cs-CZ" dirty="0"/>
              <a:t>studia klavíru, houslí a skladby v Mnichově</a:t>
            </a:r>
          </a:p>
          <a:p>
            <a:r>
              <a:rPr lang="cs-CZ" dirty="0"/>
              <a:t>rychlý kariérní vzestup: ve 20 letech úspěšný houslista, dirigent i skladatel</a:t>
            </a:r>
          </a:p>
          <a:p>
            <a:r>
              <a:rPr lang="cs-CZ" dirty="0"/>
              <a:t>Berlín → seznámení s vlivnými osobnostmi → pomocným dirigentem H. von </a:t>
            </a:r>
            <a:r>
              <a:rPr lang="cs-CZ" dirty="0" err="1"/>
              <a:t>Bülowa</a:t>
            </a:r>
            <a:r>
              <a:rPr lang="cs-CZ" dirty="0"/>
              <a:t> v </a:t>
            </a:r>
            <a:r>
              <a:rPr lang="cs-CZ" dirty="0" err="1"/>
              <a:t>Meiningenu</a:t>
            </a:r>
            <a:r>
              <a:rPr lang="cs-CZ" dirty="0"/>
              <a:t>, zanedlouho hlavním dirigentem (do 1885) </a:t>
            </a:r>
          </a:p>
          <a:p>
            <a:pPr lvl="1"/>
            <a:r>
              <a:rPr lang="cs-CZ" dirty="0"/>
              <a:t>spolupráce s J. Brahmsem</a:t>
            </a:r>
          </a:p>
          <a:p>
            <a:pPr lvl="1"/>
            <a:r>
              <a:rPr lang="cs-CZ" dirty="0"/>
              <a:t>provedena první díla (</a:t>
            </a:r>
            <a:r>
              <a:rPr lang="cs-CZ" i="1" dirty="0"/>
              <a:t>Koncert pro lesní roh a orchestr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vliv Alexandra Rittera</a:t>
            </a:r>
          </a:p>
          <a:p>
            <a:r>
              <a:rPr lang="cs-CZ" dirty="0"/>
              <a:t>na přelomu století uznávaná autorita, „moderní“ hudbu propagoval svým dílem, dirigentskou činností i coby koncertní a operní dramaturg</a:t>
            </a:r>
          </a:p>
          <a:p>
            <a:r>
              <a:rPr lang="cs-CZ" dirty="0"/>
              <a:t>v Berlíně učitel kompozice na akademii</a:t>
            </a:r>
          </a:p>
          <a:p>
            <a:r>
              <a:rPr lang="cs-CZ" dirty="0"/>
              <a:t>1889 – 1919 dvorní kapelník v Berlíně</a:t>
            </a:r>
          </a:p>
          <a:p>
            <a:pPr lvl="1"/>
            <a:r>
              <a:rPr lang="cs-CZ" dirty="0"/>
              <a:t>vystupoval proti konzervativnímu mecenáši Vilémovi II.</a:t>
            </a:r>
          </a:p>
          <a:p>
            <a:pPr lvl="1"/>
            <a:r>
              <a:rPr lang="cs-CZ" dirty="0"/>
              <a:t>prováděl zvl. díla soudobých skladatelů (mj. Wagnerova </a:t>
            </a:r>
            <a:r>
              <a:rPr lang="cs-CZ" i="1" dirty="0"/>
              <a:t>Tristana a Isoldu</a:t>
            </a:r>
            <a:r>
              <a:rPr lang="cs-CZ" dirty="0"/>
              <a:t>), založil Berlínský orchestr zvukových umělců (</a:t>
            </a:r>
            <a:r>
              <a:rPr lang="cs-CZ" dirty="0" err="1"/>
              <a:t>Berliner</a:t>
            </a:r>
            <a:r>
              <a:rPr lang="cs-CZ" dirty="0"/>
              <a:t> </a:t>
            </a:r>
            <a:r>
              <a:rPr lang="cs-CZ" dirty="0" err="1"/>
              <a:t>Tonkünstler-Orchester</a:t>
            </a:r>
            <a:r>
              <a:rPr lang="cs-CZ" i="1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647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60" y="1977656"/>
            <a:ext cx="12106939" cy="488034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1894 sňatek se sopranistkou Paulinou de </a:t>
            </a:r>
            <a:r>
              <a:rPr lang="cs-CZ" dirty="0" err="1"/>
              <a:t>Ahna</a:t>
            </a:r>
            <a:r>
              <a:rPr lang="cs-CZ" dirty="0"/>
              <a:t> – zdroj inspirace (→ písně)</a:t>
            </a:r>
          </a:p>
          <a:p>
            <a:r>
              <a:rPr lang="cs-CZ" dirty="0"/>
              <a:t>1900 navázání kontaktu s Hugo von </a:t>
            </a:r>
            <a:r>
              <a:rPr lang="cs-CZ" dirty="0" err="1"/>
              <a:t>Hofmannsthalem</a:t>
            </a:r>
            <a:r>
              <a:rPr lang="cs-CZ" dirty="0"/>
              <a:t> → libreta k operám </a:t>
            </a:r>
            <a:r>
              <a:rPr lang="cs-CZ" i="1" dirty="0"/>
              <a:t>Salome</a:t>
            </a:r>
            <a:r>
              <a:rPr lang="cs-CZ" dirty="0"/>
              <a:t>, </a:t>
            </a:r>
            <a:r>
              <a:rPr lang="cs-CZ" i="1" dirty="0"/>
              <a:t>Elektra</a:t>
            </a:r>
            <a:r>
              <a:rPr lang="cs-CZ" dirty="0"/>
              <a:t>, </a:t>
            </a:r>
            <a:r>
              <a:rPr lang="cs-CZ" i="1" dirty="0"/>
              <a:t>Růžový kavalír</a:t>
            </a:r>
            <a:r>
              <a:rPr lang="cs-CZ" dirty="0"/>
              <a:t>, </a:t>
            </a:r>
            <a:r>
              <a:rPr lang="cs-CZ" i="1" dirty="0"/>
              <a:t>Ariadna na Naxu</a:t>
            </a:r>
            <a:r>
              <a:rPr lang="cs-CZ" dirty="0"/>
              <a:t>, </a:t>
            </a:r>
            <a:r>
              <a:rPr lang="cs-CZ" i="1" dirty="0"/>
              <a:t>Žena beze stínu</a:t>
            </a:r>
            <a:r>
              <a:rPr lang="cs-CZ" dirty="0"/>
              <a:t>, </a:t>
            </a:r>
            <a:r>
              <a:rPr lang="cs-CZ" i="1" dirty="0"/>
              <a:t>Egyptská Helena</a:t>
            </a:r>
            <a:r>
              <a:rPr lang="cs-CZ" dirty="0"/>
              <a:t>, </a:t>
            </a:r>
            <a:r>
              <a:rPr lang="cs-CZ" i="1" dirty="0" err="1"/>
              <a:t>Arabella</a:t>
            </a:r>
            <a:endParaRPr lang="cs-CZ" i="1" dirty="0"/>
          </a:p>
          <a:p>
            <a:r>
              <a:rPr lang="cs-CZ" dirty="0"/>
              <a:t>1901 předseda Hudebního spolku (ADM, </a:t>
            </a:r>
            <a:r>
              <a:rPr lang="cs-CZ" dirty="0" err="1"/>
              <a:t>Allgemeiner</a:t>
            </a:r>
            <a:r>
              <a:rPr lang="cs-CZ" dirty="0"/>
              <a:t> </a:t>
            </a:r>
            <a:r>
              <a:rPr lang="cs-CZ" dirty="0" err="1"/>
              <a:t>deutscher</a:t>
            </a:r>
            <a:r>
              <a:rPr lang="cs-CZ" dirty="0"/>
              <a:t> </a:t>
            </a:r>
            <a:r>
              <a:rPr lang="cs-CZ" dirty="0" err="1"/>
              <a:t>Musikverein</a:t>
            </a:r>
            <a:r>
              <a:rPr lang="cs-CZ" dirty="0"/>
              <a:t>) – propagace soudobé tvorby</a:t>
            </a:r>
          </a:p>
          <a:p>
            <a:r>
              <a:rPr lang="cs-CZ" dirty="0"/>
              <a:t>1905 nauka o instrumentaci </a:t>
            </a:r>
          </a:p>
          <a:p>
            <a:pPr lvl="1"/>
            <a:r>
              <a:rPr lang="cs-CZ" dirty="0"/>
              <a:t>přepracování a doplnění Berliozovy nauky z r. 1843/4</a:t>
            </a:r>
          </a:p>
          <a:p>
            <a:pPr lvl="1"/>
            <a:r>
              <a:rPr lang="cs-CZ" dirty="0"/>
              <a:t>za východisko moderní instrumentace považuje Wagnerova </a:t>
            </a:r>
            <a:r>
              <a:rPr lang="cs-CZ" i="1" dirty="0" err="1"/>
              <a:t>Lohengrina</a:t>
            </a:r>
            <a:endParaRPr lang="cs-CZ" i="1" dirty="0"/>
          </a:p>
          <a:p>
            <a:r>
              <a:rPr lang="cs-CZ" dirty="0"/>
              <a:t>během působení v Berlíně četné koncertní cesty (USA, Řecko, Itálie aj.)</a:t>
            </a:r>
          </a:p>
          <a:p>
            <a:r>
              <a:rPr lang="cs-CZ" dirty="0"/>
              <a:t>1919 – 1924 dirigent Vídeňské státní opery</a:t>
            </a:r>
          </a:p>
          <a:p>
            <a:r>
              <a:rPr lang="cs-CZ" dirty="0"/>
              <a:t>po 1945 nucený exil (→ Švýcarsko), poté návrat</a:t>
            </a:r>
          </a:p>
          <a:p>
            <a:r>
              <a:rPr lang="cs-CZ" dirty="0"/>
              <a:t>zemřel vážený a uctívaný ve vile nedaleko Mnichova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2975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81570-EE32-40EE-95D4-07D3EFA6F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Politická angažovanost?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C8958F-8C5C-439F-87B5-AA3267C04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6880"/>
            <a:ext cx="12085319" cy="5212080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1919 šéf Vídeňské státní opery, upřednostňování vlastní tvorby → konflikty s ředitelem opery (Franz </a:t>
            </a:r>
            <a:r>
              <a:rPr lang="cs-CZ" dirty="0" err="1"/>
              <a:t>Schalk</a:t>
            </a:r>
            <a:r>
              <a:rPr lang="cs-CZ" dirty="0"/>
              <a:t>) → 1924 odchází (dále jen jako hostující dirigent)</a:t>
            </a:r>
          </a:p>
          <a:p>
            <a:r>
              <a:rPr lang="cs-CZ" dirty="0"/>
              <a:t>v Rakousku a Německu aktivní umělec, organizační činnosti</a:t>
            </a:r>
          </a:p>
          <a:p>
            <a:pPr lvl="1"/>
            <a:r>
              <a:rPr lang="cs-CZ" dirty="0"/>
              <a:t>v přípravném výboru </a:t>
            </a:r>
            <a:r>
              <a:rPr lang="cs-CZ" dirty="0" err="1"/>
              <a:t>Salzburgského</a:t>
            </a:r>
            <a:r>
              <a:rPr lang="cs-CZ" dirty="0"/>
              <a:t> festivalu</a:t>
            </a:r>
          </a:p>
          <a:p>
            <a:pPr lvl="1"/>
            <a:r>
              <a:rPr lang="cs-CZ" dirty="0"/>
              <a:t>v ADM 1901 – 1909 předseda, do 30. let čestný prezident</a:t>
            </a:r>
          </a:p>
          <a:p>
            <a:pPr lvl="1"/>
            <a:r>
              <a:rPr lang="cs-CZ" dirty="0"/>
              <a:t>přispěl ke zdokonalení autorského práva a práva skladatelů k uvádění jejich děl</a:t>
            </a:r>
          </a:p>
          <a:p>
            <a:r>
              <a:rPr lang="cs-CZ" dirty="0"/>
              <a:t>v německé kulturní oblasti se mu dostávalo nejvyšších poct, výsadní postavení (pořádání slavnostních týdnů z jeho děl po 20. léta ve všech evropských metropolích)</a:t>
            </a:r>
          </a:p>
          <a:p>
            <a:r>
              <a:rPr lang="cs-CZ" dirty="0"/>
              <a:t>1933 podlehl nacistickým náladám, víra ve větší podporu německého umění</a:t>
            </a:r>
          </a:p>
          <a:p>
            <a:r>
              <a:rPr lang="cs-CZ" dirty="0"/>
              <a:t>do r. 1939 ve vysokých státních funkcích:</a:t>
            </a:r>
          </a:p>
          <a:p>
            <a:r>
              <a:rPr lang="cs-CZ" dirty="0"/>
              <a:t>1933 – 1935 prezidentem Říšské hudební komory (</a:t>
            </a:r>
            <a:r>
              <a:rPr lang="cs-CZ" dirty="0" err="1"/>
              <a:t>Reichsmusikkammer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jmenován bez předchozí dohody</a:t>
            </a:r>
          </a:p>
          <a:p>
            <a:pPr lvl="1"/>
            <a:r>
              <a:rPr lang="cs-CZ" dirty="0"/>
              <a:t>funkce zbaven kvůli korespondenci s židovským spisovatelem Stefanem </a:t>
            </a:r>
            <a:r>
              <a:rPr lang="cs-CZ" dirty="0" err="1"/>
              <a:t>Zweigem</a:t>
            </a:r>
            <a:r>
              <a:rPr lang="cs-CZ" dirty="0"/>
              <a:t> (abdikoval?), přesto do konce války prohlášen za oficiálního skladatele Třetí říše</a:t>
            </a:r>
          </a:p>
          <a:p>
            <a:r>
              <a:rPr lang="cs-CZ" dirty="0"/>
              <a:t>psal oslavnou hudbu věnovanou spojenectví dvou největších agresorů, Německa a Japonska</a:t>
            </a:r>
          </a:p>
          <a:p>
            <a:r>
              <a:rPr lang="cs-CZ" dirty="0"/>
              <a:t>kvůli pronacistickým postojům vyloučen z Mezinárodní organizace pro soudobou hudbu (ISCM, vznik 1923, vyloučen 1946)</a:t>
            </a:r>
          </a:p>
          <a:p>
            <a:r>
              <a:rPr lang="cs-CZ" dirty="0"/>
              <a:t>1945 – 1949 nucený exil ve Švýcarsku, poté svolení k návratu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4820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27" y="519262"/>
            <a:ext cx="10211055" cy="1080938"/>
          </a:xfrm>
        </p:spPr>
        <p:txBody>
          <a:bodyPr/>
          <a:lstStyle/>
          <a:p>
            <a:r>
              <a:rPr lang="cs-CZ" dirty="0"/>
              <a:t>Dílo -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127" y="1310640"/>
            <a:ext cx="12108873" cy="543454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komponování se věnoval od 6 let nepřetržitě celý život, celkem 88 opusů</a:t>
            </a:r>
          </a:p>
          <a:p>
            <a:pPr marL="0" indent="0">
              <a:buNone/>
            </a:pPr>
            <a:r>
              <a:rPr lang="cs-CZ" dirty="0"/>
              <a:t>Východiska:</a:t>
            </a:r>
          </a:p>
          <a:p>
            <a:pPr marL="457200" indent="-457200">
              <a:buAutoNum type="arabicPeriod"/>
            </a:pPr>
            <a:r>
              <a:rPr lang="cs-CZ" dirty="0"/>
              <a:t>zpočátku pod vlivem otce, konzervativní, wagnerovský odpůrce, stoupenec </a:t>
            </a:r>
            <a:r>
              <a:rPr lang="cs-CZ" dirty="0" err="1"/>
              <a:t>Schumanna</a:t>
            </a:r>
            <a:r>
              <a:rPr lang="cs-CZ" dirty="0"/>
              <a:t> a Brahmse</a:t>
            </a:r>
          </a:p>
          <a:p>
            <a:r>
              <a:rPr lang="cs-CZ" i="1" dirty="0"/>
              <a:t>koncert pro lesní roh a orchestr Es-dur </a:t>
            </a:r>
            <a:r>
              <a:rPr lang="cs-CZ" dirty="0"/>
              <a:t>(1883)</a:t>
            </a:r>
          </a:p>
          <a:p>
            <a:r>
              <a:rPr lang="cs-CZ" i="1" dirty="0"/>
              <a:t>symfonie f-moll </a:t>
            </a:r>
            <a:r>
              <a:rPr lang="cs-CZ" dirty="0"/>
              <a:t>(1884)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cs-CZ" dirty="0"/>
              <a:t>od 2. pol. 80. let Wagnerův nadšený zastánce – v </a:t>
            </a:r>
            <a:r>
              <a:rPr lang="cs-CZ" dirty="0" err="1"/>
              <a:t>Meiningenu</a:t>
            </a:r>
            <a:r>
              <a:rPr lang="cs-CZ" dirty="0"/>
              <a:t> vliv Alexandra Rittera, studium spisů A. Schopenhauera</a:t>
            </a:r>
          </a:p>
          <a:p>
            <a:r>
              <a:rPr lang="cs-CZ" dirty="0"/>
              <a:t>symfonická báseň </a:t>
            </a:r>
            <a:r>
              <a:rPr lang="cs-CZ" i="1" dirty="0"/>
              <a:t>Smrt a vykoupení</a:t>
            </a:r>
            <a:r>
              <a:rPr lang="cs-CZ" dirty="0"/>
              <a:t> (1888 – 1889) – mystika, touha po nedosažitelném ideálu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cs-CZ" dirty="0"/>
              <a:t>1. pol. 90. let vliv F. Nietzscheho, odklon od wagneriánství a Bayreuthu, ateista a agnostik, ironie vznešených romantických tradic i sebe sama</a:t>
            </a:r>
          </a:p>
          <a:p>
            <a:r>
              <a:rPr lang="cs-CZ" dirty="0"/>
              <a:t>symfonická báseň </a:t>
            </a:r>
            <a:r>
              <a:rPr lang="cs-CZ" i="1" dirty="0"/>
              <a:t>Enšpíglova šibalství</a:t>
            </a:r>
            <a:r>
              <a:rPr lang="cs-CZ" dirty="0"/>
              <a:t> (op. 28, 1894 – 1895) – humorné životní situace pouličního komedianta</a:t>
            </a:r>
          </a:p>
          <a:p>
            <a:r>
              <a:rPr lang="cs-CZ" dirty="0"/>
              <a:t>symfonická báseň </a:t>
            </a:r>
            <a:r>
              <a:rPr lang="cs-CZ" i="1" dirty="0"/>
              <a:t>Život hrdinův</a:t>
            </a:r>
            <a:r>
              <a:rPr lang="cs-CZ" dirty="0"/>
              <a:t> (1897 – 1898) – vymezení sebe sama ve vztahu k ostatní společnosti: vlastní vítězství nad karikovanými hudebními kritiky</a:t>
            </a:r>
          </a:p>
          <a:p>
            <a:r>
              <a:rPr lang="cs-CZ" dirty="0"/>
              <a:t>komická opera </a:t>
            </a:r>
            <a:r>
              <a:rPr lang="cs-CZ" i="1" dirty="0"/>
              <a:t>Ohně zmar</a:t>
            </a:r>
            <a:r>
              <a:rPr lang="cs-CZ" dirty="0"/>
              <a:t> (1901) – žák čaroděje (čaroděj = R. </a:t>
            </a:r>
            <a:r>
              <a:rPr lang="cs-CZ" dirty="0" err="1"/>
              <a:t>Strauss</a:t>
            </a:r>
            <a:r>
              <a:rPr lang="cs-CZ" dirty="0"/>
              <a:t>) ničí rukopisy svého učitele a prohlašuje se za jeho nástupce</a:t>
            </a:r>
          </a:p>
          <a:p>
            <a:r>
              <a:rPr lang="cs-CZ" dirty="0"/>
              <a:t>přesto i v tomto období na Wagnera v podstatě navazuje (chromatické harmonie, orchestr v roli komentáře) a dokonce ho překonává (orchestrální instrumentace) → Wagnerův nástupce?</a:t>
            </a:r>
          </a:p>
        </p:txBody>
      </p:sp>
    </p:spTree>
    <p:extLst>
      <p:ext uri="{BB962C8B-B14F-4D97-AF65-F5344CB8AC3E}">
        <p14:creationId xmlns:p14="http://schemas.microsoft.com/office/powerpoint/2010/main" val="2756126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Dílo - počáteční skladatelské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2504" y="2066306"/>
            <a:ext cx="11887199" cy="4655128"/>
          </a:xfrm>
        </p:spPr>
        <p:txBody>
          <a:bodyPr/>
          <a:lstStyle/>
          <a:p>
            <a:r>
              <a:rPr lang="cs-CZ" dirty="0"/>
              <a:t>klavírní skladby</a:t>
            </a:r>
          </a:p>
          <a:p>
            <a:r>
              <a:rPr lang="cs-CZ" dirty="0"/>
              <a:t>písně</a:t>
            </a:r>
          </a:p>
          <a:p>
            <a:r>
              <a:rPr lang="cs-CZ" dirty="0"/>
              <a:t>komorní hudba pro nejrůznější obsazení</a:t>
            </a:r>
          </a:p>
          <a:p>
            <a:r>
              <a:rPr lang="cs-CZ" i="1" dirty="0"/>
              <a:t>klavírní koncert</a:t>
            </a:r>
          </a:p>
          <a:p>
            <a:r>
              <a:rPr lang="cs-CZ" i="1" dirty="0"/>
              <a:t>1. koncert pro lesní roh a orchestr </a:t>
            </a:r>
            <a:r>
              <a:rPr lang="cs-CZ" dirty="0"/>
              <a:t>(1883) – psal pro svého otce</a:t>
            </a:r>
          </a:p>
          <a:p>
            <a:r>
              <a:rPr lang="cs-CZ" dirty="0"/>
              <a:t>první dvě symfonie</a:t>
            </a:r>
          </a:p>
        </p:txBody>
      </p:sp>
    </p:spTree>
    <p:extLst>
      <p:ext uri="{BB962C8B-B14F-4D97-AF65-F5344CB8AC3E}">
        <p14:creationId xmlns:p14="http://schemas.microsoft.com/office/powerpoint/2010/main" val="3008445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Programní skladby a symfonické básně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05" y="2087490"/>
            <a:ext cx="11966900" cy="47705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charakteristické: bohatá hudební imaginace, vášnivý výraz, bohatá paleta orchestrálních barev, velká námětová šíře, originální řešení vztahu hudební formy a mimohudebního programu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i="1" u="sng" dirty="0"/>
              <a:t>Z Itálie </a:t>
            </a:r>
            <a:r>
              <a:rPr lang="cs-CZ" dirty="0"/>
              <a:t>(</a:t>
            </a:r>
            <a:r>
              <a:rPr lang="cs-CZ" i="1" dirty="0" err="1"/>
              <a:t>Aus</a:t>
            </a:r>
            <a:r>
              <a:rPr lang="cs-CZ" i="1" dirty="0"/>
              <a:t> </a:t>
            </a:r>
            <a:r>
              <a:rPr lang="cs-CZ" i="1" dirty="0" err="1"/>
              <a:t>Italien</a:t>
            </a:r>
            <a:r>
              <a:rPr lang="cs-CZ" dirty="0"/>
              <a:t>, 1886)</a:t>
            </a:r>
          </a:p>
          <a:p>
            <a:pPr lvl="1"/>
            <a:r>
              <a:rPr lang="cs-CZ" dirty="0"/>
              <a:t>první programní skladba</a:t>
            </a:r>
          </a:p>
          <a:p>
            <a:pPr lvl="1"/>
            <a:r>
              <a:rPr lang="cs-CZ" dirty="0"/>
              <a:t>„</a:t>
            </a:r>
            <a:r>
              <a:rPr lang="cs-CZ" i="1" dirty="0"/>
              <a:t>symfonická fantazie o čtyřech větách</a:t>
            </a:r>
            <a:r>
              <a:rPr lang="cs-CZ" dirty="0"/>
              <a:t>“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Devět symfonických básní</a:t>
            </a:r>
          </a:p>
          <a:p>
            <a:r>
              <a:rPr lang="cs-CZ" dirty="0"/>
              <a:t>zkomponoval 1888 – 1915</a:t>
            </a:r>
          </a:p>
          <a:p>
            <a:r>
              <a:rPr lang="cs-CZ" dirty="0"/>
              <a:t>ve své době jejich nejvýznamnější tvůrce</a:t>
            </a:r>
          </a:p>
          <a:p>
            <a:r>
              <a:rPr lang="cs-CZ" dirty="0"/>
              <a:t>přijímány s vlnami obdivů a nekompromisního odmítnutí</a:t>
            </a:r>
          </a:p>
          <a:p>
            <a:r>
              <a:rPr lang="cs-CZ" dirty="0"/>
              <a:t>vzor: F. </a:t>
            </a:r>
            <a:r>
              <a:rPr lang="cs-CZ" dirty="0" err="1"/>
              <a:t>Liszt</a:t>
            </a:r>
            <a:r>
              <a:rPr lang="cs-CZ" dirty="0"/>
              <a:t> a H. Berlioz</a:t>
            </a:r>
          </a:p>
          <a:p>
            <a:r>
              <a:rPr lang="cs-CZ" dirty="0"/>
              <a:t>pokud se objevuje nějaká forma (např. rondová v </a:t>
            </a:r>
            <a:r>
              <a:rPr lang="cs-CZ" i="1" dirty="0"/>
              <a:t>Enšpíglových šibalstvích</a:t>
            </a:r>
            <a:r>
              <a:rPr lang="cs-CZ" dirty="0"/>
              <a:t>), pak je použita vždy záměrně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982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DABCA9-F0DD-475E-B1ED-A08BB22DB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2011680"/>
            <a:ext cx="11826239" cy="469392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i="1" u="sng" dirty="0" err="1"/>
              <a:t>Macbeth</a:t>
            </a:r>
            <a:r>
              <a:rPr lang="cs-CZ" i="1" dirty="0"/>
              <a:t> </a:t>
            </a:r>
            <a:r>
              <a:rPr lang="cs-CZ" dirty="0"/>
              <a:t>(1886 – 1888, 2. verze 1889 – 1891) </a:t>
            </a:r>
          </a:p>
          <a:p>
            <a:pPr lvl="1"/>
            <a:r>
              <a:rPr lang="cs-CZ" dirty="0"/>
              <a:t>podle Shakespeara</a:t>
            </a:r>
          </a:p>
          <a:p>
            <a:pPr lvl="1"/>
            <a:r>
              <a:rPr lang="cs-CZ" dirty="0"/>
              <a:t>ponurý charakter</a:t>
            </a:r>
          </a:p>
          <a:p>
            <a:pPr marL="457200" lvl="1" indent="0">
              <a:buNone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i="1" u="sng" dirty="0"/>
              <a:t>Don Juan </a:t>
            </a:r>
            <a:r>
              <a:rPr lang="cs-CZ" dirty="0"/>
              <a:t>(1887 – 1889)</a:t>
            </a:r>
          </a:p>
          <a:p>
            <a:pPr lvl="1"/>
            <a:r>
              <a:rPr lang="cs-CZ" dirty="0"/>
              <a:t>podle stejnojmenné básně Nikolause </a:t>
            </a:r>
            <a:r>
              <a:rPr lang="cs-CZ" dirty="0" err="1"/>
              <a:t>Lenaua</a:t>
            </a:r>
            <a:endParaRPr lang="cs-CZ" dirty="0"/>
          </a:p>
          <a:p>
            <a:pPr lvl="1"/>
            <a:r>
              <a:rPr lang="cs-CZ" dirty="0"/>
              <a:t>první velký skladatelský úspěch</a:t>
            </a:r>
          </a:p>
          <a:p>
            <a:pPr lvl="1"/>
            <a:r>
              <a:rPr lang="cs-CZ" dirty="0"/>
              <a:t>narušování sonátové formy</a:t>
            </a:r>
          </a:p>
          <a:p>
            <a:pPr marL="457200" lvl="1" indent="0">
              <a:buNone/>
            </a:pPr>
            <a:endParaRPr lang="cs-CZ" dirty="0"/>
          </a:p>
          <a:p>
            <a:pPr marL="457200" indent="-457200">
              <a:buFont typeface="+mj-lt"/>
              <a:buAutoNum type="arabicPeriod" startAt="3"/>
            </a:pPr>
            <a:r>
              <a:rPr lang="cs-CZ" i="1" u="sng" dirty="0"/>
              <a:t>Smrt a vykoupení </a:t>
            </a:r>
            <a:r>
              <a:rPr lang="cs-CZ" dirty="0"/>
              <a:t>(</a:t>
            </a:r>
            <a:r>
              <a:rPr lang="cs-CZ" i="1" dirty="0" err="1"/>
              <a:t>Tod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Verklärung</a:t>
            </a:r>
            <a:r>
              <a:rPr lang="cs-CZ" dirty="0"/>
              <a:t>, 1889 – 1891)</a:t>
            </a:r>
          </a:p>
          <a:p>
            <a:pPr lvl="1"/>
            <a:r>
              <a:rPr lang="cs-CZ" dirty="0"/>
              <a:t>vize smrti</a:t>
            </a:r>
          </a:p>
          <a:p>
            <a:pPr lvl="1"/>
            <a:r>
              <a:rPr lang="cs-CZ" dirty="0"/>
              <a:t>inspirováno Lisztovou </a:t>
            </a:r>
            <a:r>
              <a:rPr lang="cs-CZ" i="1" dirty="0"/>
              <a:t>Dantovskou symfonií</a:t>
            </a:r>
          </a:p>
          <a:p>
            <a:pPr marL="457200" lvl="1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917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1509" t="25800" r="24491" b="61705"/>
          <a:stretch/>
        </p:blipFill>
        <p:spPr>
          <a:xfrm>
            <a:off x="-5205" y="4953000"/>
            <a:ext cx="12197205" cy="1904999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920" y="1508759"/>
            <a:ext cx="12004159" cy="4993049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cs-CZ" i="1" u="sng" dirty="0"/>
              <a:t>Veselé příhody </a:t>
            </a:r>
            <a:r>
              <a:rPr lang="cs-CZ" i="1" u="sng" dirty="0" err="1"/>
              <a:t>Tilla</a:t>
            </a:r>
            <a:r>
              <a:rPr lang="cs-CZ" i="1" u="sng" dirty="0"/>
              <a:t> Enšpígla. Podle starých šibalstev – v rondové formě – pro velký orchestr </a:t>
            </a:r>
            <a:r>
              <a:rPr lang="cs-CZ" i="1" dirty="0"/>
              <a:t>/ </a:t>
            </a:r>
            <a:r>
              <a:rPr lang="cs-CZ" i="1" u="sng" dirty="0"/>
              <a:t>Enšpíglova šibalství </a:t>
            </a:r>
            <a:r>
              <a:rPr lang="cs-CZ" dirty="0"/>
              <a:t>(</a:t>
            </a:r>
            <a:r>
              <a:rPr lang="cs-CZ" i="1" dirty="0" err="1"/>
              <a:t>Till</a:t>
            </a:r>
            <a:r>
              <a:rPr lang="cs-CZ" i="1" dirty="0"/>
              <a:t> </a:t>
            </a:r>
            <a:r>
              <a:rPr lang="cs-CZ" i="1" dirty="0" err="1"/>
              <a:t>Eulenspiegels</a:t>
            </a:r>
            <a:r>
              <a:rPr lang="cs-CZ" i="1" dirty="0"/>
              <a:t> </a:t>
            </a:r>
            <a:r>
              <a:rPr lang="cs-CZ" i="1" dirty="0" err="1"/>
              <a:t>lustige</a:t>
            </a:r>
            <a:r>
              <a:rPr lang="cs-CZ" i="1" dirty="0"/>
              <a:t> </a:t>
            </a:r>
            <a:r>
              <a:rPr lang="cs-CZ" i="1" dirty="0" err="1"/>
              <a:t>Streiche</a:t>
            </a:r>
            <a:r>
              <a:rPr lang="cs-CZ" i="1" dirty="0"/>
              <a:t>. Nach alter </a:t>
            </a:r>
            <a:r>
              <a:rPr lang="cs-CZ" i="1" dirty="0" err="1"/>
              <a:t>Schelmenweise</a:t>
            </a:r>
            <a:r>
              <a:rPr lang="cs-CZ" i="1" dirty="0"/>
              <a:t> – in </a:t>
            </a:r>
            <a:r>
              <a:rPr lang="cs-CZ" i="1" dirty="0" err="1"/>
              <a:t>Rondoform</a:t>
            </a:r>
            <a:r>
              <a:rPr lang="cs-CZ" i="1" dirty="0"/>
              <a:t> – </a:t>
            </a:r>
            <a:r>
              <a:rPr lang="cs-CZ" i="1" dirty="0" err="1"/>
              <a:t>für</a:t>
            </a:r>
            <a:r>
              <a:rPr lang="cs-CZ" i="1" dirty="0"/>
              <a:t> </a:t>
            </a:r>
            <a:r>
              <a:rPr lang="cs-CZ" i="1" dirty="0" err="1"/>
              <a:t>großes</a:t>
            </a:r>
            <a:r>
              <a:rPr lang="cs-CZ" i="1" dirty="0"/>
              <a:t> Orchestr</a:t>
            </a:r>
            <a:r>
              <a:rPr lang="cs-CZ" dirty="0"/>
              <a:t>, 1894 – 1895)</a:t>
            </a:r>
          </a:p>
          <a:p>
            <a:pPr lvl="1"/>
            <a:r>
              <a:rPr lang="cs-CZ" dirty="0"/>
              <a:t>středověká německá pohádka o šaškovi a kejklíři </a:t>
            </a:r>
            <a:r>
              <a:rPr lang="cs-CZ" dirty="0" err="1"/>
              <a:t>Tillovi</a:t>
            </a:r>
            <a:r>
              <a:rPr lang="cs-CZ" dirty="0"/>
              <a:t> Enšpíglovi</a:t>
            </a:r>
          </a:p>
          <a:p>
            <a:pPr lvl="1"/>
            <a:r>
              <a:rPr lang="cs-CZ" dirty="0"/>
              <a:t>ostrá popisnost, ironie romantického hudebního výrazu, odlehčený charakter</a:t>
            </a:r>
          </a:p>
          <a:p>
            <a:pPr lvl="1"/>
            <a:r>
              <a:rPr lang="cs-CZ" dirty="0"/>
              <a:t>ne myslitelský a filozofický kontext</a:t>
            </a:r>
          </a:p>
          <a:p>
            <a:pPr lvl="1"/>
            <a:r>
              <a:rPr lang="cs-CZ" dirty="0"/>
              <a:t>děj končí Enšpíglovou smrtí</a:t>
            </a:r>
          </a:p>
          <a:p>
            <a:pPr lvl="1"/>
            <a:r>
              <a:rPr lang="cs-CZ" dirty="0"/>
              <a:t>používá klarinety in Re</a:t>
            </a:r>
          </a:p>
          <a:p>
            <a:pPr lvl="1"/>
            <a:r>
              <a:rPr lang="cs-CZ" dirty="0"/>
              <a:t>z jeho nejpopulárnějších orchestrálních děl</a:t>
            </a:r>
          </a:p>
          <a:p>
            <a:pPr lvl="1"/>
            <a:r>
              <a:rPr lang="cs-CZ" dirty="0"/>
              <a:t>motiv Enšpígla: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2320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591" y="2011680"/>
            <a:ext cx="12064409" cy="477189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cs-CZ" i="1" u="sng" dirty="0"/>
              <a:t>Tak pravil </a:t>
            </a:r>
            <a:r>
              <a:rPr lang="cs-CZ" i="1" u="sng" dirty="0" err="1"/>
              <a:t>Zarathustra</a:t>
            </a:r>
            <a:r>
              <a:rPr lang="cs-CZ" i="1" u="sng" dirty="0"/>
              <a:t> </a:t>
            </a:r>
            <a:r>
              <a:rPr lang="cs-CZ" dirty="0"/>
              <a:t>(</a:t>
            </a:r>
            <a:r>
              <a:rPr lang="cs-CZ" i="1" dirty="0" err="1"/>
              <a:t>Also</a:t>
            </a:r>
            <a:r>
              <a:rPr lang="cs-CZ" i="1" dirty="0"/>
              <a:t> </a:t>
            </a:r>
            <a:r>
              <a:rPr lang="cs-CZ" i="1" dirty="0" err="1"/>
              <a:t>sprach</a:t>
            </a:r>
            <a:r>
              <a:rPr lang="cs-CZ" i="1" dirty="0"/>
              <a:t> </a:t>
            </a:r>
            <a:r>
              <a:rPr lang="cs-CZ" i="1" dirty="0" err="1"/>
              <a:t>Zarathustra</a:t>
            </a:r>
            <a:r>
              <a:rPr lang="cs-CZ" dirty="0"/>
              <a:t>, 1896) </a:t>
            </a:r>
          </a:p>
          <a:p>
            <a:pPr lvl="1"/>
            <a:r>
              <a:rPr lang="cs-CZ" dirty="0"/>
              <a:t>podle stejnojmenného díla F. Nietzscheho („</a:t>
            </a:r>
            <a:r>
              <a:rPr lang="cs-CZ" i="1" dirty="0"/>
              <a:t>volně podle Nietzscheho</a:t>
            </a:r>
            <a:r>
              <a:rPr lang="cs-CZ" dirty="0"/>
              <a:t>“)</a:t>
            </a:r>
          </a:p>
          <a:p>
            <a:pPr lvl="1"/>
            <a:r>
              <a:rPr lang="cs-CZ" dirty="0"/>
              <a:t>ve formě variační fantazie</a:t>
            </a:r>
          </a:p>
          <a:p>
            <a:pPr lvl="1"/>
            <a:r>
              <a:rPr lang="cs-CZ" dirty="0"/>
              <a:t>použito ve filmu </a:t>
            </a:r>
            <a:r>
              <a:rPr lang="cs-CZ" i="1" dirty="0"/>
              <a:t>2001: Vesmírná odysea</a:t>
            </a:r>
          </a:p>
          <a:p>
            <a:pPr lvl="1"/>
            <a:r>
              <a:rPr lang="cs-CZ" dirty="0"/>
              <a:t>jednotlivé části skladby jsou pojmenovány stejně jako kapitoly knihy:</a:t>
            </a:r>
          </a:p>
          <a:p>
            <a:pPr marL="1371600" lvl="3" indent="0">
              <a:buNone/>
            </a:pPr>
            <a:r>
              <a:rPr lang="cs-CZ" sz="2000" i="1" dirty="0"/>
              <a:t>Úvod / </a:t>
            </a:r>
            <a:r>
              <a:rPr lang="de-DE" sz="2000" i="1" dirty="0"/>
              <a:t>Einleitung</a:t>
            </a:r>
            <a:br>
              <a:rPr lang="de-DE" sz="2000" dirty="0"/>
            </a:br>
            <a:r>
              <a:rPr lang="cs-CZ" sz="2000" i="1" dirty="0"/>
              <a:t>O zásvětí </a:t>
            </a:r>
            <a:r>
              <a:rPr lang="cs-CZ" sz="2000" dirty="0"/>
              <a:t>/ </a:t>
            </a:r>
            <a:r>
              <a:rPr lang="de-DE" sz="2000" i="1" dirty="0"/>
              <a:t>Von den </a:t>
            </a:r>
            <a:r>
              <a:rPr lang="de-DE" sz="2000" i="1" dirty="0" err="1"/>
              <a:t>Hinterweltlern</a:t>
            </a:r>
            <a:br>
              <a:rPr lang="de-DE" sz="2000" dirty="0"/>
            </a:br>
            <a:r>
              <a:rPr lang="cs-CZ" sz="2000" i="1" dirty="0"/>
              <a:t>O velké touze </a:t>
            </a:r>
            <a:r>
              <a:rPr lang="cs-CZ" sz="2000" dirty="0"/>
              <a:t>/ </a:t>
            </a:r>
            <a:r>
              <a:rPr lang="de-DE" sz="2000" i="1" dirty="0"/>
              <a:t>Von der großen Sehnsucht</a:t>
            </a:r>
            <a:br>
              <a:rPr lang="de-DE" sz="2000" dirty="0"/>
            </a:br>
            <a:r>
              <a:rPr lang="cs-CZ" sz="2000" i="1" dirty="0"/>
              <a:t>O radostech a vášních </a:t>
            </a:r>
            <a:r>
              <a:rPr lang="cs-CZ" sz="2000" dirty="0"/>
              <a:t>/ </a:t>
            </a:r>
            <a:r>
              <a:rPr lang="de-DE" sz="2000" i="1" dirty="0"/>
              <a:t>Von den Freuden und Leidenschaften</a:t>
            </a:r>
            <a:br>
              <a:rPr lang="de-DE" sz="2000" dirty="0"/>
            </a:br>
            <a:r>
              <a:rPr lang="cs-CZ" sz="2000" i="1" dirty="0"/>
              <a:t>Pohřební píseň </a:t>
            </a:r>
            <a:r>
              <a:rPr lang="cs-CZ" sz="2000" dirty="0"/>
              <a:t>/ </a:t>
            </a:r>
            <a:r>
              <a:rPr lang="de-DE" sz="2000" i="1" dirty="0"/>
              <a:t>Das Grablied</a:t>
            </a:r>
            <a:br>
              <a:rPr lang="de-DE" sz="2000" dirty="0"/>
            </a:br>
            <a:r>
              <a:rPr lang="cs-CZ" sz="2000" i="1" dirty="0"/>
              <a:t>O vědě </a:t>
            </a:r>
            <a:r>
              <a:rPr lang="cs-CZ" sz="2000" dirty="0"/>
              <a:t>/ </a:t>
            </a:r>
            <a:r>
              <a:rPr lang="de-DE" sz="2000" i="1" dirty="0"/>
              <a:t>Von der Wissenschaft</a:t>
            </a:r>
            <a:br>
              <a:rPr lang="de-DE" sz="2000" dirty="0"/>
            </a:br>
            <a:r>
              <a:rPr lang="cs-CZ" sz="2000" i="1" dirty="0"/>
              <a:t>Uzdravující se </a:t>
            </a:r>
            <a:r>
              <a:rPr lang="cs-CZ" sz="2000" dirty="0"/>
              <a:t>/ </a:t>
            </a:r>
            <a:r>
              <a:rPr lang="de-DE" sz="2000" i="1" dirty="0"/>
              <a:t>Der Genesende</a:t>
            </a:r>
            <a:br>
              <a:rPr lang="de-DE" sz="2000" dirty="0"/>
            </a:br>
            <a:r>
              <a:rPr lang="cs-CZ" sz="2000" i="1" dirty="0"/>
              <a:t>Taneční píseň </a:t>
            </a:r>
            <a:r>
              <a:rPr lang="cs-CZ" sz="2000" dirty="0"/>
              <a:t>/ </a:t>
            </a:r>
            <a:r>
              <a:rPr lang="de-DE" sz="2000" i="1" dirty="0"/>
              <a:t>Das Tanzlied</a:t>
            </a:r>
            <a:br>
              <a:rPr lang="de-DE" sz="2000" dirty="0"/>
            </a:br>
            <a:r>
              <a:rPr lang="cs-CZ" sz="2000" i="1" dirty="0"/>
              <a:t>Píseň nočního poutníka </a:t>
            </a:r>
            <a:r>
              <a:rPr lang="cs-CZ" sz="2000" dirty="0"/>
              <a:t>/ </a:t>
            </a:r>
            <a:r>
              <a:rPr lang="de-DE" sz="2000" i="1" dirty="0" err="1"/>
              <a:t>Nachtwandlerlied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55329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715FA3-6058-4887-840A-9CA4CDAB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71BB0D-1A95-4FCD-8329-2579DB3D1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1200"/>
            <a:ext cx="12191999" cy="4876800"/>
          </a:xfrm>
        </p:spPr>
        <p:txBody>
          <a:bodyPr>
            <a:normAutofit/>
          </a:bodyPr>
          <a:lstStyle/>
          <a:p>
            <a:r>
              <a:rPr lang="cs-CZ" dirty="0"/>
              <a:t>osobnost těžkopádná, prostoduchá (?), vlastní svět, působil zdrženlivě a bezradně X velkolepý a obdivovaný skladatel → žádná souvislost mezi životem a dílem</a:t>
            </a:r>
          </a:p>
          <a:p>
            <a:r>
              <a:rPr lang="cs-CZ" dirty="0"/>
              <a:t>z učitelské rodiny, sám dlouho pedagog</a:t>
            </a:r>
          </a:p>
          <a:p>
            <a:r>
              <a:rPr lang="cs-CZ" dirty="0"/>
              <a:t>hluboce věřící, výchova v klášteře sv. Floriana nedaleko Lince, poté tu působil jako pedagog, od 1850 varhaník → 3 </a:t>
            </a:r>
            <a:r>
              <a:rPr lang="cs-CZ" i="1" dirty="0"/>
              <a:t>mše</a:t>
            </a:r>
            <a:r>
              <a:rPr lang="cs-CZ" dirty="0"/>
              <a:t>, </a:t>
            </a:r>
            <a:r>
              <a:rPr lang="cs-CZ" i="1" dirty="0"/>
              <a:t>Te Deum</a:t>
            </a:r>
            <a:r>
              <a:rPr lang="cs-CZ" dirty="0"/>
              <a:t>, </a:t>
            </a:r>
            <a:r>
              <a:rPr lang="cs-CZ" i="1" dirty="0"/>
              <a:t>150. žalm</a:t>
            </a:r>
          </a:p>
          <a:p>
            <a:r>
              <a:rPr lang="cs-CZ" dirty="0"/>
              <a:t>od 1855 varhaníkem v Linci – velmi důstojné místo</a:t>
            </a:r>
          </a:p>
          <a:p>
            <a:r>
              <a:rPr lang="cs-CZ" dirty="0"/>
              <a:t>hudební vzdělání získával neustálým samostudiem, pociťoval své nedostatky → bezmála 6leté studium ve Vídni u Simona </a:t>
            </a:r>
            <a:r>
              <a:rPr lang="cs-CZ" dirty="0" err="1"/>
              <a:t>Sechtera</a:t>
            </a:r>
            <a:r>
              <a:rPr lang="cs-CZ" dirty="0"/>
              <a:t> (hudební teorie), dokonalé osvojení kompoziční techniky</a:t>
            </a:r>
          </a:p>
          <a:p>
            <a:r>
              <a:rPr lang="cs-CZ" dirty="0"/>
              <a:t>poté vzdělávání u Otto </a:t>
            </a:r>
            <a:r>
              <a:rPr lang="cs-CZ" dirty="0" err="1"/>
              <a:t>Kitzlera</a:t>
            </a:r>
            <a:r>
              <a:rPr lang="cs-CZ" dirty="0"/>
              <a:t>, pozdějšího pedagoga brněnského </a:t>
            </a:r>
            <a:r>
              <a:rPr lang="cs-CZ" dirty="0" err="1"/>
              <a:t>Musikvereinu</a:t>
            </a:r>
            <a:r>
              <a:rPr lang="cs-CZ" dirty="0"/>
              <a:t> (formy, instrumentace, kompozice) → seznámení s moderními hudebními proudy (Wagner, Berlioz, </a:t>
            </a:r>
            <a:r>
              <a:rPr lang="cs-CZ" dirty="0" err="1"/>
              <a:t>Liszt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3713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7B98C75-3621-4B21-BE04-069A5CFD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2057400"/>
            <a:ext cx="11856719" cy="45720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cs-CZ" i="1" u="sng" dirty="0"/>
              <a:t>Don Quijote. Fantastické variace na téma rytířského charakteru </a:t>
            </a:r>
            <a:r>
              <a:rPr lang="cs-CZ" dirty="0"/>
              <a:t>(</a:t>
            </a:r>
            <a:r>
              <a:rPr lang="cs-CZ" i="1" dirty="0" err="1"/>
              <a:t>Phantastische</a:t>
            </a:r>
            <a:r>
              <a:rPr lang="cs-CZ" i="1" dirty="0"/>
              <a:t> </a:t>
            </a:r>
            <a:r>
              <a:rPr lang="cs-CZ" i="1" dirty="0" err="1"/>
              <a:t>Variationen</a:t>
            </a:r>
            <a:r>
              <a:rPr lang="cs-CZ" i="1" dirty="0"/>
              <a:t> </a:t>
            </a:r>
            <a:r>
              <a:rPr lang="cs-CZ" i="1" dirty="0" err="1"/>
              <a:t>über</a:t>
            </a:r>
            <a:r>
              <a:rPr lang="cs-CZ" i="1" dirty="0"/>
              <a:t> </a:t>
            </a:r>
            <a:r>
              <a:rPr lang="cs-CZ" i="1" dirty="0" err="1"/>
              <a:t>ein</a:t>
            </a:r>
            <a:r>
              <a:rPr lang="cs-CZ" i="1" dirty="0"/>
              <a:t> </a:t>
            </a:r>
            <a:r>
              <a:rPr lang="cs-CZ" i="1" dirty="0" err="1"/>
              <a:t>Thema</a:t>
            </a:r>
            <a:r>
              <a:rPr lang="cs-CZ" i="1" dirty="0"/>
              <a:t> </a:t>
            </a:r>
            <a:r>
              <a:rPr lang="cs-CZ" i="1" dirty="0" err="1"/>
              <a:t>litterlichen</a:t>
            </a:r>
            <a:r>
              <a:rPr lang="cs-CZ" i="1" dirty="0"/>
              <a:t> </a:t>
            </a:r>
            <a:r>
              <a:rPr lang="cs-CZ" i="1" dirty="0" err="1"/>
              <a:t>Charakters</a:t>
            </a:r>
            <a:r>
              <a:rPr lang="cs-CZ" i="1" dirty="0"/>
              <a:t>, </a:t>
            </a:r>
            <a:r>
              <a:rPr lang="cs-CZ" dirty="0"/>
              <a:t>1898)</a:t>
            </a:r>
          </a:p>
          <a:p>
            <a:pPr lvl="1"/>
            <a:r>
              <a:rPr lang="cs-CZ" dirty="0"/>
              <a:t>námět: Miguel de Cervantes</a:t>
            </a:r>
          </a:p>
          <a:p>
            <a:pPr lvl="1"/>
            <a:r>
              <a:rPr lang="cs-CZ" dirty="0"/>
              <a:t>podobně realistický děj jako </a:t>
            </a:r>
            <a:r>
              <a:rPr lang="cs-CZ" i="1" dirty="0"/>
              <a:t>Enšpíglova šibalství</a:t>
            </a:r>
          </a:p>
          <a:p>
            <a:pPr lvl="1"/>
            <a:r>
              <a:rPr lang="cs-CZ" dirty="0"/>
              <a:t>dialog postav smutného rytíře Dona </a:t>
            </a:r>
            <a:r>
              <a:rPr lang="cs-CZ" dirty="0" err="1"/>
              <a:t>Quijota</a:t>
            </a:r>
            <a:r>
              <a:rPr lang="cs-CZ" dirty="0"/>
              <a:t> (sólové violoncello) a jeho sluhy </a:t>
            </a:r>
            <a:r>
              <a:rPr lang="cs-CZ" dirty="0" err="1"/>
              <a:t>Sancho</a:t>
            </a:r>
            <a:r>
              <a:rPr lang="cs-CZ" dirty="0"/>
              <a:t> </a:t>
            </a:r>
            <a:r>
              <a:rPr lang="cs-CZ" dirty="0" err="1"/>
              <a:t>Panzy</a:t>
            </a:r>
            <a:r>
              <a:rPr lang="cs-CZ" dirty="0"/>
              <a:t> (basklarinet)</a:t>
            </a:r>
          </a:p>
          <a:p>
            <a:pPr lvl="1"/>
            <a:endParaRPr lang="cs-CZ" dirty="0"/>
          </a:p>
          <a:p>
            <a:pPr marL="457200" indent="-457200">
              <a:buFont typeface="+mj-lt"/>
              <a:buAutoNum type="arabicPeriod" startAt="7"/>
            </a:pPr>
            <a:r>
              <a:rPr lang="cs-CZ" i="1" u="sng" dirty="0"/>
              <a:t>Život hrdinův </a:t>
            </a:r>
            <a:r>
              <a:rPr lang="cs-CZ" dirty="0"/>
              <a:t>(</a:t>
            </a:r>
            <a:r>
              <a:rPr lang="cs-CZ" i="1" dirty="0" err="1"/>
              <a:t>Ein</a:t>
            </a:r>
            <a:r>
              <a:rPr lang="cs-CZ" i="1" dirty="0"/>
              <a:t> </a:t>
            </a:r>
            <a:r>
              <a:rPr lang="cs-CZ" i="1" dirty="0" err="1"/>
              <a:t>Heldenleben</a:t>
            </a:r>
            <a:r>
              <a:rPr lang="cs-CZ" dirty="0"/>
              <a:t>, 1899) </a:t>
            </a:r>
          </a:p>
          <a:p>
            <a:pPr lvl="1"/>
            <a:r>
              <a:rPr lang="cs-CZ" dirty="0"/>
              <a:t>autobiografické</a:t>
            </a:r>
          </a:p>
          <a:p>
            <a:pPr lvl="1"/>
            <a:r>
              <a:rPr lang="cs-CZ" dirty="0"/>
              <a:t>alegorie svobodně tvořícího umělce, který navzdory překážkám dosahuje uspokojení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7558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041451"/>
            <a:ext cx="12191999" cy="469959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Dvě jednověté symfonie - přestože „symfonie“, jde o jednovětá programní díla → symfonické básně: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Font typeface="+mj-lt"/>
              <a:buAutoNum type="arabicPeriod" startAt="8"/>
            </a:pPr>
            <a:r>
              <a:rPr lang="cs-CZ" i="1" u="sng" dirty="0"/>
              <a:t>Domácí symfonie </a:t>
            </a:r>
            <a:r>
              <a:rPr lang="cs-CZ" dirty="0"/>
              <a:t>(</a:t>
            </a:r>
            <a:r>
              <a:rPr lang="cs-CZ" i="1" dirty="0"/>
              <a:t>Sinfonia </a:t>
            </a:r>
            <a:r>
              <a:rPr lang="cs-CZ" i="1" dirty="0" err="1"/>
              <a:t>Domestica</a:t>
            </a:r>
            <a:r>
              <a:rPr lang="cs-CZ" dirty="0"/>
              <a:t>, 1904)</a:t>
            </a:r>
          </a:p>
          <a:p>
            <a:pPr lvl="1"/>
            <a:r>
              <a:rPr lang="cs-CZ" dirty="0"/>
              <a:t>čtyři části (nikoliv věty): návštěva příbuzných, výchova dítěte, rodinné spory, idyla rodinného života</a:t>
            </a:r>
          </a:p>
          <a:p>
            <a:pPr lvl="1"/>
            <a:endParaRPr lang="cs-CZ" dirty="0"/>
          </a:p>
          <a:p>
            <a:pPr marL="457200" indent="-457200">
              <a:buFont typeface="+mj-lt"/>
              <a:buAutoNum type="arabicPeriod" startAt="8"/>
            </a:pPr>
            <a:r>
              <a:rPr lang="cs-CZ" i="1" u="sng" dirty="0"/>
              <a:t>Alpská symfonie </a:t>
            </a:r>
            <a:r>
              <a:rPr lang="cs-CZ" dirty="0"/>
              <a:t>(</a:t>
            </a:r>
            <a:r>
              <a:rPr lang="cs-CZ" i="1" dirty="0" err="1"/>
              <a:t>Eine</a:t>
            </a:r>
            <a:r>
              <a:rPr lang="cs-CZ" i="1" dirty="0"/>
              <a:t> </a:t>
            </a:r>
            <a:r>
              <a:rPr lang="cs-CZ" i="1" dirty="0" err="1"/>
              <a:t>Alpensymphonie</a:t>
            </a:r>
            <a:r>
              <a:rPr lang="cs-CZ" dirty="0"/>
              <a:t>, 1899 – 1915)</a:t>
            </a:r>
          </a:p>
          <a:p>
            <a:pPr lvl="1"/>
            <a:r>
              <a:rPr lang="cs-CZ" dirty="0"/>
              <a:t>popis 23 přírodních jevů, které se odehrávají chronologicky od svítání po soumrak</a:t>
            </a:r>
          </a:p>
          <a:p>
            <a:pPr lvl="1"/>
            <a:r>
              <a:rPr lang="cs-CZ" dirty="0"/>
              <a:t>silný vliv Nietzscheho</a:t>
            </a:r>
          </a:p>
          <a:p>
            <a:pPr lvl="1"/>
            <a:r>
              <a:rPr lang="cs-CZ"/>
              <a:t>používá Wagnerovy tuby</a:t>
            </a:r>
            <a:endParaRPr lang="cs-CZ" dirty="0"/>
          </a:p>
          <a:p>
            <a:pPr lvl="1"/>
            <a:r>
              <a:rPr lang="cs-CZ" dirty="0"/>
              <a:t>„filmová hudba“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6843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A5108-2D9D-4B67-90AB-097D031E1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02708"/>
            <a:ext cx="9613861" cy="1080938"/>
          </a:xfrm>
        </p:spPr>
        <p:txBody>
          <a:bodyPr/>
          <a:lstStyle/>
          <a:p>
            <a:r>
              <a:rPr lang="cs-CZ" dirty="0"/>
              <a:t>Operní tvorba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1C53C1-047F-4BCC-B3DF-4C97D17F3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15440"/>
            <a:ext cx="12039599" cy="507492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celkem 15 oper, počátkem století se stávají těžištěm jeho tvorby</a:t>
            </a:r>
          </a:p>
          <a:p>
            <a:r>
              <a:rPr lang="cs-CZ" i="1" u="sng" dirty="0" err="1"/>
              <a:t>Guntram</a:t>
            </a:r>
            <a:r>
              <a:rPr lang="cs-CZ" dirty="0"/>
              <a:t> (1887 – 1893)</a:t>
            </a:r>
          </a:p>
          <a:p>
            <a:pPr lvl="1"/>
            <a:r>
              <a:rPr lang="cs-CZ" dirty="0"/>
              <a:t>počáteční, pod vlivem Wagnera, náročný kompoziční proces, vlastní libreto</a:t>
            </a:r>
          </a:p>
          <a:p>
            <a:pPr lvl="1"/>
            <a:r>
              <a:rPr lang="cs-CZ" dirty="0"/>
              <a:t>při prvním uvedení střízlivé přijetí</a:t>
            </a:r>
          </a:p>
          <a:p>
            <a:r>
              <a:rPr lang="cs-CZ" dirty="0"/>
              <a:t>později vlastní sloh: </a:t>
            </a:r>
          </a:p>
          <a:p>
            <a:r>
              <a:rPr lang="cs-CZ" i="1" u="sng" dirty="0"/>
              <a:t>Ohně zmar </a:t>
            </a:r>
            <a:r>
              <a:rPr lang="cs-CZ" dirty="0"/>
              <a:t>(</a:t>
            </a:r>
            <a:r>
              <a:rPr lang="cs-CZ" i="1" dirty="0" err="1"/>
              <a:t>Feuersnot</a:t>
            </a:r>
            <a:r>
              <a:rPr lang="cs-CZ" dirty="0"/>
              <a:t>, 1901)</a:t>
            </a:r>
          </a:p>
          <a:p>
            <a:pPr lvl="1"/>
            <a:r>
              <a:rPr lang="cs-CZ" dirty="0"/>
              <a:t>komická, lyricko-satirická, libreto Ernst von </a:t>
            </a:r>
            <a:r>
              <a:rPr lang="cs-CZ" dirty="0" err="1"/>
              <a:t>Wolzogen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jednoaktová hudební dramata: </a:t>
            </a:r>
            <a:r>
              <a:rPr lang="cs-CZ" i="1" u="sng" dirty="0"/>
              <a:t>Salome</a:t>
            </a:r>
            <a:r>
              <a:rPr lang="cs-CZ" dirty="0"/>
              <a:t> (1905) a </a:t>
            </a:r>
            <a:r>
              <a:rPr lang="cs-CZ" i="1" u="sng" dirty="0"/>
              <a:t>Elektra</a:t>
            </a:r>
            <a:r>
              <a:rPr lang="cs-CZ" dirty="0"/>
              <a:t> (1908)</a:t>
            </a:r>
          </a:p>
          <a:p>
            <a:pPr lvl="1"/>
            <a:r>
              <a:rPr lang="cs-CZ" dirty="0"/>
              <a:t>zlomové v jeho operní tvorbě</a:t>
            </a:r>
          </a:p>
          <a:p>
            <a:pPr lvl="1"/>
            <a:r>
              <a:rPr lang="cs-CZ" dirty="0"/>
              <a:t>vrcholy scénické tvorby v oboru vážná opera</a:t>
            </a:r>
          </a:p>
          <a:p>
            <a:pPr lvl="1"/>
            <a:r>
              <a:rPr lang="cs-CZ" dirty="0"/>
              <a:t>obě expresionistická obrovitost, ve své době symboly modernismu, v dějinách hudby spadají do hudebního myšlení 20. století</a:t>
            </a:r>
          </a:p>
          <a:p>
            <a:pPr lvl="1"/>
            <a:r>
              <a:rPr lang="cs-CZ" dirty="0"/>
              <a:t>obě libreta podle činoherních textů H. von </a:t>
            </a:r>
            <a:r>
              <a:rPr lang="cs-CZ" dirty="0" err="1"/>
              <a:t>Hofmannsthala</a:t>
            </a:r>
            <a:r>
              <a:rPr lang="cs-CZ" dirty="0"/>
              <a:t> - podle dramat Oscara Wilda (</a:t>
            </a:r>
            <a:r>
              <a:rPr lang="cs-CZ" i="1" dirty="0"/>
              <a:t>Elektra</a:t>
            </a:r>
            <a:r>
              <a:rPr lang="cs-CZ" dirty="0"/>
              <a:t> podle </a:t>
            </a:r>
            <a:r>
              <a:rPr lang="cs-CZ" dirty="0" err="1"/>
              <a:t>Sofoklovy</a:t>
            </a:r>
            <a:r>
              <a:rPr lang="cs-CZ" dirty="0"/>
              <a:t> tragédie, </a:t>
            </a:r>
            <a:r>
              <a:rPr lang="cs-CZ" i="1" dirty="0"/>
              <a:t>Salome</a:t>
            </a:r>
            <a:r>
              <a:rPr lang="cs-CZ" dirty="0"/>
              <a:t> podle biblického příběhu (Matouš 14:11))</a:t>
            </a:r>
          </a:p>
          <a:p>
            <a:pPr lvl="1"/>
            <a:r>
              <a:rPr lang="cs-CZ" dirty="0"/>
              <a:t>ostré balancování mezi tradicí a šokujícím modernismem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801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Salome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28" y="2009553"/>
            <a:ext cx="12036055" cy="471022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text na stejnojmennou činohru Oscara Wilda, jedno dějství, </a:t>
            </a:r>
          </a:p>
          <a:p>
            <a:pPr marL="0" indent="0">
              <a:buNone/>
            </a:pPr>
            <a:r>
              <a:rPr lang="cs-CZ" dirty="0"/>
              <a:t>premiéra 1905 v Drážďanech</a:t>
            </a:r>
          </a:p>
          <a:p>
            <a:r>
              <a:rPr lang="cs-CZ" dirty="0"/>
              <a:t>110 hráčů orchestru, instrumentace ve wagnerovském duchu</a:t>
            </a:r>
          </a:p>
          <a:p>
            <a:r>
              <a:rPr lang="cs-CZ" dirty="0"/>
              <a:t>v orchestru psychologická drobnokresba i komentář děje na scéně</a:t>
            </a:r>
          </a:p>
          <a:p>
            <a:r>
              <a:rPr lang="cs-CZ" dirty="0"/>
              <a:t>často na hranici tonality</a:t>
            </a:r>
          </a:p>
          <a:p>
            <a:r>
              <a:rPr lang="cs-CZ" dirty="0"/>
              <a:t>bez předehry, expozice, úvodu…, jde od začátku přímo k jádru děje</a:t>
            </a:r>
          </a:p>
          <a:p>
            <a:r>
              <a:rPr lang="cs-CZ" dirty="0"/>
              <a:t>hlavní postava Salome</a:t>
            </a:r>
          </a:p>
          <a:p>
            <a:pPr lvl="1"/>
            <a:r>
              <a:rPr lang="cs-CZ" dirty="0"/>
              <a:t>silné kontrastní prvky: pohádková princezna X dekadentní postava, „estetizace zla“</a:t>
            </a:r>
          </a:p>
          <a:p>
            <a:pPr lvl="1"/>
            <a:r>
              <a:rPr lang="cs-CZ" dirty="0"/>
              <a:t>Jan Křtitel (v opeře </a:t>
            </a:r>
            <a:r>
              <a:rPr lang="cs-CZ" dirty="0" err="1"/>
              <a:t>Jochanan</a:t>
            </a:r>
            <a:r>
              <a:rPr lang="cs-CZ" dirty="0"/>
              <a:t>) vyčítá králi Herodovi hříšný život se švagrovou Herodias, matkou Salome. Herodes dal Jana Křtitele za jeho otevřenost vsadit do vězení. Salome při večeři tančí tak půvabně (= tanec sedmi šátků / závojů), že jí okouzlený Herodes slíbí splnit jakékoliv přání. Na naléhání své cizoložné matky Salome žádá hlavu Jana Křtitele, kterou jí sám Herodes podá na míse.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6" name="Picture 2" descr="File:Leopold Schmutzler - Tanz der Salomé (190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65" y="0"/>
            <a:ext cx="2774535" cy="414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25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/>
              <a:t>Elektra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959" y="2009552"/>
            <a:ext cx="11982892" cy="4657061"/>
          </a:xfrm>
        </p:spPr>
        <p:txBody>
          <a:bodyPr/>
          <a:lstStyle/>
          <a:p>
            <a:r>
              <a:rPr lang="cs-CZ" dirty="0"/>
              <a:t>premiéra 1909 v Drážďanech</a:t>
            </a:r>
          </a:p>
          <a:p>
            <a:r>
              <a:rPr lang="cs-CZ" dirty="0"/>
              <a:t>115 hráčů v orchestru</a:t>
            </a:r>
          </a:p>
          <a:p>
            <a:r>
              <a:rPr lang="cs-CZ" dirty="0"/>
              <a:t>po </a:t>
            </a:r>
            <a:r>
              <a:rPr lang="cs-CZ" i="1" dirty="0"/>
              <a:t>Salome</a:t>
            </a:r>
            <a:r>
              <a:rPr lang="cs-CZ" dirty="0"/>
              <a:t> další vystupňování exprese</a:t>
            </a:r>
          </a:p>
          <a:p>
            <a:r>
              <a:rPr lang="cs-CZ" dirty="0"/>
              <a:t>Elektra s Orestem pomstí smrt svého otce </a:t>
            </a:r>
            <a:r>
              <a:rPr lang="cs-CZ" dirty="0" err="1"/>
              <a:t>Agamemnona</a:t>
            </a:r>
            <a:r>
              <a:rPr lang="cs-CZ" dirty="0"/>
              <a:t>, kterého zavraždila manželka </a:t>
            </a:r>
            <a:r>
              <a:rPr lang="cs-CZ" dirty="0" err="1"/>
              <a:t>Klytaimnestra</a:t>
            </a:r>
            <a:r>
              <a:rPr lang="cs-CZ" dirty="0"/>
              <a:t> s milencem </a:t>
            </a:r>
            <a:r>
              <a:rPr lang="cs-CZ" dirty="0" err="1"/>
              <a:t>Aigistem</a:t>
            </a:r>
            <a:r>
              <a:rPr lang="cs-CZ" dirty="0"/>
              <a:t>. Vražda matky = uspokojení touhy, extáze, závěrečný tanec Elektry – tanec smrti</a:t>
            </a:r>
          </a:p>
          <a:p>
            <a:pPr lvl="1"/>
            <a:r>
              <a:rPr lang="cs-CZ" dirty="0"/>
              <a:t>antika: v popředí děj, uskutečnění odplaty X </a:t>
            </a:r>
            <a:r>
              <a:rPr lang="cs-CZ" dirty="0" err="1"/>
              <a:t>Hofmannsthal</a:t>
            </a:r>
            <a:r>
              <a:rPr lang="cs-CZ" dirty="0"/>
              <a:t>: postavy pod Freudovým vlivem - síla podvědomí, chtíč, uspokojení touhy, dekadence, šílenost Elektry i </a:t>
            </a:r>
            <a:r>
              <a:rPr lang="cs-CZ" dirty="0" err="1"/>
              <a:t>Klytaimnestry</a:t>
            </a:r>
            <a:endParaRPr lang="cs-CZ" dirty="0"/>
          </a:p>
          <a:p>
            <a:r>
              <a:rPr lang="cs-CZ" dirty="0"/>
              <a:t>důležitá symbolika tónin</a:t>
            </a:r>
          </a:p>
          <a:p>
            <a:pPr lvl="1"/>
            <a:r>
              <a:rPr lang="cs-CZ" dirty="0" err="1"/>
              <a:t>Klytaimnestra</a:t>
            </a:r>
            <a:r>
              <a:rPr lang="cs-CZ" dirty="0"/>
              <a:t> – f-moll a h-moll (akordy se bijí → její šílenství)</a:t>
            </a:r>
          </a:p>
          <a:p>
            <a:pPr lvl="1"/>
            <a:r>
              <a:rPr lang="cs-CZ" dirty="0" err="1"/>
              <a:t>Agamemnon</a:t>
            </a:r>
            <a:r>
              <a:rPr lang="cs-CZ" dirty="0"/>
              <a:t> a Orestes – d-moll (= tradiční tónina smrti)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913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FE2AB-ABC1-4FF0-B5C0-97145874C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Primitivně rafinované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220E6D-C96B-4115-AAB0-5AF3E985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6440"/>
            <a:ext cx="12191999" cy="486156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narážka na banální operetní styl?</a:t>
            </a:r>
          </a:p>
          <a:p>
            <a:r>
              <a:rPr lang="cs-CZ" dirty="0"/>
              <a:t>obě libreto H. von </a:t>
            </a:r>
            <a:r>
              <a:rPr lang="cs-CZ" dirty="0" err="1"/>
              <a:t>Hofmannsthal</a:t>
            </a:r>
            <a:r>
              <a:rPr lang="cs-CZ" dirty="0"/>
              <a:t> – jeho snaha zabránit </a:t>
            </a:r>
            <a:r>
              <a:rPr lang="cs-CZ" dirty="0" err="1"/>
              <a:t>Straussovi</a:t>
            </a:r>
            <a:r>
              <a:rPr lang="cs-CZ" dirty="0"/>
              <a:t> v další hutné „symfonické“ opeře?</a:t>
            </a:r>
          </a:p>
          <a:p>
            <a:r>
              <a:rPr lang="cs-CZ" dirty="0"/>
              <a:t>pokračování moderny jinými prostředky</a:t>
            </a:r>
          </a:p>
          <a:p>
            <a:r>
              <a:rPr lang="cs-CZ" dirty="0"/>
              <a:t>renesance komedie dell‘arte</a:t>
            </a:r>
          </a:p>
          <a:p>
            <a:r>
              <a:rPr lang="cs-CZ" i="1" u="sng" dirty="0"/>
              <a:t>Kavalír s růží </a:t>
            </a:r>
            <a:r>
              <a:rPr lang="cs-CZ" i="1" dirty="0"/>
              <a:t>/ </a:t>
            </a:r>
            <a:r>
              <a:rPr lang="cs-CZ" i="1" u="sng" dirty="0"/>
              <a:t>Růžový kavalír, vídeňská hudební komedie </a:t>
            </a:r>
            <a:r>
              <a:rPr lang="cs-CZ" dirty="0"/>
              <a:t>(</a:t>
            </a:r>
            <a:r>
              <a:rPr lang="cs-CZ" i="1" dirty="0"/>
              <a:t>Der </a:t>
            </a:r>
            <a:r>
              <a:rPr lang="cs-CZ" i="1" dirty="0" err="1"/>
              <a:t>Rosenkavalier</a:t>
            </a:r>
            <a:r>
              <a:rPr lang="cs-CZ" dirty="0"/>
              <a:t>, </a:t>
            </a:r>
            <a:r>
              <a:rPr lang="cs-CZ" i="1" dirty="0" err="1"/>
              <a:t>wiener</a:t>
            </a:r>
            <a:r>
              <a:rPr lang="cs-CZ" i="1" dirty="0"/>
              <a:t> </a:t>
            </a:r>
            <a:r>
              <a:rPr lang="cs-CZ" i="1" dirty="0" err="1"/>
              <a:t>Komödie</a:t>
            </a:r>
            <a:r>
              <a:rPr lang="cs-CZ" i="1" dirty="0"/>
              <a:t> </a:t>
            </a:r>
            <a:r>
              <a:rPr lang="cs-CZ" i="1" dirty="0" err="1"/>
              <a:t>für</a:t>
            </a:r>
            <a:r>
              <a:rPr lang="cs-CZ" i="1" dirty="0"/>
              <a:t> </a:t>
            </a:r>
            <a:r>
              <a:rPr lang="cs-CZ" i="1" dirty="0" err="1"/>
              <a:t>Musik</a:t>
            </a:r>
            <a:r>
              <a:rPr lang="cs-CZ" i="1" dirty="0"/>
              <a:t>, </a:t>
            </a:r>
            <a:r>
              <a:rPr lang="cs-CZ" dirty="0"/>
              <a:t>1910, </a:t>
            </a:r>
            <a:r>
              <a:rPr lang="cs-CZ" dirty="0" err="1"/>
              <a:t>prem</a:t>
            </a:r>
            <a:r>
              <a:rPr lang="cs-CZ" dirty="0"/>
              <a:t>. 1911 v Drážďanech, stejného roku i v Praze)</a:t>
            </a:r>
          </a:p>
          <a:p>
            <a:pPr lvl="1"/>
            <a:r>
              <a:rPr lang="cs-CZ" dirty="0"/>
              <a:t>stále věrný wagnerovskému </a:t>
            </a:r>
            <a:r>
              <a:rPr lang="cs-CZ" dirty="0" err="1"/>
              <a:t>symfonismu</a:t>
            </a:r>
            <a:r>
              <a:rPr lang="cs-CZ" dirty="0"/>
              <a:t> (116 hráčů v orchestru)</a:t>
            </a:r>
          </a:p>
          <a:p>
            <a:pPr lvl="1"/>
            <a:r>
              <a:rPr lang="cs-CZ" dirty="0"/>
              <a:t>zvukově požitkářský: mozartovská melodika + sentimentální vídeňské valčíky a vídeňský kolorit (blízké operetě) + </a:t>
            </a:r>
            <a:r>
              <a:rPr lang="cs-CZ" dirty="0" err="1"/>
              <a:t>straussovská</a:t>
            </a:r>
            <a:r>
              <a:rPr lang="cs-CZ" dirty="0"/>
              <a:t> rafinovaná harmonie</a:t>
            </a:r>
          </a:p>
          <a:p>
            <a:pPr lvl="1"/>
            <a:r>
              <a:rPr lang="cs-CZ" dirty="0"/>
              <a:t>časté užití valčíku, italismy ve vokálních partech</a:t>
            </a:r>
          </a:p>
          <a:p>
            <a:pPr lvl="1"/>
            <a:r>
              <a:rPr lang="cs-CZ" dirty="0"/>
              <a:t>komická – předjímá </a:t>
            </a:r>
            <a:r>
              <a:rPr lang="cs-CZ" i="1" dirty="0" err="1"/>
              <a:t>Arabellu</a:t>
            </a:r>
            <a:r>
              <a:rPr lang="cs-CZ" dirty="0"/>
              <a:t> (1932), </a:t>
            </a:r>
            <a:r>
              <a:rPr lang="cs-CZ" i="1" dirty="0"/>
              <a:t>Mlčenlivou ženu</a:t>
            </a:r>
            <a:r>
              <a:rPr lang="cs-CZ" dirty="0"/>
              <a:t> (</a:t>
            </a:r>
            <a:r>
              <a:rPr lang="cs-CZ" i="1" dirty="0"/>
              <a:t>Dei </a:t>
            </a:r>
            <a:r>
              <a:rPr lang="cs-CZ" i="1" dirty="0" err="1"/>
              <a:t>schweigsame</a:t>
            </a:r>
            <a:r>
              <a:rPr lang="cs-CZ" i="1" dirty="0"/>
              <a:t> </a:t>
            </a:r>
            <a:r>
              <a:rPr lang="cs-CZ" i="1" dirty="0" err="1"/>
              <a:t>Frau</a:t>
            </a:r>
            <a:r>
              <a:rPr lang="cs-CZ" dirty="0"/>
              <a:t>, 1935), </a:t>
            </a:r>
            <a:r>
              <a:rPr lang="cs-CZ" i="1" dirty="0"/>
              <a:t>Capriccio</a:t>
            </a:r>
            <a:r>
              <a:rPr lang="cs-CZ" dirty="0"/>
              <a:t> (jednoaktovka, 1941) a </a:t>
            </a:r>
            <a:r>
              <a:rPr lang="cs-CZ" i="1" dirty="0" err="1"/>
              <a:t>Danainu</a:t>
            </a:r>
            <a:r>
              <a:rPr lang="cs-CZ" i="1" dirty="0"/>
              <a:t> lásku</a:t>
            </a:r>
          </a:p>
          <a:p>
            <a:r>
              <a:rPr lang="cs-CZ" i="1" u="sng" dirty="0"/>
              <a:t>Ariadna na Naxu </a:t>
            </a:r>
            <a:r>
              <a:rPr lang="cs-CZ" dirty="0"/>
              <a:t>(</a:t>
            </a:r>
            <a:r>
              <a:rPr lang="cs-CZ" i="1"/>
              <a:t>Ariadne</a:t>
            </a:r>
            <a:r>
              <a:rPr lang="cs-CZ" i="1" dirty="0"/>
              <a:t> </a:t>
            </a:r>
            <a:r>
              <a:rPr lang="cs-CZ" i="1" dirty="0" err="1"/>
              <a:t>auf</a:t>
            </a:r>
            <a:r>
              <a:rPr lang="cs-CZ" i="1" dirty="0"/>
              <a:t> Naxos</a:t>
            </a:r>
            <a:r>
              <a:rPr lang="cs-CZ" dirty="0"/>
              <a:t>, 1912, 1916)</a:t>
            </a:r>
          </a:p>
          <a:p>
            <a:pPr lvl="1"/>
            <a:r>
              <a:rPr lang="cs-CZ" dirty="0"/>
              <a:t>pro 36 instrumentalistů</a:t>
            </a:r>
          </a:p>
          <a:p>
            <a:pPr lvl="1"/>
            <a:r>
              <a:rPr lang="cs-CZ" dirty="0"/>
              <a:t>neoklasicismus? Harmonie, vedení hlasů, homofonie – v ostrém protikladu k jeho předešlé tvorbě</a:t>
            </a:r>
          </a:p>
          <a:p>
            <a:pPr lvl="1"/>
            <a:r>
              <a:rPr lang="cs-CZ" dirty="0"/>
              <a:t>až banální melodika popěvků + odvážná chromatická vybočení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011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ADB8F2-88A4-489A-8F92-AE33FA47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E514DC-D4CB-4A8C-AD1F-A661D7F1E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" y="2072640"/>
            <a:ext cx="12009119" cy="4785360"/>
          </a:xfrm>
        </p:spPr>
        <p:txBody>
          <a:bodyPr>
            <a:normAutofit/>
          </a:bodyPr>
          <a:lstStyle/>
          <a:p>
            <a:r>
              <a:rPr lang="cs-CZ" i="1" u="sng" dirty="0"/>
              <a:t>Žena bez stínu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i="1" dirty="0"/>
              <a:t>Die </a:t>
            </a:r>
            <a:r>
              <a:rPr lang="cs-CZ" i="1" dirty="0" err="1"/>
              <a:t>Frau</a:t>
            </a:r>
            <a:r>
              <a:rPr lang="cs-CZ" i="1" dirty="0"/>
              <a:t> ohne </a:t>
            </a:r>
            <a:r>
              <a:rPr lang="cs-CZ" i="1" dirty="0" err="1"/>
              <a:t>Schatten</a:t>
            </a:r>
            <a:r>
              <a:rPr lang="cs-CZ" dirty="0"/>
              <a:t>, libreto H. von </a:t>
            </a:r>
            <a:r>
              <a:rPr lang="cs-CZ" dirty="0" err="1"/>
              <a:t>Hofmannsthal</a:t>
            </a:r>
            <a:r>
              <a:rPr lang="cs-CZ" dirty="0"/>
              <a:t>, </a:t>
            </a:r>
            <a:r>
              <a:rPr lang="cs-CZ" dirty="0" err="1"/>
              <a:t>prem</a:t>
            </a:r>
            <a:r>
              <a:rPr lang="cs-CZ" dirty="0"/>
              <a:t>. 1919)</a:t>
            </a:r>
          </a:p>
          <a:p>
            <a:pPr lvl="1"/>
            <a:r>
              <a:rPr lang="cs-CZ" i="1" dirty="0"/>
              <a:t>„poslední romantická opera</a:t>
            </a:r>
            <a:r>
              <a:rPr lang="cs-CZ" dirty="0"/>
              <a:t>“ (</a:t>
            </a:r>
            <a:r>
              <a:rPr lang="cs-CZ" dirty="0" err="1"/>
              <a:t>Strauss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nadpřirozený svět, hudební barevnost, návrat k velkému orchestru</a:t>
            </a:r>
          </a:p>
          <a:p>
            <a:pPr lvl="1"/>
            <a:r>
              <a:rPr lang="cs-CZ" dirty="0"/>
              <a:t>připomíná Petera </a:t>
            </a:r>
            <a:r>
              <a:rPr lang="cs-CZ" dirty="0" err="1"/>
              <a:t>Schlemihla</a:t>
            </a:r>
            <a:endParaRPr lang="cs-CZ" dirty="0"/>
          </a:p>
          <a:p>
            <a:r>
              <a:rPr lang="cs-CZ" i="1" u="sng" dirty="0" err="1"/>
              <a:t>Intemezzo</a:t>
            </a:r>
            <a:r>
              <a:rPr lang="cs-CZ" dirty="0"/>
              <a:t> (libreto </a:t>
            </a:r>
            <a:r>
              <a:rPr lang="cs-CZ" dirty="0" err="1"/>
              <a:t>Strauss</a:t>
            </a:r>
            <a:r>
              <a:rPr lang="cs-CZ" dirty="0"/>
              <a:t>, </a:t>
            </a:r>
            <a:r>
              <a:rPr lang="cs-CZ" dirty="0" err="1"/>
              <a:t>prem</a:t>
            </a:r>
            <a:r>
              <a:rPr lang="cs-CZ" dirty="0"/>
              <a:t>. 1924)</a:t>
            </a:r>
          </a:p>
          <a:p>
            <a:pPr lvl="1"/>
            <a:r>
              <a:rPr lang="cs-CZ" dirty="0"/>
              <a:t>z domácího manželského života</a:t>
            </a:r>
          </a:p>
          <a:p>
            <a:r>
              <a:rPr lang="cs-CZ" i="1" u="sng" dirty="0"/>
              <a:t>Egyptská Helena </a:t>
            </a:r>
            <a:r>
              <a:rPr lang="cs-CZ" dirty="0"/>
              <a:t>(</a:t>
            </a:r>
            <a:r>
              <a:rPr lang="cs-CZ" i="1" dirty="0"/>
              <a:t>Die </a:t>
            </a:r>
            <a:r>
              <a:rPr lang="cs-CZ" i="1" dirty="0" err="1"/>
              <a:t>ägyptische</a:t>
            </a:r>
            <a:r>
              <a:rPr lang="cs-CZ" i="1" dirty="0"/>
              <a:t> Helena</a:t>
            </a:r>
            <a:r>
              <a:rPr lang="cs-CZ" dirty="0"/>
              <a:t>, libreto H. von </a:t>
            </a:r>
            <a:r>
              <a:rPr lang="cs-CZ" dirty="0" err="1"/>
              <a:t>Hofmannsthal</a:t>
            </a:r>
            <a:r>
              <a:rPr lang="cs-CZ" dirty="0"/>
              <a:t>, </a:t>
            </a:r>
            <a:r>
              <a:rPr lang="cs-CZ" dirty="0" err="1"/>
              <a:t>prem</a:t>
            </a:r>
            <a:r>
              <a:rPr lang="cs-CZ" dirty="0"/>
              <a:t>. 1928)</a:t>
            </a:r>
          </a:p>
          <a:p>
            <a:pPr lvl="1"/>
            <a:r>
              <a:rPr lang="cs-CZ" dirty="0"/>
              <a:t>mytologický příběh v současném prostředí</a:t>
            </a:r>
          </a:p>
          <a:p>
            <a:pPr lvl="1"/>
            <a:r>
              <a:rPr lang="cs-CZ" dirty="0"/>
              <a:t>Helena a </a:t>
            </a:r>
            <a:r>
              <a:rPr lang="cs-CZ" dirty="0" err="1"/>
              <a:t>Melanos</a:t>
            </a:r>
            <a:r>
              <a:rPr lang="cs-CZ" dirty="0"/>
              <a:t> jsou odloučeni, poté k sobě znovu hledají cestu</a:t>
            </a:r>
          </a:p>
          <a:p>
            <a:r>
              <a:rPr lang="cs-CZ" i="1" u="sng" dirty="0" err="1"/>
              <a:t>Arabella</a:t>
            </a:r>
            <a:r>
              <a:rPr lang="cs-CZ" dirty="0"/>
              <a:t> (libreto H. von </a:t>
            </a:r>
            <a:r>
              <a:rPr lang="cs-CZ" dirty="0" err="1"/>
              <a:t>Hofmannsthal</a:t>
            </a:r>
            <a:r>
              <a:rPr lang="cs-CZ" dirty="0"/>
              <a:t>, </a:t>
            </a:r>
            <a:r>
              <a:rPr lang="cs-CZ" dirty="0" err="1"/>
              <a:t>prem</a:t>
            </a:r>
            <a:r>
              <a:rPr lang="cs-CZ" dirty="0"/>
              <a:t>. 1933)</a:t>
            </a:r>
          </a:p>
          <a:p>
            <a:pPr lvl="1"/>
            <a:r>
              <a:rPr lang="cs-CZ" dirty="0"/>
              <a:t>námět z vídeňské společnosti počátku 20. stol.</a:t>
            </a:r>
          </a:p>
          <a:p>
            <a:pPr lvl="1"/>
            <a:r>
              <a:rPr lang="cs-CZ" dirty="0"/>
              <a:t>prvky sentimentality a snění o štěstí – blízké současným operetám</a:t>
            </a:r>
          </a:p>
        </p:txBody>
      </p:sp>
    </p:spTree>
    <p:extLst>
      <p:ext uri="{BB962C8B-B14F-4D97-AF65-F5344CB8AC3E}">
        <p14:creationId xmlns:p14="http://schemas.microsoft.com/office/powerpoint/2010/main" val="1508845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0245E2-9A2A-4F9B-BCFE-83E46DC3C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Pozdní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35AB90-E47C-40D0-8826-EDA5B2EA4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81200"/>
            <a:ext cx="12191999" cy="48768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syntéza, dokonalé zvládnutí skladatelských technik</a:t>
            </a:r>
          </a:p>
          <a:p>
            <a:r>
              <a:rPr lang="cs-CZ" dirty="0"/>
              <a:t>1929 zemřel H. von </a:t>
            </a:r>
            <a:r>
              <a:rPr lang="cs-CZ" dirty="0" err="1"/>
              <a:t>Hofmannsthal</a:t>
            </a:r>
            <a:r>
              <a:rPr lang="cs-CZ" dirty="0"/>
              <a:t> → jiní libretisté</a:t>
            </a:r>
          </a:p>
          <a:p>
            <a:r>
              <a:rPr lang="cs-CZ" i="1" u="sng" dirty="0"/>
              <a:t>Mlčenlivá žena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i="1" dirty="0"/>
              <a:t>Die </a:t>
            </a:r>
            <a:r>
              <a:rPr lang="cs-CZ" i="1" dirty="0" err="1"/>
              <a:t>schweigsame</a:t>
            </a:r>
            <a:r>
              <a:rPr lang="cs-CZ" i="1" dirty="0"/>
              <a:t> </a:t>
            </a:r>
            <a:r>
              <a:rPr lang="cs-CZ" i="1" dirty="0" err="1"/>
              <a:t>Frau</a:t>
            </a:r>
            <a:r>
              <a:rPr lang="cs-CZ" dirty="0"/>
              <a:t>,</a:t>
            </a:r>
            <a:r>
              <a:rPr lang="cs-CZ" i="1" dirty="0"/>
              <a:t> </a:t>
            </a:r>
            <a:r>
              <a:rPr lang="cs-CZ" dirty="0"/>
              <a:t>libreto Stefan </a:t>
            </a:r>
            <a:r>
              <a:rPr lang="cs-CZ" dirty="0" err="1"/>
              <a:t>Zweig</a:t>
            </a:r>
            <a:r>
              <a:rPr lang="cs-CZ" dirty="0"/>
              <a:t>, </a:t>
            </a:r>
            <a:r>
              <a:rPr lang="cs-CZ" dirty="0" err="1"/>
              <a:t>prem</a:t>
            </a:r>
            <a:r>
              <a:rPr lang="cs-CZ" dirty="0"/>
              <a:t>. 1935)</a:t>
            </a:r>
          </a:p>
          <a:p>
            <a:pPr lvl="1"/>
            <a:r>
              <a:rPr lang="cs-CZ" dirty="0"/>
              <a:t>hrdina </a:t>
            </a:r>
            <a:r>
              <a:rPr lang="cs-CZ" dirty="0" err="1"/>
              <a:t>Morosus</a:t>
            </a:r>
            <a:r>
              <a:rPr lang="cs-CZ" dirty="0"/>
              <a:t> osciluje mezi mladickými touhami a dospělou moudrostí a rezignací</a:t>
            </a:r>
          </a:p>
          <a:p>
            <a:r>
              <a:rPr lang="cs-CZ" i="1" u="sng" dirty="0"/>
              <a:t>Den míru</a:t>
            </a:r>
            <a:r>
              <a:rPr lang="cs-CZ" u="sng" dirty="0"/>
              <a:t> </a:t>
            </a:r>
            <a:r>
              <a:rPr lang="cs-CZ" dirty="0"/>
              <a:t>(</a:t>
            </a:r>
            <a:r>
              <a:rPr lang="cs-CZ" i="1" dirty="0" err="1"/>
              <a:t>Friedenstag</a:t>
            </a:r>
            <a:r>
              <a:rPr lang="cs-CZ" dirty="0"/>
              <a:t>, libreto Joseph Gregor, </a:t>
            </a:r>
            <a:r>
              <a:rPr lang="cs-CZ" dirty="0" err="1"/>
              <a:t>prem</a:t>
            </a:r>
            <a:r>
              <a:rPr lang="cs-CZ" dirty="0"/>
              <a:t>. 1938)</a:t>
            </a:r>
          </a:p>
          <a:p>
            <a:pPr lvl="1"/>
            <a:r>
              <a:rPr lang="cs-CZ" dirty="0"/>
              <a:t>kritika nacistického režimu</a:t>
            </a:r>
          </a:p>
          <a:p>
            <a:r>
              <a:rPr lang="cs-CZ" u="sng" dirty="0" err="1"/>
              <a:t>Daphne</a:t>
            </a:r>
            <a:r>
              <a:rPr lang="cs-CZ" dirty="0"/>
              <a:t> (libreto J. Gregor, </a:t>
            </a:r>
            <a:r>
              <a:rPr lang="cs-CZ" dirty="0" err="1"/>
              <a:t>prem</a:t>
            </a:r>
            <a:r>
              <a:rPr lang="cs-CZ" dirty="0"/>
              <a:t>. 1938)</a:t>
            </a:r>
          </a:p>
          <a:p>
            <a:pPr lvl="1"/>
            <a:r>
              <a:rPr lang="cs-CZ" dirty="0"/>
              <a:t>zpěvná, kantilénová opera</a:t>
            </a:r>
          </a:p>
          <a:p>
            <a:pPr lvl="1"/>
            <a:r>
              <a:rPr lang="cs-CZ" dirty="0"/>
              <a:t>děj: mytologický příběh Apollóna a </a:t>
            </a:r>
            <a:r>
              <a:rPr lang="cs-CZ" dirty="0" err="1"/>
              <a:t>Dafné</a:t>
            </a:r>
            <a:endParaRPr lang="cs-CZ" dirty="0"/>
          </a:p>
          <a:p>
            <a:r>
              <a:rPr lang="cs-CZ" i="1" u="sng" dirty="0" err="1"/>
              <a:t>Danaina</a:t>
            </a:r>
            <a:r>
              <a:rPr lang="cs-CZ" i="1" u="sng" dirty="0"/>
              <a:t> láska </a:t>
            </a:r>
            <a:r>
              <a:rPr lang="cs-CZ" dirty="0"/>
              <a:t>(</a:t>
            </a:r>
            <a:r>
              <a:rPr lang="cs-CZ" i="1" dirty="0"/>
              <a:t>Die </a:t>
            </a:r>
            <a:r>
              <a:rPr lang="cs-CZ" i="1" dirty="0" err="1"/>
              <a:t>Liebe</a:t>
            </a:r>
            <a:r>
              <a:rPr lang="cs-CZ" i="1" dirty="0"/>
              <a:t> der </a:t>
            </a:r>
            <a:r>
              <a:rPr lang="cs-CZ" i="1" dirty="0" err="1"/>
              <a:t>Danae</a:t>
            </a:r>
            <a:r>
              <a:rPr lang="cs-CZ" dirty="0"/>
              <a:t>, námět H. von </a:t>
            </a:r>
            <a:r>
              <a:rPr lang="cs-CZ" dirty="0" err="1"/>
              <a:t>Hofmannsthala</a:t>
            </a:r>
            <a:r>
              <a:rPr lang="cs-CZ" dirty="0"/>
              <a:t>, komp.1938-40)</a:t>
            </a:r>
          </a:p>
          <a:p>
            <a:pPr lvl="1"/>
            <a:r>
              <a:rPr lang="cs-CZ" dirty="0"/>
              <a:t>patos a vážnost</a:t>
            </a:r>
          </a:p>
          <a:p>
            <a:pPr lvl="1"/>
            <a:r>
              <a:rPr lang="cs-CZ" dirty="0"/>
              <a:t>hlavní postava (bůh Jupiter) se z mladického sukničkáře změní na starého dobráka</a:t>
            </a:r>
          </a:p>
          <a:p>
            <a:r>
              <a:rPr lang="cs-CZ" i="1" u="sng" dirty="0"/>
              <a:t>Capriccio</a:t>
            </a:r>
            <a:r>
              <a:rPr lang="cs-CZ" dirty="0"/>
              <a:t> (libreto </a:t>
            </a:r>
            <a:r>
              <a:rPr lang="cs-CZ" dirty="0" err="1"/>
              <a:t>Clemens</a:t>
            </a:r>
            <a:r>
              <a:rPr lang="cs-CZ" dirty="0"/>
              <a:t> </a:t>
            </a:r>
            <a:r>
              <a:rPr lang="cs-CZ" dirty="0" err="1"/>
              <a:t>Krauss</a:t>
            </a:r>
            <a:r>
              <a:rPr lang="cs-CZ" dirty="0"/>
              <a:t> a R. </a:t>
            </a:r>
            <a:r>
              <a:rPr lang="cs-CZ" dirty="0" err="1"/>
              <a:t>Strauss</a:t>
            </a:r>
            <a:r>
              <a:rPr lang="cs-CZ" dirty="0"/>
              <a:t>, </a:t>
            </a:r>
            <a:r>
              <a:rPr lang="cs-CZ" dirty="0" err="1"/>
              <a:t>prem</a:t>
            </a:r>
            <a:r>
              <a:rPr lang="cs-CZ" dirty="0"/>
              <a:t>. 1942)</a:t>
            </a:r>
          </a:p>
          <a:p>
            <a:pPr lvl="1"/>
            <a:r>
              <a:rPr lang="cs-CZ" dirty="0"/>
              <a:t>děj z 2. poloviny 18. století na zámku u Paříže, debatní komedie o opeře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7721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112D9-0497-460F-A58A-8EA4E3B88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Baletní tvorba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B086A8-BE97-450F-8506-12F92221F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" y="2072640"/>
            <a:ext cx="11963399" cy="4663440"/>
          </a:xfrm>
        </p:spPr>
        <p:txBody>
          <a:bodyPr/>
          <a:lstStyle/>
          <a:p>
            <a:r>
              <a:rPr lang="cs-CZ" dirty="0"/>
              <a:t>vedle ostatního </a:t>
            </a:r>
            <a:r>
              <a:rPr lang="cs-CZ" dirty="0" err="1"/>
              <a:t>Straussova</a:t>
            </a:r>
            <a:r>
              <a:rPr lang="cs-CZ" dirty="0"/>
              <a:t> díla (zvl. oper a symfonických básní) význam zanedbatelný</a:t>
            </a:r>
          </a:p>
          <a:p>
            <a:r>
              <a:rPr lang="cs-CZ" i="1" u="sng" dirty="0"/>
              <a:t>Legenda o Josefovi </a:t>
            </a:r>
            <a:r>
              <a:rPr lang="cs-CZ" dirty="0"/>
              <a:t>(</a:t>
            </a:r>
            <a:r>
              <a:rPr lang="cs-CZ" dirty="0" err="1"/>
              <a:t>prem</a:t>
            </a:r>
            <a:r>
              <a:rPr lang="cs-CZ" dirty="0"/>
              <a:t>. 1924 v Paříži)</a:t>
            </a:r>
          </a:p>
          <a:p>
            <a:pPr lvl="1"/>
            <a:r>
              <a:rPr lang="cs-CZ" dirty="0"/>
              <a:t>psáno na námět H. von </a:t>
            </a:r>
            <a:r>
              <a:rPr lang="cs-CZ" dirty="0" err="1"/>
              <a:t>Hofmansthala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objednávka </a:t>
            </a:r>
            <a:r>
              <a:rPr lang="cs-CZ" dirty="0" err="1"/>
              <a:t>Ďagileva</a:t>
            </a:r>
            <a:r>
              <a:rPr lang="cs-CZ" dirty="0"/>
              <a:t> pro svoji baletní společnosti, choreografie: Michail </a:t>
            </a:r>
            <a:r>
              <a:rPr lang="cs-CZ" dirty="0" err="1"/>
              <a:t>Fokin</a:t>
            </a:r>
            <a:endParaRPr lang="cs-CZ" dirty="0"/>
          </a:p>
          <a:p>
            <a:r>
              <a:rPr lang="cs-CZ" i="1" u="sng" dirty="0"/>
              <a:t>Šlehačka</a:t>
            </a:r>
            <a:r>
              <a:rPr lang="cs-CZ" dirty="0"/>
              <a:t> (</a:t>
            </a:r>
            <a:r>
              <a:rPr lang="cs-CZ" dirty="0" err="1"/>
              <a:t>prem</a:t>
            </a:r>
            <a:r>
              <a:rPr lang="cs-CZ" dirty="0"/>
              <a:t>. 1924 ve Vídni)</a:t>
            </a:r>
          </a:p>
          <a:p>
            <a:pPr lvl="1"/>
            <a:r>
              <a:rPr lang="cs-CZ" dirty="0"/>
              <a:t>ironie poválečného období</a:t>
            </a:r>
          </a:p>
        </p:txBody>
      </p:sp>
    </p:spTree>
    <p:extLst>
      <p:ext uri="{BB962C8B-B14F-4D97-AF65-F5344CB8AC3E}">
        <p14:creationId xmlns:p14="http://schemas.microsoft.com/office/powerpoint/2010/main" val="2102007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2363F-E79B-4A6A-A9FC-62167D17F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Dílo posledního období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07EF77-5D5D-4F5A-BB4C-AAA1517B1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42160"/>
            <a:ext cx="12070079" cy="4648200"/>
          </a:xfrm>
        </p:spPr>
        <p:txBody>
          <a:bodyPr/>
          <a:lstStyle/>
          <a:p>
            <a:r>
              <a:rPr lang="cs-CZ" dirty="0"/>
              <a:t>jeho poválečná díla nedosahovala takových úspěchů </a:t>
            </a:r>
          </a:p>
          <a:p>
            <a:r>
              <a:rPr lang="cs-CZ" i="1" dirty="0"/>
              <a:t>Čtyři poslední písně </a:t>
            </a:r>
            <a:r>
              <a:rPr lang="cs-CZ" dirty="0"/>
              <a:t>(1948)</a:t>
            </a:r>
          </a:p>
          <a:p>
            <a:pPr lvl="1"/>
            <a:r>
              <a:rPr lang="cs-CZ" dirty="0"/>
              <a:t>nejznámější z celkových cca 200 písní (nejvíce s klavírním doprovodem), vrchol jeho tvorby</a:t>
            </a:r>
          </a:p>
          <a:p>
            <a:pPr lvl="1"/>
            <a:r>
              <a:rPr lang="cs-CZ" dirty="0"/>
              <a:t>pro soprán a orchestr</a:t>
            </a:r>
          </a:p>
          <a:p>
            <a:pPr lvl="1"/>
            <a:r>
              <a:rPr lang="cs-CZ" dirty="0"/>
              <a:t>do celku sestavil vydavatel</a:t>
            </a:r>
          </a:p>
          <a:p>
            <a:pPr lvl="1"/>
            <a:r>
              <a:rPr lang="cs-CZ" dirty="0"/>
              <a:t>téma smrti</a:t>
            </a:r>
          </a:p>
          <a:p>
            <a:r>
              <a:rPr lang="cs-CZ" i="1" dirty="0"/>
              <a:t>2. koncert pro lesní roh a orchestr Es-dur</a:t>
            </a:r>
            <a:r>
              <a:rPr lang="cs-CZ" dirty="0"/>
              <a:t> (1942)</a:t>
            </a:r>
            <a:endParaRPr lang="cs-CZ" i="1" dirty="0"/>
          </a:p>
          <a:p>
            <a:r>
              <a:rPr lang="cs-CZ" i="1" dirty="0"/>
              <a:t>Metamorfózy</a:t>
            </a:r>
            <a:r>
              <a:rPr lang="cs-CZ" dirty="0"/>
              <a:t> pro 23 sólových smyčců (1945)</a:t>
            </a:r>
          </a:p>
          <a:p>
            <a:pPr lvl="1"/>
            <a:r>
              <a:rPr lang="cs-CZ" dirty="0"/>
              <a:t>připomenutí válečných obětí, obsahuje citaci smutečního pochodu z Beethovenovy </a:t>
            </a:r>
            <a:r>
              <a:rPr lang="cs-CZ" i="1" dirty="0" err="1"/>
              <a:t>Eroiky</a:t>
            </a:r>
            <a:endParaRPr lang="cs-CZ" dirty="0"/>
          </a:p>
          <a:p>
            <a:pPr lvl="1"/>
            <a:r>
              <a:rPr lang="cs-CZ" dirty="0"/>
              <a:t>člověk = bytost nikoliv vyšší, božská, ale nízká, zvířecí a pudová</a:t>
            </a:r>
          </a:p>
          <a:p>
            <a:pPr lvl="1"/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39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90BE0B1-F515-4D6B-8314-EB00755F4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16280"/>
            <a:ext cx="12191999" cy="614172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ke skladatelské dráze se rozhodl poměrně pozdě, zásadní zkušenost: 1863 uvedení </a:t>
            </a:r>
            <a:r>
              <a:rPr lang="cs-CZ" i="1" dirty="0" err="1"/>
              <a:t>Tannhäusera</a:t>
            </a:r>
            <a:r>
              <a:rPr lang="cs-CZ" dirty="0"/>
              <a:t> v Linci (dirigoval Otto </a:t>
            </a:r>
            <a:r>
              <a:rPr lang="cs-CZ" dirty="0" err="1"/>
              <a:t>Kitzler</a:t>
            </a:r>
            <a:r>
              <a:rPr lang="cs-CZ" dirty="0"/>
              <a:t>) → nový tvůrčí impuls, doživotní nadšenec Wagnera</a:t>
            </a:r>
          </a:p>
          <a:p>
            <a:r>
              <a:rPr lang="cs-CZ" dirty="0"/>
              <a:t>od 1868 ve Vídni</a:t>
            </a:r>
          </a:p>
          <a:p>
            <a:pPr lvl="1"/>
            <a:r>
              <a:rPr lang="cs-CZ" dirty="0"/>
              <a:t>nástupce Otto </a:t>
            </a:r>
            <a:r>
              <a:rPr lang="cs-CZ" dirty="0" err="1"/>
              <a:t>Kitzlera</a:t>
            </a:r>
            <a:r>
              <a:rPr lang="cs-CZ" dirty="0"/>
              <a:t> na vídeňské konzervatoři</a:t>
            </a:r>
          </a:p>
          <a:p>
            <a:pPr lvl="1"/>
            <a:r>
              <a:rPr lang="cs-CZ" dirty="0"/>
              <a:t>varhaník Vídeňské dvorní kapely – čestný nehonorovaný úřad</a:t>
            </a:r>
          </a:p>
          <a:p>
            <a:pPr lvl="1"/>
            <a:r>
              <a:rPr lang="cs-CZ" dirty="0"/>
              <a:t>od 1878 dvorním varhaníkem → finanční zabezpečení</a:t>
            </a:r>
          </a:p>
          <a:p>
            <a:r>
              <a:rPr lang="cs-CZ" dirty="0"/>
              <a:t>ve Vídni zaměření na symfonickou tvorbu (všechny zkomponoval mezi 1871 – 1896)</a:t>
            </a:r>
          </a:p>
          <a:p>
            <a:r>
              <a:rPr lang="cs-CZ" dirty="0"/>
              <a:t>střídání období tvůrčí euforie a nervového zhroucení (zvl. 1867, léčen ve zdravotnickém zařízení v </a:t>
            </a:r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Kreutzenu</a:t>
            </a:r>
            <a:r>
              <a:rPr lang="cs-CZ" dirty="0"/>
              <a:t>)</a:t>
            </a:r>
          </a:p>
          <a:p>
            <a:r>
              <a:rPr lang="cs-CZ" dirty="0"/>
              <a:t>velmi vyhraněný smysl pro naplnění vlastních snah</a:t>
            </a:r>
          </a:p>
          <a:p>
            <a:r>
              <a:rPr lang="cs-CZ" dirty="0"/>
              <a:t>neúspěchy u žen, vždy odmítnut</a:t>
            </a:r>
          </a:p>
          <a:p>
            <a:r>
              <a:rPr lang="cs-CZ" dirty="0"/>
              <a:t>díky mnichovskému úspěchu </a:t>
            </a:r>
            <a:r>
              <a:rPr lang="cs-CZ" i="1" dirty="0"/>
              <a:t>7. symfonie </a:t>
            </a:r>
            <a:r>
              <a:rPr lang="cs-CZ" dirty="0"/>
              <a:t>1885 se jeho díla provozovala v zahraničí (vč. USA) → společenské pocty: Rytířský řád Františka Josefa (+ peněžitý dar), čestná členství v zahraničních hudebních institucích, udělení čestného ročního stipendia</a:t>
            </a:r>
          </a:p>
          <a:p>
            <a:r>
              <a:rPr lang="cs-CZ" dirty="0"/>
              <a:t>poslední dílo, 9. symfonii, komponoval v předtuše smrti, těžce nemocný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63303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C1A33-3C56-41D9-83F1-E9D965C4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199C17-0288-4670-8A54-65A05429A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" y="2072640"/>
            <a:ext cx="11932919" cy="4663440"/>
          </a:xfrm>
        </p:spPr>
        <p:txBody>
          <a:bodyPr/>
          <a:lstStyle/>
          <a:p>
            <a:r>
              <a:rPr lang="cs-CZ" dirty="0"/>
              <a:t>jeden z nejpopulárnějších a nejvlivnějších skladatelů své doby</a:t>
            </a:r>
          </a:p>
          <a:p>
            <a:r>
              <a:rPr lang="cs-CZ" dirty="0"/>
              <a:t>s jeho tvorbou se museli vyrovnat všichni jeho současníci:</a:t>
            </a:r>
          </a:p>
          <a:p>
            <a:pPr lvl="1"/>
            <a:r>
              <a:rPr lang="cs-CZ" dirty="0"/>
              <a:t>odklonili se: Arnold Schönberg, </a:t>
            </a:r>
            <a:r>
              <a:rPr lang="cs-CZ" dirty="0" err="1"/>
              <a:t>Alban</a:t>
            </a:r>
            <a:r>
              <a:rPr lang="cs-CZ" dirty="0"/>
              <a:t> </a:t>
            </a:r>
            <a:r>
              <a:rPr lang="cs-CZ" dirty="0" err="1"/>
              <a:t>Berg</a:t>
            </a:r>
            <a:r>
              <a:rPr lang="cs-CZ" dirty="0"/>
              <a:t>, Béla Bartók…</a:t>
            </a:r>
          </a:p>
          <a:p>
            <a:pPr lvl="1"/>
            <a:r>
              <a:rPr lang="cs-CZ" dirty="0"/>
              <a:t>navázali: Ján </a:t>
            </a:r>
            <a:r>
              <a:rPr lang="cs-CZ" dirty="0" err="1"/>
              <a:t>Cikker</a:t>
            </a:r>
            <a:endParaRPr lang="cs-CZ" dirty="0"/>
          </a:p>
          <a:p>
            <a:r>
              <a:rPr lang="cs-CZ" dirty="0"/>
              <a:t>svým dílem naplňuje ideu estetické hloubky německé hudební tradice</a:t>
            </a:r>
          </a:p>
          <a:p>
            <a:r>
              <a:rPr lang="cs-CZ" dirty="0"/>
              <a:t>velikášství, teatrálnost, iluzivnost (jako Wagner) X zdání je realitou, odkrytí karet – paradoxně v tomto je nejhlubší</a:t>
            </a:r>
          </a:p>
          <a:p>
            <a:endParaRPr lang="cs-CZ" dirty="0"/>
          </a:p>
          <a:p>
            <a:r>
              <a:rPr lang="cs-CZ" dirty="0"/>
              <a:t>nejvýznamnější dirigentská činnost v Mnichově, Vídni, Berlíně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0733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Gustav Mahler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127" y="4394039"/>
            <a:ext cx="8741329" cy="1117687"/>
          </a:xfrm>
        </p:spPr>
        <p:txBody>
          <a:bodyPr/>
          <a:lstStyle/>
          <a:p>
            <a:r>
              <a:rPr lang="cs-CZ" sz="3000" dirty="0"/>
              <a:t>7. 7. 1860 Kaliště u Humpolce - 18. 5. 1911 Vídeň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99A0458-3B56-4820-96AB-F506DFBD3C0F}"/>
              </a:ext>
            </a:extLst>
          </p:cNvPr>
          <p:cNvSpPr txBox="1"/>
          <p:nvPr/>
        </p:nvSpPr>
        <p:spPr>
          <a:xfrm>
            <a:off x="838200" y="946169"/>
            <a:ext cx="5135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/>
              <a:t>Jsem trojnásobně bez domova: jako Čech mezi Rakušany, jako Rakušan mezi Němci a jako Žid na celém světě.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6CCF57-97F8-4DF4-A280-62570F5824F9}"/>
              </a:ext>
            </a:extLst>
          </p:cNvPr>
          <p:cNvSpPr txBox="1"/>
          <p:nvPr/>
        </p:nvSpPr>
        <p:spPr>
          <a:xfrm>
            <a:off x="7924800" y="242964"/>
            <a:ext cx="4145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/>
              <a:t>Musí být člověk vždy nejprve mrtvý, aby ho lidé nechali žít?</a:t>
            </a:r>
          </a:p>
        </p:txBody>
      </p:sp>
    </p:spTree>
    <p:extLst>
      <p:ext uri="{BB962C8B-B14F-4D97-AF65-F5344CB8AC3E}">
        <p14:creationId xmlns:p14="http://schemas.microsoft.com/office/powerpoint/2010/main" val="15984894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55029B-39AA-4CB5-8585-F50C42AF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38FAB4-BBE7-44A7-B0E7-A91A27F3A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4166"/>
            <a:ext cx="12191999" cy="502383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žid, český původ, české příbuzenstvo, intenzivní slovanské cítění, přesto splynul s německy mluvícím prostředím</a:t>
            </a:r>
          </a:p>
          <a:p>
            <a:r>
              <a:rPr lang="cs-CZ" dirty="0"/>
              <a:t>studia v Jihlavě (</a:t>
            </a:r>
            <a:r>
              <a:rPr lang="cs-CZ" dirty="0" err="1"/>
              <a:t>Iglau</a:t>
            </a:r>
            <a:r>
              <a:rPr lang="cs-CZ" dirty="0"/>
              <a:t>, gymnázium), poté v Praze</a:t>
            </a:r>
          </a:p>
          <a:p>
            <a:r>
              <a:rPr lang="cs-CZ" dirty="0"/>
              <a:t>trvale ve Vídni </a:t>
            </a:r>
          </a:p>
          <a:p>
            <a:pPr lvl="1"/>
            <a:r>
              <a:rPr lang="cs-CZ" dirty="0"/>
              <a:t>v 15 letech na konzervatoř (klavír, hudební teorie, kompozice), harmonii studoval u </a:t>
            </a:r>
            <a:r>
              <a:rPr lang="cs-CZ" dirty="0" err="1"/>
              <a:t>Brucknera</a:t>
            </a:r>
            <a:r>
              <a:rPr lang="cs-CZ" dirty="0"/>
              <a:t> (1877 – 1879)</a:t>
            </a:r>
          </a:p>
          <a:p>
            <a:pPr lvl="1"/>
            <a:r>
              <a:rPr lang="cs-CZ" dirty="0"/>
              <a:t>také nakrátko posluchač vídeňské univerzity (filozofie, historie a dějiny hudby)</a:t>
            </a:r>
          </a:p>
          <a:p>
            <a:r>
              <a:rPr lang="cs-CZ" dirty="0"/>
              <a:t>po absolvování konzervatoře náročná dirigentská dráha (nutnost zabezpečení sourozenců)</a:t>
            </a:r>
          </a:p>
          <a:p>
            <a:pPr lvl="1"/>
            <a:r>
              <a:rPr lang="cs-CZ" dirty="0"/>
              <a:t>Lublaň, Olomouc, Vídeň (u italské operní společnosti), </a:t>
            </a:r>
            <a:r>
              <a:rPr lang="cs-CZ" dirty="0" err="1"/>
              <a:t>Kassel</a:t>
            </a:r>
            <a:r>
              <a:rPr lang="cs-CZ" dirty="0"/>
              <a:t>, Praha (Královské německé divadlo, 1885), Lipsko (s A. </a:t>
            </a:r>
            <a:r>
              <a:rPr lang="cs-CZ" dirty="0" err="1"/>
              <a:t>Nikischem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významné angažmá: 1888 - 1891 v Budapešti</a:t>
            </a:r>
          </a:p>
          <a:p>
            <a:pPr lvl="2"/>
            <a:r>
              <a:rPr lang="cs-CZ" dirty="0"/>
              <a:t>pozvednutí úrovně tamní opery</a:t>
            </a:r>
          </a:p>
          <a:p>
            <a:pPr lvl="2"/>
            <a:r>
              <a:rPr lang="cs-CZ" dirty="0"/>
              <a:t>zde uvedl svoji </a:t>
            </a:r>
            <a:r>
              <a:rPr lang="cs-CZ" i="1" dirty="0"/>
              <a:t>1. symfonii</a:t>
            </a:r>
            <a:r>
              <a:rPr lang="cs-CZ" dirty="0"/>
              <a:t> a písňové cykly </a:t>
            </a:r>
            <a:r>
              <a:rPr lang="cs-CZ" i="1" dirty="0"/>
              <a:t>Písně potulného tovaryše </a:t>
            </a:r>
            <a:r>
              <a:rPr lang="cs-CZ" dirty="0"/>
              <a:t>a </a:t>
            </a:r>
            <a:r>
              <a:rPr lang="cs-CZ" i="1" dirty="0"/>
              <a:t>Chlapcův kouzelný roh</a:t>
            </a:r>
            <a:r>
              <a:rPr lang="cs-CZ" dirty="0"/>
              <a:t>, ale bez ohlasu</a:t>
            </a:r>
          </a:p>
          <a:p>
            <a:pPr lvl="2"/>
            <a:r>
              <a:rPr lang="cs-CZ" dirty="0"/>
              <a:t>kvůli antisemitským útokům donucený se místa vzdát</a:t>
            </a:r>
          </a:p>
          <a:p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8017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8197E65-1A93-4156-A579-00CD758D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" y="746760"/>
            <a:ext cx="12085319" cy="611124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1891 – 1897 první dirigent v Hamburku</a:t>
            </a:r>
          </a:p>
          <a:p>
            <a:pPr lvl="1"/>
            <a:r>
              <a:rPr lang="cs-CZ" dirty="0"/>
              <a:t>světové renomé, uznávaný umělec</a:t>
            </a:r>
          </a:p>
          <a:p>
            <a:pPr lvl="1"/>
            <a:r>
              <a:rPr lang="cs-CZ" dirty="0"/>
              <a:t>seznámení s H. von </a:t>
            </a:r>
            <a:r>
              <a:rPr lang="cs-CZ" dirty="0" err="1"/>
              <a:t>Bülowem</a:t>
            </a:r>
            <a:r>
              <a:rPr lang="cs-CZ" dirty="0"/>
              <a:t> – </a:t>
            </a:r>
            <a:r>
              <a:rPr lang="cs-CZ" dirty="0" err="1"/>
              <a:t>Bülow</a:t>
            </a:r>
            <a:r>
              <a:rPr lang="cs-CZ" dirty="0"/>
              <a:t> odmítl Mahlerovu </a:t>
            </a:r>
            <a:r>
              <a:rPr lang="cs-CZ" i="1" dirty="0"/>
              <a:t>2. symfonii</a:t>
            </a:r>
            <a:r>
              <a:rPr lang="cs-CZ" dirty="0"/>
              <a:t>, coby dirigenta si Mahlera cenil</a:t>
            </a:r>
          </a:p>
          <a:p>
            <a:pPr lvl="1"/>
            <a:r>
              <a:rPr lang="cs-CZ" dirty="0"/>
              <a:t>po smrti </a:t>
            </a:r>
            <a:r>
              <a:rPr lang="cs-CZ" dirty="0" err="1"/>
              <a:t>Bülowa</a:t>
            </a:r>
            <a:r>
              <a:rPr lang="cs-CZ" dirty="0"/>
              <a:t> Mahler převzal i jeho dirigentské závazky</a:t>
            </a:r>
          </a:p>
          <a:p>
            <a:pPr lvl="1"/>
            <a:r>
              <a:rPr lang="cs-CZ" dirty="0"/>
              <a:t>seznámení s Brunem Walterem – korepetitor, blízký spolupracovník, zásluha na recepci Mahlerových děl</a:t>
            </a:r>
          </a:p>
          <a:p>
            <a:pPr lvl="1"/>
            <a:r>
              <a:rPr lang="cs-CZ" dirty="0"/>
              <a:t>1881 uvedl 1. zahraniční provedení Smetanových </a:t>
            </a:r>
            <a:r>
              <a:rPr lang="cs-CZ" i="1" dirty="0"/>
              <a:t>Dvou vdov</a:t>
            </a:r>
            <a:r>
              <a:rPr lang="cs-CZ" dirty="0"/>
              <a:t>, </a:t>
            </a:r>
            <a:r>
              <a:rPr lang="cs-CZ" i="1" dirty="0"/>
              <a:t>Prodané nevěsty</a:t>
            </a:r>
            <a:r>
              <a:rPr lang="cs-CZ" dirty="0"/>
              <a:t>, </a:t>
            </a:r>
            <a:r>
              <a:rPr lang="cs-CZ" i="1" dirty="0"/>
              <a:t>Dalibora</a:t>
            </a:r>
            <a:r>
              <a:rPr lang="cs-CZ" dirty="0"/>
              <a:t> a </a:t>
            </a:r>
            <a:r>
              <a:rPr lang="cs-CZ" i="1" dirty="0"/>
              <a:t>Hubičky</a:t>
            </a:r>
          </a:p>
          <a:p>
            <a:pPr lvl="1"/>
            <a:r>
              <a:rPr lang="cs-CZ" dirty="0"/>
              <a:t>od 1893 kontakty s Josefem Bohuslavem Foersterem</a:t>
            </a:r>
          </a:p>
          <a:p>
            <a:r>
              <a:rPr lang="cs-CZ" dirty="0"/>
              <a:t>1897 – 1907 dirigent a umělecký ředitel Vídeňské dvorní opery</a:t>
            </a:r>
          </a:p>
          <a:p>
            <a:pPr lvl="1"/>
            <a:r>
              <a:rPr lang="cs-CZ" dirty="0"/>
              <a:t>uvedl se tu Smetanovým </a:t>
            </a:r>
            <a:r>
              <a:rPr lang="cs-CZ" i="1" dirty="0"/>
              <a:t>Daliborem</a:t>
            </a:r>
            <a:endParaRPr lang="cs-CZ" dirty="0"/>
          </a:p>
          <a:p>
            <a:pPr lvl="1"/>
            <a:r>
              <a:rPr lang="cs-CZ" dirty="0"/>
              <a:t>konvertoval na katolickou víru</a:t>
            </a:r>
          </a:p>
          <a:p>
            <a:pPr lvl="1"/>
            <a:r>
              <a:rPr lang="cs-CZ" dirty="0"/>
              <a:t>dirigent, korepetice, vedení zkoušek, spolupráce s režií atd. → nesmírně vyčerpávající</a:t>
            </a:r>
          </a:p>
          <a:p>
            <a:r>
              <a:rPr lang="cs-CZ" dirty="0"/>
              <a:t>1902 svatba s Almou Marií Schindlerovou (2 dcery, nar. 1902 a 1904)</a:t>
            </a:r>
          </a:p>
          <a:p>
            <a:r>
              <a:rPr lang="cs-CZ" dirty="0"/>
              <a:t>hektický umělecký život, časté cestování</a:t>
            </a:r>
          </a:p>
          <a:p>
            <a:r>
              <a:rPr lang="cs-CZ" dirty="0"/>
              <a:t>důležitá vídeňská uvedení: </a:t>
            </a:r>
            <a:r>
              <a:rPr lang="cs-CZ" i="1" dirty="0" err="1"/>
              <a:t>Fidelio</a:t>
            </a:r>
            <a:r>
              <a:rPr lang="cs-CZ" dirty="0"/>
              <a:t> (1904), </a:t>
            </a:r>
            <a:r>
              <a:rPr lang="cs-CZ" i="1" dirty="0"/>
              <a:t>Don Giovanni </a:t>
            </a:r>
            <a:r>
              <a:rPr lang="cs-CZ" dirty="0"/>
              <a:t>(1905) a další nové mozartovské inscenace, </a:t>
            </a:r>
            <a:r>
              <a:rPr lang="cs-CZ" i="1" dirty="0"/>
              <a:t>Tristan a Isolda</a:t>
            </a:r>
            <a:r>
              <a:rPr lang="cs-CZ" dirty="0"/>
              <a:t> a části </a:t>
            </a:r>
            <a:r>
              <a:rPr lang="cs-CZ" i="1" dirty="0"/>
              <a:t>Prstenu</a:t>
            </a:r>
            <a:endParaRPr lang="cs-CZ" dirty="0"/>
          </a:p>
          <a:p>
            <a:r>
              <a:rPr lang="cs-CZ" dirty="0"/>
              <a:t>1907 se místa ve Vídni vzdal: vyvrcholení antisemitských nálad + smrt dcery + přepracování → nervové zhroucení → projevy srdeční choroby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9588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EFD7CCF-21D2-4A11-B7DC-2710EA133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5" t="36882" r="55875" b="18874"/>
          <a:stretch/>
        </p:blipFill>
        <p:spPr>
          <a:xfrm>
            <a:off x="8275320" y="2873752"/>
            <a:ext cx="3916679" cy="3976628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62E279-5412-4345-91AB-C4145B7DB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7240"/>
            <a:ext cx="12191999" cy="6080760"/>
          </a:xfrm>
        </p:spPr>
        <p:txBody>
          <a:bodyPr/>
          <a:lstStyle/>
          <a:p>
            <a:r>
              <a:rPr lang="cs-CZ" dirty="0"/>
              <a:t>1907 odjezd do USA</a:t>
            </a:r>
          </a:p>
          <a:p>
            <a:pPr lvl="1"/>
            <a:r>
              <a:rPr lang="cs-CZ" dirty="0"/>
              <a:t>1907 – 1909 šéfdirigent MET NYC (jednání o angažmá probíhala už dříve)</a:t>
            </a:r>
          </a:p>
          <a:p>
            <a:pPr lvl="2"/>
            <a:r>
              <a:rPr lang="cs-CZ" dirty="0"/>
              <a:t>uvedl se tu </a:t>
            </a:r>
            <a:r>
              <a:rPr lang="cs-CZ" i="1" dirty="0"/>
              <a:t>Tristanem</a:t>
            </a:r>
            <a:r>
              <a:rPr lang="cs-CZ" dirty="0"/>
              <a:t> → nadšeně přijatý, hvězdná dirigentská kariéra</a:t>
            </a:r>
          </a:p>
          <a:p>
            <a:pPr lvl="2"/>
            <a:r>
              <a:rPr lang="cs-CZ" dirty="0"/>
              <a:t>provedl tu </a:t>
            </a:r>
            <a:r>
              <a:rPr lang="cs-CZ" i="1" dirty="0"/>
              <a:t>Prodanou nevěstu</a:t>
            </a:r>
            <a:r>
              <a:rPr lang="cs-CZ" dirty="0"/>
              <a:t>! (v hlavní roli Ema Destinnová)</a:t>
            </a:r>
          </a:p>
          <a:p>
            <a:pPr lvl="2"/>
            <a:r>
              <a:rPr lang="cs-CZ" dirty="0"/>
              <a:t>1909 ale změna ředitele → nový dirigent Arthur </a:t>
            </a:r>
            <a:r>
              <a:rPr lang="cs-CZ" dirty="0" err="1"/>
              <a:t>Toscanini</a:t>
            </a:r>
            <a:endParaRPr lang="cs-CZ" dirty="0"/>
          </a:p>
          <a:p>
            <a:pPr lvl="1"/>
            <a:r>
              <a:rPr lang="cs-CZ" dirty="0"/>
              <a:t>1909 šéfdirigent Filharmonického orchestru v NYC</a:t>
            </a:r>
          </a:p>
          <a:p>
            <a:r>
              <a:rPr lang="cs-CZ" dirty="0"/>
              <a:t>během působení v USA krátké cesty do Evropy po ukončení </a:t>
            </a:r>
          </a:p>
          <a:p>
            <a:pPr marL="0" indent="0">
              <a:buNone/>
            </a:pPr>
            <a:r>
              <a:rPr lang="cs-CZ" dirty="0"/>
              <a:t>   sezóny, zvl. </a:t>
            </a:r>
            <a:r>
              <a:rPr lang="cs-CZ" dirty="0" err="1"/>
              <a:t>Toblach</a:t>
            </a:r>
            <a:r>
              <a:rPr lang="cs-CZ" dirty="0"/>
              <a:t> – letní sídlo v jižním Tyrolsku</a:t>
            </a:r>
          </a:p>
          <a:p>
            <a:r>
              <a:rPr lang="cs-CZ" dirty="0"/>
              <a:t>stupňování zdravotních komplikací (horečnaté stavy), </a:t>
            </a:r>
          </a:p>
          <a:p>
            <a:pPr marL="0" indent="0">
              <a:buNone/>
            </a:pPr>
            <a:r>
              <a:rPr lang="cs-CZ" dirty="0"/>
              <a:t>   pod dohledem lékaře a přítele Sigmunda Freuda</a:t>
            </a:r>
          </a:p>
          <a:p>
            <a:r>
              <a:rPr lang="cs-CZ" dirty="0"/>
              <a:t>1911 poslední koncertní sezóna v USA, předčasný návrat </a:t>
            </a:r>
          </a:p>
          <a:p>
            <a:pPr marL="0" indent="0">
              <a:buNone/>
            </a:pPr>
            <a:r>
              <a:rPr lang="cs-CZ" dirty="0"/>
              <a:t>   do Evropy, po neúspěšné léčbě zemřel ve Vídni</a:t>
            </a:r>
          </a:p>
          <a:p>
            <a:r>
              <a:rPr lang="cs-CZ" dirty="0"/>
              <a:t>za života z Vídně vyštván X jeho pohřbu se zúčastnily davy lidí</a:t>
            </a:r>
          </a:p>
        </p:txBody>
      </p:sp>
    </p:spTree>
    <p:extLst>
      <p:ext uri="{BB962C8B-B14F-4D97-AF65-F5344CB8AC3E}">
        <p14:creationId xmlns:p14="http://schemas.microsoft.com/office/powerpoint/2010/main" val="2049571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AA35157-7AA3-44C5-8633-C57C593E59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5" t="35548" r="53750" b="18429"/>
          <a:stretch/>
        </p:blipFill>
        <p:spPr>
          <a:xfrm>
            <a:off x="6766560" y="1996242"/>
            <a:ext cx="5425440" cy="48617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16D0137-27AD-4376-906E-240C1C51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76" y="-24656"/>
            <a:ext cx="9613861" cy="844815"/>
          </a:xfrm>
        </p:spPr>
        <p:txBody>
          <a:bodyPr/>
          <a:lstStyle/>
          <a:p>
            <a:r>
              <a:rPr lang="cs-CZ" dirty="0"/>
              <a:t>Osobnost</a:t>
            </a:r>
          </a:p>
        </p:txBody>
      </p:sp>
      <p:pic>
        <p:nvPicPr>
          <p:cNvPr id="6" name="Obrázek 5" descr="Obsah obrázku budova, exteriér, lidé&#10;&#10;Popis byl vytvořen automaticky">
            <a:extLst>
              <a:ext uri="{FF2B5EF4-FFF2-40B4-BE49-F238E27FC236}">
                <a16:creationId xmlns:a16="http://schemas.microsoft.com/office/drawing/2014/main" id="{0878D500-1484-4267-9FFA-4ABF9323C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9" b="26452"/>
          <a:stretch/>
        </p:blipFill>
        <p:spPr>
          <a:xfrm>
            <a:off x="0" y="3689110"/>
            <a:ext cx="6766560" cy="3171027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97F194-60ED-4303-B829-EC34621B7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699009"/>
            <a:ext cx="12070080" cy="598020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podle současníků rozporuplný:</a:t>
            </a:r>
          </a:p>
          <a:p>
            <a:pPr lvl="1"/>
            <a:r>
              <a:rPr lang="cs-CZ" sz="2100" dirty="0"/>
              <a:t>náladový, egoistický, despotický, neoblomný, neschopen ústupků – jeho role dirigenta</a:t>
            </a:r>
          </a:p>
          <a:p>
            <a:pPr lvl="1"/>
            <a:r>
              <a:rPr lang="cs-CZ" sz="2100" dirty="0"/>
              <a:t>zamyšlený, vizionářské sklony, odtržený od reality, schopnost snášet křivdy – jeho role skladatele</a:t>
            </a:r>
          </a:p>
          <a:p>
            <a:r>
              <a:rPr lang="cs-CZ" dirty="0"/>
              <a:t>od světa odloučený asketa</a:t>
            </a:r>
          </a:p>
          <a:p>
            <a:r>
              <a:rPr lang="cs-CZ" dirty="0"/>
              <a:t>pocit vyvolenosti</a:t>
            </a:r>
          </a:p>
          <a:p>
            <a:r>
              <a:rPr lang="cs-CZ" dirty="0"/>
              <a:t>židovský původ → podnět k dosahování vyšších výkonů</a:t>
            </a:r>
          </a:p>
          <a:p>
            <a:r>
              <a:rPr lang="cs-CZ" dirty="0"/>
              <a:t>znechucen z bídného světa → propadal nihilismu</a:t>
            </a:r>
          </a:p>
          <a:p>
            <a:r>
              <a:rPr lang="cs-CZ" dirty="0"/>
              <a:t>nespokojenost se světem, snaha najít útočiště </a:t>
            </a:r>
          </a:p>
          <a:p>
            <a:pPr marL="0" indent="0">
              <a:buNone/>
            </a:pPr>
            <a:r>
              <a:rPr lang="cs-CZ" dirty="0"/>
              <a:t>   (viz píseň </a:t>
            </a:r>
            <a:r>
              <a:rPr lang="cs-CZ" i="1" dirty="0"/>
              <a:t>Ztratil jsem se světu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sz="19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2100" b="1" dirty="0">
                <a:solidFill>
                  <a:schemeClr val="bg1"/>
                </a:solidFill>
              </a:rPr>
              <a:t>Metropolitní opera NYC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				          </a:t>
            </a:r>
            <a:r>
              <a:rPr lang="cs-CZ" dirty="0" err="1"/>
              <a:t>Giorgione</a:t>
            </a:r>
            <a:r>
              <a:rPr lang="cs-CZ" dirty="0"/>
              <a:t>: </a:t>
            </a:r>
            <a:r>
              <a:rPr lang="cs-CZ" i="1" dirty="0"/>
              <a:t>Koncert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5371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B2486-9224-4E5E-AB98-D9A197A4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21" y="473542"/>
            <a:ext cx="9613861" cy="1080938"/>
          </a:xfrm>
        </p:spPr>
        <p:txBody>
          <a:bodyPr/>
          <a:lstStyle/>
          <a:p>
            <a:r>
              <a:rPr lang="cs-CZ" dirty="0"/>
              <a:t>Dirigent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570F9F-DDDB-4429-B72A-0369A172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554480"/>
            <a:ext cx="11871960" cy="530352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světově uznávaný dirigent zvl. děl svých, W. A. Mozarta a oper R. Wagnera</a:t>
            </a:r>
          </a:p>
          <a:p>
            <a:r>
              <a:rPr lang="cs-CZ" dirty="0"/>
              <a:t>nejvýznamnější působení: Vídeňská dvorní opera, dirigentské angažmá v Budapešti, NYC</a:t>
            </a:r>
          </a:p>
          <a:p>
            <a:r>
              <a:rPr lang="cs-CZ" dirty="0"/>
              <a:t>fanatický perfekcionista, silná sugestivní osobnost</a:t>
            </a:r>
          </a:p>
          <a:p>
            <a:r>
              <a:rPr lang="cs-CZ" dirty="0"/>
              <a:t>vzor: Hans von </a:t>
            </a:r>
            <a:r>
              <a:rPr lang="cs-CZ" dirty="0" err="1"/>
              <a:t>Bülow</a:t>
            </a:r>
            <a:r>
              <a:rPr lang="cs-CZ" dirty="0"/>
              <a:t>, díky němu si oblíbil dílo J. Brahmse</a:t>
            </a:r>
          </a:p>
          <a:p>
            <a:r>
              <a:rPr lang="cs-CZ" dirty="0"/>
              <a:t>sebevědomé úpravy jiných oper:</a:t>
            </a:r>
          </a:p>
          <a:p>
            <a:pPr lvl="1"/>
            <a:r>
              <a:rPr lang="cs-CZ" dirty="0"/>
              <a:t>W. A. Mozart: </a:t>
            </a:r>
            <a:r>
              <a:rPr lang="cs-CZ" i="1" dirty="0" err="1"/>
              <a:t>Idomeneo</a:t>
            </a:r>
            <a:r>
              <a:rPr lang="cs-CZ" dirty="0"/>
              <a:t> – nestylová</a:t>
            </a:r>
          </a:p>
          <a:p>
            <a:pPr lvl="1"/>
            <a:r>
              <a:rPr lang="cs-CZ" dirty="0"/>
              <a:t>C. M. von Weber: </a:t>
            </a:r>
            <a:r>
              <a:rPr lang="cs-CZ" i="1" dirty="0"/>
              <a:t>Tři pintové (</a:t>
            </a:r>
            <a:r>
              <a:rPr lang="cs-CZ" i="1" dirty="0" err="1"/>
              <a:t>Drei</a:t>
            </a:r>
            <a:r>
              <a:rPr lang="cs-CZ" i="1" dirty="0"/>
              <a:t> </a:t>
            </a:r>
            <a:r>
              <a:rPr lang="cs-CZ" i="1" dirty="0" err="1"/>
              <a:t>Pintos</a:t>
            </a:r>
            <a:r>
              <a:rPr lang="cs-CZ" dirty="0"/>
              <a:t>) a </a:t>
            </a:r>
            <a:r>
              <a:rPr lang="cs-CZ" i="1" dirty="0" err="1"/>
              <a:t>Oberon</a:t>
            </a:r>
            <a:r>
              <a:rPr lang="cs-CZ" i="1" dirty="0"/>
              <a:t> </a:t>
            </a:r>
            <a:r>
              <a:rPr lang="cs-CZ" dirty="0"/>
              <a:t>aj.</a:t>
            </a:r>
          </a:p>
          <a:p>
            <a:pPr lvl="1"/>
            <a:r>
              <a:rPr lang="cs-CZ" dirty="0"/>
              <a:t>sám ale pro hudební divadlo netvořil</a:t>
            </a:r>
          </a:p>
          <a:p>
            <a:r>
              <a:rPr lang="cs-CZ" dirty="0"/>
              <a:t>další dirigenti – Mahlerovi současníci:</a:t>
            </a:r>
          </a:p>
          <a:p>
            <a:pPr lvl="1"/>
            <a:r>
              <a:rPr lang="cs-CZ" dirty="0"/>
              <a:t>Hans von </a:t>
            </a:r>
            <a:r>
              <a:rPr lang="cs-CZ" dirty="0" err="1"/>
              <a:t>Bülow</a:t>
            </a:r>
            <a:r>
              <a:rPr lang="cs-CZ" dirty="0"/>
              <a:t> (1830 – 1894)</a:t>
            </a:r>
          </a:p>
          <a:p>
            <a:pPr lvl="1"/>
            <a:r>
              <a:rPr lang="cs-CZ" dirty="0"/>
              <a:t>Otto </a:t>
            </a:r>
            <a:r>
              <a:rPr lang="cs-CZ" dirty="0" err="1"/>
              <a:t>Kitzler</a:t>
            </a:r>
            <a:r>
              <a:rPr lang="cs-CZ" dirty="0"/>
              <a:t> (1834 – 1915)</a:t>
            </a:r>
          </a:p>
          <a:p>
            <a:pPr lvl="1"/>
            <a:r>
              <a:rPr lang="cs-CZ" dirty="0"/>
              <a:t>Hans Richter (1843 – 1916) – největší </a:t>
            </a:r>
            <a:r>
              <a:rPr lang="cs-CZ" dirty="0" err="1"/>
              <a:t>Bülowův</a:t>
            </a:r>
            <a:r>
              <a:rPr lang="cs-CZ" dirty="0"/>
              <a:t> konkurent, vynikající interpret díla R. Wagnera a </a:t>
            </a:r>
            <a:r>
              <a:rPr lang="cs-CZ" dirty="0" err="1"/>
              <a:t>A</a:t>
            </a:r>
            <a:r>
              <a:rPr lang="cs-CZ" dirty="0"/>
              <a:t>. </a:t>
            </a:r>
            <a:r>
              <a:rPr lang="cs-CZ" dirty="0" err="1"/>
              <a:t>Brucknera</a:t>
            </a:r>
            <a:endParaRPr lang="cs-CZ" dirty="0"/>
          </a:p>
          <a:p>
            <a:pPr lvl="1"/>
            <a:r>
              <a:rPr lang="cs-CZ" dirty="0"/>
              <a:t>Arthur </a:t>
            </a:r>
            <a:r>
              <a:rPr lang="cs-CZ" dirty="0" err="1"/>
              <a:t>Nikisch</a:t>
            </a:r>
            <a:r>
              <a:rPr lang="cs-CZ" dirty="0"/>
              <a:t> (1855 – 1922) – jeho žák: Václav </a:t>
            </a:r>
            <a:r>
              <a:rPr lang="cs-CZ" dirty="0" err="1"/>
              <a:t>Talich</a:t>
            </a:r>
            <a:endParaRPr lang="cs-CZ" dirty="0"/>
          </a:p>
          <a:p>
            <a:pPr lvl="1"/>
            <a:r>
              <a:rPr lang="cs-CZ" dirty="0"/>
              <a:t>Franz </a:t>
            </a:r>
            <a:r>
              <a:rPr lang="cs-CZ" dirty="0" err="1"/>
              <a:t>Schalk</a:t>
            </a:r>
            <a:r>
              <a:rPr lang="cs-CZ" dirty="0"/>
              <a:t> (1863 – 1931)</a:t>
            </a:r>
          </a:p>
          <a:p>
            <a:pPr lvl="1"/>
            <a:endParaRPr lang="cs-CZ" dirty="0"/>
          </a:p>
          <a:p>
            <a:r>
              <a:rPr lang="cs-CZ" dirty="0"/>
              <a:t>největší dirigent Mahlerových děl: Giuseppe </a:t>
            </a:r>
            <a:r>
              <a:rPr lang="cs-CZ" dirty="0" err="1"/>
              <a:t>Sinopoli</a:t>
            </a:r>
            <a:r>
              <a:rPr lang="cs-CZ" dirty="0"/>
              <a:t> (1946 – 2001, zemřel paradoxně při dirigování </a:t>
            </a:r>
            <a:r>
              <a:rPr lang="cs-CZ" i="1" dirty="0"/>
              <a:t>Aidy</a:t>
            </a:r>
            <a:r>
              <a:rPr lang="cs-CZ" dirty="0"/>
              <a:t>)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0652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72908-B703-4801-98C7-C81E40A2B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753228"/>
            <a:ext cx="9913182" cy="1080938"/>
          </a:xfrm>
        </p:spPr>
        <p:txBody>
          <a:bodyPr/>
          <a:lstStyle/>
          <a:p>
            <a:r>
              <a:rPr lang="cs-CZ" dirty="0"/>
              <a:t>Tvorba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2010CC0-3B7D-44E6-B413-816A8EF72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42160"/>
            <a:ext cx="11871959" cy="481584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nikdy se nepokoušel komponovat českou nebo německou hudbu</a:t>
            </a:r>
          </a:p>
          <a:p>
            <a:r>
              <a:rPr lang="cs-CZ" dirty="0"/>
              <a:t>hudba má promlouvat k celému člověku, je výrazem celé bytosti – stejný názor jako Brahms</a:t>
            </a:r>
          </a:p>
          <a:p>
            <a:r>
              <a:rPr lang="cs-CZ" dirty="0"/>
              <a:t>přesvědčení, že umění, příroda, život a svět k sobě neodmyslitelně patří (symfonie by „</a:t>
            </a:r>
            <a:r>
              <a:rPr lang="cs-CZ" i="1" dirty="0"/>
              <a:t>musela být jako svět a obsahovat všechno</a:t>
            </a:r>
            <a:r>
              <a:rPr lang="cs-CZ" dirty="0"/>
              <a:t>“ – psal Sibeliovi, se kterým se 1907 poznal v Helsinkách)</a:t>
            </a:r>
          </a:p>
          <a:p>
            <a:r>
              <a:rPr lang="cs-CZ" dirty="0"/>
              <a:t>Mahlerova obhajoba obrovských aparátů: do hudby se od začátku dějin zahrnovaly stále složitější a hlubší stránky citového života, až se Beethoven zasloužil o novou éru hudby: vyjadřoval např. jednoznačná radost, jednoznačný smutek aj. Nyní to už nestojí v protikladu, ale prolíná se (dopis Gisele </a:t>
            </a:r>
            <a:r>
              <a:rPr lang="cs-CZ" dirty="0" err="1"/>
              <a:t>Tolnayové-Wittové</a:t>
            </a:r>
            <a:r>
              <a:rPr lang="cs-CZ" dirty="0"/>
              <a:t> z r. 1893)</a:t>
            </a:r>
          </a:p>
          <a:p>
            <a:r>
              <a:rPr lang="cs-CZ" dirty="0"/>
              <a:t>skladatelskou činnost chápal jako svůj úkol, povinnost</a:t>
            </a:r>
          </a:p>
          <a:p>
            <a:r>
              <a:rPr lang="cs-CZ" dirty="0"/>
              <a:t>vytížení v divadlech → málo času na tvorbu, komponoval nejvíce mimo sezónu, tj. v létě → „letní skladatel“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00226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0CF3E4-639D-4F9F-A3E9-BA49E4DF4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21" y="499514"/>
            <a:ext cx="9613861" cy="1080938"/>
          </a:xfrm>
        </p:spPr>
        <p:txBody>
          <a:bodyPr>
            <a:normAutofit/>
          </a:bodyPr>
          <a:lstStyle/>
          <a:p>
            <a:r>
              <a:rPr lang="cs-CZ" dirty="0"/>
              <a:t>Dílo - symfonie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E1C9DB-ED3C-4595-81A2-D61D3B3AC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93371"/>
            <a:ext cx="12191999" cy="553095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kvůli pracovnímu vytížení psal jen písně a symfonie</a:t>
            </a:r>
          </a:p>
          <a:p>
            <a:r>
              <a:rPr lang="cs-CZ" dirty="0"/>
              <a:t>každá jiný charakter, každá jedinečná, různorodé a vzájemně se odlišující nálady, mnoho rychle se prolínajících tváří</a:t>
            </a:r>
          </a:p>
          <a:p>
            <a:r>
              <a:rPr lang="cs-CZ" dirty="0"/>
              <a:t>dalece přesahuje rámec 4větého cyklu</a:t>
            </a:r>
          </a:p>
          <a:p>
            <a:r>
              <a:rPr lang="cs-CZ" dirty="0"/>
              <a:t>prolínání několika hudebních druhů: píseň (viz dále </a:t>
            </a:r>
            <a:r>
              <a:rPr lang="cs-CZ" i="1" dirty="0"/>
              <a:t>Píseň o zemi</a:t>
            </a:r>
            <a:r>
              <a:rPr lang="cs-CZ" dirty="0"/>
              <a:t>), symfonická báseň, </a:t>
            </a:r>
            <a:r>
              <a:rPr lang="cs-CZ" dirty="0" err="1"/>
              <a:t>beethovenovská</a:t>
            </a:r>
            <a:r>
              <a:rPr lang="cs-CZ" dirty="0"/>
              <a:t> symfonie</a:t>
            </a:r>
          </a:p>
          <a:p>
            <a:r>
              <a:rPr lang="cs-CZ" dirty="0"/>
              <a:t>mnohdy gigantický provozovací aparát (zvl. č. 2, 3 a 8)</a:t>
            </a:r>
          </a:p>
          <a:p>
            <a:r>
              <a:rPr lang="cs-CZ" dirty="0"/>
              <a:t>netypická nástrojová obsazení (zvl. č. 6 a 8)</a:t>
            </a:r>
          </a:p>
          <a:p>
            <a:r>
              <a:rPr lang="cs-CZ" dirty="0"/>
              <a:t>časová náročnost (č. 1, č. 4 a </a:t>
            </a:r>
            <a:r>
              <a:rPr lang="cs-CZ" i="1" dirty="0"/>
              <a:t>Píseň o zemi </a:t>
            </a:r>
            <a:r>
              <a:rPr lang="cs-CZ" dirty="0"/>
              <a:t>cca 1 hod., č. 5 cca 1:15 hod., č. 7 cca 1:20 hod., č. 2, č. 6, č. 8 a č. 9 cca 1:30 hod., č. 3 cca 1:45 hod.)</a:t>
            </a:r>
          </a:p>
          <a:p>
            <a:r>
              <a:rPr lang="cs-CZ" dirty="0"/>
              <a:t>technicky obtížná interpretace (zvl. některá pěvecká sóla)</a:t>
            </a:r>
          </a:p>
          <a:p>
            <a:r>
              <a:rPr lang="cs-CZ" dirty="0"/>
              <a:t>č. 1, 2, 3 a 4</a:t>
            </a:r>
          </a:p>
          <a:p>
            <a:pPr lvl="1"/>
            <a:r>
              <a:rPr lang="cs-CZ" dirty="0"/>
              <a:t>tvoří uzavřený celek - „</a:t>
            </a:r>
            <a:r>
              <a:rPr lang="cs-CZ" i="1" dirty="0"/>
              <a:t>uzavřená tetralogie</a:t>
            </a:r>
            <a:r>
              <a:rPr lang="cs-CZ" dirty="0"/>
              <a:t>“ (Mahler)</a:t>
            </a:r>
          </a:p>
          <a:p>
            <a:pPr lvl="1"/>
            <a:r>
              <a:rPr lang="cs-CZ" dirty="0"/>
              <a:t>texty 2., 3. a 4. symfonie vycházejí ze sbírky </a:t>
            </a:r>
            <a:r>
              <a:rPr lang="cs-CZ" i="1" dirty="0"/>
              <a:t>Chlapcův kouzelný roh </a:t>
            </a:r>
            <a:r>
              <a:rPr lang="cs-CZ" dirty="0"/>
              <a:t>→</a:t>
            </a:r>
            <a:r>
              <a:rPr lang="cs-CZ" i="1" dirty="0"/>
              <a:t> </a:t>
            </a:r>
            <a:r>
              <a:rPr lang="cs-CZ" dirty="0"/>
              <a:t>„</a:t>
            </a:r>
            <a:r>
              <a:rPr lang="cs-CZ" i="1" dirty="0"/>
              <a:t>symfonie Kouzelného rohu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symbolické překročení 19. a 20. století</a:t>
            </a:r>
          </a:p>
          <a:p>
            <a:r>
              <a:rPr lang="cs-CZ" dirty="0"/>
              <a:t>č. 5, 6 a 7 - výhradně instrumentální, bez programních odkazů, nové cyklické formy</a:t>
            </a:r>
          </a:p>
          <a:p>
            <a:r>
              <a:rPr lang="cs-CZ" dirty="0"/>
              <a:t>č. 8 – vokální, naprosto výsostní postavení v dějinách symfonické tvorby</a:t>
            </a:r>
          </a:p>
          <a:p>
            <a:r>
              <a:rPr lang="cs-CZ" dirty="0"/>
              <a:t>č. 9 – poslední dokončená, není vokální</a:t>
            </a:r>
          </a:p>
        </p:txBody>
      </p:sp>
    </p:spTree>
    <p:extLst>
      <p:ext uri="{BB962C8B-B14F-4D97-AF65-F5344CB8AC3E}">
        <p14:creationId xmlns:p14="http://schemas.microsoft.com/office/powerpoint/2010/main" val="6800089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3138DE-0712-4ED1-8740-48FEF7DCD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487680"/>
            <a:ext cx="11932919" cy="6202680"/>
          </a:xfrm>
        </p:spPr>
        <p:txBody>
          <a:bodyPr>
            <a:normAutofit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i="1" u="sng" dirty="0"/>
              <a:t>č. 1 D-dur, Titan </a:t>
            </a:r>
            <a:r>
              <a:rPr lang="cs-CZ" dirty="0"/>
              <a:t>(1884 – 1888, </a:t>
            </a:r>
            <a:r>
              <a:rPr lang="cs-CZ" dirty="0" err="1"/>
              <a:t>rev</a:t>
            </a:r>
            <a:r>
              <a:rPr lang="cs-CZ" dirty="0"/>
              <a:t>. 1893 – 1896, </a:t>
            </a:r>
            <a:r>
              <a:rPr lang="cs-CZ" dirty="0" err="1"/>
              <a:t>prem</a:t>
            </a:r>
            <a:r>
              <a:rPr lang="cs-CZ" dirty="0"/>
              <a:t>. 1889)</a:t>
            </a:r>
          </a:p>
          <a:p>
            <a:r>
              <a:rPr lang="cs-CZ" dirty="0"/>
              <a:t>název podle románu Jeana Paula, Mahler později zrušil</a:t>
            </a:r>
          </a:p>
          <a:p>
            <a:r>
              <a:rPr lang="cs-CZ" dirty="0"/>
              <a:t>jako jediná z první čtveřice symfonií není vokální</a:t>
            </a:r>
          </a:p>
          <a:p>
            <a:r>
              <a:rPr lang="cs-CZ" dirty="0"/>
              <a:t>s programními poznámkami</a:t>
            </a:r>
          </a:p>
          <a:p>
            <a:r>
              <a:rPr lang="cs-CZ" dirty="0"/>
              <a:t>„symfonická báseň o dvou částech“</a:t>
            </a:r>
          </a:p>
          <a:p>
            <a:r>
              <a:rPr lang="cs-CZ" dirty="0"/>
              <a:t>4větá, mezi 1. a 2. větu dodatečně vložil pátou (</a:t>
            </a:r>
            <a:r>
              <a:rPr lang="cs-CZ" i="1" dirty="0" err="1"/>
              <a:t>Blumine</a:t>
            </a:r>
            <a:r>
              <a:rPr lang="cs-CZ" dirty="0"/>
              <a:t>)</a:t>
            </a:r>
          </a:p>
          <a:p>
            <a:r>
              <a:rPr lang="cs-CZ" dirty="0"/>
              <a:t>charakteristické: sestupný kvartový postup (</a:t>
            </a:r>
            <a:r>
              <a:rPr lang="cs-CZ" i="1" dirty="0"/>
              <a:t>zvuk přírody</a:t>
            </a:r>
            <a:r>
              <a:rPr lang="cs-CZ" dirty="0"/>
              <a:t>)</a:t>
            </a:r>
          </a:p>
          <a:p>
            <a:r>
              <a:rPr lang="cs-CZ" dirty="0"/>
              <a:t>závěrečné téma v poslední větě – odvolání se na Beethovenovu </a:t>
            </a:r>
            <a:r>
              <a:rPr lang="cs-CZ" i="1" dirty="0"/>
              <a:t>9. symfonii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457200" indent="-457200">
              <a:buAutoNum type="arabicPeriod" startAt="8"/>
            </a:pPr>
            <a:endParaRPr lang="cs-CZ" dirty="0"/>
          </a:p>
          <a:p>
            <a:pPr marL="457200" indent="-457200">
              <a:buAutoNum type="arabicPeriod" startAt="8"/>
            </a:pPr>
            <a:endParaRPr lang="cs-CZ" dirty="0"/>
          </a:p>
        </p:txBody>
      </p:sp>
      <p:pic>
        <p:nvPicPr>
          <p:cNvPr id="5" name="Obrázek 4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id="{C4EDD108-ACD3-4101-9E75-0660DBBD3D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4" t="37555" r="20934" b="33556"/>
          <a:stretch/>
        </p:blipFill>
        <p:spPr>
          <a:xfrm>
            <a:off x="5511019" y="4954244"/>
            <a:ext cx="6543821" cy="173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6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9ECEC86-FFB8-4E84-98AE-57E5D0751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75" t="47110" r="62500" b="32880"/>
          <a:stretch/>
        </p:blipFill>
        <p:spPr>
          <a:xfrm>
            <a:off x="9375647" y="0"/>
            <a:ext cx="2816352" cy="329184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A3D57D-A70E-4E6D-A8EE-3ED225564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7988"/>
            <a:ext cx="10530839" cy="1080938"/>
          </a:xfrm>
        </p:spPr>
        <p:txBody>
          <a:bodyPr/>
          <a:lstStyle/>
          <a:p>
            <a:r>
              <a:rPr lang="cs-CZ" dirty="0"/>
              <a:t>wagnerián </a:t>
            </a:r>
            <a:r>
              <a:rPr lang="cs-CZ" dirty="0" err="1"/>
              <a:t>Bruckner</a:t>
            </a:r>
            <a:r>
              <a:rPr lang="cs-CZ" dirty="0"/>
              <a:t> kontra </a:t>
            </a:r>
            <a:br>
              <a:rPr lang="cs-CZ" dirty="0"/>
            </a:br>
            <a:r>
              <a:rPr lang="cs-CZ" dirty="0" err="1"/>
              <a:t>antiwagnerián</a:t>
            </a:r>
            <a:r>
              <a:rPr lang="cs-CZ" dirty="0"/>
              <a:t> Brahms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54E880D-E511-4148-965C-D70BAD66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2004291"/>
            <a:ext cx="12191999" cy="5149273"/>
          </a:xfrm>
        </p:spPr>
        <p:txBody>
          <a:bodyPr>
            <a:normAutofit fontScale="92500"/>
          </a:bodyPr>
          <a:lstStyle/>
          <a:p>
            <a:r>
              <a:rPr lang="cs-CZ" dirty="0"/>
              <a:t>vyhrocená polarita byla spíš sporem vídeňských hudebních </a:t>
            </a:r>
          </a:p>
          <a:p>
            <a:pPr marL="0" indent="0">
              <a:buNone/>
            </a:pPr>
            <a:r>
              <a:rPr lang="cs-CZ" dirty="0"/>
              <a:t>   publicistů a kritiků (Eduard </a:t>
            </a:r>
            <a:r>
              <a:rPr lang="cs-CZ" dirty="0" err="1"/>
              <a:t>Hanslick</a:t>
            </a:r>
            <a:r>
              <a:rPr lang="cs-CZ" dirty="0"/>
              <a:t>, Gustav </a:t>
            </a:r>
            <a:r>
              <a:rPr lang="cs-CZ" dirty="0" err="1"/>
              <a:t>Dömpke</a:t>
            </a:r>
            <a:r>
              <a:rPr lang="cs-CZ" dirty="0"/>
              <a:t>) než </a:t>
            </a:r>
          </a:p>
          <a:p>
            <a:pPr marL="0" indent="0">
              <a:buNone/>
            </a:pPr>
            <a:r>
              <a:rPr lang="cs-CZ" dirty="0"/>
              <a:t>   obou skladatelů</a:t>
            </a:r>
          </a:p>
          <a:p>
            <a:r>
              <a:rPr lang="cs-CZ" dirty="0"/>
              <a:t>základní protipóly: </a:t>
            </a:r>
            <a:r>
              <a:rPr lang="cs-CZ" dirty="0" err="1"/>
              <a:t>Bruckner</a:t>
            </a:r>
            <a:r>
              <a:rPr lang="cs-CZ" dirty="0"/>
              <a:t> + Wagner X </a:t>
            </a:r>
            <a:r>
              <a:rPr lang="cs-CZ" dirty="0" err="1"/>
              <a:t>Hanslick</a:t>
            </a:r>
            <a:r>
              <a:rPr lang="cs-CZ" dirty="0"/>
              <a:t> + Brahms</a:t>
            </a:r>
          </a:p>
          <a:p>
            <a:r>
              <a:rPr lang="cs-CZ" dirty="0" err="1"/>
              <a:t>Brucknerovy</a:t>
            </a:r>
            <a:r>
              <a:rPr lang="cs-CZ" dirty="0"/>
              <a:t> symfonie se do počátku 90. let ve Vídni neprovozovaly</a:t>
            </a:r>
          </a:p>
          <a:p>
            <a:r>
              <a:rPr lang="cs-CZ" dirty="0"/>
              <a:t>v seriózních hudebních kruzích nebylo „téma </a:t>
            </a:r>
            <a:r>
              <a:rPr lang="cs-CZ" dirty="0" err="1"/>
              <a:t>Bruckner</a:t>
            </a:r>
            <a:r>
              <a:rPr lang="cs-CZ" dirty="0"/>
              <a:t>“ hodné debaty: považován za ubohého a pomateného pánbíčkáře, apoštola Wagnerovy hudby v Rakousku, odsuzován za obludnost svých symfonií, neforemnost, nedostatek logiky (v porovnáním s Brahmsem pochopitelně)</a:t>
            </a:r>
          </a:p>
          <a:p>
            <a:r>
              <a:rPr lang="cs-CZ" dirty="0" err="1"/>
              <a:t>Brucknerova</a:t>
            </a:r>
            <a:r>
              <a:rPr lang="cs-CZ" dirty="0"/>
              <a:t> tvorba nespadala do </a:t>
            </a:r>
            <a:r>
              <a:rPr lang="cs-CZ" dirty="0" err="1"/>
              <a:t>Hanslickových</a:t>
            </a:r>
            <a:r>
              <a:rPr lang="cs-CZ" dirty="0"/>
              <a:t> škatulek „znějících pohybových forem“, přesto </a:t>
            </a:r>
            <a:r>
              <a:rPr lang="cs-CZ" dirty="0" err="1"/>
              <a:t>Hanslick</a:t>
            </a:r>
            <a:r>
              <a:rPr lang="cs-CZ" dirty="0"/>
              <a:t> chápal její emocionální sílu</a:t>
            </a:r>
          </a:p>
          <a:p>
            <a:r>
              <a:rPr lang="cs-CZ" dirty="0"/>
              <a:t>spor ukončil až Arnold Schönberg v článku </a:t>
            </a:r>
            <a:r>
              <a:rPr lang="cs-CZ" i="1" dirty="0"/>
              <a:t>Pokrokový Brahms</a:t>
            </a:r>
            <a:r>
              <a:rPr lang="cs-CZ" dirty="0"/>
              <a:t> (</a:t>
            </a:r>
            <a:r>
              <a:rPr lang="cs-CZ" i="1" dirty="0"/>
              <a:t>Brahms,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progressive</a:t>
            </a:r>
            <a:r>
              <a:rPr lang="cs-CZ" dirty="0"/>
              <a:t>, 1933)</a:t>
            </a:r>
          </a:p>
          <a:p>
            <a:r>
              <a:rPr lang="cs-CZ" dirty="0"/>
              <a:t>nesporný význam: </a:t>
            </a:r>
            <a:r>
              <a:rPr lang="cs-CZ" dirty="0" err="1"/>
              <a:t>Bruckner</a:t>
            </a:r>
            <a:r>
              <a:rPr lang="cs-CZ" dirty="0"/>
              <a:t> = velký symfonik 2. poloviny 19. století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139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84BA4F-E13B-4448-8CE6-6C04B4D90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72923"/>
            <a:ext cx="11902439" cy="6432677"/>
          </a:xfrm>
        </p:spPr>
        <p:txBody>
          <a:bodyPr/>
          <a:lstStyle/>
          <a:p>
            <a:pPr marL="0" indent="0">
              <a:buNone/>
            </a:pPr>
            <a:r>
              <a:rPr lang="cs-CZ" i="1" u="sng" dirty="0"/>
              <a:t>č. 2 c-moll</a:t>
            </a:r>
            <a:r>
              <a:rPr lang="cs-CZ" dirty="0"/>
              <a:t> (1888 – 1894), někdy nazývaná </a:t>
            </a:r>
            <a:r>
              <a:rPr lang="cs-CZ" i="1" dirty="0"/>
              <a:t>Vzkříšení</a:t>
            </a:r>
            <a:endParaRPr lang="cs-CZ" i="1" u="sng" dirty="0"/>
          </a:p>
          <a:p>
            <a:r>
              <a:rPr lang="cs-CZ" dirty="0"/>
              <a:t>5 vět, ale koncipované jako symfonická báseň</a:t>
            </a:r>
          </a:p>
          <a:p>
            <a:r>
              <a:rPr lang="cs-CZ" dirty="0"/>
              <a:t>námět: moment smrti až po vzkříšení</a:t>
            </a:r>
          </a:p>
          <a:p>
            <a:r>
              <a:rPr lang="cs-CZ" dirty="0"/>
              <a:t>2. věta: </a:t>
            </a:r>
            <a:r>
              <a:rPr lang="cs-CZ" i="1" dirty="0" err="1"/>
              <a:t>Länder</a:t>
            </a:r>
            <a:endParaRPr lang="cs-CZ" i="1" dirty="0"/>
          </a:p>
          <a:p>
            <a:r>
              <a:rPr lang="cs-CZ" dirty="0"/>
              <a:t>3. věta: </a:t>
            </a:r>
            <a:r>
              <a:rPr lang="cs-CZ" i="1" dirty="0"/>
              <a:t>Scherzo</a:t>
            </a:r>
            <a:r>
              <a:rPr lang="cs-CZ" dirty="0"/>
              <a:t>, instrumentální přepracování písně </a:t>
            </a:r>
            <a:r>
              <a:rPr lang="cs-CZ" i="1" dirty="0"/>
              <a:t>Antonín </a:t>
            </a:r>
            <a:r>
              <a:rPr lang="cs-CZ" i="1" dirty="0" err="1"/>
              <a:t>Paduánský</a:t>
            </a:r>
            <a:r>
              <a:rPr lang="cs-CZ" i="1" dirty="0"/>
              <a:t> káže rybám </a:t>
            </a:r>
            <a:r>
              <a:rPr lang="cs-CZ" dirty="0"/>
              <a:t>(ze sbírky </a:t>
            </a:r>
            <a:r>
              <a:rPr lang="cs-CZ" i="1" dirty="0"/>
              <a:t>Chlapcův kouzelný roh</a:t>
            </a:r>
            <a:r>
              <a:rPr lang="cs-CZ" dirty="0"/>
              <a:t>), perpetuum mobile → nesmyslnost lidského bytí</a:t>
            </a:r>
          </a:p>
          <a:p>
            <a:r>
              <a:rPr lang="cs-CZ" dirty="0" err="1"/>
              <a:t>attaca</a:t>
            </a:r>
            <a:r>
              <a:rPr lang="cs-CZ" dirty="0"/>
              <a:t> 4. věta: </a:t>
            </a:r>
            <a:r>
              <a:rPr lang="cs-CZ" i="1" dirty="0" err="1"/>
              <a:t>Urlicht</a:t>
            </a:r>
            <a:r>
              <a:rPr lang="cs-CZ" dirty="0"/>
              <a:t> (</a:t>
            </a:r>
            <a:r>
              <a:rPr lang="cs-CZ" i="1" dirty="0"/>
              <a:t>Prasvětlo</a:t>
            </a:r>
            <a:r>
              <a:rPr lang="cs-CZ" dirty="0"/>
              <a:t>) – pro alt a orchestr, ze stejné písňové sbírky</a:t>
            </a:r>
          </a:p>
          <a:p>
            <a:r>
              <a:rPr lang="cs-CZ" dirty="0"/>
              <a:t>využívá samostatného orchestru a sboru: </a:t>
            </a:r>
            <a:r>
              <a:rPr lang="cs-CZ" i="1" dirty="0"/>
              <a:t>Chorál vzkříšení</a:t>
            </a:r>
            <a:r>
              <a:rPr lang="cs-CZ" dirty="0"/>
              <a:t> (text Friedrich </a:t>
            </a:r>
            <a:r>
              <a:rPr lang="cs-CZ" dirty="0" err="1"/>
              <a:t>Gottlieb</a:t>
            </a:r>
            <a:r>
              <a:rPr lang="cs-CZ" dirty="0"/>
              <a:t> </a:t>
            </a:r>
            <a:r>
              <a:rPr lang="cs-CZ" dirty="0" err="1"/>
              <a:t>Klopstock</a:t>
            </a:r>
            <a:r>
              <a:rPr lang="cs-CZ" dirty="0"/>
              <a:t>) – v závěru symfonie. Pro sborové finále se rozhodl pod vlivem pohřbu H. von </a:t>
            </a:r>
            <a:r>
              <a:rPr lang="cs-CZ" dirty="0" err="1"/>
              <a:t>Bülowa</a:t>
            </a:r>
            <a:r>
              <a:rPr lang="cs-CZ" dirty="0"/>
              <a:t> 1894 v Hamburku – má podobnou funkci jako Schillerova </a:t>
            </a:r>
            <a:r>
              <a:rPr lang="cs-CZ" i="1" dirty="0"/>
              <a:t>Óda na radost</a:t>
            </a:r>
            <a:r>
              <a:rPr lang="cs-CZ" dirty="0"/>
              <a:t>: </a:t>
            </a:r>
            <a:r>
              <a:rPr lang="cs-CZ" dirty="0" err="1"/>
              <a:t>credo</a:t>
            </a:r>
            <a:r>
              <a:rPr lang="cs-CZ" dirty="0"/>
              <a:t> posmrtné existence</a:t>
            </a:r>
          </a:p>
          <a:p>
            <a:r>
              <a:rPr lang="cs-CZ" dirty="0"/>
              <a:t>končí v monumentální paralelní dur</a:t>
            </a:r>
          </a:p>
          <a:p>
            <a:pPr marL="0" indent="0">
              <a:buNone/>
            </a:pPr>
            <a:endParaRPr lang="cs-CZ" dirty="0"/>
          </a:p>
          <a:p>
            <a:endParaRPr lang="cs-CZ" i="1" dirty="0"/>
          </a:p>
        </p:txBody>
      </p:sp>
      <p:pic>
        <p:nvPicPr>
          <p:cNvPr id="7" name="Obrázek 6" descr="Obsah obrázku text, interiér&#10;&#10;Popis vygenerován s velmi vysokou mírou spolehlivosti">
            <a:extLst>
              <a:ext uri="{FF2B5EF4-FFF2-40B4-BE49-F238E27FC236}">
                <a16:creationId xmlns:a16="http://schemas.microsoft.com/office/drawing/2014/main" id="{ED92FC9D-6175-4986-BE80-68C6A79E80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t="30000" r="21600" b="31333"/>
          <a:stretch/>
        </p:blipFill>
        <p:spPr>
          <a:xfrm>
            <a:off x="6355080" y="4362609"/>
            <a:ext cx="5836920" cy="24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0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465227-684C-47E0-8687-D7F1362B5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5760"/>
            <a:ext cx="12070079" cy="63550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u="sng" dirty="0"/>
              <a:t>č. 3 d-moll </a:t>
            </a:r>
            <a:r>
              <a:rPr lang="cs-CZ" dirty="0"/>
              <a:t>(1895 – 1896)</a:t>
            </a:r>
          </a:p>
          <a:p>
            <a:r>
              <a:rPr lang="cs-CZ" dirty="0"/>
              <a:t>vystupňování výrazu </a:t>
            </a:r>
            <a:r>
              <a:rPr lang="cs-CZ" i="1" dirty="0"/>
              <a:t>2. symfonie</a:t>
            </a:r>
            <a:r>
              <a:rPr lang="cs-CZ" dirty="0"/>
              <a:t>: pohled na celý svět</a:t>
            </a:r>
          </a:p>
          <a:p>
            <a:r>
              <a:rPr lang="cs-CZ" dirty="0"/>
              <a:t>není to pravá forma symfonie, Mahler se jí v ničem nedrží: „</a:t>
            </a:r>
            <a:r>
              <a:rPr lang="cs-CZ" i="1" dirty="0"/>
              <a:t>svou formu si určuje sám vždy nový a měnící se obsah</a:t>
            </a:r>
            <a:r>
              <a:rPr lang="cs-CZ" dirty="0"/>
              <a:t>“</a:t>
            </a:r>
          </a:p>
          <a:p>
            <a:r>
              <a:rPr lang="cs-CZ" dirty="0"/>
              <a:t>Mahlerův požadavek: na vyvýšeném místě jsou umístěné zvony a chlapecký sbor</a:t>
            </a:r>
          </a:p>
          <a:p>
            <a:r>
              <a:rPr lang="cs-CZ" dirty="0"/>
              <a:t>pěvecké obsazení: ženský a chlapecký sbor, sólový alt</a:t>
            </a:r>
          </a:p>
          <a:p>
            <a:r>
              <a:rPr lang="cs-CZ" dirty="0"/>
              <a:t>6 vět, 2 celky (1. věta a zbytek vět), programní názvy (v některých redakcích chybí):</a:t>
            </a:r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Pan se probouzí. Přichází léto / Pan </a:t>
            </a:r>
            <a:r>
              <a:rPr lang="cs-CZ" i="1" dirty="0" err="1"/>
              <a:t>erwacht</a:t>
            </a:r>
            <a:r>
              <a:rPr lang="cs-CZ" i="1" dirty="0"/>
              <a:t>. Der Sommer </a:t>
            </a:r>
            <a:r>
              <a:rPr lang="cs-CZ" i="1" dirty="0" err="1"/>
              <a:t>marschiert</a:t>
            </a:r>
            <a:r>
              <a:rPr lang="cs-CZ" i="1" dirty="0"/>
              <a:t> </a:t>
            </a:r>
            <a:r>
              <a:rPr lang="cs-CZ" i="1" dirty="0" err="1"/>
              <a:t>ein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menuet, </a:t>
            </a:r>
            <a:r>
              <a:rPr lang="cs-CZ" i="1" dirty="0"/>
              <a:t>Co mi vyprávějí květiny na louce / </a:t>
            </a:r>
            <a:r>
              <a:rPr lang="cs-CZ" i="1" dirty="0" err="1"/>
              <a:t>Was</a:t>
            </a:r>
            <a:r>
              <a:rPr lang="cs-CZ" i="1" dirty="0"/>
              <a:t> </a:t>
            </a:r>
            <a:r>
              <a:rPr lang="cs-CZ" i="1" dirty="0" err="1"/>
              <a:t>mir</a:t>
            </a:r>
            <a:r>
              <a:rPr lang="cs-CZ" i="1" dirty="0"/>
              <a:t> </a:t>
            </a:r>
            <a:r>
              <a:rPr lang="cs-CZ" i="1" dirty="0" err="1"/>
              <a:t>die</a:t>
            </a:r>
            <a:r>
              <a:rPr lang="cs-CZ" i="1" dirty="0"/>
              <a:t> </a:t>
            </a:r>
            <a:r>
              <a:rPr lang="cs-CZ" i="1" dirty="0" err="1"/>
              <a:t>Blumen</a:t>
            </a:r>
            <a:r>
              <a:rPr lang="cs-CZ" i="1" dirty="0"/>
              <a:t> </a:t>
            </a:r>
            <a:r>
              <a:rPr lang="cs-CZ" i="1" dirty="0" err="1"/>
              <a:t>auf</a:t>
            </a:r>
            <a:r>
              <a:rPr lang="cs-CZ" i="1" dirty="0"/>
              <a:t> der </a:t>
            </a:r>
            <a:r>
              <a:rPr lang="cs-CZ" i="1" dirty="0" err="1"/>
              <a:t>Wiese</a:t>
            </a:r>
            <a:r>
              <a:rPr lang="cs-CZ" i="1" dirty="0"/>
              <a:t> </a:t>
            </a:r>
            <a:r>
              <a:rPr lang="cs-CZ" i="1" dirty="0" err="1"/>
              <a:t>erzählen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Co mi vyprávějí zvířata v lese / </a:t>
            </a:r>
            <a:r>
              <a:rPr lang="cs-CZ" i="1" dirty="0" err="1"/>
              <a:t>Was</a:t>
            </a:r>
            <a:r>
              <a:rPr lang="cs-CZ" i="1" dirty="0"/>
              <a:t> </a:t>
            </a:r>
            <a:r>
              <a:rPr lang="cs-CZ" i="1" dirty="0" err="1"/>
              <a:t>mir</a:t>
            </a:r>
            <a:r>
              <a:rPr lang="cs-CZ" i="1" dirty="0"/>
              <a:t> </a:t>
            </a:r>
            <a:r>
              <a:rPr lang="cs-CZ" i="1" dirty="0" err="1"/>
              <a:t>die</a:t>
            </a:r>
            <a:r>
              <a:rPr lang="cs-CZ" i="1" dirty="0"/>
              <a:t> </a:t>
            </a:r>
            <a:r>
              <a:rPr lang="cs-CZ" i="1" dirty="0" err="1"/>
              <a:t>Tiere</a:t>
            </a:r>
            <a:r>
              <a:rPr lang="cs-CZ" i="1" dirty="0"/>
              <a:t> </a:t>
            </a:r>
            <a:r>
              <a:rPr lang="cs-CZ" i="1" dirty="0" err="1"/>
              <a:t>im</a:t>
            </a:r>
            <a:r>
              <a:rPr lang="cs-CZ" i="1" dirty="0"/>
              <a:t> </a:t>
            </a:r>
            <a:r>
              <a:rPr lang="cs-CZ" i="1" dirty="0" err="1"/>
              <a:t>Walde</a:t>
            </a:r>
            <a:r>
              <a:rPr lang="cs-CZ" i="1" dirty="0"/>
              <a:t> </a:t>
            </a:r>
            <a:r>
              <a:rPr lang="cs-CZ" i="1" dirty="0" err="1"/>
              <a:t>erzählen</a:t>
            </a:r>
            <a:r>
              <a:rPr lang="cs-CZ" i="1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scherzando, </a:t>
            </a:r>
            <a:r>
              <a:rPr lang="cs-CZ" i="1" dirty="0"/>
              <a:t>Co mi vypráví člověk / </a:t>
            </a:r>
            <a:r>
              <a:rPr lang="cs-CZ" i="1" dirty="0" err="1"/>
              <a:t>Was</a:t>
            </a:r>
            <a:r>
              <a:rPr lang="cs-CZ" i="1" dirty="0"/>
              <a:t> </a:t>
            </a:r>
            <a:r>
              <a:rPr lang="cs-CZ" i="1" dirty="0" err="1"/>
              <a:t>mir</a:t>
            </a:r>
            <a:r>
              <a:rPr lang="cs-CZ" i="1" dirty="0"/>
              <a:t> der </a:t>
            </a:r>
            <a:r>
              <a:rPr lang="cs-CZ" i="1" dirty="0" err="1"/>
              <a:t>Mensch</a:t>
            </a:r>
            <a:r>
              <a:rPr lang="cs-CZ" i="1" dirty="0"/>
              <a:t> </a:t>
            </a:r>
            <a:r>
              <a:rPr lang="cs-CZ" i="1" dirty="0" err="1"/>
              <a:t>erzählt</a:t>
            </a:r>
            <a:r>
              <a:rPr lang="cs-CZ" i="1" dirty="0"/>
              <a:t> - </a:t>
            </a:r>
            <a:r>
              <a:rPr lang="cs-CZ" dirty="0"/>
              <a:t>obsahuje </a:t>
            </a:r>
            <a:r>
              <a:rPr lang="cs-CZ" i="1" dirty="0"/>
              <a:t>Pijáckou píseň </a:t>
            </a:r>
            <a:r>
              <a:rPr lang="cs-CZ" dirty="0"/>
              <a:t>pro sólový alt (text: část z Nietzscheho </a:t>
            </a:r>
            <a:r>
              <a:rPr lang="cs-CZ" i="1" dirty="0"/>
              <a:t>Tak pravil </a:t>
            </a:r>
            <a:r>
              <a:rPr lang="cs-CZ" i="1" dirty="0" err="1"/>
              <a:t>Zarathustra</a:t>
            </a:r>
            <a:r>
              <a:rPr lang="cs-CZ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Co mi vypráví andělé / </a:t>
            </a:r>
            <a:r>
              <a:rPr lang="cs-CZ" i="1" dirty="0" err="1"/>
              <a:t>Was</a:t>
            </a:r>
            <a:r>
              <a:rPr lang="cs-CZ" i="1" dirty="0"/>
              <a:t> </a:t>
            </a:r>
            <a:r>
              <a:rPr lang="cs-CZ" i="1" dirty="0" err="1"/>
              <a:t>mir</a:t>
            </a:r>
            <a:r>
              <a:rPr lang="cs-CZ" i="1" dirty="0"/>
              <a:t> </a:t>
            </a:r>
            <a:r>
              <a:rPr lang="cs-CZ" i="1" dirty="0" err="1"/>
              <a:t>die</a:t>
            </a:r>
            <a:r>
              <a:rPr lang="cs-CZ" i="1" dirty="0"/>
              <a:t> </a:t>
            </a:r>
            <a:r>
              <a:rPr lang="cs-CZ" i="1" dirty="0" err="1"/>
              <a:t>Engel</a:t>
            </a:r>
            <a:r>
              <a:rPr lang="cs-CZ" i="1" dirty="0"/>
              <a:t> </a:t>
            </a:r>
            <a:r>
              <a:rPr lang="cs-CZ" i="1" dirty="0" err="1"/>
              <a:t>erzählen</a:t>
            </a:r>
            <a:r>
              <a:rPr lang="cs-CZ" i="1" dirty="0"/>
              <a:t> – </a:t>
            </a:r>
            <a:r>
              <a:rPr lang="cs-CZ" dirty="0"/>
              <a:t>text ze sbírky </a:t>
            </a:r>
            <a:r>
              <a:rPr lang="cs-CZ" i="1" dirty="0"/>
              <a:t>Chlapcův kouzelný roh </a:t>
            </a:r>
            <a:r>
              <a:rPr lang="cs-CZ" dirty="0"/>
              <a:t>(ženský a chlapecký sbor, alt a orchestr)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adagio, </a:t>
            </a:r>
            <a:r>
              <a:rPr lang="cs-CZ" i="1" dirty="0"/>
              <a:t>Co mi vypráví láska / </a:t>
            </a:r>
            <a:r>
              <a:rPr lang="cs-CZ" i="1" dirty="0" err="1"/>
              <a:t>Was</a:t>
            </a:r>
            <a:r>
              <a:rPr lang="cs-CZ" i="1" dirty="0"/>
              <a:t> </a:t>
            </a:r>
            <a:r>
              <a:rPr lang="cs-CZ" i="1" dirty="0" err="1"/>
              <a:t>mir</a:t>
            </a:r>
            <a:r>
              <a:rPr lang="cs-CZ" i="1" dirty="0"/>
              <a:t> </a:t>
            </a:r>
            <a:r>
              <a:rPr lang="cs-CZ" i="1" dirty="0" err="1"/>
              <a:t>die</a:t>
            </a:r>
            <a:r>
              <a:rPr lang="cs-CZ" i="1" dirty="0"/>
              <a:t> </a:t>
            </a:r>
            <a:r>
              <a:rPr lang="cs-CZ" i="1" dirty="0" err="1"/>
              <a:t>Liebe</a:t>
            </a:r>
            <a:r>
              <a:rPr lang="cs-CZ" i="1" dirty="0"/>
              <a:t> </a:t>
            </a:r>
            <a:r>
              <a:rPr lang="cs-CZ" i="1" dirty="0" err="1"/>
              <a:t>erzählt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věta → stala se závěrečnou částí </a:t>
            </a:r>
            <a:r>
              <a:rPr lang="cs-CZ" i="1" dirty="0"/>
              <a:t>4. symfonie</a:t>
            </a:r>
          </a:p>
        </p:txBody>
      </p:sp>
    </p:spTree>
    <p:extLst>
      <p:ext uri="{BB962C8B-B14F-4D97-AF65-F5344CB8AC3E}">
        <p14:creationId xmlns:p14="http://schemas.microsoft.com/office/powerpoint/2010/main" val="3357687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5C8939-B285-46C7-A8A2-A78D401E2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2057400"/>
            <a:ext cx="12070080" cy="4602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i="1" u="sng" dirty="0"/>
              <a:t>č. 4 G-dur Klasická </a:t>
            </a:r>
            <a:r>
              <a:rPr lang="cs-CZ" dirty="0"/>
              <a:t>(1899 – 1901)</a:t>
            </a:r>
          </a:p>
          <a:p>
            <a:r>
              <a:rPr lang="cs-CZ" dirty="0"/>
              <a:t>protiklad oproti předchozím patetickým symfoniím</a:t>
            </a:r>
          </a:p>
          <a:p>
            <a:r>
              <a:rPr lang="cs-CZ" dirty="0"/>
              <a:t>„</a:t>
            </a:r>
            <a:r>
              <a:rPr lang="cs-CZ" i="1" dirty="0"/>
              <a:t>musí mít v sobě něco kosmického, musí být nevyčerpatelná, jako jsou svět a život“</a:t>
            </a:r>
            <a:endParaRPr lang="cs-CZ" dirty="0"/>
          </a:p>
          <a:p>
            <a:r>
              <a:rPr lang="cs-CZ" dirty="0"/>
              <a:t>meditace o životě po smrti (text básně </a:t>
            </a:r>
            <a:r>
              <a:rPr lang="cs-CZ" i="1" dirty="0"/>
              <a:t>Nebeský život </a:t>
            </a:r>
            <a:r>
              <a:rPr lang="cs-CZ" dirty="0"/>
              <a:t>ze</a:t>
            </a:r>
            <a:r>
              <a:rPr lang="cs-CZ" i="1" dirty="0"/>
              <a:t> </a:t>
            </a:r>
            <a:r>
              <a:rPr lang="cs-CZ" dirty="0"/>
              <a:t>sbírky </a:t>
            </a:r>
            <a:r>
              <a:rPr lang="cs-CZ" i="1" dirty="0"/>
              <a:t>Chlapcův kouzelný roh</a:t>
            </a:r>
            <a:r>
              <a:rPr lang="cs-CZ" dirty="0"/>
              <a:t>)</a:t>
            </a:r>
          </a:p>
          <a:p>
            <a:r>
              <a:rPr lang="cs-CZ" dirty="0"/>
              <a:t>4větá, ale věty tematicky propojené, vyvrcholení v závěrečném </a:t>
            </a:r>
            <a:r>
              <a:rPr lang="cs-CZ" i="1" dirty="0" err="1"/>
              <a:t>Finale</a:t>
            </a:r>
            <a:r>
              <a:rPr lang="cs-CZ" dirty="0"/>
              <a:t> se sopránovým sólem</a:t>
            </a:r>
          </a:p>
          <a:p>
            <a:r>
              <a:rPr lang="cs-CZ" dirty="0"/>
              <a:t>zvukově odlehčená</a:t>
            </a:r>
          </a:p>
          <a:p>
            <a:r>
              <a:rPr lang="cs-CZ" dirty="0"/>
              <a:t>nevšední osobitost</a:t>
            </a:r>
          </a:p>
          <a:p>
            <a:r>
              <a:rPr lang="cs-CZ" dirty="0"/>
              <a:t>časté změny charakterů</a:t>
            </a:r>
          </a:p>
          <a:p>
            <a:r>
              <a:rPr lang="cs-CZ" dirty="0"/>
              <a:t>jedno z nejpopulárnějších Mahlerových děl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9685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luchino visconti smrt v benÃ¡tkÃ¡ch">
            <a:extLst>
              <a:ext uri="{FF2B5EF4-FFF2-40B4-BE49-F238E27FC236}">
                <a16:creationId xmlns:a16="http://schemas.microsoft.com/office/drawing/2014/main" id="{F4DB8AE8-7A25-480F-8B2C-D5ABCFE7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7086600" cy="48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0C044E-DE14-4FEF-9CEE-0C4F34A4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5800"/>
            <a:ext cx="11963399" cy="5989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u="sng" dirty="0"/>
              <a:t>č. 5 cis-moll </a:t>
            </a:r>
            <a:r>
              <a:rPr lang="cs-CZ" dirty="0"/>
              <a:t>(1901 – 1903, </a:t>
            </a:r>
          </a:p>
          <a:p>
            <a:pPr marL="0" indent="0">
              <a:buNone/>
            </a:pPr>
            <a:r>
              <a:rPr lang="cs-CZ" dirty="0" err="1"/>
              <a:t>rev</a:t>
            </a:r>
            <a:r>
              <a:rPr lang="cs-CZ" dirty="0"/>
              <a:t>. 1905 – tato se hraje nejčastěji)</a:t>
            </a:r>
          </a:p>
          <a:p>
            <a:r>
              <a:rPr lang="cs-CZ" dirty="0"/>
              <a:t>3 celky:</a:t>
            </a:r>
          </a:p>
          <a:p>
            <a:r>
              <a:rPr lang="cs-CZ" i="1" dirty="0"/>
              <a:t>Smuteční pochod (Jako pohřební </a:t>
            </a:r>
          </a:p>
          <a:p>
            <a:pPr marL="0" indent="0">
              <a:buNone/>
            </a:pPr>
            <a:r>
              <a:rPr lang="cs-CZ" i="1"/>
              <a:t>  průvod) </a:t>
            </a:r>
            <a:r>
              <a:rPr lang="cs-CZ" i="1" dirty="0"/>
              <a:t>/ </a:t>
            </a:r>
            <a:r>
              <a:rPr lang="cs-CZ" i="1" dirty="0" err="1"/>
              <a:t>Trauermarsch</a:t>
            </a:r>
            <a:r>
              <a:rPr lang="cs-CZ" i="1" dirty="0"/>
              <a:t> (</a:t>
            </a:r>
            <a:r>
              <a:rPr lang="cs-CZ" i="1" dirty="0" err="1"/>
              <a:t>Wie</a:t>
            </a:r>
            <a:r>
              <a:rPr lang="cs-CZ" i="1" dirty="0"/>
              <a:t> </a:t>
            </a:r>
            <a:r>
              <a:rPr lang="cs-CZ" i="1" dirty="0" err="1"/>
              <a:t>ein</a:t>
            </a:r>
            <a:r>
              <a:rPr lang="cs-CZ" i="1" dirty="0"/>
              <a:t> </a:t>
            </a:r>
          </a:p>
          <a:p>
            <a:pPr marL="0" indent="0">
              <a:buNone/>
            </a:pPr>
            <a:r>
              <a:rPr lang="cs-CZ" i="1" dirty="0"/>
              <a:t>  Kondukt)</a:t>
            </a:r>
          </a:p>
          <a:p>
            <a:r>
              <a:rPr lang="cs-CZ" i="1" dirty="0"/>
              <a:t>Scherzo</a:t>
            </a:r>
          </a:p>
          <a:p>
            <a:r>
              <a:rPr lang="cs-CZ" i="1" dirty="0" err="1"/>
              <a:t>Adagietto</a:t>
            </a:r>
            <a:r>
              <a:rPr lang="cs-CZ" i="1" dirty="0"/>
              <a:t> </a:t>
            </a:r>
            <a:r>
              <a:rPr lang="cs-CZ" dirty="0"/>
              <a:t>– režisér </a:t>
            </a:r>
            <a:r>
              <a:rPr lang="cs-CZ" dirty="0" err="1"/>
              <a:t>Luchino</a:t>
            </a:r>
            <a:r>
              <a:rPr lang="cs-CZ" dirty="0"/>
              <a:t> </a:t>
            </a:r>
            <a:r>
              <a:rPr lang="cs-CZ" dirty="0" err="1"/>
              <a:t>Visconti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  použil 1971 jako hudbu k filmu </a:t>
            </a:r>
          </a:p>
          <a:p>
            <a:pPr marL="0" indent="0">
              <a:buNone/>
            </a:pPr>
            <a:r>
              <a:rPr lang="cs-CZ" i="1" dirty="0"/>
              <a:t>   Smrt v Benátkách</a:t>
            </a:r>
            <a:r>
              <a:rPr lang="cs-CZ" dirty="0"/>
              <a:t> (podle novely </a:t>
            </a:r>
          </a:p>
          <a:p>
            <a:pPr marL="0" indent="0">
              <a:buNone/>
            </a:pPr>
            <a:r>
              <a:rPr lang="cs-CZ" dirty="0"/>
              <a:t>   Thomase Manna)</a:t>
            </a:r>
          </a:p>
          <a:p>
            <a:pPr marL="0" indent="0">
              <a:buNone/>
            </a:pPr>
            <a:r>
              <a:rPr lang="cs-CZ" dirty="0"/>
              <a:t>   obsazení: harfa a smyčce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19562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747DCA-8322-4BB2-8234-8E13B506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2133600"/>
            <a:ext cx="11719559" cy="4724400"/>
          </a:xfrm>
        </p:spPr>
        <p:txBody>
          <a:bodyPr/>
          <a:lstStyle/>
          <a:p>
            <a:pPr marL="0" indent="0">
              <a:buNone/>
            </a:pPr>
            <a:r>
              <a:rPr lang="cs-CZ" i="1" u="sng" dirty="0"/>
              <a:t>č. 6 a-moll Tragická</a:t>
            </a:r>
            <a:r>
              <a:rPr lang="cs-CZ" u="sng" dirty="0"/>
              <a:t> </a:t>
            </a:r>
            <a:r>
              <a:rPr lang="cs-CZ" dirty="0"/>
              <a:t>(1903 – 1904, dvě další verze)</a:t>
            </a:r>
          </a:p>
          <a:p>
            <a:r>
              <a:rPr lang="cs-CZ" dirty="0"/>
              <a:t>4větá (všechny ve stejné tónině)</a:t>
            </a:r>
          </a:p>
          <a:p>
            <a:r>
              <a:rPr lang="cs-CZ" dirty="0"/>
              <a:t>mimořádně velké obsazení</a:t>
            </a:r>
          </a:p>
          <a:p>
            <a:r>
              <a:rPr lang="cs-CZ" dirty="0"/>
              <a:t>netypické bicí nástroje: kravské zvonce, celesta, kladivo (toto ve </a:t>
            </a:r>
            <a:r>
              <a:rPr lang="cs-CZ" i="1" dirty="0"/>
              <a:t>Finále</a:t>
            </a:r>
            <a:r>
              <a:rPr lang="cs-CZ" dirty="0"/>
              <a:t> – „osudové údery“)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i="1" u="sng" dirty="0"/>
              <a:t>č. 7 </a:t>
            </a:r>
            <a:r>
              <a:rPr lang="cs-CZ" dirty="0"/>
              <a:t>(1904 – 1905)</a:t>
            </a:r>
          </a:p>
          <a:p>
            <a:r>
              <a:rPr lang="cs-CZ" dirty="0"/>
              <a:t>5větá, bez určení tóniny, rozšířená tonalita</a:t>
            </a:r>
          </a:p>
          <a:p>
            <a:r>
              <a:rPr lang="cs-CZ" dirty="0"/>
              <a:t>premiéroval v Praze 1908 s Českou filharmonií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19067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613861" cy="883920"/>
          </a:xfrm>
        </p:spPr>
        <p:txBody>
          <a:bodyPr/>
          <a:lstStyle/>
          <a:p>
            <a:r>
              <a:rPr lang="cs-CZ" i="1" dirty="0"/>
              <a:t>8. Symfonie tisíců / </a:t>
            </a:r>
            <a:r>
              <a:rPr lang="cs-CZ" i="1" dirty="0" err="1"/>
              <a:t>Symphonie</a:t>
            </a:r>
            <a:r>
              <a:rPr lang="cs-CZ" i="1" dirty="0"/>
              <a:t> der </a:t>
            </a:r>
            <a:r>
              <a:rPr lang="cs-CZ" i="1" dirty="0" err="1"/>
              <a:t>Tausend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12520"/>
            <a:ext cx="11887200" cy="588937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Es-dur, 1906 – 1907</a:t>
            </a:r>
          </a:p>
          <a:p>
            <a:r>
              <a:rPr lang="cs-CZ" dirty="0"/>
              <a:t>2větá / o 2 částech (lze pozorovat 4větost)</a:t>
            </a:r>
          </a:p>
          <a:p>
            <a:r>
              <a:rPr lang="cs-CZ" dirty="0"/>
              <a:t>vokální od začátku do konce</a:t>
            </a:r>
          </a:p>
          <a:p>
            <a:r>
              <a:rPr lang="cs-CZ" dirty="0"/>
              <a:t>název přidělila koncertní agentura, která organizovala premiéru 1910 v Mnichově, dirigoval Mahler, 1031 interpretů</a:t>
            </a:r>
          </a:p>
          <a:p>
            <a:r>
              <a:rPr lang="cs-CZ" dirty="0"/>
              <a:t>obsazení:</a:t>
            </a:r>
          </a:p>
          <a:p>
            <a:pPr lvl="1"/>
            <a:r>
              <a:rPr lang="cs-CZ" dirty="0"/>
              <a:t>orchestr: </a:t>
            </a:r>
          </a:p>
          <a:p>
            <a:pPr lvl="2"/>
            <a:r>
              <a:rPr lang="cs-CZ" dirty="0"/>
              <a:t>2 pikoly, 4 flétny, 4 hoboje, 1 anglický roh, 3 klarinety, 1 basklarinet, 1 klarinet in Es, 4 fagoty, 1 kontrafagot, 8 lesních rohů, 4 trubky, 4 trombony, 1 tuba</a:t>
            </a:r>
          </a:p>
          <a:p>
            <a:pPr lvl="2"/>
            <a:r>
              <a:rPr lang="cs-CZ" dirty="0"/>
              <a:t>2 tympány, velký buben, talíře, tamtam, triangl, zvony, zvonkohra</a:t>
            </a:r>
          </a:p>
          <a:p>
            <a:pPr lvl="2"/>
            <a:r>
              <a:rPr lang="cs-CZ" dirty="0"/>
              <a:t>celesta, harmonium, klavír, varhany, 2 harfy (několikanásobně obsazené), mandolína</a:t>
            </a:r>
          </a:p>
          <a:p>
            <a:pPr lvl="2"/>
            <a:r>
              <a:rPr lang="cs-CZ" dirty="0"/>
              <a:t>smyčce, včetně kontrabasů s kontra C strunou</a:t>
            </a:r>
          </a:p>
          <a:p>
            <a:pPr lvl="2"/>
            <a:r>
              <a:rPr lang="cs-CZ" dirty="0"/>
              <a:t>izolované umístění: 4 trubky, 3 trombony</a:t>
            </a:r>
          </a:p>
          <a:p>
            <a:pPr lvl="1"/>
            <a:r>
              <a:rPr lang="cs-CZ" dirty="0"/>
              <a:t>sóla:</a:t>
            </a:r>
          </a:p>
          <a:p>
            <a:pPr lvl="2"/>
            <a:r>
              <a:rPr lang="cs-CZ" dirty="0"/>
              <a:t>I. soprán (Magna </a:t>
            </a:r>
            <a:r>
              <a:rPr lang="cs-CZ" dirty="0" err="1"/>
              <a:t>Peccatrix</a:t>
            </a:r>
            <a:r>
              <a:rPr lang="cs-CZ" dirty="0"/>
              <a:t>), II. soprán (Una </a:t>
            </a:r>
            <a:r>
              <a:rPr lang="cs-CZ" dirty="0" err="1"/>
              <a:t>poenitentium</a:t>
            </a:r>
            <a:r>
              <a:rPr lang="cs-CZ" dirty="0"/>
              <a:t>), I. alt (</a:t>
            </a:r>
            <a:r>
              <a:rPr lang="cs-CZ" dirty="0" err="1"/>
              <a:t>Mulier</a:t>
            </a:r>
            <a:r>
              <a:rPr lang="cs-CZ" dirty="0"/>
              <a:t> </a:t>
            </a:r>
            <a:r>
              <a:rPr lang="cs-CZ" dirty="0" err="1"/>
              <a:t>Samaritana</a:t>
            </a:r>
            <a:r>
              <a:rPr lang="cs-CZ" dirty="0"/>
              <a:t>), II. alt (Maria </a:t>
            </a:r>
            <a:r>
              <a:rPr lang="cs-CZ" dirty="0" err="1"/>
              <a:t>Aegyptiaca</a:t>
            </a:r>
            <a:r>
              <a:rPr lang="cs-CZ" dirty="0"/>
              <a:t>), tenor (</a:t>
            </a:r>
            <a:r>
              <a:rPr lang="cs-CZ" dirty="0" err="1"/>
              <a:t>Doctor</a:t>
            </a:r>
            <a:r>
              <a:rPr lang="cs-CZ" dirty="0"/>
              <a:t> </a:t>
            </a:r>
            <a:r>
              <a:rPr lang="cs-CZ" dirty="0" err="1"/>
              <a:t>Marianus</a:t>
            </a:r>
            <a:r>
              <a:rPr lang="cs-CZ" dirty="0"/>
              <a:t>), baryton (</a:t>
            </a:r>
            <a:r>
              <a:rPr lang="cs-CZ" dirty="0" err="1"/>
              <a:t>Paterecstaticus</a:t>
            </a:r>
            <a:r>
              <a:rPr lang="cs-CZ" dirty="0"/>
              <a:t>), bas (Pater </a:t>
            </a:r>
            <a:r>
              <a:rPr lang="cs-CZ" dirty="0" err="1"/>
              <a:t>profundus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izolované umístění: soprán (Mater </a:t>
            </a:r>
            <a:r>
              <a:rPr lang="cs-CZ" dirty="0" err="1"/>
              <a:t>gloriosa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sbory</a:t>
            </a:r>
          </a:p>
          <a:p>
            <a:pPr lvl="2"/>
            <a:r>
              <a:rPr lang="cs-CZ" dirty="0"/>
              <a:t>chlapecký sbor</a:t>
            </a:r>
          </a:p>
          <a:p>
            <a:pPr lvl="2"/>
            <a:r>
              <a:rPr lang="cs-CZ" dirty="0"/>
              <a:t>I. a II. smíšený sbor</a:t>
            </a:r>
          </a:p>
          <a:p>
            <a:pPr lvl="1"/>
            <a:r>
              <a:rPr lang="cs-CZ" dirty="0"/>
              <a:t>při velkém obsazení sborů a smyčců se doporučuje zdvojení dřevěných dechových nástrojů</a:t>
            </a:r>
          </a:p>
        </p:txBody>
      </p:sp>
    </p:spTree>
    <p:extLst>
      <p:ext uri="{BB962C8B-B14F-4D97-AF65-F5344CB8AC3E}">
        <p14:creationId xmlns:p14="http://schemas.microsoft.com/office/powerpoint/2010/main" val="27177102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7591" y="265814"/>
            <a:ext cx="11950995" cy="650712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1. věta / část: text </a:t>
            </a:r>
            <a:r>
              <a:rPr lang="cs-CZ" i="1" dirty="0" err="1"/>
              <a:t>Veni</a:t>
            </a:r>
            <a:r>
              <a:rPr lang="cs-CZ" i="1" dirty="0"/>
              <a:t>, </a:t>
            </a:r>
            <a:r>
              <a:rPr lang="cs-CZ" i="1" dirty="0" err="1"/>
              <a:t>creator</a:t>
            </a:r>
            <a:r>
              <a:rPr lang="cs-CZ" i="1" dirty="0"/>
              <a:t> spiritus</a:t>
            </a:r>
          </a:p>
          <a:p>
            <a:pPr marL="0" indent="0">
              <a:buNone/>
            </a:pPr>
            <a:r>
              <a:rPr lang="cs-CZ" dirty="0"/>
              <a:t>vyjádření lásky k bohu</a:t>
            </a:r>
          </a:p>
          <a:p>
            <a:pPr marL="0" indent="0">
              <a:buNone/>
            </a:pPr>
            <a:r>
              <a:rPr lang="cs-CZ" dirty="0"/>
              <a:t>fuga v orchestru!</a:t>
            </a:r>
          </a:p>
          <a:p>
            <a:pPr marL="3657600" lvl="8" indent="0">
              <a:buNone/>
            </a:pPr>
            <a:r>
              <a:rPr lang="cs-CZ" dirty="0"/>
              <a:t>	Duchu Tvůrce, přijď, navštiv nás,</a:t>
            </a:r>
            <a:br>
              <a:rPr lang="cs-CZ" dirty="0"/>
            </a:br>
            <a:r>
              <a:rPr lang="cs-CZ" dirty="0"/>
              <a:t>	přijď do srdce všech věrných svých</a:t>
            </a:r>
            <a:br>
              <a:rPr lang="cs-CZ" dirty="0"/>
            </a:br>
            <a:r>
              <a:rPr lang="cs-CZ" dirty="0"/>
              <a:t>	a naplň je svou milostí,</a:t>
            </a:r>
            <a:br>
              <a:rPr lang="cs-CZ" dirty="0"/>
            </a:br>
            <a:r>
              <a:rPr lang="cs-CZ" dirty="0"/>
              <a:t>	vždyť ty sám jsi nás utvořil.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Ty se nazýváš Těšitel,</a:t>
            </a:r>
            <a:br>
              <a:rPr lang="cs-CZ" dirty="0"/>
            </a:br>
            <a:r>
              <a:rPr lang="cs-CZ" dirty="0"/>
              <a:t>	Bůh nejvyšší nám tebe dal,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err="1"/>
              <a:t>tys</a:t>
            </a:r>
            <a:r>
              <a:rPr lang="cs-CZ" dirty="0"/>
              <a:t> pramen živý, lásky žár,</a:t>
            </a:r>
            <a:br>
              <a:rPr lang="cs-CZ" dirty="0"/>
            </a:br>
            <a:r>
              <a:rPr lang="cs-CZ" dirty="0"/>
              <a:t>	pomazání jsi duchovní.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Dárce darů jsi sedmera,</a:t>
            </a:r>
            <a:br>
              <a:rPr lang="cs-CZ" dirty="0"/>
            </a:br>
            <a:r>
              <a:rPr lang="cs-CZ" dirty="0"/>
              <a:t>	prst pravice jsi Otcovy,</a:t>
            </a:r>
            <a:br>
              <a:rPr lang="cs-CZ" dirty="0"/>
            </a:br>
            <a:r>
              <a:rPr lang="cs-CZ" dirty="0"/>
              <a:t>	ty jsi ten Otcem slíbený,</a:t>
            </a:r>
            <a:br>
              <a:rPr lang="cs-CZ" dirty="0"/>
            </a:br>
            <a:r>
              <a:rPr lang="cs-CZ" dirty="0"/>
              <a:t>	správně dáváš nám promlouvat.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V duši světlo nám rozžehni</a:t>
            </a:r>
            <a:br>
              <a:rPr lang="cs-CZ" dirty="0"/>
            </a:br>
            <a:r>
              <a:rPr lang="cs-CZ" dirty="0"/>
              <a:t>	a do srdce nám lásku </a:t>
            </a:r>
            <a:r>
              <a:rPr lang="cs-CZ" dirty="0" err="1"/>
              <a:t>vlej</a:t>
            </a:r>
            <a:br>
              <a:rPr lang="cs-CZ" dirty="0"/>
            </a:br>
            <a:r>
              <a:rPr lang="cs-CZ" dirty="0"/>
              <a:t>	a naše tělo ubohé</a:t>
            </a:r>
            <a:br>
              <a:rPr lang="cs-CZ" dirty="0"/>
            </a:br>
            <a:r>
              <a:rPr lang="cs-CZ" dirty="0"/>
              <a:t>	stále silou svou posiluj.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Nepřítele pryč odežeň</a:t>
            </a:r>
            <a:br>
              <a:rPr lang="cs-CZ" dirty="0"/>
            </a:br>
            <a:r>
              <a:rPr lang="cs-CZ" dirty="0"/>
              <a:t>	a ve světě svůj nastol mír,</a:t>
            </a:r>
            <a:br>
              <a:rPr lang="cs-CZ" dirty="0"/>
            </a:br>
            <a:r>
              <a:rPr lang="cs-CZ" dirty="0"/>
              <a:t>	nás cestou správnou vždycky veď,</a:t>
            </a:r>
            <a:br>
              <a:rPr lang="cs-CZ" dirty="0"/>
            </a:br>
            <a:r>
              <a:rPr lang="cs-CZ" dirty="0"/>
              <a:t>	ať nás mine vše škodlivé.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Boha Otce nás nauč znát,</a:t>
            </a:r>
            <a:br>
              <a:rPr lang="cs-CZ" dirty="0"/>
            </a:br>
            <a:r>
              <a:rPr lang="cs-CZ" dirty="0"/>
              <a:t>	dej vyznávat nám Ježíše</a:t>
            </a:r>
            <a:br>
              <a:rPr lang="cs-CZ" dirty="0"/>
            </a:br>
            <a:r>
              <a:rPr lang="cs-CZ" dirty="0"/>
              <a:t>	a tobě, Otci i Synu</a:t>
            </a:r>
            <a:br>
              <a:rPr lang="cs-CZ" dirty="0"/>
            </a:br>
            <a:r>
              <a:rPr lang="cs-CZ" dirty="0"/>
              <a:t>	vírou se vždy víc otvírat.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49157" r="48062" b="17873"/>
          <a:stretch/>
        </p:blipFill>
        <p:spPr>
          <a:xfrm rot="5400000">
            <a:off x="-1324663" y="3300500"/>
            <a:ext cx="4882162" cy="22328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9" t="49298" r="9846" b="20899"/>
          <a:stretch/>
        </p:blipFill>
        <p:spPr>
          <a:xfrm rot="5400000">
            <a:off x="1044784" y="3649763"/>
            <a:ext cx="4396290" cy="20201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8817" r="66568" b="9605"/>
          <a:stretch/>
        </p:blipFill>
        <p:spPr>
          <a:xfrm rot="5400000">
            <a:off x="8513135" y="848785"/>
            <a:ext cx="2551813" cy="480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56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233916"/>
            <a:ext cx="12099850" cy="6624084"/>
          </a:xfrm>
        </p:spPr>
        <p:txBody>
          <a:bodyPr/>
          <a:lstStyle/>
          <a:p>
            <a:r>
              <a:rPr lang="cs-CZ" dirty="0"/>
              <a:t>2. věta / část (</a:t>
            </a:r>
            <a:r>
              <a:rPr lang="cs-CZ" i="1" dirty="0"/>
              <a:t>Adagio</a:t>
            </a:r>
            <a:r>
              <a:rPr lang="cs-CZ" dirty="0"/>
              <a:t>, </a:t>
            </a:r>
            <a:r>
              <a:rPr lang="cs-CZ" i="1" dirty="0"/>
              <a:t>Scherzo</a:t>
            </a:r>
            <a:r>
              <a:rPr lang="cs-CZ" dirty="0"/>
              <a:t>, </a:t>
            </a:r>
            <a:r>
              <a:rPr lang="cs-CZ" i="1" dirty="0" err="1"/>
              <a:t>Finale</a:t>
            </a:r>
            <a:r>
              <a:rPr lang="cs-CZ" dirty="0"/>
              <a:t>): text Goethova </a:t>
            </a:r>
            <a:r>
              <a:rPr lang="cs-CZ" i="1" dirty="0"/>
              <a:t>Fausta</a:t>
            </a:r>
          </a:p>
          <a:p>
            <a:pPr marL="0" indent="0">
              <a:buNone/>
            </a:pPr>
            <a:r>
              <a:rPr lang="cs-CZ" dirty="0"/>
              <a:t>vyjádření lásky k ženě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		</a:t>
            </a:r>
            <a:r>
              <a:rPr lang="cs-CZ" sz="1900" dirty="0"/>
              <a:t>překlad: Jaroslav Vrchlický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		 …							       …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52300" r="30399" b="7020"/>
          <a:stretch/>
        </p:blipFill>
        <p:spPr>
          <a:xfrm rot="5400000">
            <a:off x="-1725172" y="2783034"/>
            <a:ext cx="5784226" cy="236570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0" t="52152" r="7751" b="9741"/>
          <a:stretch/>
        </p:blipFill>
        <p:spPr>
          <a:xfrm rot="5400000">
            <a:off x="2359874" y="3972478"/>
            <a:ext cx="2338498" cy="2358656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3275" r="15117" b="5511"/>
          <a:stretch/>
        </p:blipFill>
        <p:spPr>
          <a:xfrm rot="5400000">
            <a:off x="5707073" y="3130188"/>
            <a:ext cx="4359348" cy="30962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t="11069" r="5897" b="8052"/>
          <a:stretch/>
        </p:blipFill>
        <p:spPr>
          <a:xfrm rot="5400000">
            <a:off x="8295822" y="2407463"/>
            <a:ext cx="5052656" cy="277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84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85583F-76E3-49BF-B1BE-61E3D7902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655320"/>
            <a:ext cx="11902439" cy="6050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i="1" u="sng" dirty="0"/>
              <a:t>Píseň o zemi / </a:t>
            </a:r>
            <a:r>
              <a:rPr lang="cs-CZ" i="1" u="sng" dirty="0" err="1"/>
              <a:t>Lied</a:t>
            </a:r>
            <a:r>
              <a:rPr lang="cs-CZ" i="1" u="sng" dirty="0"/>
              <a:t> von der </a:t>
            </a:r>
            <a:r>
              <a:rPr lang="cs-CZ" i="1" u="sng" dirty="0" err="1"/>
              <a:t>Erde</a:t>
            </a:r>
            <a:endParaRPr lang="cs-CZ" i="1" u="sng" dirty="0"/>
          </a:p>
          <a:p>
            <a:r>
              <a:rPr lang="cs-CZ" dirty="0"/>
              <a:t>„</a:t>
            </a:r>
            <a:r>
              <a:rPr lang="cs-CZ" i="1" dirty="0"/>
              <a:t>symfonie pro tenor, alt (baryton) a orchestr</a:t>
            </a:r>
            <a:r>
              <a:rPr lang="cs-CZ" dirty="0"/>
              <a:t>“</a:t>
            </a:r>
          </a:p>
          <a:p>
            <a:r>
              <a:rPr lang="cs-CZ" dirty="0"/>
              <a:t>chápána jako symfonie, přestože v pořadí symfonií není číslovaná</a:t>
            </a:r>
          </a:p>
          <a:p>
            <a:r>
              <a:rPr lang="cs-CZ" dirty="0"/>
              <a:t>jednoznačně patří mezi symfonickou, nikoliv písňovou Mahlerovu tvorbu</a:t>
            </a:r>
          </a:p>
          <a:p>
            <a:r>
              <a:rPr lang="cs-CZ" dirty="0"/>
              <a:t>komponoval 1907 – 1908, tj. chronologicky mezi 8. a 9. symfonií</a:t>
            </a:r>
          </a:p>
          <a:p>
            <a:r>
              <a:rPr lang="cs-CZ" dirty="0"/>
              <a:t>premiéru dirigoval 1911 Bruno Walter</a:t>
            </a:r>
          </a:p>
          <a:p>
            <a:r>
              <a:rPr lang="cs-CZ" dirty="0"/>
              <a:t>monumentální vokálně-instrumentální cyklus: 6 vět, každá koncipovaná jako orchestrální píseň</a:t>
            </a:r>
          </a:p>
          <a:p>
            <a:r>
              <a:rPr lang="cs-CZ" dirty="0"/>
              <a:t>člověk = součást země, Mahlerův nejniternější odkaz, rozloučení se životem</a:t>
            </a:r>
          </a:p>
          <a:p>
            <a:r>
              <a:rPr lang="cs-CZ" dirty="0"/>
              <a:t>pocit všeobecné beznaděje počátku století, pocit osamělosti, rezignace, touhy po domovu</a:t>
            </a:r>
          </a:p>
          <a:p>
            <a:r>
              <a:rPr lang="cs-CZ" dirty="0"/>
              <a:t>na německé překlady staré čínské poezie (</a:t>
            </a:r>
            <a:r>
              <a:rPr lang="cs-CZ" i="1" dirty="0"/>
              <a:t>Die </a:t>
            </a:r>
            <a:r>
              <a:rPr lang="cs-CZ" i="1" dirty="0" err="1"/>
              <a:t>chinesische</a:t>
            </a:r>
            <a:r>
              <a:rPr lang="cs-CZ" i="1" dirty="0"/>
              <a:t> </a:t>
            </a:r>
            <a:r>
              <a:rPr lang="cs-CZ" i="1" dirty="0" err="1"/>
              <a:t>Flöte</a:t>
            </a:r>
            <a:r>
              <a:rPr lang="cs-CZ" i="1" dirty="0"/>
              <a:t> / Čínská flétna</a:t>
            </a:r>
            <a:r>
              <a:rPr lang="cs-CZ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Pijácká píseň o bídě země / </a:t>
            </a:r>
            <a:r>
              <a:rPr lang="de-DE" i="1" dirty="0"/>
              <a:t>Das Trinklied vom Jammer der Erde</a:t>
            </a:r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Osamělý na podzim / Der </a:t>
            </a:r>
            <a:r>
              <a:rPr lang="cs-CZ" i="1" dirty="0" err="1"/>
              <a:t>Einsame</a:t>
            </a:r>
            <a:r>
              <a:rPr lang="cs-CZ" i="1" dirty="0"/>
              <a:t> </a:t>
            </a:r>
            <a:r>
              <a:rPr lang="cs-CZ" i="1" dirty="0" err="1"/>
              <a:t>im</a:t>
            </a:r>
            <a:r>
              <a:rPr lang="cs-CZ" i="1" dirty="0"/>
              <a:t> </a:t>
            </a:r>
            <a:r>
              <a:rPr lang="cs-CZ" i="1" dirty="0" err="1"/>
              <a:t>Herbst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O mládí / Von der </a:t>
            </a:r>
            <a:r>
              <a:rPr lang="cs-CZ" i="1" dirty="0" err="1"/>
              <a:t>Jugend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O kráse / Von der </a:t>
            </a:r>
            <a:r>
              <a:rPr lang="cs-CZ" i="1" dirty="0" err="1"/>
              <a:t>Schönheit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Opilý na jaře / Der </a:t>
            </a:r>
            <a:r>
              <a:rPr lang="cs-CZ" i="1" dirty="0" err="1"/>
              <a:t>Trunkene</a:t>
            </a:r>
            <a:r>
              <a:rPr lang="cs-CZ" i="1" dirty="0"/>
              <a:t> </a:t>
            </a:r>
            <a:r>
              <a:rPr lang="cs-CZ" i="1" dirty="0" err="1"/>
              <a:t>im</a:t>
            </a:r>
            <a:r>
              <a:rPr lang="cs-CZ" i="1" dirty="0"/>
              <a:t> </a:t>
            </a:r>
            <a:r>
              <a:rPr lang="cs-CZ" i="1" dirty="0" err="1"/>
              <a:t>Frühling</a:t>
            </a:r>
            <a:endParaRPr lang="cs-CZ" i="1" dirty="0"/>
          </a:p>
          <a:p>
            <a:pPr marL="457200" indent="-457200">
              <a:buFont typeface="+mj-lt"/>
              <a:buAutoNum type="arabicPeriod"/>
            </a:pPr>
            <a:r>
              <a:rPr lang="cs-CZ" i="1" dirty="0"/>
              <a:t>Rozloučení / Der </a:t>
            </a:r>
            <a:r>
              <a:rPr lang="cs-CZ" i="1" dirty="0" err="1"/>
              <a:t>Abschied</a:t>
            </a:r>
            <a:endParaRPr lang="cs-CZ" i="1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571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64A0FB-231A-4B24-B6FA-F5A6AC2F3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35480"/>
            <a:ext cx="11887199" cy="4739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i="1" u="sng" dirty="0"/>
              <a:t>č. 9 D-dur / Des-dur </a:t>
            </a:r>
            <a:r>
              <a:rPr lang="cs-CZ" dirty="0"/>
              <a:t>(1908 – 1910)</a:t>
            </a:r>
          </a:p>
          <a:p>
            <a:r>
              <a:rPr lang="cs-CZ" dirty="0"/>
              <a:t>4větá, krajní věty pomalé, vnitřní rychlé</a:t>
            </a:r>
          </a:p>
          <a:p>
            <a:r>
              <a:rPr lang="cs-CZ" dirty="0"/>
              <a:t>není vokální</a:t>
            </a:r>
          </a:p>
          <a:p>
            <a:r>
              <a:rPr lang="cs-CZ" dirty="0"/>
              <a:t>končí v Des-dur = Wagnerova tónina vykoupení</a:t>
            </a:r>
          </a:p>
          <a:p>
            <a:r>
              <a:rPr lang="cs-CZ" dirty="0" err="1"/>
              <a:t>Th</a:t>
            </a:r>
            <a:r>
              <a:rPr lang="cs-CZ" dirty="0"/>
              <a:t>. W. </a:t>
            </a:r>
            <a:r>
              <a:rPr lang="cs-CZ" dirty="0" err="1"/>
              <a:t>Adorno</a:t>
            </a:r>
            <a:r>
              <a:rPr lang="cs-CZ" dirty="0"/>
              <a:t>: „</a:t>
            </a:r>
            <a:r>
              <a:rPr lang="cs-CZ" i="1" dirty="0"/>
              <a:t>první dílo Nové hudby</a:t>
            </a:r>
            <a:r>
              <a:rPr lang="cs-CZ" dirty="0"/>
              <a:t>“</a:t>
            </a:r>
          </a:p>
          <a:p>
            <a:r>
              <a:rPr lang="cs-CZ" dirty="0"/>
              <a:t>hlavní myšlenka: transcendence lidské smrti prostřednictvím lásky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u="sng" dirty="0"/>
              <a:t>č. 10</a:t>
            </a:r>
            <a:r>
              <a:rPr lang="cs-CZ" dirty="0"/>
              <a:t> (1910)</a:t>
            </a:r>
          </a:p>
          <a:p>
            <a:r>
              <a:rPr lang="cs-CZ" dirty="0"/>
              <a:t>nedokončená, zachováno jen </a:t>
            </a:r>
            <a:r>
              <a:rPr lang="cs-CZ" i="1" dirty="0"/>
              <a:t>Adagio</a:t>
            </a:r>
          </a:p>
          <a:p>
            <a:r>
              <a:rPr lang="cs-CZ" dirty="0"/>
              <a:t>kompozičně navazuje na závěr </a:t>
            </a:r>
            <a:r>
              <a:rPr lang="cs-CZ" i="1" dirty="0"/>
              <a:t>9. symfonie </a:t>
            </a:r>
            <a:r>
              <a:rPr lang="cs-CZ" dirty="0"/>
              <a:t>a </a:t>
            </a:r>
            <a:r>
              <a:rPr lang="cs-CZ" i="1" dirty="0"/>
              <a:t>Píseň o zemi</a:t>
            </a:r>
          </a:p>
          <a:p>
            <a:r>
              <a:rPr lang="cs-CZ" dirty="0"/>
              <a:t>kvalita (kvazi)vědeckých pokusů o interpretaci a dokončení symfonie je sporná (vydal Franz </a:t>
            </a:r>
            <a:r>
              <a:rPr lang="cs-CZ" dirty="0" err="1"/>
              <a:t>Schalk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55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B2AAF7-014D-4F02-B131-919F862A3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4E773F-1FC8-4FFC-95C1-9C126B30A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3120"/>
            <a:ext cx="12191999" cy="46482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uznáván až na sklonku života (zvl. provedení 7. symfonie v Mnichově 1885), význam jeho odkazu objeven až po smrti</a:t>
            </a:r>
          </a:p>
          <a:p>
            <a:r>
              <a:rPr lang="cs-CZ" dirty="0"/>
              <a:t>ve své době jeho skladby patřily k avantgardě</a:t>
            </a:r>
          </a:p>
          <a:p>
            <a:r>
              <a:rPr lang="cs-CZ" dirty="0"/>
              <a:t>přestože vrcholná osobnost pozdního romantismu, bez národnostního akcentu, stejně jako Mahler a R. Strauss</a:t>
            </a:r>
          </a:p>
          <a:p>
            <a:r>
              <a:rPr lang="cs-CZ" dirty="0"/>
              <a:t>jeho dílo výhradně orchestrální (+ duchovní hudba + několik světských sborových děl)</a:t>
            </a:r>
          </a:p>
          <a:p>
            <a:r>
              <a:rPr lang="cs-CZ" dirty="0"/>
              <a:t>v podstatě ignoruje klavírní tvorbu</a:t>
            </a:r>
          </a:p>
          <a:p>
            <a:r>
              <a:rPr lang="cs-CZ" dirty="0"/>
              <a:t>přestože dlouholetý varhaník a světový varhanní improvizátor, napsal pro varhany jen málo významných děl</a:t>
            </a:r>
          </a:p>
          <a:p>
            <a:r>
              <a:rPr lang="cs-CZ" dirty="0"/>
              <a:t>zvukovou představu varhan stylizoval do symfonického orchestru, v jeho orchestrálním slohu je slyšitelná varhanní stylistika</a:t>
            </a:r>
          </a:p>
          <a:p>
            <a:r>
              <a:rPr lang="cs-CZ" dirty="0"/>
              <a:t>nadšený obdivovatel Wagnera, přesto nenapsal operu, hudební dramata ani písně</a:t>
            </a:r>
          </a:p>
        </p:txBody>
      </p:sp>
    </p:spTree>
    <p:extLst>
      <p:ext uri="{BB962C8B-B14F-4D97-AF65-F5344CB8AC3E}">
        <p14:creationId xmlns:p14="http://schemas.microsoft.com/office/powerpoint/2010/main" val="32272782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2F6C3-C7F8-4574-AEC1-B9AF4D60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Písňová tvorba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3260E-3D5D-44EB-85B4-29C2D4DED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1680"/>
            <a:ext cx="12085319" cy="470916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nejvíce navázal na Schuberta, a to nejen v písňových cyklech, ale také v písňových charakterech symfonií</a:t>
            </a:r>
          </a:p>
          <a:p>
            <a:r>
              <a:rPr lang="cs-CZ" dirty="0"/>
              <a:t>raná: kantáta </a:t>
            </a:r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klange</a:t>
            </a:r>
            <a:r>
              <a:rPr lang="cs-CZ" i="1" dirty="0"/>
              <a:t> </a:t>
            </a:r>
            <a:r>
              <a:rPr lang="cs-CZ" i="1" dirty="0" err="1"/>
              <a:t>Lied</a:t>
            </a:r>
            <a:r>
              <a:rPr lang="cs-CZ" dirty="0"/>
              <a:t> (</a:t>
            </a:r>
            <a:r>
              <a:rPr lang="cs-CZ" i="1" dirty="0" err="1"/>
              <a:t>Žalobná</a:t>
            </a:r>
            <a:r>
              <a:rPr lang="cs-CZ" i="1" dirty="0"/>
              <a:t> píseň</a:t>
            </a:r>
            <a:r>
              <a:rPr lang="cs-CZ" dirty="0"/>
              <a:t>, po úpravě dokončil 1898), zbytek raných děl zničil</a:t>
            </a:r>
          </a:p>
          <a:p>
            <a:r>
              <a:rPr lang="de-DE" i="1" dirty="0" err="1"/>
              <a:t>Písně</a:t>
            </a:r>
            <a:r>
              <a:rPr lang="de-DE" i="1" dirty="0"/>
              <a:t> </a:t>
            </a:r>
            <a:r>
              <a:rPr lang="de-DE" i="1" dirty="0" err="1"/>
              <a:t>potulného</a:t>
            </a:r>
            <a:r>
              <a:rPr lang="de-DE" i="1" dirty="0"/>
              <a:t> </a:t>
            </a:r>
            <a:r>
              <a:rPr lang="de-DE" i="1" dirty="0" err="1"/>
              <a:t>tovaryše</a:t>
            </a:r>
            <a:r>
              <a:rPr lang="de-DE" dirty="0"/>
              <a:t> (</a:t>
            </a:r>
            <a:r>
              <a:rPr lang="de-DE" i="1" dirty="0"/>
              <a:t>Lieder eines fahrenden Gesellen</a:t>
            </a:r>
            <a:r>
              <a:rPr lang="cs-CZ" dirty="0"/>
              <a:t>, 1883 – 1885) – 4 písně</a:t>
            </a:r>
          </a:p>
          <a:p>
            <a:pPr lvl="1"/>
            <a:r>
              <a:rPr lang="cs-CZ" dirty="0"/>
              <a:t>původně pro hlas s klavírem, později přepracoval na orchestr</a:t>
            </a:r>
          </a:p>
          <a:p>
            <a:pPr lvl="1"/>
            <a:r>
              <a:rPr lang="cs-CZ" dirty="0"/>
              <a:t>texty částečně sám, částečně </a:t>
            </a:r>
            <a:r>
              <a:rPr lang="cs-CZ" i="1" dirty="0"/>
              <a:t>Chlapcův kouzelný roh</a:t>
            </a:r>
          </a:p>
          <a:p>
            <a:r>
              <a:rPr lang="de-DE" i="1" dirty="0" err="1"/>
              <a:t>Chlapcův</a:t>
            </a:r>
            <a:r>
              <a:rPr lang="de-DE" i="1" dirty="0"/>
              <a:t> </a:t>
            </a:r>
            <a:r>
              <a:rPr lang="de-DE" i="1" dirty="0" err="1"/>
              <a:t>kouzelný</a:t>
            </a:r>
            <a:r>
              <a:rPr lang="de-DE" i="1" dirty="0"/>
              <a:t> roh</a:t>
            </a:r>
            <a:r>
              <a:rPr lang="de-DE" dirty="0"/>
              <a:t> (</a:t>
            </a:r>
            <a:r>
              <a:rPr lang="de-DE" i="1" dirty="0"/>
              <a:t>Des Knaben Wunderhorn</a:t>
            </a:r>
            <a:r>
              <a:rPr lang="cs-CZ" dirty="0"/>
              <a:t>, 1888 - 1896)</a:t>
            </a:r>
          </a:p>
          <a:p>
            <a:pPr lvl="1"/>
            <a:r>
              <a:rPr lang="cs-CZ" dirty="0"/>
              <a:t>1. část: 9 písní, 2. část: 15 písní</a:t>
            </a:r>
          </a:p>
          <a:p>
            <a:r>
              <a:rPr lang="cs-CZ" dirty="0"/>
              <a:t>během vedení Vídeňské dvorní opery</a:t>
            </a:r>
          </a:p>
          <a:p>
            <a:pPr lvl="1"/>
            <a:r>
              <a:rPr lang="cs-CZ" i="1" dirty="0"/>
              <a:t>Sedm písní na básně Friedricha </a:t>
            </a:r>
            <a:r>
              <a:rPr lang="cs-CZ" i="1" dirty="0" err="1"/>
              <a:t>Rückerta</a:t>
            </a:r>
            <a:r>
              <a:rPr lang="cs-CZ" i="1" dirty="0"/>
              <a:t> </a:t>
            </a:r>
            <a:r>
              <a:rPr lang="cs-CZ" dirty="0"/>
              <a:t>– jednoduchost a líbivost</a:t>
            </a:r>
          </a:p>
          <a:p>
            <a:pPr lvl="1"/>
            <a:r>
              <a:rPr lang="cs-CZ" i="1" dirty="0"/>
              <a:t>Písně o mrtvých dětech </a:t>
            </a:r>
            <a:r>
              <a:rPr lang="cs-CZ" dirty="0"/>
              <a:t>(</a:t>
            </a:r>
            <a:r>
              <a:rPr lang="cs-CZ" i="1" dirty="0" err="1"/>
              <a:t>Kindertotenliedern</a:t>
            </a:r>
            <a:r>
              <a:rPr lang="cs-CZ" dirty="0"/>
              <a:t>, dokončil 1904) – 5 písní</a:t>
            </a:r>
            <a:endParaRPr lang="cs-CZ" i="1" dirty="0"/>
          </a:p>
          <a:p>
            <a:pPr lvl="2"/>
            <a:r>
              <a:rPr lang="cs-CZ" dirty="0"/>
              <a:t>také na </a:t>
            </a:r>
            <a:r>
              <a:rPr lang="cs-CZ" dirty="0" err="1"/>
              <a:t>Rückertovy</a:t>
            </a:r>
            <a:r>
              <a:rPr lang="cs-CZ" dirty="0"/>
              <a:t> texty, pro mezzosoprán nebo baryton s orchestrem</a:t>
            </a:r>
          </a:p>
          <a:p>
            <a:pPr lvl="2"/>
            <a:r>
              <a:rPr lang="cs-CZ" dirty="0"/>
              <a:t>tristanovská chromatika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1100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9AD56-EBFA-464D-87B4-2B44A46FD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Odkaz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1185CC8-D6C5-4117-82F7-A9A5B334D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2026920"/>
            <a:ext cx="11932919" cy="4693920"/>
          </a:xfrm>
        </p:spPr>
        <p:txBody>
          <a:bodyPr/>
          <a:lstStyle/>
          <a:p>
            <a:r>
              <a:rPr lang="cs-CZ" dirty="0"/>
              <a:t>od 1866 medaile Gustava Mahlera</a:t>
            </a:r>
          </a:p>
          <a:p>
            <a:r>
              <a:rPr lang="cs-CZ" dirty="0"/>
              <a:t>renesance jeho díla ve 20. stol.: Leonard </a:t>
            </a:r>
            <a:r>
              <a:rPr lang="cs-CZ" dirty="0" err="1"/>
              <a:t>Bernstein</a:t>
            </a:r>
            <a:endParaRPr lang="cs-CZ" dirty="0"/>
          </a:p>
          <a:p>
            <a:r>
              <a:rPr lang="cs-CZ" dirty="0"/>
              <a:t>od 1955 ve Vídni Společnost Gustava Mahlera</a:t>
            </a:r>
          </a:p>
          <a:p>
            <a:r>
              <a:rPr lang="cs-CZ" dirty="0"/>
              <a:t>u nás jeho dílo nahráli Rafael Kubelík a Václav Neumann</a:t>
            </a:r>
          </a:p>
          <a:p>
            <a:r>
              <a:rPr lang="cs-CZ" dirty="0"/>
              <a:t>obnova rodného domu v Kalištích u Humpolce</a:t>
            </a:r>
          </a:p>
          <a:p>
            <a:r>
              <a:rPr lang="cs-CZ" dirty="0"/>
              <a:t>festival </a:t>
            </a:r>
            <a:r>
              <a:rPr lang="cs-CZ" i="1" dirty="0"/>
              <a:t>Hudba tisíců</a:t>
            </a:r>
            <a:r>
              <a:rPr lang="cs-CZ" dirty="0"/>
              <a:t> (</a:t>
            </a:r>
            <a:r>
              <a:rPr lang="cs-CZ" dirty="0">
                <a:hlinkClick r:id="rId2"/>
              </a:rPr>
              <a:t>https://www.mahler2000.cz/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60009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44F77-12C2-4752-A5BD-EF38F3A84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Filmová zpracování Mahlerova života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C32D9B-A6B8-47C4-AFB4-2B3ED4FE7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6920"/>
            <a:ext cx="12070079" cy="4724400"/>
          </a:xfrm>
        </p:spPr>
        <p:txBody>
          <a:bodyPr/>
          <a:lstStyle/>
          <a:p>
            <a:r>
              <a:rPr lang="cs-CZ" dirty="0" err="1"/>
              <a:t>Ken</a:t>
            </a:r>
            <a:r>
              <a:rPr lang="cs-CZ" dirty="0"/>
              <a:t> </a:t>
            </a:r>
            <a:r>
              <a:rPr lang="cs-CZ" dirty="0" err="1"/>
              <a:t>Russel</a:t>
            </a:r>
            <a:r>
              <a:rPr lang="cs-CZ" dirty="0"/>
              <a:t>: Mahler (1974)</a:t>
            </a:r>
          </a:p>
          <a:p>
            <a:r>
              <a:rPr lang="cs-CZ" dirty="0" err="1"/>
              <a:t>Bruce</a:t>
            </a:r>
            <a:r>
              <a:rPr lang="cs-CZ" dirty="0"/>
              <a:t> </a:t>
            </a:r>
            <a:r>
              <a:rPr lang="cs-CZ" dirty="0" err="1"/>
              <a:t>Beresford</a:t>
            </a:r>
            <a:r>
              <a:rPr lang="cs-CZ" dirty="0"/>
              <a:t>: </a:t>
            </a:r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Wind</a:t>
            </a:r>
            <a:r>
              <a:rPr lang="cs-CZ" dirty="0"/>
              <a:t> (2001)</a:t>
            </a:r>
          </a:p>
          <a:p>
            <a:r>
              <a:rPr lang="cs-CZ" dirty="0"/>
              <a:t>Tomislav </a:t>
            </a:r>
            <a:r>
              <a:rPr lang="cs-CZ" dirty="0" err="1"/>
              <a:t>Zaja</a:t>
            </a:r>
            <a:r>
              <a:rPr lang="cs-CZ" dirty="0"/>
              <a:t>: Alma Mahler (2001)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AB813E4-79E9-4EF2-9DA8-8C7152878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5" t="44425" r="60740" b="26811"/>
          <a:stretch/>
        </p:blipFill>
        <p:spPr>
          <a:xfrm>
            <a:off x="8275320" y="2559205"/>
            <a:ext cx="3916680" cy="429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98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5060" y="2041450"/>
            <a:ext cx="12106939" cy="4816549"/>
          </a:xfrm>
        </p:spPr>
        <p:txBody>
          <a:bodyPr/>
          <a:lstStyle/>
          <a:p>
            <a:r>
              <a:rPr lang="cs-CZ" dirty="0"/>
              <a:t>R. </a:t>
            </a:r>
            <a:r>
              <a:rPr lang="cs-CZ" dirty="0" err="1"/>
              <a:t>Strauss</a:t>
            </a:r>
            <a:r>
              <a:rPr lang="cs-CZ" dirty="0"/>
              <a:t> – </a:t>
            </a:r>
            <a:r>
              <a:rPr lang="cs-CZ" dirty="0" err="1"/>
              <a:t>Instrumentationslehre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https://archive.org/details/instrumentations01berl/page/n3</a:t>
            </a:r>
            <a:endParaRPr lang="cs-CZ" dirty="0"/>
          </a:p>
          <a:p>
            <a:r>
              <a:rPr lang="cs-CZ" dirty="0">
                <a:hlinkClick r:id="rId3"/>
              </a:rPr>
              <a:t>https://www.salzburgerfestspiele.at/</a:t>
            </a:r>
            <a:r>
              <a:rPr lang="cs-CZ" dirty="0"/>
              <a:t> </a:t>
            </a:r>
          </a:p>
          <a:p>
            <a:r>
              <a:rPr lang="cs-CZ" dirty="0">
                <a:hlinkClick r:id="rId4"/>
              </a:rPr>
              <a:t>http://www.bruckner-online.at/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https://gustav-mahler.org/</a:t>
            </a:r>
            <a:endParaRPr lang="cs-CZ" dirty="0"/>
          </a:p>
          <a:p>
            <a:r>
              <a:rPr lang="cs-CZ" dirty="0">
                <a:hlinkClick r:id="rId6"/>
              </a:rPr>
              <a:t>https://www.mahler2000.cz/</a:t>
            </a:r>
            <a:r>
              <a:rPr lang="cs-CZ" dirty="0"/>
              <a:t> </a:t>
            </a:r>
          </a:p>
          <a:p>
            <a:r>
              <a:rPr lang="cs-CZ" dirty="0"/>
              <a:t>FLOROS, Constantin: </a:t>
            </a:r>
            <a:r>
              <a:rPr lang="cs-CZ" i="1" dirty="0"/>
              <a:t>Brahms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Bruckner</a:t>
            </a:r>
            <a:r>
              <a:rPr lang="cs-CZ" i="1" dirty="0"/>
              <a:t>. </a:t>
            </a:r>
            <a:r>
              <a:rPr lang="cs-CZ" i="1" dirty="0" err="1"/>
              <a:t>Studien</a:t>
            </a:r>
            <a:r>
              <a:rPr lang="cs-CZ" i="1" dirty="0"/>
              <a:t> </a:t>
            </a:r>
            <a:r>
              <a:rPr lang="cs-CZ" i="1" dirty="0" err="1"/>
              <a:t>zur</a:t>
            </a:r>
            <a:r>
              <a:rPr lang="cs-CZ" i="1" dirty="0"/>
              <a:t> </a:t>
            </a:r>
            <a:r>
              <a:rPr lang="cs-CZ" i="1" dirty="0" err="1"/>
              <a:t>musikalischen</a:t>
            </a:r>
            <a:r>
              <a:rPr lang="cs-CZ" i="1" dirty="0"/>
              <a:t> Exegetik</a:t>
            </a:r>
            <a:r>
              <a:rPr lang="cs-CZ" dirty="0"/>
              <a:t>. Wiesbaden, 1980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377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36A94-7F86-4304-A8A9-C7628CDE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Dílo mimo symfonie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2DF61A-0651-4968-9AC6-D3103AF39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6920"/>
            <a:ext cx="12191999" cy="47244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 období působní v klášteře sv. Floriana</a:t>
            </a:r>
          </a:p>
          <a:p>
            <a:pPr lvl="1"/>
            <a:r>
              <a:rPr lang="cs-CZ" i="1" dirty="0"/>
              <a:t>Requiem d-moll</a:t>
            </a:r>
          </a:p>
          <a:p>
            <a:pPr lvl="1"/>
            <a:r>
              <a:rPr lang="cs-CZ" i="1" dirty="0" err="1"/>
              <a:t>Missa</a:t>
            </a:r>
            <a:r>
              <a:rPr lang="cs-CZ" i="1" dirty="0"/>
              <a:t> </a:t>
            </a:r>
            <a:r>
              <a:rPr lang="cs-CZ" i="1" dirty="0" err="1"/>
              <a:t>solemnis</a:t>
            </a:r>
            <a:r>
              <a:rPr lang="cs-CZ" i="1" dirty="0"/>
              <a:t> b-moll</a:t>
            </a:r>
          </a:p>
          <a:p>
            <a:r>
              <a:rPr lang="cs-CZ" dirty="0"/>
              <a:t>z období po studiích u </a:t>
            </a:r>
            <a:r>
              <a:rPr lang="cs-CZ" dirty="0" err="1"/>
              <a:t>Kitzlera</a:t>
            </a:r>
            <a:endParaRPr lang="cs-CZ" dirty="0"/>
          </a:p>
          <a:p>
            <a:pPr lvl="1"/>
            <a:r>
              <a:rPr lang="cs-CZ" dirty="0"/>
              <a:t>orchestrální skladby, předehra</a:t>
            </a:r>
          </a:p>
          <a:p>
            <a:pPr lvl="1"/>
            <a:r>
              <a:rPr lang="cs-CZ" i="1" dirty="0"/>
              <a:t>Smyčcový kvartet c-moll </a:t>
            </a:r>
            <a:r>
              <a:rPr lang="cs-CZ" dirty="0"/>
              <a:t>(1862)</a:t>
            </a:r>
          </a:p>
          <a:p>
            <a:pPr lvl="1"/>
            <a:r>
              <a:rPr lang="cs-CZ" i="1" dirty="0"/>
              <a:t>Symfonie f-moll </a:t>
            </a:r>
            <a:r>
              <a:rPr lang="cs-CZ" dirty="0"/>
              <a:t>– později označil </a:t>
            </a:r>
            <a:r>
              <a:rPr lang="cs-CZ" i="1" dirty="0"/>
              <a:t>Ze studijních dob</a:t>
            </a:r>
            <a:r>
              <a:rPr lang="cs-CZ" dirty="0"/>
              <a:t> (</a:t>
            </a:r>
            <a:r>
              <a:rPr lang="cs-CZ" i="1" dirty="0" err="1"/>
              <a:t>Studiensymphonie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3 mše</a:t>
            </a:r>
          </a:p>
          <a:p>
            <a:pPr lvl="2"/>
            <a:r>
              <a:rPr lang="cs-CZ" dirty="0"/>
              <a:t>slavný skladatel duchovní hudby</a:t>
            </a:r>
          </a:p>
          <a:p>
            <a:pPr lvl="2"/>
            <a:r>
              <a:rPr lang="cs-CZ" dirty="0"/>
              <a:t>ve </a:t>
            </a:r>
            <a:r>
              <a:rPr lang="cs-CZ" i="1" dirty="0"/>
              <a:t>Mši d-moll </a:t>
            </a:r>
            <a:r>
              <a:rPr lang="cs-CZ" dirty="0"/>
              <a:t>(1864) se poprvé dopracoval vlastního kompozičního stylu</a:t>
            </a:r>
          </a:p>
          <a:p>
            <a:pPr lvl="2"/>
            <a:r>
              <a:rPr lang="cs-CZ" dirty="0"/>
              <a:t>ve </a:t>
            </a:r>
            <a:r>
              <a:rPr lang="cs-CZ" i="1" dirty="0"/>
              <a:t>Mši f-moll </a:t>
            </a:r>
            <a:r>
              <a:rPr lang="cs-CZ" dirty="0"/>
              <a:t>(1867 – 1868) se objevují ostinátní motivy, které získávají význam leitmotivů</a:t>
            </a:r>
          </a:p>
          <a:p>
            <a:pPr lvl="2"/>
            <a:r>
              <a:rPr lang="cs-CZ" dirty="0"/>
              <a:t>syntéza archaických a moderních prvků, přísná polyfonní technika + moderní výraz</a:t>
            </a:r>
          </a:p>
          <a:p>
            <a:pPr lvl="2"/>
            <a:r>
              <a:rPr lang="cs-CZ" dirty="0"/>
              <a:t>některé motivy cituje ve svých symfoniích (č. 2, 3 a 9)</a:t>
            </a:r>
          </a:p>
          <a:p>
            <a:pPr lvl="1"/>
            <a:r>
              <a:rPr lang="cs-CZ" i="1" dirty="0"/>
              <a:t>Symfonie d-moll </a:t>
            </a:r>
            <a:r>
              <a:rPr lang="cs-CZ" dirty="0"/>
              <a:t>(1869) – později označil za „</a:t>
            </a:r>
            <a:r>
              <a:rPr lang="cs-CZ" i="1" dirty="0"/>
              <a:t>nultou“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658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DBE60-7026-4734-96E3-6E399A9A0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622E04-0CCD-46F5-B1DB-3E2A87A87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6440"/>
            <a:ext cx="12191999" cy="4861560"/>
          </a:xfrm>
        </p:spPr>
        <p:txBody>
          <a:bodyPr/>
          <a:lstStyle/>
          <a:p>
            <a:r>
              <a:rPr lang="cs-CZ" dirty="0"/>
              <a:t>Z období působení ve Vídni</a:t>
            </a:r>
          </a:p>
          <a:p>
            <a:pPr lvl="1"/>
            <a:r>
              <a:rPr lang="cs-CZ" i="1" dirty="0"/>
              <a:t>Smyčcový kvintet F-dur </a:t>
            </a:r>
            <a:r>
              <a:rPr lang="cs-CZ" dirty="0"/>
              <a:t>(1879)</a:t>
            </a:r>
          </a:p>
          <a:p>
            <a:pPr lvl="2"/>
            <a:r>
              <a:rPr lang="cs-CZ" dirty="0"/>
              <a:t>psal mezi </a:t>
            </a:r>
            <a:r>
              <a:rPr lang="cs-CZ" i="1" dirty="0"/>
              <a:t>5. </a:t>
            </a:r>
            <a:r>
              <a:rPr lang="cs-CZ" dirty="0"/>
              <a:t>a </a:t>
            </a:r>
            <a:r>
              <a:rPr lang="cs-CZ" i="1" dirty="0"/>
              <a:t>6. symfonií</a:t>
            </a:r>
            <a:r>
              <a:rPr lang="cs-CZ" dirty="0"/>
              <a:t> → velmi hustá sazba</a:t>
            </a:r>
          </a:p>
          <a:p>
            <a:pPr lvl="2"/>
            <a:r>
              <a:rPr lang="cs-CZ" dirty="0"/>
              <a:t>pro houslistu Josepha </a:t>
            </a:r>
            <a:r>
              <a:rPr lang="cs-CZ" dirty="0" err="1"/>
              <a:t>Hellmesbergera</a:t>
            </a:r>
            <a:endParaRPr lang="cs-CZ" dirty="0"/>
          </a:p>
          <a:p>
            <a:pPr lvl="1"/>
            <a:r>
              <a:rPr lang="cs-CZ" i="1" dirty="0"/>
              <a:t>Te Deum </a:t>
            </a:r>
            <a:r>
              <a:rPr lang="cs-CZ" dirty="0"/>
              <a:t>(1881 – 1884) </a:t>
            </a:r>
          </a:p>
          <a:p>
            <a:pPr lvl="2"/>
            <a:r>
              <a:rPr lang="cs-CZ" dirty="0"/>
              <a:t>jeho nejznámější duchovní dílo</a:t>
            </a:r>
          </a:p>
          <a:p>
            <a:pPr lvl="2"/>
            <a:r>
              <a:rPr lang="cs-CZ" dirty="0"/>
              <a:t>věnoval Bohu „</a:t>
            </a:r>
            <a:r>
              <a:rPr lang="cs-CZ" i="1" dirty="0"/>
              <a:t>z vděčnosti za zvládnutí nesmírného utrpení ve Vídni</a:t>
            </a:r>
            <a:r>
              <a:rPr lang="cs-CZ" dirty="0"/>
              <a:t>“</a:t>
            </a:r>
          </a:p>
          <a:p>
            <a:pPr lvl="2"/>
            <a:r>
              <a:rPr lang="cs-CZ" dirty="0"/>
              <a:t>některé chorální myšlenky přejímá do </a:t>
            </a:r>
            <a:r>
              <a:rPr lang="cs-CZ" i="1" dirty="0"/>
              <a:t>7. symfonie</a:t>
            </a:r>
          </a:p>
          <a:p>
            <a:pPr lvl="1"/>
            <a:r>
              <a:rPr lang="cs-CZ" i="1" dirty="0"/>
              <a:t>150. žalm </a:t>
            </a:r>
            <a:r>
              <a:rPr lang="cs-CZ" i="1" dirty="0" err="1"/>
              <a:t>Laudate</a:t>
            </a:r>
            <a:r>
              <a:rPr lang="cs-CZ" i="1" dirty="0"/>
              <a:t> </a:t>
            </a:r>
            <a:r>
              <a:rPr lang="cs-CZ" i="1" dirty="0" err="1"/>
              <a:t>Dominum</a:t>
            </a:r>
            <a:r>
              <a:rPr lang="cs-CZ" i="1" dirty="0"/>
              <a:t> </a:t>
            </a:r>
            <a:r>
              <a:rPr lang="cs-CZ" dirty="0"/>
              <a:t>(1892)</a:t>
            </a:r>
          </a:p>
          <a:p>
            <a:pPr lvl="2"/>
            <a:r>
              <a:rPr lang="cs-CZ" dirty="0"/>
              <a:t>komponoval mezi </a:t>
            </a:r>
            <a:r>
              <a:rPr lang="cs-CZ" i="1" dirty="0"/>
              <a:t>8. </a:t>
            </a:r>
            <a:r>
              <a:rPr lang="cs-CZ" dirty="0"/>
              <a:t>a </a:t>
            </a:r>
            <a:r>
              <a:rPr lang="cs-CZ" i="1" dirty="0"/>
              <a:t>9. symfonií</a:t>
            </a:r>
          </a:p>
          <a:p>
            <a:pPr lvl="2"/>
            <a:r>
              <a:rPr lang="cs-CZ" dirty="0"/>
              <a:t>barevný a jásavý charakter</a:t>
            </a:r>
          </a:p>
          <a:p>
            <a:pPr lvl="2"/>
            <a:r>
              <a:rPr lang="cs-CZ" dirty="0"/>
              <a:t>podle barokního vzoru obsahuje 5dílnou větu a fugu</a:t>
            </a:r>
          </a:p>
          <a:p>
            <a:pPr lvl="1"/>
            <a:r>
              <a:rPr lang="cs-CZ" i="1" dirty="0"/>
              <a:t>Helgoland</a:t>
            </a:r>
            <a:r>
              <a:rPr lang="cs-CZ" dirty="0"/>
              <a:t> – pro mužský sbor a orchestr (1893)</a:t>
            </a:r>
          </a:p>
          <a:p>
            <a:pPr lvl="1"/>
            <a:r>
              <a:rPr lang="cs-CZ" dirty="0"/>
              <a:t>duchovní a světská sborová díla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136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94E6A-BBFA-4607-BE4B-3AE6E118D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Symfonická tvorba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4AF506-1536-492E-A4EF-7270DBE78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1680"/>
            <a:ext cx="12085319" cy="4846320"/>
          </a:xfrm>
        </p:spPr>
        <p:txBody>
          <a:bodyPr>
            <a:normAutofit/>
          </a:bodyPr>
          <a:lstStyle/>
          <a:p>
            <a:r>
              <a:rPr lang="cs-CZ" dirty="0"/>
              <a:t>jeden z nejvýznamnějších symfoniků mezi Beethovenem a Mahlerem</a:t>
            </a:r>
          </a:p>
          <a:p>
            <a:r>
              <a:rPr lang="cs-CZ" dirty="0"/>
              <a:t>nemá přímé následovníky</a:t>
            </a:r>
          </a:p>
          <a:p>
            <a:r>
              <a:rPr lang="cs-CZ" dirty="0"/>
              <a:t>je zakotvena v náboženské výrazovosti, jeho symfonie = „symfonické mše“</a:t>
            </a:r>
          </a:p>
          <a:p>
            <a:r>
              <a:rPr lang="cs-CZ" dirty="0"/>
              <a:t>dedikace těm, kterým se cítil být zavázán: Richard Wagner (č. 3), Ludvík II. (č. 7), Františku Josefovi (č. 8), „</a:t>
            </a:r>
            <a:r>
              <a:rPr lang="cs-CZ" i="1" dirty="0"/>
              <a:t>milovanému Bohu</a:t>
            </a:r>
            <a:r>
              <a:rPr lang="cs-CZ" dirty="0"/>
              <a:t>“ (č. 9)</a:t>
            </a:r>
          </a:p>
          <a:p>
            <a:r>
              <a:rPr lang="cs-CZ" dirty="0"/>
              <a:t>několik (často rozdílných) verzí symfonií, dnes dostupné všechny</a:t>
            </a:r>
          </a:p>
          <a:p>
            <a:pPr marL="0" indent="0">
              <a:buNone/>
            </a:pPr>
            <a:endParaRPr lang="cs-CZ" i="1" u="sng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710430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Vlastní 24">
      <a:dk1>
        <a:sysClr val="windowText" lastClr="000000"/>
      </a:dk1>
      <a:lt1>
        <a:sysClr val="window" lastClr="FFFFFF"/>
      </a:lt1>
      <a:dk2>
        <a:srgbClr val="740000"/>
      </a:dk2>
      <a:lt2>
        <a:srgbClr val="E7E6E6"/>
      </a:lt2>
      <a:accent1>
        <a:srgbClr val="FFB0B0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9662</TotalTime>
  <Words>7314</Words>
  <Application>Microsoft Office PowerPoint</Application>
  <PresentationFormat>Širokoúhlá obrazovka</PresentationFormat>
  <Paragraphs>724</Paragraphs>
  <Slides>63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7" baseType="lpstr">
      <vt:lpstr>Arial</vt:lpstr>
      <vt:lpstr>Calibri</vt:lpstr>
      <vt:lpstr>Trebuchet MS</vt:lpstr>
      <vt:lpstr>Berlín</vt:lpstr>
      <vt:lpstr>Pozdní romantismus III.: Bruckner, R. Strauss, Mahler </vt:lpstr>
      <vt:lpstr>Anton Bruckner</vt:lpstr>
      <vt:lpstr>Život</vt:lpstr>
      <vt:lpstr>Prezentace aplikace PowerPoint</vt:lpstr>
      <vt:lpstr>wagnerián Bruckner kontra  antiwagnerián Brahms</vt:lpstr>
      <vt:lpstr>Tvorba</vt:lpstr>
      <vt:lpstr>Dílo mimo symfonie</vt:lpstr>
      <vt:lpstr>Prezentace aplikace PowerPoint</vt:lpstr>
      <vt:lpstr>Symfonická tvorba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Žáci</vt:lpstr>
      <vt:lpstr>Tristanovská generace</vt:lpstr>
      <vt:lpstr>Richard Strauss</vt:lpstr>
      <vt:lpstr>Prezentace aplikace PowerPoint</vt:lpstr>
      <vt:lpstr>Život</vt:lpstr>
      <vt:lpstr>Prezentace aplikace PowerPoint</vt:lpstr>
      <vt:lpstr>Politická angažovanost?</vt:lpstr>
      <vt:lpstr>Dílo - období</vt:lpstr>
      <vt:lpstr>Dílo - počáteční skladatelské období</vt:lpstr>
      <vt:lpstr>Programní skladby a symfonické básně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Operní tvorba</vt:lpstr>
      <vt:lpstr>Salome</vt:lpstr>
      <vt:lpstr>Elektra</vt:lpstr>
      <vt:lpstr>Primitivně rafinované</vt:lpstr>
      <vt:lpstr>Další</vt:lpstr>
      <vt:lpstr>Pozdní období</vt:lpstr>
      <vt:lpstr>Baletní tvorba</vt:lpstr>
      <vt:lpstr>Dílo posledního období</vt:lpstr>
      <vt:lpstr>Význam</vt:lpstr>
      <vt:lpstr>Gustav Mahler</vt:lpstr>
      <vt:lpstr>Život</vt:lpstr>
      <vt:lpstr>Prezentace aplikace PowerPoint</vt:lpstr>
      <vt:lpstr>Prezentace aplikace PowerPoint</vt:lpstr>
      <vt:lpstr>Osobnost</vt:lpstr>
      <vt:lpstr>Dirigent</vt:lpstr>
      <vt:lpstr>Tvorba</vt:lpstr>
      <vt:lpstr>Dílo - symfonie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8. Symfonie tisíců / Symphonie der Tausend</vt:lpstr>
      <vt:lpstr>Prezentace aplikace PowerPoint</vt:lpstr>
      <vt:lpstr>Prezentace aplikace PowerPoint</vt:lpstr>
      <vt:lpstr>Prezentace aplikace PowerPoint</vt:lpstr>
      <vt:lpstr>Prezentace aplikace PowerPoint</vt:lpstr>
      <vt:lpstr>Písňová tvorba</vt:lpstr>
      <vt:lpstr>Odkaz</vt:lpstr>
      <vt:lpstr>Filmová zpracování Mahlerova života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Pozdní romantismus III. Mahler, R. Strauss, Bruckner</dc:title>
  <dc:creator>Lenka Kučerová</dc:creator>
  <cp:lastModifiedBy>Lenka Kučerová</cp:lastModifiedBy>
  <cp:revision>748</cp:revision>
  <dcterms:created xsi:type="dcterms:W3CDTF">2018-11-11T08:45:14Z</dcterms:created>
  <dcterms:modified xsi:type="dcterms:W3CDTF">2021-12-17T07:25:20Z</dcterms:modified>
</cp:coreProperties>
</file>