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0"/>
  </p:notesMasterIdLst>
  <p:sldIdLst>
    <p:sldId id="256" r:id="rId2"/>
    <p:sldId id="260" r:id="rId3"/>
    <p:sldId id="288" r:id="rId4"/>
    <p:sldId id="289" r:id="rId5"/>
    <p:sldId id="291" r:id="rId6"/>
    <p:sldId id="270" r:id="rId7"/>
    <p:sldId id="261" r:id="rId8"/>
    <p:sldId id="306" r:id="rId9"/>
    <p:sldId id="285" r:id="rId10"/>
    <p:sldId id="279" r:id="rId11"/>
    <p:sldId id="307" r:id="rId12"/>
    <p:sldId id="286" r:id="rId13"/>
    <p:sldId id="290" r:id="rId14"/>
    <p:sldId id="283" r:id="rId15"/>
    <p:sldId id="257" r:id="rId16"/>
    <p:sldId id="304" r:id="rId17"/>
    <p:sldId id="305" r:id="rId18"/>
    <p:sldId id="282" r:id="rId19"/>
    <p:sldId id="258" r:id="rId20"/>
    <p:sldId id="271" r:id="rId21"/>
    <p:sldId id="303" r:id="rId22"/>
    <p:sldId id="302" r:id="rId23"/>
    <p:sldId id="275" r:id="rId24"/>
    <p:sldId id="269" r:id="rId25"/>
    <p:sldId id="259" r:id="rId26"/>
    <p:sldId id="300" r:id="rId27"/>
    <p:sldId id="301" r:id="rId28"/>
    <p:sldId id="299" r:id="rId29"/>
    <p:sldId id="262" r:id="rId30"/>
    <p:sldId id="298" r:id="rId31"/>
    <p:sldId id="281" r:id="rId32"/>
    <p:sldId id="308" r:id="rId33"/>
    <p:sldId id="263" r:id="rId34"/>
    <p:sldId id="292" r:id="rId35"/>
    <p:sldId id="293" r:id="rId36"/>
    <p:sldId id="284" r:id="rId37"/>
    <p:sldId id="266" r:id="rId38"/>
    <p:sldId id="296" r:id="rId39"/>
    <p:sldId id="297" r:id="rId40"/>
    <p:sldId id="268" r:id="rId41"/>
    <p:sldId id="264" r:id="rId42"/>
    <p:sldId id="294" r:id="rId43"/>
    <p:sldId id="295" r:id="rId44"/>
    <p:sldId id="265" r:id="rId45"/>
    <p:sldId id="276" r:id="rId46"/>
    <p:sldId id="278" r:id="rId47"/>
    <p:sldId id="277" r:id="rId48"/>
    <p:sldId id="267" r:id="rId4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B8DF1"/>
    <a:srgbClr val="D0B1F9"/>
    <a:srgbClr val="8231EF"/>
    <a:srgbClr val="370975"/>
    <a:srgbClr val="BDD5AB"/>
    <a:srgbClr val="3062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4839" autoAdjust="0"/>
    <p:restoredTop sz="86924" autoAdjust="0"/>
  </p:normalViewPr>
  <p:slideViewPr>
    <p:cSldViewPr snapToGrid="0">
      <p:cViewPr varScale="1">
        <p:scale>
          <a:sx n="61" d="100"/>
          <a:sy n="61" d="100"/>
        </p:scale>
        <p:origin x="1446" y="60"/>
      </p:cViewPr>
      <p:guideLst/>
    </p:cSldViewPr>
  </p:slideViewPr>
  <p:outlineViewPr>
    <p:cViewPr>
      <p:scale>
        <a:sx n="33" d="100"/>
        <a:sy n="33" d="100"/>
      </p:scale>
      <p:origin x="0" y="-2263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376FEF-EA8B-449E-9B0D-30A834AE33ED}" type="datetimeFigureOut">
              <a:rPr lang="cs-CZ" smtClean="0"/>
              <a:t>04.12.2021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2DBAC8-4520-4C09-B64E-C054F7658E1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717302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ISZQWRnVY5c" TargetMode="External"/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sYWlP4tBuZ4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_tNCzBL_2IA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F4GsbYJUj8I" TargetMode="External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fh1WUYDokeU" TargetMode="External"/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youtube.com/watch?v=pDs9jK57p1I" TargetMode="Externa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nHGbRDOAT0U" TargetMode="External"/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aM2YwDLR158" TargetMode="External"/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youtube.com/watch?v=gIc5AykypPE" TargetMode="Externa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/>
              <a:t>Poem:</a:t>
            </a:r>
            <a:r>
              <a:rPr lang="cs-CZ" baseline="0" dirty="0"/>
              <a:t> https://www.youtube.com/watch?v=U5Wo4ZV6t6o </a:t>
            </a:r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2DBAC8-4520-4C09-B64E-C054F7658E15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636347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/>
              <a:t>Křížová cesta: </a:t>
            </a:r>
            <a:r>
              <a:rPr lang="cs-CZ" dirty="0">
                <a:hlinkClick r:id="rId3"/>
              </a:rPr>
              <a:t>https://www.youtube.com/watch?v=ISZQWRnVY5c</a:t>
            </a:r>
            <a:r>
              <a:rPr lang="cs-CZ" dirty="0"/>
              <a:t> 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2DBAC8-4520-4C09-B64E-C054F7658E15}" type="slidenum">
              <a:rPr lang="cs-CZ" smtClean="0"/>
              <a:t>30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590509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Valse</a:t>
            </a:r>
            <a:r>
              <a:rPr lang="cs-CZ" dirty="0"/>
              <a:t> </a:t>
            </a:r>
            <a:r>
              <a:rPr lang="cs-CZ" dirty="0" err="1"/>
              <a:t>triste</a:t>
            </a:r>
            <a:r>
              <a:rPr lang="cs-CZ" dirty="0"/>
              <a:t>: https://www.youtube.com/watch?v=IsH0dRVxJHc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2DBAC8-4520-4C09-B64E-C054F7658E15}" type="slidenum">
              <a:rPr lang="cs-CZ" smtClean="0"/>
              <a:t>33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979850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2DBAC8-4520-4C09-B64E-C054F7658E15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445199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Vodník: </a:t>
            </a:r>
            <a:r>
              <a:rPr lang="cs-CZ" dirty="0">
                <a:hlinkClick r:id="rId3"/>
              </a:rPr>
              <a:t>https://www.youtube.com/watch?v=sYWlP4tBuZ4</a:t>
            </a:r>
            <a:r>
              <a:rPr lang="cs-CZ" dirty="0"/>
              <a:t> (1:40)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2DBAC8-4520-4C09-B64E-C054F7658E15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25021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/>
              <a:t>píseň bratra Slunce: </a:t>
            </a:r>
            <a:r>
              <a:rPr lang="cs-CZ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https://www.youtube.com/watch?v=_tNCzBL_2IA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(00:35)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2DBAC8-4520-4C09-B64E-C054F7658E15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788947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/>
              <a:t>4. symfonie: </a:t>
            </a:r>
            <a:r>
              <a:rPr lang="cs-CZ" dirty="0">
                <a:hlinkClick r:id="rId3"/>
              </a:rPr>
              <a:t>https://www.youtube.com/watch?v=F4GsbYJUj8I</a:t>
            </a:r>
            <a:r>
              <a:rPr lang="cs-CZ" dirty="0"/>
              <a:t> 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2DBAC8-4520-4C09-B64E-C054F7658E15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389610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/>
              <a:t>Slovácká suita: </a:t>
            </a:r>
            <a:r>
              <a:rPr lang="cs-CZ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https://www.youtube.com/watch?v=fh1WUYDokeU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/>
              <a:t>V Tatrách: </a:t>
            </a:r>
            <a:r>
              <a:rPr lang="cs-CZ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https://www.youtube.com/watch?v=pDs9jK57p1I</a:t>
            </a:r>
            <a:endParaRPr lang="cs-CZ" sz="1200" u="non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2DBAC8-4520-4C09-B64E-C054F7658E15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677654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>
                <a:hlinkClick r:id="rId3"/>
              </a:rPr>
              <a:t>Píseň lásky: https://www.youtube.com/watch?v=nHGbRDOAT0U</a:t>
            </a:r>
            <a:r>
              <a:rPr lang="cs-CZ" dirty="0"/>
              <a:t>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2DBAC8-4520-4C09-B64E-C054F7658E15}" type="slidenum">
              <a:rPr lang="cs-CZ" smtClean="0"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60760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Pohádka: </a:t>
            </a:r>
            <a:r>
              <a:rPr lang="cs-CZ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https://www.youtube.com/watch?v=aM2YwDLR158</a:t>
            </a:r>
            <a:endParaRPr lang="cs-CZ" sz="1200" u="sng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cs-CZ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Zrání: https://www.youtube.com/watch?v=gIc5AykypPE</a:t>
            </a:r>
            <a:endParaRPr lang="cs-CZ" sz="1200" u="sng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2DBAC8-4520-4C09-B64E-C054F7658E15}" type="slidenum">
              <a:rPr lang="cs-CZ" smtClean="0"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436713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2DBAC8-4520-4C09-B64E-C054F7658E15}" type="slidenum">
              <a:rPr lang="cs-CZ" smtClean="0"/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428589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1C309-218B-492D-92A5-1DE8D11B39A0}" type="datetimeFigureOut">
              <a:rPr lang="cs-CZ" smtClean="0"/>
              <a:t>04.12.2021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7DB31D4E-852B-4809-846D-9158051D2AB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04692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1C309-218B-492D-92A5-1DE8D11B39A0}" type="datetimeFigureOut">
              <a:rPr lang="cs-CZ" smtClean="0"/>
              <a:t>04.12.2021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7DB31D4E-852B-4809-846D-9158051D2AB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86659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1C309-218B-492D-92A5-1DE8D11B39A0}" type="datetimeFigureOut">
              <a:rPr lang="cs-CZ" smtClean="0"/>
              <a:t>04.12.2021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7DB31D4E-852B-4809-846D-9158051D2AB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01629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1C309-218B-492D-92A5-1DE8D11B39A0}" type="datetimeFigureOut">
              <a:rPr lang="cs-CZ" smtClean="0"/>
              <a:t>04.12.2021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7DB31D4E-852B-4809-846D-9158051D2ABD}" type="slidenum">
              <a:rPr lang="cs-CZ" smtClean="0"/>
              <a:t>‹#›</a:t>
            </a:fld>
            <a:endParaRPr lang="cs-CZ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352472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1C309-218B-492D-92A5-1DE8D11B39A0}" type="datetimeFigureOut">
              <a:rPr lang="cs-CZ" smtClean="0"/>
              <a:t>04.12.2021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7DB31D4E-852B-4809-846D-9158051D2AB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178997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1C309-218B-492D-92A5-1DE8D11B39A0}" type="datetimeFigureOut">
              <a:rPr lang="cs-CZ" smtClean="0"/>
              <a:t>04.12.2021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31D4E-852B-4809-846D-9158051D2AB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531252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1C309-218B-492D-92A5-1DE8D11B39A0}" type="datetimeFigureOut">
              <a:rPr lang="cs-CZ" smtClean="0"/>
              <a:t>04.12.2021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31D4E-852B-4809-846D-9158051D2AB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446529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1C309-218B-492D-92A5-1DE8D11B39A0}" type="datetimeFigureOut">
              <a:rPr lang="cs-CZ" smtClean="0"/>
              <a:t>04.12.2021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31D4E-852B-4809-846D-9158051D2AB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421744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2061C309-218B-492D-92A5-1DE8D11B39A0}" type="datetimeFigureOut">
              <a:rPr lang="cs-CZ" smtClean="0"/>
              <a:t>04.12.2021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7DB31D4E-852B-4809-846D-9158051D2AB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531806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1C309-218B-492D-92A5-1DE8D11B39A0}" type="datetimeFigureOut">
              <a:rPr lang="cs-CZ" smtClean="0"/>
              <a:t>04.12.2021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31D4E-852B-4809-846D-9158051D2AB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634911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1C309-218B-492D-92A5-1DE8D11B39A0}" type="datetimeFigureOut">
              <a:rPr lang="cs-CZ" smtClean="0"/>
              <a:t>04.12.2021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7DB31D4E-852B-4809-846D-9158051D2AB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078332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1C309-218B-492D-92A5-1DE8D11B39A0}" type="datetimeFigureOut">
              <a:rPr lang="cs-CZ" smtClean="0"/>
              <a:t>04.12.2021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31D4E-852B-4809-846D-9158051D2AB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619227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1C309-218B-492D-92A5-1DE8D11B39A0}" type="datetimeFigureOut">
              <a:rPr lang="cs-CZ" smtClean="0"/>
              <a:t>04.12.2021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31D4E-852B-4809-846D-9158051D2AB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39068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1C309-218B-492D-92A5-1DE8D11B39A0}" type="datetimeFigureOut">
              <a:rPr lang="cs-CZ" smtClean="0"/>
              <a:t>04.12.2021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31D4E-852B-4809-846D-9158051D2AB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434120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1C309-218B-492D-92A5-1DE8D11B39A0}" type="datetimeFigureOut">
              <a:rPr lang="cs-CZ" smtClean="0"/>
              <a:t>04.12.2021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31D4E-852B-4809-846D-9158051D2AB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93156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1C309-218B-492D-92A5-1DE8D11B39A0}" type="datetimeFigureOut">
              <a:rPr lang="cs-CZ" smtClean="0"/>
              <a:t>04.12.2021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31D4E-852B-4809-846D-9158051D2AB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046461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1C309-218B-492D-92A5-1DE8D11B39A0}" type="datetimeFigureOut">
              <a:rPr lang="cs-CZ" smtClean="0"/>
              <a:t>04.12.2021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31D4E-852B-4809-846D-9158051D2AB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22132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5000">
              <a:srgbClr val="7030A0"/>
            </a:gs>
            <a:gs pos="88000">
              <a:schemeClr val="bg1"/>
            </a:gs>
            <a:gs pos="96000">
              <a:srgbClr val="8231EF"/>
            </a:gs>
            <a:gs pos="18000">
              <a:srgbClr val="8B8DF1"/>
            </a:gs>
            <a:gs pos="71000">
              <a:schemeClr val="bg1"/>
            </a:gs>
            <a:gs pos="725">
              <a:srgbClr val="D0B1F9"/>
            </a:gs>
            <a:gs pos="27000">
              <a:srgbClr val="370975"/>
            </a:gs>
          </a:gsLst>
          <a:lin ang="252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61C309-218B-492D-92A5-1DE8D11B39A0}" type="datetimeFigureOut">
              <a:rPr lang="cs-CZ" smtClean="0"/>
              <a:t>04.12.2021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B31D4E-852B-4809-846D-9158051D2AB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0226958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eskyhudebnislovnik.cz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5CD11AB-A924-4AD8-B156-55DF84D1AB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8995" y="2180493"/>
            <a:ext cx="11511678" cy="1996625"/>
          </a:xfrm>
        </p:spPr>
        <p:txBody>
          <a:bodyPr/>
          <a:lstStyle/>
          <a:p>
            <a:pPr algn="l"/>
            <a:r>
              <a:rPr lang="cs-CZ" dirty="0"/>
              <a:t>české země (Praha):</a:t>
            </a:r>
            <a:br>
              <a:rPr lang="cs-CZ" dirty="0"/>
            </a:br>
            <a:r>
              <a:rPr lang="cs-CZ" dirty="0"/>
              <a:t>pozdní romantismus a </a:t>
            </a:r>
            <a:br>
              <a:rPr lang="cs-CZ" dirty="0"/>
            </a:br>
            <a:r>
              <a:rPr lang="cs-CZ" dirty="0"/>
              <a:t>první generace české moderny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15992BFA-7DF4-43AE-ABD6-2C264222480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11. hodina</a:t>
            </a:r>
          </a:p>
        </p:txBody>
      </p:sp>
    </p:spTree>
    <p:extLst>
      <p:ext uri="{BB962C8B-B14F-4D97-AF65-F5344CB8AC3E}">
        <p14:creationId xmlns:p14="http://schemas.microsoft.com/office/powerpoint/2010/main" val="24637768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84378" y="849022"/>
            <a:ext cx="9613861" cy="1080938"/>
          </a:xfrm>
        </p:spPr>
        <p:txBody>
          <a:bodyPr/>
          <a:lstStyle/>
          <a:p>
            <a:r>
              <a:rPr lang="cs-CZ" dirty="0"/>
              <a:t>Operní tvorba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2179320"/>
            <a:ext cx="12191999" cy="4770120"/>
          </a:xfrm>
        </p:spPr>
        <p:txBody>
          <a:bodyPr>
            <a:normAutofit/>
          </a:bodyPr>
          <a:lstStyle/>
          <a:p>
            <a:r>
              <a:rPr lang="cs-CZ" dirty="0"/>
              <a:t>7 dochovaných oper</a:t>
            </a:r>
          </a:p>
          <a:p>
            <a:pPr lvl="1"/>
            <a:r>
              <a:rPr lang="cs-CZ" i="1" dirty="0" err="1"/>
              <a:t>Bukovín</a:t>
            </a:r>
            <a:r>
              <a:rPr lang="cs-CZ" dirty="0"/>
              <a:t> (1874, libreto K. Sabina)</a:t>
            </a:r>
          </a:p>
          <a:p>
            <a:pPr lvl="2"/>
            <a:r>
              <a:rPr lang="cs-CZ" dirty="0"/>
              <a:t>romantický námět z českého prostředí</a:t>
            </a:r>
          </a:p>
          <a:p>
            <a:pPr lvl="1"/>
            <a:r>
              <a:rPr lang="cs-CZ" i="1" dirty="0"/>
              <a:t>Blaník</a:t>
            </a:r>
            <a:r>
              <a:rPr lang="cs-CZ" dirty="0"/>
              <a:t> (1881, libreto E. Krásnohorská)</a:t>
            </a:r>
          </a:p>
          <a:p>
            <a:pPr lvl="2"/>
            <a:r>
              <a:rPr lang="cs-CZ" dirty="0"/>
              <a:t>z pobělohorské doby, jeho první významná opera</a:t>
            </a:r>
          </a:p>
          <a:p>
            <a:pPr lvl="2"/>
            <a:r>
              <a:rPr lang="cs-CZ" dirty="0"/>
              <a:t>patetičnosti, výrazné sbory a ansámbly</a:t>
            </a:r>
          </a:p>
          <a:p>
            <a:pPr lvl="1"/>
            <a:r>
              <a:rPr lang="cs-CZ" i="1" dirty="0"/>
              <a:t>Nevěsta</a:t>
            </a:r>
            <a:r>
              <a:rPr lang="cs-CZ" dirty="0"/>
              <a:t> </a:t>
            </a:r>
            <a:r>
              <a:rPr lang="cs-CZ" i="1" dirty="0"/>
              <a:t>messinská</a:t>
            </a:r>
            <a:r>
              <a:rPr lang="cs-CZ" dirty="0"/>
              <a:t> (1884, libreto Otakar Hostinský podle Schillera)</a:t>
            </a:r>
          </a:p>
          <a:p>
            <a:pPr lvl="2"/>
            <a:r>
              <a:rPr lang="cs-CZ" dirty="0"/>
              <a:t>důrazná deklamace, důmyslně propracovaný orchestr</a:t>
            </a:r>
          </a:p>
          <a:p>
            <a:pPr lvl="2"/>
            <a:r>
              <a:rPr lang="cs-CZ" dirty="0"/>
              <a:t>osobité hudební drama: vznešeností navazuje na </a:t>
            </a:r>
            <a:r>
              <a:rPr lang="cs-CZ" dirty="0" err="1"/>
              <a:t>Glucka</a:t>
            </a:r>
            <a:r>
              <a:rPr lang="cs-CZ" dirty="0"/>
              <a:t>, v hudebním výrazu a toku huby na Wagnera</a:t>
            </a:r>
          </a:p>
          <a:p>
            <a:pPr lvl="2"/>
            <a:r>
              <a:rPr lang="cs-CZ" dirty="0"/>
              <a:t>děj komentují sborové scény, používá leitmotivy</a:t>
            </a:r>
          </a:p>
          <a:p>
            <a:pPr lvl="1"/>
            <a:r>
              <a:rPr lang="cs-CZ" i="1" dirty="0"/>
              <a:t>Bouře</a:t>
            </a:r>
            <a:r>
              <a:rPr lang="cs-CZ" dirty="0"/>
              <a:t> (1895, libreto Jaroslav Vrchlický podle Shakespeara)</a:t>
            </a:r>
          </a:p>
          <a:p>
            <a:pPr lvl="2"/>
            <a:r>
              <a:rPr lang="cs-CZ" dirty="0"/>
              <a:t>barvitá orchestrace – vliv Čajkovského a Korsakova, odlehčenější, jediná netragická</a:t>
            </a:r>
          </a:p>
          <a:p>
            <a:pPr lvl="1"/>
            <a:endParaRPr lang="cs-CZ" dirty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245526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06FD7AE-FD1E-4ED7-83E9-3F43324B11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009553"/>
            <a:ext cx="12192000" cy="4665567"/>
          </a:xfrm>
        </p:spPr>
        <p:txBody>
          <a:bodyPr>
            <a:normAutofit/>
          </a:bodyPr>
          <a:lstStyle/>
          <a:p>
            <a:pPr lvl="1"/>
            <a:r>
              <a:rPr lang="cs-CZ" i="1" dirty="0"/>
              <a:t>Hedy</a:t>
            </a:r>
            <a:r>
              <a:rPr lang="cs-CZ" dirty="0"/>
              <a:t> (1897, libreto A. Schulzová podle básně </a:t>
            </a:r>
            <a:r>
              <a:rPr lang="cs-CZ" i="1" dirty="0"/>
              <a:t>Don Juan </a:t>
            </a:r>
            <a:r>
              <a:rPr lang="cs-CZ" dirty="0"/>
              <a:t>lorda Byrona)</a:t>
            </a:r>
          </a:p>
          <a:p>
            <a:pPr lvl="2"/>
            <a:r>
              <a:rPr lang="cs-CZ" dirty="0" err="1"/>
              <a:t>tristanovsky</a:t>
            </a:r>
            <a:r>
              <a:rPr lang="cs-CZ" dirty="0"/>
              <a:t> vášnivá, „český Tristan“ (Z. Nejedlý)</a:t>
            </a:r>
          </a:p>
          <a:p>
            <a:pPr lvl="1"/>
            <a:r>
              <a:rPr lang="cs-CZ" i="1" dirty="0"/>
              <a:t>Šárka</a:t>
            </a:r>
            <a:r>
              <a:rPr lang="cs-CZ" dirty="0"/>
              <a:t> (1897, libreto A. Schulzová)</a:t>
            </a:r>
          </a:p>
          <a:p>
            <a:pPr lvl="2"/>
            <a:r>
              <a:rPr lang="cs-CZ" dirty="0"/>
              <a:t>Fibichova nejznámější opera, patří k nejzávažnějším českým scénickým dílům 19. století, velký vliv Wagnera</a:t>
            </a:r>
          </a:p>
          <a:p>
            <a:pPr lvl="2"/>
            <a:r>
              <a:rPr lang="cs-CZ" dirty="0"/>
              <a:t>příběh Ctirada a Šárky (soprán → vděčná a oblíbená role)</a:t>
            </a:r>
          </a:p>
          <a:p>
            <a:pPr lvl="2"/>
            <a:r>
              <a:rPr lang="cs-CZ" dirty="0"/>
              <a:t>práce s příznačnými motivy, důmyslná instrumentace, melodicky nesmírně bohatá</a:t>
            </a:r>
          </a:p>
          <a:p>
            <a:pPr lvl="1"/>
            <a:r>
              <a:rPr lang="cs-CZ" i="1" dirty="0"/>
              <a:t>Pád </a:t>
            </a:r>
            <a:r>
              <a:rPr lang="cs-CZ" i="1" dirty="0" err="1"/>
              <a:t>Arkuna</a:t>
            </a:r>
            <a:r>
              <a:rPr lang="cs-CZ" i="1" dirty="0"/>
              <a:t> </a:t>
            </a:r>
            <a:r>
              <a:rPr lang="cs-CZ" dirty="0"/>
              <a:t>(1900, libreto A. Schulzová)</a:t>
            </a:r>
          </a:p>
          <a:p>
            <a:pPr lvl="2"/>
            <a:r>
              <a:rPr lang="cs-CZ" dirty="0"/>
              <a:t>děj o vítězství křesťanství nad pohany mezi Slovany v Pobaltí, obsahuje 2 části:</a:t>
            </a:r>
          </a:p>
          <a:p>
            <a:pPr lvl="3"/>
            <a:r>
              <a:rPr lang="cs-CZ" dirty="0"/>
              <a:t>1. část - předehra </a:t>
            </a:r>
            <a:r>
              <a:rPr lang="cs-CZ" i="1" dirty="0"/>
              <a:t>Helga</a:t>
            </a:r>
          </a:p>
          <a:p>
            <a:pPr lvl="3"/>
            <a:r>
              <a:rPr lang="cs-CZ" dirty="0"/>
              <a:t>2. část - hlavní těžiště opery, hrdina </a:t>
            </a:r>
            <a:r>
              <a:rPr lang="cs-CZ" i="1" dirty="0" err="1"/>
              <a:t>Dargun</a:t>
            </a:r>
            <a:r>
              <a:rPr lang="cs-CZ" dirty="0"/>
              <a:t> v sobě potlačuje lásku, aby sloužil vyššímu poslání</a:t>
            </a:r>
          </a:p>
          <a:p>
            <a:pPr lvl="2"/>
            <a:r>
              <a:rPr lang="cs-CZ" dirty="0"/>
              <a:t>přestože se nacházejí uzavřená čísla, jde o hudební drama</a:t>
            </a:r>
          </a:p>
          <a:p>
            <a:pPr lvl="2"/>
            <a:r>
              <a:rPr lang="cs-CZ" dirty="0"/>
              <a:t>inscenačně velmi náročné → nepříliš uváděna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42043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Koncertní melodram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2011680"/>
            <a:ext cx="12096205" cy="4702629"/>
          </a:xfrm>
        </p:spPr>
        <p:txBody>
          <a:bodyPr>
            <a:normAutofit lnSpcReduction="10000"/>
          </a:bodyPr>
          <a:lstStyle/>
          <a:p>
            <a:r>
              <a:rPr lang="cs-CZ" dirty="0"/>
              <a:t>v podstatě symfonické básně s recitovaným slovem</a:t>
            </a:r>
          </a:p>
          <a:p>
            <a:pPr lvl="1"/>
            <a:r>
              <a:rPr lang="cs-CZ" i="1" dirty="0"/>
              <a:t>Vodník, Polednice, Štědrý den, Pomsta květin, Věčnost, Královna Emma</a:t>
            </a:r>
          </a:p>
          <a:p>
            <a:pPr lvl="1"/>
            <a:r>
              <a:rPr lang="cs-CZ" i="1" dirty="0" err="1"/>
              <a:t>Hippodamie</a:t>
            </a:r>
            <a:r>
              <a:rPr lang="cs-CZ" dirty="0"/>
              <a:t> (1889 – 1891)</a:t>
            </a:r>
          </a:p>
          <a:p>
            <a:pPr lvl="2"/>
            <a:r>
              <a:rPr lang="cs-CZ" dirty="0"/>
              <a:t>trilogie scénických melodramů, text z veršovaných divadelních her Jaroslav Vrchlický, </a:t>
            </a:r>
            <a:r>
              <a:rPr lang="cs-CZ" dirty="0" err="1"/>
              <a:t>prem</a:t>
            </a:r>
            <a:r>
              <a:rPr lang="cs-CZ" dirty="0"/>
              <a:t>. 1890 v ND v Praze</a:t>
            </a:r>
          </a:p>
          <a:p>
            <a:pPr lvl="2"/>
            <a:r>
              <a:rPr lang="cs-CZ" dirty="0"/>
              <a:t>ve svém oboru nemá ve světové hudbě obdoby</a:t>
            </a:r>
          </a:p>
          <a:p>
            <a:pPr lvl="2"/>
            <a:r>
              <a:rPr lang="cs-CZ" dirty="0"/>
              <a:t>založena na principu wagnerovského </a:t>
            </a:r>
            <a:r>
              <a:rPr lang="cs-CZ" dirty="0" err="1"/>
              <a:t>Gesamtkunstwerku</a:t>
            </a:r>
            <a:r>
              <a:rPr lang="cs-CZ" dirty="0"/>
              <a:t> – hudba zní nepřetržitě zároveň s textem</a:t>
            </a:r>
          </a:p>
          <a:p>
            <a:pPr lvl="2"/>
            <a:r>
              <a:rPr lang="cs-CZ" dirty="0"/>
              <a:t>stylizovaná mluvená melodie: ve sborových částech Fibich melodicko-rytmický pohyb naznačuje, v sólech přenechává hercovu hudebnímu cítění</a:t>
            </a:r>
          </a:p>
          <a:p>
            <a:pPr lvl="2"/>
            <a:r>
              <a:rPr lang="cs-CZ" dirty="0"/>
              <a:t>části: </a:t>
            </a:r>
            <a:r>
              <a:rPr lang="cs-CZ" i="1" dirty="0"/>
              <a:t>Námluvy </a:t>
            </a:r>
            <a:r>
              <a:rPr lang="cs-CZ" i="1" dirty="0" err="1"/>
              <a:t>Pelopovy</a:t>
            </a:r>
            <a:r>
              <a:rPr lang="cs-CZ" dirty="0"/>
              <a:t>, </a:t>
            </a:r>
            <a:r>
              <a:rPr lang="cs-CZ" i="1" dirty="0"/>
              <a:t>Smír Tantalův</a:t>
            </a:r>
            <a:r>
              <a:rPr lang="cs-CZ" dirty="0"/>
              <a:t>, </a:t>
            </a:r>
            <a:r>
              <a:rPr lang="cs-CZ" i="1" dirty="0"/>
              <a:t>Smrt </a:t>
            </a:r>
            <a:r>
              <a:rPr lang="cs-CZ" i="1" dirty="0" err="1"/>
              <a:t>Hippodamie</a:t>
            </a:r>
            <a:endParaRPr lang="cs-CZ" i="1" dirty="0"/>
          </a:p>
          <a:p>
            <a:r>
              <a:rPr lang="cs-CZ" dirty="0"/>
              <a:t>do současného koncertního repertoáru se melodramy nedostaly: jsou pozoruhodné, nikoliv stěžejní</a:t>
            </a:r>
          </a:p>
          <a:p>
            <a:endParaRPr lang="cs-CZ" i="1" dirty="0"/>
          </a:p>
          <a:p>
            <a:r>
              <a:rPr lang="cs-CZ" dirty="0"/>
              <a:t>jeho dílo dobovou kritikou přijato rozporuplně, velmi si ho cenili O. Hostinský a Z. Nejedlý (zvl. </a:t>
            </a:r>
            <a:r>
              <a:rPr lang="cs-CZ" i="1" dirty="0"/>
              <a:t>Nevěsty messinské</a:t>
            </a:r>
            <a:r>
              <a:rPr lang="cs-CZ" dirty="0"/>
              <a:t>)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457389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29F1AF4-3A65-4C71-ACEE-C7EFFF6A35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Fibichovi žáci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62F57DE-7EDA-4E9E-A928-92AB2DF7F4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745" y="2096086"/>
            <a:ext cx="11802793" cy="4501662"/>
          </a:xfrm>
        </p:spPr>
        <p:txBody>
          <a:bodyPr/>
          <a:lstStyle/>
          <a:p>
            <a:r>
              <a:rPr lang="cs-CZ" dirty="0"/>
              <a:t>KAREL KOVAŘOVIC (1862 – 1920)</a:t>
            </a:r>
          </a:p>
          <a:p>
            <a:r>
              <a:rPr lang="cs-CZ" dirty="0"/>
              <a:t>FRANZ LEHÁR (1870 – 1948) – autor oper a operet (viz 12. hodina)</a:t>
            </a:r>
          </a:p>
          <a:p>
            <a:r>
              <a:rPr lang="cs-CZ" dirty="0"/>
              <a:t>ZDENĚK NEJEDLÝ (1878 – 1962)</a:t>
            </a:r>
          </a:p>
          <a:p>
            <a:r>
              <a:rPr lang="cs-CZ" dirty="0"/>
              <a:t>OTAKAR OSTRČIL (1879 – 1935)</a:t>
            </a:r>
          </a:p>
        </p:txBody>
      </p:sp>
    </p:spTree>
    <p:extLst>
      <p:ext uri="{BB962C8B-B14F-4D97-AF65-F5344CB8AC3E}">
        <p14:creationId xmlns:p14="http://schemas.microsoft.com/office/powerpoint/2010/main" val="18514813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První generace české moderny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AutoNum type="arabicPeriod"/>
            </a:pPr>
            <a:r>
              <a:rPr lang="cs-CZ" dirty="0"/>
              <a:t>JOSEF BOHUSLAV FOERSTER (1859 – 1951)</a:t>
            </a:r>
          </a:p>
          <a:p>
            <a:pPr marL="457200" indent="-457200">
              <a:buAutoNum type="arabicPeriod"/>
            </a:pPr>
            <a:r>
              <a:rPr lang="cs-CZ" dirty="0"/>
              <a:t>VÍTĚZSLAV NOVÁK (1870 – 1949) </a:t>
            </a:r>
          </a:p>
          <a:p>
            <a:pPr marL="457200" indent="-457200">
              <a:buAutoNum type="arabicPeriod"/>
            </a:pPr>
            <a:r>
              <a:rPr lang="cs-CZ" dirty="0"/>
              <a:t>JOSEF SUK (1874 – 1935)</a:t>
            </a:r>
          </a:p>
          <a:p>
            <a:pPr marL="457200" indent="-457200">
              <a:buAutoNum type="arabicPeriod"/>
            </a:pPr>
            <a:r>
              <a:rPr lang="cs-CZ" dirty="0"/>
              <a:t>OTAKAR OSTRČIL (1879 – 1935)</a:t>
            </a:r>
          </a:p>
        </p:txBody>
      </p:sp>
    </p:spTree>
    <p:extLst>
      <p:ext uri="{BB962C8B-B14F-4D97-AF65-F5344CB8AC3E}">
        <p14:creationId xmlns:p14="http://schemas.microsoft.com/office/powerpoint/2010/main" val="29246129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E1419F0-553C-413C-BBB5-33AEE5B193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1. Josef Bohuslav Foerster</a:t>
            </a:r>
            <a:br>
              <a:rPr lang="cs-CZ" dirty="0"/>
            </a:br>
            <a:r>
              <a:rPr lang="cs-CZ" dirty="0"/>
              <a:t>30. 12. 1859 Praha - 29. 5. 1951 Nový Vestec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214F7E8-2964-4873-8DE8-CE83CFC7B1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003" y="1947553"/>
            <a:ext cx="11958452" cy="4785756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z rozvětvené hudební rodiny, otec Josef </a:t>
            </a:r>
            <a:r>
              <a:rPr lang="cs-CZ" dirty="0" err="1"/>
              <a:t>Förster</a:t>
            </a:r>
            <a:r>
              <a:rPr lang="cs-CZ" dirty="0"/>
              <a:t> hudební teoretik a pedagog na pražské varhanické škole</a:t>
            </a:r>
          </a:p>
          <a:p>
            <a:r>
              <a:rPr lang="cs-CZ" dirty="0"/>
              <a:t>kultivovaná a noblesní osobnost, nábožensky založený, hluboce sociálně cítící</a:t>
            </a:r>
          </a:p>
          <a:p>
            <a:r>
              <a:rPr lang="cs-CZ" dirty="0"/>
              <a:t>mnohostranná kulturní činnost: skladatel, pedagog, spisovatel</a:t>
            </a:r>
          </a:p>
          <a:p>
            <a:r>
              <a:rPr lang="cs-CZ" dirty="0"/>
              <a:t>absolvent pražské varhanické školy (u F. Z. </a:t>
            </a:r>
            <a:r>
              <a:rPr lang="cs-CZ" dirty="0" err="1"/>
              <a:t>Skuherského</a:t>
            </a:r>
            <a:r>
              <a:rPr lang="cs-CZ" dirty="0"/>
              <a:t> a Z. Blažka)</a:t>
            </a:r>
          </a:p>
          <a:p>
            <a:r>
              <a:rPr lang="cs-CZ" dirty="0"/>
              <a:t>soukromé vyučování hudby, varhaník v pražských chrámech</a:t>
            </a:r>
          </a:p>
          <a:p>
            <a:r>
              <a:rPr lang="cs-CZ" dirty="0"/>
              <a:t>známost s předními skladateli české hudební scény (Smetana, Dvořák aj.)</a:t>
            </a:r>
          </a:p>
          <a:p>
            <a:r>
              <a:rPr lang="cs-CZ" dirty="0"/>
              <a:t>1893 v Hamburku, kam byla G. Mahlerem angažovaná jeho budoucí žena – zpěvačka, od 1903 byla Mahlerem angažovaná ve Vídni → Foerster zde pedagog, přátelství s Mahlerem aj., v Bayreuthu seznámení s R. </a:t>
            </a:r>
            <a:r>
              <a:rPr lang="cs-CZ" dirty="0" err="1"/>
              <a:t>Straussem</a:t>
            </a:r>
            <a:endParaRPr lang="cs-CZ" dirty="0"/>
          </a:p>
          <a:p>
            <a:r>
              <a:rPr lang="cs-CZ" dirty="0"/>
              <a:t>od 1919 trvale v Praze, do 1931 vyučoval na pražské konzervatoři (také v mistrovské skladatelské třídě)</a:t>
            </a:r>
          </a:p>
          <a:p>
            <a:r>
              <a:rPr lang="cs-CZ" dirty="0"/>
              <a:t> na konci života společenské a státní pocty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212287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94B5934-F3A9-4812-91AB-2802290095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Dílo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CC2992C-F2F3-4378-8221-DF1D4E4A55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" y="2026920"/>
            <a:ext cx="12085319" cy="4678679"/>
          </a:xfrm>
        </p:spPr>
        <p:txBody>
          <a:bodyPr>
            <a:normAutofit/>
          </a:bodyPr>
          <a:lstStyle/>
          <a:p>
            <a:r>
              <a:rPr lang="cs-CZ" dirty="0"/>
              <a:t>vycházel z díla Smetany a Dvořáka, příp. také mladého Mahlera, k novotám (R. </a:t>
            </a:r>
            <a:r>
              <a:rPr lang="cs-CZ" dirty="0" err="1"/>
              <a:t>Strauss</a:t>
            </a:r>
            <a:r>
              <a:rPr lang="cs-CZ" dirty="0"/>
              <a:t>, C. Debussy) byl zdrženlivý</a:t>
            </a:r>
          </a:p>
          <a:p>
            <a:r>
              <a:rPr lang="cs-CZ" dirty="0"/>
              <a:t>za své poslání považoval sloužit hudbou národu a Bohu</a:t>
            </a:r>
          </a:p>
          <a:p>
            <a:r>
              <a:rPr lang="cs-CZ" dirty="0"/>
              <a:t>nejpodstatnější: sborová tvorba</a:t>
            </a:r>
          </a:p>
          <a:p>
            <a:pPr lvl="1"/>
            <a:r>
              <a:rPr lang="cs-CZ" dirty="0"/>
              <a:t>mužské: </a:t>
            </a:r>
            <a:r>
              <a:rPr lang="cs-CZ" i="1" dirty="0"/>
              <a:t>Devět mužských sborů </a:t>
            </a:r>
            <a:r>
              <a:rPr lang="cs-CZ" dirty="0"/>
              <a:t>(1894 – 1897, </a:t>
            </a:r>
            <a:r>
              <a:rPr lang="cs-CZ" i="1" dirty="0"/>
              <a:t>Oráč</a:t>
            </a:r>
            <a:r>
              <a:rPr lang="cs-CZ" dirty="0"/>
              <a:t>, </a:t>
            </a:r>
            <a:r>
              <a:rPr lang="cs-CZ" i="1" dirty="0"/>
              <a:t>Velké, širé, rodné lány</a:t>
            </a:r>
            <a:r>
              <a:rPr lang="cs-CZ" dirty="0"/>
              <a:t>, </a:t>
            </a:r>
            <a:r>
              <a:rPr lang="cs-CZ" i="1" dirty="0"/>
              <a:t>Polní cestou</a:t>
            </a:r>
            <a:r>
              <a:rPr lang="cs-CZ" dirty="0"/>
              <a:t>, </a:t>
            </a:r>
            <a:r>
              <a:rPr lang="cs-CZ" i="1" dirty="0"/>
              <a:t>Z osudu rukou</a:t>
            </a:r>
            <a:r>
              <a:rPr lang="cs-CZ" dirty="0"/>
              <a:t>, </a:t>
            </a:r>
            <a:r>
              <a:rPr lang="cs-CZ" i="1" dirty="0"/>
              <a:t>Když jsme se loučili</a:t>
            </a:r>
            <a:r>
              <a:rPr lang="cs-CZ" dirty="0"/>
              <a:t> aj.)</a:t>
            </a:r>
          </a:p>
          <a:p>
            <a:pPr lvl="1"/>
            <a:r>
              <a:rPr lang="cs-CZ" dirty="0"/>
              <a:t>dvojsbor </a:t>
            </a:r>
            <a:r>
              <a:rPr lang="cs-CZ" i="1" dirty="0"/>
              <a:t>Hymnus</a:t>
            </a:r>
            <a:r>
              <a:rPr lang="cs-CZ" dirty="0"/>
              <a:t> (1907)</a:t>
            </a:r>
          </a:p>
          <a:p>
            <a:r>
              <a:rPr lang="cs-CZ" dirty="0"/>
              <a:t>písňová tvorba: </a:t>
            </a:r>
          </a:p>
          <a:p>
            <a:pPr lvl="1"/>
            <a:r>
              <a:rPr lang="cs-CZ" dirty="0"/>
              <a:t>cca 50 písňových cyklů, často s doprovodem orchestru, texty: O. Březina, A. Sova, F. X. Šalda</a:t>
            </a:r>
          </a:p>
          <a:p>
            <a:pPr lvl="1"/>
            <a:r>
              <a:rPr lang="cs-CZ" i="1" dirty="0"/>
              <a:t>Milostné písně na slova R. Thákura </a:t>
            </a:r>
            <a:r>
              <a:rPr lang="cs-CZ" dirty="0"/>
              <a:t>(1914), s orchestrálním doprovodem)</a:t>
            </a:r>
          </a:p>
          <a:p>
            <a:pPr lvl="1"/>
            <a:r>
              <a:rPr lang="cs-CZ" i="1" dirty="0"/>
              <a:t>Píseň bratra slunce</a:t>
            </a:r>
            <a:r>
              <a:rPr lang="cs-CZ" dirty="0"/>
              <a:t> (1941), pro sólo, mužský sbor a orchestr, podle básně sv. Františka z Assisi</a:t>
            </a:r>
          </a:p>
        </p:txBody>
      </p:sp>
    </p:spTree>
    <p:extLst>
      <p:ext uri="{BB962C8B-B14F-4D97-AF65-F5344CB8AC3E}">
        <p14:creationId xmlns:p14="http://schemas.microsoft.com/office/powerpoint/2010/main" val="1361284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0A882DD-0C13-43E5-909E-79D3953369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920" y="792480"/>
            <a:ext cx="11734799" cy="5882640"/>
          </a:xfrm>
        </p:spPr>
        <p:txBody>
          <a:bodyPr/>
          <a:lstStyle/>
          <a:p>
            <a:r>
              <a:rPr lang="cs-CZ" dirty="0"/>
              <a:t>koncertní melodramy: </a:t>
            </a:r>
            <a:r>
              <a:rPr lang="cs-CZ" i="1" dirty="0" err="1"/>
              <a:t>Amarus</a:t>
            </a:r>
            <a:r>
              <a:rPr lang="cs-CZ" dirty="0"/>
              <a:t> (1897), </a:t>
            </a:r>
            <a:r>
              <a:rPr lang="cs-CZ" i="1" dirty="0"/>
              <a:t>Čtyři melodramata </a:t>
            </a:r>
            <a:r>
              <a:rPr lang="cs-CZ" dirty="0"/>
              <a:t>(1920), </a:t>
            </a:r>
            <a:r>
              <a:rPr lang="cs-CZ" i="1" dirty="0"/>
              <a:t>Laně</a:t>
            </a:r>
            <a:r>
              <a:rPr lang="cs-CZ" dirty="0"/>
              <a:t> (1928) aj. – lyrické protějšky proti dramatickým melodramům Fibicha</a:t>
            </a:r>
          </a:p>
          <a:p>
            <a:r>
              <a:rPr lang="cs-CZ" dirty="0"/>
              <a:t>kantáty: </a:t>
            </a:r>
            <a:r>
              <a:rPr lang="cs-CZ" i="1" dirty="0"/>
              <a:t>Mrtvým bratřím </a:t>
            </a:r>
            <a:r>
              <a:rPr lang="cs-CZ" dirty="0"/>
              <a:t>(1918), </a:t>
            </a:r>
            <a:r>
              <a:rPr lang="cs-CZ" i="1" dirty="0"/>
              <a:t>Máj</a:t>
            </a:r>
            <a:r>
              <a:rPr lang="cs-CZ" dirty="0"/>
              <a:t> (1933, na text K. H. Máchy)</a:t>
            </a:r>
          </a:p>
          <a:p>
            <a:r>
              <a:rPr lang="cs-CZ" dirty="0"/>
              <a:t>oratorium: </a:t>
            </a:r>
            <a:r>
              <a:rPr lang="cs-CZ" i="1" dirty="0"/>
              <a:t>Svatý Václav </a:t>
            </a:r>
            <a:r>
              <a:rPr lang="cs-CZ" dirty="0"/>
              <a:t>(1928)</a:t>
            </a:r>
          </a:p>
          <a:p>
            <a:r>
              <a:rPr lang="cs-CZ" i="1" dirty="0"/>
              <a:t>Glagolská mše </a:t>
            </a:r>
            <a:r>
              <a:rPr lang="cs-CZ" dirty="0"/>
              <a:t>(1923) – první v české hudební tvorbě</a:t>
            </a:r>
            <a:endParaRPr lang="cs-CZ" i="1" dirty="0"/>
          </a:p>
          <a:p>
            <a:r>
              <a:rPr lang="cs-CZ" dirty="0"/>
              <a:t>bohatá komorní tvorba: </a:t>
            </a:r>
            <a:r>
              <a:rPr lang="cs-CZ" i="1" dirty="0"/>
              <a:t>Dechový kvintet </a:t>
            </a:r>
            <a:r>
              <a:rPr lang="cs-CZ" dirty="0"/>
              <a:t>(1909), </a:t>
            </a:r>
            <a:r>
              <a:rPr lang="cs-CZ" i="1" dirty="0"/>
              <a:t>Nonet</a:t>
            </a:r>
            <a:r>
              <a:rPr lang="cs-CZ" dirty="0"/>
              <a:t> (1931)</a:t>
            </a:r>
          </a:p>
          <a:p>
            <a:r>
              <a:rPr lang="cs-CZ" dirty="0"/>
              <a:t>5 symfonií: č. 1 d-moll (1888), č. 2 F-dur (1893), č. 3 D-dur (1894), č. 4 c-moll </a:t>
            </a:r>
            <a:r>
              <a:rPr lang="cs-CZ" i="1" dirty="0"/>
              <a:t>Velká noc</a:t>
            </a:r>
            <a:r>
              <a:rPr lang="cs-CZ" dirty="0"/>
              <a:t> (1905) – jeho největší symfonické dílo, č. 5 d-moll (1929)</a:t>
            </a:r>
          </a:p>
          <a:p>
            <a:endParaRPr lang="cs-CZ" dirty="0"/>
          </a:p>
          <a:p>
            <a:r>
              <a:rPr lang="cs-CZ" dirty="0"/>
              <a:t>literární dílo</a:t>
            </a:r>
          </a:p>
          <a:p>
            <a:pPr lvl="1"/>
            <a:r>
              <a:rPr lang="cs-CZ" i="1" dirty="0"/>
              <a:t>Paměti. Poutník</a:t>
            </a:r>
            <a:r>
              <a:rPr lang="cs-CZ" dirty="0"/>
              <a:t> (1929 – 1947) – autobiografické</a:t>
            </a:r>
          </a:p>
          <a:p>
            <a:pPr lvl="1"/>
            <a:r>
              <a:rPr lang="cs-CZ" i="1" dirty="0"/>
              <a:t>Zápisník hudebníkův</a:t>
            </a:r>
            <a:r>
              <a:rPr lang="cs-CZ" dirty="0"/>
              <a:t> (1929) – eseje </a:t>
            </a:r>
            <a:endParaRPr lang="cs-CZ" i="1" dirty="0"/>
          </a:p>
        </p:txBody>
      </p:sp>
    </p:spTree>
    <p:extLst>
      <p:ext uri="{BB962C8B-B14F-4D97-AF65-F5344CB8AC3E}">
        <p14:creationId xmlns:p14="http://schemas.microsoft.com/office/powerpoint/2010/main" val="34145038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66813" y="309091"/>
            <a:ext cx="9613861" cy="1080938"/>
          </a:xfrm>
        </p:spPr>
        <p:txBody>
          <a:bodyPr/>
          <a:lstStyle/>
          <a:p>
            <a:r>
              <a:rPr lang="cs-CZ" dirty="0"/>
              <a:t>Operní tvorba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7566" y="1149531"/>
            <a:ext cx="11952513" cy="5577840"/>
          </a:xfrm>
        </p:spPr>
        <p:txBody>
          <a:bodyPr>
            <a:normAutofit fontScale="85000" lnSpcReduction="20000"/>
          </a:bodyPr>
          <a:lstStyle/>
          <a:p>
            <a:r>
              <a:rPr lang="cs-CZ" dirty="0"/>
              <a:t>6 oper, děj zaměřený spíše na psychologické vylíčení postav než konfliktů mezi nimi</a:t>
            </a:r>
          </a:p>
          <a:p>
            <a:r>
              <a:rPr lang="cs-CZ" i="1" dirty="0"/>
              <a:t>Debora</a:t>
            </a:r>
            <a:r>
              <a:rPr lang="cs-CZ" dirty="0"/>
              <a:t> (1893, libreto Jaroslav Kvapil)</a:t>
            </a:r>
          </a:p>
          <a:p>
            <a:pPr lvl="1"/>
            <a:r>
              <a:rPr lang="cs-CZ" dirty="0"/>
              <a:t>konflikt mladé lásky s rasovou nesnášenlivostí (selský hoch a židovská dívka)</a:t>
            </a:r>
          </a:p>
          <a:p>
            <a:r>
              <a:rPr lang="cs-CZ" i="1" dirty="0"/>
              <a:t>Eva</a:t>
            </a:r>
            <a:r>
              <a:rPr lang="cs-CZ" dirty="0"/>
              <a:t> (1899, libreto podle hry </a:t>
            </a:r>
            <a:r>
              <a:rPr lang="cs-CZ" i="1" dirty="0"/>
              <a:t>Gazdina roba </a:t>
            </a:r>
            <a:r>
              <a:rPr lang="cs-CZ" dirty="0"/>
              <a:t>Gabriely Preissové)</a:t>
            </a:r>
          </a:p>
          <a:p>
            <a:pPr lvl="1"/>
            <a:r>
              <a:rPr lang="cs-CZ" dirty="0"/>
              <a:t>námětová podobnost s Janáčkovou </a:t>
            </a:r>
            <a:r>
              <a:rPr lang="cs-CZ" i="1" dirty="0"/>
              <a:t>Její pastorkyňou</a:t>
            </a:r>
            <a:r>
              <a:rPr lang="cs-CZ" dirty="0"/>
              <a:t>, ale odlišná koncepce: u Foerstera bez folklórních prvků</a:t>
            </a:r>
          </a:p>
          <a:p>
            <a:pPr lvl="1"/>
            <a:r>
              <a:rPr lang="cs-CZ" dirty="0"/>
              <a:t>hlavní pozornost se soustředí na Evu</a:t>
            </a:r>
          </a:p>
          <a:p>
            <a:pPr lvl="1"/>
            <a:r>
              <a:rPr lang="cs-CZ" dirty="0"/>
              <a:t>málo postav, ty jsou charakterizované leitmotivy</a:t>
            </a:r>
          </a:p>
          <a:p>
            <a:pPr lvl="1"/>
            <a:r>
              <a:rPr lang="cs-CZ" dirty="0"/>
              <a:t>jako jediná z jeho oper se dostala na zahraniční pódia (1915 ve Vídni), jediná životná</a:t>
            </a:r>
          </a:p>
          <a:p>
            <a:r>
              <a:rPr lang="cs-CZ" i="1" dirty="0"/>
              <a:t>Jessika</a:t>
            </a:r>
            <a:r>
              <a:rPr lang="cs-CZ" dirty="0"/>
              <a:t> (1905, libreto Jaroslav Vrchlický podle Shakespearovy hry </a:t>
            </a:r>
            <a:r>
              <a:rPr lang="cs-CZ" i="1" dirty="0"/>
              <a:t>Kupec benátský</a:t>
            </a:r>
            <a:r>
              <a:rPr lang="cs-CZ" dirty="0"/>
              <a:t>)</a:t>
            </a:r>
          </a:p>
          <a:p>
            <a:pPr lvl="1"/>
            <a:r>
              <a:rPr lang="cs-CZ" dirty="0"/>
              <a:t>komická, výrazná charakteristika postav, uzavřená hudební čísla</a:t>
            </a:r>
          </a:p>
          <a:p>
            <a:r>
              <a:rPr lang="cs-CZ" i="1" dirty="0"/>
              <a:t>Nepřemožení</a:t>
            </a:r>
            <a:r>
              <a:rPr lang="cs-CZ" dirty="0"/>
              <a:t> (1918, libreto vlastní)</a:t>
            </a:r>
          </a:p>
          <a:p>
            <a:pPr lvl="1"/>
            <a:r>
              <a:rPr lang="cs-CZ" dirty="0"/>
              <a:t>ze soudobé společnosti</a:t>
            </a:r>
          </a:p>
          <a:p>
            <a:pPr lvl="1"/>
            <a:r>
              <a:rPr lang="cs-CZ" dirty="0"/>
              <a:t>prokomponovaná - jednolitý orchestrální proud</a:t>
            </a:r>
          </a:p>
          <a:p>
            <a:r>
              <a:rPr lang="cs-CZ" i="1" dirty="0"/>
              <a:t>Srdce</a:t>
            </a:r>
            <a:r>
              <a:rPr lang="cs-CZ" dirty="0"/>
              <a:t> (1923, libreto vlastní)</a:t>
            </a:r>
          </a:p>
          <a:p>
            <a:pPr lvl="1"/>
            <a:r>
              <a:rPr lang="cs-CZ" dirty="0"/>
              <a:t>motiv nenaplněného vztahu herce k vytoužené lásce</a:t>
            </a:r>
          </a:p>
          <a:p>
            <a:pPr lvl="1"/>
            <a:r>
              <a:rPr lang="cs-CZ" dirty="0"/>
              <a:t>nápadné použití polyfonie</a:t>
            </a:r>
          </a:p>
          <a:p>
            <a:r>
              <a:rPr lang="cs-CZ" i="1" dirty="0"/>
              <a:t>Bloud</a:t>
            </a:r>
            <a:r>
              <a:rPr lang="cs-CZ" dirty="0"/>
              <a:t> (1936, libreto vlastní podle L. N. </a:t>
            </a:r>
            <a:r>
              <a:rPr lang="cs-CZ" dirty="0" err="1"/>
              <a:t>Tolstéto</a:t>
            </a:r>
            <a:r>
              <a:rPr lang="cs-CZ" dirty="0"/>
              <a:t>)</a:t>
            </a:r>
          </a:p>
          <a:p>
            <a:pPr lvl="1"/>
            <a:r>
              <a:rPr lang="cs-CZ" dirty="0"/>
              <a:t>blízké Wagnerovu </a:t>
            </a:r>
            <a:r>
              <a:rPr lang="cs-CZ" i="1" dirty="0" err="1"/>
              <a:t>Parsifalu</a:t>
            </a:r>
            <a:endParaRPr lang="cs-CZ" i="1" dirty="0"/>
          </a:p>
          <a:p>
            <a:pPr lvl="1"/>
            <a:r>
              <a:rPr lang="cs-CZ" dirty="0"/>
              <a:t>prosťáček Vít hledá Boha ve Svaté zemi a nachází ho doma prostřednictvím pomoci druhým</a:t>
            </a:r>
          </a:p>
          <a:p>
            <a:pPr lvl="1"/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571666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752D46F-AFBC-405E-BFC5-ED33ABC093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881" y="753228"/>
            <a:ext cx="10092301" cy="1080938"/>
          </a:xfrm>
        </p:spPr>
        <p:txBody>
          <a:bodyPr>
            <a:normAutofit fontScale="90000"/>
          </a:bodyPr>
          <a:lstStyle/>
          <a:p>
            <a:r>
              <a:rPr lang="cs-CZ" dirty="0"/>
              <a:t>2. Vítězslav Novák</a:t>
            </a:r>
            <a:br>
              <a:rPr lang="cs-CZ" dirty="0"/>
            </a:br>
            <a:r>
              <a:rPr lang="cs-CZ" dirty="0"/>
              <a:t>5. 12. 1870 Kamenice nad Lipou - 18. 7. 1949 Skuteč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8BFB54B-9EA2-493D-BAD4-CF3B8F3024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983178"/>
            <a:ext cx="12191999" cy="4773881"/>
          </a:xfrm>
        </p:spPr>
        <p:txBody>
          <a:bodyPr>
            <a:normAutofit/>
          </a:bodyPr>
          <a:lstStyle/>
          <a:p>
            <a:r>
              <a:rPr lang="cs-CZ" dirty="0"/>
              <a:t>z hudební rodiny, otec činný v českém pěveckém hnutí, matka pianistka</a:t>
            </a:r>
          </a:p>
          <a:p>
            <a:r>
              <a:rPr lang="cs-CZ" dirty="0"/>
              <a:t>gymnázium v Jindřichově Hradci (už nyní aktivní klavírista), široký rozhled: literatura, výtvarné umění, hudba</a:t>
            </a:r>
          </a:p>
          <a:p>
            <a:r>
              <a:rPr lang="cs-CZ" dirty="0"/>
              <a:t>v Praze práva (nedokončil) a filozofická fakulta (přednášky O. Hostinského), také konzervatoř – skladba a teorie u K. </a:t>
            </a:r>
            <a:r>
              <a:rPr lang="cs-CZ" dirty="0" err="1"/>
              <a:t>Steckera</a:t>
            </a:r>
            <a:r>
              <a:rPr lang="cs-CZ" dirty="0"/>
              <a:t>, K. </a:t>
            </a:r>
            <a:r>
              <a:rPr lang="cs-CZ" dirty="0" err="1"/>
              <a:t>Knittla</a:t>
            </a:r>
            <a:r>
              <a:rPr lang="cs-CZ" dirty="0"/>
              <a:t> a A. Dvořáka (jeden z jeho prvních žáků), klavír u J. Jiránka</a:t>
            </a:r>
          </a:p>
          <a:p>
            <a:r>
              <a:rPr lang="cs-CZ" dirty="0"/>
              <a:t>po absolutoriu soukromý pedagog a 1909 – 1941 také profesor skladby na pražské konzervatoři → z jeho žáků významná skladatelská škola</a:t>
            </a:r>
          </a:p>
          <a:p>
            <a:r>
              <a:rPr lang="cs-CZ" dirty="0"/>
              <a:t>1896 návštěva Valašska, vliv východomoravských a slovenských lidových písní: vliv na modalitu a melodiku jeho děl – zde se nejvíce přiblížil impresionistickému slohu</a:t>
            </a:r>
          </a:p>
          <a:p>
            <a:r>
              <a:rPr lang="cs-CZ" dirty="0"/>
              <a:t>ke konci života ztráta zraku, trvale ve Skutči</a:t>
            </a:r>
          </a:p>
          <a:p>
            <a:pPr lvl="1"/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445175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C1A7BB2-E644-4B04-919A-74C7D1DD18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2B35DA8-C9DF-4A49-83C3-249A5D65B5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1983179"/>
            <a:ext cx="12089080" cy="4750130"/>
          </a:xfrm>
        </p:spPr>
        <p:txBody>
          <a:bodyPr>
            <a:normAutofit/>
          </a:bodyPr>
          <a:lstStyle/>
          <a:p>
            <a:r>
              <a:rPr lang="cs-CZ" dirty="0"/>
              <a:t>německý hudební život v českých zemích už neměl žádnou tvůrčí osobnost srovnatelnou se Smetanou nebo Dvořákem - významní zvl. jejich žáci, a to jak žáci soukromí, tak ti na konzervatoři (v případě Dvořáka) a dále absolventi pražské varhanické školy</a:t>
            </a:r>
          </a:p>
          <a:p>
            <a:r>
              <a:rPr lang="cs-CZ" dirty="0"/>
              <a:t>lehká a populární hudba – důležitá role pro šíření českého národního povědomí mezi prostý lid</a:t>
            </a:r>
          </a:p>
          <a:p>
            <a:r>
              <a:rPr lang="cs-CZ" dirty="0"/>
              <a:t>další rozvoj českých hudebních spolků a institucí v Praze (Česká filharmonie, České kvarteto, Česká akademie věd, koncertní síně…)</a:t>
            </a:r>
          </a:p>
        </p:txBody>
      </p:sp>
    </p:spTree>
    <p:extLst>
      <p:ext uri="{BB962C8B-B14F-4D97-AF65-F5344CB8AC3E}">
        <p14:creationId xmlns:p14="http://schemas.microsoft.com/office/powerpoint/2010/main" val="40756633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65019" y="-184922"/>
            <a:ext cx="9613861" cy="1080938"/>
          </a:xfrm>
        </p:spPr>
        <p:txBody>
          <a:bodyPr/>
          <a:lstStyle/>
          <a:p>
            <a:r>
              <a:rPr lang="cs-CZ" dirty="0"/>
              <a:t>Dílo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653143"/>
            <a:ext cx="12192000" cy="6204857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cs-CZ" b="1" dirty="0"/>
              <a:t>rané – cca do 1903</a:t>
            </a:r>
          </a:p>
          <a:p>
            <a:r>
              <a:rPr lang="cs-CZ" dirty="0"/>
              <a:t>vychází z </a:t>
            </a:r>
            <a:r>
              <a:rPr lang="cs-CZ" dirty="0" err="1"/>
              <a:t>Schumanna</a:t>
            </a:r>
            <a:r>
              <a:rPr lang="cs-CZ" dirty="0"/>
              <a:t>, Brahmse a Dvořáka</a:t>
            </a:r>
          </a:p>
          <a:p>
            <a:r>
              <a:rPr lang="cs-CZ" dirty="0"/>
              <a:t>vliv moravské lidové hudby (Východní Morava a Slovensko)</a:t>
            </a:r>
          </a:p>
          <a:p>
            <a:r>
              <a:rPr lang="cs-CZ" dirty="0"/>
              <a:t>ouvertury </a:t>
            </a:r>
            <a:r>
              <a:rPr lang="cs-CZ" i="1" dirty="0"/>
              <a:t>Korzár</a:t>
            </a:r>
            <a:r>
              <a:rPr lang="cs-CZ" dirty="0"/>
              <a:t> (1892, podle Byrona), </a:t>
            </a:r>
            <a:r>
              <a:rPr lang="cs-CZ" i="1" dirty="0"/>
              <a:t>Maryša</a:t>
            </a:r>
            <a:r>
              <a:rPr lang="cs-CZ" dirty="0"/>
              <a:t> (1898, podle bratří Mrštíků)</a:t>
            </a:r>
          </a:p>
          <a:p>
            <a:r>
              <a:rPr lang="cs-CZ" i="1" dirty="0"/>
              <a:t>klavírní koncert e-moll</a:t>
            </a:r>
            <a:r>
              <a:rPr lang="cs-CZ" dirty="0"/>
              <a:t> (1895)</a:t>
            </a:r>
          </a:p>
          <a:p>
            <a:r>
              <a:rPr lang="cs-CZ" dirty="0"/>
              <a:t>balady pro smíšený sbor </a:t>
            </a:r>
            <a:r>
              <a:rPr lang="cs-CZ" i="1" dirty="0" err="1"/>
              <a:t>Ranoša</a:t>
            </a:r>
            <a:r>
              <a:rPr lang="cs-CZ" i="1" dirty="0"/>
              <a:t> </a:t>
            </a:r>
            <a:r>
              <a:rPr lang="cs-CZ" dirty="0"/>
              <a:t>a </a:t>
            </a:r>
            <a:r>
              <a:rPr lang="cs-CZ" i="1" dirty="0"/>
              <a:t>Zakletá dcera </a:t>
            </a:r>
            <a:r>
              <a:rPr lang="cs-CZ" dirty="0"/>
              <a:t>(1898), </a:t>
            </a:r>
            <a:r>
              <a:rPr lang="cs-CZ" i="1" dirty="0"/>
              <a:t>Vražedný milý</a:t>
            </a:r>
            <a:r>
              <a:rPr lang="cs-CZ" dirty="0"/>
              <a:t> a </a:t>
            </a:r>
            <a:r>
              <a:rPr lang="cs-CZ" i="1" dirty="0" err="1"/>
              <a:t>Neščastná</a:t>
            </a:r>
            <a:r>
              <a:rPr lang="cs-CZ" i="1" dirty="0"/>
              <a:t> vojna </a:t>
            </a:r>
            <a:r>
              <a:rPr lang="cs-CZ" dirty="0"/>
              <a:t>(1900)</a:t>
            </a:r>
          </a:p>
          <a:p>
            <a:r>
              <a:rPr lang="cs-CZ" dirty="0"/>
              <a:t>písňové: </a:t>
            </a:r>
            <a:r>
              <a:rPr lang="cs-CZ" i="1" dirty="0"/>
              <a:t>Písničky na slova lidové poezie moravské</a:t>
            </a:r>
            <a:r>
              <a:rPr lang="cs-CZ" dirty="0"/>
              <a:t> (1897, s klavírním doprovodem)</a:t>
            </a:r>
          </a:p>
          <a:p>
            <a:r>
              <a:rPr lang="cs-CZ" dirty="0"/>
              <a:t>lidové prvky: </a:t>
            </a:r>
            <a:r>
              <a:rPr lang="cs-CZ" i="1" dirty="0"/>
              <a:t>Klavírní kvintet a-moll</a:t>
            </a:r>
            <a:r>
              <a:rPr lang="cs-CZ" dirty="0"/>
              <a:t> (1897), </a:t>
            </a:r>
            <a:r>
              <a:rPr lang="cs-CZ" i="1" dirty="0"/>
              <a:t>1. smyčcový kvartet G-dur</a:t>
            </a:r>
            <a:r>
              <a:rPr lang="cs-CZ" dirty="0"/>
              <a:t> (1899), </a:t>
            </a:r>
            <a:r>
              <a:rPr lang="cs-CZ" i="1" dirty="0"/>
              <a:t>Slovácká suita</a:t>
            </a:r>
            <a:r>
              <a:rPr lang="cs-CZ" dirty="0"/>
              <a:t> (1903, původně klavírní, 1903 instrumentoval)</a:t>
            </a:r>
          </a:p>
          <a:p>
            <a:r>
              <a:rPr lang="cs-CZ" dirty="0"/>
              <a:t>upravoval lidové písně a tance (</a:t>
            </a:r>
            <a:r>
              <a:rPr lang="cs-CZ" i="1" dirty="0"/>
              <a:t>Slovenské </a:t>
            </a:r>
            <a:r>
              <a:rPr lang="cs-CZ" i="1" dirty="0" err="1"/>
              <a:t>spevy</a:t>
            </a:r>
            <a:r>
              <a:rPr lang="cs-CZ" i="1" dirty="0"/>
              <a:t> pro zpěv a klavír</a:t>
            </a:r>
            <a:r>
              <a:rPr lang="cs-CZ" dirty="0"/>
              <a:t>, 1900, </a:t>
            </a:r>
            <a:r>
              <a:rPr lang="cs-CZ" i="1" dirty="0"/>
              <a:t>Dva valašské tance Troják a Dymák</a:t>
            </a:r>
            <a:r>
              <a:rPr lang="cs-CZ" dirty="0"/>
              <a:t>, 1904)</a:t>
            </a:r>
          </a:p>
          <a:p>
            <a:r>
              <a:rPr lang="cs-CZ" dirty="0"/>
              <a:t>ve hře </a:t>
            </a:r>
            <a:r>
              <a:rPr lang="cs-CZ" i="1" dirty="0"/>
              <a:t>Maryša</a:t>
            </a:r>
            <a:r>
              <a:rPr lang="cs-CZ" dirty="0"/>
              <a:t> (1898) folklórní nápěvy citoval</a:t>
            </a:r>
          </a:p>
          <a:p>
            <a:r>
              <a:rPr lang="cs-CZ" dirty="0"/>
              <a:t>složitá rytmika a modální tónorody: </a:t>
            </a:r>
          </a:p>
          <a:p>
            <a:pPr lvl="1"/>
            <a:r>
              <a:rPr lang="cs-CZ" dirty="0"/>
              <a:t>klavírní: </a:t>
            </a:r>
            <a:r>
              <a:rPr lang="cs-CZ" i="1" dirty="0"/>
              <a:t>Můj máj</a:t>
            </a:r>
            <a:r>
              <a:rPr lang="cs-CZ" dirty="0"/>
              <a:t>, </a:t>
            </a:r>
            <a:r>
              <a:rPr lang="cs-CZ" i="1" dirty="0"/>
              <a:t>Eklogy</a:t>
            </a:r>
            <a:r>
              <a:rPr lang="cs-CZ" dirty="0"/>
              <a:t> (1896), </a:t>
            </a:r>
            <a:r>
              <a:rPr lang="cs-CZ" i="1" dirty="0" err="1"/>
              <a:t>Sonata</a:t>
            </a:r>
            <a:r>
              <a:rPr lang="cs-CZ" i="1" dirty="0"/>
              <a:t> </a:t>
            </a:r>
            <a:r>
              <a:rPr lang="cs-CZ" i="1" dirty="0" err="1"/>
              <a:t>eroica</a:t>
            </a:r>
            <a:r>
              <a:rPr lang="cs-CZ" dirty="0"/>
              <a:t> (1900)</a:t>
            </a:r>
          </a:p>
          <a:p>
            <a:pPr lvl="1"/>
            <a:r>
              <a:rPr lang="cs-CZ" dirty="0"/>
              <a:t>komorní: </a:t>
            </a:r>
            <a:r>
              <a:rPr lang="cs-CZ" i="1" dirty="0"/>
              <a:t>Klavírní kvintet </a:t>
            </a:r>
            <a:r>
              <a:rPr lang="cs-CZ" dirty="0"/>
              <a:t>(1897), </a:t>
            </a:r>
            <a:r>
              <a:rPr lang="cs-CZ" i="1" dirty="0"/>
              <a:t>Smyčcový kvartet č. 1 G-dur </a:t>
            </a:r>
            <a:r>
              <a:rPr lang="cs-CZ" dirty="0"/>
              <a:t>(1899), klavírní </a:t>
            </a:r>
            <a:r>
              <a:rPr lang="cs-CZ" i="1" dirty="0"/>
              <a:t>Trio d quasi una </a:t>
            </a:r>
            <a:r>
              <a:rPr lang="cs-CZ" i="1" dirty="0" err="1"/>
              <a:t>ballata</a:t>
            </a:r>
            <a:r>
              <a:rPr lang="cs-CZ" i="1" dirty="0"/>
              <a:t> </a:t>
            </a:r>
            <a:r>
              <a:rPr lang="cs-CZ" dirty="0"/>
              <a:t>(1902)</a:t>
            </a:r>
          </a:p>
          <a:p>
            <a:r>
              <a:rPr lang="cs-CZ" dirty="0"/>
              <a:t>vyvrcholení lidových inspirací:</a:t>
            </a:r>
          </a:p>
          <a:p>
            <a:pPr lvl="1"/>
            <a:r>
              <a:rPr lang="cs-CZ" dirty="0"/>
              <a:t>symfonická báseň </a:t>
            </a:r>
            <a:r>
              <a:rPr lang="cs-CZ" i="1" dirty="0"/>
              <a:t>V Tatrách</a:t>
            </a:r>
            <a:r>
              <a:rPr lang="cs-CZ" dirty="0"/>
              <a:t> (1902)</a:t>
            </a:r>
          </a:p>
          <a:p>
            <a:pPr lvl="1"/>
            <a:r>
              <a:rPr lang="cs-CZ" i="1" dirty="0"/>
              <a:t>Slovácká suita</a:t>
            </a:r>
            <a:r>
              <a:rPr lang="cs-CZ" dirty="0"/>
              <a:t> (1903) – pro malý orchestr, části: V kostele, Mezi dětmi, Zamilovaní, U muziky, V noci</a:t>
            </a:r>
            <a:endParaRPr lang="cs-CZ" i="1" dirty="0"/>
          </a:p>
        </p:txBody>
      </p:sp>
    </p:spTree>
    <p:extLst>
      <p:ext uri="{BB962C8B-B14F-4D97-AF65-F5344CB8AC3E}">
        <p14:creationId xmlns:p14="http://schemas.microsoft.com/office/powerpoint/2010/main" val="24799397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EF67039-3A8D-4341-928D-89EC0FA405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127760"/>
            <a:ext cx="11932919" cy="55778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/>
              <a:t>počátek 20. století</a:t>
            </a:r>
          </a:p>
          <a:p>
            <a:r>
              <a:rPr lang="cs-CZ" dirty="0"/>
              <a:t>vliv soudobých směrů: impresionismus a symbolismus</a:t>
            </a:r>
          </a:p>
          <a:p>
            <a:r>
              <a:rPr lang="cs-CZ" dirty="0"/>
              <a:t>vrcholy jeho tvorby</a:t>
            </a:r>
          </a:p>
          <a:p>
            <a:r>
              <a:rPr lang="cs-CZ" dirty="0"/>
              <a:t>písňové cykly </a:t>
            </a:r>
            <a:r>
              <a:rPr lang="cs-CZ" i="1" dirty="0"/>
              <a:t>Údolí nového království</a:t>
            </a:r>
            <a:r>
              <a:rPr lang="cs-CZ" dirty="0"/>
              <a:t> (1903, na slova Antonína Sovy, instrumentováno 1931),</a:t>
            </a:r>
            <a:r>
              <a:rPr lang="cs-CZ" i="1" dirty="0"/>
              <a:t> Melancholické písně o lásce </a:t>
            </a:r>
            <a:r>
              <a:rPr lang="cs-CZ" dirty="0"/>
              <a:t>(1906)</a:t>
            </a:r>
          </a:p>
          <a:p>
            <a:r>
              <a:rPr lang="cs-CZ" dirty="0"/>
              <a:t>klavírní cyklus </a:t>
            </a:r>
            <a:r>
              <a:rPr lang="cs-CZ" i="1" dirty="0"/>
              <a:t>Písně zimních nocí </a:t>
            </a:r>
            <a:r>
              <a:rPr lang="cs-CZ" dirty="0"/>
              <a:t>(1903)</a:t>
            </a:r>
          </a:p>
          <a:p>
            <a:r>
              <a:rPr lang="cs-CZ" dirty="0"/>
              <a:t>fantazie pro orchestr </a:t>
            </a:r>
            <a:r>
              <a:rPr lang="cs-CZ" i="1" dirty="0"/>
              <a:t>Bouře </a:t>
            </a:r>
            <a:r>
              <a:rPr lang="cs-CZ" dirty="0"/>
              <a:t>(1910)</a:t>
            </a:r>
          </a:p>
          <a:p>
            <a:r>
              <a:rPr lang="cs-CZ" dirty="0"/>
              <a:t>mužské sbory </a:t>
            </a:r>
            <a:r>
              <a:rPr lang="cs-CZ" i="1" dirty="0"/>
              <a:t>Na domácí půdě</a:t>
            </a:r>
            <a:r>
              <a:rPr lang="cs-CZ" dirty="0"/>
              <a:t> (1911, obsahuje známý sbor </a:t>
            </a:r>
            <a:r>
              <a:rPr lang="cs-CZ" i="1" dirty="0"/>
              <a:t>Kyjov</a:t>
            </a:r>
            <a:r>
              <a:rPr lang="cs-CZ" dirty="0"/>
              <a:t>) </a:t>
            </a:r>
          </a:p>
          <a:p>
            <a:r>
              <a:rPr lang="cs-CZ" dirty="0"/>
              <a:t>symfonické básně </a:t>
            </a:r>
            <a:r>
              <a:rPr lang="cs-CZ" i="1" dirty="0"/>
              <a:t>O věčné touze </a:t>
            </a:r>
            <a:r>
              <a:rPr lang="cs-CZ" dirty="0"/>
              <a:t>(1904), </a:t>
            </a:r>
            <a:r>
              <a:rPr lang="cs-CZ" i="1" dirty="0"/>
              <a:t>Toman a lesní panna</a:t>
            </a:r>
            <a:r>
              <a:rPr lang="cs-CZ" dirty="0"/>
              <a:t> (1907)</a:t>
            </a:r>
          </a:p>
          <a:p>
            <a:r>
              <a:rPr lang="cs-CZ" dirty="0"/>
              <a:t>klavírní cyklus </a:t>
            </a:r>
            <a:r>
              <a:rPr lang="cs-CZ" i="1" dirty="0"/>
              <a:t>Pan</a:t>
            </a:r>
            <a:r>
              <a:rPr lang="cs-CZ" dirty="0"/>
              <a:t> (1910, instrumentováno 1912)</a:t>
            </a:r>
          </a:p>
          <a:p>
            <a:r>
              <a:rPr lang="cs-CZ" i="1" dirty="0"/>
              <a:t>Smyčcový kvartet č. 2 D-dur </a:t>
            </a:r>
            <a:r>
              <a:rPr lang="cs-CZ" dirty="0"/>
              <a:t>(1905, s fugou v 1. větě)</a:t>
            </a:r>
          </a:p>
          <a:p>
            <a:r>
              <a:rPr lang="cs-CZ" i="1" dirty="0" err="1"/>
              <a:t>Erotikon</a:t>
            </a:r>
            <a:r>
              <a:rPr lang="cs-CZ" dirty="0"/>
              <a:t> (1912, písně pro 1 hlas a klavír), </a:t>
            </a:r>
            <a:r>
              <a:rPr lang="cs-CZ" i="1" dirty="0"/>
              <a:t>Noční nálady</a:t>
            </a:r>
            <a:r>
              <a:rPr lang="cs-CZ" dirty="0"/>
              <a:t> (1908, pro zpěv a klavír)</a:t>
            </a:r>
            <a:endParaRPr lang="cs-CZ" i="1" dirty="0"/>
          </a:p>
          <a:p>
            <a:endParaRPr lang="cs-CZ" dirty="0"/>
          </a:p>
          <a:p>
            <a:endParaRPr lang="cs-CZ" i="1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637322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04C3CE8-212F-473C-B8E1-2CADEA20B1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1" y="792480"/>
            <a:ext cx="11887200" cy="592835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b="1" dirty="0"/>
              <a:t>vrcholné tvůrčí období: cca od 1910 do 1. světové války</a:t>
            </a:r>
          </a:p>
          <a:p>
            <a:r>
              <a:rPr lang="cs-CZ" i="1" dirty="0"/>
              <a:t>Bouře</a:t>
            </a:r>
            <a:r>
              <a:rPr lang="cs-CZ" dirty="0"/>
              <a:t> (1908 – 1910), fantazie pro sóla, sbor a orchestr, citace lidových písní</a:t>
            </a:r>
          </a:p>
          <a:p>
            <a:r>
              <a:rPr lang="cs-CZ" dirty="0"/>
              <a:t>předklasické kontrapunktické formy kromě </a:t>
            </a:r>
            <a:r>
              <a:rPr lang="cs-CZ" i="1" dirty="0"/>
              <a:t>Bouře</a:t>
            </a:r>
            <a:r>
              <a:rPr lang="cs-CZ" dirty="0"/>
              <a:t> uplatňuje v méně úspěšné </a:t>
            </a:r>
            <a:r>
              <a:rPr lang="cs-CZ" i="1" dirty="0"/>
              <a:t>Svatební košili</a:t>
            </a:r>
            <a:endParaRPr lang="cs-CZ" dirty="0"/>
          </a:p>
          <a:p>
            <a:r>
              <a:rPr lang="cs-CZ" dirty="0"/>
              <a:t>opery </a:t>
            </a:r>
            <a:r>
              <a:rPr lang="cs-CZ" i="1" dirty="0"/>
              <a:t>Zvíkovský rarášek </a:t>
            </a:r>
            <a:r>
              <a:rPr lang="cs-CZ" dirty="0"/>
              <a:t>(1915), </a:t>
            </a:r>
            <a:r>
              <a:rPr lang="cs-CZ" i="1" dirty="0"/>
              <a:t>Karlštejn </a:t>
            </a:r>
            <a:r>
              <a:rPr lang="cs-CZ" dirty="0"/>
              <a:t>(1916), </a:t>
            </a:r>
            <a:r>
              <a:rPr lang="cs-CZ" i="1" dirty="0"/>
              <a:t>Lucerna </a:t>
            </a:r>
            <a:r>
              <a:rPr lang="cs-CZ" dirty="0"/>
              <a:t>(1922), </a:t>
            </a:r>
            <a:r>
              <a:rPr lang="cs-CZ" i="1" dirty="0"/>
              <a:t>Dědův odkaz</a:t>
            </a:r>
            <a:r>
              <a:rPr lang="cs-CZ" dirty="0"/>
              <a:t> (1925)</a:t>
            </a:r>
          </a:p>
          <a:p>
            <a:r>
              <a:rPr lang="cs-CZ" dirty="0"/>
              <a:t>pantomimy </a:t>
            </a:r>
            <a:r>
              <a:rPr lang="cs-CZ" i="1" dirty="0"/>
              <a:t>Signorina </a:t>
            </a:r>
            <a:r>
              <a:rPr lang="cs-CZ" i="1" dirty="0" err="1"/>
              <a:t>Gioventů</a:t>
            </a:r>
            <a:r>
              <a:rPr lang="cs-CZ" i="1" dirty="0"/>
              <a:t> </a:t>
            </a:r>
            <a:r>
              <a:rPr lang="cs-CZ" dirty="0"/>
              <a:t>(1928), </a:t>
            </a:r>
            <a:r>
              <a:rPr lang="cs-CZ" i="1" dirty="0" err="1"/>
              <a:t>Nikotina</a:t>
            </a:r>
            <a:r>
              <a:rPr lang="cs-CZ" dirty="0"/>
              <a:t> (1929) – obě na hranici tonality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b="1" dirty="0"/>
              <a:t>poslední tvůrčí období: období nacistické okupace</a:t>
            </a:r>
          </a:p>
          <a:p>
            <a:r>
              <a:rPr lang="cs-CZ" dirty="0"/>
              <a:t>symfonická: </a:t>
            </a:r>
            <a:r>
              <a:rPr lang="cs-CZ" i="1" dirty="0"/>
              <a:t>Podzimní symfonie </a:t>
            </a:r>
            <a:r>
              <a:rPr lang="cs-CZ" dirty="0"/>
              <a:t>(1934, pro mužský a ženský sbor a orchestr), </a:t>
            </a:r>
            <a:r>
              <a:rPr lang="cs-CZ" i="1" dirty="0"/>
              <a:t>Jihočeská suita </a:t>
            </a:r>
            <a:r>
              <a:rPr lang="cs-CZ" dirty="0"/>
              <a:t>(1937, přírodní výjevy z jižních Čech, ve Finále </a:t>
            </a:r>
            <a:r>
              <a:rPr lang="cs-CZ" i="1" dirty="0"/>
              <a:t>Pochod táboritů </a:t>
            </a:r>
            <a:r>
              <a:rPr lang="cs-CZ" dirty="0"/>
              <a:t>– evokuje společenský neklid a národní nejistotu)</a:t>
            </a:r>
          </a:p>
          <a:p>
            <a:r>
              <a:rPr lang="cs-CZ" dirty="0"/>
              <a:t>politické konotace: symfonická báseň </a:t>
            </a:r>
            <a:r>
              <a:rPr lang="cs-CZ" i="1" dirty="0"/>
              <a:t>De </a:t>
            </a:r>
            <a:r>
              <a:rPr lang="cs-CZ" i="1" dirty="0" err="1"/>
              <a:t>profundis</a:t>
            </a:r>
            <a:r>
              <a:rPr lang="cs-CZ" dirty="0"/>
              <a:t> (1941), </a:t>
            </a:r>
            <a:r>
              <a:rPr lang="cs-CZ" i="1" dirty="0"/>
              <a:t>Svatováclavský </a:t>
            </a:r>
            <a:r>
              <a:rPr lang="cs-CZ" i="1" dirty="0" err="1"/>
              <a:t>triptich</a:t>
            </a:r>
            <a:r>
              <a:rPr lang="cs-CZ" dirty="0"/>
              <a:t> (1941, pro varhany, 1942 orchestrální znění), </a:t>
            </a:r>
            <a:r>
              <a:rPr lang="cs-CZ" i="1" dirty="0"/>
              <a:t>Májová symfonie </a:t>
            </a:r>
            <a:r>
              <a:rPr lang="cs-CZ" dirty="0"/>
              <a:t>(1943,</a:t>
            </a:r>
            <a:r>
              <a:rPr lang="cs-CZ" i="1" dirty="0"/>
              <a:t> </a:t>
            </a:r>
            <a:r>
              <a:rPr lang="cs-CZ" dirty="0"/>
              <a:t>pro sóla, smíšený sbor a orchestr, věnována vítězství Rudé armády v bitvě u Stalingradu)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b="1" dirty="0"/>
              <a:t>další</a:t>
            </a:r>
          </a:p>
          <a:p>
            <a:r>
              <a:rPr lang="cs-CZ" dirty="0"/>
              <a:t>kantáta </a:t>
            </a:r>
            <a:r>
              <a:rPr lang="cs-CZ" i="1" dirty="0"/>
              <a:t>Sláva tobě Masaryku</a:t>
            </a:r>
            <a:r>
              <a:rPr lang="cs-CZ" dirty="0"/>
              <a:t> – provedena při příležitosti Masarykova příjezdu do Prahy 1918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508632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Operní tvorba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" y="2024743"/>
            <a:ext cx="12057016" cy="4728754"/>
          </a:xfrm>
        </p:spPr>
        <p:txBody>
          <a:bodyPr>
            <a:normAutofit lnSpcReduction="10000"/>
          </a:bodyPr>
          <a:lstStyle/>
          <a:p>
            <a:r>
              <a:rPr lang="cs-CZ" dirty="0"/>
              <a:t>opery začal komponovat až v pozdějším věku (cca 40 letý)</a:t>
            </a:r>
          </a:p>
          <a:p>
            <a:r>
              <a:rPr lang="cs-CZ" i="1" dirty="0"/>
              <a:t>Zvíkovský rarášek </a:t>
            </a:r>
            <a:r>
              <a:rPr lang="cs-CZ" dirty="0"/>
              <a:t>(1915, text – hra Ladislava Stroupežnického)</a:t>
            </a:r>
          </a:p>
          <a:p>
            <a:pPr lvl="1"/>
            <a:r>
              <a:rPr lang="cs-CZ" dirty="0"/>
              <a:t>jednoaktovka, jedno z prvních českých děl s prozaickým činoherním libretem</a:t>
            </a:r>
          </a:p>
          <a:p>
            <a:r>
              <a:rPr lang="cs-CZ" i="1" dirty="0"/>
              <a:t>Karlštejn</a:t>
            </a:r>
            <a:r>
              <a:rPr lang="cs-CZ" dirty="0"/>
              <a:t> (1916, libreto podle Jaroslava Vrchlického)</a:t>
            </a:r>
          </a:p>
          <a:p>
            <a:pPr lvl="1"/>
            <a:r>
              <a:rPr lang="cs-CZ" dirty="0"/>
              <a:t>historická, vlastenecky patetická, zvl. v 2. jednání vzdávání holdu českému králi Karlu IV.</a:t>
            </a:r>
          </a:p>
          <a:p>
            <a:pPr lvl="1"/>
            <a:r>
              <a:rPr lang="cs-CZ" dirty="0"/>
              <a:t>používá citace </a:t>
            </a:r>
            <a:r>
              <a:rPr lang="cs-CZ" i="1" dirty="0"/>
              <a:t>Hospodine, </a:t>
            </a:r>
            <a:r>
              <a:rPr lang="cs-CZ" i="1" dirty="0" err="1"/>
              <a:t>pomiuluj</a:t>
            </a:r>
            <a:r>
              <a:rPr lang="cs-CZ" i="1" dirty="0"/>
              <a:t> </a:t>
            </a:r>
            <a:r>
              <a:rPr lang="cs-CZ" i="1" dirty="0" err="1"/>
              <a:t>ny</a:t>
            </a:r>
            <a:r>
              <a:rPr lang="cs-CZ" i="1" dirty="0"/>
              <a:t> </a:t>
            </a:r>
            <a:r>
              <a:rPr lang="cs-CZ" dirty="0"/>
              <a:t>a </a:t>
            </a:r>
            <a:r>
              <a:rPr lang="cs-CZ" i="1" dirty="0"/>
              <a:t>Svatováclavský chorál</a:t>
            </a:r>
          </a:p>
          <a:p>
            <a:pPr lvl="1"/>
            <a:r>
              <a:rPr lang="cs-CZ" dirty="0"/>
              <a:t>důmyslné použití příznačných motivů</a:t>
            </a:r>
          </a:p>
          <a:p>
            <a:r>
              <a:rPr lang="cs-CZ" i="1" dirty="0"/>
              <a:t>Lucerna</a:t>
            </a:r>
            <a:r>
              <a:rPr lang="cs-CZ" dirty="0"/>
              <a:t> (1923, libreto Hanuš Jelínek podle hry Aloise Jiráska)</a:t>
            </a:r>
          </a:p>
          <a:p>
            <a:pPr lvl="1"/>
            <a:r>
              <a:rPr lang="cs-CZ" dirty="0"/>
              <a:t>jeho nejzdařilejší scénická práce, jeho nejlidovější jevištní dílo, oslava nabytí národní svobody</a:t>
            </a:r>
          </a:p>
          <a:p>
            <a:pPr lvl="1"/>
            <a:r>
              <a:rPr lang="cs-CZ" dirty="0"/>
              <a:t>hudebně vykreslené figurky, uzavřená čísla, árie a písně v lidovém tónu, základem jsou dialogy, sbor chybí (kromě posledního za scénou)</a:t>
            </a:r>
          </a:p>
          <a:p>
            <a:r>
              <a:rPr lang="cs-CZ" i="1" dirty="0"/>
              <a:t>Dědův odkaz </a:t>
            </a:r>
            <a:r>
              <a:rPr lang="cs-CZ" dirty="0"/>
              <a:t>(1925)</a:t>
            </a:r>
          </a:p>
          <a:p>
            <a:pPr lvl="1"/>
            <a:r>
              <a:rPr lang="cs-CZ" dirty="0"/>
              <a:t>vyrovnání se s životním osudem – ztráta mládí, zdravotní komplikace</a:t>
            </a:r>
          </a:p>
        </p:txBody>
      </p:sp>
    </p:spTree>
    <p:extLst>
      <p:ext uri="{BB962C8B-B14F-4D97-AF65-F5344CB8AC3E}">
        <p14:creationId xmlns:p14="http://schemas.microsoft.com/office/powerpoint/2010/main" val="24855629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Novákova skladatelská škola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33005" y="2061556"/>
            <a:ext cx="11903824" cy="4655128"/>
          </a:xfrm>
        </p:spPr>
        <p:txBody>
          <a:bodyPr>
            <a:normAutofit fontScale="77500" lnSpcReduction="20000"/>
          </a:bodyPr>
          <a:lstStyle/>
          <a:p>
            <a:r>
              <a:rPr lang="cs-CZ" dirty="0"/>
              <a:t>Ladislav Vycpálek (1881 – 1869) </a:t>
            </a:r>
          </a:p>
          <a:p>
            <a:r>
              <a:rPr lang="cs-CZ" dirty="0"/>
              <a:t>Jaroslav </a:t>
            </a:r>
            <a:r>
              <a:rPr lang="cs-CZ" dirty="0" err="1"/>
              <a:t>Křička</a:t>
            </a:r>
            <a:r>
              <a:rPr lang="cs-CZ" dirty="0"/>
              <a:t> (1882 – 1969)</a:t>
            </a:r>
          </a:p>
          <a:p>
            <a:r>
              <a:rPr lang="cs-CZ" dirty="0"/>
              <a:t>Emil Axman (1887 – 1949) </a:t>
            </a:r>
          </a:p>
          <a:p>
            <a:r>
              <a:rPr lang="cs-CZ" dirty="0"/>
              <a:t>Boleslav Vomáčka (1887 – 1965) </a:t>
            </a:r>
          </a:p>
          <a:p>
            <a:r>
              <a:rPr lang="cs-CZ" dirty="0"/>
              <a:t>Karel Boleslav Jirák (1891 – 1972) </a:t>
            </a:r>
          </a:p>
          <a:p>
            <a:r>
              <a:rPr lang="cs-CZ" dirty="0"/>
              <a:t>Otakar Jeremiáš (1892 – 1962) </a:t>
            </a:r>
          </a:p>
          <a:p>
            <a:r>
              <a:rPr lang="cs-CZ" dirty="0"/>
              <a:t>Alois Hába (1893 – 1973)</a:t>
            </a:r>
          </a:p>
          <a:p>
            <a:r>
              <a:rPr lang="cs-CZ" dirty="0"/>
              <a:t>Iša </a:t>
            </a:r>
            <a:r>
              <a:rPr lang="cs-CZ" dirty="0" err="1"/>
              <a:t>Krejší</a:t>
            </a:r>
            <a:r>
              <a:rPr lang="cs-CZ" dirty="0"/>
              <a:t> (1904 – 1968)</a:t>
            </a:r>
          </a:p>
          <a:p>
            <a:r>
              <a:rPr lang="cs-CZ" dirty="0"/>
              <a:t>Theodor </a:t>
            </a:r>
            <a:r>
              <a:rPr lang="cs-CZ" dirty="0" err="1"/>
              <a:t>Schaeffer</a:t>
            </a:r>
            <a:r>
              <a:rPr lang="cs-CZ" dirty="0"/>
              <a:t> (1904 – 1969)</a:t>
            </a:r>
          </a:p>
          <a:p>
            <a:r>
              <a:rPr lang="cs-CZ" dirty="0"/>
              <a:t>Václav Dobiáš (1909 – 1978)</a:t>
            </a:r>
          </a:p>
          <a:p>
            <a:r>
              <a:rPr lang="cs-CZ" dirty="0"/>
              <a:t>Vítězslava Kaprálová (1915 – 1940)</a:t>
            </a:r>
          </a:p>
          <a:p>
            <a:r>
              <a:rPr lang="cs-CZ" dirty="0"/>
              <a:t>Miroslav Barvík (1919 – 1998)</a:t>
            </a:r>
          </a:p>
          <a:p>
            <a:r>
              <a:rPr lang="cs-CZ" dirty="0"/>
              <a:t>Ilja Hurník (1922 – 2013)</a:t>
            </a:r>
          </a:p>
          <a:p>
            <a:r>
              <a:rPr lang="cs-CZ" dirty="0"/>
              <a:t>Slováci: Alexander </a:t>
            </a:r>
            <a:r>
              <a:rPr lang="cs-CZ" dirty="0" err="1"/>
              <a:t>Moyzes</a:t>
            </a:r>
            <a:r>
              <a:rPr lang="cs-CZ" dirty="0"/>
              <a:t> (1906 – 1984), Eugen </a:t>
            </a:r>
            <a:r>
              <a:rPr lang="cs-CZ" dirty="0" err="1"/>
              <a:t>Suchoň</a:t>
            </a:r>
            <a:r>
              <a:rPr lang="cs-CZ" dirty="0"/>
              <a:t> (1908 – 1993) a Ján </a:t>
            </a:r>
            <a:r>
              <a:rPr lang="cs-CZ" dirty="0" err="1"/>
              <a:t>Cikker</a:t>
            </a:r>
            <a:r>
              <a:rPr lang="cs-CZ" dirty="0"/>
              <a:t> (1911 – 1989)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218347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733246A-B5C7-44E6-82E6-8C0BC4FB14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3. Josef Suk</a:t>
            </a:r>
            <a:br>
              <a:rPr lang="cs-CZ" dirty="0"/>
            </a:br>
            <a:r>
              <a:rPr lang="cs-CZ" dirty="0"/>
              <a:t>4. 1. 1874 Křečovice - 29. 5. 1935 Benešov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D1E8ECC-38A9-40C6-9CC7-CF3B1D1A32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042160"/>
            <a:ext cx="12070079" cy="4815840"/>
          </a:xfrm>
        </p:spPr>
        <p:txBody>
          <a:bodyPr>
            <a:normAutofit/>
          </a:bodyPr>
          <a:lstStyle/>
          <a:p>
            <a:r>
              <a:rPr lang="cs-CZ" dirty="0"/>
              <a:t>na konzervatoři v Praze žák A. </a:t>
            </a:r>
            <a:r>
              <a:rPr lang="cs-CZ" dirty="0" err="1"/>
              <a:t>Benewitze</a:t>
            </a:r>
            <a:r>
              <a:rPr lang="cs-CZ" dirty="0"/>
              <a:t> – housle, Karla </a:t>
            </a:r>
            <a:r>
              <a:rPr lang="cs-CZ" dirty="0" err="1"/>
              <a:t>Steckera</a:t>
            </a:r>
            <a:r>
              <a:rPr lang="cs-CZ" dirty="0"/>
              <a:t> a </a:t>
            </a:r>
            <a:r>
              <a:rPr lang="cs-CZ" dirty="0" err="1"/>
              <a:t>A</a:t>
            </a:r>
            <a:r>
              <a:rPr lang="cs-CZ" dirty="0"/>
              <a:t>. Dvořáka - skladba</a:t>
            </a:r>
          </a:p>
          <a:p>
            <a:r>
              <a:rPr lang="cs-CZ" dirty="0"/>
              <a:t>sekundista Českého kvarteta, jako houslista a klavírista vystupoval i sólově (zvl. interpret svých skladeb)</a:t>
            </a:r>
          </a:p>
          <a:p>
            <a:r>
              <a:rPr lang="cs-CZ" dirty="0"/>
              <a:t>velmi citově založený, snášel útoky na A. Dvořáka i své dílo (zvl. Z. Nejedlý)</a:t>
            </a:r>
          </a:p>
          <a:p>
            <a:r>
              <a:rPr lang="cs-CZ" dirty="0"/>
              <a:t>1898 svatba s Otilií Dvořákovou (1901 syn Josef, vnuk houslista Josef Suk, 1929 – 2011), 1905 zemřela</a:t>
            </a:r>
          </a:p>
          <a:p>
            <a:r>
              <a:rPr lang="cs-CZ" dirty="0"/>
              <a:t>1923 – 1935 vyučoval kompozici na mistrovské třídě pražské konzervatoře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979109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D1A50EA-5C36-4084-B4A6-DF168A7083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Dílo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D4B3080-CF23-408F-8920-E167A490E6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026920"/>
            <a:ext cx="11810999" cy="4831080"/>
          </a:xfrm>
        </p:spPr>
        <p:txBody>
          <a:bodyPr>
            <a:normAutofit fontScale="85000" lnSpcReduction="10000"/>
          </a:bodyPr>
          <a:lstStyle/>
          <a:p>
            <a:r>
              <a:rPr lang="cs-CZ" dirty="0"/>
              <a:t>v kompozici spatřoval své hlavní poslání</a:t>
            </a:r>
          </a:p>
          <a:p>
            <a:r>
              <a:rPr lang="cs-CZ" dirty="0"/>
              <a:t>jen 37 opusů, ale jedinečně charakteristické</a:t>
            </a:r>
          </a:p>
          <a:p>
            <a:pPr marL="0" indent="0">
              <a:buNone/>
            </a:pPr>
            <a:r>
              <a:rPr lang="cs-CZ" b="1" dirty="0"/>
              <a:t>1. období </a:t>
            </a:r>
            <a:r>
              <a:rPr lang="cs-CZ" dirty="0"/>
              <a:t>(cca 1892 – 1903, „dvořákovské“)</a:t>
            </a:r>
          </a:p>
          <a:p>
            <a:r>
              <a:rPr lang="cs-CZ" dirty="0"/>
              <a:t>osobitá melodika, lyrická citovost, subjektivismus - vliv Dvořáka, odraz citového vztahu k Otilii</a:t>
            </a:r>
          </a:p>
          <a:p>
            <a:r>
              <a:rPr lang="cs-CZ" i="1" dirty="0"/>
              <a:t>Smyčcová serenáda Es-dur</a:t>
            </a:r>
            <a:r>
              <a:rPr lang="cs-CZ" dirty="0"/>
              <a:t> (1892), </a:t>
            </a:r>
            <a:r>
              <a:rPr lang="cs-CZ" i="1" dirty="0"/>
              <a:t>Klavírní skladby </a:t>
            </a:r>
            <a:r>
              <a:rPr lang="cs-CZ" dirty="0"/>
              <a:t>op. 7 (1893, z nich proslulá </a:t>
            </a:r>
            <a:r>
              <a:rPr lang="cs-CZ" i="1" dirty="0"/>
              <a:t>Píseň lásky</a:t>
            </a:r>
            <a:r>
              <a:rPr lang="cs-CZ" dirty="0"/>
              <a:t>) a op. 11 (1896), </a:t>
            </a:r>
            <a:r>
              <a:rPr lang="cs-CZ" i="1" dirty="0"/>
              <a:t>Smyčcový kvartet č. 1 B-dur </a:t>
            </a:r>
            <a:r>
              <a:rPr lang="cs-CZ" dirty="0"/>
              <a:t>(1896), </a:t>
            </a:r>
            <a:r>
              <a:rPr lang="cs-CZ" i="1" dirty="0"/>
              <a:t>Deset zpěvů pro ženský sbor </a:t>
            </a:r>
            <a:r>
              <a:rPr lang="cs-CZ" dirty="0"/>
              <a:t>(1899, s čtyřručním klavírem, na lidové texty), </a:t>
            </a:r>
            <a:r>
              <a:rPr lang="cs-CZ" i="1" dirty="0"/>
              <a:t>Symfonie E-dur </a:t>
            </a:r>
            <a:r>
              <a:rPr lang="cs-CZ" dirty="0"/>
              <a:t>(1899), charakteristické klavírní kusy </a:t>
            </a:r>
            <a:r>
              <a:rPr lang="cs-CZ" i="1" dirty="0"/>
              <a:t>Jaro</a:t>
            </a:r>
            <a:r>
              <a:rPr lang="cs-CZ" dirty="0"/>
              <a:t> a </a:t>
            </a:r>
            <a:r>
              <a:rPr lang="cs-CZ" i="1" dirty="0"/>
              <a:t>Letní dojmy </a:t>
            </a:r>
            <a:r>
              <a:rPr lang="cs-CZ" dirty="0"/>
              <a:t>(1902), orchestrální </a:t>
            </a:r>
            <a:r>
              <a:rPr lang="cs-CZ" i="1" dirty="0"/>
              <a:t>Fantastické scherzo</a:t>
            </a:r>
            <a:r>
              <a:rPr lang="cs-CZ" dirty="0"/>
              <a:t> (1903) aj.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b="1" dirty="0"/>
              <a:t>Další období</a:t>
            </a:r>
          </a:p>
          <a:p>
            <a:r>
              <a:rPr lang="cs-CZ" dirty="0"/>
              <a:t>scénické: </a:t>
            </a:r>
            <a:r>
              <a:rPr lang="cs-CZ" i="1" dirty="0"/>
              <a:t>Radúz a Mahulena </a:t>
            </a:r>
            <a:r>
              <a:rPr lang="cs-CZ" dirty="0"/>
              <a:t>(1898), podle J. Zeyera, téma lásky ke všemu dobrému a vysněnému = jeho filozofické směřování v dalším díle, hudba použita ve stejnojmenném filmu Petra Weigla z r. 1970</a:t>
            </a:r>
          </a:p>
          <a:p>
            <a:r>
              <a:rPr lang="cs-CZ" dirty="0"/>
              <a:t>symfonická báseň </a:t>
            </a:r>
            <a:r>
              <a:rPr lang="cs-CZ" i="1" dirty="0"/>
              <a:t>Praga</a:t>
            </a:r>
            <a:r>
              <a:rPr lang="cs-CZ" dirty="0"/>
              <a:t> (1904), podle básně Svatopluka Čecha, vlastenecká - hudební obraz jeho zbožňovaného města Prahy, obsahuje motiv husitského chorálu, ale nikoliv v jeho původní podobě</a:t>
            </a:r>
          </a:p>
        </p:txBody>
      </p:sp>
    </p:spTree>
    <p:extLst>
      <p:ext uri="{BB962C8B-B14F-4D97-AF65-F5344CB8AC3E}">
        <p14:creationId xmlns:p14="http://schemas.microsoft.com/office/powerpoint/2010/main" val="33368421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3CEB0C8-0000-4169-8371-75693298C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" y="822960"/>
            <a:ext cx="11917679" cy="6035040"/>
          </a:xfrm>
        </p:spPr>
        <p:txBody>
          <a:bodyPr>
            <a:normAutofit fontScale="85000" lnSpcReduction="20000"/>
          </a:bodyPr>
          <a:lstStyle/>
          <a:p>
            <a:r>
              <a:rPr lang="cs-CZ" dirty="0"/>
              <a:t>symfonická báseň </a:t>
            </a:r>
            <a:r>
              <a:rPr lang="cs-CZ" i="1" dirty="0" err="1"/>
              <a:t>Asrael</a:t>
            </a:r>
            <a:r>
              <a:rPr lang="cs-CZ" dirty="0"/>
              <a:t> (1904) - psal pod vlivem Dvořákovy smrti, bohatá hudební symbolika (motiv smrti, a osudu), zde poprvé vymanění z Dvořákova vlivu, směřuje k moderní komplikované harmonii a polyfonii = charakteristické pro jeho další kompoziční styl</a:t>
            </a:r>
          </a:p>
          <a:p>
            <a:r>
              <a:rPr lang="cs-CZ" dirty="0"/>
              <a:t>klavírní cyklus </a:t>
            </a:r>
            <a:r>
              <a:rPr lang="cs-CZ" i="1" dirty="0"/>
              <a:t>O </a:t>
            </a:r>
            <a:r>
              <a:rPr lang="cs-CZ" i="1" dirty="0" err="1"/>
              <a:t>matince</a:t>
            </a:r>
            <a:r>
              <a:rPr lang="cs-CZ" dirty="0"/>
              <a:t> (1907) – pod vlivem smrti ženy Otilie, podobně intimní: klavírní cyklus </a:t>
            </a:r>
            <a:r>
              <a:rPr lang="cs-CZ" i="1" dirty="0"/>
              <a:t>Životem a snem </a:t>
            </a:r>
            <a:r>
              <a:rPr lang="cs-CZ" dirty="0"/>
              <a:t>(1909)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b="1" dirty="0"/>
              <a:t>Další etapa stylového vyzrání</a:t>
            </a:r>
          </a:p>
          <a:p>
            <a:r>
              <a:rPr lang="cs-CZ" dirty="0"/>
              <a:t>programní svita pro orchestr </a:t>
            </a:r>
            <a:r>
              <a:rPr lang="cs-CZ" i="1" dirty="0"/>
              <a:t>Pohádka léta</a:t>
            </a:r>
            <a:r>
              <a:rPr lang="cs-CZ" dirty="0"/>
              <a:t> (1909)</a:t>
            </a:r>
            <a:endParaRPr lang="cs-CZ" i="1" dirty="0"/>
          </a:p>
          <a:p>
            <a:r>
              <a:rPr lang="cs-CZ" dirty="0"/>
              <a:t>zvl. </a:t>
            </a:r>
            <a:r>
              <a:rPr lang="cs-CZ" i="1" dirty="0"/>
              <a:t>smyčcový kvartet d-moll </a:t>
            </a:r>
            <a:r>
              <a:rPr lang="cs-CZ" dirty="0"/>
              <a:t>(1911) a symfonické </a:t>
            </a:r>
            <a:r>
              <a:rPr lang="cs-CZ" i="1" dirty="0"/>
              <a:t>Zrání</a:t>
            </a:r>
            <a:r>
              <a:rPr lang="cs-CZ" dirty="0"/>
              <a:t> (1912 – 1917) – zde používal charakteristické motivy (poznání, láska, bolest, odhodlání aj.)</a:t>
            </a:r>
          </a:p>
          <a:p>
            <a:pPr lvl="1"/>
            <a:r>
              <a:rPr lang="cs-CZ" dirty="0"/>
              <a:t> v průběhu </a:t>
            </a:r>
            <a:r>
              <a:rPr lang="cs-CZ" i="1" dirty="0"/>
              <a:t>Zrání</a:t>
            </a:r>
            <a:r>
              <a:rPr lang="cs-CZ" dirty="0"/>
              <a:t> napsal </a:t>
            </a:r>
            <a:r>
              <a:rPr lang="cs-CZ" i="1" dirty="0"/>
              <a:t>Meditaci na staročeský chorál Svatý Václave </a:t>
            </a:r>
            <a:r>
              <a:rPr lang="cs-CZ" dirty="0"/>
              <a:t>(1914, pro smyčcové kvarteto, také verze pro smyčcový orchestr)</a:t>
            </a:r>
          </a:p>
          <a:p>
            <a:pPr marL="457200" lvl="1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b="1" dirty="0"/>
              <a:t>Poslední období</a:t>
            </a:r>
          </a:p>
          <a:p>
            <a:r>
              <a:rPr lang="cs-CZ" i="1" dirty="0"/>
              <a:t>Epilog pro sbor, sóla a velký orchestr</a:t>
            </a:r>
            <a:r>
              <a:rPr lang="cs-CZ" dirty="0"/>
              <a:t> (1932) – meditativní rozjímání, zhudebňuje úryvky žalmů (Davidova a Mojžíšova kniha), láska k ženě je přetavena do lásky k lidstvu, je konečným dílem jeho autobiografické symfonické „tetralogie“: </a:t>
            </a:r>
            <a:r>
              <a:rPr lang="cs-CZ" i="1" dirty="0" err="1"/>
              <a:t>Asrael</a:t>
            </a:r>
            <a:r>
              <a:rPr lang="cs-CZ" dirty="0"/>
              <a:t> – </a:t>
            </a:r>
            <a:r>
              <a:rPr lang="cs-CZ" i="1" dirty="0"/>
              <a:t>Pohádka léta </a:t>
            </a:r>
            <a:r>
              <a:rPr lang="cs-CZ" dirty="0"/>
              <a:t>– </a:t>
            </a:r>
            <a:r>
              <a:rPr lang="cs-CZ" i="1" dirty="0"/>
              <a:t>Zrání</a:t>
            </a:r>
            <a:r>
              <a:rPr lang="cs-CZ" dirty="0"/>
              <a:t> – </a:t>
            </a:r>
            <a:r>
              <a:rPr lang="cs-CZ" i="1" dirty="0"/>
              <a:t>Epilog</a:t>
            </a:r>
          </a:p>
          <a:p>
            <a:pPr marL="0" indent="0">
              <a:buNone/>
            </a:pPr>
            <a:endParaRPr lang="cs-CZ" i="1" dirty="0"/>
          </a:p>
          <a:p>
            <a:r>
              <a:rPr lang="cs-CZ" dirty="0"/>
              <a:t>jeho dílo je v zahraničí známé díky dirigentům: Libor Pešek, Charles </a:t>
            </a:r>
            <a:r>
              <a:rPr lang="cs-CZ" dirty="0" err="1"/>
              <a:t>Mackerras</a:t>
            </a:r>
            <a:r>
              <a:rPr lang="cs-CZ" dirty="0"/>
              <a:t> a Jiří Bělohlávek</a:t>
            </a:r>
          </a:p>
          <a:p>
            <a:r>
              <a:rPr lang="cs-CZ" dirty="0"/>
              <a:t>souborné klavírní dílo nahrál Pavel Štěpán, syn Václava Štěpána a Ilony </a:t>
            </a:r>
            <a:r>
              <a:rPr lang="cs-CZ" dirty="0" err="1"/>
              <a:t>Štěpánové-Kurzové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1703680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0E776B7-2BA0-4C12-973C-08C6FF8A6D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Žáci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BFFB900-2973-44DD-A921-45EBCC3594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026920"/>
            <a:ext cx="11902439" cy="4663440"/>
          </a:xfrm>
        </p:spPr>
        <p:txBody>
          <a:bodyPr/>
          <a:lstStyle/>
          <a:p>
            <a:r>
              <a:rPr lang="cs-CZ" dirty="0"/>
              <a:t>Bohuslav Martinů (1890 – 1959) – soukromě </a:t>
            </a:r>
          </a:p>
          <a:p>
            <a:r>
              <a:rPr lang="cs-CZ" dirty="0"/>
              <a:t>Pavel </a:t>
            </a:r>
            <a:r>
              <a:rPr lang="cs-CZ" dirty="0" err="1"/>
              <a:t>Bořkovec</a:t>
            </a:r>
            <a:r>
              <a:rPr lang="cs-CZ" dirty="0"/>
              <a:t> (1894 – 1972)</a:t>
            </a:r>
          </a:p>
          <a:p>
            <a:r>
              <a:rPr lang="cs-CZ" dirty="0"/>
              <a:t>Emil Hlobil (1901 – 1987)</a:t>
            </a:r>
          </a:p>
          <a:p>
            <a:r>
              <a:rPr lang="cs-CZ" dirty="0"/>
              <a:t>Zdeněk Blažek (1905 – 1987)</a:t>
            </a:r>
          </a:p>
          <a:p>
            <a:r>
              <a:rPr lang="cs-CZ" dirty="0"/>
              <a:t>Jaroslav Ježek (1906 – 1942)</a:t>
            </a:r>
          </a:p>
          <a:p>
            <a:r>
              <a:rPr lang="cs-CZ" dirty="0"/>
              <a:t>Karel Reiner (1910 – 1979)</a:t>
            </a:r>
          </a:p>
          <a:p>
            <a:r>
              <a:rPr lang="cs-CZ" dirty="0"/>
              <a:t>Klement Slavický (1910 – 1999) aj.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8038479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4. Otakar Ostrčil </a:t>
            </a:r>
            <a:br>
              <a:rPr lang="cs-CZ" dirty="0"/>
            </a:br>
            <a:r>
              <a:rPr lang="cs-CZ" dirty="0"/>
              <a:t>25. 2. 1879 Praha – 20. 8. 1935 Praha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2044931"/>
            <a:ext cx="11903825" cy="4688378"/>
          </a:xfrm>
        </p:spPr>
        <p:txBody>
          <a:bodyPr>
            <a:normAutofit/>
          </a:bodyPr>
          <a:lstStyle/>
          <a:p>
            <a:r>
              <a:rPr lang="cs-CZ" dirty="0"/>
              <a:t>na univerzitě v Praze filologie a estetika (u Hostinského), skladba u Z. Fibicha</a:t>
            </a:r>
          </a:p>
          <a:p>
            <a:r>
              <a:rPr lang="cs-CZ" dirty="0"/>
              <a:t>1903 – 1919 pedagog na obchodní akademii v Praze, současně dirigent: v Praze vedl Orchestrální sdružení, dirigoval Českou filharmonii</a:t>
            </a:r>
          </a:p>
          <a:p>
            <a:r>
              <a:rPr lang="cs-CZ" dirty="0"/>
              <a:t>od 1919 po K. Kovařovicovi (zemřel 1920) dramaturg a ředitel opery ND - za jeho působení nejúspěšnější éra</a:t>
            </a:r>
          </a:p>
          <a:p>
            <a:r>
              <a:rPr lang="cs-CZ" dirty="0"/>
              <a:t>1890 – 1930 vedoucí česká skladatelská osobnost</a:t>
            </a:r>
          </a:p>
        </p:txBody>
      </p:sp>
    </p:spTree>
    <p:extLst>
      <p:ext uri="{BB962C8B-B14F-4D97-AF65-F5344CB8AC3E}">
        <p14:creationId xmlns:p14="http://schemas.microsoft.com/office/powerpoint/2010/main" val="19455161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2D299BD-5A95-4B59-B911-13EADB84BF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11191639" cy="1080938"/>
          </a:xfrm>
        </p:spPr>
        <p:txBody>
          <a:bodyPr/>
          <a:lstStyle/>
          <a:p>
            <a:r>
              <a:rPr lang="cs-CZ" dirty="0"/>
              <a:t>Smetanovi předchůdci a následovníci v operní tvorbě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AB2801B-0628-47EC-A92A-51A6BF0AB5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1669312"/>
            <a:ext cx="12192000" cy="5188688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po Smetanově návratu ze Švédska (1861) se na české operní scéně prosazovali zvl.:</a:t>
            </a:r>
          </a:p>
          <a:p>
            <a:r>
              <a:rPr lang="cs-CZ" dirty="0"/>
              <a:t>VILÉM BLODEK (1834 – 1874)</a:t>
            </a:r>
          </a:p>
          <a:p>
            <a:pPr lvl="1"/>
            <a:r>
              <a:rPr lang="cs-CZ" dirty="0"/>
              <a:t>flétnista, pedagog pražské konzervatoře</a:t>
            </a:r>
          </a:p>
          <a:p>
            <a:pPr lvl="1"/>
            <a:r>
              <a:rPr lang="cs-CZ" dirty="0"/>
              <a:t>opera </a:t>
            </a:r>
            <a:r>
              <a:rPr lang="cs-CZ" i="1" dirty="0"/>
              <a:t>V studni </a:t>
            </a:r>
            <a:r>
              <a:rPr lang="cs-CZ" dirty="0"/>
              <a:t>- libreto Karel Sabina, nesmírně populární, stálice na českých scénách</a:t>
            </a:r>
          </a:p>
          <a:p>
            <a:r>
              <a:rPr lang="cs-CZ" dirty="0"/>
              <a:t> KAREL BENDL (</a:t>
            </a:r>
            <a:r>
              <a:rPr lang="cs-CZ" dirty="0" err="1"/>
              <a:t>pseud</a:t>
            </a:r>
            <a:r>
              <a:rPr lang="cs-CZ" dirty="0"/>
              <a:t>. Podskalský, 1838 – 1897) </a:t>
            </a:r>
          </a:p>
          <a:p>
            <a:pPr lvl="1"/>
            <a:r>
              <a:rPr lang="cs-CZ" dirty="0"/>
              <a:t>opera </a:t>
            </a:r>
            <a:r>
              <a:rPr lang="cs-CZ" i="1" dirty="0"/>
              <a:t>Lejla</a:t>
            </a:r>
            <a:r>
              <a:rPr lang="cs-CZ" dirty="0"/>
              <a:t> (1867, libreto E. Krásnohorská) – po </a:t>
            </a:r>
            <a:r>
              <a:rPr lang="cs-CZ" i="1" dirty="0"/>
              <a:t>Prodané nevěstě</a:t>
            </a:r>
            <a:r>
              <a:rPr lang="cs-CZ" dirty="0"/>
              <a:t> druhá česká opera, která byla vydána tiskem</a:t>
            </a:r>
            <a:endParaRPr lang="cs-CZ" i="1" dirty="0"/>
          </a:p>
          <a:p>
            <a:pPr lvl="1"/>
            <a:r>
              <a:rPr lang="cs-CZ" dirty="0"/>
              <a:t>v polovině 70. let 2. kapelníkem Prozatímního divadla</a:t>
            </a:r>
          </a:p>
          <a:p>
            <a:pPr lvl="1"/>
            <a:r>
              <a:rPr lang="cs-CZ" dirty="0"/>
              <a:t>v době působení Dvořáka v USA ho zastupoval na pražské konzervatoři</a:t>
            </a:r>
          </a:p>
          <a:p>
            <a:pPr lvl="1"/>
            <a:r>
              <a:rPr lang="cs-CZ" dirty="0"/>
              <a:t>dodnes je živá jeho sborová tvorba</a:t>
            </a:r>
          </a:p>
          <a:p>
            <a:r>
              <a:rPr lang="cs-CZ" dirty="0"/>
              <a:t>KAREL ŠEBOR (1843 – 1903)</a:t>
            </a:r>
          </a:p>
          <a:p>
            <a:pPr lvl="1"/>
            <a:r>
              <a:rPr lang="cs-CZ" dirty="0"/>
              <a:t>v 60. letech 2. kapelníkem Prozatímního divadla, u publika i kritiky velmi oblíbený</a:t>
            </a:r>
          </a:p>
          <a:p>
            <a:pPr lvl="1"/>
            <a:r>
              <a:rPr lang="cs-CZ" i="1" dirty="0"/>
              <a:t>Templáři na Moravě</a:t>
            </a:r>
            <a:r>
              <a:rPr lang="cs-CZ" dirty="0"/>
              <a:t> (1865) – druhá původní česká opera po Škroupově </a:t>
            </a:r>
            <a:r>
              <a:rPr lang="cs-CZ" i="1" dirty="0"/>
              <a:t>Dráteníkovi </a:t>
            </a:r>
            <a:r>
              <a:rPr lang="cs-CZ" dirty="0"/>
              <a:t>a první úspěšná česká národní opera před </a:t>
            </a:r>
            <a:r>
              <a:rPr lang="cs-CZ" i="1" dirty="0"/>
              <a:t>Libuší</a:t>
            </a:r>
          </a:p>
          <a:p>
            <a:pPr lvl="1"/>
            <a:r>
              <a:rPr lang="cs-CZ" dirty="0"/>
              <a:t>další opery: </a:t>
            </a:r>
            <a:r>
              <a:rPr lang="cs-CZ" i="1" dirty="0"/>
              <a:t>Husitská nevěsta </a:t>
            </a:r>
            <a:r>
              <a:rPr lang="cs-CZ" dirty="0"/>
              <a:t>(1868, v ní ještě před Smetanou použil chorál </a:t>
            </a:r>
            <a:r>
              <a:rPr lang="cs-CZ" i="1" dirty="0"/>
              <a:t>Ktož </a:t>
            </a:r>
            <a:r>
              <a:rPr lang="cs-CZ" i="1" dirty="0" err="1"/>
              <a:t>jsú</a:t>
            </a:r>
            <a:r>
              <a:rPr lang="cs-CZ" i="1" dirty="0"/>
              <a:t> boží bojovníci</a:t>
            </a:r>
            <a:r>
              <a:rPr lang="cs-CZ" dirty="0"/>
              <a:t>), </a:t>
            </a:r>
            <a:r>
              <a:rPr lang="cs-CZ" i="1" dirty="0"/>
              <a:t>Blanka</a:t>
            </a:r>
            <a:r>
              <a:rPr lang="cs-CZ" dirty="0"/>
              <a:t> (1870), </a:t>
            </a:r>
            <a:r>
              <a:rPr lang="cs-CZ" i="1" dirty="0"/>
              <a:t>Drahomíra</a:t>
            </a:r>
            <a:r>
              <a:rPr lang="cs-CZ" dirty="0"/>
              <a:t> (1897)</a:t>
            </a:r>
          </a:p>
          <a:p>
            <a:endParaRPr lang="cs-CZ" dirty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1717402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A1A0E22-91B3-4009-A0BA-6E22EDA24F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Dílo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EB13591-8A00-4190-8ED0-16B4FFC899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965960"/>
            <a:ext cx="12191999" cy="489204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cs-CZ" dirty="0"/>
          </a:p>
          <a:p>
            <a:r>
              <a:rPr lang="cs-CZ" dirty="0"/>
              <a:t>skladatelsky vyšel ze Smetany a Fibicha, své opery po r. 1920 uváděl v Brně</a:t>
            </a:r>
          </a:p>
          <a:p>
            <a:r>
              <a:rPr lang="cs-CZ" dirty="0" err="1"/>
              <a:t>fibichovské</a:t>
            </a:r>
            <a:r>
              <a:rPr lang="cs-CZ" dirty="0"/>
              <a:t>: opery </a:t>
            </a:r>
            <a:r>
              <a:rPr lang="cs-CZ" i="1" dirty="0"/>
              <a:t>Vlasty skon </a:t>
            </a:r>
            <a:r>
              <a:rPr lang="cs-CZ" dirty="0"/>
              <a:t>(1903) a </a:t>
            </a:r>
            <a:r>
              <a:rPr lang="cs-CZ" i="1" dirty="0" err="1"/>
              <a:t>Kunálovy</a:t>
            </a:r>
            <a:r>
              <a:rPr lang="cs-CZ" i="1" dirty="0"/>
              <a:t> oči </a:t>
            </a:r>
            <a:r>
              <a:rPr lang="cs-CZ" dirty="0"/>
              <a:t>(1908), koncertní melodram </a:t>
            </a:r>
            <a:r>
              <a:rPr lang="cs-CZ" i="1" dirty="0"/>
              <a:t>Balada o mrtvém ševci a mladé tanečnici</a:t>
            </a:r>
            <a:r>
              <a:rPr lang="cs-CZ" dirty="0"/>
              <a:t> (1904) a </a:t>
            </a:r>
            <a:r>
              <a:rPr lang="cs-CZ" i="1" dirty="0"/>
              <a:t>Balada česká </a:t>
            </a:r>
            <a:r>
              <a:rPr lang="cs-CZ" dirty="0"/>
              <a:t>(1905)</a:t>
            </a:r>
          </a:p>
          <a:p>
            <a:r>
              <a:rPr lang="cs-CZ" dirty="0"/>
              <a:t>balada pro mezzosoprán a orchestr </a:t>
            </a:r>
            <a:r>
              <a:rPr lang="cs-CZ" i="1" dirty="0"/>
              <a:t>Osiřelo dítě</a:t>
            </a:r>
            <a:r>
              <a:rPr lang="cs-CZ" dirty="0"/>
              <a:t> (1906) – součást národní tradice</a:t>
            </a:r>
          </a:p>
          <a:p>
            <a:r>
              <a:rPr lang="cs-CZ" dirty="0"/>
              <a:t>smetanovská: opera </a:t>
            </a:r>
            <a:r>
              <a:rPr lang="cs-CZ" i="1" dirty="0"/>
              <a:t>Poupě</a:t>
            </a:r>
            <a:r>
              <a:rPr lang="cs-CZ" dirty="0"/>
              <a:t> (1910) – komická (vliv </a:t>
            </a:r>
            <a:r>
              <a:rPr lang="cs-CZ" i="1" dirty="0"/>
              <a:t>Dvou vdov</a:t>
            </a:r>
            <a:r>
              <a:rPr lang="cs-CZ" dirty="0"/>
              <a:t>), po Janáčkovi je další český skladatel, který pro operu zhudebňuje prozaický text</a:t>
            </a:r>
          </a:p>
          <a:p>
            <a:r>
              <a:rPr lang="cs-CZ" dirty="0"/>
              <a:t>vrcholná opera: </a:t>
            </a:r>
            <a:r>
              <a:rPr lang="cs-CZ" i="1" dirty="0"/>
              <a:t>Honzovo království</a:t>
            </a:r>
            <a:r>
              <a:rPr lang="cs-CZ" dirty="0"/>
              <a:t> (1933) – víra v novou, sociálně spravedlivou společnost, zjednodušení kompozičních prostředků (operu píše po náročné </a:t>
            </a:r>
            <a:r>
              <a:rPr lang="cs-CZ" i="1" dirty="0"/>
              <a:t>Křížové cestě</a:t>
            </a:r>
            <a:r>
              <a:rPr lang="cs-CZ" dirty="0"/>
              <a:t>, 1928)</a:t>
            </a:r>
            <a:endParaRPr lang="cs-CZ" i="1" dirty="0"/>
          </a:p>
          <a:p>
            <a:r>
              <a:rPr lang="cs-CZ" dirty="0"/>
              <a:t>orchestrální:</a:t>
            </a:r>
          </a:p>
          <a:p>
            <a:pPr lvl="1"/>
            <a:r>
              <a:rPr lang="cs-CZ" dirty="0"/>
              <a:t>uvolnění tonality: </a:t>
            </a:r>
            <a:r>
              <a:rPr lang="cs-CZ" i="1" dirty="0"/>
              <a:t>Impromptu</a:t>
            </a:r>
            <a:r>
              <a:rPr lang="cs-CZ" dirty="0"/>
              <a:t> (1911), </a:t>
            </a:r>
            <a:r>
              <a:rPr lang="cs-CZ" i="1" dirty="0"/>
              <a:t>Suita c-moll </a:t>
            </a:r>
            <a:r>
              <a:rPr lang="cs-CZ" dirty="0"/>
              <a:t>(1912), </a:t>
            </a:r>
            <a:r>
              <a:rPr lang="cs-CZ" i="1" dirty="0" err="1"/>
              <a:t>Symfonietta</a:t>
            </a:r>
            <a:r>
              <a:rPr lang="cs-CZ" dirty="0"/>
              <a:t> (1921)</a:t>
            </a:r>
          </a:p>
          <a:p>
            <a:pPr lvl="1"/>
            <a:r>
              <a:rPr lang="cs-CZ" dirty="0"/>
              <a:t>expresionistické: </a:t>
            </a:r>
            <a:r>
              <a:rPr lang="cs-CZ" i="1" dirty="0"/>
              <a:t>Křížová cesta </a:t>
            </a:r>
            <a:r>
              <a:rPr lang="cs-CZ" dirty="0"/>
              <a:t>(1928) – zobrazení 14 etap Kristovy poslední cesty, vrcholné dílo, kompozičně nejkomplikovanější (složitá harmonie i polyfonie)</a:t>
            </a:r>
          </a:p>
          <a:p>
            <a:r>
              <a:rPr lang="cs-CZ" dirty="0"/>
              <a:t>komorní: </a:t>
            </a:r>
            <a:r>
              <a:rPr lang="cs-CZ" i="1" dirty="0"/>
              <a:t>Smyčcový kvartet H-dur </a:t>
            </a:r>
            <a:r>
              <a:rPr lang="cs-CZ" dirty="0"/>
              <a:t>(1899), </a:t>
            </a:r>
            <a:r>
              <a:rPr lang="cs-CZ" i="1" dirty="0"/>
              <a:t>Sonatina pro housle, violu </a:t>
            </a:r>
            <a:r>
              <a:rPr lang="cs-CZ" i="1"/>
              <a:t>a klavír </a:t>
            </a:r>
            <a:r>
              <a:rPr lang="cs-CZ"/>
              <a:t>(1925)</a:t>
            </a:r>
            <a:endParaRPr lang="cs-CZ" dirty="0"/>
          </a:p>
          <a:p>
            <a:r>
              <a:rPr lang="cs-CZ" dirty="0"/>
              <a:t>písně a sbory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0027370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Další skladatelé: </a:t>
            </a:r>
            <a:br>
              <a:rPr lang="cs-CZ" dirty="0"/>
            </a:br>
            <a:r>
              <a:rPr lang="cs-CZ" dirty="0"/>
              <a:t>1. Rudolf Karel (1880 – 1945)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2006930"/>
            <a:ext cx="12065329" cy="4750129"/>
          </a:xfrm>
        </p:spPr>
        <p:txBody>
          <a:bodyPr>
            <a:normAutofit/>
          </a:bodyPr>
          <a:lstStyle/>
          <a:p>
            <a:r>
              <a:rPr lang="cs-CZ" dirty="0"/>
              <a:t>jeden z posledních žáků A. Dvořáka na pražské konzervatoři, klavír u </a:t>
            </a:r>
            <a:r>
              <a:rPr lang="cs-CZ" dirty="0" err="1"/>
              <a:t>Karela</a:t>
            </a:r>
            <a:r>
              <a:rPr lang="cs-CZ" dirty="0"/>
              <a:t> </a:t>
            </a:r>
            <a:r>
              <a:rPr lang="cs-CZ" dirty="0" err="1"/>
              <a:t>Hoffmeistera</a:t>
            </a:r>
            <a:endParaRPr lang="cs-CZ" dirty="0"/>
          </a:p>
          <a:p>
            <a:r>
              <a:rPr lang="cs-CZ" dirty="0"/>
              <a:t>1914 cesta do Ruska → obviněn ze špionáže</a:t>
            </a:r>
          </a:p>
          <a:p>
            <a:r>
              <a:rPr lang="cs-CZ" dirty="0"/>
              <a:t>1920 v Praze – archivář → čas na komponování (</a:t>
            </a:r>
            <a:r>
              <a:rPr lang="cs-CZ" i="1" dirty="0"/>
              <a:t>2. smyčcový kvartet</a:t>
            </a:r>
            <a:r>
              <a:rPr lang="cs-CZ" dirty="0"/>
              <a:t>, </a:t>
            </a:r>
            <a:r>
              <a:rPr lang="cs-CZ" i="1" dirty="0"/>
              <a:t>Jarní symfonie</a:t>
            </a:r>
            <a:r>
              <a:rPr lang="cs-CZ" dirty="0"/>
              <a:t>), dirigent symfonického orchestru, který založil s Ludvíkem Kunderou</a:t>
            </a:r>
          </a:p>
          <a:p>
            <a:r>
              <a:rPr lang="cs-CZ" dirty="0"/>
              <a:t>spolupráce s Bulharskem</a:t>
            </a:r>
          </a:p>
          <a:p>
            <a:r>
              <a:rPr lang="cs-CZ" dirty="0"/>
              <a:t>1923 – 1939 profesor skladby v Praze na konzervatoři</a:t>
            </a:r>
          </a:p>
          <a:p>
            <a:r>
              <a:rPr lang="cs-CZ" dirty="0"/>
              <a:t>během 2. světové války člen protifašistického odboje, spolupráce s ilegálními skupinami, pomoc partyzánům → zatčen, vězněn, mučen</a:t>
            </a:r>
          </a:p>
          <a:p>
            <a:r>
              <a:rPr lang="cs-CZ" dirty="0"/>
              <a:t>zemřel v Terezíně</a:t>
            </a:r>
            <a:endParaRPr lang="cs-CZ" i="1" dirty="0"/>
          </a:p>
        </p:txBody>
      </p:sp>
    </p:spTree>
    <p:extLst>
      <p:ext uri="{BB962C8B-B14F-4D97-AF65-F5344CB8AC3E}">
        <p14:creationId xmlns:p14="http://schemas.microsoft.com/office/powerpoint/2010/main" val="393032614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21ADB35-33CA-465F-9067-2EDC0ED49F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880" y="1950720"/>
            <a:ext cx="11612879" cy="47396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Dílo</a:t>
            </a:r>
          </a:p>
          <a:p>
            <a:r>
              <a:rPr lang="cs-CZ" dirty="0"/>
              <a:t>tíhnul k velkým formám, důsledné tematické prokomponování a polyfonní práce</a:t>
            </a:r>
          </a:p>
          <a:p>
            <a:r>
              <a:rPr lang="cs-CZ" dirty="0"/>
              <a:t>symfonické: </a:t>
            </a:r>
            <a:r>
              <a:rPr lang="cs-CZ" i="1" dirty="0"/>
              <a:t>Ideály</a:t>
            </a:r>
            <a:r>
              <a:rPr lang="cs-CZ" dirty="0"/>
              <a:t> (1909), </a:t>
            </a:r>
            <a:r>
              <a:rPr lang="cs-CZ" i="1" dirty="0"/>
              <a:t>Démon</a:t>
            </a:r>
            <a:r>
              <a:rPr lang="cs-CZ" dirty="0"/>
              <a:t> (1902, symfonická báseň, psal během ruského pobytu), </a:t>
            </a:r>
            <a:r>
              <a:rPr lang="cs-CZ" i="1" dirty="0"/>
              <a:t>Revoluční předehra </a:t>
            </a:r>
            <a:r>
              <a:rPr lang="cs-CZ" dirty="0"/>
              <a:t>(1941)</a:t>
            </a:r>
            <a:endParaRPr lang="cs-CZ" i="1" dirty="0"/>
          </a:p>
          <a:p>
            <a:r>
              <a:rPr lang="cs-CZ" dirty="0"/>
              <a:t>opera </a:t>
            </a:r>
            <a:r>
              <a:rPr lang="cs-CZ" i="1" dirty="0" err="1"/>
              <a:t>Ilseino</a:t>
            </a:r>
            <a:r>
              <a:rPr lang="cs-CZ" i="1" dirty="0"/>
              <a:t> srdce </a:t>
            </a:r>
            <a:r>
              <a:rPr lang="cs-CZ" dirty="0"/>
              <a:t>– ze společenského prostředí, princip divadla a divadle, hrdinka Ilsa kolísá mezi láskou a manželstvím</a:t>
            </a:r>
          </a:p>
          <a:p>
            <a:r>
              <a:rPr lang="cs-CZ" dirty="0"/>
              <a:t>opera </a:t>
            </a:r>
            <a:r>
              <a:rPr lang="cs-CZ" i="1" dirty="0"/>
              <a:t>Smrt kmotřička </a:t>
            </a:r>
            <a:r>
              <a:rPr lang="cs-CZ" dirty="0"/>
              <a:t>(1932)</a:t>
            </a:r>
            <a:endParaRPr lang="cs-CZ" i="1" dirty="0"/>
          </a:p>
          <a:p>
            <a:pPr lvl="1"/>
            <a:r>
              <a:rPr lang="cs-CZ" dirty="0"/>
              <a:t>pohádkový námět, postavy: šumař, Smrt, kmotřička</a:t>
            </a:r>
          </a:p>
          <a:p>
            <a:pPr lvl="1"/>
            <a:r>
              <a:rPr lang="cs-CZ" dirty="0"/>
              <a:t>od 1933 v repertoáru mnoha českých operních scén</a:t>
            </a:r>
          </a:p>
          <a:p>
            <a:r>
              <a:rPr lang="cs-CZ" dirty="0"/>
              <a:t>za doby věznění na Pankráci: </a:t>
            </a:r>
            <a:r>
              <a:rPr lang="cs-CZ" i="1" dirty="0"/>
              <a:t>Píseň svobody</a:t>
            </a:r>
            <a:r>
              <a:rPr lang="cs-CZ" dirty="0"/>
              <a:t>, </a:t>
            </a:r>
            <a:r>
              <a:rPr lang="cs-CZ" i="1" dirty="0"/>
              <a:t>Pankrácký valčík</a:t>
            </a:r>
            <a:r>
              <a:rPr lang="cs-CZ" dirty="0"/>
              <a:t>, </a:t>
            </a:r>
            <a:r>
              <a:rPr lang="cs-CZ" i="1" dirty="0"/>
              <a:t>Pankrácká polka</a:t>
            </a:r>
            <a:r>
              <a:rPr lang="cs-CZ" dirty="0"/>
              <a:t>, opera </a:t>
            </a:r>
            <a:r>
              <a:rPr lang="cs-CZ" i="1" dirty="0"/>
              <a:t>Tři vlasy děda vševěda </a:t>
            </a:r>
            <a:r>
              <a:rPr lang="cs-CZ" dirty="0"/>
              <a:t>(1945) – tuto instrumentoval Zbyněk Vostřák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4346226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2. Oskar Nedbal (1874 - 1930)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2543" y="1941342"/>
            <a:ext cx="11915334" cy="4811150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z hudební rodiny, od mládí vedený k vlasteneckému cítění</a:t>
            </a:r>
          </a:p>
          <a:p>
            <a:r>
              <a:rPr lang="cs-CZ" dirty="0"/>
              <a:t>na konzervatoři hra na trubku a bicí nástroje, také housle (u A. </a:t>
            </a:r>
            <a:r>
              <a:rPr lang="cs-CZ" dirty="0" err="1"/>
              <a:t>Benewitze</a:t>
            </a:r>
            <a:r>
              <a:rPr lang="cs-CZ" dirty="0"/>
              <a:t>) a viola, dirigent, skladatel (na konzervatoři od 1891 u A. Dvořáka)</a:t>
            </a:r>
          </a:p>
          <a:p>
            <a:r>
              <a:rPr lang="cs-CZ" dirty="0"/>
              <a:t>1896 – 1906 dirigent České filharmonie, violista Českého kvarteta + jeho vedoucí osobnost </a:t>
            </a:r>
          </a:p>
          <a:p>
            <a:r>
              <a:rPr lang="cs-CZ" dirty="0"/>
              <a:t>poté hostování v zahraničí, od 1907 řídil ve Vídni </a:t>
            </a:r>
            <a:r>
              <a:rPr lang="cs-CZ" dirty="0" err="1"/>
              <a:t>Tonkünstler</a:t>
            </a:r>
            <a:r>
              <a:rPr lang="cs-CZ" i="1" dirty="0"/>
              <a:t> </a:t>
            </a:r>
            <a:r>
              <a:rPr lang="cs-CZ" dirty="0" err="1"/>
              <a:t>Orchester</a:t>
            </a:r>
            <a:r>
              <a:rPr lang="cs-CZ" dirty="0"/>
              <a:t>, od 1923 šéf opery ND v Bratislavě</a:t>
            </a:r>
          </a:p>
          <a:p>
            <a:pPr marL="0" indent="0">
              <a:buNone/>
            </a:pPr>
            <a:r>
              <a:rPr lang="cs-CZ" dirty="0"/>
              <a:t>Dílo</a:t>
            </a:r>
          </a:p>
          <a:p>
            <a:r>
              <a:rPr lang="cs-CZ" dirty="0"/>
              <a:t>zakladatelská osobnost v české hudbě ve formách baletu a operety</a:t>
            </a:r>
          </a:p>
          <a:p>
            <a:r>
              <a:rPr lang="cs-CZ" dirty="0"/>
              <a:t>balety – především pohádkové náměty:</a:t>
            </a:r>
          </a:p>
          <a:p>
            <a:pPr lvl="1"/>
            <a:r>
              <a:rPr lang="cs-CZ" i="1" dirty="0"/>
              <a:t>Pohádka o Honzovi</a:t>
            </a:r>
            <a:r>
              <a:rPr lang="cs-CZ" dirty="0"/>
              <a:t> (1902) – z něj známé </a:t>
            </a:r>
            <a:r>
              <a:rPr lang="cs-CZ" i="1" dirty="0" err="1"/>
              <a:t>Valse</a:t>
            </a:r>
            <a:r>
              <a:rPr lang="cs-CZ" i="1" dirty="0"/>
              <a:t> </a:t>
            </a:r>
            <a:r>
              <a:rPr lang="cs-CZ" i="1" dirty="0" err="1"/>
              <a:t>Triste</a:t>
            </a:r>
            <a:endParaRPr lang="cs-CZ" i="1" dirty="0"/>
          </a:p>
          <a:p>
            <a:pPr lvl="1"/>
            <a:r>
              <a:rPr lang="cs-CZ" i="1" dirty="0"/>
              <a:t>Z pohádky do pohádky</a:t>
            </a:r>
            <a:r>
              <a:rPr lang="cs-CZ" dirty="0"/>
              <a:t> (1908) aj.</a:t>
            </a:r>
          </a:p>
          <a:p>
            <a:pPr lvl="1"/>
            <a:r>
              <a:rPr lang="cs-CZ" dirty="0"/>
              <a:t>v tanci uplatňuje pantomimu, formový vzor: Čajkovskij (uzavřená čísla)</a:t>
            </a:r>
          </a:p>
          <a:p>
            <a:r>
              <a:rPr lang="cs-CZ" dirty="0"/>
              <a:t>operety – navazuje na vídeňskou produkci</a:t>
            </a:r>
          </a:p>
          <a:p>
            <a:pPr lvl="1"/>
            <a:r>
              <a:rPr lang="cs-CZ" i="1" dirty="0" err="1"/>
              <a:t>Polenblut</a:t>
            </a:r>
            <a:r>
              <a:rPr lang="cs-CZ" dirty="0"/>
              <a:t> (</a:t>
            </a:r>
            <a:r>
              <a:rPr lang="cs-CZ" i="1" dirty="0"/>
              <a:t>Polská krev</a:t>
            </a:r>
            <a:r>
              <a:rPr lang="cs-CZ" dirty="0"/>
              <a:t>, 1913)</a:t>
            </a:r>
          </a:p>
          <a:p>
            <a:pPr lvl="1"/>
            <a:r>
              <a:rPr lang="cs-CZ" i="1" dirty="0"/>
              <a:t>Die </a:t>
            </a:r>
            <a:r>
              <a:rPr lang="cs-CZ" i="1" dirty="0" err="1"/>
              <a:t>Winzerbraut</a:t>
            </a:r>
            <a:r>
              <a:rPr lang="cs-CZ" dirty="0"/>
              <a:t> (</a:t>
            </a:r>
            <a:r>
              <a:rPr lang="cs-CZ" i="1" dirty="0"/>
              <a:t>Vinobraní</a:t>
            </a:r>
            <a:r>
              <a:rPr lang="cs-CZ" dirty="0"/>
              <a:t>, 1916)</a:t>
            </a:r>
            <a:endParaRPr lang="cs-CZ" i="1" dirty="0"/>
          </a:p>
        </p:txBody>
      </p:sp>
    </p:spTree>
    <p:extLst>
      <p:ext uri="{BB962C8B-B14F-4D97-AF65-F5344CB8AC3E}">
        <p14:creationId xmlns:p14="http://schemas.microsoft.com/office/powerpoint/2010/main" val="357252437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7D3FEEC-2B57-4233-9147-74D615DF67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Zábavná a populární / </a:t>
            </a:r>
            <a:r>
              <a:rPr lang="cs-CZ" dirty="0" err="1"/>
              <a:t>nonartificiální</a:t>
            </a:r>
            <a:r>
              <a:rPr lang="cs-CZ" dirty="0"/>
              <a:t> hudba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BCB42A4-44EC-434F-9416-CC4E920B0F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194560"/>
            <a:ext cx="12084147" cy="4663439"/>
          </a:xfrm>
        </p:spPr>
        <p:txBody>
          <a:bodyPr>
            <a:normAutofit/>
          </a:bodyPr>
          <a:lstStyle/>
          <a:p>
            <a:r>
              <a:rPr lang="cs-CZ" dirty="0"/>
              <a:t>JOSEF LABICKÝ (</a:t>
            </a:r>
            <a:r>
              <a:rPr lang="cs-CZ" dirty="0" err="1"/>
              <a:t>Labitzky</a:t>
            </a:r>
            <a:r>
              <a:rPr lang="cs-CZ" dirty="0"/>
              <a:t> / </a:t>
            </a:r>
            <a:r>
              <a:rPr lang="cs-CZ" dirty="0" err="1"/>
              <a:t>Labotzki</a:t>
            </a:r>
            <a:r>
              <a:rPr lang="cs-CZ" dirty="0"/>
              <a:t> / </a:t>
            </a:r>
            <a:r>
              <a:rPr lang="cs-CZ" dirty="0" err="1"/>
              <a:t>Lawitzky</a:t>
            </a:r>
            <a:r>
              <a:rPr lang="cs-CZ" dirty="0"/>
              <a:t>, 1802 – 1881)</a:t>
            </a:r>
          </a:p>
          <a:p>
            <a:pPr lvl="1"/>
            <a:r>
              <a:rPr lang="cs-CZ" dirty="0"/>
              <a:t>koncertní houslista, působil v Karlových Varech a Mariánských Lázních, v Německu koncertní turné</a:t>
            </a:r>
          </a:p>
          <a:p>
            <a:pPr lvl="1"/>
            <a:r>
              <a:rPr lang="cs-CZ" dirty="0"/>
              <a:t>autor tanečních populárních kousků a taneční hudby (zejm. známé jeho kvapíky), srovnáván s Johannem </a:t>
            </a:r>
            <a:r>
              <a:rPr lang="cs-CZ" dirty="0" err="1"/>
              <a:t>Straussem</a:t>
            </a:r>
            <a:r>
              <a:rPr lang="cs-CZ" dirty="0"/>
              <a:t> mladším</a:t>
            </a:r>
          </a:p>
          <a:p>
            <a:pPr lvl="1"/>
            <a:r>
              <a:rPr lang="cs-CZ" dirty="0"/>
              <a:t>1837 – 1839 vydal směsi českých národních písní, které měly velký význam v době ČNO</a:t>
            </a:r>
          </a:p>
          <a:p>
            <a:pPr marL="457200" lvl="1" indent="0">
              <a:buNone/>
            </a:pPr>
            <a:endParaRPr lang="cs-CZ" dirty="0"/>
          </a:p>
          <a:p>
            <a:r>
              <a:rPr lang="cs-CZ" dirty="0"/>
              <a:t>FRANTIŠEK MATĚJ HILMAR (1803 – 1881)</a:t>
            </a:r>
          </a:p>
          <a:p>
            <a:pPr lvl="1"/>
            <a:r>
              <a:rPr lang="cs-CZ" dirty="0"/>
              <a:t>houslista, harfista, flétnista, klavírista, s kapelou úspěšné koncertní turné v Rusku, Polsku a Německu → mnoho nabídek dvorských kapel</a:t>
            </a:r>
          </a:p>
          <a:p>
            <a:pPr lvl="1"/>
            <a:r>
              <a:rPr lang="cs-CZ" dirty="0"/>
              <a:t>po návratu do Čech vynikající pedagog (v </a:t>
            </a:r>
            <a:r>
              <a:rPr lang="cs-CZ" dirty="0" err="1"/>
              <a:t>Kompidlně</a:t>
            </a:r>
            <a:r>
              <a:rPr lang="cs-CZ" dirty="0"/>
              <a:t> u Nymburka)</a:t>
            </a:r>
          </a:p>
          <a:p>
            <a:pPr lvl="1"/>
            <a:r>
              <a:rPr lang="cs-CZ" dirty="0"/>
              <a:t>výborný tanečník, světové renomé získal svými polkami – pro svou „českost“ ceněné Smetanou i Dvořákem</a:t>
            </a:r>
          </a:p>
        </p:txBody>
      </p:sp>
    </p:spTree>
    <p:extLst>
      <p:ext uri="{BB962C8B-B14F-4D97-AF65-F5344CB8AC3E}">
        <p14:creationId xmlns:p14="http://schemas.microsoft.com/office/powerpoint/2010/main" val="355242167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18AF5AE-B682-454F-9D90-CB25C56F52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474" y="1997611"/>
            <a:ext cx="11957537" cy="4726745"/>
          </a:xfrm>
        </p:spPr>
        <p:txBody>
          <a:bodyPr/>
          <a:lstStyle/>
          <a:p>
            <a:r>
              <a:rPr lang="cs-CZ" dirty="0"/>
              <a:t>KAREL KOMZÁK (starší, 1823 – 1893)</a:t>
            </a:r>
          </a:p>
          <a:p>
            <a:pPr lvl="1"/>
            <a:r>
              <a:rPr lang="cs-CZ" dirty="0"/>
              <a:t>zvl. kapelník vojenských hudebních souborů</a:t>
            </a:r>
          </a:p>
          <a:p>
            <a:pPr lvl="1"/>
            <a:r>
              <a:rPr lang="cs-CZ" dirty="0"/>
              <a:t>v Praze založil vlastní kapelu – salónní orchestr velkého renomé (koncerty mj. i na Žofíně), úspěšná i v zahraničí, členem byl Antonín Dvořák (</a:t>
            </a:r>
            <a:r>
              <a:rPr lang="cs-CZ" dirty="0" err="1"/>
              <a:t>Komzák</a:t>
            </a:r>
            <a:r>
              <a:rPr lang="cs-CZ" dirty="0"/>
              <a:t> provedl jeho </a:t>
            </a:r>
            <a:r>
              <a:rPr lang="cs-CZ" i="1" dirty="0"/>
              <a:t>Slovanské tance</a:t>
            </a:r>
            <a:r>
              <a:rPr lang="cs-CZ" dirty="0"/>
              <a:t>)</a:t>
            </a:r>
          </a:p>
          <a:p>
            <a:pPr lvl="1"/>
            <a:r>
              <a:rPr lang="cs-CZ" dirty="0"/>
              <a:t>dílo: úpravy operních děl, směsi národních písní → velký význam: šíření národní hudby mezi lidi, kteří neměli prostředky na návštěvu opery a koncertu</a:t>
            </a:r>
          </a:p>
          <a:p>
            <a:pPr marL="457200" lvl="1" indent="0">
              <a:buNone/>
            </a:pPr>
            <a:endParaRPr lang="cs-CZ" dirty="0"/>
          </a:p>
          <a:p>
            <a:r>
              <a:rPr lang="cs-CZ" dirty="0"/>
              <a:t>JULIUS FUČÍK (1872 – 1916)</a:t>
            </a:r>
          </a:p>
          <a:p>
            <a:pPr lvl="1"/>
            <a:r>
              <a:rPr lang="cs-CZ" dirty="0"/>
              <a:t>žák A. Dvořáka, fagotista (2. fagotista v Německém divadle v Praze) a bubeník, od 1895 působil jako interpret v zahraničí (Sarajevo, Záhřeb, Budapešť aj.), členem vojenských kapel a jejich kapelník</a:t>
            </a:r>
          </a:p>
          <a:p>
            <a:pPr lvl="1"/>
            <a:r>
              <a:rPr lang="cs-CZ" dirty="0"/>
              <a:t>„český král pochodů“, přes 400 děl: nejznámější pochody, dále valčíky a předehry</a:t>
            </a:r>
          </a:p>
          <a:p>
            <a:pPr lvl="1"/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6782090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Druhá generace české moderny</a:t>
            </a:r>
            <a:br>
              <a:rPr lang="cs-CZ" dirty="0"/>
            </a:br>
            <a:r>
              <a:rPr lang="cs-CZ" dirty="0"/>
              <a:t>(viz Dějiny hudby 4)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998618"/>
            <a:ext cx="12057017" cy="4859382"/>
          </a:xfrm>
        </p:spPr>
        <p:txBody>
          <a:bodyPr/>
          <a:lstStyle/>
          <a:p>
            <a:r>
              <a:rPr lang="cs-CZ" dirty="0"/>
              <a:t>(OTAKAR OSTRČIL (1879 – 1935) – častěji řazený do první generace)</a:t>
            </a:r>
          </a:p>
          <a:p>
            <a:r>
              <a:rPr lang="cs-CZ" dirty="0"/>
              <a:t>LADISLAV VYCPÁLEK (1882 – 1969)</a:t>
            </a:r>
          </a:p>
          <a:p>
            <a:r>
              <a:rPr lang="cs-CZ" dirty="0"/>
              <a:t>OTAKAR JEREMIÁŠ (1892 – 1963)</a:t>
            </a:r>
          </a:p>
          <a:p>
            <a:r>
              <a:rPr lang="cs-CZ" dirty="0"/>
              <a:t>ALOIS HÁBA (1893 – 1973)</a:t>
            </a:r>
          </a:p>
          <a:p>
            <a:r>
              <a:rPr lang="cs-CZ" dirty="0"/>
              <a:t>hudební skupina MÁNES:</a:t>
            </a:r>
          </a:p>
          <a:p>
            <a:pPr lvl="1"/>
            <a:r>
              <a:rPr lang="cs-CZ" dirty="0"/>
              <a:t>PAVEK BOŘKOVEC (1894 – 1972)</a:t>
            </a:r>
          </a:p>
          <a:p>
            <a:pPr lvl="1"/>
            <a:r>
              <a:rPr lang="cs-CZ" dirty="0"/>
              <a:t>JAROSLAV JEŽEK (1906 – 1942)</a:t>
            </a:r>
          </a:p>
          <a:p>
            <a:pPr lvl="1"/>
            <a:r>
              <a:rPr lang="cs-CZ" dirty="0"/>
              <a:t>IŠA KREJČÍ (1904 – 1968)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7552167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311268"/>
            <a:ext cx="9613861" cy="1080938"/>
          </a:xfrm>
        </p:spPr>
        <p:txBody>
          <a:bodyPr/>
          <a:lstStyle/>
          <a:p>
            <a:r>
              <a:rPr lang="cs-CZ" dirty="0"/>
              <a:t>Interpreti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264921"/>
            <a:ext cx="12191999" cy="547551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cs-CZ" dirty="0"/>
              <a:t>ZPĚV</a:t>
            </a:r>
          </a:p>
          <a:p>
            <a:r>
              <a:rPr lang="cs-CZ" dirty="0"/>
              <a:t>EMA DESTINNOVÁ (</a:t>
            </a:r>
            <a:r>
              <a:rPr lang="cs-CZ" dirty="0" err="1"/>
              <a:t>vl</a:t>
            </a:r>
            <a:r>
              <a:rPr lang="cs-CZ" dirty="0"/>
              <a:t>. </a:t>
            </a:r>
            <a:r>
              <a:rPr lang="cs-CZ" dirty="0" err="1"/>
              <a:t>jm</a:t>
            </a:r>
            <a:r>
              <a:rPr lang="cs-CZ" dirty="0"/>
              <a:t>. Emilie Paulina Jindřiška </a:t>
            </a:r>
            <a:r>
              <a:rPr lang="cs-CZ" dirty="0" err="1"/>
              <a:t>Kittlová</a:t>
            </a:r>
            <a:r>
              <a:rPr lang="cs-CZ" dirty="0"/>
              <a:t>, 1878 – 1930) – soprán</a:t>
            </a:r>
          </a:p>
          <a:p>
            <a:pPr lvl="1"/>
            <a:r>
              <a:rPr lang="cs-CZ" dirty="0"/>
              <a:t>činnost zvl. v Drážďanech, Berlíně a v MET NYC</a:t>
            </a:r>
          </a:p>
          <a:p>
            <a:pPr lvl="1"/>
            <a:r>
              <a:rPr lang="cs-CZ" dirty="0"/>
              <a:t>významné role: Smetanův </a:t>
            </a:r>
            <a:r>
              <a:rPr lang="cs-CZ" i="1" dirty="0"/>
              <a:t>Dalibor</a:t>
            </a:r>
            <a:r>
              <a:rPr lang="cs-CZ" dirty="0"/>
              <a:t> (v německé premiéře v Berlíně), </a:t>
            </a:r>
            <a:r>
              <a:rPr lang="cs-CZ" dirty="0" err="1"/>
              <a:t>Straussova</a:t>
            </a:r>
            <a:r>
              <a:rPr lang="cs-CZ" dirty="0"/>
              <a:t> </a:t>
            </a:r>
            <a:r>
              <a:rPr lang="cs-CZ" i="1" dirty="0"/>
              <a:t>Salome</a:t>
            </a:r>
            <a:r>
              <a:rPr lang="cs-CZ" dirty="0"/>
              <a:t>, Bizetova </a:t>
            </a:r>
            <a:r>
              <a:rPr lang="cs-CZ" i="1" dirty="0"/>
              <a:t>Carmen</a:t>
            </a:r>
            <a:r>
              <a:rPr lang="cs-CZ" dirty="0"/>
              <a:t>, </a:t>
            </a:r>
            <a:r>
              <a:rPr lang="cs-CZ" dirty="0" err="1"/>
              <a:t>Pucciniho</a:t>
            </a:r>
            <a:r>
              <a:rPr lang="cs-CZ" dirty="0"/>
              <a:t> </a:t>
            </a:r>
            <a:r>
              <a:rPr lang="cs-CZ" i="1" dirty="0"/>
              <a:t>Madam </a:t>
            </a:r>
            <a:r>
              <a:rPr lang="cs-CZ" i="1" dirty="0" err="1"/>
              <a:t>Butterfly</a:t>
            </a:r>
            <a:r>
              <a:rPr lang="cs-CZ" i="1" dirty="0"/>
              <a:t> </a:t>
            </a:r>
            <a:r>
              <a:rPr lang="cs-CZ" dirty="0"/>
              <a:t>a </a:t>
            </a:r>
            <a:r>
              <a:rPr lang="cs-CZ" i="1" dirty="0"/>
              <a:t>Děvče ze zlatého Západu</a:t>
            </a:r>
            <a:r>
              <a:rPr lang="cs-CZ" dirty="0"/>
              <a:t> – zde po boku Enrica </a:t>
            </a:r>
            <a:r>
              <a:rPr lang="cs-CZ" dirty="0" err="1"/>
              <a:t>Carusa</a:t>
            </a:r>
            <a:r>
              <a:rPr lang="cs-CZ" dirty="0"/>
              <a:t>, Čajkovského </a:t>
            </a:r>
            <a:r>
              <a:rPr lang="cs-CZ" i="1" dirty="0"/>
              <a:t>Piková dáma</a:t>
            </a:r>
            <a:r>
              <a:rPr lang="cs-CZ" dirty="0"/>
              <a:t>, Wagnerův </a:t>
            </a:r>
            <a:r>
              <a:rPr lang="cs-CZ" i="1" dirty="0"/>
              <a:t>Bludný Holanďan </a:t>
            </a:r>
            <a:r>
              <a:rPr lang="cs-CZ" dirty="0"/>
              <a:t>(v Bayreuthu)</a:t>
            </a:r>
            <a:r>
              <a:rPr lang="cs-CZ" i="1" dirty="0"/>
              <a:t> </a:t>
            </a:r>
            <a:r>
              <a:rPr lang="cs-CZ" dirty="0"/>
              <a:t>aj.</a:t>
            </a:r>
          </a:p>
          <a:p>
            <a:pPr lvl="1"/>
            <a:r>
              <a:rPr lang="cs-CZ" dirty="0"/>
              <a:t>v Praze uznána až po přelomu století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DIRIGOVÁNÍ</a:t>
            </a:r>
          </a:p>
          <a:p>
            <a:r>
              <a:rPr lang="cs-CZ" dirty="0"/>
              <a:t>KAREL KOVAŘOVIC (1862 – 1920)</a:t>
            </a:r>
          </a:p>
          <a:p>
            <a:pPr lvl="1"/>
            <a:r>
              <a:rPr lang="cs-CZ" dirty="0"/>
              <a:t>na konzervatoři absolvoval hru na harfu, klavír a klarinet (1881 klarinetista při premiéře </a:t>
            </a:r>
            <a:r>
              <a:rPr lang="cs-CZ" i="1" dirty="0"/>
              <a:t>Libuše</a:t>
            </a:r>
            <a:r>
              <a:rPr lang="cs-CZ" dirty="0"/>
              <a:t> v ND), ve skladbě žák Z. Fibicha, ve zpěvu F. Pivody</a:t>
            </a:r>
          </a:p>
          <a:p>
            <a:pPr lvl="1"/>
            <a:r>
              <a:rPr lang="cs-CZ" dirty="0"/>
              <a:t>od 1885 kapelník (Praha i Brno), v Praze šéf a dramaturg opery ND od 1900 – z této pozice často upravoval opery prováděných autorů (zvl. jejich instrumentaci), mj. také opery L. Janáčka</a:t>
            </a:r>
          </a:p>
          <a:p>
            <a:pPr marL="457200" lvl="1" indent="0">
              <a:buNone/>
            </a:pPr>
            <a:endParaRPr lang="cs-CZ" dirty="0"/>
          </a:p>
          <a:p>
            <a:r>
              <a:rPr lang="cs-CZ" dirty="0"/>
              <a:t>VÁCLAV TALICH (1883 – 1961)</a:t>
            </a:r>
          </a:p>
          <a:p>
            <a:pPr lvl="1"/>
            <a:r>
              <a:rPr lang="cs-CZ" dirty="0"/>
              <a:t>dirigent, také houslista (studoval u Otakara Ševčíka)</a:t>
            </a:r>
          </a:p>
          <a:p>
            <a:pPr lvl="1"/>
            <a:r>
              <a:rPr lang="cs-CZ" dirty="0"/>
              <a:t>jeho činnost je spjatá zvl. s orchestrem ND a Českou filharmonií, se kterou realizoval řadu gramofonových nahrávek</a:t>
            </a:r>
          </a:p>
          <a:p>
            <a:pPr lvl="1"/>
            <a:r>
              <a:rPr lang="cs-CZ" dirty="0"/>
              <a:t>po 1. světové válce krátce spolupracoval s Českým kvartetem</a:t>
            </a:r>
          </a:p>
          <a:p>
            <a:pPr lvl="1"/>
            <a:r>
              <a:rPr lang="cs-CZ" dirty="0"/>
              <a:t>učitel sira Charlese </a:t>
            </a:r>
            <a:r>
              <a:rPr lang="cs-CZ" dirty="0" err="1"/>
              <a:t>Mackerrase</a:t>
            </a:r>
            <a:r>
              <a:rPr lang="cs-CZ" dirty="0"/>
              <a:t>, Karla </a:t>
            </a:r>
            <a:r>
              <a:rPr lang="cs-CZ" dirty="0" err="1"/>
              <a:t>Ančerla</a:t>
            </a:r>
            <a:r>
              <a:rPr lang="cs-CZ" dirty="0"/>
              <a:t> aj.</a:t>
            </a:r>
          </a:p>
          <a:p>
            <a:pPr lvl="1"/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3739181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BA96DD3-6A0C-4902-83C8-4A4DCB98C9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703384"/>
            <a:ext cx="12191999" cy="6154615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cs-CZ" dirty="0"/>
              <a:t>HOUSLE</a:t>
            </a:r>
          </a:p>
          <a:p>
            <a:r>
              <a:rPr lang="cs-CZ" dirty="0"/>
              <a:t>OTAKAR ŠEVČÍK (1852 – 1934)</a:t>
            </a:r>
          </a:p>
          <a:p>
            <a:pPr lvl="1"/>
            <a:r>
              <a:rPr lang="cs-CZ" dirty="0"/>
              <a:t>po absolutoriu konzervatoře (u Antonína </a:t>
            </a:r>
            <a:r>
              <a:rPr lang="cs-CZ" dirty="0" err="1"/>
              <a:t>Benewitze</a:t>
            </a:r>
            <a:r>
              <a:rPr lang="cs-CZ" dirty="0"/>
              <a:t>) jeden z neuznávanějších světových houslistů</a:t>
            </a:r>
          </a:p>
          <a:p>
            <a:pPr lvl="1"/>
            <a:r>
              <a:rPr lang="cs-CZ" dirty="0"/>
              <a:t>pedagog na pražské konzervatoři (1892 – 1901 ředitelem), poté ve Vídni a USA</a:t>
            </a:r>
          </a:p>
          <a:p>
            <a:pPr lvl="1"/>
            <a:r>
              <a:rPr lang="cs-CZ" dirty="0"/>
              <a:t>zakladatel české houslové metodiky hry (</a:t>
            </a:r>
            <a:r>
              <a:rPr lang="cs-CZ" i="1" dirty="0"/>
              <a:t>Škola houslové techniky</a:t>
            </a:r>
            <a:r>
              <a:rPr lang="cs-CZ" dirty="0"/>
              <a:t>, </a:t>
            </a:r>
            <a:r>
              <a:rPr lang="cs-CZ" i="1" dirty="0"/>
              <a:t>Škola smyčcové techniky</a:t>
            </a:r>
            <a:r>
              <a:rPr lang="cs-CZ" dirty="0"/>
              <a:t> a mnoho dalších)</a:t>
            </a:r>
          </a:p>
          <a:p>
            <a:pPr lvl="1"/>
            <a:r>
              <a:rPr lang="cs-CZ" dirty="0"/>
              <a:t>tvůrce vlastní vyučovací metody, která se dodnes využívá (i v zahraničí)</a:t>
            </a:r>
          </a:p>
          <a:p>
            <a:pPr lvl="1"/>
            <a:r>
              <a:rPr lang="cs-CZ" dirty="0"/>
              <a:t>žáci: Bohuslav Lhotský, Karel Procházka, Karel Moravec, Jan Kubelík</a:t>
            </a:r>
          </a:p>
          <a:p>
            <a:pPr marL="457200" lvl="1" indent="0">
              <a:buNone/>
            </a:pPr>
            <a:endParaRPr lang="cs-CZ" dirty="0"/>
          </a:p>
          <a:p>
            <a:r>
              <a:rPr lang="cs-CZ" dirty="0"/>
              <a:t>FRANTIŠEK ONDŘÍČEK (1857 – 1922)</a:t>
            </a:r>
          </a:p>
          <a:p>
            <a:pPr lvl="1"/>
            <a:r>
              <a:rPr lang="cs-CZ" dirty="0"/>
              <a:t>studia na konzervatoři u </a:t>
            </a:r>
            <a:r>
              <a:rPr lang="cs-CZ" dirty="0" err="1"/>
              <a:t>Benewitze</a:t>
            </a:r>
            <a:r>
              <a:rPr lang="cs-CZ" dirty="0"/>
              <a:t>, poté v Paříži, od 80. let koncertní kariéra, v pol. 90. let úspěšné turné v USA</a:t>
            </a:r>
          </a:p>
          <a:p>
            <a:pPr lvl="1"/>
            <a:r>
              <a:rPr lang="cs-CZ" dirty="0"/>
              <a:t>uznání F. </a:t>
            </a:r>
            <a:r>
              <a:rPr lang="cs-CZ" dirty="0" err="1"/>
              <a:t>Liszta</a:t>
            </a:r>
            <a:r>
              <a:rPr lang="cs-CZ" dirty="0"/>
              <a:t> i E. </a:t>
            </a:r>
            <a:r>
              <a:rPr lang="cs-CZ" dirty="0" err="1"/>
              <a:t>Hanslicka</a:t>
            </a:r>
            <a:r>
              <a:rPr lang="cs-CZ" dirty="0"/>
              <a:t>, mnoho oficiálních poct během života</a:t>
            </a:r>
          </a:p>
          <a:p>
            <a:pPr lvl="1"/>
            <a:r>
              <a:rPr lang="cs-CZ" dirty="0"/>
              <a:t>interpret Dvořákova </a:t>
            </a:r>
            <a:r>
              <a:rPr lang="cs-CZ" i="1" dirty="0"/>
              <a:t>houslového koncertu a-moll</a:t>
            </a:r>
            <a:r>
              <a:rPr lang="cs-CZ" dirty="0"/>
              <a:t> → základ úspěchu tohoto díla u publika</a:t>
            </a:r>
          </a:p>
          <a:p>
            <a:pPr lvl="1"/>
            <a:r>
              <a:rPr lang="cs-CZ" dirty="0"/>
              <a:t>pedagog (a později ředitel) na vídeňské konzervatoři</a:t>
            </a:r>
          </a:p>
          <a:p>
            <a:pPr marL="457200" lvl="1" indent="0">
              <a:buNone/>
            </a:pPr>
            <a:endParaRPr lang="cs-CZ" dirty="0"/>
          </a:p>
          <a:p>
            <a:r>
              <a:rPr lang="cs-CZ" dirty="0"/>
              <a:t>JAN KUBELÍK (1880 – 1940)</a:t>
            </a:r>
          </a:p>
          <a:p>
            <a:pPr lvl="1"/>
            <a:r>
              <a:rPr lang="cs-CZ" dirty="0"/>
              <a:t>žák Otakara Ševčíka, v interpretaci srovnáván se </a:t>
            </a:r>
            <a:r>
              <a:rPr lang="cs-CZ" dirty="0" err="1"/>
              <a:t>Sarasatem</a:t>
            </a:r>
            <a:r>
              <a:rPr lang="cs-CZ" dirty="0"/>
              <a:t> a Joachimem</a:t>
            </a:r>
          </a:p>
          <a:p>
            <a:pPr lvl="1"/>
            <a:r>
              <a:rPr lang="cs-CZ" dirty="0"/>
              <a:t>jeho nástrojem byly </a:t>
            </a:r>
            <a:r>
              <a:rPr lang="cs-CZ" dirty="0" err="1"/>
              <a:t>Stradivariho</a:t>
            </a:r>
            <a:r>
              <a:rPr lang="cs-CZ" dirty="0"/>
              <a:t> housle z r. 1715</a:t>
            </a:r>
          </a:p>
          <a:p>
            <a:pPr lvl="1"/>
            <a:r>
              <a:rPr lang="cs-CZ" dirty="0"/>
              <a:t>v USA koncertoval za klavírního doprovodu USA klavíristy českého původu Rudolfa Frimla</a:t>
            </a:r>
          </a:p>
          <a:p>
            <a:pPr lvl="1"/>
            <a:r>
              <a:rPr lang="cs-CZ" dirty="0"/>
              <a:t>díky vysokým příjmům mohl finančně podporovat interprety i hudební tělesa (také ČF)</a:t>
            </a:r>
          </a:p>
          <a:p>
            <a:pPr lvl="1"/>
            <a:r>
              <a:rPr lang="cs-CZ" dirty="0"/>
              <a:t>syn RAFAEL KUBELÍK (1914 – 1996) houslista a zvl. dirigent – interpretačně se soustředil na tvorbu G. Mahlera a B. Bartóka</a:t>
            </a:r>
          </a:p>
          <a:p>
            <a:pPr lvl="1"/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3743119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DD12F26-33B7-4B1C-89FD-027439336F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731520"/>
            <a:ext cx="12084147" cy="6126480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VIOLONCELLO</a:t>
            </a:r>
          </a:p>
          <a:p>
            <a:r>
              <a:rPr lang="cs-CZ" dirty="0"/>
              <a:t>HANUŠ WIHAN (1855 – 1920)</a:t>
            </a:r>
          </a:p>
          <a:p>
            <a:pPr lvl="1"/>
            <a:r>
              <a:rPr lang="cs-CZ" dirty="0"/>
              <a:t>na konzervatoři převzal výuku violoncella po </a:t>
            </a:r>
            <a:r>
              <a:rPr lang="cs-CZ" dirty="0" err="1"/>
              <a:t>Benewitzovi</a:t>
            </a:r>
            <a:endParaRPr lang="cs-CZ" dirty="0"/>
          </a:p>
          <a:p>
            <a:pPr lvl="1"/>
            <a:r>
              <a:rPr lang="cs-CZ" dirty="0"/>
              <a:t>v Rudolfinu hrál před Čajkovským, v Umělecké besedě účinkoval s J. I. </a:t>
            </a:r>
            <a:r>
              <a:rPr lang="cs-CZ" dirty="0" err="1"/>
              <a:t>Paderewskim</a:t>
            </a:r>
            <a:endParaRPr lang="cs-CZ" dirty="0"/>
          </a:p>
          <a:p>
            <a:pPr lvl="1"/>
            <a:r>
              <a:rPr lang="cs-CZ" dirty="0"/>
              <a:t>stál u zrodu Českého kvarteta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KLAVÍR</a:t>
            </a:r>
          </a:p>
          <a:p>
            <a:r>
              <a:rPr lang="cs-CZ" dirty="0"/>
              <a:t>VILÉM KURZ mladší (1872 – 1945)</a:t>
            </a:r>
          </a:p>
          <a:p>
            <a:pPr lvl="1"/>
            <a:r>
              <a:rPr lang="cs-CZ" dirty="0"/>
              <a:t>absolvent varhanické školy, klavír soukromě u K. </a:t>
            </a:r>
            <a:r>
              <a:rPr lang="cs-CZ" dirty="0" err="1"/>
              <a:t>Knittla</a:t>
            </a:r>
            <a:endParaRPr lang="cs-CZ" dirty="0"/>
          </a:p>
          <a:p>
            <a:pPr lvl="1"/>
            <a:r>
              <a:rPr lang="cs-CZ" dirty="0"/>
              <a:t>koncertní činnost od 90. let</a:t>
            </a:r>
          </a:p>
          <a:p>
            <a:pPr lvl="1"/>
            <a:r>
              <a:rPr lang="cs-CZ" dirty="0"/>
              <a:t>od 1898 pedagogická činnost – ve Lvově, po 1919 na mistrovské klavírní třídě (na konzervatoři) v Brně, poté v Praze</a:t>
            </a:r>
          </a:p>
          <a:p>
            <a:pPr lvl="1"/>
            <a:r>
              <a:rPr lang="cs-CZ" dirty="0"/>
              <a:t>žáci: Rudolf </a:t>
            </a:r>
            <a:r>
              <a:rPr lang="cs-CZ" dirty="0" err="1"/>
              <a:t>Firkušný</a:t>
            </a:r>
            <a:r>
              <a:rPr lang="cs-CZ" dirty="0"/>
              <a:t>, František </a:t>
            </a:r>
            <a:r>
              <a:rPr lang="cs-CZ" dirty="0" err="1"/>
              <a:t>Maxian</a:t>
            </a:r>
            <a:r>
              <a:rPr lang="cs-CZ" dirty="0"/>
              <a:t> aj.</a:t>
            </a:r>
          </a:p>
          <a:p>
            <a:pPr lvl="1"/>
            <a:r>
              <a:rPr lang="cs-CZ" dirty="0"/>
              <a:t>dcera klavírista Ilona </a:t>
            </a:r>
            <a:r>
              <a:rPr lang="cs-CZ" dirty="0" err="1"/>
              <a:t>Štěpánová-Kurzová</a:t>
            </a:r>
            <a:r>
              <a:rPr lang="cs-CZ" dirty="0"/>
              <a:t>, spouzakladatelka klavírního oddělení na AMU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597241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4352876-CC44-4813-8188-0DCFCB5453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474" y="2073349"/>
            <a:ext cx="12093526" cy="4995666"/>
          </a:xfrm>
        </p:spPr>
        <p:txBody>
          <a:bodyPr>
            <a:normAutofit/>
          </a:bodyPr>
          <a:lstStyle/>
          <a:p>
            <a:r>
              <a:rPr lang="cs-CZ" dirty="0"/>
              <a:t>JOSEF FÖRSTER (1804 – 1892)</a:t>
            </a:r>
          </a:p>
          <a:p>
            <a:pPr lvl="1"/>
            <a:r>
              <a:rPr lang="cs-CZ" dirty="0"/>
              <a:t>varhaník, pedagogicky působil nejvíce v Osenicích</a:t>
            </a:r>
          </a:p>
          <a:p>
            <a:pPr lvl="1"/>
            <a:r>
              <a:rPr lang="cs-CZ" dirty="0"/>
              <a:t>z rodiny </a:t>
            </a:r>
            <a:r>
              <a:rPr lang="cs-CZ" dirty="0" err="1"/>
              <a:t>Försterů</a:t>
            </a:r>
            <a:r>
              <a:rPr lang="cs-CZ" dirty="0"/>
              <a:t> (Foersterů) s dlouhou hudební tradicí</a:t>
            </a:r>
          </a:p>
          <a:p>
            <a:pPr lvl="1"/>
            <a:r>
              <a:rPr lang="cs-CZ" dirty="0"/>
              <a:t>dílo: zvl. chrámové skladby</a:t>
            </a:r>
          </a:p>
          <a:p>
            <a:r>
              <a:rPr lang="cs-CZ" dirty="0"/>
              <a:t>JOSEF FÖRSTER (1833 – 1907)</a:t>
            </a:r>
          </a:p>
          <a:p>
            <a:pPr lvl="1"/>
            <a:r>
              <a:rPr lang="cs-CZ" dirty="0"/>
              <a:t>syn Josefa </a:t>
            </a:r>
            <a:r>
              <a:rPr lang="cs-CZ" dirty="0" err="1"/>
              <a:t>Förstera</a:t>
            </a:r>
            <a:r>
              <a:rPr lang="cs-CZ" dirty="0"/>
              <a:t>, otec Josefa Bohuslava Foerstera</a:t>
            </a:r>
          </a:p>
          <a:p>
            <a:pPr lvl="1"/>
            <a:r>
              <a:rPr lang="cs-CZ" dirty="0"/>
              <a:t>od 1858 v Praze, významný pedagog na varhanické škole (1887 napsal uznávanou </a:t>
            </a:r>
            <a:r>
              <a:rPr lang="cs-CZ" i="1" dirty="0"/>
              <a:t>Nauku o harmonii</a:t>
            </a:r>
            <a:r>
              <a:rPr lang="cs-CZ" dirty="0"/>
              <a:t>), varhaník v mnoha kostelech, od 1887 ředitelem kůru v chrámu sv. Víta</a:t>
            </a:r>
          </a:p>
          <a:p>
            <a:r>
              <a:rPr lang="cs-CZ" dirty="0"/>
              <a:t>JOSEF RICHARD ROZKOŠNÝ (1833 - 1913)</a:t>
            </a:r>
          </a:p>
          <a:p>
            <a:pPr lvl="1"/>
            <a:r>
              <a:rPr lang="cs-CZ" dirty="0"/>
              <a:t>žák Josefa Jiránka (klavír) a Jana Bedřicha </a:t>
            </a:r>
            <a:r>
              <a:rPr lang="cs-CZ" dirty="0" err="1"/>
              <a:t>Kittla</a:t>
            </a:r>
            <a:r>
              <a:rPr lang="cs-CZ" dirty="0"/>
              <a:t> (skladba)</a:t>
            </a:r>
          </a:p>
          <a:p>
            <a:pPr lvl="1"/>
            <a:r>
              <a:rPr lang="cs-CZ" dirty="0"/>
              <a:t>po Smetanovi předseda hudebního odboru Umělecké besedy</a:t>
            </a:r>
          </a:p>
          <a:p>
            <a:pPr lvl="1"/>
            <a:r>
              <a:rPr lang="cs-CZ" dirty="0"/>
              <a:t>opery </a:t>
            </a:r>
            <a:r>
              <a:rPr lang="cs-CZ" i="1" dirty="0"/>
              <a:t>Svatojánské proudy </a:t>
            </a:r>
            <a:r>
              <a:rPr lang="cs-CZ" dirty="0"/>
              <a:t>(pochvalné Smetanovo hodnocení), </a:t>
            </a:r>
            <a:r>
              <a:rPr lang="cs-CZ" i="1" dirty="0"/>
              <a:t>Popelka</a:t>
            </a:r>
            <a:r>
              <a:rPr lang="cs-CZ" dirty="0"/>
              <a:t> (1885, první česká opera na pohádkový námět)</a:t>
            </a:r>
          </a:p>
          <a:p>
            <a:pPr lvl="1"/>
            <a:endParaRPr lang="cs-CZ" i="1" dirty="0"/>
          </a:p>
          <a:p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457199" y="871869"/>
            <a:ext cx="38596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>
                <a:latin typeface="+mj-lt"/>
                <a:ea typeface="+mj-ea"/>
                <a:cs typeface="+mj-cs"/>
              </a:rPr>
              <a:t>Další</a:t>
            </a:r>
          </a:p>
        </p:txBody>
      </p:sp>
    </p:spTree>
    <p:extLst>
      <p:ext uri="{BB962C8B-B14F-4D97-AF65-F5344CB8AC3E}">
        <p14:creationId xmlns:p14="http://schemas.microsoft.com/office/powerpoint/2010/main" val="72604542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Hudební teorie a estetika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30629" y="2011680"/>
            <a:ext cx="11848011" cy="4624251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OTAKAR HOSTINSKÝ (1847 – 1910)</a:t>
            </a:r>
          </a:p>
          <a:p>
            <a:pPr lvl="1"/>
            <a:r>
              <a:rPr lang="cs-CZ" dirty="0"/>
              <a:t>přednášel estetiku a dějiny umění na pražské konzervatoři, od 1877 na pražské univerzitě (estetika)</a:t>
            </a:r>
          </a:p>
          <a:p>
            <a:pPr lvl="1"/>
            <a:r>
              <a:rPr lang="cs-CZ" dirty="0"/>
              <a:t>přispíval do Ottova slovníku naučného</a:t>
            </a:r>
          </a:p>
          <a:p>
            <a:pPr lvl="1"/>
            <a:r>
              <a:rPr lang="cs-CZ" dirty="0"/>
              <a:t>řada prací o lidové hudbě, české písni a hudební teorii, odborné estetické práce o Smetanově a Fibichově díle</a:t>
            </a:r>
          </a:p>
          <a:p>
            <a:pPr lvl="1"/>
            <a:r>
              <a:rPr lang="cs-CZ" dirty="0"/>
              <a:t>žáci: Zdeněk Nejedlý, Otakar Zich aj.</a:t>
            </a:r>
          </a:p>
          <a:p>
            <a:pPr marL="457200" lvl="1" indent="0">
              <a:buNone/>
            </a:pPr>
            <a:endParaRPr lang="cs-CZ" dirty="0"/>
          </a:p>
          <a:p>
            <a:r>
              <a:rPr lang="cs-CZ" dirty="0"/>
              <a:t>OTAKAR ZICH (1879 – 1934)</a:t>
            </a:r>
          </a:p>
          <a:p>
            <a:pPr lvl="1"/>
            <a:r>
              <a:rPr lang="cs-CZ" dirty="0"/>
              <a:t>studoval estetiku u Hostinského na UK, sám také pedagog zde</a:t>
            </a:r>
          </a:p>
          <a:p>
            <a:pPr lvl="1"/>
            <a:r>
              <a:rPr lang="cs-CZ" dirty="0"/>
              <a:t>autor teoretických prací o B. Smetanovi</a:t>
            </a:r>
          </a:p>
          <a:p>
            <a:pPr marL="457200" lvl="1" indent="0">
              <a:buNone/>
            </a:pPr>
            <a:endParaRPr lang="cs-CZ" dirty="0"/>
          </a:p>
          <a:p>
            <a:r>
              <a:rPr lang="cs-CZ" dirty="0"/>
              <a:t>ZDENĚK NEJEDLÝ (1878 – 1862)</a:t>
            </a:r>
          </a:p>
          <a:p>
            <a:pPr lvl="1"/>
            <a:r>
              <a:rPr lang="cs-CZ" dirty="0"/>
              <a:t>studoval u Fibicha a u Hostinského na UK</a:t>
            </a:r>
          </a:p>
          <a:p>
            <a:pPr lvl="1"/>
            <a:r>
              <a:rPr lang="cs-CZ" dirty="0"/>
              <a:t>hudební historik a teoretik, horlivý zastánce Smetanova díla (viz dříve)</a:t>
            </a:r>
          </a:p>
          <a:p>
            <a:pPr lvl="1"/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5739003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Hudební tělesa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" y="1983178"/>
            <a:ext cx="12084148" cy="4874821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Česká filharmonie</a:t>
            </a:r>
          </a:p>
          <a:p>
            <a:pPr lvl="1"/>
            <a:r>
              <a:rPr lang="cs-CZ" dirty="0"/>
              <a:t>už od 70. let záměr B. Smetany zřídit orchestr k provozování abonentních koncertů</a:t>
            </a:r>
          </a:p>
          <a:p>
            <a:pPr lvl="1"/>
            <a:r>
              <a:rPr lang="cs-CZ" dirty="0"/>
              <a:t>= spolkový orchestr spolku </a:t>
            </a:r>
            <a:r>
              <a:rPr lang="cs-CZ" i="1" dirty="0"/>
              <a:t>Česká filharmonie, spolek ku povznesení hudebního umění v Praze, jakož i spolku penzijního členů orchestru Národního divadla, jich vdov a sirotků</a:t>
            </a:r>
          </a:p>
          <a:p>
            <a:pPr lvl="2"/>
            <a:r>
              <a:rPr lang="cs-CZ" dirty="0"/>
              <a:t>založený 1894</a:t>
            </a:r>
          </a:p>
          <a:p>
            <a:pPr lvl="2"/>
            <a:r>
              <a:rPr lang="cs-CZ" dirty="0"/>
              <a:t>do uměleckého výboru ČF patřili A. Dvořák, K. Bendl, Z. Fibich, O. Hostinský, K. Kovařovic, J. B. Foerster aj. </a:t>
            </a:r>
          </a:p>
          <a:p>
            <a:pPr lvl="1"/>
            <a:r>
              <a:rPr lang="cs-CZ" dirty="0"/>
              <a:t>samotný orchestr vznikl ze členů orchestru Národního divadla 1896</a:t>
            </a:r>
          </a:p>
          <a:p>
            <a:pPr lvl="1"/>
            <a:r>
              <a:rPr lang="cs-CZ" dirty="0"/>
              <a:t>1. koncert 1896 v Rudolfinu ze skladeb A. Dvořáka, dirigoval A. Dvořák</a:t>
            </a:r>
          </a:p>
          <a:p>
            <a:pPr lvl="1"/>
            <a:r>
              <a:rPr lang="cs-CZ" dirty="0"/>
              <a:t>2. koncert z děl </a:t>
            </a:r>
            <a:r>
              <a:rPr lang="cs-CZ" dirty="0" err="1"/>
              <a:t>Liszta</a:t>
            </a:r>
            <a:r>
              <a:rPr lang="cs-CZ" dirty="0"/>
              <a:t>, Čajkovského a Smetany, dirigoval Adolf Čech</a:t>
            </a:r>
          </a:p>
          <a:p>
            <a:pPr lvl="1"/>
            <a:r>
              <a:rPr lang="cs-CZ" dirty="0"/>
              <a:t>3. koncert z děl Fibicha, Mozarta, Webera, dirigoval Mořic </a:t>
            </a:r>
            <a:r>
              <a:rPr lang="cs-CZ" dirty="0" err="1"/>
              <a:t>Anger</a:t>
            </a:r>
            <a:endParaRPr lang="cs-CZ" dirty="0"/>
          </a:p>
          <a:p>
            <a:pPr lvl="1"/>
            <a:r>
              <a:rPr lang="cs-CZ" dirty="0"/>
              <a:t>4. koncert z děl Wagnera, Bendla, Beethovena a Dvořáka (</a:t>
            </a:r>
            <a:r>
              <a:rPr lang="cs-CZ" i="1" dirty="0"/>
              <a:t>violoncellový koncert </a:t>
            </a:r>
            <a:r>
              <a:rPr lang="cs-CZ" dirty="0"/>
              <a:t>– sólo Leo Stern), dirigoval Karel Kovařovic</a:t>
            </a:r>
          </a:p>
          <a:p>
            <a:pPr lvl="1"/>
            <a:r>
              <a:rPr lang="cs-CZ" dirty="0"/>
              <a:t>další dirigenti: Oskar Nedbal, 1899 Fibich, od 1900 znovu Nedbal</a:t>
            </a:r>
          </a:p>
          <a:p>
            <a:pPr lvl="1"/>
            <a:r>
              <a:rPr lang="cs-CZ" dirty="0"/>
              <a:t>teprve od 1901 je ČF samostatné koncertní těleso, nezávislé na ND</a:t>
            </a:r>
          </a:p>
          <a:p>
            <a:pPr lvl="1"/>
            <a:r>
              <a:rPr lang="cs-CZ" dirty="0"/>
              <a:t>šéfdirigenti: od 1901 Ludvík </a:t>
            </a:r>
            <a:r>
              <a:rPr lang="cs-CZ" dirty="0" err="1"/>
              <a:t>Čelanský</a:t>
            </a:r>
            <a:r>
              <a:rPr lang="cs-CZ" dirty="0"/>
              <a:t>, další: Václav </a:t>
            </a:r>
            <a:r>
              <a:rPr lang="cs-CZ" dirty="0" err="1"/>
              <a:t>Talich</a:t>
            </a:r>
            <a:r>
              <a:rPr lang="cs-CZ" dirty="0"/>
              <a:t> (1919 – 1941), Rafael Kubelík (1942 – 1948), Karel </a:t>
            </a:r>
            <a:r>
              <a:rPr lang="cs-CZ" dirty="0" err="1"/>
              <a:t>Ančerl</a:t>
            </a:r>
            <a:r>
              <a:rPr lang="cs-CZ" dirty="0"/>
              <a:t> (1948 – 1968), Václav Neumann (1968 – 1990), Jiří Bělohlávek (1990 – 1992, zemřel 2017), Gerd Albrecht (1993 – 1996), Vladimir </a:t>
            </a:r>
            <a:r>
              <a:rPr lang="cs-CZ" dirty="0" err="1"/>
              <a:t>Ashkenazy</a:t>
            </a:r>
            <a:r>
              <a:rPr lang="cs-CZ" dirty="0"/>
              <a:t> (1996 – 2003), Zdeněk </a:t>
            </a:r>
            <a:r>
              <a:rPr lang="cs-CZ" dirty="0" err="1"/>
              <a:t>Mácal</a:t>
            </a:r>
            <a:r>
              <a:rPr lang="cs-CZ" dirty="0"/>
              <a:t> (2003 - 2007)</a:t>
            </a:r>
          </a:p>
          <a:p>
            <a:pPr lvl="1"/>
            <a:endParaRPr lang="cs-CZ" dirty="0"/>
          </a:p>
          <a:p>
            <a:pPr lvl="1"/>
            <a:endParaRPr lang="cs-CZ" u="sng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045791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3969868-9965-4D67-A61F-B2466D83F8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815926"/>
            <a:ext cx="12084147" cy="5922499"/>
          </a:xfrm>
        </p:spPr>
        <p:txBody>
          <a:bodyPr>
            <a:normAutofit/>
          </a:bodyPr>
          <a:lstStyle/>
          <a:p>
            <a:r>
              <a:rPr lang="cs-CZ" dirty="0"/>
              <a:t>České kvarteto</a:t>
            </a:r>
          </a:p>
          <a:p>
            <a:pPr lvl="1"/>
            <a:r>
              <a:rPr lang="cs-CZ" dirty="0"/>
              <a:t>založeno 1892, konec činnosti 1934</a:t>
            </a:r>
          </a:p>
          <a:p>
            <a:pPr lvl="1"/>
            <a:r>
              <a:rPr lang="cs-CZ" dirty="0"/>
              <a:t>první český stálý profesionální soubor v českých zemích, světový věhlas</a:t>
            </a:r>
          </a:p>
          <a:p>
            <a:pPr lvl="1"/>
            <a:r>
              <a:rPr lang="cs-CZ" dirty="0"/>
              <a:t>význam pro vývoj komorní interpretace</a:t>
            </a:r>
          </a:p>
          <a:p>
            <a:pPr lvl="1"/>
            <a:r>
              <a:rPr lang="cs-CZ" dirty="0"/>
              <a:t>zakládající členové čerství absolventi pražské konzervatoře:</a:t>
            </a:r>
          </a:p>
          <a:p>
            <a:pPr lvl="2"/>
            <a:r>
              <a:rPr lang="cs-CZ" dirty="0"/>
              <a:t>1. housle: Karel Hoffmann</a:t>
            </a:r>
          </a:p>
          <a:p>
            <a:pPr lvl="2"/>
            <a:r>
              <a:rPr lang="cs-CZ" dirty="0"/>
              <a:t>2. housle: Josef Suk → 1933 Stanislav Novák</a:t>
            </a:r>
          </a:p>
          <a:p>
            <a:pPr lvl="2"/>
            <a:r>
              <a:rPr lang="cs-CZ" dirty="0"/>
              <a:t>viola: Oskar Nedbal → 1906 Jiří Herold, po jeho smrti 1934 zánik kvarteta</a:t>
            </a:r>
          </a:p>
          <a:p>
            <a:pPr lvl="2"/>
            <a:r>
              <a:rPr lang="cs-CZ" dirty="0"/>
              <a:t>violoncello: Otto Berger → 1894 Hanuš </a:t>
            </a:r>
            <a:r>
              <a:rPr lang="cs-CZ" dirty="0" err="1"/>
              <a:t>Wihan</a:t>
            </a:r>
            <a:r>
              <a:rPr lang="cs-CZ" dirty="0"/>
              <a:t> → 1914 Ladislav Zelenka</a:t>
            </a:r>
          </a:p>
          <a:p>
            <a:pPr lvl="2"/>
            <a:r>
              <a:rPr lang="cs-CZ" dirty="0"/>
              <a:t>pedagogické vedení: Hanuš </a:t>
            </a:r>
            <a:r>
              <a:rPr lang="cs-CZ" dirty="0" err="1"/>
              <a:t>Wihan</a:t>
            </a:r>
            <a:r>
              <a:rPr lang="cs-CZ" dirty="0"/>
              <a:t> (profesor komorní hry na konzervatoři)</a:t>
            </a:r>
          </a:p>
          <a:p>
            <a:pPr lvl="2"/>
            <a:r>
              <a:rPr lang="cs-CZ" dirty="0"/>
              <a:t>organizace: Oskar Nedbal</a:t>
            </a:r>
          </a:p>
          <a:p>
            <a:endParaRPr lang="cs-CZ" dirty="0"/>
          </a:p>
          <a:p>
            <a:r>
              <a:rPr lang="cs-CZ" dirty="0"/>
              <a:t>České trio</a:t>
            </a:r>
          </a:p>
          <a:p>
            <a:pPr lvl="1"/>
            <a:r>
              <a:rPr lang="cs-CZ" dirty="0"/>
              <a:t>vznik 1899 podle vzoru Českého kvarteta</a:t>
            </a:r>
          </a:p>
          <a:p>
            <a:pPr lvl="1"/>
            <a:r>
              <a:rPr lang="cs-CZ" dirty="0"/>
              <a:t>původní obsazení: Štěpán Suchý - housle, Vilém Kurz - klavír, Bedřich </a:t>
            </a:r>
            <a:r>
              <a:rPr lang="cs-CZ" dirty="0" err="1"/>
              <a:t>Váška</a:t>
            </a:r>
            <a:r>
              <a:rPr lang="cs-CZ" dirty="0"/>
              <a:t> - violoncello </a:t>
            </a:r>
          </a:p>
          <a:p>
            <a:pPr lvl="1"/>
            <a:r>
              <a:rPr lang="cs-CZ" dirty="0"/>
              <a:t>repertoár zvl. česká hudba (Smetana, Dvořák, Novák a Foerster)</a:t>
            </a:r>
          </a:p>
          <a:p>
            <a:pPr lvl="1"/>
            <a:r>
              <a:rPr lang="cs-CZ" dirty="0"/>
              <a:t>s pauzami existuje dodnes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5399517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93F8358-A939-49AD-BA3D-5AF21C48AD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542" y="689316"/>
            <a:ext cx="11873131" cy="5964701"/>
          </a:xfrm>
        </p:spPr>
        <p:txBody>
          <a:bodyPr>
            <a:normAutofit/>
          </a:bodyPr>
          <a:lstStyle/>
          <a:p>
            <a:r>
              <a:rPr lang="cs-CZ" dirty="0"/>
              <a:t>Orchestrální sdružení </a:t>
            </a:r>
          </a:p>
          <a:p>
            <a:pPr lvl="1"/>
            <a:r>
              <a:rPr lang="cs-CZ" dirty="0"/>
              <a:t>pražský amatérský symfonický orchestr</a:t>
            </a:r>
          </a:p>
          <a:p>
            <a:pPr lvl="1"/>
            <a:r>
              <a:rPr lang="cs-CZ" dirty="0"/>
              <a:t>vedl Otakar Ostrčil, za jeho vedení konkurence profesionální České filharmonii</a:t>
            </a:r>
          </a:p>
          <a:p>
            <a:pPr marL="457200" lvl="1" indent="0">
              <a:buNone/>
            </a:pPr>
            <a:endParaRPr lang="cs-CZ" dirty="0"/>
          </a:p>
          <a:p>
            <a:r>
              <a:rPr lang="cs-CZ" dirty="0"/>
              <a:t>Pěvecké sdružení moravských učitelů</a:t>
            </a:r>
          </a:p>
          <a:p>
            <a:pPr lvl="1"/>
            <a:r>
              <a:rPr lang="cs-CZ" dirty="0"/>
              <a:t>založil 1903 v Kroměříži Ferdinand Vach, funguje dodnes (vede Jiří </a:t>
            </a:r>
            <a:r>
              <a:rPr lang="cs-CZ" dirty="0" err="1"/>
              <a:t>Najvar</a:t>
            </a:r>
            <a:r>
              <a:rPr lang="cs-CZ" dirty="0"/>
              <a:t>)</a:t>
            </a:r>
          </a:p>
          <a:p>
            <a:pPr lvl="1"/>
            <a:r>
              <a:rPr lang="cs-CZ" dirty="0"/>
              <a:t>úzce spolupracovalo s Leošem Janáčkem</a:t>
            </a:r>
          </a:p>
          <a:p>
            <a:pPr marL="457200" lvl="1" indent="0">
              <a:buNone/>
            </a:pPr>
            <a:endParaRPr lang="cs-CZ" dirty="0"/>
          </a:p>
          <a:p>
            <a:r>
              <a:rPr lang="cs-CZ" dirty="0"/>
              <a:t>Ševčíkovo kvarteto</a:t>
            </a:r>
          </a:p>
          <a:p>
            <a:pPr lvl="1"/>
            <a:r>
              <a:rPr lang="cs-CZ" dirty="0"/>
              <a:t>fungovalo od 1903 až do 30. let 20. stol.</a:t>
            </a:r>
          </a:p>
          <a:p>
            <a:pPr lvl="1"/>
            <a:r>
              <a:rPr lang="cs-CZ" dirty="0"/>
              <a:t>z žáků houslisty Otakara Ševčíka</a:t>
            </a:r>
          </a:p>
          <a:p>
            <a:pPr lvl="1"/>
            <a:endParaRPr lang="cs-CZ" dirty="0"/>
          </a:p>
          <a:p>
            <a:r>
              <a:rPr lang="cs-CZ" dirty="0"/>
              <a:t>20. století: </a:t>
            </a:r>
          </a:p>
          <a:p>
            <a:pPr lvl="1"/>
            <a:r>
              <a:rPr lang="cs-CZ" dirty="0"/>
              <a:t>Smetanovo kvarteto (1945 – 1990)</a:t>
            </a:r>
          </a:p>
          <a:p>
            <a:pPr lvl="1"/>
            <a:r>
              <a:rPr lang="cs-CZ" dirty="0" err="1"/>
              <a:t>Wihanovo</a:t>
            </a:r>
            <a:r>
              <a:rPr lang="cs-CZ" dirty="0"/>
              <a:t> kvarteto (od 1985)</a:t>
            </a:r>
          </a:p>
          <a:p>
            <a:pPr lvl="1"/>
            <a:r>
              <a:rPr lang="cs-CZ" dirty="0"/>
              <a:t>aj.</a:t>
            </a:r>
          </a:p>
          <a:p>
            <a:pPr lvl="1"/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8526645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/>
          <a:srcRect l="4240" t="12641" r="7102" b="12900"/>
          <a:stretch/>
        </p:blipFill>
        <p:spPr>
          <a:xfrm>
            <a:off x="6737892" y="0"/>
            <a:ext cx="5477859" cy="3680437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3"/>
          <a:srcRect l="6555" t="8115" r="4953" b="21911"/>
          <a:stretch/>
        </p:blipFill>
        <p:spPr>
          <a:xfrm>
            <a:off x="6737893" y="3621102"/>
            <a:ext cx="5454108" cy="3265731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0305" y="255178"/>
            <a:ext cx="9613861" cy="1080938"/>
          </a:xfrm>
        </p:spPr>
        <p:txBody>
          <a:bodyPr/>
          <a:lstStyle/>
          <a:p>
            <a:r>
              <a:rPr lang="cs-CZ" dirty="0"/>
              <a:t>Instituce – univerzita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-68826" y="1255593"/>
            <a:ext cx="12191999" cy="5931788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1882 rozdělení pražské univerzity: </a:t>
            </a:r>
          </a:p>
          <a:p>
            <a:pPr marL="0" indent="0">
              <a:buNone/>
            </a:pPr>
            <a:r>
              <a:rPr lang="cs-CZ" dirty="0"/>
              <a:t>česká a německá Univerzita Karlo-Ferdinandova</a:t>
            </a:r>
          </a:p>
          <a:p>
            <a:r>
              <a:rPr lang="cs-CZ" dirty="0"/>
              <a:t>výuka hudby na univerzitě</a:t>
            </a:r>
          </a:p>
          <a:p>
            <a:pPr lvl="1"/>
            <a:r>
              <a:rPr lang="cs-CZ" dirty="0"/>
              <a:t>česká část: v rámci estetiky, Otakar Hostinský, </a:t>
            </a:r>
          </a:p>
          <a:p>
            <a:pPr marL="457200" lvl="1" indent="0">
              <a:buNone/>
            </a:pPr>
            <a:r>
              <a:rPr lang="cs-CZ" dirty="0"/>
              <a:t>   od 1905 také Zdeněk Nejedlý</a:t>
            </a:r>
          </a:p>
          <a:p>
            <a:pPr lvl="1"/>
            <a:r>
              <a:rPr lang="cs-CZ" dirty="0"/>
              <a:t>německá část: Guido Adler</a:t>
            </a:r>
          </a:p>
          <a:p>
            <a:r>
              <a:rPr lang="cs-CZ" dirty="0"/>
              <a:t>významné budovy:</a:t>
            </a:r>
          </a:p>
          <a:p>
            <a:pPr lvl="1"/>
            <a:r>
              <a:rPr lang="cs-CZ" u="sng" dirty="0"/>
              <a:t>Klementinum</a:t>
            </a:r>
          </a:p>
          <a:p>
            <a:pPr lvl="2"/>
            <a:r>
              <a:rPr lang="cs-CZ" dirty="0"/>
              <a:t>sídlo filozofických fakult (české i německé)</a:t>
            </a:r>
          </a:p>
          <a:p>
            <a:pPr lvl="2"/>
            <a:r>
              <a:rPr lang="cs-CZ" dirty="0"/>
              <a:t>původně jezuitská kolej a klášter (vystavěno v pol. 16. stol.)</a:t>
            </a:r>
          </a:p>
          <a:p>
            <a:pPr lvl="2"/>
            <a:r>
              <a:rPr lang="cs-CZ" dirty="0"/>
              <a:t>mj. sídlem knihovny Karolina → základ </a:t>
            </a:r>
            <a:r>
              <a:rPr lang="cs-CZ" u="sng" dirty="0"/>
              <a:t>Národní </a:t>
            </a:r>
          </a:p>
          <a:p>
            <a:pPr marL="914400" lvl="2" indent="0">
              <a:buNone/>
            </a:pPr>
            <a:r>
              <a:rPr lang="cs-CZ" dirty="0"/>
              <a:t>    </a:t>
            </a:r>
            <a:r>
              <a:rPr lang="cs-CZ" u="sng" dirty="0"/>
              <a:t>knihovny</a:t>
            </a:r>
            <a:r>
              <a:rPr lang="cs-CZ" dirty="0"/>
              <a:t>, která dnes v budově sídlí a spravuje ji</a:t>
            </a:r>
          </a:p>
          <a:p>
            <a:pPr lvl="1"/>
            <a:r>
              <a:rPr lang="cs-CZ" u="sng" dirty="0"/>
              <a:t>Karolinum</a:t>
            </a:r>
          </a:p>
          <a:p>
            <a:pPr lvl="2"/>
            <a:r>
              <a:rPr lang="cs-CZ" dirty="0"/>
              <a:t>sídlo právnických fakult (české i německé)</a:t>
            </a:r>
          </a:p>
          <a:p>
            <a:pPr lvl="2"/>
            <a:r>
              <a:rPr lang="cs-CZ" dirty="0"/>
              <a:t>pojmenování podle zakladatele Karla IV.</a:t>
            </a:r>
          </a:p>
          <a:p>
            <a:pPr lvl="2"/>
            <a:r>
              <a:rPr lang="cs-CZ" dirty="0"/>
              <a:t>komplex budov, nejstarší univerzitní kolej </a:t>
            </a:r>
          </a:p>
          <a:p>
            <a:pPr marL="914400" lvl="2" indent="0">
              <a:buNone/>
            </a:pPr>
            <a:r>
              <a:rPr lang="cs-CZ" dirty="0"/>
              <a:t>    (</a:t>
            </a:r>
            <a:r>
              <a:rPr lang="cs-CZ" i="1" dirty="0" err="1"/>
              <a:t>Collegium</a:t>
            </a:r>
            <a:r>
              <a:rPr lang="cs-CZ" i="1" dirty="0"/>
              <a:t> </a:t>
            </a:r>
            <a:r>
              <a:rPr lang="cs-CZ" i="1" dirty="0" err="1"/>
              <a:t>Carolinum</a:t>
            </a:r>
            <a:r>
              <a:rPr lang="cs-CZ" dirty="0"/>
              <a:t>) ve střední Evropě</a:t>
            </a:r>
          </a:p>
          <a:p>
            <a:pPr lvl="2"/>
            <a:r>
              <a:rPr lang="cs-CZ" dirty="0"/>
              <a:t>dnes </a:t>
            </a:r>
            <a:r>
              <a:rPr lang="cs-CZ" u="sng" dirty="0"/>
              <a:t>sídlo vedení a správy Univerzity Karlovy</a:t>
            </a:r>
            <a:r>
              <a:rPr lang="cs-CZ" dirty="0"/>
              <a:t>, Velká aula </a:t>
            </a:r>
          </a:p>
          <a:p>
            <a:pPr marL="914400" lvl="2" indent="0">
              <a:buNone/>
            </a:pPr>
            <a:r>
              <a:rPr lang="cs-CZ" dirty="0"/>
              <a:t>    Karolina (</a:t>
            </a:r>
            <a:r>
              <a:rPr lang="cs-CZ" i="1" dirty="0"/>
              <a:t>Aula </a:t>
            </a:r>
            <a:r>
              <a:rPr lang="cs-CZ" i="1" dirty="0" err="1"/>
              <a:t>magna</a:t>
            </a:r>
            <a:r>
              <a:rPr lang="cs-CZ" dirty="0"/>
              <a:t>) je místem slavnostních imatrikulací </a:t>
            </a:r>
          </a:p>
          <a:p>
            <a:pPr marL="914400" lvl="2" indent="0">
              <a:buNone/>
            </a:pPr>
            <a:r>
              <a:rPr lang="cs-CZ" dirty="0"/>
              <a:t>    a promocí studentů UK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6900992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/>
          <a:srcRect l="2854" t="32035" r="41873" b="23983"/>
          <a:stretch/>
        </p:blipFill>
        <p:spPr>
          <a:xfrm>
            <a:off x="7026658" y="0"/>
            <a:ext cx="5165341" cy="3288212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3"/>
          <a:srcRect l="10751" t="34805" r="45613" b="27273"/>
          <a:stretch/>
        </p:blipFill>
        <p:spPr>
          <a:xfrm>
            <a:off x="7026658" y="3266858"/>
            <a:ext cx="5165341" cy="3591141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Instituce – koncertní síně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-196645" y="1730477"/>
            <a:ext cx="12191999" cy="5275005"/>
          </a:xfrm>
        </p:spPr>
        <p:txBody>
          <a:bodyPr>
            <a:normAutofit fontScale="92500" lnSpcReduction="20000"/>
          </a:bodyPr>
          <a:lstStyle/>
          <a:p>
            <a:r>
              <a:rPr lang="cs-CZ" u="sng" dirty="0"/>
              <a:t>Rudolfinum</a:t>
            </a:r>
          </a:p>
          <a:p>
            <a:pPr lvl="1"/>
            <a:r>
              <a:rPr lang="cs-CZ" dirty="0"/>
              <a:t>vystavěno 1876 – 1881, otevření 1885</a:t>
            </a:r>
          </a:p>
          <a:p>
            <a:pPr lvl="1"/>
            <a:r>
              <a:rPr lang="cs-CZ" dirty="0"/>
              <a:t>po r. 1918 nazýváno Dům umělců</a:t>
            </a:r>
          </a:p>
          <a:p>
            <a:pPr lvl="1"/>
            <a:r>
              <a:rPr lang="cs-CZ" dirty="0"/>
              <a:t>pojmenováno podle prince Rudolfa, syna císaře Františka Josefa</a:t>
            </a:r>
          </a:p>
          <a:p>
            <a:pPr lvl="1"/>
            <a:r>
              <a:rPr lang="cs-CZ" dirty="0"/>
              <a:t>hlavní sál: </a:t>
            </a:r>
            <a:r>
              <a:rPr lang="cs-CZ" u="sng" dirty="0"/>
              <a:t>Dvořákova síň</a:t>
            </a:r>
            <a:endParaRPr lang="cs-CZ" dirty="0"/>
          </a:p>
          <a:p>
            <a:pPr lvl="1"/>
            <a:r>
              <a:rPr lang="cs-CZ" dirty="0"/>
              <a:t>menší koncertní sály: Sukova síň, Kubelíkova síň, respirium</a:t>
            </a:r>
          </a:p>
          <a:p>
            <a:pPr lvl="1"/>
            <a:r>
              <a:rPr lang="cs-CZ" dirty="0"/>
              <a:t>dnes sídlo České filharmonie, po r. 1945 také sídlo AMU</a:t>
            </a:r>
          </a:p>
          <a:p>
            <a:pPr marL="457200" lvl="1" indent="0">
              <a:buNone/>
            </a:pPr>
            <a:endParaRPr lang="cs-CZ" dirty="0"/>
          </a:p>
          <a:p>
            <a:r>
              <a:rPr lang="cs-CZ" u="sng" dirty="0"/>
              <a:t>Obecní dům</a:t>
            </a:r>
          </a:p>
          <a:p>
            <a:pPr lvl="1"/>
            <a:r>
              <a:rPr lang="cs-CZ" dirty="0"/>
              <a:t>v blízkosti Prašné brány, naproti Domu U Hybernů, </a:t>
            </a:r>
          </a:p>
          <a:p>
            <a:pPr marL="457200" lvl="1" indent="0">
              <a:buNone/>
            </a:pPr>
            <a:r>
              <a:rPr lang="cs-CZ" dirty="0"/>
              <a:t>   na počátku tzv. Královské cesty</a:t>
            </a:r>
          </a:p>
          <a:p>
            <a:pPr lvl="1"/>
            <a:r>
              <a:rPr lang="cs-CZ" dirty="0"/>
              <a:t>jedna z nejvýznamnějších secesních budov v Praze</a:t>
            </a:r>
          </a:p>
          <a:p>
            <a:pPr lvl="1"/>
            <a:r>
              <a:rPr lang="cs-CZ" dirty="0"/>
              <a:t>výstavba od 1905, otevřen 1912</a:t>
            </a:r>
          </a:p>
          <a:p>
            <a:pPr lvl="1"/>
            <a:r>
              <a:rPr lang="cs-CZ" dirty="0"/>
              <a:t>výzdoba: M. Aleš, M. Švabinský, F. Ženíšek, J. V. </a:t>
            </a:r>
            <a:r>
              <a:rPr lang="cs-CZ" dirty="0" err="1"/>
              <a:t>Myslbek</a:t>
            </a:r>
            <a:r>
              <a:rPr lang="cs-CZ" dirty="0"/>
              <a:t>, </a:t>
            </a:r>
          </a:p>
          <a:p>
            <a:pPr marL="457200" lvl="1" indent="0">
              <a:buNone/>
            </a:pPr>
            <a:r>
              <a:rPr lang="cs-CZ" dirty="0"/>
              <a:t>   A. Mucha aj.</a:t>
            </a:r>
          </a:p>
          <a:p>
            <a:pPr lvl="1"/>
            <a:r>
              <a:rPr lang="cs-CZ" dirty="0"/>
              <a:t>28. 10. 1918 zde byla vyhlášena samostatnost Československa</a:t>
            </a:r>
          </a:p>
          <a:p>
            <a:pPr lvl="1"/>
            <a:r>
              <a:rPr lang="cs-CZ" dirty="0"/>
              <a:t>listopad 1989 setkání KSČ s Václavem Havlem</a:t>
            </a:r>
          </a:p>
          <a:p>
            <a:pPr lvl="1"/>
            <a:r>
              <a:rPr lang="cs-CZ" dirty="0"/>
              <a:t>nejvýznamnější sál: </a:t>
            </a:r>
            <a:r>
              <a:rPr lang="cs-CZ" u="sng" dirty="0"/>
              <a:t>Smetanova síň</a:t>
            </a:r>
          </a:p>
        </p:txBody>
      </p:sp>
    </p:spTree>
    <p:extLst>
      <p:ext uri="{BB962C8B-B14F-4D97-AF65-F5344CB8AC3E}">
        <p14:creationId xmlns:p14="http://schemas.microsoft.com/office/powerpoint/2010/main" val="226965695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Instituce – hudební spolky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8618" y="2236763"/>
            <a:ext cx="11964525" cy="4529796"/>
          </a:xfrm>
        </p:spPr>
        <p:txBody>
          <a:bodyPr>
            <a:normAutofit/>
          </a:bodyPr>
          <a:lstStyle/>
          <a:p>
            <a:r>
              <a:rPr lang="cs-CZ" dirty="0"/>
              <a:t>Spolek pro komorní hudbu (dnes Český spolek pro komorní hudbu)</a:t>
            </a:r>
          </a:p>
          <a:p>
            <a:pPr lvl="1"/>
            <a:r>
              <a:rPr lang="cs-CZ" dirty="0"/>
              <a:t>založen 1894 na podporu koncertní činnosti Českého kvarteta</a:t>
            </a:r>
          </a:p>
          <a:p>
            <a:pPr lvl="1"/>
            <a:r>
              <a:rPr lang="cs-CZ" dirty="0"/>
              <a:t>zakládající osobnosti: Vojtěch </a:t>
            </a:r>
            <a:r>
              <a:rPr lang="cs-CZ" dirty="0" err="1"/>
              <a:t>Hynais</a:t>
            </a:r>
            <a:r>
              <a:rPr lang="cs-CZ" dirty="0"/>
              <a:t>, Marie </a:t>
            </a:r>
            <a:r>
              <a:rPr lang="cs-CZ" dirty="0" err="1"/>
              <a:t>Červinková-Riegrová</a:t>
            </a:r>
            <a:r>
              <a:rPr lang="cs-CZ" dirty="0"/>
              <a:t>, Karel Kovařovic aj.</a:t>
            </a:r>
          </a:p>
          <a:p>
            <a:pPr lvl="1"/>
            <a:r>
              <a:rPr lang="cs-CZ" dirty="0"/>
              <a:t>zahajovací koncert 1894 v Rudolfinu (České kvarteto), hostovaly další (i zahraniční) soubory</a:t>
            </a:r>
          </a:p>
          <a:p>
            <a:pPr lvl="1"/>
            <a:r>
              <a:rPr lang="cs-CZ" dirty="0"/>
              <a:t>spolupráce s Českou filharmonií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5086636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Instituce - další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2011680"/>
            <a:ext cx="12084147" cy="4712677"/>
          </a:xfrm>
        </p:spPr>
        <p:txBody>
          <a:bodyPr>
            <a:normAutofit/>
          </a:bodyPr>
          <a:lstStyle/>
          <a:p>
            <a:r>
              <a:rPr lang="cs-CZ" dirty="0"/>
              <a:t>1890 varhanická škola včleněna do pražské konzervatoře</a:t>
            </a:r>
          </a:p>
          <a:p>
            <a:r>
              <a:rPr lang="cs-CZ" dirty="0"/>
              <a:t>1890 vznik České akademie věd (ČAV, původní název Česká akademie pro vědy, slovesnost a umění)</a:t>
            </a:r>
          </a:p>
          <a:p>
            <a:pPr lvl="1"/>
            <a:r>
              <a:rPr lang="cs-CZ" dirty="0"/>
              <a:t>prezident Josef Hlávka, také Josef Bohuslav Foerster</a:t>
            </a:r>
          </a:p>
          <a:p>
            <a:pPr lvl="1"/>
            <a:r>
              <a:rPr lang="cs-CZ" dirty="0"/>
              <a:t>členové např. Karel Bendl, Zdeněk Fibich, Josef Richard Rozkošný, Josef </a:t>
            </a:r>
            <a:r>
              <a:rPr lang="cs-CZ" dirty="0" err="1"/>
              <a:t>Förster</a:t>
            </a:r>
            <a:r>
              <a:rPr lang="cs-CZ" dirty="0"/>
              <a:t> (otec Josefa Bohuslava), Otakar Ostrčil aj.</a:t>
            </a:r>
          </a:p>
          <a:p>
            <a:endParaRPr lang="cs-CZ" dirty="0"/>
          </a:p>
          <a:p>
            <a:r>
              <a:rPr lang="cs-CZ" dirty="0"/>
              <a:t>1946 první ročník festivalu Pražské jaro </a:t>
            </a:r>
          </a:p>
          <a:p>
            <a:endParaRPr lang="cs-CZ" dirty="0"/>
          </a:p>
          <a:p>
            <a:r>
              <a:rPr lang="cs-CZ" dirty="0"/>
              <a:t>1945 vznik Akademie múzických umění (AMU) v Praze</a:t>
            </a:r>
          </a:p>
          <a:p>
            <a:r>
              <a:rPr lang="cs-CZ" dirty="0"/>
              <a:t>1947 vznik Janáčkovy akademie múzických umění (JAMU) v Brně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3809649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Literatura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6878" y="2006930"/>
            <a:ext cx="12085121" cy="4851070"/>
          </a:xfrm>
        </p:spPr>
        <p:txBody>
          <a:bodyPr/>
          <a:lstStyle/>
          <a:p>
            <a:r>
              <a:rPr lang="cs-CZ" i="1" dirty="0"/>
              <a:t>Dějiny české hudební kultury</a:t>
            </a:r>
            <a:r>
              <a:rPr lang="cs-CZ" dirty="0"/>
              <a:t>. 1. a 2. díl, 1890 – 1918 a 1890 - 1945. Praha, 1972</a:t>
            </a:r>
          </a:p>
          <a:p>
            <a:r>
              <a:rPr lang="cs-CZ" dirty="0"/>
              <a:t>MACEK, Petr et. kol. </a:t>
            </a:r>
            <a:r>
              <a:rPr lang="cs-CZ" i="1" dirty="0"/>
              <a:t>Slovník české hudební kultury</a:t>
            </a:r>
            <a:r>
              <a:rPr lang="cs-CZ" dirty="0"/>
              <a:t>. Praha: Supraphon, 1997. 1035 s. ISBN 80-7058-462-9.</a:t>
            </a:r>
            <a:endParaRPr lang="cs-CZ" b="1" dirty="0">
              <a:hlinkClick r:id="rId2"/>
            </a:endParaRPr>
          </a:p>
          <a:p>
            <a:r>
              <a:rPr lang="cs-CZ" dirty="0">
                <a:hlinkClick r:id="rId2"/>
              </a:rPr>
              <a:t>http://www.ceskyhudebnislovnik.cz</a:t>
            </a:r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861737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0BE079D-A613-4725-8EC5-7C5B4475D9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02658"/>
            <a:ext cx="12027877" cy="5255342"/>
          </a:xfrm>
        </p:spPr>
        <p:txBody>
          <a:bodyPr>
            <a:normAutofit/>
          </a:bodyPr>
          <a:lstStyle/>
          <a:p>
            <a:r>
              <a:rPr lang="cs-CZ" dirty="0"/>
              <a:t>VOJTĚCH HŘÍMALÝ (1842 – 1908)</a:t>
            </a:r>
          </a:p>
          <a:p>
            <a:pPr lvl="1"/>
            <a:r>
              <a:rPr lang="cs-CZ" dirty="0"/>
              <a:t>v Göteborgu varhaníkem, po odjezdu Smetany tu řídil veřejné koncerty</a:t>
            </a:r>
          </a:p>
          <a:p>
            <a:pPr lvl="1"/>
            <a:r>
              <a:rPr lang="cs-CZ" dirty="0"/>
              <a:t>od 1868 v Praze – koncertní mistr (houslista) a ředitel orchestru v Prozatímním divadle, poté 2. dirigent Německého divadla</a:t>
            </a:r>
          </a:p>
          <a:p>
            <a:pPr lvl="1"/>
            <a:r>
              <a:rPr lang="cs-CZ" dirty="0"/>
              <a:t>od 1874 působil na Ukrajině (Bukovina, Lvov)</a:t>
            </a:r>
          </a:p>
          <a:p>
            <a:r>
              <a:rPr lang="cs-CZ" dirty="0"/>
              <a:t>JOSEF NEŠVERA (1842 – 1914)</a:t>
            </a:r>
          </a:p>
          <a:p>
            <a:pPr lvl="1"/>
            <a:r>
              <a:rPr lang="cs-CZ" dirty="0"/>
              <a:t>varhaník, Smetana byl jeho důvěrným rádcem v kompozici, v Praze dlouhodobě nepůsobil</a:t>
            </a:r>
          </a:p>
          <a:p>
            <a:r>
              <a:rPr lang="cs-CZ" dirty="0"/>
              <a:t>LEOŠ JANÁČEK (1854 – 1928)</a:t>
            </a:r>
          </a:p>
          <a:p>
            <a:pPr lvl="1"/>
            <a:r>
              <a:rPr lang="cs-CZ" dirty="0"/>
              <a:t>1874 – 1875 student pražské varhanické školy (její ředitel v té době František Zdeněk </a:t>
            </a:r>
            <a:r>
              <a:rPr lang="cs-CZ" dirty="0" err="1"/>
              <a:t>Skuherský</a:t>
            </a:r>
            <a:r>
              <a:rPr lang="cs-CZ" dirty="0"/>
              <a:t>)</a:t>
            </a:r>
          </a:p>
          <a:p>
            <a:pPr lvl="1"/>
            <a:r>
              <a:rPr lang="cs-CZ" dirty="0"/>
              <a:t>1876 sbormistrem Umělecké besedy</a:t>
            </a:r>
          </a:p>
          <a:p>
            <a:pPr lvl="1"/>
            <a:r>
              <a:rPr lang="cs-CZ" dirty="0"/>
              <a:t>skladatelsky se prosadil až v 80. letech zvl. v Brně (opery </a:t>
            </a:r>
            <a:r>
              <a:rPr lang="cs-CZ" i="1" dirty="0"/>
              <a:t>Šárka</a:t>
            </a:r>
            <a:r>
              <a:rPr lang="cs-CZ" dirty="0"/>
              <a:t> 1887, </a:t>
            </a:r>
            <a:r>
              <a:rPr lang="cs-CZ" i="1" dirty="0"/>
              <a:t>Počátek románu</a:t>
            </a:r>
            <a:r>
              <a:rPr lang="cs-CZ" dirty="0"/>
              <a:t> 1891 aj.)</a:t>
            </a:r>
          </a:p>
          <a:p>
            <a:r>
              <a:rPr lang="cs-CZ" dirty="0"/>
              <a:t>KAREL KOVAŘOVIC (1862 – 1920)</a:t>
            </a:r>
          </a:p>
          <a:p>
            <a:pPr lvl="1"/>
            <a:r>
              <a:rPr lang="cs-CZ" dirty="0"/>
              <a:t>zejm. dirigent</a:t>
            </a:r>
          </a:p>
          <a:p>
            <a:pPr lvl="1"/>
            <a:r>
              <a:rPr lang="cs-CZ" dirty="0"/>
              <a:t>opera </a:t>
            </a:r>
            <a:r>
              <a:rPr lang="cs-CZ" i="1" dirty="0"/>
              <a:t>Psohlavci</a:t>
            </a:r>
            <a:r>
              <a:rPr lang="cs-CZ" dirty="0"/>
              <a:t> (premiéra 1898)</a:t>
            </a:r>
          </a:p>
          <a:p>
            <a:pPr marL="457200" lvl="1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158557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Dvořákovi žáci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2090058"/>
            <a:ext cx="12191999" cy="476794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u="sng" dirty="0"/>
              <a:t>žáci v USA </a:t>
            </a:r>
            <a:r>
              <a:rPr lang="cs-CZ" dirty="0"/>
              <a:t>(viz 6. hod. </a:t>
            </a:r>
            <a:r>
              <a:rPr lang="cs-CZ" i="1" dirty="0"/>
              <a:t>klasicko-romantická syntéza 1</a:t>
            </a:r>
            <a:r>
              <a:rPr lang="cs-CZ" dirty="0"/>
              <a:t>.):</a:t>
            </a:r>
          </a:p>
          <a:p>
            <a:r>
              <a:rPr lang="cs-CZ" dirty="0"/>
              <a:t>HARRY ROWE SHELLEY (1858 – 1947)</a:t>
            </a:r>
          </a:p>
          <a:p>
            <a:r>
              <a:rPr lang="cs-CZ" dirty="0"/>
              <a:t>HARRY BURLEIGH (1866 – 1949)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u="sng" dirty="0"/>
              <a:t>pražská škola</a:t>
            </a:r>
            <a:r>
              <a:rPr lang="cs-CZ" dirty="0"/>
              <a:t> (viz dále):</a:t>
            </a:r>
          </a:p>
          <a:p>
            <a:r>
              <a:rPr lang="cs-CZ" dirty="0"/>
              <a:t>VÍTĚZSLAV NOVÁK (1870 – 1949)</a:t>
            </a:r>
          </a:p>
          <a:p>
            <a:r>
              <a:rPr lang="cs-CZ" dirty="0"/>
              <a:t>JULIUS FUČÍK (1872 – 1916)</a:t>
            </a:r>
          </a:p>
          <a:p>
            <a:r>
              <a:rPr lang="cs-CZ" dirty="0"/>
              <a:t>KAREL HOFFMANN (1872 – 1936)</a:t>
            </a:r>
          </a:p>
          <a:p>
            <a:r>
              <a:rPr lang="cs-CZ" dirty="0"/>
              <a:t>OSKAR NEDBAL (1874 – 1930)</a:t>
            </a:r>
          </a:p>
          <a:p>
            <a:r>
              <a:rPr lang="cs-CZ" dirty="0"/>
              <a:t>JOSEF SUK (1874 – 1935)</a:t>
            </a:r>
          </a:p>
          <a:p>
            <a:r>
              <a:rPr lang="cs-CZ" dirty="0"/>
              <a:t>RUDOLF KAREL (1880 – 1945)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387218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FFE383B-8BF1-41AB-8409-E37BEF57DE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Zdeněk Fibich</a:t>
            </a:r>
            <a:br>
              <a:rPr lang="cs-CZ" dirty="0"/>
            </a:br>
            <a:r>
              <a:rPr lang="cs-CZ" dirty="0"/>
              <a:t>21. 12. 1850 Všebořice - 15. 10. 1900 Praha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E8FFCF6-63E7-4FB4-A07F-3FCB8320A3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959428"/>
            <a:ext cx="12191999" cy="4898571"/>
          </a:xfrm>
        </p:spPr>
        <p:txBody>
          <a:bodyPr>
            <a:normAutofit/>
          </a:bodyPr>
          <a:lstStyle/>
          <a:p>
            <a:r>
              <a:rPr lang="cs-CZ" dirty="0"/>
              <a:t>syn lesmistra, venkovské prostředí, ale kulturně založená rodina → širší zájmy: literatura, malířství, patřil k nejvzdělanějším skladatelům své doby → otevřenost vůči světovým námětům, odvaha experimentovat – přesahoval obzor českých skladatelů → kritikou obviňován z „nečeskosti“</a:t>
            </a:r>
          </a:p>
          <a:p>
            <a:r>
              <a:rPr lang="cs-CZ" dirty="0"/>
              <a:t>studia: gymnázium (ve Vídni a v Praze), hra na klavír u B. Smetany, dále Lipsko - hudební teorie (S. </a:t>
            </a:r>
            <a:r>
              <a:rPr lang="cs-CZ" dirty="0" err="1"/>
              <a:t>Jadassohn</a:t>
            </a:r>
            <a:r>
              <a:rPr lang="cs-CZ" dirty="0"/>
              <a:t>) a klavír (I. </a:t>
            </a:r>
            <a:r>
              <a:rPr lang="cs-CZ" dirty="0" err="1"/>
              <a:t>Moscheles</a:t>
            </a:r>
            <a:r>
              <a:rPr lang="cs-CZ" dirty="0"/>
              <a:t>)</a:t>
            </a:r>
          </a:p>
          <a:p>
            <a:r>
              <a:rPr lang="cs-CZ" dirty="0"/>
              <a:t>zpočátku velmi nadějný klavírista</a:t>
            </a:r>
          </a:p>
          <a:p>
            <a:r>
              <a:rPr lang="cs-CZ" dirty="0"/>
              <a:t>1867 – 1871: Mannheim a Paříž, od počátku 70. let trvale v Praze:</a:t>
            </a:r>
          </a:p>
          <a:p>
            <a:pPr lvl="1"/>
            <a:r>
              <a:rPr lang="cs-CZ" dirty="0"/>
              <a:t>1873 – 1874 krátce ve Vilniusu</a:t>
            </a:r>
          </a:p>
          <a:p>
            <a:pPr lvl="1"/>
            <a:r>
              <a:rPr lang="cs-CZ" dirty="0"/>
              <a:t>1875 – 1877 sbormistr a kapelník v Prozatímním divadle</a:t>
            </a:r>
          </a:p>
          <a:p>
            <a:pPr lvl="1"/>
            <a:r>
              <a:rPr lang="cs-CZ" dirty="0"/>
              <a:t>1878 – 1881 sbormistr pravoslavného chrámu v Praze</a:t>
            </a:r>
          </a:p>
          <a:p>
            <a:pPr lvl="1"/>
            <a:r>
              <a:rPr lang="cs-CZ" dirty="0"/>
              <a:t>1899 – 1900 dramaturg opery ND v Praze</a:t>
            </a:r>
          </a:p>
          <a:p>
            <a:pPr lvl="1"/>
            <a:r>
              <a:rPr lang="cs-CZ" dirty="0"/>
              <a:t>soukromé vyučování – základ jeho příjmů, žáci: Otakar Ostrčil, Karel Kovařovic, Zdeněk Nejedlý aj.</a:t>
            </a:r>
          </a:p>
        </p:txBody>
      </p:sp>
    </p:spTree>
    <p:extLst>
      <p:ext uri="{BB962C8B-B14F-4D97-AF65-F5344CB8AC3E}">
        <p14:creationId xmlns:p14="http://schemas.microsoft.com/office/powerpoint/2010/main" val="42368341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4BC4300-E43E-4A10-9095-B6947FFDF3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Dílo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F275066-4D5C-4567-B15C-7446C8951D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072640"/>
            <a:ext cx="11902439" cy="4587240"/>
          </a:xfrm>
        </p:spPr>
        <p:txBody>
          <a:bodyPr/>
          <a:lstStyle/>
          <a:p>
            <a:r>
              <a:rPr lang="cs-CZ" dirty="0"/>
              <a:t>v opeře a melodramu největší romantik i tragik české hudby</a:t>
            </a:r>
          </a:p>
          <a:p>
            <a:r>
              <a:rPr lang="cs-CZ" dirty="0"/>
              <a:t>před A. Dvořákem se věnuje hudební baladě</a:t>
            </a:r>
          </a:p>
          <a:p>
            <a:r>
              <a:rPr lang="cs-CZ" dirty="0"/>
              <a:t>jedinečná schopnost líčení přírody a erotismu (milenka jeho libretistka Anežka Schulzová)</a:t>
            </a:r>
          </a:p>
          <a:p>
            <a:r>
              <a:rPr lang="cs-CZ" dirty="0"/>
              <a:t>v díle vědomě navazuje na Smetanu (národnostní cítění)</a:t>
            </a:r>
          </a:p>
          <a:p>
            <a:r>
              <a:rPr lang="cs-CZ" dirty="0"/>
              <a:t>významný kontakt s Otakarem Hostinským (intelektuální inspirace)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826847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30629" y="680484"/>
            <a:ext cx="11900262" cy="608607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dirty="0"/>
              <a:t>Symfonické:</a:t>
            </a:r>
          </a:p>
          <a:p>
            <a:r>
              <a:rPr lang="cs-CZ" dirty="0"/>
              <a:t>3 symfonie (č. 1 F-dur (1883), č. 2 Es-dur (1892), č. 3 e-moll (1898)) - vliv </a:t>
            </a:r>
            <a:r>
              <a:rPr lang="cs-CZ" dirty="0" err="1"/>
              <a:t>Schumanna</a:t>
            </a:r>
            <a:endParaRPr lang="cs-CZ" dirty="0"/>
          </a:p>
          <a:p>
            <a:r>
              <a:rPr lang="cs-CZ" dirty="0"/>
              <a:t>předehry (někdy označované jako symfonické básně): </a:t>
            </a:r>
            <a:r>
              <a:rPr lang="cs-CZ" i="1" dirty="0"/>
              <a:t>Noc na Karlštejně </a:t>
            </a:r>
            <a:r>
              <a:rPr lang="cs-CZ" dirty="0"/>
              <a:t>(1886), </a:t>
            </a:r>
            <a:r>
              <a:rPr lang="cs-CZ" i="1" dirty="0"/>
              <a:t>Komenský</a:t>
            </a:r>
            <a:r>
              <a:rPr lang="cs-CZ" dirty="0"/>
              <a:t> (1892)</a:t>
            </a:r>
          </a:p>
          <a:p>
            <a:r>
              <a:rPr lang="cs-CZ" dirty="0"/>
              <a:t>6 symfonických básní: </a:t>
            </a:r>
            <a:r>
              <a:rPr lang="cs-CZ" i="1" dirty="0"/>
              <a:t>Othello</a:t>
            </a:r>
            <a:r>
              <a:rPr lang="cs-CZ" dirty="0"/>
              <a:t>, </a:t>
            </a:r>
            <a:r>
              <a:rPr lang="cs-CZ" i="1" dirty="0"/>
              <a:t>Záboj</a:t>
            </a:r>
            <a:r>
              <a:rPr lang="cs-CZ" dirty="0"/>
              <a:t>, </a:t>
            </a:r>
            <a:r>
              <a:rPr lang="cs-CZ" i="1" dirty="0"/>
              <a:t>Slavoj a Luděk</a:t>
            </a:r>
            <a:r>
              <a:rPr lang="cs-CZ" dirty="0"/>
              <a:t>, </a:t>
            </a:r>
            <a:r>
              <a:rPr lang="cs-CZ" i="1" dirty="0"/>
              <a:t>Toman a lesní panna</a:t>
            </a:r>
            <a:r>
              <a:rPr lang="cs-CZ" dirty="0"/>
              <a:t> (podle básně F. L. Čelakovského), </a:t>
            </a:r>
            <a:r>
              <a:rPr lang="cs-CZ" i="1" dirty="0"/>
              <a:t>Vesna</a:t>
            </a:r>
            <a:r>
              <a:rPr lang="cs-CZ" dirty="0"/>
              <a:t>, </a:t>
            </a:r>
            <a:r>
              <a:rPr lang="cs-CZ" i="1" dirty="0"/>
              <a:t>V podvečer</a:t>
            </a:r>
            <a:r>
              <a:rPr lang="cs-CZ" dirty="0"/>
              <a:t> (selanka) → z této je nejznámější část </a:t>
            </a:r>
            <a:r>
              <a:rPr lang="cs-CZ" i="1" dirty="0"/>
              <a:t>Poem</a:t>
            </a:r>
          </a:p>
          <a:p>
            <a:pPr marL="0" indent="0">
              <a:buNone/>
            </a:pPr>
            <a:r>
              <a:rPr lang="cs-CZ" dirty="0"/>
              <a:t>Komorní: </a:t>
            </a:r>
          </a:p>
          <a:p>
            <a:r>
              <a:rPr lang="cs-CZ" i="1" dirty="0"/>
              <a:t>Smyčcový kvartet A-dur </a:t>
            </a:r>
            <a:r>
              <a:rPr lang="cs-CZ" dirty="0"/>
              <a:t>(1874) – použil ve 3. větě místo scherza polku - poprvé v české komorní hudbě</a:t>
            </a:r>
          </a:p>
          <a:p>
            <a:pPr marL="0" indent="0">
              <a:buNone/>
            </a:pPr>
            <a:r>
              <a:rPr lang="cs-CZ" dirty="0"/>
              <a:t>Klavírní:</a:t>
            </a:r>
          </a:p>
          <a:p>
            <a:r>
              <a:rPr lang="cs-CZ" i="1" dirty="0"/>
              <a:t>Nálady, dojmy a upomínky </a:t>
            </a:r>
            <a:r>
              <a:rPr lang="cs-CZ" dirty="0"/>
              <a:t>(1892 – 1898) – přes 400 hudebních skladbiček, psal pod vlivem vztahu k A. Schulzové</a:t>
            </a:r>
          </a:p>
          <a:p>
            <a:r>
              <a:rPr lang="cs-CZ" i="1" dirty="0"/>
              <a:t>Malířské studie </a:t>
            </a:r>
            <a:r>
              <a:rPr lang="cs-CZ" dirty="0"/>
              <a:t>(1898 – 1899) – předjímá impresionistické postupy</a:t>
            </a:r>
          </a:p>
          <a:p>
            <a:pPr marL="0" indent="0">
              <a:buNone/>
            </a:pPr>
            <a:r>
              <a:rPr lang="cs-CZ" dirty="0"/>
              <a:t>Teoretické:</a:t>
            </a:r>
          </a:p>
          <a:p>
            <a:r>
              <a:rPr lang="cs-CZ" i="1" dirty="0"/>
              <a:t>Velká </a:t>
            </a:r>
            <a:r>
              <a:rPr lang="cs-CZ" i="1" dirty="0" err="1"/>
              <a:t>theoreticko</a:t>
            </a:r>
            <a:r>
              <a:rPr lang="cs-CZ" i="1" dirty="0"/>
              <a:t>-praktická škola hry pro klavír</a:t>
            </a:r>
            <a:r>
              <a:rPr lang="cs-CZ" dirty="0"/>
              <a:t> – s Janem Malátem, hodnotné didakticky i umělecky</a:t>
            </a:r>
            <a:endParaRPr lang="cs-CZ" i="1" dirty="0"/>
          </a:p>
        </p:txBody>
      </p:sp>
    </p:spTree>
    <p:extLst>
      <p:ext uri="{BB962C8B-B14F-4D97-AF65-F5344CB8AC3E}">
        <p14:creationId xmlns:p14="http://schemas.microsoft.com/office/powerpoint/2010/main" val="2790204654"/>
      </p:ext>
    </p:extLst>
  </p:cSld>
  <p:clrMapOvr>
    <a:masterClrMapping/>
  </p:clrMapOvr>
</p:sld>
</file>

<file path=ppt/theme/theme1.xml><?xml version="1.0" encoding="utf-8"?>
<a:theme xmlns:a="http://schemas.openxmlformats.org/drawingml/2006/main" name="Berlín">
  <a:themeElements>
    <a:clrScheme name="Vlastní 10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7030A0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Berlí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í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Berlín</Template>
  <TotalTime>5586</TotalTime>
  <Words>6351</Words>
  <Application>Microsoft Office PowerPoint</Application>
  <PresentationFormat>Širokoúhlá obrazovka</PresentationFormat>
  <Paragraphs>565</Paragraphs>
  <Slides>48</Slides>
  <Notes>11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48</vt:i4>
      </vt:variant>
    </vt:vector>
  </HeadingPairs>
  <TitlesOfParts>
    <vt:vector size="52" baseType="lpstr">
      <vt:lpstr>Arial</vt:lpstr>
      <vt:lpstr>Calibri</vt:lpstr>
      <vt:lpstr>Trebuchet MS</vt:lpstr>
      <vt:lpstr>Berlín</vt:lpstr>
      <vt:lpstr>české země (Praha): pozdní romantismus a  první generace české moderny</vt:lpstr>
      <vt:lpstr>Prezentace aplikace PowerPoint</vt:lpstr>
      <vt:lpstr>Smetanovi předchůdci a následovníci v operní tvorbě</vt:lpstr>
      <vt:lpstr>Prezentace aplikace PowerPoint</vt:lpstr>
      <vt:lpstr>Prezentace aplikace PowerPoint</vt:lpstr>
      <vt:lpstr>Dvořákovi žáci</vt:lpstr>
      <vt:lpstr>Zdeněk Fibich 21. 12. 1850 Všebořice - 15. 10. 1900 Praha</vt:lpstr>
      <vt:lpstr>Dílo</vt:lpstr>
      <vt:lpstr>Prezentace aplikace PowerPoint</vt:lpstr>
      <vt:lpstr>Operní tvorba</vt:lpstr>
      <vt:lpstr>Prezentace aplikace PowerPoint</vt:lpstr>
      <vt:lpstr>Koncertní melodram</vt:lpstr>
      <vt:lpstr>Fibichovi žáci</vt:lpstr>
      <vt:lpstr>První generace české moderny</vt:lpstr>
      <vt:lpstr>1. Josef Bohuslav Foerster 30. 12. 1859 Praha - 29. 5. 1951 Nový Vestec</vt:lpstr>
      <vt:lpstr>Dílo</vt:lpstr>
      <vt:lpstr>Prezentace aplikace PowerPoint</vt:lpstr>
      <vt:lpstr>Operní tvorba</vt:lpstr>
      <vt:lpstr>2. Vítězslav Novák 5. 12. 1870 Kamenice nad Lipou - 18. 7. 1949 Skuteč</vt:lpstr>
      <vt:lpstr>Dílo</vt:lpstr>
      <vt:lpstr>Prezentace aplikace PowerPoint</vt:lpstr>
      <vt:lpstr>Prezentace aplikace PowerPoint</vt:lpstr>
      <vt:lpstr>Operní tvorba</vt:lpstr>
      <vt:lpstr>Novákova skladatelská škola</vt:lpstr>
      <vt:lpstr>3. Josef Suk 4. 1. 1874 Křečovice - 29. 5. 1935 Benešov</vt:lpstr>
      <vt:lpstr>Dílo</vt:lpstr>
      <vt:lpstr>Prezentace aplikace PowerPoint</vt:lpstr>
      <vt:lpstr>Žáci</vt:lpstr>
      <vt:lpstr>4. Otakar Ostrčil  25. 2. 1879 Praha – 20. 8. 1935 Praha</vt:lpstr>
      <vt:lpstr>Dílo</vt:lpstr>
      <vt:lpstr>Další skladatelé:  1. Rudolf Karel (1880 – 1945)</vt:lpstr>
      <vt:lpstr>Prezentace aplikace PowerPoint</vt:lpstr>
      <vt:lpstr>2. Oskar Nedbal (1874 - 1930)</vt:lpstr>
      <vt:lpstr>Zábavná a populární / nonartificiální hudba</vt:lpstr>
      <vt:lpstr>Prezentace aplikace PowerPoint</vt:lpstr>
      <vt:lpstr>Druhá generace české moderny (viz Dějiny hudby 4)</vt:lpstr>
      <vt:lpstr>Interpreti</vt:lpstr>
      <vt:lpstr>Prezentace aplikace PowerPoint</vt:lpstr>
      <vt:lpstr>Prezentace aplikace PowerPoint</vt:lpstr>
      <vt:lpstr>Hudební teorie a estetika</vt:lpstr>
      <vt:lpstr>Hudební tělesa</vt:lpstr>
      <vt:lpstr>Prezentace aplikace PowerPoint</vt:lpstr>
      <vt:lpstr>Prezentace aplikace PowerPoint</vt:lpstr>
      <vt:lpstr>Instituce – univerzita</vt:lpstr>
      <vt:lpstr>Instituce – koncertní síně</vt:lpstr>
      <vt:lpstr>Instituce – hudební spolky</vt:lpstr>
      <vt:lpstr>Instituce - další</vt:lpstr>
      <vt:lpstr>Literatura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Pozdní romantismus v českých zemích</dc:title>
  <dc:creator>Lenka Kučerová</dc:creator>
  <cp:lastModifiedBy>Lenka Kučerová</cp:lastModifiedBy>
  <cp:revision>498</cp:revision>
  <dcterms:created xsi:type="dcterms:W3CDTF">2018-08-13T10:15:14Z</dcterms:created>
  <dcterms:modified xsi:type="dcterms:W3CDTF">2021-12-04T20:16:31Z</dcterms:modified>
</cp:coreProperties>
</file>