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67" r:id="rId4"/>
    <p:sldId id="269" r:id="rId5"/>
    <p:sldId id="257" r:id="rId6"/>
    <p:sldId id="274" r:id="rId7"/>
    <p:sldId id="275" r:id="rId8"/>
    <p:sldId id="276" r:id="rId9"/>
    <p:sldId id="258" r:id="rId10"/>
    <p:sldId id="277" r:id="rId11"/>
    <p:sldId id="278" r:id="rId12"/>
    <p:sldId id="279" r:id="rId13"/>
    <p:sldId id="259" r:id="rId14"/>
    <p:sldId id="280" r:id="rId15"/>
    <p:sldId id="281" r:id="rId16"/>
    <p:sldId id="282" r:id="rId17"/>
    <p:sldId id="260" r:id="rId18"/>
    <p:sldId id="283" r:id="rId19"/>
    <p:sldId id="284" r:id="rId20"/>
    <p:sldId id="285" r:id="rId21"/>
    <p:sldId id="286" r:id="rId22"/>
    <p:sldId id="289" r:id="rId23"/>
    <p:sldId id="290" r:id="rId24"/>
    <p:sldId id="272" r:id="rId25"/>
    <p:sldId id="291" r:id="rId26"/>
    <p:sldId id="294" r:id="rId27"/>
    <p:sldId id="292" r:id="rId28"/>
    <p:sldId id="293" r:id="rId29"/>
    <p:sldId id="262" r:id="rId30"/>
    <p:sldId id="295" r:id="rId31"/>
    <p:sldId id="296" r:id="rId32"/>
    <p:sldId id="261" r:id="rId33"/>
    <p:sldId id="268" r:id="rId34"/>
    <p:sldId id="29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9" autoAdjust="0"/>
    <p:restoredTop sz="88140" autoAdjust="0"/>
  </p:normalViewPr>
  <p:slideViewPr>
    <p:cSldViewPr snapToGrid="0">
      <p:cViewPr varScale="1">
        <p:scale>
          <a:sx n="63" d="100"/>
          <a:sy n="63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F5ED8-8353-4659-9F1C-B819BE9A601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70DBE-DBD4-4654-8B20-B4C52813B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12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E8B2-9409-425C-A838-1C521166DCEE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542C-A299-4AA9-B116-CE7719312E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46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oXRhesab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7qHZkkgowdY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O91GDWGP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vgmpiQCcI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5roitYI1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Lazebník – ouvertura: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https://www.youtube.com/watch?v=OloXRhesab0</a:t>
            </a: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Lazebník – Figaro: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https://www.youtube.com/watch?v=7qHZkkgowdY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45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Vilém </a:t>
            </a:r>
            <a:r>
              <a:rPr lang="cs-CZ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Tell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 ouvertura-finále: https://www.youtube.com/watch?v=c7O91GDWGPU</a:t>
            </a: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/>
              <a:t>https://www.youtube.com/watch?v=ucbkOby5JsU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03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Sbor židů: https://www.youtube.com/watch?v=2VejTwFjwVI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46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Traviata</a:t>
            </a:r>
            <a:r>
              <a:rPr lang="cs-CZ" dirty="0"/>
              <a:t>: Přípitková árie: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https://www.youtube.com/watch?v=UZvgmpiQCcI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63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hymna: https://www.youtube.com/watch?v=Kr_asm3M7Kw</a:t>
            </a:r>
          </a:p>
          <a:p>
            <a:r>
              <a:rPr lang="cs-CZ" dirty="0"/>
              <a:t>Aida – triumfální pochod: https://www.youtube.com/watch?v=JXMdei-UTfw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86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Requiem: https://www.youtube.com/watch?v=Nlq9lJRElBk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8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Tosca</a:t>
            </a:r>
            <a:r>
              <a:rPr lang="cs-CZ" dirty="0"/>
              <a:t>: E </a:t>
            </a:r>
            <a:r>
              <a:rPr lang="cs-CZ" dirty="0" err="1"/>
              <a:t>lucevan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stelle</a:t>
            </a:r>
            <a:r>
              <a:rPr lang="cs-CZ" dirty="0"/>
              <a:t>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https://www.youtube.com/watch?v=TU5roitYI1s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7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Turandor</a:t>
            </a:r>
            <a:r>
              <a:rPr lang="cs-CZ" dirty="0"/>
              <a:t>: </a:t>
            </a:r>
            <a:r>
              <a:rPr lang="cs-CZ" dirty="0" err="1"/>
              <a:t>Nessun</a:t>
            </a:r>
            <a:r>
              <a:rPr lang="cs-CZ" dirty="0"/>
              <a:t> </a:t>
            </a:r>
            <a:r>
              <a:rPr lang="cs-CZ" dirty="0" err="1"/>
              <a:t>dorma</a:t>
            </a:r>
            <a:r>
              <a:rPr lang="cs-CZ" dirty="0"/>
              <a:t>: https://www.youtube.com/watch?v=Uau48wh5CeI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542C-A299-4AA9-B116-CE7719312E6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6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8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1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53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55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92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47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9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3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79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37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6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8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62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99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92754">
              <a:schemeClr val="bg1"/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41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F949-7DB3-4BE8-A39B-8790D82B3696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93EC-324B-434E-9CE8-8309CE89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8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E6284-787C-4566-8756-8B4DBB184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/>
              <a:t>				II.</a:t>
            </a:r>
            <a:br>
              <a:rPr lang="cs-CZ" dirty="0"/>
            </a:br>
            <a:r>
              <a:rPr lang="cs-CZ" dirty="0"/>
              <a:t>Italská romantická opera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6D202C-8FA9-4D87-9000-B96BCCEBC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12. hodina</a:t>
            </a:r>
          </a:p>
        </p:txBody>
      </p:sp>
    </p:spTree>
    <p:extLst>
      <p:ext uri="{BB962C8B-B14F-4D97-AF65-F5344CB8AC3E}">
        <p14:creationId xmlns:p14="http://schemas.microsoft.com/office/powerpoint/2010/main" val="219222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EF2B33-7D32-4854-A278-8BB643654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0843"/>
            <a:ext cx="12084148" cy="6147582"/>
          </a:xfrm>
        </p:spPr>
        <p:txBody>
          <a:bodyPr/>
          <a:lstStyle/>
          <a:p>
            <a:r>
              <a:rPr lang="cs-CZ" i="1" dirty="0"/>
              <a:t>Lucia di </a:t>
            </a:r>
            <a:r>
              <a:rPr lang="cs-CZ" i="1" dirty="0" err="1"/>
              <a:t>Lammermoor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Lucie z </a:t>
            </a:r>
            <a:r>
              <a:rPr lang="cs-CZ" i="1" dirty="0" err="1"/>
              <a:t>Lammemooru</a:t>
            </a:r>
            <a:r>
              <a:rPr lang="cs-CZ" dirty="0"/>
              <a:t>, 1835)</a:t>
            </a:r>
          </a:p>
          <a:p>
            <a:pPr lvl="1"/>
            <a:r>
              <a:rPr lang="cs-CZ" dirty="0"/>
              <a:t>jedna z jeho vrcholných prací</a:t>
            </a:r>
          </a:p>
          <a:p>
            <a:pPr lvl="1"/>
            <a:r>
              <a:rPr lang="cs-CZ" dirty="0"/>
              <a:t>libreto: Salvator </a:t>
            </a:r>
            <a:r>
              <a:rPr lang="cs-CZ" dirty="0" err="1"/>
              <a:t>Cammarano</a:t>
            </a:r>
            <a:r>
              <a:rPr lang="cs-CZ" dirty="0"/>
              <a:t> (</a:t>
            </a:r>
            <a:r>
              <a:rPr lang="cs-CZ" dirty="0" err="1"/>
              <a:t>donizettovský</a:t>
            </a:r>
            <a:r>
              <a:rPr lang="cs-CZ" dirty="0"/>
              <a:t> a verdiovský libretista) podle předlohy Waltera </a:t>
            </a:r>
            <a:r>
              <a:rPr lang="cs-CZ" dirty="0" err="1"/>
              <a:t>Scotta</a:t>
            </a:r>
            <a:endParaRPr lang="cs-CZ" dirty="0"/>
          </a:p>
          <a:p>
            <a:pPr lvl="1"/>
            <a:r>
              <a:rPr lang="cs-CZ" dirty="0"/>
              <a:t>příběh ze 16. století, motiv zešílení mladé ženy</a:t>
            </a:r>
          </a:p>
          <a:p>
            <a:pPr lvl="1"/>
            <a:r>
              <a:rPr lang="cs-CZ" dirty="0"/>
              <a:t>árie Lucie = typické bell canto, proslulá je scéna ve 3. dějství s obligátní flétnou a koloraturami</a:t>
            </a:r>
          </a:p>
          <a:p>
            <a:pPr lvl="1"/>
            <a:r>
              <a:rPr lang="cs-CZ" dirty="0"/>
              <a:t>z ansámblů je známý sextet ve 2. jednání</a:t>
            </a:r>
          </a:p>
          <a:p>
            <a:pPr lvl="1"/>
            <a:r>
              <a:rPr lang="cs-CZ" dirty="0"/>
              <a:t>dramaticky vyhrocené scény (pomocí tečkovaných pochodových rytmů), výrazná melodika hraničí s charakterem kolovrátkových nápěvů</a:t>
            </a:r>
          </a:p>
          <a:p>
            <a:pPr lvl="1"/>
            <a:r>
              <a:rPr lang="cs-CZ" dirty="0"/>
              <a:t>závěr: motiv smrti – skupina lesních rohů</a:t>
            </a:r>
          </a:p>
          <a:p>
            <a:r>
              <a:rPr lang="cs-CZ" i="1" dirty="0" err="1"/>
              <a:t>Lucrezia</a:t>
            </a:r>
            <a:r>
              <a:rPr lang="cs-CZ" i="1" dirty="0"/>
              <a:t> </a:t>
            </a:r>
            <a:r>
              <a:rPr lang="cs-CZ" i="1" dirty="0" err="1"/>
              <a:t>Borgia</a:t>
            </a:r>
            <a:r>
              <a:rPr lang="cs-CZ" i="1" dirty="0"/>
              <a:t> </a:t>
            </a:r>
            <a:r>
              <a:rPr lang="cs-CZ" dirty="0"/>
              <a:t>(1833)</a:t>
            </a:r>
          </a:p>
          <a:p>
            <a:pPr lvl="1"/>
            <a:r>
              <a:rPr lang="cs-CZ" dirty="0"/>
              <a:t>děj z Benátek, podle skutečné události</a:t>
            </a:r>
          </a:p>
          <a:p>
            <a:pPr lvl="1"/>
            <a:r>
              <a:rPr lang="cs-CZ" dirty="0"/>
              <a:t>chybí milostný motiv, děj založený na tragické záměně osob</a:t>
            </a:r>
          </a:p>
          <a:p>
            <a:pPr lvl="1"/>
            <a:r>
              <a:rPr lang="cs-CZ" dirty="0"/>
              <a:t>oblíbená kvůli ostrým kontrastům a scénickým efektům</a:t>
            </a:r>
          </a:p>
          <a:p>
            <a:r>
              <a:rPr lang="cs-CZ" i="1" dirty="0" err="1"/>
              <a:t>Poliuto</a:t>
            </a:r>
            <a:r>
              <a:rPr lang="cs-CZ" dirty="0"/>
              <a:t> (1840)</a:t>
            </a:r>
          </a:p>
          <a:p>
            <a:pPr lvl="1"/>
            <a:r>
              <a:rPr lang="cs-CZ" dirty="0"/>
              <a:t>děj z doby pronásledování prvních křesťanů v Římě, cenzurou odmítnuta → </a:t>
            </a:r>
            <a:r>
              <a:rPr lang="cs-CZ" dirty="0" err="1"/>
              <a:t>Donizetti</a:t>
            </a:r>
            <a:r>
              <a:rPr lang="cs-CZ" dirty="0"/>
              <a:t> odchází do Paříže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11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BC89A8-5530-4AD8-B880-82AA626A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248"/>
            <a:ext cx="12056011" cy="6020973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Les </a:t>
            </a:r>
            <a:r>
              <a:rPr lang="cs-CZ" i="1" dirty="0" err="1"/>
              <a:t>Martys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Mučedníci</a:t>
            </a:r>
            <a:r>
              <a:rPr lang="cs-CZ" dirty="0"/>
              <a:t>, 1840)</a:t>
            </a:r>
          </a:p>
          <a:p>
            <a:pPr lvl="1"/>
            <a:r>
              <a:rPr lang="cs-CZ" dirty="0"/>
              <a:t>přebírá hlavní postavu </a:t>
            </a:r>
            <a:r>
              <a:rPr lang="cs-CZ" dirty="0" err="1"/>
              <a:t>Poliuta</a:t>
            </a:r>
            <a:endParaRPr lang="cs-CZ" dirty="0"/>
          </a:p>
          <a:p>
            <a:r>
              <a:rPr lang="cs-CZ" i="1" dirty="0"/>
              <a:t>La Favorite </a:t>
            </a:r>
            <a:r>
              <a:rPr lang="cs-CZ" dirty="0"/>
              <a:t>(</a:t>
            </a:r>
            <a:r>
              <a:rPr lang="cs-CZ" i="1" dirty="0"/>
              <a:t>Favoritka</a:t>
            </a:r>
            <a:r>
              <a:rPr lang="cs-CZ" dirty="0"/>
              <a:t>, 1840)</a:t>
            </a:r>
          </a:p>
          <a:p>
            <a:pPr lvl="1"/>
            <a:r>
              <a:rPr lang="cs-CZ" dirty="0"/>
              <a:t>na francouzský text E. </a:t>
            </a:r>
            <a:r>
              <a:rPr lang="cs-CZ" dirty="0" err="1"/>
              <a:t>Scriba</a:t>
            </a:r>
            <a:r>
              <a:rPr lang="cs-CZ" dirty="0"/>
              <a:t>, děj ve Španělsku ze 14. století</a:t>
            </a:r>
          </a:p>
          <a:p>
            <a:pPr lvl="1"/>
            <a:r>
              <a:rPr lang="cs-CZ" dirty="0"/>
              <a:t>nejúspěšnější z jeho pěti pařížských děl</a:t>
            </a:r>
          </a:p>
          <a:p>
            <a:r>
              <a:rPr lang="cs-CZ" i="1" dirty="0"/>
              <a:t>Linda di </a:t>
            </a:r>
            <a:r>
              <a:rPr lang="cs-CZ" i="1" dirty="0" err="1"/>
              <a:t>Chamounix</a:t>
            </a:r>
            <a:r>
              <a:rPr lang="cs-CZ" i="1" dirty="0"/>
              <a:t> </a:t>
            </a:r>
            <a:r>
              <a:rPr lang="cs-CZ"/>
              <a:t>(</a:t>
            </a:r>
            <a:r>
              <a:rPr lang="cs-CZ" i="1"/>
              <a:t>Linda </a:t>
            </a:r>
            <a:r>
              <a:rPr lang="cs-CZ" i="1" dirty="0"/>
              <a:t>z </a:t>
            </a:r>
            <a:r>
              <a:rPr lang="cs-CZ" i="1" dirty="0" err="1"/>
              <a:t>Chamounix</a:t>
            </a:r>
            <a:r>
              <a:rPr lang="cs-CZ" i="1" dirty="0"/>
              <a:t>, </a:t>
            </a:r>
            <a:r>
              <a:rPr lang="cs-CZ" dirty="0"/>
              <a:t>1842)</a:t>
            </a:r>
          </a:p>
          <a:p>
            <a:pPr lvl="1"/>
            <a:r>
              <a:rPr lang="cs-CZ" dirty="0"/>
              <a:t>z vídeňského pobytu, populární na italských scénách ve Vídni (zvl. divadlo u Korutanské brány) → získal titul císařský komponista</a:t>
            </a:r>
          </a:p>
          <a:p>
            <a:pPr lvl="1"/>
            <a:r>
              <a:rPr lang="cs-CZ" dirty="0"/>
              <a:t>dívka zešílí kvůli domnělé smrti milence a uzdraví se, až ho spatří</a:t>
            </a:r>
          </a:p>
          <a:p>
            <a:pPr lvl="1"/>
            <a:r>
              <a:rPr lang="cs-CZ" dirty="0"/>
              <a:t>náročné koloraturní árie</a:t>
            </a:r>
          </a:p>
          <a:p>
            <a:r>
              <a:rPr lang="cs-CZ" i="1" dirty="0" err="1"/>
              <a:t>Catarina</a:t>
            </a:r>
            <a:r>
              <a:rPr lang="cs-CZ" i="1" dirty="0"/>
              <a:t> </a:t>
            </a:r>
            <a:r>
              <a:rPr lang="cs-CZ" i="1" dirty="0" err="1"/>
              <a:t>Cornaro</a:t>
            </a:r>
            <a:r>
              <a:rPr lang="cs-CZ" i="1" dirty="0"/>
              <a:t> </a:t>
            </a:r>
            <a:r>
              <a:rPr lang="cs-CZ" dirty="0"/>
              <a:t>(1844)</a:t>
            </a:r>
          </a:p>
          <a:p>
            <a:pPr lvl="1"/>
            <a:r>
              <a:rPr lang="cs-CZ" dirty="0"/>
              <a:t>námět z historie Benátské republiky ze 14. století, použil i F. </a:t>
            </a:r>
            <a:r>
              <a:rPr lang="cs-CZ" dirty="0" err="1"/>
              <a:t>Halévy</a:t>
            </a:r>
            <a:endParaRPr lang="cs-CZ" dirty="0"/>
          </a:p>
          <a:p>
            <a:pPr lvl="1"/>
            <a:r>
              <a:rPr lang="cs-CZ" dirty="0"/>
              <a:t>titulní role podle dobové kritiky nejúchvatnější z </a:t>
            </a:r>
            <a:r>
              <a:rPr lang="cs-CZ" dirty="0" err="1"/>
              <a:t>Donizettiho</a:t>
            </a:r>
            <a:r>
              <a:rPr lang="cs-CZ" dirty="0"/>
              <a:t> postav</a:t>
            </a:r>
          </a:p>
          <a:p>
            <a:r>
              <a:rPr lang="cs-CZ" i="1" dirty="0" err="1"/>
              <a:t>Viva</a:t>
            </a:r>
            <a:r>
              <a:rPr lang="cs-CZ" i="1" dirty="0"/>
              <a:t> la </a:t>
            </a:r>
            <a:r>
              <a:rPr lang="cs-CZ" i="1" dirty="0" err="1"/>
              <a:t>Mamma</a:t>
            </a:r>
            <a:r>
              <a:rPr lang="cs-CZ" i="1" dirty="0"/>
              <a:t> -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convenienzee</a:t>
            </a:r>
            <a:r>
              <a:rPr lang="cs-CZ" i="1" dirty="0"/>
              <a:t>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inconvenienze</a:t>
            </a:r>
            <a:r>
              <a:rPr lang="cs-CZ" i="1" dirty="0"/>
              <a:t> </a:t>
            </a:r>
            <a:r>
              <a:rPr lang="cs-CZ" i="1" dirty="0" err="1"/>
              <a:t>teatrali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Ať žije Mamá </a:t>
            </a:r>
            <a:r>
              <a:rPr lang="cs-CZ" dirty="0"/>
              <a:t>– </a:t>
            </a:r>
            <a:r>
              <a:rPr lang="cs-CZ" i="1" dirty="0"/>
              <a:t>Divadelní slasti a strasti</a:t>
            </a:r>
            <a:r>
              <a:rPr lang="cs-CZ" dirty="0"/>
              <a:t>, 1827)</a:t>
            </a:r>
          </a:p>
          <a:p>
            <a:pPr lvl="1"/>
            <a:r>
              <a:rPr lang="cs-CZ" dirty="0" err="1"/>
              <a:t>buffa</a:t>
            </a:r>
            <a:r>
              <a:rPr lang="cs-CZ" dirty="0"/>
              <a:t> z prostředí operního podnikání: intriky a vztahy</a:t>
            </a:r>
          </a:p>
          <a:p>
            <a:pPr lvl="1"/>
            <a:r>
              <a:rPr lang="cs-CZ" dirty="0"/>
              <a:t>titulní roli </a:t>
            </a:r>
            <a:r>
              <a:rPr lang="cs-CZ" dirty="0" err="1"/>
              <a:t>Mamma</a:t>
            </a:r>
            <a:r>
              <a:rPr lang="cs-CZ" dirty="0"/>
              <a:t> Agátu zpívá bas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17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CE72C9-386D-4ABA-B935-DE60FE7B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731520"/>
            <a:ext cx="11887200" cy="5992837"/>
          </a:xfrm>
        </p:spPr>
        <p:txBody>
          <a:bodyPr>
            <a:normAutofit/>
          </a:bodyPr>
          <a:lstStyle/>
          <a:p>
            <a:r>
              <a:rPr lang="cs-CZ" i="1" dirty="0" err="1"/>
              <a:t>L‘elisir</a:t>
            </a:r>
            <a:r>
              <a:rPr lang="cs-CZ" i="1" dirty="0"/>
              <a:t> </a:t>
            </a:r>
            <a:r>
              <a:rPr lang="cs-CZ" i="1" dirty="0" err="1"/>
              <a:t>d‘amore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Nápoj lásky</a:t>
            </a:r>
            <a:r>
              <a:rPr lang="cs-CZ" dirty="0"/>
              <a:t>, 1832)</a:t>
            </a:r>
          </a:p>
          <a:p>
            <a:pPr lvl="1"/>
            <a:r>
              <a:rPr lang="cs-CZ" dirty="0"/>
              <a:t>komický protějšek </a:t>
            </a:r>
            <a:r>
              <a:rPr lang="cs-CZ" i="1" dirty="0"/>
              <a:t>Lucie z </a:t>
            </a:r>
            <a:r>
              <a:rPr lang="cs-CZ" i="1" dirty="0" err="1"/>
              <a:t>Lammemooru</a:t>
            </a:r>
            <a:endParaRPr lang="cs-CZ" i="1" dirty="0"/>
          </a:p>
          <a:p>
            <a:pPr lvl="1"/>
            <a:r>
              <a:rPr lang="cs-CZ" dirty="0"/>
              <a:t>nejde o ryzí operu </a:t>
            </a:r>
            <a:r>
              <a:rPr lang="cs-CZ" dirty="0" err="1"/>
              <a:t>buffu</a:t>
            </a:r>
            <a:r>
              <a:rPr lang="cs-CZ" dirty="0"/>
              <a:t>, ale o </a:t>
            </a:r>
            <a:r>
              <a:rPr lang="cs-CZ" dirty="0" err="1"/>
              <a:t>dramma</a:t>
            </a:r>
            <a:r>
              <a:rPr lang="cs-CZ" dirty="0"/>
              <a:t> buffo – obsahuje i vážné prvky a seriózní dějové momenty</a:t>
            </a:r>
          </a:p>
          <a:p>
            <a:pPr lvl="1"/>
            <a:r>
              <a:rPr lang="cs-CZ" dirty="0"/>
              <a:t>libreto E. </a:t>
            </a:r>
            <a:r>
              <a:rPr lang="cs-CZ" dirty="0" err="1"/>
              <a:t>Scribe</a:t>
            </a:r>
            <a:r>
              <a:rPr lang="cs-CZ" dirty="0"/>
              <a:t>, námět zhudebnil také D. </a:t>
            </a:r>
            <a:r>
              <a:rPr lang="cs-CZ" dirty="0" err="1"/>
              <a:t>Auber</a:t>
            </a:r>
            <a:r>
              <a:rPr lang="cs-CZ" dirty="0"/>
              <a:t> (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Philtre</a:t>
            </a:r>
            <a:r>
              <a:rPr lang="cs-CZ" dirty="0"/>
              <a:t>, </a:t>
            </a:r>
            <a:r>
              <a:rPr lang="cs-CZ" i="1" dirty="0"/>
              <a:t>Kouzelný nápoj</a:t>
            </a:r>
            <a:r>
              <a:rPr lang="cs-CZ" dirty="0"/>
              <a:t>, 1831)</a:t>
            </a:r>
          </a:p>
          <a:p>
            <a:pPr lvl="1"/>
            <a:r>
              <a:rPr lang="cs-CZ" dirty="0"/>
              <a:t>světoznámá je romance </a:t>
            </a:r>
            <a:r>
              <a:rPr lang="cs-CZ" i="1" dirty="0"/>
              <a:t>Una </a:t>
            </a:r>
            <a:r>
              <a:rPr lang="cs-CZ" i="1" dirty="0" err="1"/>
              <a:t>furtiva</a:t>
            </a:r>
            <a:r>
              <a:rPr lang="cs-CZ" i="1" dirty="0"/>
              <a:t> </a:t>
            </a:r>
            <a:r>
              <a:rPr lang="cs-CZ" i="1" dirty="0" err="1"/>
              <a:t>lagrima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Tajně se slza vloudila</a:t>
            </a:r>
            <a:r>
              <a:rPr lang="cs-CZ" dirty="0"/>
              <a:t>)</a:t>
            </a:r>
          </a:p>
          <a:p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campanello</a:t>
            </a:r>
            <a:r>
              <a:rPr lang="cs-CZ" i="1" dirty="0"/>
              <a:t> di </a:t>
            </a:r>
            <a:r>
              <a:rPr lang="cs-CZ" i="1" dirty="0" err="1"/>
              <a:t>notte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Zvonek</a:t>
            </a:r>
            <a:r>
              <a:rPr lang="cs-CZ" dirty="0"/>
              <a:t>, 1836)</a:t>
            </a:r>
          </a:p>
          <a:p>
            <a:pPr lvl="1"/>
            <a:r>
              <a:rPr lang="cs-CZ" dirty="0"/>
              <a:t>ryzí </a:t>
            </a:r>
            <a:r>
              <a:rPr lang="cs-CZ" dirty="0" err="1"/>
              <a:t>buffa</a:t>
            </a:r>
            <a:r>
              <a:rPr lang="cs-CZ" dirty="0"/>
              <a:t>, libreto napsal vlastní</a:t>
            </a:r>
          </a:p>
          <a:p>
            <a:r>
              <a:rPr lang="cs-CZ" i="1" dirty="0"/>
              <a:t>La </a:t>
            </a:r>
            <a:r>
              <a:rPr lang="cs-CZ" i="1" dirty="0" err="1"/>
              <a:t>fille</a:t>
            </a:r>
            <a:r>
              <a:rPr lang="cs-CZ" i="1" dirty="0"/>
              <a:t> </a:t>
            </a:r>
            <a:r>
              <a:rPr lang="cs-CZ" i="1" dirty="0" err="1"/>
              <a:t>du</a:t>
            </a:r>
            <a:r>
              <a:rPr lang="cs-CZ" i="1" dirty="0"/>
              <a:t> </a:t>
            </a:r>
            <a:r>
              <a:rPr lang="cs-CZ" i="1" dirty="0" err="1"/>
              <a:t>régiment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Dcera pluku</a:t>
            </a:r>
            <a:r>
              <a:rPr lang="cs-CZ" dirty="0"/>
              <a:t>, 1840)</a:t>
            </a:r>
          </a:p>
          <a:p>
            <a:pPr lvl="1"/>
            <a:r>
              <a:rPr lang="cs-CZ" dirty="0"/>
              <a:t>ve své době jedna z jeho nejúspěšnějších prací</a:t>
            </a:r>
          </a:p>
          <a:p>
            <a:pPr lvl="1"/>
            <a:r>
              <a:rPr lang="cs-CZ" dirty="0"/>
              <a:t>pochází z jeho počátečního pobytu v Paříži</a:t>
            </a:r>
          </a:p>
          <a:p>
            <a:r>
              <a:rPr lang="cs-CZ" i="1" dirty="0"/>
              <a:t>Don </a:t>
            </a:r>
            <a:r>
              <a:rPr lang="cs-CZ" i="1" dirty="0" err="1"/>
              <a:t>Pasquale</a:t>
            </a:r>
            <a:r>
              <a:rPr lang="cs-CZ" i="1" dirty="0"/>
              <a:t> </a:t>
            </a:r>
            <a:r>
              <a:rPr lang="cs-CZ" dirty="0"/>
              <a:t>(1843)</a:t>
            </a:r>
          </a:p>
          <a:p>
            <a:pPr lvl="1"/>
            <a:r>
              <a:rPr lang="cs-CZ" dirty="0"/>
              <a:t>vrcholný útvar opery </a:t>
            </a:r>
            <a:r>
              <a:rPr lang="cs-CZ" dirty="0" err="1"/>
              <a:t>buffy</a:t>
            </a:r>
            <a:endParaRPr lang="cs-CZ" dirty="0"/>
          </a:p>
          <a:p>
            <a:pPr lvl="1"/>
            <a:r>
              <a:rPr lang="cs-CZ" dirty="0"/>
              <a:t>part primadony sahá po des</a:t>
            </a:r>
            <a:r>
              <a:rPr lang="cs-CZ" baseline="30000" dirty="0"/>
              <a:t>3</a:t>
            </a:r>
          </a:p>
          <a:p>
            <a:pPr lvl="1"/>
            <a:r>
              <a:rPr lang="cs-CZ" dirty="0"/>
              <a:t>používá kytaru a baskický bubínek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25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A3C4D-4672-477B-B79B-84443662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Vincenzo Salvatore Carmelo Francesco Bellini</a:t>
            </a:r>
            <a:br>
              <a:rPr lang="cs-CZ" dirty="0"/>
            </a:br>
            <a:r>
              <a:rPr lang="cs-CZ" b="1" dirty="0"/>
              <a:t> </a:t>
            </a:r>
            <a:r>
              <a:rPr lang="cs-CZ" dirty="0"/>
              <a:t>3. 11. 1801 </a:t>
            </a:r>
            <a:r>
              <a:rPr lang="cs-CZ" dirty="0" err="1"/>
              <a:t>Catania</a:t>
            </a:r>
            <a:r>
              <a:rPr lang="cs-CZ" dirty="0"/>
              <a:t> - 23. 9. 1835 </a:t>
            </a:r>
            <a:r>
              <a:rPr lang="cs-CZ" dirty="0" err="1"/>
              <a:t>Puteaux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8F6F5A-56BF-4352-930C-9D09CAA1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0" y="1983545"/>
            <a:ext cx="11957539" cy="487445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nekomponoval </a:t>
            </a:r>
            <a:r>
              <a:rPr lang="cs-CZ" dirty="0" err="1"/>
              <a:t>buffy</a:t>
            </a:r>
            <a:r>
              <a:rPr lang="cs-CZ" dirty="0"/>
              <a:t>, jen 9 operních prací</a:t>
            </a:r>
          </a:p>
          <a:p>
            <a:r>
              <a:rPr lang="cs-CZ" dirty="0"/>
              <a:t>nejzralejší díla: </a:t>
            </a:r>
            <a:r>
              <a:rPr lang="cs-CZ" i="1" dirty="0"/>
              <a:t>Náměsíčná</a:t>
            </a:r>
            <a:r>
              <a:rPr lang="cs-CZ" dirty="0"/>
              <a:t> (1831), </a:t>
            </a:r>
            <a:r>
              <a:rPr lang="cs-CZ" i="1" dirty="0"/>
              <a:t>Norma</a:t>
            </a:r>
            <a:r>
              <a:rPr lang="cs-CZ" dirty="0"/>
              <a:t> (1831), </a:t>
            </a:r>
            <a:r>
              <a:rPr lang="cs-CZ" i="1" dirty="0"/>
              <a:t>Puritáni</a:t>
            </a:r>
            <a:r>
              <a:rPr lang="cs-CZ" dirty="0"/>
              <a:t> (1835)</a:t>
            </a:r>
          </a:p>
          <a:p>
            <a:r>
              <a:rPr lang="cs-CZ" dirty="0"/>
              <a:t>spolupracoval s Domenicem </a:t>
            </a:r>
            <a:r>
              <a:rPr lang="cs-CZ" dirty="0" err="1"/>
              <a:t>Barbajou</a:t>
            </a:r>
            <a:r>
              <a:rPr lang="cs-CZ" dirty="0"/>
              <a:t> (operní podnikatel a ředitel, na jeho objednávku psali </a:t>
            </a:r>
            <a:r>
              <a:rPr lang="cs-CZ" dirty="0" err="1"/>
              <a:t>Rossini</a:t>
            </a:r>
            <a:r>
              <a:rPr lang="cs-CZ" dirty="0"/>
              <a:t>, </a:t>
            </a:r>
            <a:r>
              <a:rPr lang="cs-CZ" dirty="0" err="1"/>
              <a:t>Donizetti</a:t>
            </a:r>
            <a:r>
              <a:rPr lang="cs-CZ" dirty="0"/>
              <a:t>, </a:t>
            </a:r>
            <a:r>
              <a:rPr lang="cs-CZ" dirty="0" err="1"/>
              <a:t>Bellini</a:t>
            </a:r>
            <a:r>
              <a:rPr lang="cs-CZ" dirty="0"/>
              <a:t> i C. M. von Weber)</a:t>
            </a:r>
          </a:p>
          <a:p>
            <a:r>
              <a:rPr lang="cs-CZ" dirty="0"/>
              <a:t>od 1833 v Paříži</a:t>
            </a:r>
          </a:p>
          <a:p>
            <a:r>
              <a:rPr lang="cs-CZ" dirty="0"/>
              <a:t>z trojice </a:t>
            </a:r>
            <a:r>
              <a:rPr lang="cs-CZ" dirty="0" err="1"/>
              <a:t>rossinistů</a:t>
            </a:r>
            <a:r>
              <a:rPr lang="cs-CZ" dirty="0"/>
              <a:t> největší melodik</a:t>
            </a:r>
          </a:p>
          <a:p>
            <a:r>
              <a:rPr lang="cs-CZ" dirty="0"/>
              <a:t>nepoužívá árie a dueta v pravém slova smyslu, ale vyvíjí se z ansámblu</a:t>
            </a:r>
          </a:p>
          <a:p>
            <a:r>
              <a:rPr lang="cs-CZ" dirty="0"/>
              <a:t>využívá sborů za scénou</a:t>
            </a:r>
          </a:p>
          <a:p>
            <a:r>
              <a:rPr lang="cs-CZ" dirty="0"/>
              <a:t>o jeho opery zájem u publika cca do konce století</a:t>
            </a:r>
          </a:p>
          <a:p>
            <a:r>
              <a:rPr lang="cs-CZ" dirty="0"/>
              <a:t>svou tvorbou měl vliv na </a:t>
            </a:r>
            <a:r>
              <a:rPr lang="cs-CZ" dirty="0" err="1"/>
              <a:t>Glinku</a:t>
            </a:r>
            <a:r>
              <a:rPr lang="cs-CZ" dirty="0"/>
              <a:t>, Verdiho i Wagnera</a:t>
            </a:r>
          </a:p>
          <a:p>
            <a:endParaRPr lang="cs-CZ" dirty="0"/>
          </a:p>
          <a:p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Pirata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Pirát</a:t>
            </a:r>
            <a:r>
              <a:rPr lang="cs-CZ" dirty="0"/>
              <a:t>, 1827)</a:t>
            </a:r>
          </a:p>
          <a:p>
            <a:pPr lvl="1"/>
            <a:r>
              <a:rPr lang="cs-CZ" dirty="0"/>
              <a:t>jeho první jevištní úspěch</a:t>
            </a:r>
          </a:p>
          <a:p>
            <a:pPr lvl="1"/>
            <a:r>
              <a:rPr lang="cs-CZ" dirty="0"/>
              <a:t>obsahuje sbor pirátů, doprovázený dechovou kapelou, umístěnou na jevišti</a:t>
            </a:r>
          </a:p>
          <a:p>
            <a:pPr lvl="1"/>
            <a:r>
              <a:rPr lang="cs-CZ" dirty="0"/>
              <a:t>hlavní role: Giovanni </a:t>
            </a:r>
            <a:r>
              <a:rPr lang="cs-CZ" dirty="0" err="1"/>
              <a:t>Battista</a:t>
            </a:r>
            <a:r>
              <a:rPr lang="cs-CZ" dirty="0"/>
              <a:t> </a:t>
            </a:r>
            <a:r>
              <a:rPr lang="cs-CZ" dirty="0" err="1"/>
              <a:t>Rubini</a:t>
            </a:r>
            <a:endParaRPr lang="cs-CZ" dirty="0"/>
          </a:p>
          <a:p>
            <a:pPr lvl="1"/>
            <a:r>
              <a:rPr lang="cs-CZ" dirty="0"/>
              <a:t>od vlivu </a:t>
            </a:r>
            <a:r>
              <a:rPr lang="cs-CZ" dirty="0" err="1"/>
              <a:t>Rossiniho</a:t>
            </a:r>
            <a:r>
              <a:rPr lang="cs-CZ" dirty="0"/>
              <a:t> se dostal k vlastnímu výrazu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23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D038AC-8A49-4C65-98EB-EDE83F12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248"/>
            <a:ext cx="12191999" cy="6077243"/>
          </a:xfrm>
        </p:spPr>
        <p:txBody>
          <a:bodyPr>
            <a:normAutofit/>
          </a:bodyPr>
          <a:lstStyle/>
          <a:p>
            <a:r>
              <a:rPr lang="cs-CZ" i="1" dirty="0"/>
              <a:t>La </a:t>
            </a:r>
            <a:r>
              <a:rPr lang="cs-CZ" i="1" dirty="0" err="1"/>
              <a:t>Straniera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Cizinka</a:t>
            </a:r>
            <a:r>
              <a:rPr lang="cs-CZ" dirty="0"/>
              <a:t>, 1829)</a:t>
            </a:r>
          </a:p>
          <a:p>
            <a:pPr lvl="1"/>
            <a:r>
              <a:rPr lang="cs-CZ" dirty="0"/>
              <a:t>poprvé se objevuje </a:t>
            </a:r>
            <a:r>
              <a:rPr lang="cs-CZ" dirty="0" err="1"/>
              <a:t>Belliniho</a:t>
            </a:r>
            <a:r>
              <a:rPr lang="cs-CZ" dirty="0"/>
              <a:t> typický lyrismus</a:t>
            </a:r>
          </a:p>
          <a:p>
            <a:pPr lvl="1"/>
            <a:r>
              <a:rPr lang="cs-CZ" dirty="0"/>
              <a:t>z venkovského prostředí: poklidná idyla vyústí v dramatický závěr</a:t>
            </a:r>
          </a:p>
          <a:p>
            <a:pPr lvl="1"/>
            <a:r>
              <a:rPr lang="cs-CZ" dirty="0"/>
              <a:t>výborné libreto, sepětí textu s hudbou → obdivoval R. Wagner</a:t>
            </a:r>
          </a:p>
          <a:p>
            <a:pPr lvl="1"/>
            <a:r>
              <a:rPr lang="cs-CZ" dirty="0"/>
              <a:t>1831 provedena v Brně německy (</a:t>
            </a:r>
            <a:r>
              <a:rPr lang="cs-CZ" i="1" dirty="0"/>
              <a:t>Die </a:t>
            </a:r>
            <a:r>
              <a:rPr lang="cs-CZ" i="1" dirty="0" err="1"/>
              <a:t>Unbekannte</a:t>
            </a:r>
            <a:r>
              <a:rPr lang="cs-CZ" dirty="0"/>
              <a:t>), árie </a:t>
            </a:r>
            <a:r>
              <a:rPr lang="cs-CZ" i="1" dirty="0"/>
              <a:t>Ó pojď se mnou, ty nebohá </a:t>
            </a:r>
            <a:r>
              <a:rPr lang="cs-CZ" dirty="0"/>
              <a:t>se objevuje ve </a:t>
            </a:r>
            <a:r>
              <a:rPr lang="cs-CZ" i="1" dirty="0"/>
              <a:t>Věnci ze zpěvů vlasteneckých </a:t>
            </a:r>
            <a:r>
              <a:rPr lang="cs-CZ" dirty="0"/>
              <a:t>(1835)</a:t>
            </a:r>
          </a:p>
          <a:p>
            <a:endParaRPr lang="cs-CZ" dirty="0"/>
          </a:p>
          <a:p>
            <a:r>
              <a:rPr lang="cs-CZ" dirty="0"/>
              <a:t>30. léta – vrchol tvůrčí dráhy:</a:t>
            </a:r>
          </a:p>
          <a:p>
            <a:r>
              <a:rPr lang="cs-CZ" i="1" dirty="0"/>
              <a:t>I </a:t>
            </a:r>
            <a:r>
              <a:rPr lang="cs-CZ" i="1" dirty="0" err="1"/>
              <a:t>Capuletti</a:t>
            </a:r>
            <a:r>
              <a:rPr lang="cs-CZ" i="1" dirty="0"/>
              <a:t> e i </a:t>
            </a:r>
            <a:r>
              <a:rPr lang="cs-CZ" i="1" dirty="0" err="1"/>
              <a:t>Montecchi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Romeo a Julie</a:t>
            </a:r>
            <a:r>
              <a:rPr lang="cs-CZ" dirty="0"/>
              <a:t>, 1830)</a:t>
            </a:r>
          </a:p>
          <a:p>
            <a:pPr lvl="1"/>
            <a:r>
              <a:rPr lang="cs-CZ" dirty="0"/>
              <a:t>skrytý motiv: boj italských vlastenců za svobodu</a:t>
            </a:r>
          </a:p>
          <a:p>
            <a:pPr lvl="1"/>
            <a:r>
              <a:rPr lang="cs-CZ" dirty="0"/>
              <a:t>milostná scéna = vrcholný projev v opeře na tento námět</a:t>
            </a:r>
          </a:p>
          <a:p>
            <a:pPr lvl="1"/>
            <a:r>
              <a:rPr lang="cs-CZ" dirty="0"/>
              <a:t>na premiéře hvězdné obsazení: Romeo = altistka </a:t>
            </a:r>
            <a:r>
              <a:rPr lang="cs-CZ" dirty="0" err="1"/>
              <a:t>Giuditta</a:t>
            </a:r>
            <a:r>
              <a:rPr lang="cs-CZ" dirty="0"/>
              <a:t> </a:t>
            </a:r>
            <a:r>
              <a:rPr lang="cs-CZ" dirty="0" err="1"/>
              <a:t>Grisi</a:t>
            </a:r>
            <a:r>
              <a:rPr lang="cs-CZ" dirty="0"/>
              <a:t> a Julie = sopranistka </a:t>
            </a:r>
            <a:r>
              <a:rPr lang="cs-CZ" dirty="0" err="1"/>
              <a:t>Rosalba</a:t>
            </a:r>
            <a:r>
              <a:rPr lang="cs-CZ" dirty="0"/>
              <a:t> </a:t>
            </a:r>
            <a:r>
              <a:rPr lang="cs-CZ" dirty="0" err="1"/>
              <a:t>Carradoni</a:t>
            </a:r>
            <a:r>
              <a:rPr lang="cs-CZ" dirty="0"/>
              <a:t>, v Německu pak Romeo = sopranistka </a:t>
            </a:r>
            <a:r>
              <a:rPr lang="cs-CZ" dirty="0" err="1"/>
              <a:t>Wilhelmine</a:t>
            </a:r>
            <a:r>
              <a:rPr lang="cs-CZ" dirty="0"/>
              <a:t> </a:t>
            </a:r>
            <a:r>
              <a:rPr lang="cs-CZ" dirty="0" err="1"/>
              <a:t>Schröder-Devrient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39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02F300-617A-493E-8D30-A4BB33D8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9316"/>
            <a:ext cx="12191999" cy="6168683"/>
          </a:xfrm>
        </p:spPr>
        <p:txBody>
          <a:bodyPr/>
          <a:lstStyle/>
          <a:p>
            <a:r>
              <a:rPr lang="cs-CZ" i="1" dirty="0"/>
              <a:t>La </a:t>
            </a:r>
            <a:r>
              <a:rPr lang="cs-CZ" i="1" dirty="0" err="1"/>
              <a:t>Sonnambula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Náměsíčná</a:t>
            </a:r>
            <a:r>
              <a:rPr lang="cs-CZ" dirty="0"/>
              <a:t>, 1831)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melodramma</a:t>
            </a:r>
            <a:r>
              <a:rPr lang="cs-CZ" dirty="0"/>
              <a:t>“ = opera na lyrický námět</a:t>
            </a:r>
          </a:p>
          <a:p>
            <a:pPr lvl="1"/>
            <a:r>
              <a:rPr lang="cs-CZ" dirty="0"/>
              <a:t>příběh o náměsíčné dívce, která je podezřívaná z nevěry</a:t>
            </a:r>
          </a:p>
          <a:p>
            <a:pPr lvl="1"/>
            <a:r>
              <a:rPr lang="cs-CZ" dirty="0"/>
              <a:t>důležitá úloha sborů</a:t>
            </a:r>
          </a:p>
          <a:p>
            <a:pPr lvl="1"/>
            <a:r>
              <a:rPr lang="cs-CZ" dirty="0"/>
              <a:t>hlavní představitelka </a:t>
            </a:r>
            <a:r>
              <a:rPr lang="cs-CZ" dirty="0" err="1"/>
              <a:t>Giuditta</a:t>
            </a:r>
            <a:r>
              <a:rPr lang="cs-CZ" dirty="0"/>
              <a:t> Pasta (</a:t>
            </a:r>
            <a:r>
              <a:rPr lang="cs-CZ" dirty="0" err="1"/>
              <a:t>Belliniho</a:t>
            </a:r>
            <a:r>
              <a:rPr lang="cs-CZ" dirty="0"/>
              <a:t> múza) – při premiéře obrovský úspěch → objednala si u něj další operu:</a:t>
            </a:r>
          </a:p>
          <a:p>
            <a:r>
              <a:rPr lang="cs-CZ" i="1" dirty="0"/>
              <a:t>Norma</a:t>
            </a:r>
            <a:r>
              <a:rPr lang="cs-CZ" dirty="0"/>
              <a:t> (1831)</a:t>
            </a:r>
          </a:p>
          <a:p>
            <a:pPr lvl="1"/>
            <a:r>
              <a:rPr lang="cs-CZ" dirty="0"/>
              <a:t>neobyčejně plynulé a prokomponované recitativy, přesto jde mnohem více o sborovou operu</a:t>
            </a:r>
          </a:p>
          <a:p>
            <a:pPr lvl="1"/>
            <a:r>
              <a:rPr lang="cs-CZ" dirty="0"/>
              <a:t>efektní číslo </a:t>
            </a:r>
            <a:r>
              <a:rPr lang="cs-CZ" i="1" dirty="0"/>
              <a:t>Normy:</a:t>
            </a:r>
            <a:r>
              <a:rPr lang="cs-CZ" dirty="0"/>
              <a:t> </a:t>
            </a:r>
            <a:r>
              <a:rPr lang="cs-CZ" i="1" dirty="0" err="1"/>
              <a:t>Casta</a:t>
            </a:r>
            <a:r>
              <a:rPr lang="cs-CZ" i="1" dirty="0"/>
              <a:t> diva </a:t>
            </a:r>
            <a:r>
              <a:rPr lang="cs-CZ" dirty="0"/>
              <a:t>(</a:t>
            </a:r>
            <a:r>
              <a:rPr lang="cs-CZ" i="1" dirty="0"/>
              <a:t>Panno božská</a:t>
            </a:r>
            <a:r>
              <a:rPr lang="cs-CZ" dirty="0"/>
              <a:t>) v 1. jednání (vynikla zvl. sopranistka Marie </a:t>
            </a:r>
            <a:r>
              <a:rPr lang="cs-CZ" dirty="0" err="1"/>
              <a:t>Callas</a:t>
            </a:r>
            <a:r>
              <a:rPr lang="cs-CZ" dirty="0"/>
              <a:t>)</a:t>
            </a:r>
          </a:p>
          <a:p>
            <a:r>
              <a:rPr lang="cs-CZ" i="1" dirty="0"/>
              <a:t>I </a:t>
            </a:r>
            <a:r>
              <a:rPr lang="cs-CZ" i="1" dirty="0" err="1"/>
              <a:t>Puritani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Puritáni</a:t>
            </a:r>
            <a:r>
              <a:rPr lang="cs-CZ" dirty="0"/>
              <a:t>, 1835)</a:t>
            </a:r>
          </a:p>
          <a:p>
            <a:pPr lvl="1"/>
            <a:r>
              <a:rPr lang="cs-CZ" dirty="0"/>
              <a:t>dějově se nejvíce přiblížil velké pařížské opeře</a:t>
            </a:r>
          </a:p>
          <a:p>
            <a:pPr lvl="1"/>
            <a:r>
              <a:rPr lang="cs-CZ" dirty="0"/>
              <a:t>děj: zápas dvou protichůdných skupin Puritánů, z nichž dva mladí lidé jsou milenci</a:t>
            </a:r>
          </a:p>
          <a:p>
            <a:pPr lvl="1"/>
            <a:r>
              <a:rPr lang="cs-CZ" dirty="0"/>
              <a:t>dvojice na premiéře: soprán Giulie </a:t>
            </a:r>
            <a:r>
              <a:rPr lang="cs-CZ" dirty="0" err="1"/>
              <a:t>Grisi</a:t>
            </a:r>
            <a:r>
              <a:rPr lang="cs-CZ" dirty="0"/>
              <a:t>, tenor Giovanni </a:t>
            </a:r>
            <a:r>
              <a:rPr lang="cs-CZ" dirty="0" err="1"/>
              <a:t>Battista</a:t>
            </a:r>
            <a:r>
              <a:rPr lang="cs-CZ" dirty="0"/>
              <a:t> </a:t>
            </a:r>
            <a:r>
              <a:rPr lang="cs-CZ" dirty="0" err="1"/>
              <a:t>Rubini</a:t>
            </a:r>
            <a:endParaRPr lang="cs-CZ" dirty="0"/>
          </a:p>
          <a:p>
            <a:pPr lvl="1"/>
            <a:r>
              <a:rPr lang="cs-CZ" dirty="0"/>
              <a:t>jednotlivá čísla populární v koncertním provedení, fantazijní úpravu pro klavír napsal F. </a:t>
            </a:r>
            <a:r>
              <a:rPr lang="cs-CZ" dirty="0" err="1"/>
              <a:t>Liszt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59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854B1-5722-4012-B29D-ADB2C958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 stínu </a:t>
            </a:r>
            <a:r>
              <a:rPr lang="cs-CZ" dirty="0" err="1"/>
              <a:t>rossinistů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9B52CD-68F9-483B-993B-ED0B54EA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3883"/>
            <a:ext cx="12191999" cy="4670474"/>
          </a:xfrm>
        </p:spPr>
        <p:txBody>
          <a:bodyPr/>
          <a:lstStyle/>
          <a:p>
            <a:r>
              <a:rPr lang="cs-CZ" dirty="0" err="1"/>
              <a:t>Saverio</a:t>
            </a:r>
            <a:r>
              <a:rPr lang="cs-CZ" dirty="0"/>
              <a:t> </a:t>
            </a:r>
            <a:r>
              <a:rPr lang="cs-CZ" dirty="0" err="1"/>
              <a:t>Mercadante</a:t>
            </a:r>
            <a:r>
              <a:rPr lang="cs-CZ" dirty="0"/>
              <a:t> (1795 – 1870)</a:t>
            </a:r>
          </a:p>
          <a:p>
            <a:pPr lvl="1"/>
            <a:r>
              <a:rPr lang="cs-CZ" dirty="0"/>
              <a:t>zvl. melodik – vliv na mladého Verdiho</a:t>
            </a:r>
          </a:p>
          <a:p>
            <a:pPr lvl="1"/>
            <a:r>
              <a:rPr lang="cs-CZ" dirty="0"/>
              <a:t>cca 60 oper</a:t>
            </a:r>
          </a:p>
          <a:p>
            <a:pPr lvl="1"/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Giuramento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Přísaha</a:t>
            </a:r>
            <a:r>
              <a:rPr lang="cs-CZ" dirty="0"/>
              <a:t>, 1837)</a:t>
            </a:r>
          </a:p>
          <a:p>
            <a:pPr lvl="2"/>
            <a:r>
              <a:rPr lang="cs-CZ" dirty="0"/>
              <a:t>v italské opeře poprvé na námět V. Huga</a:t>
            </a:r>
          </a:p>
          <a:p>
            <a:pPr lvl="1"/>
            <a:r>
              <a:rPr lang="cs-CZ" i="1" dirty="0"/>
              <a:t>La </a:t>
            </a:r>
            <a:r>
              <a:rPr lang="cs-CZ" i="1" dirty="0" err="1"/>
              <a:t>Vestale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Vestálka</a:t>
            </a:r>
            <a:r>
              <a:rPr lang="cs-CZ" dirty="0"/>
              <a:t>, 1840)</a:t>
            </a:r>
          </a:p>
          <a:p>
            <a:pPr lvl="2"/>
            <a:r>
              <a:rPr lang="cs-CZ" dirty="0"/>
              <a:t>jeho nejzdařilejší</a:t>
            </a:r>
          </a:p>
          <a:p>
            <a:pPr lvl="2"/>
            <a:r>
              <a:rPr lang="cs-CZ" dirty="0"/>
              <a:t>orchestr má sloužit k prohloubení dramatického výrazu</a:t>
            </a:r>
          </a:p>
          <a:p>
            <a:pPr lvl="2"/>
            <a:r>
              <a:rPr lang="cs-CZ" dirty="0"/>
              <a:t>výrazná melodika a robustní instrumentace</a:t>
            </a:r>
          </a:p>
        </p:txBody>
      </p:sp>
    </p:spTree>
    <p:extLst>
      <p:ext uri="{BB962C8B-B14F-4D97-AF65-F5344CB8AC3E}">
        <p14:creationId xmlns:p14="http://schemas.microsoft.com/office/powerpoint/2010/main" val="333782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427ED-B091-4CEF-B678-81B8A9E9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696957"/>
            <a:ext cx="10123667" cy="1080938"/>
          </a:xfrm>
        </p:spPr>
        <p:txBody>
          <a:bodyPr>
            <a:normAutofit fontScale="90000"/>
          </a:bodyPr>
          <a:lstStyle/>
          <a:p>
            <a:r>
              <a:rPr lang="cs-CZ" dirty="0"/>
              <a:t>Giuseppe </a:t>
            </a:r>
            <a:r>
              <a:rPr lang="cs-CZ" dirty="0" err="1"/>
              <a:t>Fortunino</a:t>
            </a:r>
            <a:r>
              <a:rPr lang="cs-CZ" dirty="0"/>
              <a:t> Francesco Verdi</a:t>
            </a:r>
            <a:br>
              <a:rPr lang="cs-CZ" dirty="0"/>
            </a:br>
            <a:r>
              <a:rPr lang="cs-CZ" dirty="0"/>
              <a:t>10. 10. 1813 </a:t>
            </a:r>
            <a:r>
              <a:rPr lang="cs-CZ" dirty="0" err="1"/>
              <a:t>Roncole</a:t>
            </a:r>
            <a:r>
              <a:rPr lang="cs-CZ" dirty="0"/>
              <a:t> u </a:t>
            </a:r>
            <a:r>
              <a:rPr lang="cs-CZ" dirty="0" err="1"/>
              <a:t>Brussetu</a:t>
            </a:r>
            <a:r>
              <a:rPr lang="cs-CZ" dirty="0"/>
              <a:t> - </a:t>
            </a:r>
            <a:r>
              <a:rPr lang="cs-CZ" b="1" dirty="0"/>
              <a:t> </a:t>
            </a:r>
            <a:r>
              <a:rPr lang="cs-CZ" dirty="0"/>
              <a:t>27. 1. 1901 Milán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9C064D-B95F-401D-A02F-BA3FD033C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3882"/>
            <a:ext cx="12191999" cy="461420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venkovské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rodiny, první vzdělání ve hře na varhany, nepřijat na milánskou konzervatoř, v Miláně soukromé hodiny u Vincenza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Lavigny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(= žák Giovanni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Paisiella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finanční podpora od zámožného obchodníka, od 1835 se zaměřuje už jen na kompozici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1840 rodinné neštěstí (smrt ženy, dcery jeho mecenáše, a obou dětí) → útěcha v kompozici</a:t>
            </a:r>
          </a:p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skladatelské období 1842 – 1846 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Miláně úspěšná hned první opera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Oberto, conte di San Bonifacio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Oberto, hrabě ze San Bonifacia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1839) → objednávka na další dvě opery: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giorno di regno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Jeden den králem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neúspěch, přemýšlel o konci kompoziční kariéry</a:t>
            </a:r>
          </a:p>
          <a:p>
            <a:pPr lvl="1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Nabucco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(1842)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mnohem úspěšnější, navazuje na tradici italské opery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biblický námět babylonského zajetí Židů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sbor zajatců (Židů)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pensiero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sull´ali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dorate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Leť, myšlenko, na zlatých křídlech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dirigoval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Arturo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Toscanini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jeho pohřbu, stal se nepsanou národní hymnou Italů v boji za svobodu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sopranistka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Giuseppina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Strepponi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jeho budoucí žena</a:t>
            </a:r>
          </a:p>
        </p:txBody>
      </p:sp>
    </p:spTree>
    <p:extLst>
      <p:ext uri="{BB962C8B-B14F-4D97-AF65-F5344CB8AC3E}">
        <p14:creationId xmlns:p14="http://schemas.microsoft.com/office/powerpoint/2010/main" val="419871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5653D-5926-46A0-944E-3702A393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75248"/>
            <a:ext cx="12041944" cy="618275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roce 1842 série jeho úspěšných oper</a:t>
            </a:r>
          </a:p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Lombardi alla prima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crociata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Lombarďané na první křižácké výpravě,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1843)</a:t>
            </a:r>
          </a:p>
          <a:p>
            <a:pPr lvl="1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Ernani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 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Foscari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Ernani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Foscariové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1844)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začátek mezinárodní proslulosti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ansámbl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sommo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Carlo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Vznešený Karle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jeden z nejzdařilejších v celé jeho tvorbě</a:t>
            </a:r>
          </a:p>
          <a:p>
            <a:pPr lvl="1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Alzira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(1845)</a:t>
            </a:r>
          </a:p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Giovanna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d'Arco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z Arku,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1845)</a:t>
            </a:r>
          </a:p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Attila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(1846)</a:t>
            </a:r>
          </a:p>
          <a:p>
            <a:pPr lvl="1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Macbeth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(1847)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Lady Macbeth – první jeho charakterní postava (vyžadován „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ošklivý zjev a přiškrcený tón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“), zpívala Leonie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Rysaneková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její největší role v MET NYC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pařížskou verzi přikomponoval ansámbly (se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1847 – 1850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světově známý operní skladatel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zhudebňovat hodnotné dramatické látky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prohloubení kompozičních prostředků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výstižná charakteristika postav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battaglia di Legnano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Bitva u Legnana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1849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komponovaná jako revoluční opera: strhující sbory → vlna vlasteneckého nadšení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Verdi = symbol Itálie, která se osvobozuje z rakouské nadvlády („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rivoluzione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</a:p>
          <a:p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701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A8123-BB7F-44E9-817D-10A3818F6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5" y="661182"/>
            <a:ext cx="11943470" cy="6196818"/>
          </a:xfrm>
        </p:spPr>
        <p:txBody>
          <a:bodyPr>
            <a:normAutofit lnSpcReduction="1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konce 40. let opery trvalou součástí světových operních scén</a:t>
            </a:r>
          </a:p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Rigoletto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(1851)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libreto F.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M.Piave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podle dramatu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Král se baví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V. Huga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kolektivní hudební drama, ale zájem o zobrazení osudů jedince: hrdina je znetvořený člověk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popěvek ze 4. dějství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mobille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jak je měnivé to srdce ženy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zlidověl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záměr: komponovat bez árií</a:t>
            </a:r>
          </a:p>
          <a:p>
            <a:pPr lvl="1"/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Trovatore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Trubadúr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1853)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považována za jeho nejmelodičtější operu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láska cikánky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Azuceny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nevlastnímu synovi,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Azucena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patří k nejvýraznějším romantickým altovým postavám</a:t>
            </a:r>
          </a:p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Traviata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Zbloudilá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Svedená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1853)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dramatu A. Dumase ml.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Dáma s  kaméliemi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současný společenský námět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nejlyričtější opera, zobrazení lidského soucitu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odlišná od jeho předchozích děl: konverzační opera, komorní: méně obsazený orchestr, využití smyčců a dřev</a:t>
            </a:r>
          </a:p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Vêpres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siciliennes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Sicilské nešpory,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1855) 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opera na francouzský text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libreto E.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Scribe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motiv milenecké dvojice z opačných táborů (podobně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Meyerbeerovi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Hugenoti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 velké francouzské opery: náročná sóla, balet, rozměrné (5 aktů)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usiluje o stmelení hudby a slova → ideál prokomponovaného hudebního dramatu</a:t>
            </a:r>
          </a:p>
          <a:p>
            <a:endParaRPr lang="cs-CZ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25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8746BA-94A1-406D-901A-87A751A0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4572"/>
            <a:ext cx="11971605" cy="6105379"/>
          </a:xfrm>
        </p:spPr>
        <p:txBody>
          <a:bodyPr/>
          <a:lstStyle/>
          <a:p>
            <a:r>
              <a:rPr lang="cs-CZ" dirty="0" err="1"/>
              <a:t>risorgimento</a:t>
            </a:r>
            <a:r>
              <a:rPr lang="cs-CZ" dirty="0"/>
              <a:t> – 1815 - 1870 hnutí za svobodu a sjednocení Itálie na Apeninském poloostrově, hlavní představitel: Giuseppe </a:t>
            </a:r>
            <a:r>
              <a:rPr lang="cs-CZ" dirty="0" err="1"/>
              <a:t>Mazzini</a:t>
            </a:r>
            <a:r>
              <a:rPr lang="cs-CZ" dirty="0"/>
              <a:t> (1805 – 1872, „</a:t>
            </a:r>
            <a:r>
              <a:rPr lang="cs-CZ" i="1" dirty="0"/>
              <a:t>Každému národu jeho stát</a:t>
            </a:r>
            <a:r>
              <a:rPr lang="cs-CZ" dirty="0"/>
              <a:t>“) </a:t>
            </a:r>
          </a:p>
          <a:p>
            <a:r>
              <a:rPr lang="cs-CZ" dirty="0"/>
              <a:t>centrum velké a komické opery v Paříži</a:t>
            </a:r>
          </a:p>
          <a:p>
            <a:r>
              <a:rPr lang="cs-CZ" dirty="0"/>
              <a:t>v Itálii žádné operní centrum jako ve Francii: Benátky, Neapol, Řím, Milán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FCDC578-C976-462C-A4A5-BDEA4E965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3" t="39828" r="49805" b="19129"/>
          <a:stretch/>
        </p:blipFill>
        <p:spPr>
          <a:xfrm>
            <a:off x="-1" y="2869127"/>
            <a:ext cx="6306223" cy="39888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6532D93-3C46-4531-9F5A-4163B6665381}"/>
              </a:ext>
            </a:extLst>
          </p:cNvPr>
          <p:cNvSpPr txBox="1"/>
          <p:nvPr/>
        </p:nvSpPr>
        <p:spPr>
          <a:xfrm>
            <a:off x="-1" y="2499794"/>
            <a:ext cx="333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Řím: </a:t>
            </a:r>
            <a:r>
              <a:rPr lang="cs-CZ" b="1" dirty="0" err="1"/>
              <a:t>Theatro</a:t>
            </a:r>
            <a:r>
              <a:rPr lang="cs-CZ" b="1" dirty="0"/>
              <a:t> Apollo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6ED6C7-994F-485C-855D-D779F81E0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34" t="42618" r="53240" b="22038"/>
          <a:stretch/>
        </p:blipFill>
        <p:spPr>
          <a:xfrm>
            <a:off x="6305797" y="2461792"/>
            <a:ext cx="5860999" cy="39178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E14081-D2CA-45A7-9C2E-CFE90AA90D53}"/>
              </a:ext>
            </a:extLst>
          </p:cNvPr>
          <p:cNvSpPr txBox="1"/>
          <p:nvPr/>
        </p:nvSpPr>
        <p:spPr>
          <a:xfrm>
            <a:off x="7891975" y="6379644"/>
            <a:ext cx="45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Řím: </a:t>
            </a:r>
            <a:r>
              <a:rPr lang="cs-CZ" b="1" dirty="0" err="1"/>
              <a:t>Teatro</a:t>
            </a:r>
            <a:r>
              <a:rPr lang="cs-CZ" b="1" dirty="0"/>
              <a:t> </a:t>
            </a:r>
            <a:r>
              <a:rPr lang="cs-CZ" b="1" dirty="0" err="1"/>
              <a:t>dell'Opera</a:t>
            </a:r>
            <a:r>
              <a:rPr lang="cs-CZ" b="1" dirty="0"/>
              <a:t> di Roma </a:t>
            </a:r>
            <a:r>
              <a:rPr lang="cs-CZ" dirty="0"/>
              <a:t>(1880)</a:t>
            </a:r>
          </a:p>
        </p:txBody>
      </p:sp>
    </p:spTree>
    <p:extLst>
      <p:ext uri="{BB962C8B-B14F-4D97-AF65-F5344CB8AC3E}">
        <p14:creationId xmlns:p14="http://schemas.microsoft.com/office/powerpoint/2010/main" val="226362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795581-D5A6-4EEA-B0FB-58C754CD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Boccanegra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(1857)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ještě více patrná tendence k prokomponovanosti, téměř se tu nenachází uzavřená čísla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bohatě propracovaný orchestrální part, je důležitou složkou dramatického výrazu → při premiéře neporozumění, od 30. let 19. stol. v repertoárech</a:t>
            </a:r>
          </a:p>
          <a:p>
            <a:pPr lvl="1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maschera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Maškarní ples,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1859)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libreto od E.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Scriba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stejný námět napsal operu také A. Adam 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Gustave III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1853)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původně atentát na švédského krále Gustava III. ale cenzura → fiktivní příběh v Bostonu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vystoupila v MET NYC Marian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Andrson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první zpěvačka černé pleti na této scéně</a:t>
            </a:r>
          </a:p>
          <a:p>
            <a:pPr lvl="1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forza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osudu,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1862)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premiéra v Petrohradu pod taktovkou Verdiho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centru děje milenecký pár, používá motiv osudu = výraz bezmocnosti postav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kvardián – jedna z nejzdařilejších Verdiho basových rolí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1860 zvolen poslancem do prvního italského parlamentu (do 1864)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francouzská libreta přepracoval opery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Maškarní ples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Macbeth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(1865) a napsal novou operu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Carlos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(1867):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stylu grand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opéry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jeho nejrozsáhlejší dílo (5aktové)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orchestr a pěvci jsou si rovnocenní → směřuje k hudebnímu dramatu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několik přepracování (vč. překladu do italštiny) – celkem 7 verzí díla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postava bas – jedna z nejzdařilejších v operním repertoáru 19. století</a:t>
            </a:r>
          </a:p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Rigoletto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(1869)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mnoho zásahů cenzury (→ hrána pod jinými názvy), vytýkán germanismus</a:t>
            </a:r>
          </a:p>
        </p:txBody>
      </p:sp>
    </p:spTree>
    <p:extLst>
      <p:ext uri="{BB962C8B-B14F-4D97-AF65-F5344CB8AC3E}">
        <p14:creationId xmlns:p14="http://schemas.microsoft.com/office/powerpoint/2010/main" val="1731339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73E22F-196C-4E85-855A-6232F60D5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3384"/>
            <a:ext cx="12056011" cy="6154615"/>
          </a:xfrm>
        </p:spPr>
        <p:txBody>
          <a:bodyPr>
            <a:normAutofit lnSpcReduction="10000"/>
          </a:bodyPr>
          <a:lstStyle/>
          <a:p>
            <a:r>
              <a:rPr lang="cs-CZ" i="1" dirty="0">
                <a:effectLst/>
              </a:rPr>
              <a:t>Aida</a:t>
            </a:r>
            <a:r>
              <a:rPr lang="cs-CZ" dirty="0">
                <a:effectLst/>
              </a:rPr>
              <a:t> (1871)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 po dlouhé odmlce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objednávku egyptského místokrále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Isma‘il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Paša) ke slavnostnímu otevření italského divadla v Káhiře (zde premiéra 1871), které bylo otevřeno při příležitosti zprovoznění Suezského průplavu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senzace, stala se egyptskou národní hymnou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studoval egyptskou historii a hudbu → použití modálních obratů, chromatismů, koloritu</a:t>
            </a:r>
          </a:p>
          <a:p>
            <a:pPr lvl="1"/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aidovky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velké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trompety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staroegyptského tvaru, nechal vyrobit po konzultaci s odborníky, použil jich 6 (ve vítězném průvodu ve finále 2. jednání)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slavné číslo: árie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Radamese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1. jednání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Celeste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Aida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Božská Aido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 duet milenců v hrobce v závěru opery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roli Aidy zpívala sopranistka českého původu Tereza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(také Leonora v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Síle osudu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první interpretka sopránového sóla ve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Vediho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Díla z posledního období: dvě opery na náměty Shakespearovských dramat:</a:t>
            </a:r>
          </a:p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Othello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(1887)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libreto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Arrigo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libreto je rovnocenné hudbě, přibližuje se k činohernímu ovzduší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maximálně zpěvné recitativy a zkrácené melodické fráze → neustálý hudební proud, který odpovídá dějovému spádu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vrchol jeho směřování k italskému hudebnímu dr</a:t>
            </a:r>
            <a:r>
              <a:rPr lang="cs-CZ" dirty="0"/>
              <a:t>amatu, ne ale dramatu wagnerovskému: u Verdiho není orchestr středem pozornosti a nerozvíjí děj jako u Wagnera</a:t>
            </a:r>
          </a:p>
          <a:p>
            <a:pPr lvl="1"/>
            <a:r>
              <a:rPr lang="cs-CZ" dirty="0"/>
              <a:t>Othello byl rolí tenoru Maria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Monaca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48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B6CAF-FAF4-4758-BE90-1BE2B195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7114"/>
            <a:ext cx="12191999" cy="6210886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 err="1"/>
              <a:t>Falstaff</a:t>
            </a:r>
            <a:r>
              <a:rPr lang="cs-CZ" dirty="0"/>
              <a:t> (1893)</a:t>
            </a:r>
          </a:p>
          <a:p>
            <a:pPr lvl="1"/>
            <a:r>
              <a:rPr lang="cs-CZ" dirty="0"/>
              <a:t>komedie, útvar, kterému se kromě prvních skladatelských pokusů nevěnoval</a:t>
            </a:r>
          </a:p>
          <a:p>
            <a:pPr lvl="1"/>
            <a:r>
              <a:rPr lang="cs-CZ" dirty="0"/>
              <a:t>směřuje k ideálu komické opery 20. století</a:t>
            </a:r>
          </a:p>
          <a:p>
            <a:pPr lvl="1"/>
            <a:r>
              <a:rPr lang="cs-CZ" dirty="0"/>
              <a:t>téměř impresionistické scény, v závěru díla zazní zpívaná fuga</a:t>
            </a:r>
          </a:p>
          <a:p>
            <a:pPr lvl="1"/>
            <a:r>
              <a:rPr lang="cs-CZ" dirty="0"/>
              <a:t>konverzační veselohra + patrná moudrost a stáří Verdiho</a:t>
            </a:r>
          </a:p>
          <a:p>
            <a:pPr lvl="1"/>
            <a:r>
              <a:rPr lang="cs-CZ" dirty="0"/>
              <a:t>libreto </a:t>
            </a:r>
            <a:r>
              <a:rPr lang="cs-CZ" dirty="0" err="1"/>
              <a:t>Boito</a:t>
            </a:r>
            <a:endParaRPr lang="cs-CZ" dirty="0"/>
          </a:p>
          <a:p>
            <a:r>
              <a:rPr lang="cs-CZ" dirty="0"/>
              <a:t>mnoho vyznamenání ve státech Evropy</a:t>
            </a:r>
          </a:p>
          <a:p>
            <a:r>
              <a:rPr lang="cs-CZ" dirty="0"/>
              <a:t>jeho pohřeb = národní událost</a:t>
            </a:r>
          </a:p>
          <a:p>
            <a:pPr marL="0" indent="0">
              <a:buNone/>
            </a:pPr>
            <a:r>
              <a:rPr lang="cs-CZ" dirty="0"/>
              <a:t>Další dílo</a:t>
            </a:r>
          </a:p>
          <a:p>
            <a:pPr lvl="1"/>
            <a:r>
              <a:rPr lang="cs-CZ" i="1" dirty="0"/>
              <a:t>Requiem</a:t>
            </a:r>
            <a:r>
              <a:rPr lang="cs-CZ" dirty="0"/>
              <a:t> (1873) – psáno na počest básníka a spisovatele Alessandra </a:t>
            </a:r>
            <a:r>
              <a:rPr lang="cs-CZ" dirty="0" err="1"/>
              <a:t>Manzoniho</a:t>
            </a:r>
            <a:r>
              <a:rPr lang="cs-CZ" dirty="0"/>
              <a:t>, kterého Verdi obdivoval</a:t>
            </a:r>
          </a:p>
          <a:p>
            <a:pPr lvl="1"/>
            <a:r>
              <a:rPr lang="cs-CZ" i="1" dirty="0" err="1"/>
              <a:t>Stabat</a:t>
            </a:r>
            <a:r>
              <a:rPr lang="cs-CZ" i="1" dirty="0"/>
              <a:t> Mater</a:t>
            </a:r>
          </a:p>
          <a:p>
            <a:pPr lvl="1"/>
            <a:r>
              <a:rPr lang="cs-CZ" i="1" dirty="0"/>
              <a:t>Te Deum</a:t>
            </a:r>
          </a:p>
          <a:p>
            <a:pPr lvl="1"/>
            <a:r>
              <a:rPr lang="cs-CZ" i="1" dirty="0"/>
              <a:t>Ave Maria</a:t>
            </a:r>
          </a:p>
          <a:p>
            <a:endParaRPr lang="cs-CZ" dirty="0"/>
          </a:p>
          <a:p>
            <a:r>
              <a:rPr lang="cs-CZ" dirty="0"/>
              <a:t>pro své opery si volil hodnotné náměty světové literatury</a:t>
            </a:r>
          </a:p>
          <a:p>
            <a:r>
              <a:rPr lang="cs-CZ" dirty="0"/>
              <a:t>výborný smysl pro dramatický jevištní účinek, neustálé dění na scéně</a:t>
            </a:r>
          </a:p>
          <a:p>
            <a:r>
              <a:rPr lang="cs-CZ" dirty="0"/>
              <a:t>ostrá charakteristika postav, propracované ansámbly a sbory</a:t>
            </a:r>
          </a:p>
          <a:p>
            <a:r>
              <a:rPr lang="cs-CZ" dirty="0"/>
              <a:t>počátky: důraz na melodiku a výrazný rytmus, vrcholná díla: prokomponovaný typ opery (na rozdíl od Wagnera není nikdy zdlouhavý)</a:t>
            </a:r>
          </a:p>
          <a:p>
            <a:r>
              <a:rPr lang="cs-CZ" dirty="0"/>
              <a:t>sepjetí s italskou lidovou tradicí: zájem o lidovou píseň, užitou hudbu a běžné taneční žánry </a:t>
            </a:r>
          </a:p>
          <a:p>
            <a:r>
              <a:rPr lang="cs-CZ" dirty="0"/>
              <a:t>symbol italského demokratického hnutí, byl umělecky spjatý s dobou a jejími ideály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21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1258A-149F-4526-9ED0-E97952BA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autoři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566814-3ED0-4957-B4B2-EF926C50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3175"/>
            <a:ext cx="11873133" cy="489019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ARRIGO BOITO (1842 – 1918)</a:t>
            </a:r>
          </a:p>
          <a:p>
            <a:pPr lvl="1"/>
            <a:r>
              <a:rPr lang="cs-CZ" dirty="0"/>
              <a:t>skladatel i libretista, patřil k nejvzdělanějším umělcům své doby</a:t>
            </a:r>
          </a:p>
          <a:p>
            <a:pPr lvl="1"/>
            <a:r>
              <a:rPr lang="cs-CZ" dirty="0"/>
              <a:t>snaha o obrodu italské opery novými proudy evropské hudby, velmi ovlivněn wagnerovským novoromantismem</a:t>
            </a:r>
          </a:p>
          <a:p>
            <a:pPr lvl="1"/>
            <a:r>
              <a:rPr lang="cs-CZ" dirty="0"/>
              <a:t>opera </a:t>
            </a:r>
            <a:r>
              <a:rPr lang="cs-CZ" i="1" dirty="0"/>
              <a:t>Mefistofele</a:t>
            </a:r>
            <a:r>
              <a:rPr lang="cs-CZ" dirty="0"/>
              <a:t> (1868)</a:t>
            </a:r>
          </a:p>
          <a:p>
            <a:pPr lvl="2"/>
            <a:r>
              <a:rPr lang="cs-CZ" dirty="0"/>
              <a:t>s citacemi původního textu</a:t>
            </a:r>
          </a:p>
          <a:p>
            <a:pPr lvl="2"/>
            <a:r>
              <a:rPr lang="cs-CZ" dirty="0"/>
              <a:t>velmi náročné sólistické party, dílo koncipované téměř oratorně</a:t>
            </a:r>
          </a:p>
          <a:p>
            <a:pPr lvl="2"/>
            <a:r>
              <a:rPr lang="cs-CZ" dirty="0"/>
              <a:t>jedna z nejoriginálnějších oper v Itálii 2. poloviny 19. století</a:t>
            </a:r>
          </a:p>
          <a:p>
            <a:pPr lvl="2"/>
            <a:r>
              <a:rPr lang="cs-CZ" dirty="0"/>
              <a:t>premiéra neúspěšná, do Evropy i zámoří se prosadila po přepracování (v titulní roli F. </a:t>
            </a:r>
            <a:r>
              <a:rPr lang="cs-CZ" dirty="0" err="1"/>
              <a:t>Šaljapin</a:t>
            </a:r>
            <a:r>
              <a:rPr lang="cs-CZ" dirty="0"/>
              <a:t>)</a:t>
            </a:r>
          </a:p>
          <a:p>
            <a:r>
              <a:rPr lang="cs-CZ" dirty="0"/>
              <a:t>AMILCARE PONCHIELLI (1834 – 1886)</a:t>
            </a:r>
          </a:p>
          <a:p>
            <a:pPr lvl="1"/>
            <a:r>
              <a:rPr lang="cs-CZ" i="1" dirty="0"/>
              <a:t>La </a:t>
            </a:r>
            <a:r>
              <a:rPr lang="cs-CZ" i="1" dirty="0" err="1"/>
              <a:t>Gioconda</a:t>
            </a:r>
            <a:r>
              <a:rPr lang="cs-CZ" dirty="0"/>
              <a:t> (1876)</a:t>
            </a:r>
          </a:p>
          <a:p>
            <a:pPr lvl="2"/>
            <a:r>
              <a:rPr lang="cs-CZ" dirty="0"/>
              <a:t>libreto </a:t>
            </a:r>
            <a:r>
              <a:rPr lang="cs-CZ" dirty="0" err="1"/>
              <a:t>Boito</a:t>
            </a:r>
            <a:r>
              <a:rPr lang="cs-CZ" dirty="0"/>
              <a:t>, na pomezí velké opery a verismu</a:t>
            </a:r>
          </a:p>
          <a:p>
            <a:pPr lvl="2"/>
            <a:r>
              <a:rPr lang="cs-CZ" dirty="0"/>
              <a:t>postavu </a:t>
            </a:r>
            <a:r>
              <a:rPr lang="cs-CZ" dirty="0" err="1"/>
              <a:t>Giocondy</a:t>
            </a:r>
            <a:r>
              <a:rPr lang="cs-CZ" dirty="0"/>
              <a:t> zpívala E. Destinnová</a:t>
            </a:r>
          </a:p>
          <a:p>
            <a:r>
              <a:rPr lang="cs-CZ" dirty="0"/>
              <a:t>ANTONIO CARLOS GOMES (1836 – 1896)</a:t>
            </a:r>
          </a:p>
          <a:p>
            <a:pPr lvl="1"/>
            <a:r>
              <a:rPr lang="cs-CZ" dirty="0"/>
              <a:t>první Američan, který svými operami pronikl do Evropy</a:t>
            </a:r>
          </a:p>
          <a:p>
            <a:pPr lvl="1"/>
            <a:r>
              <a:rPr lang="cs-CZ" dirty="0"/>
              <a:t>považován za zakladatele brazilské národní opery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29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C1A6D-E305-4799-8457-DEBF62AB8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italský verismus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9B2819-8919-44EB-85F3-2220B4AC2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43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982920-E4D1-47A1-8937-AF82DD6B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6098"/>
            <a:ext cx="12084147" cy="642190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„</a:t>
            </a:r>
            <a:r>
              <a:rPr lang="cs-CZ" dirty="0" err="1"/>
              <a:t>verus</a:t>
            </a:r>
            <a:r>
              <a:rPr lang="cs-CZ" dirty="0"/>
              <a:t>“ (lat.) = pravý, pravdivý</a:t>
            </a:r>
          </a:p>
          <a:p>
            <a:r>
              <a:rPr lang="cs-CZ" dirty="0"/>
              <a:t>krátké trvání směru, vrchol na přelomu 19. a 20. století</a:t>
            </a:r>
          </a:p>
          <a:p>
            <a:r>
              <a:rPr lang="cs-CZ" dirty="0"/>
              <a:t>1880 </a:t>
            </a:r>
            <a:r>
              <a:rPr lang="cs-CZ" i="1" dirty="0"/>
              <a:t>manifest verismu</a:t>
            </a:r>
            <a:r>
              <a:rPr lang="cs-CZ" dirty="0"/>
              <a:t> (Milán) – vychází z francouzského realismu a Zolova naturalismu, obrací se proti symbolismu a idealismu v literatuře a proti romantismu a impresionismu v hudbě (zvl. proti historizujícím, milostným, mytologickým a heroickým námětům)</a:t>
            </a:r>
          </a:p>
          <a:p>
            <a:r>
              <a:rPr lang="cs-CZ" dirty="0"/>
              <a:t>odraz zrychleného životního stylu společnosti</a:t>
            </a:r>
          </a:p>
          <a:p>
            <a:r>
              <a:rPr lang="cs-CZ" dirty="0"/>
              <a:t>požadavek realistického znázornění skutečnosti, věrné zachycení lidských charakterů, ale bez vyjádření osobního stanoviska autora</a:t>
            </a:r>
          </a:p>
          <a:p>
            <a:r>
              <a:rPr lang="cs-CZ" dirty="0"/>
              <a:t>v opeře se týká výhradně italského prostředí</a:t>
            </a:r>
          </a:p>
          <a:p>
            <a:r>
              <a:rPr lang="cs-CZ" dirty="0"/>
              <a:t>úspěchy veristických oper však zůstaly omezené jen na jejich dobu, dnes na repertoáru minimálně (z nich zvl. </a:t>
            </a:r>
            <a:r>
              <a:rPr lang="cs-CZ" dirty="0" err="1"/>
              <a:t>Mascagni</a:t>
            </a:r>
            <a:r>
              <a:rPr lang="cs-CZ" dirty="0"/>
              <a:t> a </a:t>
            </a:r>
            <a:r>
              <a:rPr lang="cs-CZ" dirty="0" err="1"/>
              <a:t>Leoncavallo</a:t>
            </a:r>
            <a:r>
              <a:rPr lang="cs-CZ" dirty="0"/>
              <a:t>, </a:t>
            </a:r>
            <a:r>
              <a:rPr lang="cs-CZ" dirty="0" err="1"/>
              <a:t>Puccini</a:t>
            </a:r>
            <a:r>
              <a:rPr lang="cs-CZ" dirty="0"/>
              <a:t>) </a:t>
            </a:r>
          </a:p>
          <a:p>
            <a:r>
              <a:rPr lang="cs-CZ" dirty="0"/>
              <a:t>typické:</a:t>
            </a:r>
          </a:p>
          <a:p>
            <a:pPr lvl="1"/>
            <a:r>
              <a:rPr lang="cs-CZ" dirty="0"/>
              <a:t>náměty realistické, ze současného života, důležitý je sociální moment a zdůraznění regionálních problémů</a:t>
            </a:r>
          </a:p>
          <a:p>
            <a:pPr lvl="1"/>
            <a:r>
              <a:rPr lang="cs-CZ" dirty="0"/>
              <a:t>rychlý spád děje, úzký časový rozsah děje (zhutnění, koncentrace)</a:t>
            </a:r>
          </a:p>
          <a:p>
            <a:pPr lvl="1"/>
            <a:r>
              <a:rPr lang="cs-CZ" dirty="0"/>
              <a:t>efektní líčení prostředí</a:t>
            </a:r>
          </a:p>
          <a:p>
            <a:pPr lvl="1"/>
            <a:r>
              <a:rPr lang="cs-CZ" dirty="0"/>
              <a:t>postavy charakterově vyhroceny</a:t>
            </a:r>
          </a:p>
          <a:p>
            <a:pPr lvl="1"/>
            <a:r>
              <a:rPr lang="cs-CZ" dirty="0"/>
              <a:t>stupňované afekty, brutalita, pudovost, ryzí láska a nenávist</a:t>
            </a:r>
          </a:p>
          <a:p>
            <a:pPr lvl="1"/>
            <a:r>
              <a:rPr lang="cs-CZ" dirty="0"/>
              <a:t>působivé hudební zpracování</a:t>
            </a:r>
          </a:p>
          <a:p>
            <a:pPr lvl="1"/>
            <a:r>
              <a:rPr lang="cs-CZ" dirty="0"/>
              <a:t>strhující jevištní účinek</a:t>
            </a:r>
          </a:p>
          <a:p>
            <a:pPr lvl="1"/>
            <a:r>
              <a:rPr lang="cs-CZ" dirty="0"/>
              <a:t>nic se nezastírá, vše je podáno přímočaře, expresivita</a:t>
            </a:r>
          </a:p>
          <a:p>
            <a:pPr lvl="1"/>
            <a:r>
              <a:rPr lang="cs-CZ" dirty="0"/>
              <a:t>časově zpravidla krátká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13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418BA-681F-4B47-B65D-E7B8F200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Giovane</a:t>
            </a:r>
            <a:r>
              <a:rPr lang="cs-CZ" dirty="0"/>
              <a:t> </a:t>
            </a:r>
            <a:r>
              <a:rPr lang="cs-CZ" dirty="0" err="1"/>
              <a:t>scuola</a:t>
            </a:r>
            <a:r>
              <a:rPr lang="cs-CZ" dirty="0"/>
              <a:t> </a:t>
            </a:r>
            <a:r>
              <a:rPr lang="cs-CZ" dirty="0" err="1"/>
              <a:t>italiana</a:t>
            </a:r>
            <a:r>
              <a:rPr lang="cs-CZ" dirty="0"/>
              <a:t> (Mladá italská škola)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655077-D48D-4C85-8115-159E5492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2025748"/>
            <a:ext cx="11929402" cy="468454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Pietro </a:t>
            </a:r>
            <a:r>
              <a:rPr lang="cs-CZ" dirty="0" err="1"/>
              <a:t>Mascagni</a:t>
            </a:r>
            <a:r>
              <a:rPr lang="cs-CZ" dirty="0"/>
              <a:t> (viz dále)</a:t>
            </a:r>
          </a:p>
          <a:p>
            <a:pPr marL="457200" indent="-457200">
              <a:buAutoNum type="arabicPeriod"/>
            </a:pPr>
            <a:r>
              <a:rPr lang="cs-CZ" dirty="0" err="1"/>
              <a:t>Ruggero</a:t>
            </a:r>
            <a:r>
              <a:rPr lang="cs-CZ" dirty="0"/>
              <a:t> </a:t>
            </a:r>
            <a:r>
              <a:rPr lang="cs-CZ" dirty="0" err="1"/>
              <a:t>Leoncavallo</a:t>
            </a:r>
            <a:r>
              <a:rPr lang="cs-CZ" dirty="0"/>
              <a:t> (viz dále)</a:t>
            </a:r>
          </a:p>
          <a:p>
            <a:pPr marL="457200" indent="-457200">
              <a:buAutoNum type="arabicPeriod"/>
            </a:pPr>
            <a:r>
              <a:rPr lang="cs-CZ" dirty="0"/>
              <a:t>Umberto </a:t>
            </a:r>
            <a:r>
              <a:rPr lang="cs-CZ" dirty="0" err="1"/>
              <a:t>Giordano</a:t>
            </a:r>
            <a:r>
              <a:rPr lang="cs-CZ" dirty="0"/>
              <a:t> (1867 – 1948)</a:t>
            </a:r>
          </a:p>
          <a:p>
            <a:pPr lvl="1"/>
            <a:r>
              <a:rPr lang="cs-CZ" dirty="0"/>
              <a:t>nejznámější opera </a:t>
            </a:r>
            <a:r>
              <a:rPr lang="cs-CZ" i="1" dirty="0"/>
              <a:t>André </a:t>
            </a:r>
            <a:r>
              <a:rPr lang="cs-CZ" i="1" dirty="0" err="1"/>
              <a:t>Chénier</a:t>
            </a:r>
            <a:r>
              <a:rPr lang="cs-CZ" dirty="0"/>
              <a:t> (1896)</a:t>
            </a:r>
          </a:p>
          <a:p>
            <a:pPr lvl="2"/>
            <a:r>
              <a:rPr lang="cs-CZ" dirty="0"/>
              <a:t>historická postava básníka</a:t>
            </a:r>
          </a:p>
          <a:p>
            <a:pPr lvl="2"/>
            <a:r>
              <a:rPr lang="cs-CZ" dirty="0"/>
              <a:t>vyhrocené postavy, barvitá orchestrace</a:t>
            </a:r>
          </a:p>
          <a:p>
            <a:pPr lvl="1"/>
            <a:r>
              <a:rPr lang="cs-CZ" i="1" dirty="0"/>
              <a:t>Fedora</a:t>
            </a:r>
            <a:r>
              <a:rPr lang="cs-CZ" dirty="0"/>
              <a:t> (1898) – poprvé se v titulní roli </a:t>
            </a:r>
            <a:r>
              <a:rPr lang="cs-CZ" dirty="0" err="1"/>
              <a:t>Lorise</a:t>
            </a:r>
            <a:r>
              <a:rPr lang="cs-CZ" dirty="0"/>
              <a:t> prosadil E. </a:t>
            </a:r>
            <a:r>
              <a:rPr lang="cs-CZ" dirty="0" err="1"/>
              <a:t>Caruso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/>
              <a:t>Francesco </a:t>
            </a:r>
            <a:r>
              <a:rPr lang="cs-CZ" dirty="0" err="1"/>
              <a:t>Cilèa</a:t>
            </a:r>
            <a:r>
              <a:rPr lang="cs-CZ" dirty="0"/>
              <a:t> (1866 – 1950)</a:t>
            </a:r>
          </a:p>
          <a:p>
            <a:pPr lvl="1"/>
            <a:r>
              <a:rPr lang="cs-CZ" i="1" dirty="0" err="1"/>
              <a:t>L‘Arlesiana</a:t>
            </a:r>
            <a:r>
              <a:rPr lang="cs-CZ" dirty="0"/>
              <a:t> (</a:t>
            </a:r>
            <a:r>
              <a:rPr lang="cs-CZ" i="1" dirty="0" err="1"/>
              <a:t>Arlézanka</a:t>
            </a:r>
            <a:r>
              <a:rPr lang="cs-CZ" dirty="0"/>
              <a:t>, 1897)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6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E5A24-6494-4597-9A25-C3880082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Pietro Antonio Stefano </a:t>
            </a:r>
            <a:r>
              <a:rPr lang="cs-CZ" dirty="0" err="1"/>
              <a:t>Mascagni</a:t>
            </a:r>
            <a:br>
              <a:rPr lang="cs-CZ" dirty="0"/>
            </a:br>
            <a:r>
              <a:rPr lang="cs-CZ" dirty="0"/>
              <a:t>7. 12. 1863 Livorno – 2. 8. 1945 Řím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1A6332-3D07-4961-85A8-2ACA48FE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025748"/>
            <a:ext cx="11943469" cy="4726744"/>
          </a:xfrm>
        </p:spPr>
        <p:txBody>
          <a:bodyPr/>
          <a:lstStyle/>
          <a:p>
            <a:r>
              <a:rPr lang="cs-CZ" dirty="0"/>
              <a:t>zakládající osobnost italského verismu</a:t>
            </a:r>
          </a:p>
          <a:p>
            <a:r>
              <a:rPr lang="cs-CZ" dirty="0"/>
              <a:t>na milánské konzervatoři studia u </a:t>
            </a:r>
            <a:r>
              <a:rPr lang="cs-CZ" dirty="0" err="1"/>
              <a:t>Pucciniho</a:t>
            </a:r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dirigent kočovné operní </a:t>
            </a:r>
            <a:r>
              <a:rPr lang="cs-CZ" dirty="0"/>
              <a:t>společnosti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využívá populárních melodií</a:t>
            </a:r>
          </a:p>
          <a:p>
            <a:r>
              <a:rPr lang="cs-CZ" dirty="0"/>
              <a:t>nejslavnější dílo: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Cavalleria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rusticana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Sedlák kavalír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1890)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původně dvě dějství, pro účely nakladatelské soutěže je spojil proslulým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Inttermezzem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sinfonico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žádné z jeho pozdějších operních děl (15) nebylo tolik úspěšné</a:t>
            </a:r>
          </a:p>
          <a:p>
            <a:endParaRPr lang="cs-CZ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27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9E07A-D9A5-4246-A750-2FD89A01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dirty="0" err="1"/>
              <a:t>Ruggero</a:t>
            </a:r>
            <a:r>
              <a:rPr lang="cs-CZ" dirty="0"/>
              <a:t> </a:t>
            </a:r>
            <a:r>
              <a:rPr lang="cs-CZ" dirty="0" err="1"/>
              <a:t>Leoncavallo</a:t>
            </a:r>
            <a:br>
              <a:rPr lang="cs-CZ" dirty="0"/>
            </a:br>
            <a:r>
              <a:rPr lang="cs-CZ" dirty="0"/>
              <a:t>23. 4. 1857 Neapol – 9. 8. 1919 </a:t>
            </a:r>
            <a:r>
              <a:rPr lang="cs-CZ" dirty="0" err="1"/>
              <a:t>Montecatini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22A2AB-62B6-4304-9BA0-DAC1EA4F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2025748"/>
            <a:ext cx="11971605" cy="4832252"/>
          </a:xfrm>
        </p:spPr>
        <p:txBody>
          <a:bodyPr/>
          <a:lstStyle/>
          <a:p>
            <a:r>
              <a:rPr lang="cs-CZ" dirty="0"/>
              <a:t>ryzí verista, smysl pro scénický účinek</a:t>
            </a:r>
          </a:p>
          <a:p>
            <a:r>
              <a:rPr lang="cs-CZ" i="1" dirty="0"/>
              <a:t>I </a:t>
            </a:r>
            <a:r>
              <a:rPr lang="cs-CZ" i="1" dirty="0" err="1"/>
              <a:t>Pagliacci</a:t>
            </a:r>
            <a:r>
              <a:rPr lang="cs-CZ" dirty="0"/>
              <a:t> (</a:t>
            </a:r>
            <a:r>
              <a:rPr lang="cs-CZ" i="1" dirty="0"/>
              <a:t>Komedianti</a:t>
            </a:r>
            <a:r>
              <a:rPr lang="cs-CZ" dirty="0"/>
              <a:t>, 1892)</a:t>
            </a:r>
          </a:p>
          <a:p>
            <a:pPr lvl="1"/>
            <a:r>
              <a:rPr lang="cs-CZ" dirty="0"/>
              <a:t>vlastní libreto, premiéra pod taktovkou </a:t>
            </a:r>
            <a:r>
              <a:rPr lang="cs-CZ" dirty="0" err="1"/>
              <a:t>Toscaniniho</a:t>
            </a:r>
            <a:endParaRPr lang="cs-CZ" dirty="0"/>
          </a:p>
          <a:p>
            <a:pPr lvl="1"/>
            <a:r>
              <a:rPr lang="cs-CZ" dirty="0"/>
              <a:t>prolog je manifestem verismu: básník má směle odhalovat strašnou životní pravdu</a:t>
            </a:r>
          </a:p>
        </p:txBody>
      </p:sp>
    </p:spTree>
    <p:extLst>
      <p:ext uri="{BB962C8B-B14F-4D97-AF65-F5344CB8AC3E}">
        <p14:creationId xmlns:p14="http://schemas.microsoft.com/office/powerpoint/2010/main" val="24705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95CD6-7A95-49AD-B4EC-087AD183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Giacomo Antonio Domenico Michele Secondo Maria Puccini</a:t>
            </a:r>
            <a:br>
              <a:rPr lang="cs-CZ" dirty="0"/>
            </a:br>
            <a:r>
              <a:rPr lang="cs-CZ" dirty="0"/>
              <a:t>22. 12. 1858 </a:t>
            </a:r>
            <a:r>
              <a:rPr lang="cs-CZ" dirty="0" err="1"/>
              <a:t>Lucca</a:t>
            </a:r>
            <a:r>
              <a:rPr lang="cs-CZ" dirty="0"/>
              <a:t> - 29. 11. 1924 u Bruselu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231947-92F7-43F9-814A-B58B17C4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1680"/>
            <a:ext cx="12191999" cy="48463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poslední výrazný italský operní skladatel</a:t>
            </a:r>
          </a:p>
          <a:p>
            <a:r>
              <a:rPr lang="cs-CZ" dirty="0"/>
              <a:t>z hudební rodiny, vzdělání v Miláně na konzervatoři u </a:t>
            </a:r>
            <a:r>
              <a:rPr lang="cs-CZ" dirty="0" err="1"/>
              <a:t>Pontichelliho</a:t>
            </a:r>
            <a:endParaRPr lang="cs-CZ" dirty="0"/>
          </a:p>
          <a:p>
            <a:r>
              <a:rPr lang="cs-CZ" dirty="0"/>
              <a:t>10 oper, psal je v době, kdy útvar začal procházet krizí</a:t>
            </a:r>
          </a:p>
          <a:p>
            <a:r>
              <a:rPr lang="cs-CZ" i="1" dirty="0"/>
              <a:t>Manon </a:t>
            </a:r>
            <a:r>
              <a:rPr lang="cs-CZ" i="1" dirty="0" err="1"/>
              <a:t>Lescaut</a:t>
            </a:r>
            <a:r>
              <a:rPr lang="cs-CZ" i="1" dirty="0"/>
              <a:t> </a:t>
            </a:r>
            <a:r>
              <a:rPr lang="cs-CZ" dirty="0"/>
              <a:t>(1893)</a:t>
            </a:r>
          </a:p>
          <a:p>
            <a:pPr lvl="1"/>
            <a:r>
              <a:rPr lang="cs-CZ" dirty="0"/>
              <a:t>libreto několik autorů (vč. jeho samotného a jeho mecenáše a nakladatele </a:t>
            </a:r>
            <a:r>
              <a:rPr lang="cs-CZ" dirty="0" err="1"/>
              <a:t>Ricordiho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reakce na tehdy populární </a:t>
            </a:r>
            <a:r>
              <a:rPr lang="cs-CZ" dirty="0" err="1"/>
              <a:t>Massenetovu</a:t>
            </a:r>
            <a:r>
              <a:rPr lang="cs-CZ" dirty="0"/>
              <a:t> </a:t>
            </a:r>
            <a:r>
              <a:rPr lang="cs-CZ" i="1" dirty="0"/>
              <a:t>Manon</a:t>
            </a:r>
          </a:p>
          <a:p>
            <a:pPr lvl="1"/>
            <a:r>
              <a:rPr lang="cs-CZ" dirty="0"/>
              <a:t>na premiéře senzace</a:t>
            </a:r>
          </a:p>
          <a:p>
            <a:r>
              <a:rPr lang="cs-CZ" i="1" dirty="0"/>
              <a:t>La Bohéme </a:t>
            </a:r>
            <a:r>
              <a:rPr lang="cs-CZ" dirty="0"/>
              <a:t>(</a:t>
            </a:r>
            <a:r>
              <a:rPr lang="cs-CZ" i="1" dirty="0"/>
              <a:t>Bohéma</a:t>
            </a:r>
            <a:r>
              <a:rPr lang="cs-CZ" dirty="0"/>
              <a:t>, 1896)</a:t>
            </a:r>
          </a:p>
          <a:p>
            <a:pPr lvl="1"/>
            <a:r>
              <a:rPr lang="cs-CZ" dirty="0"/>
              <a:t>premiéroval </a:t>
            </a:r>
            <a:r>
              <a:rPr lang="cs-CZ" dirty="0" err="1"/>
              <a:t>Toscanini</a:t>
            </a:r>
            <a:r>
              <a:rPr lang="cs-CZ" dirty="0"/>
              <a:t>, v Praze v čj. provedena 1898</a:t>
            </a:r>
          </a:p>
          <a:p>
            <a:pPr lvl="1"/>
            <a:r>
              <a:rPr lang="cs-CZ" dirty="0"/>
              <a:t>vrchol jeho osobitého projevu</a:t>
            </a:r>
          </a:p>
          <a:p>
            <a:pPr lvl="1"/>
            <a:r>
              <a:rPr lang="cs-CZ" dirty="0"/>
              <a:t>úspěšná i díky vynikajícím libretistům Luigi </a:t>
            </a:r>
            <a:r>
              <a:rPr lang="cs-CZ" dirty="0" err="1"/>
              <a:t>Illica</a:t>
            </a:r>
            <a:r>
              <a:rPr lang="cs-CZ" dirty="0"/>
              <a:t> a Giuseppe </a:t>
            </a:r>
            <a:r>
              <a:rPr lang="cs-CZ" dirty="0" err="1"/>
              <a:t>Giacosa</a:t>
            </a:r>
            <a:endParaRPr lang="cs-CZ" dirty="0"/>
          </a:p>
          <a:p>
            <a:pPr lvl="1"/>
            <a:r>
              <a:rPr lang="cs-CZ" dirty="0"/>
              <a:t>děj v rušné Paříži, rychlé střídání scén</a:t>
            </a:r>
          </a:p>
          <a:p>
            <a:pPr lvl="1"/>
            <a:r>
              <a:rPr lang="cs-CZ" dirty="0"/>
              <a:t>role Rudolfa (proslul L. </a:t>
            </a:r>
            <a:r>
              <a:rPr lang="cs-CZ" dirty="0" err="1"/>
              <a:t>Pavarotti</a:t>
            </a:r>
            <a:r>
              <a:rPr lang="cs-CZ" dirty="0"/>
              <a:t> a Peter Dvorský) a Mimi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06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9392"/>
            <a:ext cx="12191999" cy="622860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378" t="39134" r="41735" b="30563"/>
          <a:stretch/>
        </p:blipFill>
        <p:spPr>
          <a:xfrm>
            <a:off x="5701040" y="3938694"/>
            <a:ext cx="6482876" cy="29164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08834" y="6389767"/>
            <a:ext cx="394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Milán: </a:t>
            </a:r>
            <a:r>
              <a:rPr lang="cs-CZ" b="1" dirty="0"/>
              <a:t>La </a:t>
            </a:r>
            <a:r>
              <a:rPr lang="cs-CZ" b="1" dirty="0" err="1"/>
              <a:t>Scala</a:t>
            </a:r>
            <a:r>
              <a:rPr lang="cs-CZ" b="1" dirty="0"/>
              <a:t> </a:t>
            </a:r>
            <a:r>
              <a:rPr lang="cs-CZ" dirty="0"/>
              <a:t>(1787)</a:t>
            </a:r>
            <a:endParaRPr lang="cs-CZ" b="1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2564" t="36947" r="51538" b="20555"/>
          <a:stretch/>
        </p:blipFill>
        <p:spPr>
          <a:xfrm>
            <a:off x="8015179" y="0"/>
            <a:ext cx="4176821" cy="393585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99385" y="1983025"/>
            <a:ext cx="391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Benátky: </a:t>
            </a:r>
          </a:p>
          <a:p>
            <a:r>
              <a:rPr lang="cs-CZ" b="1" dirty="0"/>
              <a:t>La </a:t>
            </a:r>
            <a:r>
              <a:rPr lang="cs-CZ" b="1" dirty="0" err="1"/>
              <a:t>Fenice</a:t>
            </a:r>
            <a:r>
              <a:rPr lang="cs-CZ" b="1" dirty="0"/>
              <a:t> </a:t>
            </a:r>
          </a:p>
          <a:p>
            <a:r>
              <a:rPr lang="cs-CZ" dirty="0"/>
              <a:t>(1792)</a:t>
            </a:r>
            <a:endParaRPr lang="cs-CZ" b="1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3DA48E3-C789-48F0-9906-7596E74E1C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74" t="45162" r="51654" b="21176"/>
          <a:stretch/>
        </p:blipFill>
        <p:spPr>
          <a:xfrm>
            <a:off x="8083" y="604317"/>
            <a:ext cx="5701039" cy="333295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7D6868E-2ABE-48E1-A17E-46A6C5DDD78B}"/>
              </a:ext>
            </a:extLst>
          </p:cNvPr>
          <p:cNvSpPr txBox="1"/>
          <p:nvPr/>
        </p:nvSpPr>
        <p:spPr>
          <a:xfrm>
            <a:off x="8083" y="3962348"/>
            <a:ext cx="532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Neapol: </a:t>
            </a:r>
            <a:r>
              <a:rPr lang="cs-CZ" b="1" dirty="0" err="1"/>
              <a:t>Teatro</a:t>
            </a:r>
            <a:r>
              <a:rPr lang="cs-CZ" b="1" dirty="0"/>
              <a:t> di San Carlo</a:t>
            </a:r>
            <a:r>
              <a:rPr lang="cs-CZ" dirty="0"/>
              <a:t> (1737) – nejstarší nepřetržitě provozovaná opera na světě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927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87A7EE-0F34-4147-A7D8-A9737659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9815"/>
            <a:ext cx="11985674" cy="4698609"/>
          </a:xfrm>
        </p:spPr>
        <p:txBody>
          <a:bodyPr>
            <a:normAutofit lnSpcReduction="10000"/>
          </a:bodyPr>
          <a:lstStyle/>
          <a:p>
            <a:r>
              <a:rPr lang="cs-CZ" i="1" dirty="0" err="1"/>
              <a:t>Tosca</a:t>
            </a:r>
            <a:r>
              <a:rPr lang="cs-CZ" dirty="0"/>
              <a:t> (1900)</a:t>
            </a:r>
          </a:p>
          <a:p>
            <a:pPr lvl="1"/>
            <a:r>
              <a:rPr lang="cs-CZ" dirty="0"/>
              <a:t>tragická, s naznačenou politickou zápletkou, rozvíjí velmi drastický děj</a:t>
            </a:r>
          </a:p>
          <a:p>
            <a:pPr lvl="1"/>
            <a:r>
              <a:rPr lang="cs-CZ" dirty="0"/>
              <a:t>velmi krátké melodie, známá </a:t>
            </a:r>
            <a:r>
              <a:rPr lang="cs-CZ" i="1" dirty="0"/>
              <a:t>E </a:t>
            </a:r>
            <a:r>
              <a:rPr lang="cs-CZ" i="1" dirty="0" err="1"/>
              <a:t>lucevan</a:t>
            </a:r>
            <a:r>
              <a:rPr lang="cs-CZ" i="1" dirty="0"/>
              <a:t>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stelle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A svítily hvězdy</a:t>
            </a:r>
            <a:r>
              <a:rPr lang="cs-CZ" dirty="0"/>
              <a:t>) ve 3. jednání</a:t>
            </a:r>
          </a:p>
          <a:p>
            <a:pPr lvl="1"/>
            <a:r>
              <a:rPr lang="cs-CZ" dirty="0"/>
              <a:t>typické: dějové napětí, dramatické efekty, sóla se rychle střídají se sbory</a:t>
            </a:r>
          </a:p>
          <a:p>
            <a:pPr lvl="1"/>
            <a:r>
              <a:rPr lang="cs-CZ" dirty="0"/>
              <a:t>v závěru zazní </a:t>
            </a:r>
            <a:r>
              <a:rPr lang="cs-CZ" i="1" dirty="0"/>
              <a:t>Te Deum</a:t>
            </a:r>
          </a:p>
          <a:p>
            <a:r>
              <a:rPr lang="cs-CZ" i="1" dirty="0"/>
              <a:t>Madame </a:t>
            </a:r>
            <a:r>
              <a:rPr lang="cs-CZ" i="1" dirty="0" err="1"/>
              <a:t>Butterfly</a:t>
            </a:r>
            <a:r>
              <a:rPr lang="cs-CZ" i="1" dirty="0"/>
              <a:t> </a:t>
            </a:r>
            <a:r>
              <a:rPr lang="cs-CZ" dirty="0"/>
              <a:t>(1904)</a:t>
            </a:r>
          </a:p>
          <a:p>
            <a:pPr lvl="1"/>
            <a:r>
              <a:rPr lang="cs-CZ" dirty="0"/>
              <a:t>japonská tematika (studium japonské hudby) → používá pentatoniku</a:t>
            </a:r>
          </a:p>
          <a:p>
            <a:pPr lvl="1"/>
            <a:r>
              <a:rPr lang="cs-CZ" dirty="0"/>
              <a:t>nešťastně zamilovaná mladá Japonka – hýřivá a opojná hudba</a:t>
            </a:r>
          </a:p>
          <a:p>
            <a:pPr lvl="1"/>
            <a:r>
              <a:rPr lang="cs-CZ" dirty="0"/>
              <a:t>populární na celém světě dodnes</a:t>
            </a:r>
          </a:p>
          <a:p>
            <a:r>
              <a:rPr lang="cs-CZ" i="1" dirty="0"/>
              <a:t>La </a:t>
            </a:r>
            <a:r>
              <a:rPr lang="cs-CZ" i="1" dirty="0" err="1"/>
              <a:t>Fanciulla</a:t>
            </a:r>
            <a:r>
              <a:rPr lang="cs-CZ" i="1" dirty="0"/>
              <a:t> </a:t>
            </a:r>
            <a:r>
              <a:rPr lang="cs-CZ" i="1" dirty="0" err="1"/>
              <a:t>del</a:t>
            </a:r>
            <a:r>
              <a:rPr lang="cs-CZ" i="1" dirty="0"/>
              <a:t> </a:t>
            </a:r>
            <a:r>
              <a:rPr lang="cs-CZ" i="1" dirty="0" err="1"/>
              <a:t>West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Děvče / Dívka</a:t>
            </a:r>
            <a:r>
              <a:rPr lang="cs-CZ" dirty="0"/>
              <a:t> </a:t>
            </a:r>
            <a:r>
              <a:rPr lang="cs-CZ" i="1" dirty="0"/>
              <a:t>ze Zlatého Západu</a:t>
            </a:r>
            <a:r>
              <a:rPr lang="cs-CZ" dirty="0"/>
              <a:t>, 1910)</a:t>
            </a:r>
          </a:p>
          <a:p>
            <a:pPr lvl="1"/>
            <a:r>
              <a:rPr lang="cs-CZ" dirty="0"/>
              <a:t>premiéra v MET s E. Destinnovou a E. </a:t>
            </a:r>
            <a:r>
              <a:rPr lang="cs-CZ" dirty="0" err="1"/>
              <a:t>Carusem</a:t>
            </a:r>
            <a:r>
              <a:rPr lang="cs-CZ" dirty="0"/>
              <a:t>, </a:t>
            </a:r>
            <a:r>
              <a:rPr lang="cs-CZ" dirty="0" err="1"/>
              <a:t>dirig</a:t>
            </a:r>
            <a:r>
              <a:rPr lang="cs-CZ" dirty="0"/>
              <a:t>. A. </a:t>
            </a:r>
            <a:r>
              <a:rPr lang="cs-CZ" dirty="0" err="1"/>
              <a:t>Toscanini</a:t>
            </a:r>
            <a:endParaRPr lang="cs-CZ" dirty="0"/>
          </a:p>
          <a:p>
            <a:pPr lvl="1"/>
            <a:r>
              <a:rPr lang="cs-CZ" dirty="0"/>
              <a:t>drsný hudební výraz, místy se blíží k atonalitě</a:t>
            </a:r>
          </a:p>
          <a:p>
            <a:pPr lvl="1"/>
            <a:r>
              <a:rPr lang="cs-CZ" dirty="0"/>
              <a:t>sklon k triviálnosti (opereta)</a:t>
            </a:r>
          </a:p>
        </p:txBody>
      </p:sp>
    </p:spTree>
    <p:extLst>
      <p:ext uri="{BB962C8B-B14F-4D97-AF65-F5344CB8AC3E}">
        <p14:creationId xmlns:p14="http://schemas.microsoft.com/office/powerpoint/2010/main" val="1043603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EE1B21-36F1-4B30-B3B1-902737A4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983545"/>
            <a:ext cx="11887199" cy="4698608"/>
          </a:xfrm>
        </p:spPr>
        <p:txBody>
          <a:bodyPr/>
          <a:lstStyle/>
          <a:p>
            <a:r>
              <a:rPr lang="cs-CZ" i="1" dirty="0" err="1"/>
              <a:t>Trittico</a:t>
            </a:r>
            <a:r>
              <a:rPr lang="cs-CZ" dirty="0"/>
              <a:t> (</a:t>
            </a:r>
            <a:r>
              <a:rPr lang="cs-CZ" i="1" dirty="0"/>
              <a:t>Triptych</a:t>
            </a:r>
            <a:r>
              <a:rPr lang="cs-CZ" dirty="0"/>
              <a:t>, 1918)</a:t>
            </a:r>
          </a:p>
          <a:p>
            <a:pPr lvl="1"/>
            <a:r>
              <a:rPr lang="cs-CZ" dirty="0"/>
              <a:t>části:</a:t>
            </a:r>
          </a:p>
          <a:p>
            <a:pPr lvl="2"/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tabarro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Plášť</a:t>
            </a:r>
            <a:r>
              <a:rPr lang="cs-CZ" dirty="0"/>
              <a:t>)</a:t>
            </a:r>
          </a:p>
          <a:p>
            <a:pPr lvl="2"/>
            <a:r>
              <a:rPr lang="cs-CZ" i="1" dirty="0" err="1"/>
              <a:t>Suor</a:t>
            </a:r>
            <a:r>
              <a:rPr lang="cs-CZ" i="1" dirty="0"/>
              <a:t> Angelica </a:t>
            </a:r>
            <a:r>
              <a:rPr lang="cs-CZ" dirty="0"/>
              <a:t>(</a:t>
            </a:r>
            <a:r>
              <a:rPr lang="cs-CZ" i="1" dirty="0"/>
              <a:t>Sestra Angelika</a:t>
            </a:r>
            <a:r>
              <a:rPr lang="cs-CZ" dirty="0"/>
              <a:t>) - kontrastní, bez dramatických zvratů</a:t>
            </a:r>
          </a:p>
          <a:p>
            <a:pPr lvl="2"/>
            <a:r>
              <a:rPr lang="cs-CZ" i="1" dirty="0"/>
              <a:t>Gianni </a:t>
            </a:r>
            <a:r>
              <a:rPr lang="cs-CZ" i="1" dirty="0" err="1"/>
              <a:t>Schicchi</a:t>
            </a:r>
            <a:r>
              <a:rPr lang="cs-CZ" i="1" dirty="0"/>
              <a:t> </a:t>
            </a:r>
            <a:r>
              <a:rPr lang="cs-CZ" dirty="0"/>
              <a:t>– jediná jeho </a:t>
            </a:r>
            <a:r>
              <a:rPr lang="cs-CZ" dirty="0" err="1"/>
              <a:t>buffózní</a:t>
            </a:r>
            <a:r>
              <a:rPr lang="cs-CZ" dirty="0"/>
              <a:t> hra, jedno z jeho nejlepších děl, nejznámější</a:t>
            </a:r>
          </a:p>
          <a:p>
            <a:r>
              <a:rPr lang="cs-CZ" i="1" dirty="0" err="1"/>
              <a:t>Turandot</a:t>
            </a:r>
            <a:r>
              <a:rPr lang="cs-CZ" i="1" dirty="0"/>
              <a:t> </a:t>
            </a:r>
            <a:r>
              <a:rPr lang="cs-CZ" dirty="0"/>
              <a:t>(nedokončená)</a:t>
            </a:r>
          </a:p>
          <a:p>
            <a:pPr lvl="1"/>
            <a:r>
              <a:rPr lang="cs-CZ" dirty="0"/>
              <a:t>jeho nejbohatší a hudebně nejvýraznější dílo</a:t>
            </a:r>
          </a:p>
          <a:p>
            <a:pPr lvl="1"/>
            <a:r>
              <a:rPr lang="cs-CZ" dirty="0"/>
              <a:t>děj o kruté čínské princezně → vyjádření čínského koloritu v pohádkovém ovzduší</a:t>
            </a:r>
          </a:p>
          <a:p>
            <a:pPr lvl="1"/>
            <a:r>
              <a:rPr lang="cs-CZ" dirty="0"/>
              <a:t>používá dětský sbor</a:t>
            </a:r>
          </a:p>
          <a:p>
            <a:pPr lvl="1"/>
            <a:r>
              <a:rPr lang="cs-CZ" dirty="0"/>
              <a:t>na premiéře 1926 v La </a:t>
            </a:r>
            <a:r>
              <a:rPr lang="cs-CZ" dirty="0" err="1"/>
              <a:t>Scale</a:t>
            </a:r>
            <a:r>
              <a:rPr lang="cs-CZ" dirty="0"/>
              <a:t> provedl </a:t>
            </a:r>
            <a:r>
              <a:rPr lang="cs-CZ" dirty="0" err="1"/>
              <a:t>Toscanini</a:t>
            </a:r>
            <a:r>
              <a:rPr lang="cs-CZ" dirty="0"/>
              <a:t>, přerušil operu tam, kde končil rukopis</a:t>
            </a:r>
          </a:p>
          <a:p>
            <a:pPr lvl="1"/>
            <a:r>
              <a:rPr lang="cs-CZ" dirty="0"/>
              <a:t>dokončil </a:t>
            </a:r>
            <a:r>
              <a:rPr lang="cs-CZ" dirty="0" err="1"/>
              <a:t>Pucciniho</a:t>
            </a:r>
            <a:r>
              <a:rPr lang="cs-CZ" dirty="0"/>
              <a:t> žák Franco </a:t>
            </a:r>
            <a:r>
              <a:rPr lang="cs-CZ" dirty="0" err="1"/>
              <a:t>Alfano</a:t>
            </a:r>
            <a:r>
              <a:rPr lang="cs-CZ" dirty="0"/>
              <a:t> (závěrečný duet a finále opery)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74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7AEBA-D306-44FF-9D96-3392E99E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Italský verismus - další skladatelé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E94387-BEA4-471E-9BF0-387E6CE3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2067950"/>
            <a:ext cx="11887200" cy="4600135"/>
          </a:xfrm>
        </p:spPr>
        <p:txBody>
          <a:bodyPr/>
          <a:lstStyle/>
          <a:p>
            <a:r>
              <a:rPr lang="cs-CZ" dirty="0"/>
              <a:t>UMBERTO GIORDANO (1867 – 1948)</a:t>
            </a:r>
          </a:p>
          <a:p>
            <a:r>
              <a:rPr lang="cs-CZ" dirty="0"/>
              <a:t>WOLF-FERRARI ERMANO (1876 – 1948)</a:t>
            </a:r>
          </a:p>
          <a:p>
            <a:pPr lvl="1"/>
            <a:r>
              <a:rPr lang="cs-CZ" dirty="0"/>
              <a:t>opery často psal na náměty her Carla Goldoniho</a:t>
            </a:r>
          </a:p>
          <a:p>
            <a:pPr lvl="1"/>
            <a:r>
              <a:rPr lang="cs-CZ" dirty="0"/>
              <a:t>známé jsou zvl. jeho komické opery</a:t>
            </a:r>
          </a:p>
          <a:p>
            <a:r>
              <a:rPr lang="cs-CZ" dirty="0"/>
              <a:t>ZANDONAI RICARDO (1883 – 1944)</a:t>
            </a:r>
          </a:p>
          <a:p>
            <a:pPr lvl="1"/>
            <a:r>
              <a:rPr lang="cs-CZ" dirty="0"/>
              <a:t>studia u Pietra </a:t>
            </a:r>
            <a:r>
              <a:rPr lang="cs-CZ" dirty="0" err="1"/>
              <a:t>Mascagniho</a:t>
            </a:r>
            <a:endParaRPr lang="cs-CZ" dirty="0"/>
          </a:p>
          <a:p>
            <a:pPr lvl="1"/>
            <a:r>
              <a:rPr lang="cs-CZ" dirty="0"/>
              <a:t>propagoval </a:t>
            </a:r>
            <a:r>
              <a:rPr lang="cs-CZ" dirty="0" err="1"/>
              <a:t>Rossiniho</a:t>
            </a:r>
            <a:r>
              <a:rPr lang="cs-CZ" dirty="0"/>
              <a:t> dílo, 1941 přepracoval jeho operu </a:t>
            </a:r>
            <a:r>
              <a:rPr lang="it-IT" dirty="0">
                <a:effectLst/>
              </a:rPr>
              <a:t> </a:t>
            </a:r>
            <a:r>
              <a:rPr lang="it-IT" i="1" dirty="0">
                <a:effectLst/>
              </a:rPr>
              <a:t>La gazza ladra</a:t>
            </a:r>
            <a:r>
              <a:rPr lang="it-IT" dirty="0">
                <a:effectLst/>
              </a:rPr>
              <a:t> (</a:t>
            </a:r>
            <a:r>
              <a:rPr lang="it-IT" i="1" dirty="0">
                <a:effectLst/>
              </a:rPr>
              <a:t>Straka zlodějka</a:t>
            </a:r>
            <a:r>
              <a:rPr lang="cs-CZ" dirty="0">
                <a:effectLst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387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95054"/>
            <a:ext cx="12191999" cy="48629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ENERICO CARUSO (1873 – 1921)</a:t>
            </a:r>
          </a:p>
          <a:p>
            <a:r>
              <a:rPr lang="cs-CZ" dirty="0"/>
              <a:t>tenor, úspěšný ve všech operních oborech</a:t>
            </a:r>
          </a:p>
          <a:p>
            <a:r>
              <a:rPr lang="cs-CZ" dirty="0"/>
              <a:t>zvl. v 10. a 20. letech 20. stol. zásluhy </a:t>
            </a:r>
          </a:p>
          <a:p>
            <a:pPr marL="0" indent="0">
              <a:buNone/>
            </a:pPr>
            <a:r>
              <a:rPr lang="cs-CZ" dirty="0"/>
              <a:t>   za gramofonové nahrávky (přes 260)</a:t>
            </a:r>
          </a:p>
          <a:p>
            <a:r>
              <a:rPr lang="cs-CZ" dirty="0"/>
              <a:t>spolupráce s Emou Destinnovou (např. </a:t>
            </a:r>
          </a:p>
          <a:p>
            <a:pPr marL="0" indent="0">
              <a:buNone/>
            </a:pPr>
            <a:r>
              <a:rPr lang="cs-CZ" dirty="0"/>
              <a:t>   v </a:t>
            </a:r>
            <a:r>
              <a:rPr lang="cs-CZ" dirty="0" err="1"/>
              <a:t>Pucciniho</a:t>
            </a:r>
            <a:r>
              <a:rPr lang="cs-CZ" dirty="0"/>
              <a:t> opeře </a:t>
            </a:r>
            <a:r>
              <a:rPr lang="cs-CZ" i="1" dirty="0"/>
              <a:t>Děvče ze zlatého Západu </a:t>
            </a:r>
            <a:r>
              <a:rPr lang="cs-CZ" dirty="0"/>
              <a:t>aj.)</a:t>
            </a:r>
          </a:p>
          <a:p>
            <a:r>
              <a:rPr lang="cs-CZ" dirty="0"/>
              <a:t>od 1903 v New Yorku </a:t>
            </a:r>
          </a:p>
          <a:p>
            <a:pPr marL="0" indent="0">
              <a:buNone/>
            </a:pPr>
            <a:r>
              <a:rPr lang="cs-CZ" dirty="0"/>
              <a:t>   							</a:t>
            </a:r>
            <a:r>
              <a:rPr lang="cs-CZ" b="1" dirty="0"/>
              <a:t>Metropolitan Opera - MET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				na Manhattanu, založena 1880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ARTURO TOSCANINI (1867 – 1957)</a:t>
            </a:r>
          </a:p>
          <a:p>
            <a:r>
              <a:rPr lang="cs-CZ" dirty="0"/>
              <a:t>dirigent, původně violoncellista (v orchestru při premiéře Verdiho </a:t>
            </a:r>
            <a:r>
              <a:rPr lang="cs-CZ" i="1" dirty="0"/>
              <a:t>Othella</a:t>
            </a:r>
            <a:r>
              <a:rPr lang="cs-CZ" dirty="0"/>
              <a:t>)</a:t>
            </a:r>
          </a:p>
          <a:p>
            <a:r>
              <a:rPr lang="cs-CZ" dirty="0"/>
              <a:t>působil zvl. v milánské La </a:t>
            </a:r>
            <a:r>
              <a:rPr lang="cs-CZ" dirty="0" err="1"/>
              <a:t>Scale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426" t="33074" r="45751" b="27100"/>
          <a:stretch/>
        </p:blipFill>
        <p:spPr>
          <a:xfrm>
            <a:off x="5738773" y="-1"/>
            <a:ext cx="6453225" cy="43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 a opereta -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995055"/>
            <a:ext cx="11946576" cy="4738254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BRANBERGER, Jan a Zdeňka MÜNZEROVÁ. 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v opeře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4. vyd. Praha: Orbis, 1948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SADIE, Stanley.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grove dictionary of opera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London: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Macmillan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1994. ISBN 978-0195221862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TROJAN, Jan. 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Dějiny opery: tvůrci předloh, libretisté, skladatelé a jejich díla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Praha: Paseka, 2001. ISBN 80-7185-348-8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9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Trojhvězdí </a:t>
            </a:r>
            <a:r>
              <a:rPr lang="cs-CZ" dirty="0" err="1"/>
              <a:t>rossinistů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03" y="1995056"/>
            <a:ext cx="11970327" cy="4750128"/>
          </a:xfrm>
        </p:spPr>
        <p:txBody>
          <a:bodyPr/>
          <a:lstStyle/>
          <a:p>
            <a:r>
              <a:rPr lang="cs-CZ" dirty="0" err="1"/>
              <a:t>Gioachino</a:t>
            </a:r>
            <a:r>
              <a:rPr lang="cs-CZ" dirty="0"/>
              <a:t> </a:t>
            </a:r>
            <a:r>
              <a:rPr lang="cs-CZ" dirty="0" err="1"/>
              <a:t>Rossini</a:t>
            </a:r>
            <a:r>
              <a:rPr lang="cs-CZ" dirty="0"/>
              <a:t> + </a:t>
            </a:r>
            <a:r>
              <a:rPr lang="cs-CZ" dirty="0" err="1"/>
              <a:t>Gaetano</a:t>
            </a:r>
            <a:r>
              <a:rPr lang="cs-CZ" dirty="0"/>
              <a:t> </a:t>
            </a:r>
            <a:r>
              <a:rPr lang="cs-CZ" dirty="0" err="1"/>
              <a:t>Donizetti</a:t>
            </a:r>
            <a:r>
              <a:rPr lang="cs-CZ" dirty="0"/>
              <a:t> + </a:t>
            </a:r>
            <a:r>
              <a:rPr lang="it-IT" dirty="0"/>
              <a:t>Vincenzo</a:t>
            </a:r>
            <a:r>
              <a:rPr lang="cs-CZ" dirty="0"/>
              <a:t> </a:t>
            </a:r>
            <a:r>
              <a:rPr lang="it-IT" dirty="0"/>
              <a:t>Bellini</a:t>
            </a:r>
            <a:endParaRPr lang="cs-CZ" dirty="0"/>
          </a:p>
          <a:p>
            <a:r>
              <a:rPr lang="cs-CZ" dirty="0"/>
              <a:t>využívají melodiky lidové písně a populární hudby</a:t>
            </a:r>
          </a:p>
          <a:p>
            <a:r>
              <a:rPr lang="cs-CZ" dirty="0"/>
              <a:t>operní typ založený na velké (koncertní) koloraturní árii → na ně navázal Verdi v raném kompozičním období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6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11037-C5DD-4591-B2E3-384787DA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Gioachino</a:t>
            </a:r>
            <a:r>
              <a:rPr lang="cs-CZ" dirty="0"/>
              <a:t> Antonio </a:t>
            </a:r>
            <a:r>
              <a:rPr lang="cs-CZ" dirty="0" err="1"/>
              <a:t>Rossini</a:t>
            </a:r>
            <a:br>
              <a:rPr lang="cs-CZ" dirty="0"/>
            </a:br>
            <a:r>
              <a:rPr lang="cs-CZ" dirty="0"/>
              <a:t>29. 2. 1792 </a:t>
            </a:r>
            <a:r>
              <a:rPr lang="cs-CZ" dirty="0" err="1"/>
              <a:t>Pesaro</a:t>
            </a:r>
            <a:r>
              <a:rPr lang="cs-CZ" dirty="0"/>
              <a:t> - 13. 11. 1868 </a:t>
            </a:r>
            <a:r>
              <a:rPr lang="cs-CZ" dirty="0" err="1"/>
              <a:t>Passy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65FB77-DD9D-41BF-812B-8CC1B366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5054"/>
            <a:ext cx="12065329" cy="486294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hudební vzdělání v </a:t>
            </a:r>
            <a:r>
              <a:rPr lang="cs-CZ" dirty="0" err="1"/>
              <a:t>Bologni</a:t>
            </a:r>
            <a:r>
              <a:rPr lang="cs-CZ" dirty="0"/>
              <a:t> a samostudium</a:t>
            </a:r>
          </a:p>
          <a:p>
            <a:r>
              <a:rPr lang="cs-CZ" dirty="0"/>
              <a:t>od 1815 spolupráce s divadlem San Carlo (zde ředitel Domenico </a:t>
            </a:r>
            <a:r>
              <a:rPr lang="cs-CZ" dirty="0" err="1"/>
              <a:t>Barbaja</a:t>
            </a:r>
            <a:r>
              <a:rPr lang="cs-CZ" dirty="0"/>
              <a:t>)</a:t>
            </a:r>
          </a:p>
          <a:p>
            <a:r>
              <a:rPr lang="cs-CZ" dirty="0"/>
              <a:t>1822 svatba s Isabellou </a:t>
            </a:r>
            <a:r>
              <a:rPr lang="cs-CZ" dirty="0" err="1"/>
              <a:t>Colbranovou</a:t>
            </a:r>
            <a:r>
              <a:rPr lang="cs-CZ" dirty="0"/>
              <a:t>, jednou z nejlepších sopranistek</a:t>
            </a:r>
          </a:p>
          <a:p>
            <a:r>
              <a:rPr lang="cs-CZ" dirty="0"/>
              <a:t>po neúspěšném provedení opery </a:t>
            </a:r>
            <a:r>
              <a:rPr lang="cs-CZ" i="1" dirty="0"/>
              <a:t>Semiramis</a:t>
            </a:r>
            <a:r>
              <a:rPr lang="cs-CZ" dirty="0"/>
              <a:t> (1823) odchází z Itálie: přes Londýn a Vídeň do Francie, v Paříži vedl </a:t>
            </a:r>
            <a:r>
              <a:rPr lang="cs-CZ" dirty="0" err="1"/>
              <a:t>Théâtre</a:t>
            </a:r>
            <a:r>
              <a:rPr lang="cs-CZ" dirty="0"/>
              <a:t> </a:t>
            </a:r>
            <a:r>
              <a:rPr lang="cs-CZ" dirty="0" err="1"/>
              <a:t>italien</a:t>
            </a:r>
            <a:endParaRPr lang="cs-CZ" dirty="0"/>
          </a:p>
          <a:p>
            <a:r>
              <a:rPr lang="cs-CZ" dirty="0"/>
              <a:t>po dokončení jeho nejslavnější opery </a:t>
            </a:r>
            <a:r>
              <a:rPr lang="cs-CZ" i="1" dirty="0"/>
              <a:t>Vilém </a:t>
            </a:r>
            <a:r>
              <a:rPr lang="cs-CZ" i="1" dirty="0" err="1"/>
              <a:t>Tell</a:t>
            </a:r>
            <a:r>
              <a:rPr lang="cs-CZ" dirty="0"/>
              <a:t> se sám rozhodl ukončit kariéru operního skladatele</a:t>
            </a:r>
          </a:p>
          <a:p>
            <a:r>
              <a:rPr lang="cs-CZ" dirty="0"/>
              <a:t>jedinečný melodik a autor typu opera </a:t>
            </a:r>
            <a:r>
              <a:rPr lang="cs-CZ" dirty="0" err="1"/>
              <a:t>buffa</a:t>
            </a:r>
            <a:r>
              <a:rPr lang="cs-CZ" dirty="0"/>
              <a:t> (ve své době ceněn i jako autor opery </a:t>
            </a:r>
            <a:r>
              <a:rPr lang="cs-CZ" dirty="0" err="1"/>
              <a:t>seria</a:t>
            </a:r>
            <a:r>
              <a:rPr lang="cs-CZ" dirty="0"/>
              <a:t>), mistr hudební charakteristiky</a:t>
            </a:r>
          </a:p>
          <a:p>
            <a:r>
              <a:rPr lang="cs-CZ" dirty="0"/>
              <a:t>přínos v rozvoji ansámblu v opeře </a:t>
            </a:r>
            <a:r>
              <a:rPr lang="cs-CZ" dirty="0" err="1"/>
              <a:t>buffa</a:t>
            </a:r>
            <a:r>
              <a:rPr lang="cs-CZ" dirty="0"/>
              <a:t> – v tomto vedle sebe neměl konkurenci</a:t>
            </a:r>
          </a:p>
          <a:p>
            <a:r>
              <a:rPr lang="cs-CZ" i="1" dirty="0"/>
              <a:t>La Pietra </a:t>
            </a:r>
            <a:r>
              <a:rPr lang="cs-CZ" i="1" dirty="0" err="1"/>
              <a:t>del</a:t>
            </a:r>
            <a:r>
              <a:rPr lang="cs-CZ" i="1" dirty="0"/>
              <a:t> paragone </a:t>
            </a:r>
            <a:r>
              <a:rPr lang="cs-CZ" dirty="0"/>
              <a:t>(</a:t>
            </a:r>
            <a:r>
              <a:rPr lang="cs-CZ" i="1" dirty="0"/>
              <a:t>Manželská smlouva</a:t>
            </a:r>
            <a:r>
              <a:rPr lang="cs-CZ" dirty="0"/>
              <a:t>, 1810)</a:t>
            </a:r>
          </a:p>
          <a:p>
            <a:pPr lvl="1"/>
            <a:r>
              <a:rPr lang="cs-CZ" dirty="0" err="1"/>
              <a:t>buffa</a:t>
            </a:r>
            <a:r>
              <a:rPr lang="cs-CZ" dirty="0"/>
              <a:t>, ještě bez sborů, kupecké prostředí</a:t>
            </a:r>
          </a:p>
          <a:p>
            <a:pPr lvl="1"/>
            <a:r>
              <a:rPr lang="cs-CZ" dirty="0"/>
              <a:t>duet </a:t>
            </a:r>
            <a:r>
              <a:rPr lang="cs-CZ" i="1" dirty="0" err="1"/>
              <a:t>Dunque</a:t>
            </a:r>
            <a:r>
              <a:rPr lang="cs-CZ" i="1" dirty="0"/>
              <a:t> </a:t>
            </a:r>
            <a:r>
              <a:rPr lang="cs-CZ" i="1" dirty="0" err="1"/>
              <a:t>io</a:t>
            </a:r>
            <a:r>
              <a:rPr lang="cs-CZ" i="1" dirty="0"/>
              <a:t> son</a:t>
            </a:r>
            <a:r>
              <a:rPr lang="cs-CZ" dirty="0"/>
              <a:t> (</a:t>
            </a:r>
            <a:r>
              <a:rPr lang="cs-CZ" i="1" dirty="0"/>
              <a:t>Jsem to já</a:t>
            </a:r>
            <a:r>
              <a:rPr lang="cs-CZ" dirty="0"/>
              <a:t>) později použil v </a:t>
            </a:r>
            <a:r>
              <a:rPr lang="cs-CZ" i="1" dirty="0"/>
              <a:t>Lazebníku sevillském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01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132FCB-6D55-4708-BC0F-19710E9D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61182"/>
            <a:ext cx="12027876" cy="6196818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La Pietra </a:t>
            </a:r>
            <a:r>
              <a:rPr lang="cs-CZ" i="1" dirty="0" err="1"/>
              <a:t>del</a:t>
            </a:r>
            <a:r>
              <a:rPr lang="cs-CZ" i="1" dirty="0"/>
              <a:t> paragone </a:t>
            </a:r>
            <a:r>
              <a:rPr lang="cs-CZ" dirty="0"/>
              <a:t>(</a:t>
            </a:r>
            <a:r>
              <a:rPr lang="cs-CZ" i="1" dirty="0"/>
              <a:t>Prubířský kámen</a:t>
            </a:r>
            <a:r>
              <a:rPr lang="cs-CZ" dirty="0"/>
              <a:t>, 1812)</a:t>
            </a:r>
          </a:p>
          <a:p>
            <a:pPr lvl="1"/>
            <a:r>
              <a:rPr lang="cs-CZ" dirty="0"/>
              <a:t>v La </a:t>
            </a:r>
            <a:r>
              <a:rPr lang="cs-CZ" dirty="0" err="1"/>
              <a:t>Scale</a:t>
            </a:r>
            <a:r>
              <a:rPr lang="cs-CZ" dirty="0"/>
              <a:t> obrovský ohlas</a:t>
            </a:r>
          </a:p>
          <a:p>
            <a:r>
              <a:rPr lang="cs-CZ" i="1" dirty="0" err="1"/>
              <a:t>Tancredi</a:t>
            </a:r>
            <a:r>
              <a:rPr lang="cs-CZ" dirty="0"/>
              <a:t> (</a:t>
            </a:r>
            <a:r>
              <a:rPr lang="cs-CZ" i="1" dirty="0" err="1"/>
              <a:t>Tankred</a:t>
            </a:r>
            <a:r>
              <a:rPr lang="cs-CZ" dirty="0"/>
              <a:t>, 1813)</a:t>
            </a:r>
          </a:p>
          <a:p>
            <a:pPr lvl="1"/>
            <a:r>
              <a:rPr lang="cs-CZ" dirty="0" err="1"/>
              <a:t>seria</a:t>
            </a:r>
            <a:r>
              <a:rPr lang="cs-CZ" dirty="0"/>
              <a:t>, množství ansámblů a prokomponovaných scén → příznačné pro jeho pozdní kompoziční období</a:t>
            </a:r>
          </a:p>
          <a:p>
            <a:pPr lvl="1"/>
            <a:r>
              <a:rPr lang="cs-CZ" dirty="0"/>
              <a:t>populární milostná árie </a:t>
            </a:r>
            <a:r>
              <a:rPr lang="cs-CZ" i="1" dirty="0"/>
              <a:t>Di </a:t>
            </a:r>
            <a:r>
              <a:rPr lang="cs-CZ" i="1" dirty="0" err="1"/>
              <a:t>tanti</a:t>
            </a:r>
            <a:r>
              <a:rPr lang="cs-CZ" i="1" dirty="0"/>
              <a:t> </a:t>
            </a:r>
            <a:r>
              <a:rPr lang="cs-CZ" i="1" dirty="0" err="1"/>
              <a:t>Palpiti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Ach, jaký srdce tluk</a:t>
            </a:r>
            <a:r>
              <a:rPr lang="cs-CZ" dirty="0"/>
              <a:t>) - typicky rossiniovská: hybné melodie a četné melodické ozdoby, mnohokrát přepsána pro různé nástroje</a:t>
            </a:r>
          </a:p>
          <a:p>
            <a:pPr lvl="1"/>
            <a:r>
              <a:rPr lang="cs-CZ" dirty="0"/>
              <a:t>titulní role kalhotková (mezzosoprán)</a:t>
            </a:r>
          </a:p>
          <a:p>
            <a:pPr lvl="1"/>
            <a:r>
              <a:rPr lang="cs-CZ" dirty="0"/>
              <a:t>zahájení evropské proslulosti jeho operní tvorby</a:t>
            </a:r>
          </a:p>
          <a:p>
            <a:r>
              <a:rPr lang="cs-CZ" i="1" dirty="0" err="1"/>
              <a:t>L‘Italiana</a:t>
            </a:r>
            <a:r>
              <a:rPr lang="cs-CZ" i="1" dirty="0"/>
              <a:t> in </a:t>
            </a:r>
            <a:r>
              <a:rPr lang="cs-CZ" i="1" dirty="0" err="1"/>
              <a:t>Algeri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Italka v Alžíru</a:t>
            </a:r>
            <a:r>
              <a:rPr lang="cs-CZ" dirty="0"/>
              <a:t>, 1813)</a:t>
            </a:r>
          </a:p>
          <a:p>
            <a:pPr lvl="1"/>
            <a:r>
              <a:rPr lang="cs-CZ" dirty="0"/>
              <a:t>ještě větší úspěch než </a:t>
            </a:r>
            <a:r>
              <a:rPr lang="cs-CZ" i="1" dirty="0" err="1"/>
              <a:t>Tancredi</a:t>
            </a:r>
            <a:r>
              <a:rPr lang="cs-CZ" dirty="0"/>
              <a:t>, exotický námět</a:t>
            </a:r>
          </a:p>
          <a:p>
            <a:pPr lvl="1"/>
            <a:r>
              <a:rPr lang="cs-CZ" dirty="0"/>
              <a:t>jeho první slavná komická opera, zvl. úspěšné široké finále v 1. dějství</a:t>
            </a:r>
          </a:p>
          <a:p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Barbiere</a:t>
            </a:r>
            <a:r>
              <a:rPr lang="cs-CZ" i="1" dirty="0"/>
              <a:t> di </a:t>
            </a:r>
            <a:r>
              <a:rPr lang="cs-CZ" i="1" dirty="0" err="1"/>
              <a:t>Siviglia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Lazebník sevillský</a:t>
            </a:r>
            <a:r>
              <a:rPr lang="cs-CZ" dirty="0"/>
              <a:t>, 1816)</a:t>
            </a:r>
          </a:p>
          <a:p>
            <a:pPr lvl="1"/>
            <a:r>
              <a:rPr lang="cs-CZ" dirty="0"/>
              <a:t>zkomponoval během 14 dnů (legenda?)</a:t>
            </a:r>
          </a:p>
          <a:p>
            <a:pPr lvl="1"/>
            <a:r>
              <a:rPr lang="cs-CZ" dirty="0"/>
              <a:t>stejný námět před ním zhudebnil Giovanni </a:t>
            </a:r>
            <a:r>
              <a:rPr lang="cs-CZ" dirty="0" err="1"/>
              <a:t>Paisiello</a:t>
            </a:r>
            <a:r>
              <a:rPr lang="cs-CZ" dirty="0"/>
              <a:t> (1740 – 1816)</a:t>
            </a:r>
          </a:p>
          <a:p>
            <a:pPr lvl="1"/>
            <a:r>
              <a:rPr lang="cs-CZ" dirty="0"/>
              <a:t>mistrná charakteristika postav (groteskní až karikované, lyrické, komické)</a:t>
            </a:r>
          </a:p>
          <a:p>
            <a:pPr lvl="1"/>
            <a:r>
              <a:rPr lang="cs-CZ" dirty="0"/>
              <a:t>hlavní postava Rosina – mezzosoprán (typické pro </a:t>
            </a:r>
            <a:r>
              <a:rPr lang="cs-CZ" dirty="0" err="1"/>
              <a:t>Rossiniho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vypisuje koloratury a melodické ozdoby – vyhnul se jejich přidávání zpěváky</a:t>
            </a:r>
          </a:p>
          <a:p>
            <a:pPr lvl="1"/>
            <a:r>
              <a:rPr lang="cs-CZ" dirty="0"/>
              <a:t>stojí vysoko nad jeho ostatními operami hudebně i dramaturgicky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26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F3ED05-454E-4C82-8A50-6F575C58C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5" y="703384"/>
            <a:ext cx="11943470" cy="5978769"/>
          </a:xfrm>
        </p:spPr>
        <p:txBody>
          <a:bodyPr>
            <a:normAutofit/>
          </a:bodyPr>
          <a:lstStyle/>
          <a:p>
            <a:r>
              <a:rPr lang="cs-CZ" i="1" dirty="0" err="1"/>
              <a:t>Elisabetha</a:t>
            </a:r>
            <a:r>
              <a:rPr lang="cs-CZ" i="1" dirty="0"/>
              <a:t>, </a:t>
            </a:r>
            <a:r>
              <a:rPr lang="cs-CZ" i="1" dirty="0" err="1"/>
              <a:t>regina</a:t>
            </a:r>
            <a:r>
              <a:rPr lang="cs-CZ" i="1" dirty="0"/>
              <a:t> </a:t>
            </a:r>
            <a:r>
              <a:rPr lang="cs-CZ" i="1" dirty="0" err="1"/>
              <a:t>d‘Inghilterra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Alžběta, královna anglická</a:t>
            </a:r>
            <a:r>
              <a:rPr lang="cs-CZ" dirty="0"/>
              <a:t>, 1815)</a:t>
            </a:r>
          </a:p>
          <a:p>
            <a:pPr lvl="1"/>
            <a:r>
              <a:rPr lang="cs-CZ" dirty="0"/>
              <a:t>z této opery pochází předehra k </a:t>
            </a:r>
            <a:r>
              <a:rPr lang="cs-CZ" i="1" dirty="0"/>
              <a:t>Lazebníkovi </a:t>
            </a:r>
            <a:r>
              <a:rPr lang="cs-CZ" dirty="0"/>
              <a:t>→ slavné orchestrální číslo (</a:t>
            </a:r>
            <a:r>
              <a:rPr lang="cs-CZ" dirty="0" err="1"/>
              <a:t>Rossiniho</a:t>
            </a:r>
            <a:r>
              <a:rPr lang="cs-CZ" dirty="0"/>
              <a:t> ouvertury tematicky s dějem opery nesouvisí)</a:t>
            </a:r>
            <a:endParaRPr lang="cs-CZ" i="1" dirty="0"/>
          </a:p>
          <a:p>
            <a:pPr lvl="1"/>
            <a:r>
              <a:rPr lang="cs-CZ" dirty="0"/>
              <a:t>naposledy zde používá secco recitativ s cembalem</a:t>
            </a:r>
          </a:p>
          <a:p>
            <a:r>
              <a:rPr lang="cs-CZ" i="1" dirty="0"/>
              <a:t>Othello</a:t>
            </a:r>
            <a:r>
              <a:rPr lang="cs-CZ" dirty="0"/>
              <a:t> (1816)</a:t>
            </a:r>
          </a:p>
          <a:p>
            <a:pPr lvl="1"/>
            <a:r>
              <a:rPr lang="cs-CZ" dirty="0"/>
              <a:t>podle Shakespeara</a:t>
            </a:r>
          </a:p>
          <a:p>
            <a:pPr lvl="1"/>
            <a:r>
              <a:rPr lang="cs-CZ" dirty="0"/>
              <a:t>používá recitativ </a:t>
            </a:r>
            <a:r>
              <a:rPr lang="cs-CZ" dirty="0" err="1"/>
              <a:t>accompagnato</a:t>
            </a:r>
            <a:r>
              <a:rPr lang="cs-CZ" dirty="0"/>
              <a:t> + zdůraznění podílu orchestru</a:t>
            </a:r>
          </a:p>
          <a:p>
            <a:r>
              <a:rPr lang="cs-CZ" i="1" dirty="0"/>
              <a:t>La </a:t>
            </a:r>
            <a:r>
              <a:rPr lang="cs-CZ" i="1" dirty="0" err="1"/>
              <a:t>gazza</a:t>
            </a:r>
            <a:r>
              <a:rPr lang="cs-CZ" i="1" dirty="0"/>
              <a:t> </a:t>
            </a:r>
            <a:r>
              <a:rPr lang="cs-CZ" i="1" dirty="0" err="1"/>
              <a:t>ladra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Straka zlodějka</a:t>
            </a:r>
            <a:r>
              <a:rPr lang="cs-CZ" dirty="0"/>
              <a:t>, 1817)</a:t>
            </a:r>
          </a:p>
          <a:p>
            <a:pPr lvl="1"/>
            <a:r>
              <a:rPr lang="cs-CZ" dirty="0" err="1"/>
              <a:t>semiseria</a:t>
            </a:r>
            <a:r>
              <a:rPr lang="cs-CZ" dirty="0"/>
              <a:t>, sociální námět</a:t>
            </a:r>
          </a:p>
          <a:p>
            <a:pPr lvl="1"/>
            <a:r>
              <a:rPr lang="cs-CZ" dirty="0"/>
              <a:t>kavatina </a:t>
            </a:r>
            <a:r>
              <a:rPr lang="cs-CZ" i="1" dirty="0"/>
              <a:t>Di </a:t>
            </a:r>
            <a:r>
              <a:rPr lang="cs-CZ" i="1" dirty="0" err="1"/>
              <a:t>piacer</a:t>
            </a:r>
            <a:r>
              <a:rPr lang="cs-CZ" i="1" dirty="0"/>
              <a:t> mi balza </a:t>
            </a:r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cor</a:t>
            </a:r>
            <a:r>
              <a:rPr lang="cs-CZ" dirty="0"/>
              <a:t> (</a:t>
            </a:r>
            <a:r>
              <a:rPr lang="cs-CZ" i="1" dirty="0"/>
              <a:t>Moje srdce plesá radostí</a:t>
            </a:r>
            <a:r>
              <a:rPr lang="cs-CZ" dirty="0"/>
              <a:t>) – populární číslo Felicie </a:t>
            </a:r>
            <a:r>
              <a:rPr lang="cs-CZ" dirty="0" err="1"/>
              <a:t>Malibranové</a:t>
            </a:r>
            <a:r>
              <a:rPr lang="cs-CZ" dirty="0"/>
              <a:t> – zpěvačka </a:t>
            </a:r>
            <a:r>
              <a:rPr lang="cs-CZ" dirty="0" err="1"/>
              <a:t>Rossiniho</a:t>
            </a:r>
            <a:r>
              <a:rPr lang="cs-CZ" dirty="0"/>
              <a:t> oper v Paříži</a:t>
            </a:r>
          </a:p>
          <a:p>
            <a:r>
              <a:rPr lang="cs-CZ" i="1" dirty="0"/>
              <a:t>La </a:t>
            </a:r>
            <a:r>
              <a:rPr lang="cs-CZ" i="1" dirty="0" err="1"/>
              <a:t>Cenerentola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Popelka</a:t>
            </a:r>
            <a:r>
              <a:rPr lang="cs-CZ" dirty="0"/>
              <a:t>, 1817)</a:t>
            </a:r>
          </a:p>
          <a:p>
            <a:pPr lvl="1"/>
            <a:r>
              <a:rPr lang="cs-CZ" dirty="0"/>
              <a:t>pohádková, </a:t>
            </a:r>
            <a:r>
              <a:rPr lang="cs-CZ" dirty="0" err="1"/>
              <a:t>semiseria</a:t>
            </a:r>
            <a:r>
              <a:rPr lang="cs-CZ" dirty="0"/>
              <a:t>, náročné sólové party (koloratury), zejm. titulní role</a:t>
            </a:r>
          </a:p>
          <a:p>
            <a:pPr lvl="1"/>
            <a:r>
              <a:rPr lang="cs-CZ" dirty="0"/>
              <a:t>předehra převzatá z jeho jednoaktovky </a:t>
            </a:r>
            <a:r>
              <a:rPr lang="cs-CZ" i="1" dirty="0"/>
              <a:t>La </a:t>
            </a:r>
            <a:r>
              <a:rPr lang="cs-CZ" i="1" dirty="0" err="1"/>
              <a:t>Gazetta</a:t>
            </a:r>
            <a:r>
              <a:rPr lang="cs-CZ" dirty="0"/>
              <a:t> (1816)</a:t>
            </a:r>
          </a:p>
          <a:p>
            <a:r>
              <a:rPr lang="cs-CZ" i="1" dirty="0"/>
              <a:t>Armida</a:t>
            </a:r>
            <a:r>
              <a:rPr lang="cs-CZ" dirty="0"/>
              <a:t> (1817)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3088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464A56-4835-4CBC-BF7C-EA82578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689316"/>
            <a:ext cx="11985673" cy="6168683"/>
          </a:xfrm>
        </p:spPr>
        <p:txBody>
          <a:bodyPr/>
          <a:lstStyle/>
          <a:p>
            <a:r>
              <a:rPr lang="cs-CZ" i="1" dirty="0" err="1"/>
              <a:t>Mosè</a:t>
            </a:r>
            <a:r>
              <a:rPr lang="cs-CZ" i="1" dirty="0"/>
              <a:t> in </a:t>
            </a:r>
            <a:r>
              <a:rPr lang="cs-CZ" i="1" dirty="0" err="1"/>
              <a:t>Egitto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Mojžíš v Egyptě</a:t>
            </a:r>
            <a:r>
              <a:rPr lang="cs-CZ" dirty="0"/>
              <a:t>, 1818)</a:t>
            </a:r>
          </a:p>
          <a:p>
            <a:pPr lvl="1"/>
            <a:r>
              <a:rPr lang="cs-CZ" dirty="0"/>
              <a:t>látka ze Starého zákona, podtext: touha po osvobození italského národa</a:t>
            </a:r>
          </a:p>
          <a:p>
            <a:pPr lvl="1"/>
            <a:r>
              <a:rPr lang="cs-CZ" dirty="0"/>
              <a:t>slavné číslo: modlitba Mojžíše se sborem ve 3. jednání</a:t>
            </a:r>
          </a:p>
          <a:p>
            <a:r>
              <a:rPr lang="cs-CZ" i="1" dirty="0" err="1"/>
              <a:t>Maometto</a:t>
            </a:r>
            <a:r>
              <a:rPr lang="cs-CZ" i="1" dirty="0"/>
              <a:t> II. </a:t>
            </a:r>
            <a:r>
              <a:rPr lang="cs-CZ" dirty="0"/>
              <a:t>(</a:t>
            </a:r>
            <a:r>
              <a:rPr lang="cs-CZ" i="1" dirty="0"/>
              <a:t>Mohamed II., </a:t>
            </a:r>
            <a:r>
              <a:rPr lang="cs-CZ" dirty="0"/>
              <a:t>1820)</a:t>
            </a:r>
          </a:p>
          <a:p>
            <a:pPr lvl="1"/>
            <a:r>
              <a:rPr lang="cs-CZ" dirty="0"/>
              <a:t>ve francouzské verzi název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siège</a:t>
            </a:r>
            <a:r>
              <a:rPr lang="cs-CZ" i="1" dirty="0"/>
              <a:t> de </a:t>
            </a:r>
            <a:r>
              <a:rPr lang="cs-CZ" i="1" dirty="0" err="1"/>
              <a:t>Corinthe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Obléhání </a:t>
            </a:r>
            <a:r>
              <a:rPr lang="cs-CZ" i="1" dirty="0" err="1"/>
              <a:t>Korintu</a:t>
            </a:r>
            <a:r>
              <a:rPr lang="cs-CZ" dirty="0"/>
              <a:t>, 1826)</a:t>
            </a:r>
          </a:p>
          <a:p>
            <a:pPr lvl="1"/>
            <a:r>
              <a:rPr lang="cs-CZ" dirty="0"/>
              <a:t>velké sborové scény – téměř oratorní ráz</a:t>
            </a:r>
          </a:p>
          <a:p>
            <a:r>
              <a:rPr lang="cs-CZ" i="1" dirty="0" err="1"/>
              <a:t>Semiramide</a:t>
            </a:r>
            <a:r>
              <a:rPr lang="cs-CZ" dirty="0"/>
              <a:t> (</a:t>
            </a:r>
            <a:r>
              <a:rPr lang="cs-CZ" i="1" dirty="0"/>
              <a:t>Semiramis</a:t>
            </a:r>
            <a:r>
              <a:rPr lang="cs-CZ" dirty="0"/>
              <a:t>, 1823)</a:t>
            </a:r>
          </a:p>
          <a:p>
            <a:pPr lvl="1"/>
            <a:r>
              <a:rPr lang="cs-CZ" dirty="0"/>
              <a:t>kompozičně velmi zdařilá, ale na premiéře nepřijata → </a:t>
            </a:r>
            <a:r>
              <a:rPr lang="cs-CZ" dirty="0" err="1"/>
              <a:t>Rossiniho</a:t>
            </a:r>
            <a:r>
              <a:rPr lang="cs-CZ" dirty="0"/>
              <a:t> odchod z Itálie</a:t>
            </a:r>
          </a:p>
          <a:p>
            <a:r>
              <a:rPr lang="cs-CZ" i="1" dirty="0" err="1"/>
              <a:t>Guillaume</a:t>
            </a:r>
            <a:r>
              <a:rPr lang="cs-CZ" i="1" dirty="0"/>
              <a:t> </a:t>
            </a:r>
            <a:r>
              <a:rPr lang="cs-CZ" i="1" dirty="0" err="1"/>
              <a:t>Tell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Vilém </a:t>
            </a:r>
            <a:r>
              <a:rPr lang="cs-CZ" i="1" dirty="0" err="1"/>
              <a:t>Tell</a:t>
            </a:r>
            <a:r>
              <a:rPr lang="cs-CZ" dirty="0"/>
              <a:t>, 1829)</a:t>
            </a:r>
          </a:p>
          <a:p>
            <a:pPr lvl="1"/>
            <a:r>
              <a:rPr lang="cs-CZ" dirty="0"/>
              <a:t>nejvýznamnější opera pařížského období, grand opera podle Schillerovy hry</a:t>
            </a:r>
          </a:p>
          <a:p>
            <a:pPr lvl="1"/>
            <a:r>
              <a:rPr lang="cs-CZ" dirty="0"/>
              <a:t>blíží se pařížské produkci: mocně obsazený orchestr, rozsáhlé sbory a balety, velmi rozměrná (v Brně a ve Vídni se 1830 hrávala ve dvou večerech)</a:t>
            </a:r>
          </a:p>
          <a:p>
            <a:pPr lvl="1"/>
            <a:r>
              <a:rPr lang="cs-CZ" dirty="0"/>
              <a:t>podle francouzské tradice titulní postava (baryton) nemá žádnou árii, jen melodické recitativy</a:t>
            </a:r>
          </a:p>
          <a:p>
            <a:pPr lvl="1"/>
            <a:r>
              <a:rPr lang="cs-CZ" dirty="0"/>
              <a:t>nejznámější melodie: </a:t>
            </a:r>
            <a:r>
              <a:rPr lang="cs-CZ" dirty="0" err="1"/>
              <a:t>tyrolienne</a:t>
            </a:r>
            <a:endParaRPr lang="cs-CZ" dirty="0"/>
          </a:p>
          <a:p>
            <a:pPr lvl="1"/>
            <a:r>
              <a:rPr lang="cs-CZ" dirty="0"/>
              <a:t>pochodové rytmy – navazuje na něj Verdi</a:t>
            </a:r>
          </a:p>
        </p:txBody>
      </p:sp>
    </p:spTree>
    <p:extLst>
      <p:ext uri="{BB962C8B-B14F-4D97-AF65-F5344CB8AC3E}">
        <p14:creationId xmlns:p14="http://schemas.microsoft.com/office/powerpoint/2010/main" val="187014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6D097-4ED0-4620-AD97-6B1C86E7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Domenico </a:t>
            </a:r>
            <a:r>
              <a:rPr lang="cs-CZ" dirty="0" err="1"/>
              <a:t>Gaetano</a:t>
            </a:r>
            <a:r>
              <a:rPr lang="cs-CZ" dirty="0"/>
              <a:t> Maria </a:t>
            </a:r>
            <a:r>
              <a:rPr lang="cs-CZ" dirty="0" err="1"/>
              <a:t>Donizetti</a:t>
            </a:r>
            <a:br>
              <a:rPr lang="cs-CZ" dirty="0"/>
            </a:br>
            <a:r>
              <a:rPr lang="cs-CZ" dirty="0"/>
              <a:t>29. 11. 1797 Bergamo - 8. 4. 1848 Bergamo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9BFD53-1481-436D-B250-95FEAA04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1680"/>
            <a:ext cx="12070079" cy="48463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populární operou </a:t>
            </a:r>
            <a:r>
              <a:rPr lang="cs-CZ" dirty="0" err="1"/>
              <a:t>seria</a:t>
            </a:r>
            <a:r>
              <a:rPr lang="cs-CZ" dirty="0"/>
              <a:t> a </a:t>
            </a:r>
            <a:r>
              <a:rPr lang="cs-CZ" dirty="0" err="1"/>
              <a:t>buffa</a:t>
            </a:r>
            <a:r>
              <a:rPr lang="cs-CZ" dirty="0"/>
              <a:t>, cca 73 scénických děl</a:t>
            </a:r>
          </a:p>
          <a:p>
            <a:r>
              <a:rPr lang="cs-CZ" dirty="0"/>
              <a:t>pracoval ve službách Domenica </a:t>
            </a:r>
            <a:r>
              <a:rPr lang="cs-CZ" dirty="0" err="1"/>
              <a:t>Barbaji</a:t>
            </a:r>
            <a:r>
              <a:rPr lang="cs-CZ" dirty="0"/>
              <a:t>, od 1839 (po neúspěchu </a:t>
            </a:r>
            <a:r>
              <a:rPr lang="cs-CZ" i="1" dirty="0" err="1"/>
              <a:t>Poliuta</a:t>
            </a:r>
            <a:r>
              <a:rPr lang="cs-CZ" dirty="0"/>
              <a:t>) v Paříži , zde napsal 5 oper</a:t>
            </a:r>
          </a:p>
          <a:p>
            <a:r>
              <a:rPr lang="cs-CZ" dirty="0"/>
              <a:t>za pobytu ve Vídni titul dvorního (císařského) skladatele</a:t>
            </a:r>
          </a:p>
          <a:p>
            <a:r>
              <a:rPr lang="cs-CZ" dirty="0"/>
              <a:t>měl „dar vše proměnit v melodii“</a:t>
            </a:r>
          </a:p>
          <a:p>
            <a:r>
              <a:rPr lang="cs-CZ" dirty="0"/>
              <a:t>od schématu číslované opery směřoval postupně k prokomponovanému útvaru</a:t>
            </a:r>
          </a:p>
          <a:p>
            <a:r>
              <a:rPr lang="cs-CZ" dirty="0"/>
              <a:t>s </a:t>
            </a:r>
            <a:r>
              <a:rPr lang="cs-CZ" dirty="0" err="1"/>
              <a:t>Rossinim</a:t>
            </a:r>
            <a:r>
              <a:rPr lang="cs-CZ" dirty="0"/>
              <a:t> patří k obnovitelům italské </a:t>
            </a:r>
            <a:r>
              <a:rPr lang="cs-CZ" dirty="0" err="1"/>
              <a:t>buffy</a:t>
            </a:r>
            <a:r>
              <a:rPr lang="cs-CZ" dirty="0"/>
              <a:t> 1. poloviny 19. století → otevírají cestu Verdimu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Anna Bolena </a:t>
            </a:r>
            <a:r>
              <a:rPr lang="cs-CZ" dirty="0"/>
              <a:t>(</a:t>
            </a:r>
            <a:r>
              <a:rPr lang="cs-CZ" i="1" dirty="0"/>
              <a:t>Anna Boleynová</a:t>
            </a:r>
            <a:r>
              <a:rPr lang="cs-CZ" dirty="0"/>
              <a:t>, 1830)</a:t>
            </a:r>
          </a:p>
          <a:p>
            <a:pPr lvl="1"/>
            <a:r>
              <a:rPr lang="cs-CZ" dirty="0" err="1"/>
              <a:t>seria</a:t>
            </a:r>
            <a:r>
              <a:rPr lang="cs-CZ" dirty="0"/>
              <a:t>, z anglických dějin, první mezinárodní úspěch</a:t>
            </a:r>
          </a:p>
          <a:p>
            <a:pPr lvl="1"/>
            <a:r>
              <a:rPr lang="cs-CZ" dirty="0"/>
              <a:t>part Anny považován za jeden z nejnáročnějšího v operní literatuře, zpívala </a:t>
            </a:r>
            <a:r>
              <a:rPr lang="cs-CZ" dirty="0" err="1"/>
              <a:t>Giuditta</a:t>
            </a:r>
            <a:r>
              <a:rPr lang="cs-CZ" dirty="0"/>
              <a:t> Pasta – „</a:t>
            </a:r>
            <a:r>
              <a:rPr lang="cs-CZ" dirty="0" err="1"/>
              <a:t>belliniovská</a:t>
            </a:r>
            <a:r>
              <a:rPr lang="cs-CZ" dirty="0"/>
              <a:t> múza“</a:t>
            </a:r>
          </a:p>
          <a:p>
            <a:r>
              <a:rPr lang="cs-CZ" i="1" dirty="0"/>
              <a:t>Maria </a:t>
            </a:r>
            <a:r>
              <a:rPr lang="cs-CZ" i="1" dirty="0" err="1"/>
              <a:t>Stuarda</a:t>
            </a:r>
            <a:r>
              <a:rPr lang="cs-CZ" i="1" dirty="0"/>
              <a:t> </a:t>
            </a:r>
            <a:r>
              <a:rPr lang="cs-CZ" dirty="0"/>
              <a:t>(1835)</a:t>
            </a:r>
          </a:p>
          <a:p>
            <a:pPr lvl="1"/>
            <a:r>
              <a:rPr lang="cs-CZ" dirty="0"/>
              <a:t>kvůli realistickému zobrazení konfliktu královen nejdříve zakázána</a:t>
            </a:r>
          </a:p>
          <a:p>
            <a:pPr lvl="1"/>
            <a:r>
              <a:rPr lang="cs-CZ" dirty="0"/>
              <a:t>titulní role: Felicia </a:t>
            </a:r>
            <a:r>
              <a:rPr lang="cs-CZ" dirty="0" err="1"/>
              <a:t>Malibranová</a:t>
            </a:r>
            <a:r>
              <a:rPr lang="cs-CZ" dirty="0"/>
              <a:t> – mezzosoprán, jedna z nejslavnějších zpěvaček své doby </a:t>
            </a:r>
          </a:p>
        </p:txBody>
      </p:sp>
    </p:spTree>
    <p:extLst>
      <p:ext uri="{BB962C8B-B14F-4D97-AF65-F5344CB8AC3E}">
        <p14:creationId xmlns:p14="http://schemas.microsoft.com/office/powerpoint/2010/main" val="28579001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7096</TotalTime>
  <Words>4289</Words>
  <Application>Microsoft Office PowerPoint</Application>
  <PresentationFormat>Širokoúhlá obrazovka</PresentationFormat>
  <Paragraphs>422</Paragraphs>
  <Slides>34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Trebuchet MS</vt:lpstr>
      <vt:lpstr>Berlín</vt:lpstr>
      <vt:lpstr>    II. Italská romantická opera</vt:lpstr>
      <vt:lpstr>Prezentace aplikace PowerPoint</vt:lpstr>
      <vt:lpstr>Prezentace aplikace PowerPoint</vt:lpstr>
      <vt:lpstr>Trojhvězdí rossinistů</vt:lpstr>
      <vt:lpstr>Gioachino Antonio Rossini 29. 2. 1792 Pesaro - 13. 11. 1868 Passy</vt:lpstr>
      <vt:lpstr>Prezentace aplikace PowerPoint</vt:lpstr>
      <vt:lpstr>Prezentace aplikace PowerPoint</vt:lpstr>
      <vt:lpstr>Prezentace aplikace PowerPoint</vt:lpstr>
      <vt:lpstr>Domenico Gaetano Maria Donizetti 29. 11. 1797 Bergamo - 8. 4. 1848 Bergamo</vt:lpstr>
      <vt:lpstr>Prezentace aplikace PowerPoint</vt:lpstr>
      <vt:lpstr>Prezentace aplikace PowerPoint</vt:lpstr>
      <vt:lpstr>Prezentace aplikace PowerPoint</vt:lpstr>
      <vt:lpstr>Vincenzo Salvatore Carmelo Francesco Bellini  3. 11. 1801 Catania - 23. 9. 1835 Puteaux</vt:lpstr>
      <vt:lpstr>Prezentace aplikace PowerPoint</vt:lpstr>
      <vt:lpstr>Prezentace aplikace PowerPoint</vt:lpstr>
      <vt:lpstr>Ve stínu rossinistů</vt:lpstr>
      <vt:lpstr>Giuseppe Fortunino Francesco Verdi 10. 10. 1813 Roncole u Brussetu -  27. 1. 1901 Milán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autoři</vt:lpstr>
      <vt:lpstr>italský verismus</vt:lpstr>
      <vt:lpstr>Prezentace aplikace PowerPoint</vt:lpstr>
      <vt:lpstr>Giovane scuola italiana (Mladá italská škola)</vt:lpstr>
      <vt:lpstr>1. Pietro Antonio Stefano Mascagni 7. 12. 1863 Livorno – 2. 8. 1945 Řím</vt:lpstr>
      <vt:lpstr>2. Ruggero Leoncavallo 23. 4. 1857 Neapol – 9. 8. 1919 Montecatini</vt:lpstr>
      <vt:lpstr>Giacomo Antonio Domenico Michele Secondo Maria Puccini 22. 12. 1858 Lucca - 29. 11. 1924 u Bruselu</vt:lpstr>
      <vt:lpstr>Prezentace aplikace PowerPoint</vt:lpstr>
      <vt:lpstr>Prezentace aplikace PowerPoint</vt:lpstr>
      <vt:lpstr>Italský verismus - další skladatelé</vt:lpstr>
      <vt:lpstr>Interpreti</vt:lpstr>
      <vt:lpstr>Opera a opereta -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Italská romantická opera, vídeňská opereta</dc:title>
  <dc:creator>Lenka Kučerová</dc:creator>
  <cp:lastModifiedBy>Lenka Kučerová</cp:lastModifiedBy>
  <cp:revision>347</cp:revision>
  <cp:lastPrinted>2019-02-11T14:17:04Z</cp:lastPrinted>
  <dcterms:created xsi:type="dcterms:W3CDTF">2018-08-13T11:07:06Z</dcterms:created>
  <dcterms:modified xsi:type="dcterms:W3CDTF">2021-01-03T20:51:47Z</dcterms:modified>
</cp:coreProperties>
</file>