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4"/>
  </p:notesMasterIdLst>
  <p:sldIdLst>
    <p:sldId id="256" r:id="rId2"/>
    <p:sldId id="281" r:id="rId3"/>
    <p:sldId id="295" r:id="rId4"/>
    <p:sldId id="258" r:id="rId5"/>
    <p:sldId id="257" r:id="rId6"/>
    <p:sldId id="259" r:id="rId7"/>
    <p:sldId id="296" r:id="rId8"/>
    <p:sldId id="294" r:id="rId9"/>
    <p:sldId id="297" r:id="rId10"/>
    <p:sldId id="298" r:id="rId11"/>
    <p:sldId id="299" r:id="rId12"/>
    <p:sldId id="287" r:id="rId13"/>
    <p:sldId id="300" r:id="rId14"/>
    <p:sldId id="262" r:id="rId15"/>
    <p:sldId id="301" r:id="rId16"/>
    <p:sldId id="302" r:id="rId17"/>
    <p:sldId id="303" r:id="rId18"/>
    <p:sldId id="286" r:id="rId19"/>
    <p:sldId id="304" r:id="rId20"/>
    <p:sldId id="265" r:id="rId21"/>
    <p:sldId id="263" r:id="rId22"/>
    <p:sldId id="311" r:id="rId23"/>
    <p:sldId id="308" r:id="rId24"/>
    <p:sldId id="289" r:id="rId25"/>
    <p:sldId id="271" r:id="rId26"/>
    <p:sldId id="309" r:id="rId27"/>
    <p:sldId id="310" r:id="rId28"/>
    <p:sldId id="329" r:id="rId29"/>
    <p:sldId id="320" r:id="rId30"/>
    <p:sldId id="321" r:id="rId31"/>
    <p:sldId id="267" r:id="rId32"/>
    <p:sldId id="269" r:id="rId33"/>
    <p:sldId id="322" r:id="rId34"/>
    <p:sldId id="323" r:id="rId35"/>
    <p:sldId id="291" r:id="rId36"/>
    <p:sldId id="290" r:id="rId37"/>
    <p:sldId id="324" r:id="rId38"/>
    <p:sldId id="268" r:id="rId39"/>
    <p:sldId id="327" r:id="rId40"/>
    <p:sldId id="325" r:id="rId41"/>
    <p:sldId id="292" r:id="rId42"/>
    <p:sldId id="326" r:id="rId4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DC8"/>
    <a:srgbClr val="3A0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9" autoAdjust="0"/>
    <p:restoredTop sz="87558" autoAdjust="0"/>
  </p:normalViewPr>
  <p:slideViewPr>
    <p:cSldViewPr snapToGrid="0">
      <p:cViewPr varScale="1">
        <p:scale>
          <a:sx n="78" d="100"/>
          <a:sy n="78" d="100"/>
        </p:scale>
        <p:origin x="5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6E50D2D-9EFD-4A0D-9A37-F838208E3016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25A394-7AD5-4A60-AE79-B6C6413B5D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54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0M4CMq7uI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/>
              <a:t>Římský karneval: https://www.youtube.com/watch?v=BnZWNfYcOVc</a:t>
            </a:r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2EDC57-596D-4FFD-9A43-70333097BDD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21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/>
              <a:t>Kankán: https://www.youtube.com/watch?v=4Diu2N8TGKA</a:t>
            </a:r>
          </a:p>
        </p:txBody>
      </p:sp>
      <p:sp>
        <p:nvSpPr>
          <p:cNvPr id="4710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F5122-A63A-4B0D-AA3C-B5969E4D780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556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/>
              <a:t>Barkarola: </a:t>
            </a:r>
            <a:r>
              <a:rPr lang="cs-CZ" dirty="0">
                <a:hlinkClick r:id="rId3"/>
              </a:rPr>
              <a:t>https://www.youtube.com/watch?v=0u0M4CMq7uI</a:t>
            </a:r>
            <a:endParaRPr lang="cs-CZ" dirty="0"/>
          </a:p>
        </p:txBody>
      </p:sp>
      <p:sp>
        <p:nvSpPr>
          <p:cNvPr id="501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388E04-B31D-4144-9CC4-C6E32DF4C97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5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/>
              <a:t>valčík: https://www.youtube.com/watch?v=Wfck1-gN-3k</a:t>
            </a:r>
          </a:p>
          <a:p>
            <a:pPr>
              <a:spcBef>
                <a:spcPct val="0"/>
              </a:spcBef>
            </a:pPr>
            <a:r>
              <a:rPr lang="cs-CZ" dirty="0" err="1"/>
              <a:t>Valpuržina</a:t>
            </a:r>
            <a:r>
              <a:rPr lang="cs-CZ" dirty="0"/>
              <a:t> noc: https://www.youtube.com/watch?v=aZlqnhdBuCQ</a:t>
            </a:r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8BA464-ED86-4F8A-8FAF-B2F92C0E43B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53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6349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176A08-91F3-41C5-9117-C780A8FB18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8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dirty="0"/>
              <a:t>Ouvertura: https://www.youtube.com/watch?v=pmuFOuh3QHs</a:t>
            </a:r>
          </a:p>
        </p:txBody>
      </p:sp>
      <p:sp>
        <p:nvSpPr>
          <p:cNvPr id="6656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2E8D29-91E6-45F1-A823-47890DB8899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28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43388"/>
            <a:ext cx="896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0" y="4243388"/>
            <a:ext cx="30765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590800"/>
            <a:ext cx="8967788" cy="165893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9112250" y="2590800"/>
            <a:ext cx="3076575" cy="1658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23DE-BBBE-45B2-A71E-272E54B4CE42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125" y="2749550"/>
            <a:ext cx="1171575" cy="1357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E463B-0FCF-4AA4-99DD-0266B64B22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7ABB-46F4-47AF-9814-463D9AAB3B0E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046AC-212F-46E6-84E7-E1DEAE2BC6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7AC0-88D2-4439-AF7F-DF8ACC2C6AD6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17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2F83-38CD-450A-82F4-40A50785F6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4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15"/>
          <p:cNvSpPr txBox="1"/>
          <p:nvPr/>
        </p:nvSpPr>
        <p:spPr>
          <a:xfrm>
            <a:off x="584200" y="7477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“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9663113" y="30337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72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08EC-2A4C-461C-A207-36A3D39875B6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19C8-B3BF-477E-925F-5B8CE7BA98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29313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59293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/>
          <p:nvPr/>
        </p:nvSpPr>
        <p:spPr>
          <a:xfrm>
            <a:off x="0" y="45672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1"/>
          <p:cNvSpPr/>
          <p:nvPr/>
        </p:nvSpPr>
        <p:spPr>
          <a:xfrm>
            <a:off x="10585450" y="45672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92662-7C78-4BD0-BBD5-DD5ADB0EE6D3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913" y="4710113"/>
            <a:ext cx="1154112" cy="1090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2B1A-BBD2-47FE-B189-E9C9A3095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6F681-EBB6-4C22-9F18-6214CBA0ACC1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EBCA0-99EA-4A29-9FB4-EA8BA2985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60F8-5779-4EF9-8D22-9E5606966B3E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6288-F6E0-4D5F-9A72-E497CA42C0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7F47-62B5-4AB6-B026-5461519C39AA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B2E9-20F1-47CD-960A-D7D70818EB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 rot="5400000">
            <a:off x="8116094" y="1869281"/>
            <a:ext cx="5106988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 rot="5400000">
            <a:off x="9867900" y="53721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200" y="59356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BA94-4919-4A16-BE68-C8F1BB35B697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5935663"/>
            <a:ext cx="6126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8088" y="5399088"/>
            <a:ext cx="1154112" cy="1090612"/>
          </a:xfrm>
        </p:spPr>
        <p:txBody>
          <a:bodyPr anchor="t"/>
          <a:lstStyle>
            <a:lvl1pPr algn="ctr">
              <a:defRPr smtClean="0"/>
            </a:lvl1pPr>
          </a:lstStyle>
          <a:p>
            <a:pPr>
              <a:defRPr/>
            </a:pPr>
            <a:fld id="{44DD1A44-15B9-42FF-BAD0-886AD55675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B78A7-9E3E-40E7-8675-C4BF242F503E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C960-6FAB-40E0-B4D2-FC1C013194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86225"/>
            <a:ext cx="104378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4087813"/>
            <a:ext cx="16033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/>
          <p:nvPr/>
        </p:nvSpPr>
        <p:spPr>
          <a:xfrm>
            <a:off x="0" y="2725738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>
          <a:xfrm>
            <a:off x="10585450" y="2725738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E24BC-9022-4D24-B6BC-A74B7AFDC5D9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913" y="2870200"/>
            <a:ext cx="1154112" cy="1090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965B1-B0D7-414F-A881-B83CF1D536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3A558-7E24-4E70-9C29-211FC6FFDFD8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1341-EBAF-40CB-BAA2-D352F4D1F0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12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2309-78F1-468A-861F-D735937BB44A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CECC-AAED-4926-85B8-D783D209C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6787C-731D-446F-853D-BF55CC5CB750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A051F-632F-4A7C-86EB-40B9A8C420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66BA1-F991-404B-A1A7-A6CEB97AAF76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EACC9-60C3-4E0B-9EC1-C841D4BCF4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07AB-4E49-4375-9E69-F2D0DA1B7FAC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1EFC-427E-4170-B8A2-BD55B2A64F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D-ShadowLo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0088"/>
            <a:ext cx="1043781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D-ShadowShor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5450" y="1971675"/>
            <a:ext cx="1603375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/>
        </p:nvSpPr>
        <p:spPr>
          <a:xfrm>
            <a:off x="0" y="609600"/>
            <a:ext cx="10437813" cy="13684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10"/>
          <p:cNvSpPr/>
          <p:nvPr/>
        </p:nvSpPr>
        <p:spPr>
          <a:xfrm>
            <a:off x="10585450" y="609600"/>
            <a:ext cx="1603375" cy="1368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969E-F736-4365-BA52-2A94D8E8ECA5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CE6-264A-4CE7-8284-5E6937B48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DB3DC8"/>
            </a:gs>
            <a:gs pos="1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7000">
              <a:schemeClr val="bg2">
                <a:lumMod val="60000"/>
                <a:lumOff val="40000"/>
              </a:schemeClr>
            </a:gs>
            <a:gs pos="84000">
              <a:schemeClr val="bg1"/>
            </a:gs>
            <a:gs pos="33000">
              <a:srgbClr val="3A043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ashOverlay-FullResolve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752475"/>
            <a:ext cx="96139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2336800"/>
            <a:ext cx="9613900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738" y="5935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7769E5-BB21-49A0-89C5-E41681F9968D}" type="datetimeFigureOut">
              <a:rPr lang="cs-CZ"/>
              <a:pPr>
                <a:defRPr/>
              </a:pPr>
              <a:t>07.01.2021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38" y="5935663"/>
            <a:ext cx="687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913" y="752475"/>
            <a:ext cx="1154112" cy="1092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4E414A-D874-4EFD-9CE0-79DDD4F278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DB3DC8"/>
            </a:gs>
            <a:gs pos="18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7000">
              <a:schemeClr val="bg2">
                <a:lumMod val="60000"/>
                <a:lumOff val="40000"/>
              </a:schemeClr>
            </a:gs>
            <a:gs pos="84000">
              <a:schemeClr val="bg1"/>
            </a:gs>
            <a:gs pos="30000">
              <a:srgbClr val="3A0430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ctrTitle"/>
          </p:nvPr>
        </p:nvSpPr>
        <p:spPr>
          <a:xfrm>
            <a:off x="0" y="1828800"/>
            <a:ext cx="10464800" cy="2360613"/>
          </a:xfrm>
        </p:spPr>
        <p:txBody>
          <a:bodyPr/>
          <a:lstStyle/>
          <a:p>
            <a:pPr algn="l"/>
            <a:r>
              <a:rPr lang="cs-CZ" dirty="0"/>
              <a:t>						I.</a:t>
            </a:r>
            <a:br>
              <a:rPr lang="cs-CZ" dirty="0"/>
            </a:br>
            <a:r>
              <a:rPr lang="cs-CZ" dirty="0"/>
              <a:t>Francouzská hudba v 19. století: </a:t>
            </a:r>
            <a:br>
              <a:rPr lang="cs-CZ" dirty="0"/>
            </a:br>
            <a:r>
              <a:rPr lang="cs-CZ" dirty="0"/>
              <a:t>opera a opereta</a:t>
            </a:r>
          </a:p>
        </p:txBody>
      </p:sp>
      <p:sp>
        <p:nvSpPr>
          <p:cNvPr id="20483" name="Podnadpis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r>
              <a:rPr lang="cs-CZ"/>
              <a:t>12. hodina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Augustin Eugène Scribe</a:t>
            </a:r>
            <a:br>
              <a:rPr lang="cs-CZ"/>
            </a:br>
            <a:r>
              <a:rPr lang="cs-CZ"/>
              <a:t>24. 12. 1791 Paříž – 20. 2. 1861 Paříž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0" y="1995488"/>
            <a:ext cx="12042775" cy="4862512"/>
          </a:xfrm>
        </p:spPr>
        <p:txBody>
          <a:bodyPr/>
          <a:lstStyle/>
          <a:p>
            <a:r>
              <a:rPr lang="cs-CZ"/>
              <a:t>dramatik (cca 350 divadelních her), choreograf, libretista, spisovatel</a:t>
            </a:r>
          </a:p>
          <a:p>
            <a:r>
              <a:rPr lang="cs-CZ"/>
              <a:t>charakteristické: psychicky rozervané postavy + jejich pestré životní osudy → zajištění úspěchu jeho libret</a:t>
            </a:r>
          </a:p>
          <a:p>
            <a:r>
              <a:rPr lang="cs-CZ"/>
              <a:t>jeho libreta zhudebňovali nejvíce G. Meyerbeer, F. Halévy, D. F. E. Auber, V. Bellini, G. Donizetti, také G. Verdi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Daniel-François-Esprit Auber</a:t>
            </a:r>
            <a:br>
              <a:rPr lang="cs-CZ"/>
            </a:br>
            <a:r>
              <a:rPr lang="cs-CZ"/>
              <a:t>29. 1. 1782 Caen - 12. 5. 1871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88" y="1995488"/>
            <a:ext cx="11976100" cy="4773612"/>
          </a:xfrm>
        </p:spPr>
        <p:txBody>
          <a:bodyPr>
            <a:normAutofit/>
          </a:bodyPr>
          <a:lstStyle/>
          <a:p>
            <a:r>
              <a:rPr lang="cs-CZ" dirty="0"/>
              <a:t>zpočátku pod vlivem </a:t>
            </a:r>
            <a:r>
              <a:rPr lang="cs-CZ" dirty="0" err="1"/>
              <a:t>Cherubiniho</a:t>
            </a:r>
            <a:r>
              <a:rPr lang="cs-CZ" dirty="0">
                <a:latin typeface="Arial" charset="0"/>
              </a:rPr>
              <a:t>, u kterého</a:t>
            </a:r>
            <a:r>
              <a:rPr lang="cs-CZ" dirty="0"/>
              <a:t> </a:t>
            </a:r>
            <a:r>
              <a:rPr lang="cs-CZ" dirty="0" err="1"/>
              <a:t>Auber</a:t>
            </a:r>
            <a:r>
              <a:rPr lang="cs-CZ" dirty="0"/>
              <a:t> </a:t>
            </a:r>
            <a:r>
              <a:rPr lang="cs-CZ" dirty="0">
                <a:latin typeface="Arial" charset="0"/>
              </a:rPr>
              <a:t>studoval</a:t>
            </a:r>
            <a:r>
              <a:rPr lang="cs-CZ" dirty="0"/>
              <a:t>, </a:t>
            </a:r>
            <a:r>
              <a:rPr lang="cs-CZ" dirty="0" err="1"/>
              <a:t>Auber</a:t>
            </a:r>
            <a:r>
              <a:rPr lang="cs-CZ" dirty="0"/>
              <a:t> jeho nástupce ve vedení pařížské konzervatoře od 1842</a:t>
            </a:r>
          </a:p>
          <a:p>
            <a:r>
              <a:rPr lang="cs-CZ" i="1" dirty="0"/>
              <a:t>La </a:t>
            </a:r>
            <a:r>
              <a:rPr lang="cs-CZ" i="1" dirty="0" err="1"/>
              <a:t>Muette</a:t>
            </a:r>
            <a:r>
              <a:rPr lang="cs-CZ" i="1" dirty="0"/>
              <a:t> de </a:t>
            </a:r>
            <a:r>
              <a:rPr lang="cs-CZ" i="1" dirty="0" err="1"/>
              <a:t>Portici</a:t>
            </a:r>
            <a:r>
              <a:rPr lang="cs-CZ" dirty="0"/>
              <a:t> (</a:t>
            </a:r>
            <a:r>
              <a:rPr lang="cs-CZ" i="1" dirty="0"/>
              <a:t>Němá z </a:t>
            </a:r>
            <a:r>
              <a:rPr lang="cs-CZ" i="1" dirty="0" err="1"/>
              <a:t>Portici</a:t>
            </a:r>
            <a:r>
              <a:rPr lang="cs-CZ" dirty="0"/>
              <a:t>, 1828)</a:t>
            </a:r>
          </a:p>
          <a:p>
            <a:pPr lvl="1"/>
            <a:r>
              <a:rPr lang="cs-CZ" dirty="0"/>
              <a:t>historická, končí výbuchem Vesuvu</a:t>
            </a:r>
          </a:p>
          <a:p>
            <a:pPr lvl="1"/>
            <a:r>
              <a:rPr lang="cs-CZ" dirty="0"/>
              <a:t>vzorové raně romantické libreto</a:t>
            </a:r>
          </a:p>
          <a:p>
            <a:pPr lvl="2"/>
            <a:r>
              <a:rPr lang="cs-CZ" dirty="0"/>
              <a:t>nepravděpodobné zauzlení děje</a:t>
            </a:r>
          </a:p>
          <a:p>
            <a:pPr lvl="2"/>
            <a:r>
              <a:rPr lang="cs-CZ" dirty="0"/>
              <a:t>výrazná role hlavní dvojice: hrdinky (</a:t>
            </a:r>
            <a:r>
              <a:rPr lang="cs-CZ" dirty="0" err="1"/>
              <a:t>Fenela</a:t>
            </a:r>
            <a:r>
              <a:rPr lang="cs-CZ" dirty="0"/>
              <a:t> – pantomimická role, svedená a opuštěná dcera rybáře) a hrdiny (</a:t>
            </a:r>
            <a:r>
              <a:rPr lang="cs-CZ" dirty="0" err="1"/>
              <a:t>Masaniello</a:t>
            </a:r>
            <a:r>
              <a:rPr lang="cs-CZ" dirty="0"/>
              <a:t> – vůdce povstání)</a:t>
            </a:r>
          </a:p>
          <a:p>
            <a:pPr lvl="2"/>
            <a:r>
              <a:rPr lang="cs-CZ" dirty="0"/>
              <a:t>patetické davové scény ostře kontrastují s lyrickými výjevy (Wagner: „</a:t>
            </a:r>
            <a:r>
              <a:rPr lang="cs-CZ" i="1" dirty="0"/>
              <a:t>žhavá až k spálení</a:t>
            </a:r>
            <a:r>
              <a:rPr lang="cs-CZ" dirty="0"/>
              <a:t>“)</a:t>
            </a:r>
          </a:p>
          <a:p>
            <a:pPr lvl="1">
              <a:buFont typeface="Arial" charset="0"/>
              <a:buNone/>
            </a:pPr>
            <a:r>
              <a:rPr lang="cs-CZ" dirty="0"/>
              <a:t>→ jedna z nejhranějších oper své doby v Evropě, mnoho samostatných koncertních čísel</a:t>
            </a:r>
          </a:p>
          <a:p>
            <a:pPr lvl="1"/>
            <a:r>
              <a:rPr lang="cs-CZ" dirty="0"/>
              <a:t>ouverturu v klavírní úpravě hrál 6letý B. Smetana na prvním veřejném koncertě v Litomyšli</a:t>
            </a:r>
          </a:p>
          <a:p>
            <a:pPr lvl="1"/>
            <a:r>
              <a:rPr lang="cs-CZ" dirty="0"/>
              <a:t>provedení 1830 v Bruselu vyprovokovalo v Belgii povstání za národní nezávislost na Nizozemí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Giacomo Meyerbeer (Jacob Liebmann Beer)</a:t>
            </a:r>
            <a:br>
              <a:rPr lang="cs-CZ"/>
            </a:br>
            <a:r>
              <a:rPr lang="cs-CZ"/>
              <a:t>5. 9. 1791 Berlín - 2. 5. 1864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900" y="1984375"/>
            <a:ext cx="12103100" cy="47958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židovský původ, zámožná rodina, klavírista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operní tvorba na německé texty neúspěšná → do Itálie (operní tvorba na italské texty), poté od 1831 v Paříži – vrchol kariéry, od 1842 částečně hudební ředitel a dirigent v Berlíně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repertoáru se jeho opery udržely po celé 19. století, nesmírně úspěšné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crociato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Egitto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Křižák v Egyptě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1824)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úspěch, poslední na italský text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honosná, 1836 provedena ve Stavovském divadle u příležitosti uvedení Ferdinanda V. na trůn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diable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ďábel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1831)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na francouzský text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přesahuje grand operu: italská melodika + velké efektní scény francouzské grand opery + německá harmonická vynalézavost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hlavní motiv: vykoupení lidské bytosti láskou (po něm také zvl. R. Wagner)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2238" y="668338"/>
            <a:ext cx="11964987" cy="6111875"/>
          </a:xfrm>
        </p:spPr>
        <p:txBody>
          <a:bodyPr>
            <a:normAutofit/>
          </a:bodyPr>
          <a:lstStyle/>
          <a:p>
            <a:r>
              <a:rPr lang="cs-CZ" i="1" dirty="0"/>
              <a:t>Les </a:t>
            </a:r>
            <a:r>
              <a:rPr lang="cs-CZ" i="1" dirty="0" err="1"/>
              <a:t>Hugenots</a:t>
            </a:r>
            <a:r>
              <a:rPr lang="cs-CZ" dirty="0"/>
              <a:t> (</a:t>
            </a:r>
            <a:r>
              <a:rPr lang="cs-CZ" i="1" dirty="0"/>
              <a:t>Hugenoti</a:t>
            </a:r>
            <a:r>
              <a:rPr lang="cs-CZ" dirty="0"/>
              <a:t>, 1836)</a:t>
            </a:r>
          </a:p>
          <a:p>
            <a:pPr lvl="1"/>
            <a:r>
              <a:rPr lang="cs-CZ" dirty="0"/>
              <a:t>monumentální, důraz na efekt, do 1. světové války </a:t>
            </a:r>
            <a:r>
              <a:rPr lang="cs-CZ" dirty="0">
                <a:latin typeface="Arial" charset="0"/>
              </a:rPr>
              <a:t>opera </a:t>
            </a:r>
            <a:r>
              <a:rPr lang="cs-CZ" dirty="0"/>
              <a:t>dosáhl</a:t>
            </a:r>
            <a:r>
              <a:rPr lang="cs-CZ" dirty="0">
                <a:latin typeface="Arial" charset="0"/>
              </a:rPr>
              <a:t>a</a:t>
            </a:r>
            <a:r>
              <a:rPr lang="cs-CZ" dirty="0"/>
              <a:t> tisícího uvedení</a:t>
            </a:r>
          </a:p>
          <a:p>
            <a:pPr lvl="1"/>
            <a:r>
              <a:rPr lang="cs-CZ" dirty="0"/>
              <a:t>silně obsazený orchestr ( → Wagnerův </a:t>
            </a:r>
            <a:r>
              <a:rPr lang="cs-CZ" i="1" dirty="0" err="1"/>
              <a:t>Lohengrin</a:t>
            </a:r>
            <a:r>
              <a:rPr lang="cs-CZ" dirty="0"/>
              <a:t>), používá violu </a:t>
            </a:r>
            <a:r>
              <a:rPr lang="cs-CZ" dirty="0" err="1"/>
              <a:t>d‘amour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soupeření protestantů (</a:t>
            </a:r>
            <a:r>
              <a:rPr lang="cs-CZ" dirty="0" err="1"/>
              <a:t>lutherské</a:t>
            </a:r>
            <a:r>
              <a:rPr lang="cs-CZ" dirty="0"/>
              <a:t> chorály) a katolíků (polyfonní zpracování)</a:t>
            </a:r>
          </a:p>
          <a:p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Prophète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Prorok, </a:t>
            </a:r>
            <a:r>
              <a:rPr lang="cs-CZ" dirty="0"/>
              <a:t>1849)</a:t>
            </a:r>
            <a:endParaRPr lang="cs-CZ" i="1" dirty="0"/>
          </a:p>
          <a:p>
            <a:pPr lvl="1"/>
            <a:r>
              <a:rPr lang="cs-CZ" dirty="0"/>
              <a:t>psal už v německém prostředí</a:t>
            </a:r>
          </a:p>
          <a:p>
            <a:pPr lvl="1"/>
            <a:r>
              <a:rPr lang="cs-CZ" dirty="0"/>
              <a:t>tematika revoluční (tábory novokřtěnců a sedláků) a milostná, hlavní postava, Jan z </a:t>
            </a:r>
            <a:r>
              <a:rPr lang="cs-CZ" dirty="0" err="1"/>
              <a:t>Leydenu</a:t>
            </a:r>
            <a:r>
              <a:rPr lang="cs-CZ" dirty="0"/>
              <a:t>, umírá s matkou v obleženém zámku</a:t>
            </a:r>
          </a:p>
          <a:p>
            <a:pPr lvl="1"/>
            <a:r>
              <a:rPr lang="cs-CZ" dirty="0"/>
              <a:t>známá altová árie matky – jedna z nejnáročnějších altových v operním repertoáru</a:t>
            </a:r>
          </a:p>
          <a:p>
            <a:pPr lvl="1"/>
            <a:r>
              <a:rPr lang="cs-CZ" dirty="0"/>
              <a:t>kuriozita: tanec bruslařů (balet)</a:t>
            </a:r>
          </a:p>
          <a:p>
            <a:r>
              <a:rPr lang="cs-CZ" i="1" dirty="0" err="1"/>
              <a:t>L‘Africaine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Afričanka</a:t>
            </a:r>
            <a:r>
              <a:rPr lang="cs-CZ" dirty="0"/>
              <a:t>, 1865)</a:t>
            </a:r>
          </a:p>
          <a:p>
            <a:pPr lvl="1"/>
            <a:r>
              <a:rPr lang="cs-CZ" dirty="0"/>
              <a:t>provedeno posmrtně, vrchol jeho tvorby</a:t>
            </a:r>
          </a:p>
          <a:p>
            <a:pPr lvl="1"/>
            <a:r>
              <a:rPr lang="cs-CZ" dirty="0"/>
              <a:t>smyšlený příběh o mořeplavci </a:t>
            </a:r>
            <a:r>
              <a:rPr lang="cs-CZ" dirty="0" err="1"/>
              <a:t>Vasco</a:t>
            </a:r>
            <a:r>
              <a:rPr lang="cs-CZ" dirty="0"/>
              <a:t> da Gama (tenor) + milostný motiv </a:t>
            </a:r>
          </a:p>
          <a:p>
            <a:pPr lvl="1"/>
            <a:r>
              <a:rPr lang="cs-CZ" dirty="0"/>
              <a:t>exotičnost a hudební barvitost (→ Verdiho </a:t>
            </a:r>
            <a:r>
              <a:rPr lang="cs-CZ" i="1" dirty="0"/>
              <a:t>Aida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vděčné tenorové číslo: árie </a:t>
            </a:r>
            <a:r>
              <a:rPr lang="cs-CZ" dirty="0" err="1"/>
              <a:t>Vasca</a:t>
            </a:r>
            <a:r>
              <a:rPr lang="cs-CZ" dirty="0"/>
              <a:t> da Gamy </a:t>
            </a:r>
            <a:r>
              <a:rPr lang="cs-CZ" i="1" dirty="0"/>
              <a:t>O </a:t>
            </a:r>
            <a:r>
              <a:rPr lang="cs-CZ" i="1" dirty="0" err="1"/>
              <a:t>paradiso</a:t>
            </a:r>
            <a:r>
              <a:rPr lang="cs-CZ" dirty="0"/>
              <a:t>, kde se obdivuje krásám africké přírody</a:t>
            </a:r>
          </a:p>
          <a:p>
            <a:pPr lvl="1"/>
            <a:r>
              <a:rPr lang="cs-CZ" dirty="0"/>
              <a:t>scéna ztroskotání lodě na jevišti aj.</a:t>
            </a:r>
          </a:p>
          <a:p>
            <a:pPr lvl="1"/>
            <a:r>
              <a:rPr lang="cs-CZ" dirty="0"/>
              <a:t>opera končí dobrovolným odchodem domorodkyně </a:t>
            </a:r>
            <a:r>
              <a:rPr lang="cs-CZ" dirty="0" err="1"/>
              <a:t>Seiky</a:t>
            </a:r>
            <a:r>
              <a:rPr lang="cs-CZ" dirty="0"/>
              <a:t> (v </a:t>
            </a:r>
            <a:r>
              <a:rPr lang="cs-CZ" i="1" dirty="0"/>
              <a:t>pp</a:t>
            </a:r>
            <a:r>
              <a:rPr lang="cs-CZ" dirty="0"/>
              <a:t>)</a:t>
            </a:r>
          </a:p>
          <a:p>
            <a:pPr>
              <a:buFont typeface="Arial" charset="0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Jacques François Élie Fromental Halévy</a:t>
            </a:r>
            <a:r>
              <a:rPr lang="cs-CZ"/>
              <a:t/>
            </a:r>
            <a:br>
              <a:rPr lang="cs-CZ"/>
            </a:br>
            <a:r>
              <a:rPr lang="cs-CZ"/>
              <a:t>27. 5. 1799 Paříž - 17. 3. 1862 Nice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0" y="2006600"/>
            <a:ext cx="12192000" cy="4851400"/>
          </a:xfrm>
        </p:spPr>
        <p:txBody>
          <a:bodyPr/>
          <a:lstStyle/>
          <a:p>
            <a:r>
              <a:rPr lang="cs-CZ" dirty="0"/>
              <a:t>autor oper grande i </a:t>
            </a:r>
            <a:r>
              <a:rPr lang="cs-CZ" dirty="0" err="1"/>
              <a:t>comique</a:t>
            </a:r>
            <a:endParaRPr lang="cs-CZ" dirty="0"/>
          </a:p>
          <a:p>
            <a:r>
              <a:rPr lang="cs-CZ" dirty="0"/>
              <a:t>na pařížské konzervatoři žák </a:t>
            </a:r>
            <a:r>
              <a:rPr lang="cs-CZ" dirty="0" err="1"/>
              <a:t>Cherubiniho</a:t>
            </a:r>
            <a:r>
              <a:rPr lang="cs-CZ" dirty="0"/>
              <a:t>, 1819 obdržel Římskou cenu</a:t>
            </a:r>
          </a:p>
          <a:p>
            <a:r>
              <a:rPr lang="cs-CZ" dirty="0"/>
              <a:t>vynikající dramatik, vážné náměty, velké kontrasty v charakterech, mistrná instrumentace, přesto nedosáhl úspěchů </a:t>
            </a:r>
            <a:r>
              <a:rPr lang="cs-CZ" dirty="0" err="1"/>
              <a:t>Meyerbeera</a:t>
            </a:r>
            <a:endParaRPr lang="cs-CZ" dirty="0"/>
          </a:p>
          <a:p>
            <a:r>
              <a:rPr lang="cs-CZ" i="1" dirty="0"/>
              <a:t>La </a:t>
            </a:r>
            <a:r>
              <a:rPr lang="cs-CZ" i="1" dirty="0" err="1"/>
              <a:t>Juive</a:t>
            </a:r>
            <a:r>
              <a:rPr lang="cs-CZ" dirty="0"/>
              <a:t> (</a:t>
            </a:r>
            <a:r>
              <a:rPr lang="cs-CZ" i="1" dirty="0"/>
              <a:t>Židovka</a:t>
            </a:r>
            <a:r>
              <a:rPr lang="cs-CZ" dirty="0"/>
              <a:t>, 1835)</a:t>
            </a:r>
          </a:p>
          <a:p>
            <a:pPr lvl="1"/>
            <a:r>
              <a:rPr lang="cs-CZ" dirty="0"/>
              <a:t>velká opera o 5 dějstvích</a:t>
            </a:r>
          </a:p>
          <a:p>
            <a:pPr lvl="1"/>
            <a:r>
              <a:rPr lang="cs-CZ" dirty="0"/>
              <a:t>smyšlený příběh, založený na pronásledování židů z období kostnického koncilu (1414)</a:t>
            </a:r>
          </a:p>
          <a:p>
            <a:pPr lvl="1"/>
            <a:r>
              <a:rPr lang="cs-CZ" dirty="0"/>
              <a:t>úvodní </a:t>
            </a:r>
            <a:r>
              <a:rPr lang="cs-CZ" i="1" dirty="0"/>
              <a:t>Te Deum</a:t>
            </a:r>
            <a:r>
              <a:rPr lang="cs-CZ" dirty="0"/>
              <a:t> → </a:t>
            </a:r>
            <a:r>
              <a:rPr lang="cs-CZ" dirty="0" err="1"/>
              <a:t>Pucciniho</a:t>
            </a:r>
            <a:r>
              <a:rPr lang="cs-CZ" dirty="0"/>
              <a:t> </a:t>
            </a:r>
            <a:r>
              <a:rPr lang="cs-CZ" i="1" dirty="0" err="1"/>
              <a:t>Tosca</a:t>
            </a:r>
            <a:r>
              <a:rPr lang="cs-CZ" dirty="0"/>
              <a:t> (závěr 1. dějství)</a:t>
            </a:r>
          </a:p>
          <a:p>
            <a:pPr lvl="1"/>
            <a:r>
              <a:rPr lang="cs-CZ" dirty="0"/>
              <a:t>árie žida </a:t>
            </a:r>
            <a:r>
              <a:rPr lang="cs-CZ" dirty="0" err="1"/>
              <a:t>Eleazara</a:t>
            </a:r>
            <a:r>
              <a:rPr lang="cs-CZ" dirty="0"/>
              <a:t> (tenor) - populární číslo (uváděl např. Enrico </a:t>
            </a:r>
            <a:r>
              <a:rPr lang="cs-CZ" dirty="0" err="1"/>
              <a:t>Caruso</a:t>
            </a:r>
            <a:r>
              <a:rPr lang="cs-CZ" dirty="0"/>
              <a:t>)</a:t>
            </a:r>
          </a:p>
          <a:p>
            <a:r>
              <a:rPr lang="cs-CZ" i="1" dirty="0" err="1"/>
              <a:t>L‘Éclair</a:t>
            </a:r>
            <a:r>
              <a:rPr lang="cs-CZ" dirty="0"/>
              <a:t> (</a:t>
            </a:r>
            <a:r>
              <a:rPr lang="cs-CZ" i="1" dirty="0"/>
              <a:t>Blesk</a:t>
            </a:r>
            <a:r>
              <a:rPr lang="cs-CZ" dirty="0"/>
              <a:t>, 1835)</a:t>
            </a:r>
          </a:p>
          <a:p>
            <a:pPr lvl="1"/>
            <a:r>
              <a:rPr lang="cs-CZ" dirty="0"/>
              <a:t>jeho nejpopulárnější komická, zápletka dvou mladých párů (2 soprány a 2 tenory) + sborové scény</a:t>
            </a:r>
          </a:p>
          <a:p>
            <a:pPr lvl="1"/>
            <a:r>
              <a:rPr lang="cs-CZ" dirty="0"/>
              <a:t>uvedena v Prozatímním divadle (→ Smetana: </a:t>
            </a:r>
            <a:r>
              <a:rPr lang="cs-CZ" i="1" dirty="0"/>
              <a:t>Dvě vdovy</a:t>
            </a:r>
            <a:r>
              <a:rPr lang="cs-CZ" dirty="0"/>
              <a:t>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Hector Berlioz </a:t>
            </a:r>
            <a:br>
              <a:rPr lang="cs-CZ" dirty="0"/>
            </a:br>
            <a:r>
              <a:rPr lang="cs-CZ" dirty="0"/>
              <a:t>11. 12. 1803  La </a:t>
            </a:r>
            <a:r>
              <a:rPr lang="cs-CZ" dirty="0" err="1"/>
              <a:t>Côte</a:t>
            </a:r>
            <a:r>
              <a:rPr lang="cs-CZ" dirty="0"/>
              <a:t>-Saint-André – 8. 3. 1869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62150"/>
            <a:ext cx="12192000" cy="489585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2200" dirty="0"/>
              <a:t>průkopník v oblasti instrumentální hudby (viz dříve novoromantismus)</a:t>
            </a:r>
          </a:p>
          <a:p>
            <a:pPr>
              <a:lnSpc>
                <a:spcPct val="70000"/>
              </a:lnSpc>
            </a:pPr>
            <a:r>
              <a:rPr lang="cs-CZ" sz="2200" dirty="0"/>
              <a:t>v operní tvorbě osamělý zjev, vliv velké opery </a:t>
            </a:r>
            <a:r>
              <a:rPr lang="cs-CZ" sz="2200" dirty="0" err="1"/>
              <a:t>Meyerbeera</a:t>
            </a:r>
            <a:r>
              <a:rPr lang="cs-CZ" sz="2200" dirty="0"/>
              <a:t> + okouzlení Wagnerem</a:t>
            </a:r>
          </a:p>
          <a:p>
            <a:pPr>
              <a:lnSpc>
                <a:spcPct val="70000"/>
              </a:lnSpc>
            </a:pPr>
            <a:r>
              <a:rPr lang="cs-CZ" sz="2200" dirty="0"/>
              <a:t>jako opera je uváděna dramatická legenda </a:t>
            </a:r>
            <a:r>
              <a:rPr lang="cs-CZ" sz="2200" i="1" dirty="0"/>
              <a:t>La </a:t>
            </a:r>
            <a:r>
              <a:rPr lang="cs-CZ" sz="2200" i="1" dirty="0" err="1"/>
              <a:t>Damnation</a:t>
            </a:r>
            <a:r>
              <a:rPr lang="cs-CZ" sz="2200" i="1" dirty="0"/>
              <a:t> de Faust</a:t>
            </a:r>
            <a:r>
              <a:rPr lang="cs-CZ" sz="2200" dirty="0"/>
              <a:t> (</a:t>
            </a:r>
            <a:r>
              <a:rPr lang="cs-CZ" sz="2200" i="1" dirty="0"/>
              <a:t>Faustovo prokletí</a:t>
            </a:r>
            <a:r>
              <a:rPr lang="cs-CZ" sz="2200" dirty="0"/>
              <a:t>, 1846)</a:t>
            </a:r>
          </a:p>
          <a:p>
            <a:pPr>
              <a:lnSpc>
                <a:spcPct val="70000"/>
              </a:lnSpc>
            </a:pPr>
            <a:r>
              <a:rPr lang="cs-CZ" sz="2200" i="1" dirty="0" err="1"/>
              <a:t>Benvenutto</a:t>
            </a:r>
            <a:r>
              <a:rPr lang="cs-CZ" sz="2200" i="1" dirty="0"/>
              <a:t> </a:t>
            </a:r>
            <a:r>
              <a:rPr lang="cs-CZ" sz="2200" i="1" dirty="0" err="1"/>
              <a:t>Cellini</a:t>
            </a:r>
            <a:r>
              <a:rPr lang="cs-CZ" sz="2200" dirty="0"/>
              <a:t> (1838)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podle životopisu italského renesančního sochaře – umělcova vzpoura proti společnosti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ouvertura ke 3. dějství </a:t>
            </a:r>
            <a:r>
              <a:rPr lang="cs-CZ" sz="1900" dirty="0">
                <a:latin typeface="Arial" charset="0"/>
              </a:rPr>
              <a:t>→</a:t>
            </a:r>
            <a:r>
              <a:rPr lang="cs-CZ" sz="1900" dirty="0"/>
              <a:t> samostatné koncertní číslo </a:t>
            </a:r>
            <a:r>
              <a:rPr lang="cs-CZ" sz="1900" i="1" dirty="0"/>
              <a:t>Římský karneval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v Paříži nepříliš úspěšná, teprve po uvedení F. </a:t>
            </a:r>
            <a:r>
              <a:rPr lang="cs-CZ" sz="1900" dirty="0" err="1"/>
              <a:t>Liszta</a:t>
            </a:r>
            <a:r>
              <a:rPr lang="cs-CZ" sz="1900" dirty="0"/>
              <a:t> ve Výmaru v 2. pol. 19. stol. se dost</a:t>
            </a:r>
            <a:r>
              <a:rPr lang="cs-CZ" sz="1900" dirty="0">
                <a:latin typeface="Arial" charset="0"/>
              </a:rPr>
              <a:t>ala</a:t>
            </a:r>
            <a:r>
              <a:rPr lang="cs-CZ" sz="1900" dirty="0"/>
              <a:t> na operní scény</a:t>
            </a:r>
          </a:p>
          <a:p>
            <a:pPr>
              <a:lnSpc>
                <a:spcPct val="70000"/>
              </a:lnSpc>
            </a:pPr>
            <a:r>
              <a:rPr lang="cs-CZ" sz="2200" i="1" dirty="0"/>
              <a:t>Les </a:t>
            </a:r>
            <a:r>
              <a:rPr lang="cs-CZ" sz="2200" i="1" dirty="0" err="1"/>
              <a:t>Troyens</a:t>
            </a:r>
            <a:r>
              <a:rPr lang="cs-CZ" sz="2200" dirty="0"/>
              <a:t> (</a:t>
            </a:r>
            <a:r>
              <a:rPr lang="cs-CZ" sz="2200" i="1" dirty="0" err="1"/>
              <a:t>Trójané</a:t>
            </a:r>
            <a:r>
              <a:rPr lang="cs-CZ" sz="2200" dirty="0"/>
              <a:t>, 1858)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z jeho nejmohutnějších děl, 2 díly: </a:t>
            </a:r>
            <a:r>
              <a:rPr lang="cs-CZ" sz="1900" i="1" dirty="0"/>
              <a:t>Dobytí </a:t>
            </a:r>
            <a:r>
              <a:rPr lang="cs-CZ" sz="1900" i="1" dirty="0" err="1"/>
              <a:t>Tróje</a:t>
            </a:r>
            <a:r>
              <a:rPr lang="cs-CZ" sz="1900" i="1" dirty="0"/>
              <a:t> </a:t>
            </a:r>
            <a:r>
              <a:rPr lang="cs-CZ" sz="1900" dirty="0"/>
              <a:t>a </a:t>
            </a:r>
            <a:r>
              <a:rPr lang="cs-CZ" sz="1900" i="1" dirty="0" err="1"/>
              <a:t>Trójané</a:t>
            </a:r>
            <a:r>
              <a:rPr lang="cs-CZ" sz="1900" i="1" dirty="0"/>
              <a:t> v Kartágu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libreto sám, inspirace: Vergiliův epos </a:t>
            </a:r>
            <a:r>
              <a:rPr lang="cs-CZ" sz="1900" i="1" dirty="0"/>
              <a:t>Aeneis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monumentální, náročné na provedení (každý díl zvlášť, až 1890 vcelku)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česká premiéra 1940 v Brně (</a:t>
            </a:r>
            <a:r>
              <a:rPr lang="cs-CZ" sz="1900" dirty="0" err="1"/>
              <a:t>dirig</a:t>
            </a:r>
            <a:r>
              <a:rPr lang="cs-CZ" sz="1900" dirty="0"/>
              <a:t>. Rafael Kubelík)</a:t>
            </a:r>
          </a:p>
          <a:p>
            <a:pPr>
              <a:lnSpc>
                <a:spcPct val="70000"/>
              </a:lnSpc>
            </a:pPr>
            <a:r>
              <a:rPr lang="cs-CZ" sz="2200" i="1" dirty="0" err="1"/>
              <a:t>Béatrice</a:t>
            </a:r>
            <a:r>
              <a:rPr lang="cs-CZ" sz="2200" i="1" dirty="0"/>
              <a:t> et </a:t>
            </a:r>
            <a:r>
              <a:rPr lang="cs-CZ" sz="2200" i="1" dirty="0" err="1"/>
              <a:t>Bénedict</a:t>
            </a:r>
            <a:r>
              <a:rPr lang="cs-CZ" sz="2200" dirty="0"/>
              <a:t> (</a:t>
            </a:r>
            <a:r>
              <a:rPr lang="cs-CZ" sz="2200" i="1" dirty="0"/>
              <a:t>Blažena a Beneš</a:t>
            </a:r>
            <a:r>
              <a:rPr lang="cs-CZ" sz="2200" dirty="0"/>
              <a:t>, 1862)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komická, libreto sám podle Shakespearova </a:t>
            </a:r>
            <a:r>
              <a:rPr lang="cs-CZ" sz="1900" i="1" dirty="0"/>
              <a:t>Mnoho povyku pro nic</a:t>
            </a:r>
          </a:p>
          <a:p>
            <a:pPr lvl="1">
              <a:lnSpc>
                <a:spcPct val="70000"/>
              </a:lnSpc>
            </a:pPr>
            <a:r>
              <a:rPr lang="cs-CZ" sz="1900" dirty="0"/>
              <a:t>italské prostředí, barvité lidové tance, populární nokturnový duet na konci 1. dějství</a:t>
            </a:r>
          </a:p>
          <a:p>
            <a:pPr>
              <a:lnSpc>
                <a:spcPct val="70000"/>
              </a:lnSpc>
            </a:pPr>
            <a:endParaRPr lang="cs-CZ" sz="2200" dirty="0"/>
          </a:p>
          <a:p>
            <a:pPr lvl="1">
              <a:lnSpc>
                <a:spcPct val="70000"/>
              </a:lnSpc>
            </a:pPr>
            <a:endParaRPr lang="cs-CZ" sz="1900" i="1" dirty="0"/>
          </a:p>
          <a:p>
            <a:pPr>
              <a:lnSpc>
                <a:spcPct val="70000"/>
              </a:lnSpc>
            </a:pPr>
            <a:endParaRPr lang="cs-CZ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ctrTitle"/>
          </p:nvPr>
        </p:nvSpPr>
        <p:spPr>
          <a:xfrm>
            <a:off x="681038" y="2733675"/>
            <a:ext cx="8143875" cy="1373188"/>
          </a:xfrm>
        </p:spPr>
        <p:txBody>
          <a:bodyPr/>
          <a:lstStyle/>
          <a:p>
            <a:r>
              <a:rPr lang="cs-CZ"/>
              <a:t>Opéra comique</a:t>
            </a:r>
          </a:p>
        </p:txBody>
      </p:sp>
      <p:sp>
        <p:nvSpPr>
          <p:cNvPr id="36866" name="Podnadpis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ástupný symbol pro obsah 2"/>
          <p:cNvSpPr>
            <a:spLocks noGrp="1"/>
          </p:cNvSpPr>
          <p:nvPr>
            <p:ph idx="1"/>
          </p:nvPr>
        </p:nvSpPr>
        <p:spPr>
          <a:xfrm>
            <a:off x="88900" y="703263"/>
            <a:ext cx="11964988" cy="6054725"/>
          </a:xfrm>
        </p:spPr>
        <p:txBody>
          <a:bodyPr/>
          <a:lstStyle/>
          <a:p>
            <a:r>
              <a:rPr lang="cs-CZ" dirty="0"/>
              <a:t>podoba zpěvohry s mluvenými dialogy</a:t>
            </a:r>
          </a:p>
          <a:p>
            <a:r>
              <a:rPr lang="cs-CZ" dirty="0"/>
              <a:t>prvky sentimentální, pohádkové, pověsti, osvobozenecká tematika</a:t>
            </a:r>
          </a:p>
          <a:p>
            <a:r>
              <a:rPr lang="cs-CZ" dirty="0"/>
              <a:t>lehčí útvar, žertovné situace						</a:t>
            </a:r>
            <a:r>
              <a:rPr lang="cs-CZ" sz="1500" dirty="0" err="1"/>
              <a:t>Opéra</a:t>
            </a:r>
            <a:r>
              <a:rPr lang="cs-CZ" sz="1500" dirty="0"/>
              <a:t> </a:t>
            </a:r>
            <a:r>
              <a:rPr lang="cs-CZ" sz="1500" dirty="0" err="1"/>
              <a:t>comique</a:t>
            </a:r>
            <a:r>
              <a:rPr lang="cs-CZ" sz="1500" dirty="0"/>
              <a:t>, Paříž</a:t>
            </a:r>
          </a:p>
          <a:p>
            <a:r>
              <a:rPr lang="cs-CZ" dirty="0"/>
              <a:t>použití vaudevillů a romancí, jednoduché ansámbly</a:t>
            </a:r>
          </a:p>
          <a:p>
            <a:r>
              <a:rPr lang="cs-CZ" dirty="0"/>
              <a:t>vrchol v 1. třetině 19. stol., zaniká v polovině 19. stol.:</a:t>
            </a:r>
          </a:p>
          <a:p>
            <a:pPr lvl="1"/>
            <a:r>
              <a:rPr lang="cs-CZ" dirty="0"/>
              <a:t>vážná větev → </a:t>
            </a:r>
            <a:r>
              <a:rPr lang="cs-CZ" dirty="0" err="1"/>
              <a:t>drame</a:t>
            </a:r>
            <a:r>
              <a:rPr lang="cs-CZ" dirty="0"/>
              <a:t> </a:t>
            </a:r>
            <a:r>
              <a:rPr lang="cs-CZ" dirty="0" err="1"/>
              <a:t>lyrique</a:t>
            </a:r>
            <a:endParaRPr lang="cs-CZ" dirty="0"/>
          </a:p>
          <a:p>
            <a:pPr lvl="1"/>
            <a:r>
              <a:rPr lang="cs-CZ" dirty="0"/>
              <a:t>humorná větev → opereta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8900" y="5113338"/>
            <a:ext cx="5854700" cy="146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/>
            <a:r>
              <a:rPr lang="cs-CZ" u="sng" dirty="0">
                <a:latin typeface="Trebuchet MS" pitchFamily="34" charset="0"/>
              </a:rPr>
              <a:t>vaudeville</a:t>
            </a:r>
          </a:p>
          <a:p>
            <a:pPr algn="just">
              <a:buFontTx/>
              <a:buChar char="•"/>
            </a:pPr>
            <a:r>
              <a:rPr lang="cs-CZ" dirty="0"/>
              <a:t>   </a:t>
            </a:r>
            <a:r>
              <a:rPr lang="cs-CZ" dirty="0">
                <a:latin typeface="Trebuchet MS" pitchFamily="34" charset="0"/>
              </a:rPr>
              <a:t>v 17. stol. prostý popěvek nebo píseň (</a:t>
            </a:r>
            <a:r>
              <a:rPr lang="cs-CZ" dirty="0" err="1">
                <a:latin typeface="Trebuchet MS" pitchFamily="34" charset="0"/>
              </a:rPr>
              <a:t>voix</a:t>
            </a:r>
            <a:r>
              <a:rPr lang="cs-CZ" dirty="0">
                <a:latin typeface="Trebuchet MS" pitchFamily="34" charset="0"/>
              </a:rPr>
              <a:t> de </a:t>
            </a:r>
            <a:r>
              <a:rPr lang="cs-CZ" dirty="0" err="1">
                <a:latin typeface="Trebuchet MS" pitchFamily="34" charset="0"/>
              </a:rPr>
              <a:t>ville</a:t>
            </a:r>
            <a:r>
              <a:rPr lang="cs-CZ" dirty="0">
                <a:latin typeface="Trebuchet MS" pitchFamily="34" charset="0"/>
              </a:rPr>
              <a:t>    = hlasy z města), vkládané do komediálních výstupů</a:t>
            </a:r>
          </a:p>
          <a:p>
            <a:pPr algn="just">
              <a:buFont typeface="Arial" charset="0"/>
              <a:buChar char="•"/>
            </a:pPr>
            <a:r>
              <a:rPr lang="cs-CZ" dirty="0"/>
              <a:t>   </a:t>
            </a:r>
            <a:r>
              <a:rPr lang="cs-CZ" dirty="0">
                <a:latin typeface="Trebuchet MS" pitchFamily="34" charset="0"/>
              </a:rPr>
              <a:t>v 18. stol. francouzská forma singspielu, ze které se vyvinula </a:t>
            </a:r>
            <a:r>
              <a:rPr lang="cs-CZ" dirty="0" err="1">
                <a:latin typeface="Trebuchet MS" pitchFamily="34" charset="0"/>
              </a:rPr>
              <a:t>opéra</a:t>
            </a:r>
            <a:r>
              <a:rPr lang="cs-CZ" dirty="0">
                <a:latin typeface="Trebuchet MS" pitchFamily="34" charset="0"/>
              </a:rPr>
              <a:t> </a:t>
            </a:r>
            <a:r>
              <a:rPr lang="cs-CZ" dirty="0" err="1">
                <a:latin typeface="Trebuchet MS" pitchFamily="34" charset="0"/>
              </a:rPr>
              <a:t>comique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37891" name="Obrázek 4"/>
          <p:cNvPicPr>
            <a:picLocks noChangeAspect="1"/>
          </p:cNvPicPr>
          <p:nvPr/>
        </p:nvPicPr>
        <p:blipFill>
          <a:blip r:embed="rId2"/>
          <a:srcRect l="16353" t="36423" r="54768" b="22115"/>
          <a:stretch>
            <a:fillRect/>
          </a:stretch>
        </p:blipFill>
        <p:spPr bwMode="auto">
          <a:xfrm>
            <a:off x="8002801" y="2045206"/>
            <a:ext cx="4189199" cy="481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François</a:t>
            </a:r>
            <a:r>
              <a:rPr lang="cs-CZ" dirty="0"/>
              <a:t>-Adrien </a:t>
            </a:r>
            <a:r>
              <a:rPr lang="cs-CZ" dirty="0" err="1"/>
              <a:t>Boieldieu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16. 12. 1775 Rouen - 8. 10. 1834 </a:t>
            </a:r>
            <a:r>
              <a:rPr lang="cs-CZ" dirty="0" err="1"/>
              <a:t>Varennes-Jarcy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62150"/>
            <a:ext cx="12192000" cy="4895850"/>
          </a:xfrm>
        </p:spPr>
        <p:txBody>
          <a:bodyPr>
            <a:normAutofit/>
          </a:bodyPr>
          <a:lstStyle/>
          <a:p>
            <a:r>
              <a:rPr lang="cs-CZ" sz="2200" dirty="0"/>
              <a:t>po příchodu do Paříže známost s </a:t>
            </a:r>
            <a:r>
              <a:rPr lang="cs-CZ" sz="2200" dirty="0" err="1"/>
              <a:t>Cherubinim</a:t>
            </a:r>
            <a:r>
              <a:rPr lang="cs-CZ" sz="2200" dirty="0"/>
              <a:t> a </a:t>
            </a:r>
            <a:r>
              <a:rPr lang="cs-CZ" sz="2200" dirty="0" err="1"/>
              <a:t>Méhulem</a:t>
            </a:r>
            <a:r>
              <a:rPr lang="cs-CZ" sz="2200" dirty="0"/>
              <a:t>, nejprve pronikl svými písněmi</a:t>
            </a:r>
          </a:p>
          <a:p>
            <a:r>
              <a:rPr lang="cs-CZ" sz="2200" dirty="0"/>
              <a:t>cca 35 oper, charakteristické: výrazná melodika, ostré rytmy, díla srozumitelná, průhledná harmonie → čísla z jeho oper se přenášela do salónů a na koncertní pódia</a:t>
            </a:r>
          </a:p>
          <a:p>
            <a:r>
              <a:rPr lang="cs-CZ" sz="2200" i="1" dirty="0" err="1"/>
              <a:t>Le</a:t>
            </a:r>
            <a:r>
              <a:rPr lang="cs-CZ" sz="2200" i="1" dirty="0"/>
              <a:t> </a:t>
            </a:r>
            <a:r>
              <a:rPr lang="cs-CZ" sz="2200" i="1" dirty="0" err="1"/>
              <a:t>Calife</a:t>
            </a:r>
            <a:r>
              <a:rPr lang="cs-CZ" sz="2200" i="1" dirty="0"/>
              <a:t> de Bagdad </a:t>
            </a:r>
            <a:r>
              <a:rPr lang="cs-CZ" sz="2200" dirty="0"/>
              <a:t>(</a:t>
            </a:r>
            <a:r>
              <a:rPr lang="cs-CZ" sz="2200" i="1" dirty="0"/>
              <a:t>Kalif bagdádský</a:t>
            </a:r>
            <a:r>
              <a:rPr lang="cs-CZ" sz="2200" dirty="0"/>
              <a:t> / </a:t>
            </a:r>
            <a:r>
              <a:rPr lang="cs-CZ" sz="2200" i="1" dirty="0"/>
              <a:t>Kalif z Bagdádu</a:t>
            </a:r>
            <a:r>
              <a:rPr lang="cs-CZ" sz="2200" dirty="0"/>
              <a:t>, 1800)</a:t>
            </a:r>
          </a:p>
          <a:p>
            <a:pPr lvl="1"/>
            <a:r>
              <a:rPr lang="cs-CZ" sz="1900" dirty="0"/>
              <a:t>orientální námět</a:t>
            </a:r>
          </a:p>
          <a:p>
            <a:pPr lvl="1"/>
            <a:r>
              <a:rPr lang="cs-CZ" sz="1900" dirty="0"/>
              <a:t>ouvertura → dlouho populární samostatné číslo</a:t>
            </a:r>
          </a:p>
          <a:p>
            <a:r>
              <a:rPr lang="cs-CZ" sz="2200" dirty="0"/>
              <a:t>skladatelské úspěchy po návratu z Petrohradu (dvorním skladatelem 1803 – 1810): </a:t>
            </a:r>
            <a:r>
              <a:rPr lang="cs-CZ" sz="2200" i="1" dirty="0"/>
              <a:t>Jean de Paris</a:t>
            </a:r>
            <a:r>
              <a:rPr lang="cs-CZ" sz="2200" dirty="0"/>
              <a:t> (</a:t>
            </a:r>
            <a:r>
              <a:rPr lang="cs-CZ" sz="2200" i="1" dirty="0"/>
              <a:t>Jan z Paříže</a:t>
            </a:r>
            <a:r>
              <a:rPr lang="cs-CZ" sz="2200" dirty="0"/>
              <a:t>, 1812)</a:t>
            </a:r>
          </a:p>
          <a:p>
            <a:r>
              <a:rPr lang="cs-CZ" sz="2200" dirty="0"/>
              <a:t>1817 </a:t>
            </a:r>
            <a:r>
              <a:rPr lang="cs-CZ" sz="2200" dirty="0" err="1"/>
              <a:t>Méhulův</a:t>
            </a:r>
            <a:r>
              <a:rPr lang="cs-CZ" sz="2200" dirty="0"/>
              <a:t> nástupce na pařížské konzervatoři</a:t>
            </a:r>
          </a:p>
          <a:p>
            <a:r>
              <a:rPr lang="cs-CZ" sz="2200" i="1" dirty="0" err="1"/>
              <a:t>Le</a:t>
            </a:r>
            <a:r>
              <a:rPr lang="cs-CZ" sz="2200" i="1" dirty="0"/>
              <a:t> petit </a:t>
            </a:r>
            <a:r>
              <a:rPr lang="cs-CZ" sz="2200" i="1" dirty="0" err="1"/>
              <a:t>Chaperon</a:t>
            </a:r>
            <a:r>
              <a:rPr lang="cs-CZ" sz="2200" i="1" dirty="0"/>
              <a:t> rouge</a:t>
            </a:r>
            <a:r>
              <a:rPr lang="cs-CZ" sz="2200" dirty="0"/>
              <a:t> (</a:t>
            </a:r>
            <a:r>
              <a:rPr lang="cs-CZ" sz="2200" i="1" dirty="0"/>
              <a:t>Červená karkulka</a:t>
            </a:r>
            <a:r>
              <a:rPr lang="cs-CZ" sz="2200" dirty="0"/>
              <a:t>, 1818) – kompoziční stylové vytříbení</a:t>
            </a:r>
            <a:endParaRPr lang="cs-CZ" sz="2200" i="1" dirty="0"/>
          </a:p>
          <a:p>
            <a:r>
              <a:rPr lang="cs-CZ" sz="2200" i="1" dirty="0"/>
              <a:t>La Madame </a:t>
            </a:r>
            <a:r>
              <a:rPr lang="cs-CZ" sz="2200" i="1" dirty="0" err="1"/>
              <a:t>blanche</a:t>
            </a:r>
            <a:r>
              <a:rPr lang="cs-CZ" sz="2200" dirty="0"/>
              <a:t> (</a:t>
            </a:r>
            <a:r>
              <a:rPr lang="cs-CZ" sz="2200" i="1" dirty="0"/>
              <a:t>Bílá paní</a:t>
            </a:r>
            <a:r>
              <a:rPr lang="cs-CZ" sz="2200" dirty="0"/>
              <a:t>, 1825)</a:t>
            </a:r>
          </a:p>
          <a:p>
            <a:pPr lvl="1"/>
            <a:r>
              <a:rPr lang="cs-CZ" sz="1900" dirty="0"/>
              <a:t>jeho nejpopulárnější, na motivy strašidelných příběhů Waltera </a:t>
            </a:r>
            <a:r>
              <a:rPr lang="cs-CZ" sz="1900" dirty="0" err="1"/>
              <a:t>Scotta</a:t>
            </a:r>
            <a:endParaRPr lang="cs-CZ" sz="1900" dirty="0"/>
          </a:p>
          <a:p>
            <a:pPr lvl="1"/>
            <a:r>
              <a:rPr lang="cs-CZ" sz="1900" dirty="0"/>
              <a:t>děj ve skotských horách – používá nápěvy starých skotských písní, balad a lidových tanců</a:t>
            </a:r>
          </a:p>
          <a:p>
            <a:endParaRPr lang="cs-CZ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Daniel-François-Esprit </a:t>
            </a:r>
            <a:r>
              <a:rPr lang="cs-CZ" dirty="0" err="1"/>
              <a:t>Auber</a:t>
            </a:r>
            <a:endParaRPr lang="cs-CZ" dirty="0"/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0" y="1833563"/>
            <a:ext cx="12192000" cy="4271962"/>
          </a:xfrm>
        </p:spPr>
        <p:txBody>
          <a:bodyPr/>
          <a:lstStyle/>
          <a:p>
            <a:r>
              <a:rPr lang="cs-CZ" dirty="0" err="1"/>
              <a:t>Auberův</a:t>
            </a:r>
            <a:r>
              <a:rPr lang="cs-CZ" dirty="0"/>
              <a:t> vzor v komické opeře: G. </a:t>
            </a:r>
            <a:r>
              <a:rPr lang="cs-CZ" dirty="0" err="1"/>
              <a:t>Rossini</a:t>
            </a:r>
            <a:endParaRPr lang="cs-CZ" dirty="0"/>
          </a:p>
          <a:p>
            <a:r>
              <a:rPr lang="cs-CZ" dirty="0"/>
              <a:t>v oboru </a:t>
            </a:r>
            <a:r>
              <a:rPr lang="cs-CZ" dirty="0" err="1"/>
              <a:t>opéra</a:t>
            </a:r>
            <a:r>
              <a:rPr lang="cs-CZ" dirty="0"/>
              <a:t> </a:t>
            </a:r>
            <a:r>
              <a:rPr lang="cs-CZ" dirty="0" err="1"/>
              <a:t>comique</a:t>
            </a:r>
            <a:r>
              <a:rPr lang="cs-CZ" dirty="0"/>
              <a:t> zhudebňoval hodnotná libreta – ne sentiment a fantastičnost, ale duchaplné rozvíjení děje</a:t>
            </a:r>
          </a:p>
          <a:p>
            <a:r>
              <a:rPr lang="cs-CZ" i="1" dirty="0"/>
              <a:t>La </a:t>
            </a:r>
            <a:r>
              <a:rPr lang="cs-CZ" i="1" dirty="0" err="1"/>
              <a:t>Neige</a:t>
            </a:r>
            <a:r>
              <a:rPr lang="cs-CZ" dirty="0"/>
              <a:t> (</a:t>
            </a:r>
            <a:r>
              <a:rPr lang="cs-CZ" i="1" dirty="0"/>
              <a:t>Sníh</a:t>
            </a:r>
            <a:r>
              <a:rPr lang="cs-CZ" dirty="0"/>
              <a:t>, 1832) – netypické: zimní krajina na scéně</a:t>
            </a:r>
          </a:p>
          <a:p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Maçon</a:t>
            </a:r>
            <a:r>
              <a:rPr lang="cs-CZ" dirty="0"/>
              <a:t> (</a:t>
            </a:r>
            <a:r>
              <a:rPr lang="cs-CZ" i="1" dirty="0"/>
              <a:t>Zedník a zámečník</a:t>
            </a:r>
            <a:r>
              <a:rPr lang="cs-CZ" dirty="0"/>
              <a:t>, 1825) – využívá konverzace podobné běžné hovorové mluvě</a:t>
            </a:r>
          </a:p>
          <a:p>
            <a:r>
              <a:rPr lang="cs-CZ" i="1" dirty="0" err="1"/>
              <a:t>Fra</a:t>
            </a:r>
            <a:r>
              <a:rPr lang="cs-CZ" i="1" dirty="0"/>
              <a:t> </a:t>
            </a:r>
            <a:r>
              <a:rPr lang="cs-CZ" i="1" dirty="0" err="1"/>
              <a:t>Diavolo</a:t>
            </a:r>
            <a:r>
              <a:rPr lang="cs-CZ" dirty="0"/>
              <a:t> (1830)</a:t>
            </a:r>
          </a:p>
          <a:p>
            <a:pPr lvl="1"/>
            <a:r>
              <a:rPr lang="cs-CZ" dirty="0"/>
              <a:t>příběh založený na skutečné události: smrt markýze přinese štěstí mladému páru</a:t>
            </a:r>
          </a:p>
          <a:p>
            <a:pPr lvl="1"/>
            <a:r>
              <a:rPr lang="cs-CZ" dirty="0"/>
              <a:t>obsahuje zvl. strofický text a výrazné ansámbly</a:t>
            </a:r>
          </a:p>
          <a:p>
            <a:r>
              <a:rPr lang="cs-CZ" i="1" dirty="0" err="1"/>
              <a:t>Le</a:t>
            </a:r>
            <a:r>
              <a:rPr lang="cs-CZ" i="1" dirty="0"/>
              <a:t> Domino </a:t>
            </a:r>
            <a:r>
              <a:rPr lang="cs-CZ" i="1" dirty="0" err="1"/>
              <a:t>noire</a:t>
            </a:r>
            <a:r>
              <a:rPr lang="cs-CZ" dirty="0"/>
              <a:t> (</a:t>
            </a:r>
            <a:r>
              <a:rPr lang="cs-CZ" i="1" dirty="0"/>
              <a:t>Černé domino</a:t>
            </a:r>
            <a:r>
              <a:rPr lang="cs-CZ" dirty="0"/>
              <a:t>, 1837)</a:t>
            </a:r>
          </a:p>
          <a:p>
            <a:pPr lvl="1"/>
            <a:r>
              <a:rPr lang="cs-CZ" dirty="0"/>
              <a:t>jeho nejpopulárnější dílo, děj z madridského kláštera → v tanečních výstupech španělský kolorit, religiozita prostředí jeptišek</a:t>
            </a:r>
          </a:p>
          <a:p>
            <a:r>
              <a:rPr lang="cs-CZ" dirty="0"/>
              <a:t>na jeho </a:t>
            </a:r>
            <a:r>
              <a:rPr lang="cs-CZ" dirty="0" err="1"/>
              <a:t>opéry</a:t>
            </a:r>
            <a:r>
              <a:rPr lang="cs-CZ" dirty="0"/>
              <a:t> </a:t>
            </a:r>
            <a:r>
              <a:rPr lang="cs-CZ" dirty="0" err="1"/>
              <a:t>comique</a:t>
            </a:r>
            <a:r>
              <a:rPr lang="cs-CZ" dirty="0"/>
              <a:t> navazovali skladatelé operet</a:t>
            </a:r>
          </a:p>
          <a:p>
            <a:pPr lvl="1"/>
            <a:endParaRPr lang="cs-CZ" dirty="0"/>
          </a:p>
          <a:p>
            <a:endParaRPr lang="cs-CZ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Paříž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0" y="1941513"/>
            <a:ext cx="12192000" cy="4916487"/>
          </a:xfrm>
        </p:spPr>
        <p:txBody>
          <a:bodyPr/>
          <a:lstStyle/>
          <a:p>
            <a:r>
              <a:rPr lang="cs-CZ" dirty="0"/>
              <a:t>na poč. 19. století hlavní město evropské opery</a:t>
            </a:r>
          </a:p>
          <a:p>
            <a:r>
              <a:rPr lang="cs-CZ" dirty="0"/>
              <a:t>1887 – 1889 vystavěna Eiffelova věž</a:t>
            </a:r>
          </a:p>
          <a:p>
            <a:r>
              <a:rPr lang="cs-CZ" dirty="0"/>
              <a:t>slavná místa: </a:t>
            </a:r>
            <a:r>
              <a:rPr lang="cs-CZ" dirty="0" err="1"/>
              <a:t>Rue</a:t>
            </a:r>
            <a:r>
              <a:rPr lang="cs-CZ" dirty="0"/>
              <a:t> de la </a:t>
            </a:r>
            <a:r>
              <a:rPr lang="cs-CZ" dirty="0" err="1"/>
              <a:t>Paix</a:t>
            </a:r>
            <a:r>
              <a:rPr lang="cs-CZ" dirty="0"/>
              <a:t> (Ulice míru)</a:t>
            </a:r>
          </a:p>
          <a:p>
            <a:r>
              <a:rPr lang="cs-CZ" dirty="0"/>
              <a:t>od 1848 tzv. Druhá republika</a:t>
            </a:r>
          </a:p>
          <a:p>
            <a:endParaRPr lang="cs-CZ" dirty="0"/>
          </a:p>
          <a:p>
            <a:r>
              <a:rPr lang="cs-CZ" dirty="0"/>
              <a:t>typ pařížské opery = reprezentativní útvar vedle italské opery, charakteristické: </a:t>
            </a:r>
          </a:p>
          <a:p>
            <a:pPr lvl="1"/>
            <a:r>
              <a:rPr lang="cs-CZ" dirty="0"/>
              <a:t>hlavní hrdina prožívá pohnuté životní události v neklidné společenské době</a:t>
            </a:r>
          </a:p>
          <a:p>
            <a:pPr lvl="1"/>
            <a:r>
              <a:rPr lang="cs-CZ" dirty="0"/>
              <a:t>témata:</a:t>
            </a:r>
          </a:p>
          <a:p>
            <a:pPr lvl="2"/>
            <a:r>
              <a:rPr lang="cs-CZ" dirty="0"/>
              <a:t>VFR ( → </a:t>
            </a:r>
            <a:r>
              <a:rPr lang="cs-CZ" dirty="0" err="1"/>
              <a:t>rescue</a:t>
            </a:r>
            <a:r>
              <a:rPr lang="cs-CZ" dirty="0"/>
              <a:t> opera / </a:t>
            </a:r>
            <a:r>
              <a:rPr lang="cs-CZ" dirty="0" err="1"/>
              <a:t>Rettungsopera</a:t>
            </a:r>
            <a:r>
              <a:rPr lang="cs-CZ" dirty="0"/>
              <a:t>, </a:t>
            </a:r>
            <a:r>
              <a:rPr lang="cs-CZ" dirty="0" err="1"/>
              <a:t>Schreckensopera</a:t>
            </a:r>
            <a:r>
              <a:rPr lang="cs-CZ" dirty="0"/>
              <a:t> / </a:t>
            </a:r>
            <a:r>
              <a:rPr lang="cs-CZ" dirty="0" err="1"/>
              <a:t>pièce</a:t>
            </a:r>
            <a:r>
              <a:rPr lang="cs-CZ" dirty="0"/>
              <a:t> à </a:t>
            </a:r>
            <a:r>
              <a:rPr lang="cs-CZ" dirty="0" err="1"/>
              <a:t>sauvetage</a:t>
            </a:r>
            <a:r>
              <a:rPr lang="cs-CZ" dirty="0"/>
              <a:t> / opera </a:t>
            </a:r>
            <a:r>
              <a:rPr lang="cs-CZ" dirty="0" err="1"/>
              <a:t>spasenija</a:t>
            </a:r>
            <a:r>
              <a:rPr lang="cs-CZ" dirty="0"/>
              <a:t>, opera </a:t>
            </a:r>
            <a:r>
              <a:rPr lang="cs-CZ" dirty="0" err="1"/>
              <a:t>užasov</a:t>
            </a:r>
            <a:r>
              <a:rPr lang="cs-CZ" dirty="0"/>
              <a:t>): hrdinové se staví na odpor tyranovi, boj na život a na smrt, např. Pierre </a:t>
            </a:r>
            <a:r>
              <a:rPr lang="cs-CZ" dirty="0" err="1"/>
              <a:t>Gaveux</a:t>
            </a:r>
            <a:r>
              <a:rPr lang="cs-CZ" dirty="0"/>
              <a:t>: </a:t>
            </a:r>
            <a:r>
              <a:rPr lang="cs-CZ" i="1" dirty="0" err="1"/>
              <a:t>Léonore</a:t>
            </a:r>
            <a:r>
              <a:rPr lang="cs-CZ" dirty="0"/>
              <a:t> (1798)</a:t>
            </a:r>
          </a:p>
          <a:p>
            <a:pPr lvl="2"/>
            <a:r>
              <a:rPr lang="cs-CZ" dirty="0"/>
              <a:t>venkovské prostředí: prostý lid pod vládou šlechtice / panovníka… (zvl. rané komické opery)</a:t>
            </a:r>
          </a:p>
          <a:p>
            <a:pPr lvl="2"/>
            <a:r>
              <a:rPr lang="cs-CZ" dirty="0"/>
              <a:t>antické náměty (podobně jako v době </a:t>
            </a:r>
            <a:r>
              <a:rPr lang="cs-CZ" dirty="0" err="1"/>
              <a:t>Glucka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Louis Joseph Ferdinand</a:t>
            </a:r>
            <a:r>
              <a:rPr lang="cs-CZ" b="1" dirty="0"/>
              <a:t> </a:t>
            </a:r>
            <a:r>
              <a:rPr lang="cs-CZ" dirty="0" err="1"/>
              <a:t>Hérold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28. 1. 1791 Paříž - 19. 1. 1833 </a:t>
            </a:r>
            <a:r>
              <a:rPr lang="cs-CZ" dirty="0" err="1"/>
              <a:t>Neuilly</a:t>
            </a:r>
            <a:r>
              <a:rPr lang="cs-CZ" dirty="0"/>
              <a:t> </a:t>
            </a:r>
            <a:r>
              <a:rPr lang="cs-CZ" dirty="0" err="1"/>
              <a:t>sur</a:t>
            </a:r>
            <a:r>
              <a:rPr lang="cs-CZ" dirty="0"/>
              <a:t> </a:t>
            </a:r>
            <a:r>
              <a:rPr lang="cs-CZ" dirty="0" err="1"/>
              <a:t>Seine</a:t>
            </a:r>
            <a:endParaRPr lang="cs-CZ" dirty="0"/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85725" y="1979613"/>
            <a:ext cx="12106275" cy="4878387"/>
          </a:xfrm>
        </p:spPr>
        <p:txBody>
          <a:bodyPr/>
          <a:lstStyle/>
          <a:p>
            <a:r>
              <a:rPr lang="cs-CZ" dirty="0"/>
              <a:t>žák Adama a </a:t>
            </a:r>
            <a:r>
              <a:rPr lang="cs-CZ" dirty="0" err="1"/>
              <a:t>Méhula</a:t>
            </a:r>
            <a:r>
              <a:rPr lang="cs-CZ" dirty="0"/>
              <a:t>, 1812 získal Římskou cenu</a:t>
            </a:r>
          </a:p>
          <a:p>
            <a:r>
              <a:rPr lang="cs-CZ" dirty="0"/>
              <a:t>jeho první opery v Itálii (na italské texty)</a:t>
            </a:r>
          </a:p>
          <a:p>
            <a:r>
              <a:rPr lang="cs-CZ" dirty="0"/>
              <a:t>v Paříži korepetitor a sbormistr italské opery</a:t>
            </a:r>
          </a:p>
          <a:p>
            <a:r>
              <a:rPr lang="cs-CZ" dirty="0"/>
              <a:t>charakteristické: v melodii časté synkopy a chromatika, harmonicky vybočuje do vzdálenějších tónin, stylizace městských písní a valčíkových motivů</a:t>
            </a:r>
          </a:p>
          <a:p>
            <a:r>
              <a:rPr lang="cs-CZ" i="1" dirty="0" err="1"/>
              <a:t>Zampa</a:t>
            </a:r>
            <a:r>
              <a:rPr lang="cs-CZ" i="1" dirty="0"/>
              <a:t> ou la </a:t>
            </a:r>
            <a:r>
              <a:rPr lang="cs-CZ" i="1" dirty="0" err="1"/>
              <a:t>Fiancée</a:t>
            </a:r>
            <a:r>
              <a:rPr lang="cs-CZ" i="1" dirty="0"/>
              <a:t> de </a:t>
            </a:r>
            <a:r>
              <a:rPr lang="cs-CZ" i="1" dirty="0" err="1"/>
              <a:t>marbre</a:t>
            </a:r>
            <a:r>
              <a:rPr lang="cs-CZ" dirty="0"/>
              <a:t> (</a:t>
            </a:r>
            <a:r>
              <a:rPr lang="cs-CZ" i="1" dirty="0" err="1"/>
              <a:t>Zampa</a:t>
            </a:r>
            <a:r>
              <a:rPr lang="cs-CZ" i="1" dirty="0"/>
              <a:t> aneb mramorová nevěsta</a:t>
            </a:r>
            <a:r>
              <a:rPr lang="cs-CZ" dirty="0"/>
              <a:t>, 1831)</a:t>
            </a:r>
          </a:p>
          <a:p>
            <a:pPr lvl="1"/>
            <a:r>
              <a:rPr lang="cs-CZ" dirty="0"/>
              <a:t>populární zvl. v Německu</a:t>
            </a:r>
          </a:p>
          <a:p>
            <a:pPr lvl="1"/>
            <a:r>
              <a:rPr lang="cs-CZ" dirty="0"/>
              <a:t>spíše dramaticko-lyrická než komická</a:t>
            </a:r>
          </a:p>
          <a:p>
            <a:pPr lvl="1"/>
            <a:r>
              <a:rPr lang="cs-CZ" dirty="0"/>
              <a:t>sladkými melodiemi připomíná </a:t>
            </a:r>
            <a:r>
              <a:rPr lang="cs-CZ" dirty="0" err="1"/>
              <a:t>Belliniho</a:t>
            </a:r>
            <a:endParaRPr lang="cs-CZ" dirty="0"/>
          </a:p>
          <a:p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Pré</a:t>
            </a:r>
            <a:r>
              <a:rPr lang="cs-CZ" i="1" dirty="0"/>
              <a:t> </a:t>
            </a:r>
            <a:r>
              <a:rPr lang="cs-CZ" i="1" dirty="0" err="1"/>
              <a:t>aux</a:t>
            </a:r>
            <a:r>
              <a:rPr lang="cs-CZ" i="1" dirty="0"/>
              <a:t> </a:t>
            </a:r>
            <a:r>
              <a:rPr lang="cs-CZ" i="1" dirty="0" err="1"/>
              <a:t>clercs</a:t>
            </a:r>
            <a:r>
              <a:rPr lang="cs-CZ" dirty="0"/>
              <a:t> (</a:t>
            </a:r>
            <a:r>
              <a:rPr lang="cs-CZ" i="1" dirty="0"/>
              <a:t>Písařská loutka</a:t>
            </a:r>
            <a:r>
              <a:rPr lang="cs-CZ" dirty="0"/>
              <a:t>, 1832)</a:t>
            </a:r>
          </a:p>
          <a:p>
            <a:pPr lvl="1"/>
            <a:r>
              <a:rPr lang="cs-CZ" dirty="0"/>
              <a:t>populárnější ve Francii, komická</a:t>
            </a:r>
          </a:p>
          <a:p>
            <a:pPr lvl="1"/>
            <a:r>
              <a:rPr lang="cs-CZ" dirty="0"/>
              <a:t>výjevy maškarád a vojenských slavností → velké ansámblové a sborové scény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Adolphe</a:t>
            </a:r>
            <a:r>
              <a:rPr lang="cs-CZ" dirty="0"/>
              <a:t>-Charles Adam</a:t>
            </a:r>
            <a:br>
              <a:rPr lang="cs-CZ" dirty="0"/>
            </a:br>
            <a:r>
              <a:rPr lang="cs-CZ" dirty="0"/>
              <a:t>24. 7. 1803 Paříž - 3. 5. 1856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90725"/>
            <a:ext cx="12192000" cy="48672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1900" dirty="0"/>
              <a:t>přechod k operetě, na konzervatoři v Paříži žák </a:t>
            </a:r>
            <a:r>
              <a:rPr lang="cs-CZ" sz="1900" dirty="0" err="1"/>
              <a:t>Rejchy</a:t>
            </a:r>
            <a:r>
              <a:rPr lang="cs-CZ" sz="1900" dirty="0"/>
              <a:t> a </a:t>
            </a:r>
            <a:r>
              <a:rPr lang="cs-CZ" sz="1900" dirty="0" err="1"/>
              <a:t>Boieldieua</a:t>
            </a:r>
            <a:endParaRPr lang="cs-CZ" sz="1900" dirty="0"/>
          </a:p>
          <a:p>
            <a:pPr>
              <a:lnSpc>
                <a:spcPct val="70000"/>
              </a:lnSpc>
            </a:pPr>
            <a:r>
              <a:rPr lang="cs-CZ" sz="1900" dirty="0"/>
              <a:t>skladatel (53 jevištních prací), hudební fejetonista, vynikající klavírista (klavír vyučoval na konzervatoři)</a:t>
            </a:r>
          </a:p>
          <a:p>
            <a:pPr>
              <a:lnSpc>
                <a:spcPct val="70000"/>
              </a:lnSpc>
            </a:pPr>
            <a:r>
              <a:rPr lang="cs-CZ" sz="1900" dirty="0"/>
              <a:t>v díle osciluje mezi </a:t>
            </a:r>
            <a:r>
              <a:rPr lang="cs-CZ" sz="1900" dirty="0" err="1"/>
              <a:t>Offenbachem</a:t>
            </a:r>
            <a:r>
              <a:rPr lang="cs-CZ" sz="1900" dirty="0"/>
              <a:t>, italskou </a:t>
            </a:r>
            <a:r>
              <a:rPr lang="cs-CZ" sz="1900" dirty="0" err="1"/>
              <a:t>buffou</a:t>
            </a:r>
            <a:r>
              <a:rPr lang="cs-CZ" sz="1900" dirty="0"/>
              <a:t>, používá </a:t>
            </a:r>
            <a:r>
              <a:rPr lang="cs-CZ" sz="1900" dirty="0" err="1"/>
              <a:t>coupletové</a:t>
            </a:r>
            <a:r>
              <a:rPr lang="cs-CZ" sz="1900" dirty="0"/>
              <a:t> útvary</a:t>
            </a:r>
          </a:p>
          <a:p>
            <a:pPr>
              <a:lnSpc>
                <a:spcPct val="70000"/>
              </a:lnSpc>
            </a:pPr>
            <a:r>
              <a:rPr lang="cs-CZ" sz="1900" i="1" dirty="0" err="1"/>
              <a:t>Le</a:t>
            </a:r>
            <a:r>
              <a:rPr lang="cs-CZ" sz="1900" i="1" dirty="0"/>
              <a:t> </a:t>
            </a:r>
            <a:r>
              <a:rPr lang="cs-CZ" sz="1900" i="1" dirty="0" err="1"/>
              <a:t>Postillon</a:t>
            </a:r>
            <a:r>
              <a:rPr lang="cs-CZ" sz="1900" i="1" dirty="0"/>
              <a:t> de </a:t>
            </a:r>
            <a:r>
              <a:rPr lang="cs-CZ" sz="1900" i="1" dirty="0" err="1"/>
              <a:t>Lonjumeau</a:t>
            </a:r>
            <a:r>
              <a:rPr lang="cs-CZ" sz="1900" i="1" dirty="0"/>
              <a:t> </a:t>
            </a:r>
            <a:r>
              <a:rPr lang="cs-CZ" sz="1900" dirty="0"/>
              <a:t>(</a:t>
            </a:r>
            <a:r>
              <a:rPr lang="cs-CZ" sz="1900" i="1" dirty="0" err="1"/>
              <a:t>Postilión</a:t>
            </a:r>
            <a:r>
              <a:rPr lang="cs-CZ" sz="1900" i="1" dirty="0"/>
              <a:t> z </a:t>
            </a:r>
            <a:r>
              <a:rPr lang="cs-CZ" sz="1900" i="1" dirty="0" err="1"/>
              <a:t>Lonjumeau</a:t>
            </a:r>
            <a:r>
              <a:rPr lang="cs-CZ" sz="1900" i="1" dirty="0"/>
              <a:t>, </a:t>
            </a:r>
            <a:r>
              <a:rPr lang="cs-CZ" sz="1900" dirty="0"/>
              <a:t>1836)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jeho nejpopulárnější dílo, parodické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proslulá tenorová árie hlavní postavy </a:t>
            </a:r>
            <a:r>
              <a:rPr lang="cs-CZ" sz="1600" dirty="0" err="1"/>
              <a:t>Chapeloua</a:t>
            </a:r>
            <a:r>
              <a:rPr lang="cs-CZ" sz="1600" dirty="0"/>
              <a:t> dosahuje d</a:t>
            </a:r>
            <a:r>
              <a:rPr lang="cs-CZ" sz="1600" baseline="30000" dirty="0"/>
              <a:t>3</a:t>
            </a:r>
          </a:p>
          <a:p>
            <a:pPr>
              <a:lnSpc>
                <a:spcPct val="70000"/>
              </a:lnSpc>
            </a:pPr>
            <a:r>
              <a:rPr lang="cs-CZ" sz="1900" i="1" dirty="0"/>
              <a:t>Si </a:t>
            </a:r>
            <a:r>
              <a:rPr lang="cs-CZ" sz="1900" i="1" dirty="0" err="1"/>
              <a:t>j‘étais</a:t>
            </a:r>
            <a:r>
              <a:rPr lang="cs-CZ" sz="1900" i="1" dirty="0"/>
              <a:t> </a:t>
            </a:r>
            <a:r>
              <a:rPr lang="cs-CZ" sz="1900" i="1" dirty="0" err="1"/>
              <a:t>roi</a:t>
            </a:r>
            <a:r>
              <a:rPr lang="cs-CZ" sz="1900" dirty="0"/>
              <a:t> (</a:t>
            </a:r>
            <a:r>
              <a:rPr lang="cs-CZ" sz="1900" i="1" dirty="0"/>
              <a:t>Kdybych byl králem</a:t>
            </a:r>
            <a:r>
              <a:rPr lang="cs-CZ" sz="1900" dirty="0"/>
              <a:t>, 1852)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indický námět → předvídá exotismy ve francouzské opeře</a:t>
            </a:r>
          </a:p>
          <a:p>
            <a:pPr>
              <a:lnSpc>
                <a:spcPct val="70000"/>
              </a:lnSpc>
            </a:pPr>
            <a:r>
              <a:rPr lang="cs-CZ" sz="1900" i="1" dirty="0" err="1"/>
              <a:t>Le</a:t>
            </a:r>
            <a:r>
              <a:rPr lang="cs-CZ" sz="1900" i="1" dirty="0"/>
              <a:t> </a:t>
            </a:r>
            <a:r>
              <a:rPr lang="cs-CZ" sz="1900" i="1" dirty="0" err="1"/>
              <a:t>Brasseur</a:t>
            </a:r>
            <a:r>
              <a:rPr lang="cs-CZ" sz="1900" i="1" dirty="0"/>
              <a:t> de </a:t>
            </a:r>
            <a:r>
              <a:rPr lang="cs-CZ" sz="1900" i="1" dirty="0" err="1"/>
              <a:t>Preston</a:t>
            </a:r>
            <a:r>
              <a:rPr lang="cs-CZ" sz="1900" i="1" dirty="0"/>
              <a:t> (Sládek z </a:t>
            </a:r>
            <a:r>
              <a:rPr lang="cs-CZ" sz="1900" i="1" dirty="0" err="1"/>
              <a:t>Prestonu</a:t>
            </a:r>
            <a:r>
              <a:rPr lang="cs-CZ" sz="1900" i="1" dirty="0"/>
              <a:t>,</a:t>
            </a:r>
            <a:r>
              <a:rPr lang="cs-CZ" sz="1900" dirty="0"/>
              <a:t> 1838)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v českých zemích se z jeho děl se hrála nejvíce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poetická hudba → předjímá </a:t>
            </a:r>
            <a:r>
              <a:rPr lang="cs-CZ" sz="1600" dirty="0" err="1"/>
              <a:t>dramme</a:t>
            </a:r>
            <a:r>
              <a:rPr lang="cs-CZ" sz="1600" dirty="0"/>
              <a:t> </a:t>
            </a:r>
            <a:r>
              <a:rPr lang="cs-CZ" sz="1600" dirty="0" err="1"/>
              <a:t>lyrique</a:t>
            </a:r>
            <a:endParaRPr lang="cs-CZ" sz="1600" dirty="0"/>
          </a:p>
          <a:p>
            <a:pPr>
              <a:lnSpc>
                <a:spcPct val="70000"/>
              </a:lnSpc>
            </a:pPr>
            <a:r>
              <a:rPr lang="cs-CZ" sz="1900" i="1" dirty="0"/>
              <a:t>La </a:t>
            </a:r>
            <a:r>
              <a:rPr lang="cs-CZ" sz="1900" i="1" dirty="0" err="1"/>
              <a:t>Poupée</a:t>
            </a:r>
            <a:r>
              <a:rPr lang="cs-CZ" sz="1900" i="1" dirty="0"/>
              <a:t> de </a:t>
            </a:r>
            <a:r>
              <a:rPr lang="cs-CZ" sz="1900" i="1" dirty="0" err="1"/>
              <a:t>Nuremberg</a:t>
            </a:r>
            <a:r>
              <a:rPr lang="cs-CZ" sz="1900" dirty="0"/>
              <a:t> (</a:t>
            </a:r>
            <a:r>
              <a:rPr lang="cs-CZ" sz="1900" i="1" dirty="0"/>
              <a:t>Norimberská loutka</a:t>
            </a:r>
            <a:r>
              <a:rPr lang="cs-CZ" sz="1900" dirty="0"/>
              <a:t>, 1852)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příběh karnevalové noci, parodický, s pantomimou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populární sopránová árie se sólovými houslemi</a:t>
            </a:r>
          </a:p>
          <a:p>
            <a:pPr>
              <a:lnSpc>
                <a:spcPct val="70000"/>
              </a:lnSpc>
            </a:pPr>
            <a:r>
              <a:rPr lang="cs-CZ" sz="1900" i="1" dirty="0"/>
              <a:t>Part </a:t>
            </a:r>
            <a:r>
              <a:rPr lang="cs-CZ" sz="1900" i="1" dirty="0" err="1"/>
              <a:t>du</a:t>
            </a:r>
            <a:r>
              <a:rPr lang="cs-CZ" sz="1900" i="1" dirty="0"/>
              <a:t> </a:t>
            </a:r>
            <a:r>
              <a:rPr lang="cs-CZ" sz="1900" i="1" dirty="0" err="1"/>
              <a:t>diable</a:t>
            </a:r>
            <a:r>
              <a:rPr lang="cs-CZ" sz="1900" dirty="0"/>
              <a:t> (</a:t>
            </a:r>
            <a:r>
              <a:rPr lang="cs-CZ" sz="1900" i="1" dirty="0"/>
              <a:t>Ďáblův podíl</a:t>
            </a:r>
            <a:r>
              <a:rPr lang="cs-CZ" sz="1900" dirty="0"/>
              <a:t>, 1843)</a:t>
            </a:r>
          </a:p>
          <a:p>
            <a:pPr lvl="1">
              <a:lnSpc>
                <a:spcPct val="70000"/>
              </a:lnSpc>
            </a:pPr>
            <a:r>
              <a:rPr lang="cs-CZ" sz="1600" dirty="0"/>
              <a:t>v hlavní roli </a:t>
            </a:r>
            <a:r>
              <a:rPr lang="cs-CZ" sz="1600" dirty="0" err="1"/>
              <a:t>Farinelli</a:t>
            </a:r>
            <a:endParaRPr lang="cs-CZ" sz="1600" dirty="0"/>
          </a:p>
          <a:p>
            <a:pPr>
              <a:lnSpc>
                <a:spcPct val="70000"/>
              </a:lnSpc>
            </a:pPr>
            <a:r>
              <a:rPr lang="cs-CZ" sz="1900" i="1" dirty="0" err="1"/>
              <a:t>Gisèle</a:t>
            </a:r>
            <a:r>
              <a:rPr lang="cs-CZ" sz="1900" dirty="0"/>
              <a:t> (1841) – balet, archetyp tohoto útvaru v romantismu</a:t>
            </a:r>
          </a:p>
          <a:p>
            <a:pPr>
              <a:lnSpc>
                <a:spcPct val="70000"/>
              </a:lnSpc>
            </a:pPr>
            <a:endParaRPr lang="cs-CZ" sz="1900" dirty="0"/>
          </a:p>
        </p:txBody>
      </p:sp>
      <p:sp>
        <p:nvSpPr>
          <p:cNvPr id="41987" name="TextovéPole 3"/>
          <p:cNvSpPr txBox="1">
            <a:spLocks noChangeArrowheads="1"/>
          </p:cNvSpPr>
          <p:nvPr/>
        </p:nvSpPr>
        <p:spPr bwMode="auto">
          <a:xfrm>
            <a:off x="8018463" y="5049365"/>
            <a:ext cx="4173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>
                <a:latin typeface="Trebuchet MS" pitchFamily="34" charset="0"/>
              </a:rPr>
              <a:t>couplet</a:t>
            </a:r>
            <a:r>
              <a:rPr lang="cs-CZ" dirty="0">
                <a:latin typeface="Trebuchet MS" pitchFamily="34" charset="0"/>
              </a:rPr>
              <a:t> = sloka v písni (s refrénem) s měnícím se textem. Zvl. od 18. stol. také označení pro celou strofickou píseň satirického charakteru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ctrTitle"/>
          </p:nvPr>
        </p:nvSpPr>
        <p:spPr>
          <a:xfrm>
            <a:off x="681038" y="2733675"/>
            <a:ext cx="8143875" cy="1373188"/>
          </a:xfrm>
        </p:spPr>
        <p:txBody>
          <a:bodyPr/>
          <a:lstStyle/>
          <a:p>
            <a:r>
              <a:rPr lang="cs-CZ"/>
              <a:t>Opereta</a:t>
            </a:r>
          </a:p>
        </p:txBody>
      </p:sp>
      <p:sp>
        <p:nvSpPr>
          <p:cNvPr id="43010" name="Podnadpis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88" y="2033588"/>
            <a:ext cx="11898312" cy="46799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odděluje se od </a:t>
            </a:r>
            <a:r>
              <a:rPr lang="cs-CZ" dirty="0" err="1"/>
              <a:t>opéry</a:t>
            </a:r>
            <a:r>
              <a:rPr lang="cs-CZ" dirty="0"/>
              <a:t> </a:t>
            </a:r>
            <a:r>
              <a:rPr lang="cs-CZ" dirty="0" err="1"/>
              <a:t>comique</a:t>
            </a:r>
            <a:r>
              <a:rPr lang="cs-CZ" dirty="0"/>
              <a:t> cca v pol. 19. století</a:t>
            </a:r>
          </a:p>
          <a:p>
            <a:pPr>
              <a:lnSpc>
                <a:spcPct val="80000"/>
              </a:lnSpc>
            </a:pPr>
            <a:r>
              <a:rPr lang="cs-CZ" dirty="0"/>
              <a:t>v 18. století opereta = malá opera</a:t>
            </a:r>
          </a:p>
          <a:p>
            <a:pPr>
              <a:lnSpc>
                <a:spcPct val="80000"/>
              </a:lnSpc>
            </a:pPr>
            <a:r>
              <a:rPr lang="cs-CZ" dirty="0"/>
              <a:t>v 2. pol. 18. století opereta = úprava italské </a:t>
            </a:r>
            <a:r>
              <a:rPr lang="cs-CZ" dirty="0" err="1"/>
              <a:t>buffy</a:t>
            </a:r>
            <a:r>
              <a:rPr lang="cs-CZ" dirty="0"/>
              <a:t> na singspiel, recitativy byly nahrazovány mluvenými dialogy</a:t>
            </a:r>
          </a:p>
          <a:p>
            <a:pPr>
              <a:lnSpc>
                <a:spcPct val="80000"/>
              </a:lnSpc>
            </a:pPr>
            <a:r>
              <a:rPr lang="cs-CZ" dirty="0"/>
              <a:t>dobový název: </a:t>
            </a:r>
            <a:r>
              <a:rPr lang="cs-CZ" dirty="0" err="1"/>
              <a:t>musiquette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lehčí žánr, veselý ráz</a:t>
            </a:r>
          </a:p>
          <a:p>
            <a:pPr>
              <a:lnSpc>
                <a:spcPct val="80000"/>
              </a:lnSpc>
            </a:pPr>
            <a:r>
              <a:rPr lang="cs-CZ" dirty="0"/>
              <a:t>náměty: neproblematický život aristokratické a měšťanské společnosti, prvky exotické a lidové</a:t>
            </a:r>
          </a:p>
          <a:p>
            <a:pPr>
              <a:lnSpc>
                <a:spcPct val="80000"/>
              </a:lnSpc>
            </a:pPr>
            <a:r>
              <a:rPr lang="cs-CZ" dirty="0"/>
              <a:t>hlavní formy: dialog v próze, zpěv, tanec</a:t>
            </a:r>
          </a:p>
          <a:p>
            <a:pPr>
              <a:lnSpc>
                <a:spcPct val="80000"/>
              </a:lnSpc>
            </a:pPr>
            <a:r>
              <a:rPr lang="cs-CZ" dirty="0"/>
              <a:t>průkopníci v Paříži:</a:t>
            </a:r>
          </a:p>
          <a:p>
            <a:pPr lvl="1">
              <a:lnSpc>
                <a:spcPct val="80000"/>
              </a:lnSpc>
            </a:pPr>
            <a:r>
              <a:rPr lang="cs-CZ" dirty="0" err="1"/>
              <a:t>Florimond</a:t>
            </a:r>
            <a:r>
              <a:rPr lang="cs-CZ" dirty="0"/>
              <a:t> </a:t>
            </a:r>
            <a:r>
              <a:rPr lang="cs-CZ" dirty="0" err="1"/>
              <a:t>Hervé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cs-CZ" dirty="0"/>
              <a:t>Jacques </a:t>
            </a:r>
            <a:r>
              <a:rPr lang="cs-CZ" dirty="0" err="1"/>
              <a:t>Offenbach</a:t>
            </a:r>
            <a:r>
              <a:rPr lang="cs-CZ" dirty="0"/>
              <a:t> – vlastní zakladatel útvaru</a:t>
            </a:r>
          </a:p>
          <a:p>
            <a:pPr lvl="1">
              <a:lnSpc>
                <a:spcPct val="8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Florimond Hervé (vl. jm. Florimond Ronger)</a:t>
            </a:r>
            <a:br>
              <a:rPr lang="cs-CZ"/>
            </a:br>
            <a:r>
              <a:rPr lang="cs-CZ"/>
              <a:t>30. 6. 1825 Houdain - 4. 11. 1892 Paříž</a:t>
            </a: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typický parodicko-komickými kusy</a:t>
            </a:r>
          </a:p>
          <a:p>
            <a:r>
              <a:rPr lang="cs-CZ" i="1" dirty="0" err="1"/>
              <a:t>Mam‘zelle</a:t>
            </a:r>
            <a:r>
              <a:rPr lang="cs-CZ" i="1" dirty="0"/>
              <a:t> </a:t>
            </a:r>
            <a:r>
              <a:rPr lang="cs-CZ" i="1" dirty="0" err="1"/>
              <a:t>Nitouche</a:t>
            </a:r>
            <a:r>
              <a:rPr lang="cs-CZ" dirty="0"/>
              <a:t> (1883)</a:t>
            </a:r>
          </a:p>
          <a:p>
            <a:pPr lvl="1"/>
            <a:r>
              <a:rPr lang="cs-CZ" dirty="0"/>
              <a:t>dodnes na scéně živá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Jacques </a:t>
            </a:r>
            <a:r>
              <a:rPr lang="cs-CZ" dirty="0" err="1"/>
              <a:t>Offenbach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20. 6. 1819 Kolín nad Rýnem - 5. 10. 1880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063" y="2033588"/>
            <a:ext cx="12072937" cy="473233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německý původ, ale celoživotně spojen s Paříží, zde soukromé hodiny kompozice u </a:t>
            </a:r>
            <a:r>
              <a:rPr lang="cs-CZ" dirty="0" err="1"/>
              <a:t>Halévyho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violoncellový virtuóz (absolvent pařížské konzervatoře) a uznávaný pedagog, autor jedinečného výukového materiálu pro violoncello, coby violoncellový interpret („</a:t>
            </a:r>
            <a:r>
              <a:rPr lang="cs-CZ" dirty="0" err="1"/>
              <a:t>Liszt</a:t>
            </a:r>
            <a:r>
              <a:rPr lang="cs-CZ" dirty="0"/>
              <a:t> violoncella“) spolupracoval s C. Franckem, F. von </a:t>
            </a:r>
            <a:r>
              <a:rPr lang="cs-CZ" dirty="0" err="1"/>
              <a:t>Flotowem</a:t>
            </a:r>
            <a:r>
              <a:rPr lang="cs-CZ" dirty="0"/>
              <a:t>, F. </a:t>
            </a:r>
            <a:r>
              <a:rPr lang="cs-CZ" dirty="0" err="1"/>
              <a:t>Lisztem</a:t>
            </a:r>
            <a:r>
              <a:rPr lang="cs-CZ" dirty="0"/>
              <a:t> a </a:t>
            </a:r>
            <a:r>
              <a:rPr lang="cs-CZ" dirty="0" err="1"/>
              <a:t>A</a:t>
            </a:r>
            <a:r>
              <a:rPr lang="cs-CZ" dirty="0"/>
              <a:t>. </a:t>
            </a:r>
            <a:r>
              <a:rPr lang="cs-CZ" dirty="0" err="1"/>
              <a:t>Rubinsteinem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přes 100 jevištních děl a velké množství skladeb orchestrálních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úpravy skladeb jiných autorů, zvl. Franze Schuberta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neúspěchy s provozováním děl v pařížských divadlech (např. </a:t>
            </a:r>
            <a:r>
              <a:rPr lang="cs-CZ" dirty="0" err="1"/>
              <a:t>Halévy</a:t>
            </a:r>
            <a:r>
              <a:rPr lang="cs-CZ" dirty="0"/>
              <a:t> provedl jeho jednoaktovku </a:t>
            </a:r>
            <a:r>
              <a:rPr lang="fr-FR" i="1" dirty="0"/>
              <a:t>Oyayaye ou la Reine des Îles </a:t>
            </a:r>
            <a:r>
              <a:rPr lang="cs-CZ" dirty="0"/>
              <a:t>(</a:t>
            </a:r>
            <a:r>
              <a:rPr lang="cs-CZ" i="1" dirty="0" err="1"/>
              <a:t>Ojajaje</a:t>
            </a:r>
            <a:r>
              <a:rPr lang="cs-CZ" i="1" dirty="0"/>
              <a:t>, aneb Královna ostrovů</a:t>
            </a:r>
            <a:r>
              <a:rPr lang="cs-CZ" dirty="0"/>
              <a:t>, 1855) → 1855 otevřel vlastní divadlo Théâtre des </a:t>
            </a:r>
            <a:r>
              <a:rPr lang="cs-CZ" dirty="0" err="1"/>
              <a:t>Bouffes-Parisiens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Orphée </a:t>
            </a:r>
            <a:r>
              <a:rPr lang="cs-CZ" i="1" dirty="0" err="1"/>
              <a:t>aux</a:t>
            </a:r>
            <a:r>
              <a:rPr lang="cs-CZ" i="1" dirty="0"/>
              <a:t> </a:t>
            </a:r>
            <a:r>
              <a:rPr lang="cs-CZ" i="1" dirty="0" err="1"/>
              <a:t>Enfers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Orfeus v podsvětí</a:t>
            </a:r>
            <a:r>
              <a:rPr lang="cs-CZ" dirty="0"/>
              <a:t>, 1858)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od tohoto uvedení → v Paříži definitivní přijetí, přeplácení divadel o jeho přízeň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první klasická celovečerní opereta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2. jednání, 2. obraz: </a:t>
            </a:r>
            <a:r>
              <a:rPr lang="cs-CZ" i="1" dirty="0"/>
              <a:t>Pekelný kvapík</a:t>
            </a:r>
            <a:r>
              <a:rPr lang="cs-CZ" dirty="0"/>
              <a:t> – známý jako </a:t>
            </a:r>
            <a:r>
              <a:rPr lang="cs-CZ" i="1" dirty="0"/>
              <a:t>kankán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38" y="655638"/>
            <a:ext cx="12095162" cy="62023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60. léta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 Paříži vrchol jeho kariéry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jeho libretisté využívali k parodiím vše, zvl. velkou francouzskou operu a operu italskou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ještě nenašel svůj osobitý kompoziční styl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např. </a:t>
            </a:r>
            <a:r>
              <a:rPr lang="cs-CZ" i="1" dirty="0" err="1"/>
              <a:t>Vent-du-Soir</a:t>
            </a:r>
            <a:r>
              <a:rPr lang="cs-CZ" i="1" dirty="0"/>
              <a:t> ou </a:t>
            </a:r>
            <a:r>
              <a:rPr lang="cs-CZ" i="1" dirty="0" err="1"/>
              <a:t>l'Horrible</a:t>
            </a:r>
            <a:r>
              <a:rPr lang="cs-CZ" i="1" dirty="0"/>
              <a:t> </a:t>
            </a:r>
            <a:r>
              <a:rPr lang="cs-CZ" i="1" dirty="0" err="1"/>
              <a:t>Festin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Večerní vítr, aneb strašlivá hostina</a:t>
            </a:r>
            <a:r>
              <a:rPr lang="cs-CZ" dirty="0"/>
              <a:t>, 1857) – předehra evokuje mořskou bouři, děj se odehrává mezi lidojedy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odpůrce Wagnerova </a:t>
            </a:r>
            <a:r>
              <a:rPr lang="cs-CZ" dirty="0" err="1"/>
              <a:t>Gesamtkunstwerku</a:t>
            </a:r>
            <a:r>
              <a:rPr lang="cs-CZ" dirty="0"/>
              <a:t> (</a:t>
            </a:r>
            <a:r>
              <a:rPr lang="cs-CZ" i="1" dirty="0"/>
              <a:t>Le </a:t>
            </a:r>
            <a:r>
              <a:rPr lang="cs-CZ" i="1" dirty="0" err="1"/>
              <a:t>Musicien</a:t>
            </a:r>
            <a:r>
              <a:rPr lang="cs-CZ" i="1" dirty="0"/>
              <a:t> de </a:t>
            </a:r>
            <a:r>
              <a:rPr lang="cs-CZ" i="1" dirty="0" err="1"/>
              <a:t>l'avenir</a:t>
            </a:r>
            <a:r>
              <a:rPr lang="cs-CZ" dirty="0"/>
              <a:t>, </a:t>
            </a:r>
            <a:r>
              <a:rPr lang="cs-CZ" i="1" dirty="0"/>
              <a:t>Hudebník budoucnosti</a:t>
            </a:r>
            <a:r>
              <a:rPr lang="cs-CZ" dirty="0"/>
              <a:t>, 1860)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balet </a:t>
            </a:r>
            <a:r>
              <a:rPr lang="cs-CZ" i="1" dirty="0"/>
              <a:t>Le </a:t>
            </a:r>
            <a:r>
              <a:rPr lang="cs-CZ" i="1" dirty="0" err="1"/>
              <a:t>Papillon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Motýl, </a:t>
            </a:r>
            <a:r>
              <a:rPr lang="cs-CZ" dirty="0"/>
              <a:t>1860)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/>
              <a:t>Fortuniova</a:t>
            </a:r>
            <a:r>
              <a:rPr lang="cs-CZ" i="1" dirty="0"/>
              <a:t> píseň</a:t>
            </a:r>
            <a:r>
              <a:rPr lang="cs-CZ" dirty="0"/>
              <a:t> (</a:t>
            </a:r>
            <a:r>
              <a:rPr lang="cs-CZ" i="1" dirty="0"/>
              <a:t>La </a:t>
            </a:r>
            <a:r>
              <a:rPr lang="cs-CZ" i="1" dirty="0" err="1"/>
              <a:t>Chanson</a:t>
            </a:r>
            <a:r>
              <a:rPr lang="cs-CZ" i="1" dirty="0"/>
              <a:t> de </a:t>
            </a:r>
            <a:r>
              <a:rPr lang="cs-CZ" i="1" dirty="0" err="1"/>
              <a:t>Fortunio</a:t>
            </a:r>
            <a:r>
              <a:rPr lang="cs-CZ" dirty="0"/>
              <a:t>, 1861) – úvodní melodie </a:t>
            </a:r>
            <a:r>
              <a:rPr lang="fr-FR" i="1" dirty="0"/>
              <a:t>Si vou</a:t>
            </a:r>
            <a:r>
              <a:rPr lang="cs-CZ" i="1" dirty="0"/>
              <a:t>s</a:t>
            </a:r>
            <a:r>
              <a:rPr lang="fr-FR" i="1" dirty="0"/>
              <a:t> croyez que je vais dire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Pokud si myslíte, že vám říkám</a:t>
            </a:r>
            <a:r>
              <a:rPr lang="cs-CZ" dirty="0"/>
              <a:t>) zněla na jeho pohřbu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La belle </a:t>
            </a:r>
            <a:r>
              <a:rPr lang="cs-CZ" i="1" dirty="0" err="1"/>
              <a:t>Hélène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Krásná Helena, </a:t>
            </a:r>
            <a:r>
              <a:rPr lang="cs-CZ" dirty="0"/>
              <a:t>1864)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parodie na antické téma, satira na pařížskou společnost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dnes </a:t>
            </a:r>
            <a:r>
              <a:rPr lang="cs-CZ" dirty="0" err="1"/>
              <a:t>Offenbachovo</a:t>
            </a:r>
            <a:r>
              <a:rPr lang="cs-CZ" dirty="0"/>
              <a:t> nejhranější dílo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Barbe-bleue</a:t>
            </a:r>
            <a:r>
              <a:rPr lang="cs-CZ" dirty="0"/>
              <a:t> (</a:t>
            </a:r>
            <a:r>
              <a:rPr lang="cs-CZ" i="1" dirty="0"/>
              <a:t>Modrovous</a:t>
            </a:r>
            <a:r>
              <a:rPr lang="cs-CZ" dirty="0"/>
              <a:t>, 1866)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La </a:t>
            </a:r>
            <a:r>
              <a:rPr lang="cs-CZ" i="1" dirty="0" err="1"/>
              <a:t>Vie</a:t>
            </a:r>
            <a:r>
              <a:rPr lang="cs-CZ" i="1" dirty="0"/>
              <a:t> </a:t>
            </a:r>
            <a:r>
              <a:rPr lang="cs-CZ" i="1" dirty="0" err="1"/>
              <a:t>parisienne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Pařížský život</a:t>
            </a:r>
            <a:r>
              <a:rPr lang="cs-CZ" dirty="0"/>
              <a:t>, 1866), </a:t>
            </a:r>
            <a:r>
              <a:rPr lang="cs-CZ" i="1" dirty="0"/>
              <a:t>La Grande-</a:t>
            </a:r>
            <a:r>
              <a:rPr lang="cs-CZ" i="1" dirty="0" err="1"/>
              <a:t>Duchesse</a:t>
            </a:r>
            <a:r>
              <a:rPr lang="cs-CZ" i="1" dirty="0"/>
              <a:t> de </a:t>
            </a:r>
            <a:r>
              <a:rPr lang="cs-CZ" i="1" dirty="0" err="1"/>
              <a:t>Gérolstein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Velkovévodkyně z </a:t>
            </a:r>
            <a:r>
              <a:rPr lang="cs-CZ" i="1" dirty="0" err="1"/>
              <a:t>Gerolnsteinu</a:t>
            </a:r>
            <a:r>
              <a:rPr lang="cs-CZ" dirty="0"/>
              <a:t>, 1867), </a:t>
            </a:r>
            <a:r>
              <a:rPr lang="cs-CZ" i="1" dirty="0"/>
              <a:t>La </a:t>
            </a:r>
            <a:r>
              <a:rPr lang="cs-CZ" i="1" dirty="0" err="1"/>
              <a:t>Périchole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 err="1"/>
              <a:t>Perikola</a:t>
            </a:r>
            <a:r>
              <a:rPr lang="cs-CZ" dirty="0"/>
              <a:t>, 1868), </a:t>
            </a:r>
            <a:r>
              <a:rPr lang="cs-CZ" i="1" dirty="0"/>
              <a:t>Les </a:t>
            </a:r>
            <a:r>
              <a:rPr lang="cs-CZ" i="1" dirty="0" err="1"/>
              <a:t>Brigands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Bandité</a:t>
            </a:r>
            <a:r>
              <a:rPr lang="cs-CZ" dirty="0"/>
              <a:t>, 1869) - dodnes živé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1870 prusko-francouzská válka, po ní se s </a:t>
            </a:r>
            <a:r>
              <a:rPr lang="cs-CZ" dirty="0" err="1"/>
              <a:t>Offenbachem</a:t>
            </a:r>
            <a:r>
              <a:rPr lang="cs-CZ" dirty="0"/>
              <a:t> na hudební scéně už nepočítalo (úspěch jen opera </a:t>
            </a: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Roi</a:t>
            </a:r>
            <a:r>
              <a:rPr lang="cs-CZ" i="1" dirty="0"/>
              <a:t> </a:t>
            </a:r>
            <a:r>
              <a:rPr lang="cs-CZ" i="1" dirty="0" err="1"/>
              <a:t>Carotte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Král Mrkev</a:t>
            </a:r>
            <a:r>
              <a:rPr lang="cs-CZ" dirty="0"/>
              <a:t>, 1872)) → 1876 turné po USA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sah 2"/>
          <p:cNvSpPr>
            <a:spLocks noGrp="1"/>
          </p:cNvSpPr>
          <p:nvPr>
            <p:ph idx="1"/>
          </p:nvPr>
        </p:nvSpPr>
        <p:spPr>
          <a:xfrm>
            <a:off x="74613" y="2054225"/>
            <a:ext cx="12038012" cy="4711700"/>
          </a:xfrm>
        </p:spPr>
        <p:txBody>
          <a:bodyPr/>
          <a:lstStyle/>
          <a:p>
            <a:r>
              <a:rPr lang="cs-CZ" i="1" dirty="0"/>
              <a:t>Les </a:t>
            </a:r>
            <a:r>
              <a:rPr lang="cs-CZ" i="1" dirty="0" err="1"/>
              <a:t>Contes</a:t>
            </a:r>
            <a:r>
              <a:rPr lang="cs-CZ" i="1" dirty="0"/>
              <a:t> </a:t>
            </a:r>
            <a:r>
              <a:rPr lang="cs-CZ" i="1" dirty="0" err="1"/>
              <a:t>d'Hoffmann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Hoffmannovy povídky</a:t>
            </a:r>
            <a:r>
              <a:rPr lang="cs-CZ" dirty="0"/>
              <a:t>, 1881)</a:t>
            </a:r>
          </a:p>
          <a:p>
            <a:pPr lvl="1"/>
            <a:r>
              <a:rPr lang="cs-CZ" dirty="0"/>
              <a:t>vymyká se ustálenému opernímu útvaru: ani opereta, ani opera </a:t>
            </a:r>
            <a:r>
              <a:rPr lang="cs-CZ" dirty="0" err="1"/>
              <a:t>lyrique</a:t>
            </a:r>
            <a:r>
              <a:rPr lang="cs-CZ" dirty="0"/>
              <a:t>, ojedinělé dílo</a:t>
            </a:r>
          </a:p>
          <a:p>
            <a:pPr lvl="1"/>
            <a:r>
              <a:rPr lang="cs-CZ" dirty="0"/>
              <a:t>napsal jen klavírní výtah s mluvenými dialogy, instrumentaci a recitativy dokončil Ernest </a:t>
            </a:r>
            <a:r>
              <a:rPr lang="cs-CZ" dirty="0" err="1"/>
              <a:t>Guiraud</a:t>
            </a:r>
            <a:r>
              <a:rPr lang="cs-CZ" dirty="0"/>
              <a:t>, premiéra po jeho smrti</a:t>
            </a:r>
          </a:p>
          <a:p>
            <a:pPr lvl="1"/>
            <a:r>
              <a:rPr lang="cs-CZ" dirty="0"/>
              <a:t>Hoffmann – vypravěč fantaskních příběhů, konfrontace reality a Hoffmannových snů: prolog a epilog uvádí a uzavírají Hoffmannovo vyprávění, 3 obrazy (= dějství) jsou jeho vize:</a:t>
            </a:r>
          </a:p>
          <a:p>
            <a:pPr marL="1257300" lvl="2" indent="-342900">
              <a:buFont typeface="Arial" charset="0"/>
              <a:buAutoNum type="arabicPeriod"/>
            </a:pPr>
            <a:r>
              <a:rPr lang="cs-CZ" dirty="0"/>
              <a:t>zamiluje se do zpěvačky Olympie (oslnivé koloratury)</a:t>
            </a:r>
          </a:p>
          <a:p>
            <a:pPr marL="1257300" lvl="2" indent="-342900">
              <a:buFont typeface="Arial" charset="0"/>
              <a:buAutoNum type="arabicPeriod"/>
            </a:pPr>
            <a:r>
              <a:rPr lang="cs-CZ" dirty="0"/>
              <a:t>v Benátkách, postava kurtizány Giulietty – dožene Hoffmanna k vraždě soka</a:t>
            </a:r>
          </a:p>
          <a:p>
            <a:pPr lvl="3"/>
            <a:r>
              <a:rPr lang="cs-CZ" dirty="0"/>
              <a:t>barkarola</a:t>
            </a:r>
          </a:p>
          <a:p>
            <a:pPr lvl="4"/>
            <a:r>
              <a:rPr lang="cs-CZ" dirty="0"/>
              <a:t>z jeho lyrické opery </a:t>
            </a:r>
            <a:r>
              <a:rPr lang="cs-CZ" i="1" dirty="0"/>
              <a:t>Les </a:t>
            </a:r>
            <a:r>
              <a:rPr lang="cs-CZ" i="1" dirty="0" err="1"/>
              <a:t>Fées</a:t>
            </a:r>
            <a:r>
              <a:rPr lang="cs-CZ" i="1" dirty="0"/>
              <a:t> </a:t>
            </a:r>
            <a:r>
              <a:rPr lang="cs-CZ" i="1" dirty="0" err="1"/>
              <a:t>du</a:t>
            </a:r>
            <a:r>
              <a:rPr lang="cs-CZ" i="1" dirty="0"/>
              <a:t> </a:t>
            </a:r>
            <a:r>
              <a:rPr lang="cs-CZ" i="1" dirty="0" err="1"/>
              <a:t>Rhin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Rýnské rusalky</a:t>
            </a:r>
            <a:r>
              <a:rPr lang="cs-CZ" dirty="0"/>
              <a:t>, 1864) – jeho jediná prokomponovaná opera, na premiéře ve Vídni skončila kvůli slabému libretu fiaskem → melodie z ní použil jinde</a:t>
            </a:r>
          </a:p>
          <a:p>
            <a:pPr lvl="4"/>
            <a:r>
              <a:rPr lang="cs-CZ" dirty="0"/>
              <a:t>v českém překladu se zpívala pod názvem </a:t>
            </a:r>
            <a:r>
              <a:rPr lang="cs-CZ" i="1" dirty="0"/>
              <a:t>Krásná, bílá, čarovná noci</a:t>
            </a:r>
            <a:endParaRPr lang="cs-CZ" dirty="0"/>
          </a:p>
          <a:p>
            <a:pPr marL="1257300" lvl="2" indent="-342900">
              <a:buFont typeface="Arial" charset="0"/>
              <a:buAutoNum type="arabicPeriod"/>
            </a:pPr>
            <a:r>
              <a:rPr lang="cs-CZ" dirty="0"/>
              <a:t>vztah ke smrtelně nemocné zpěvačce Antonii</a:t>
            </a:r>
          </a:p>
          <a:p>
            <a:pPr marL="1257300" lvl="2" indent="-342900">
              <a:buFont typeface="Arial" charset="0"/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Alexandre Charles </a:t>
            </a:r>
            <a:r>
              <a:rPr lang="cs-CZ" dirty="0" err="1"/>
              <a:t>Lecocq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3. 6. 1832 Paříž - 24. 10. 1918 Paříž</a:t>
            </a:r>
          </a:p>
        </p:txBody>
      </p:sp>
      <p:sp>
        <p:nvSpPr>
          <p:cNvPr id="51202" name="Zástupný symbol pro obsah 2"/>
          <p:cNvSpPr>
            <a:spLocks noGrp="1"/>
          </p:cNvSpPr>
          <p:nvPr>
            <p:ph idx="1"/>
          </p:nvPr>
        </p:nvSpPr>
        <p:spPr>
          <a:xfrm>
            <a:off x="0" y="2022475"/>
            <a:ext cx="12038013" cy="4754563"/>
          </a:xfrm>
        </p:spPr>
        <p:txBody>
          <a:bodyPr/>
          <a:lstStyle/>
          <a:p>
            <a:r>
              <a:rPr lang="cs-CZ"/>
              <a:t>v Paříži žák Halévyho</a:t>
            </a:r>
          </a:p>
          <a:p>
            <a:r>
              <a:rPr lang="cs-CZ"/>
              <a:t>cca 40 operet, nejúspěšnější:</a:t>
            </a:r>
          </a:p>
          <a:p>
            <a:pPr lvl="1"/>
            <a:r>
              <a:rPr lang="fr-FR" i="1"/>
              <a:t>La </a:t>
            </a:r>
            <a:r>
              <a:rPr lang="cs-CZ" i="1"/>
              <a:t>F</a:t>
            </a:r>
            <a:r>
              <a:rPr lang="fr-FR" i="1"/>
              <a:t>ille de Madame Angot</a:t>
            </a:r>
            <a:r>
              <a:rPr lang="cs-CZ" i="1"/>
              <a:t> </a:t>
            </a:r>
            <a:r>
              <a:rPr lang="cs-CZ"/>
              <a:t>(</a:t>
            </a:r>
            <a:r>
              <a:rPr lang="cs-CZ" i="1"/>
              <a:t>Dcera paní Angot</a:t>
            </a:r>
            <a:r>
              <a:rPr lang="cs-CZ"/>
              <a:t>, 1871)</a:t>
            </a:r>
          </a:p>
          <a:p>
            <a:pPr lvl="1"/>
            <a:r>
              <a:rPr lang="cs-CZ" i="1"/>
              <a:t>Giroflé-Girofla</a:t>
            </a:r>
            <a:r>
              <a:rPr lang="cs-CZ"/>
              <a:t> (1874)</a:t>
            </a:r>
          </a:p>
          <a:p>
            <a:pPr lvl="1"/>
            <a:r>
              <a:rPr lang="cs-CZ" i="1"/>
              <a:t>Le petit Duc</a:t>
            </a:r>
            <a:r>
              <a:rPr lang="cs-CZ"/>
              <a:t> (</a:t>
            </a:r>
            <a:r>
              <a:rPr lang="cs-CZ" i="1"/>
              <a:t>Malý vévoda</a:t>
            </a:r>
            <a:r>
              <a:rPr lang="cs-CZ"/>
              <a:t>, 1878)</a:t>
            </a:r>
          </a:p>
          <a:p>
            <a:pPr lvl="1"/>
            <a:r>
              <a:rPr lang="cs-CZ" i="1"/>
              <a:t>Le grand Casimir </a:t>
            </a:r>
            <a:r>
              <a:rPr lang="cs-CZ"/>
              <a:t>(</a:t>
            </a:r>
            <a:r>
              <a:rPr lang="cs-CZ" i="1"/>
              <a:t>Velký Kazimír</a:t>
            </a:r>
            <a:r>
              <a:rPr lang="cs-CZ"/>
              <a:t>, 1880)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ctrTitle"/>
          </p:nvPr>
        </p:nvSpPr>
        <p:spPr>
          <a:xfrm>
            <a:off x="681038" y="2733675"/>
            <a:ext cx="8143875" cy="1373188"/>
          </a:xfrm>
        </p:spPr>
        <p:txBody>
          <a:bodyPr/>
          <a:lstStyle/>
          <a:p>
            <a:r>
              <a:rPr lang="cs-CZ"/>
              <a:t>Opéra lyrique</a:t>
            </a:r>
          </a:p>
        </p:txBody>
      </p:sp>
      <p:sp>
        <p:nvSpPr>
          <p:cNvPr id="52226" name="Podnadpis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ctrTitle"/>
          </p:nvPr>
        </p:nvSpPr>
        <p:spPr>
          <a:xfrm>
            <a:off x="-290513" y="2733675"/>
            <a:ext cx="9024938" cy="1373188"/>
          </a:xfrm>
        </p:spPr>
        <p:txBody>
          <a:bodyPr/>
          <a:lstStyle/>
          <a:p>
            <a:r>
              <a:rPr lang="cs-CZ"/>
              <a:t>Raně romantická </a:t>
            </a:r>
            <a:br>
              <a:rPr lang="cs-CZ"/>
            </a:br>
            <a:r>
              <a:rPr lang="cs-CZ"/>
              <a:t>operní tvorba</a:t>
            </a:r>
          </a:p>
        </p:txBody>
      </p:sp>
      <p:sp>
        <p:nvSpPr>
          <p:cNvPr id="22530" name="Podnadpis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25"/>
            <a:ext cx="12192000" cy="585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vznik v polovině 19. stol. sloučením prvků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dirty="0"/>
              <a:t>velké pařížské opery → obsahuje balet a pěvecký sbor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cs-CZ" dirty="0"/>
              <a:t>opery komické → obsahuje mluvené dialogy (později nahrazené recitativy)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názvy: </a:t>
            </a:r>
            <a:r>
              <a:rPr lang="cs-CZ" dirty="0" err="1"/>
              <a:t>opéra</a:t>
            </a:r>
            <a:r>
              <a:rPr lang="cs-CZ" dirty="0"/>
              <a:t> </a:t>
            </a:r>
            <a:r>
              <a:rPr lang="cs-CZ" dirty="0" err="1"/>
              <a:t>lyrique</a:t>
            </a:r>
            <a:r>
              <a:rPr lang="cs-CZ" dirty="0"/>
              <a:t>, </a:t>
            </a:r>
            <a:r>
              <a:rPr lang="cs-CZ" dirty="0" err="1"/>
              <a:t>dramme</a:t>
            </a:r>
            <a:r>
              <a:rPr lang="cs-CZ" dirty="0"/>
              <a:t> </a:t>
            </a:r>
            <a:r>
              <a:rPr lang="cs-CZ" dirty="0" err="1"/>
              <a:t>lyrique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typické lyrické a sentimentální náměty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hlavní představitelé: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Ch. </a:t>
            </a:r>
            <a:r>
              <a:rPr lang="cs-CZ" dirty="0" err="1"/>
              <a:t>Gounod</a:t>
            </a:r>
            <a:r>
              <a:rPr lang="cs-CZ" dirty="0"/>
              <a:t>, A. Thomas, J. </a:t>
            </a:r>
            <a:r>
              <a:rPr lang="cs-CZ" dirty="0" err="1"/>
              <a:t>Massenet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prvky </a:t>
            </a:r>
            <a:r>
              <a:rPr lang="cs-CZ" dirty="0" err="1"/>
              <a:t>opéry</a:t>
            </a:r>
            <a:r>
              <a:rPr lang="cs-CZ" dirty="0"/>
              <a:t> </a:t>
            </a:r>
            <a:r>
              <a:rPr lang="cs-CZ" dirty="0" err="1"/>
              <a:t>lyrique</a:t>
            </a:r>
            <a:r>
              <a:rPr lang="cs-CZ" dirty="0"/>
              <a:t> v dílech: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G. Bizeta, C. Saint-</a:t>
            </a:r>
            <a:r>
              <a:rPr lang="cs-CZ" dirty="0" err="1"/>
              <a:t>Saënse</a:t>
            </a:r>
            <a:r>
              <a:rPr lang="cs-CZ" dirty="0"/>
              <a:t>, G. </a:t>
            </a:r>
            <a:r>
              <a:rPr lang="cs-CZ" dirty="0" err="1"/>
              <a:t>Charpentiera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představení se uváděla v pařížském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  </a:t>
            </a:r>
            <a:r>
              <a:rPr lang="cs-CZ" dirty="0" err="1"/>
              <a:t>Théâtre-Lyrique</a:t>
            </a:r>
            <a:r>
              <a:rPr lang="cs-CZ" dirty="0"/>
              <a:t> (v provozu 1847 – 1863)</a:t>
            </a:r>
          </a:p>
        </p:txBody>
      </p:sp>
      <p:pic>
        <p:nvPicPr>
          <p:cNvPr id="53250" name="Obrázek 3"/>
          <p:cNvPicPr>
            <a:picLocks noChangeAspect="1"/>
          </p:cNvPicPr>
          <p:nvPr/>
        </p:nvPicPr>
        <p:blipFill>
          <a:blip r:embed="rId2"/>
          <a:srcRect l="18417" t="21021" r="19339" b="26431"/>
          <a:stretch>
            <a:fillRect/>
          </a:stretch>
        </p:blipFill>
        <p:spPr bwMode="auto">
          <a:xfrm>
            <a:off x="6338888" y="2905125"/>
            <a:ext cx="585311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Charles-François </a:t>
            </a:r>
            <a:r>
              <a:rPr lang="cs-CZ" dirty="0" err="1"/>
              <a:t>Gounod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17. 6. 1818 Paříž - 18. 10. 1893 Saint Cloud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838" y="2022475"/>
            <a:ext cx="12095162" cy="483552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2000" dirty="0"/>
              <a:t>také vynikající varhaník, sbormistr, dirigent, 12 operních děl</a:t>
            </a:r>
          </a:p>
          <a:p>
            <a:pPr>
              <a:lnSpc>
                <a:spcPct val="70000"/>
              </a:lnSpc>
            </a:pPr>
            <a:r>
              <a:rPr lang="cs-CZ" sz="2000" dirty="0"/>
              <a:t>přední francouzský operní skladatel, někdy řazen mezi eklektiky</a:t>
            </a:r>
          </a:p>
          <a:p>
            <a:pPr>
              <a:lnSpc>
                <a:spcPct val="70000"/>
              </a:lnSpc>
            </a:pPr>
            <a:r>
              <a:rPr lang="cs-CZ" sz="2000" dirty="0"/>
              <a:t>1839 Římská cena → studium </a:t>
            </a:r>
            <a:r>
              <a:rPr lang="cs-CZ" sz="2000" dirty="0" err="1"/>
              <a:t>palestrinovského</a:t>
            </a:r>
            <a:r>
              <a:rPr lang="cs-CZ" sz="2000" dirty="0"/>
              <a:t> stylu a gregoriánského chorálu</a:t>
            </a:r>
          </a:p>
          <a:p>
            <a:pPr>
              <a:lnSpc>
                <a:spcPct val="70000"/>
              </a:lnSpc>
            </a:pPr>
            <a:r>
              <a:rPr lang="cs-CZ" sz="2000" dirty="0"/>
              <a:t>v Německu známost s </a:t>
            </a:r>
            <a:r>
              <a:rPr lang="cs-CZ" sz="2000" dirty="0" err="1"/>
              <a:t>Mendelssohnem</a:t>
            </a:r>
            <a:r>
              <a:rPr lang="cs-CZ" sz="2000" dirty="0"/>
              <a:t> → seznámení s dílem J. S. Bacha</a:t>
            </a:r>
          </a:p>
          <a:p>
            <a:pPr>
              <a:lnSpc>
                <a:spcPct val="70000"/>
              </a:lnSpc>
            </a:pPr>
            <a:r>
              <a:rPr lang="cs-CZ" sz="2000" i="1" dirty="0" err="1"/>
              <a:t>Mireille</a:t>
            </a:r>
            <a:r>
              <a:rPr lang="cs-CZ" sz="2000" dirty="0"/>
              <a:t> (1856)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z venkovského prostředí, centrální postava: selská dívka, obětuje život za mladého chudého chlapce</a:t>
            </a:r>
          </a:p>
          <a:p>
            <a:pPr>
              <a:lnSpc>
                <a:spcPct val="70000"/>
              </a:lnSpc>
            </a:pPr>
            <a:r>
              <a:rPr lang="cs-CZ" sz="2000" i="1" dirty="0"/>
              <a:t>Faust</a:t>
            </a:r>
            <a:r>
              <a:rPr lang="cs-CZ" sz="2000" dirty="0"/>
              <a:t> (1859)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světově proslulá, jedna z nejslavnějších operních prací 19. století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text podle Goethova 1. dílu </a:t>
            </a:r>
            <a:r>
              <a:rPr lang="cs-CZ" sz="1700" i="1" dirty="0"/>
              <a:t>Fausta</a:t>
            </a:r>
            <a:r>
              <a:rPr lang="cs-CZ" sz="1700" dirty="0"/>
              <a:t> (zvl. milostný vztah Fausta a Markétky), v Německu hrána pod názvem </a:t>
            </a:r>
            <a:r>
              <a:rPr lang="cs-CZ" sz="1700" i="1" dirty="0" err="1"/>
              <a:t>Margarethe</a:t>
            </a:r>
            <a:r>
              <a:rPr lang="cs-CZ" sz="1700" dirty="0"/>
              <a:t> (= zdůraznění Markétčina příběhu)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sled milostných scén se střídá s fantastickými příběhy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výjev v </a:t>
            </a:r>
            <a:r>
              <a:rPr lang="cs-CZ" sz="1700" dirty="0" err="1"/>
              <a:t>dómě</a:t>
            </a:r>
            <a:r>
              <a:rPr lang="cs-CZ" sz="1700" dirty="0"/>
              <a:t> (v 1. jednání) – zúročuje zkušenosti s chrámovou hudbou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role Markétky – přitažlivá pro sopranistky, Mefisto – bas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známá čísla: valčík Fausta, </a:t>
            </a:r>
            <a:r>
              <a:rPr lang="cs-CZ" sz="1700" dirty="0" err="1"/>
              <a:t>Valpuržina</a:t>
            </a:r>
            <a:r>
              <a:rPr lang="cs-CZ" sz="1700" dirty="0"/>
              <a:t> noc (balet z 5. jednání)</a:t>
            </a:r>
          </a:p>
          <a:p>
            <a:pPr>
              <a:lnSpc>
                <a:spcPct val="70000"/>
              </a:lnSpc>
            </a:pPr>
            <a:r>
              <a:rPr lang="cs-CZ" sz="2000" i="1" dirty="0" err="1"/>
              <a:t>Roméo</a:t>
            </a:r>
            <a:r>
              <a:rPr lang="cs-CZ" sz="2000" i="1" dirty="0"/>
              <a:t> et Juliette </a:t>
            </a:r>
            <a:r>
              <a:rPr lang="cs-CZ" sz="2000" dirty="0"/>
              <a:t>(1867)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opět vykreslení sentimentálního příběhu zamilované dvojice</a:t>
            </a:r>
          </a:p>
          <a:p>
            <a:pPr lvl="1">
              <a:lnSpc>
                <a:spcPct val="70000"/>
              </a:lnSpc>
            </a:pPr>
            <a:r>
              <a:rPr lang="cs-CZ" sz="1700" dirty="0"/>
              <a:t>těžiště výrazu přesunuto do orchestru (vliv Wagnera)</a:t>
            </a:r>
          </a:p>
          <a:p>
            <a:pPr>
              <a:lnSpc>
                <a:spcPct val="70000"/>
              </a:lnSpc>
            </a:pPr>
            <a:endParaRPr lang="cs-CZ" sz="2000" dirty="0"/>
          </a:p>
          <a:p>
            <a:pPr lvl="1">
              <a:lnSpc>
                <a:spcPct val="70000"/>
              </a:lnSpc>
            </a:pPr>
            <a:endParaRPr lang="cs-CZ" sz="1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Charles Louis </a:t>
            </a:r>
            <a:r>
              <a:rPr lang="cs-CZ" dirty="0" err="1"/>
              <a:t>Ambroise</a:t>
            </a:r>
            <a:r>
              <a:rPr lang="cs-CZ" dirty="0"/>
              <a:t> Thomas</a:t>
            </a:r>
            <a:br>
              <a:rPr lang="cs-CZ" dirty="0"/>
            </a:br>
            <a:r>
              <a:rPr lang="cs-CZ" dirty="0"/>
              <a:t>5. 8. 1811 Mety - 12. 2. 1896 Paříž</a:t>
            </a:r>
          </a:p>
        </p:txBody>
      </p:sp>
      <p:sp>
        <p:nvSpPr>
          <p:cNvPr id="56322" name="Zástupný symbol pro obsah 2"/>
          <p:cNvSpPr>
            <a:spLocks noGrp="1"/>
          </p:cNvSpPr>
          <p:nvPr>
            <p:ph idx="1"/>
          </p:nvPr>
        </p:nvSpPr>
        <p:spPr>
          <a:xfrm>
            <a:off x="107950" y="2033588"/>
            <a:ext cx="12084050" cy="4743450"/>
          </a:xfrm>
        </p:spPr>
        <p:txBody>
          <a:bodyPr/>
          <a:lstStyle/>
          <a:p>
            <a:r>
              <a:rPr lang="cs-CZ" dirty="0"/>
              <a:t>Římská cena 1832 → seznámený s italskou operní produkcí, poté pobyt ve Vídni</a:t>
            </a:r>
          </a:p>
          <a:p>
            <a:r>
              <a:rPr lang="cs-CZ" dirty="0"/>
              <a:t>po </a:t>
            </a:r>
            <a:r>
              <a:rPr lang="cs-CZ" dirty="0" err="1"/>
              <a:t>Auberovi</a:t>
            </a:r>
            <a:r>
              <a:rPr lang="cs-CZ" dirty="0"/>
              <a:t> převzal na pařížské konzervatoři funkci ředitele a profesora skladby</a:t>
            </a:r>
          </a:p>
          <a:p>
            <a:r>
              <a:rPr lang="cs-CZ" dirty="0"/>
              <a:t>typický ušlechtilou a sentimentální melodikou</a:t>
            </a:r>
          </a:p>
          <a:p>
            <a:r>
              <a:rPr lang="cs-CZ" dirty="0"/>
              <a:t>žáci: mj. J. </a:t>
            </a:r>
            <a:r>
              <a:rPr lang="cs-CZ" dirty="0" err="1"/>
              <a:t>Massenet</a:t>
            </a:r>
            <a:endParaRPr lang="cs-CZ" dirty="0"/>
          </a:p>
          <a:p>
            <a:r>
              <a:rPr lang="cs-CZ" dirty="0"/>
              <a:t>úspěch až s operou </a:t>
            </a:r>
            <a:r>
              <a:rPr lang="cs-CZ" i="1" dirty="0" err="1"/>
              <a:t>Mignon</a:t>
            </a:r>
            <a:r>
              <a:rPr lang="cs-CZ" dirty="0"/>
              <a:t> (1866)</a:t>
            </a:r>
          </a:p>
          <a:p>
            <a:pPr lvl="1"/>
            <a:r>
              <a:rPr lang="cs-CZ" dirty="0"/>
              <a:t>podle Goethova románu → úspěšnější v Německu</a:t>
            </a:r>
          </a:p>
          <a:p>
            <a:r>
              <a:rPr lang="cs-CZ" i="1" dirty="0"/>
              <a:t>Hamlet </a:t>
            </a:r>
            <a:r>
              <a:rPr lang="cs-CZ" dirty="0"/>
              <a:t>(1868)</a:t>
            </a:r>
            <a:endParaRPr lang="cs-CZ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Proměny opéry lyrique</a:t>
            </a:r>
          </a:p>
        </p:txBody>
      </p:sp>
      <p:sp>
        <p:nvSpPr>
          <p:cNvPr id="57346" name="Zástupný symbol pro obsah 2"/>
          <p:cNvSpPr>
            <a:spLocks noGrp="1"/>
          </p:cNvSpPr>
          <p:nvPr>
            <p:ph idx="1"/>
          </p:nvPr>
        </p:nvSpPr>
        <p:spPr>
          <a:xfrm>
            <a:off x="150813" y="2054225"/>
            <a:ext cx="11898312" cy="4679950"/>
          </a:xfrm>
        </p:spPr>
        <p:txBody>
          <a:bodyPr/>
          <a:lstStyle/>
          <a:p>
            <a:r>
              <a:rPr lang="cs-CZ"/>
              <a:t>70. léta</a:t>
            </a:r>
          </a:p>
          <a:p>
            <a:pPr lvl="1"/>
            <a:r>
              <a:rPr lang="cs-CZ"/>
              <a:t>ve Francii vlna národního uvědomění</a:t>
            </a:r>
          </a:p>
          <a:p>
            <a:pPr lvl="1"/>
            <a:r>
              <a:rPr lang="cs-CZ"/>
              <a:t>stírání rozdílu mezi velkou a komickou operou</a:t>
            </a:r>
          </a:p>
          <a:p>
            <a:r>
              <a:rPr lang="cs-CZ"/>
              <a:t>konec století</a:t>
            </a:r>
          </a:p>
          <a:p>
            <a:pPr lvl="1"/>
            <a:r>
              <a:rPr lang="cs-CZ"/>
              <a:t>mizí mluvené dialogy (byly typické pro komickou operu)</a:t>
            </a:r>
          </a:p>
          <a:p>
            <a:pPr lvl="1"/>
            <a:r>
              <a:rPr lang="cs-CZ"/>
              <a:t>rozšíření okruhu námětů: exotické (vlivem evropského kolonialismu), náměty z denního života</a:t>
            </a:r>
          </a:p>
          <a:p>
            <a:pPr lvl="1"/>
            <a:r>
              <a:rPr lang="cs-CZ"/>
              <a:t>v libretech využití prvků činohry → zvýšení účinku</a:t>
            </a:r>
          </a:p>
          <a:p>
            <a:pPr lvl="1"/>
            <a:r>
              <a:rPr lang="cs-CZ"/>
              <a:t>vrcholí typ lyrické opery</a:t>
            </a:r>
          </a:p>
          <a:p>
            <a:pPr lvl="1"/>
            <a:r>
              <a:rPr lang="cs-CZ"/>
              <a:t>ve Francii zůstává opera hlavním kompozičním oborem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Charles Camille Saint-Saëns</a:t>
            </a:r>
            <a:r>
              <a:rPr lang="cs-CZ" b="1"/>
              <a:t/>
            </a:r>
            <a:br>
              <a:rPr lang="cs-CZ" b="1"/>
            </a:br>
            <a:r>
              <a:rPr lang="it-IT"/>
              <a:t>9. </a:t>
            </a:r>
            <a:r>
              <a:rPr lang="cs-CZ"/>
              <a:t>10.</a:t>
            </a:r>
            <a:r>
              <a:rPr lang="it-IT"/>
              <a:t> 1835 Paříž – 16. </a:t>
            </a:r>
            <a:r>
              <a:rPr lang="cs-CZ"/>
              <a:t>12.</a:t>
            </a:r>
            <a:r>
              <a:rPr lang="it-IT"/>
              <a:t> 1921 Alžír</a:t>
            </a:r>
            <a:endParaRPr lang="cs-CZ"/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>
          <a:xfrm>
            <a:off x="96838" y="2011363"/>
            <a:ext cx="11972925" cy="4733925"/>
          </a:xfrm>
        </p:spPr>
        <p:txBody>
          <a:bodyPr/>
          <a:lstStyle/>
          <a:p>
            <a:r>
              <a:rPr lang="cs-CZ"/>
              <a:t>operním dílem populární v Německu (F. Liszt ve Výmaru provedl 1877 jeho operu </a:t>
            </a:r>
            <a:r>
              <a:rPr lang="cs-CZ" i="1"/>
              <a:t>Samson et Dalila</a:t>
            </a:r>
            <a:r>
              <a:rPr lang="cs-CZ"/>
              <a:t>)</a:t>
            </a:r>
          </a:p>
          <a:p>
            <a:r>
              <a:rPr lang="cs-CZ" i="1"/>
              <a:t>Samson et Dalila</a:t>
            </a:r>
            <a:r>
              <a:rPr lang="cs-CZ"/>
              <a:t> (1877)</a:t>
            </a:r>
            <a:endParaRPr lang="cs-CZ" i="1"/>
          </a:p>
          <a:p>
            <a:pPr lvl="1"/>
            <a:r>
              <a:rPr lang="cs-CZ"/>
              <a:t>námět ze Starého zákona</a:t>
            </a:r>
          </a:p>
          <a:p>
            <a:pPr lvl="1"/>
            <a:r>
              <a:rPr lang="cs-CZ"/>
              <a:t>jediná ženská role: Dalila (mezzosoprán / alt)</a:t>
            </a:r>
          </a:p>
          <a:p>
            <a:pPr lvl="1"/>
            <a:r>
              <a:rPr lang="cs-CZ"/>
              <a:t>orchestrální intermezza → symfonické drama, sborové složky → blíží se oratornímu pojetí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Clément</a:t>
            </a:r>
            <a:r>
              <a:rPr lang="cs-CZ" dirty="0"/>
              <a:t> </a:t>
            </a:r>
            <a:r>
              <a:rPr lang="cs-CZ" dirty="0" err="1"/>
              <a:t>Philibert</a:t>
            </a:r>
            <a:r>
              <a:rPr lang="cs-CZ" dirty="0"/>
              <a:t> </a:t>
            </a:r>
            <a:r>
              <a:rPr lang="cs-CZ" dirty="0" err="1"/>
              <a:t>Léo</a:t>
            </a:r>
            <a:r>
              <a:rPr lang="cs-CZ" dirty="0"/>
              <a:t> </a:t>
            </a:r>
            <a:r>
              <a:rPr lang="cs-CZ" dirty="0" err="1"/>
              <a:t>Delibes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21. 2. 1836 St. Germain </a:t>
            </a:r>
            <a:r>
              <a:rPr lang="cs-CZ" dirty="0" err="1"/>
              <a:t>du</a:t>
            </a:r>
            <a:r>
              <a:rPr lang="cs-CZ" dirty="0"/>
              <a:t> Val - 16. 1. 1891 Paříž</a:t>
            </a:r>
          </a:p>
        </p:txBody>
      </p:sp>
      <p:sp>
        <p:nvSpPr>
          <p:cNvPr id="59394" name="Zástupný symbol pro obsah 2"/>
          <p:cNvSpPr>
            <a:spLocks noGrp="1"/>
          </p:cNvSpPr>
          <p:nvPr>
            <p:ph idx="1"/>
          </p:nvPr>
        </p:nvSpPr>
        <p:spPr>
          <a:xfrm>
            <a:off x="74613" y="2011363"/>
            <a:ext cx="12117387" cy="4846637"/>
          </a:xfrm>
        </p:spPr>
        <p:txBody>
          <a:bodyPr/>
          <a:lstStyle/>
          <a:p>
            <a:r>
              <a:rPr lang="cs-CZ"/>
              <a:t>typické: exotické náměty</a:t>
            </a:r>
          </a:p>
          <a:p>
            <a:r>
              <a:rPr lang="cs-CZ" i="1"/>
              <a:t>Lakmé</a:t>
            </a:r>
            <a:r>
              <a:rPr lang="cs-CZ"/>
              <a:t> (1883)</a:t>
            </a:r>
          </a:p>
          <a:p>
            <a:pPr lvl="1"/>
            <a:r>
              <a:rPr lang="cs-CZ"/>
              <a:t>děj z Indie ze současného života</a:t>
            </a:r>
          </a:p>
          <a:p>
            <a:pPr lvl="1"/>
            <a:r>
              <a:rPr lang="cs-CZ"/>
              <a:t>„zvonečková“ árie Lakmé sahá k e</a:t>
            </a:r>
            <a:r>
              <a:rPr lang="cs-CZ" baseline="30000"/>
              <a:t>3</a:t>
            </a:r>
            <a:r>
              <a:rPr lang="cs-CZ"/>
              <a:t> → efektní číslo světových sopranistek</a:t>
            </a:r>
          </a:p>
          <a:p>
            <a:r>
              <a:rPr lang="cs-CZ" i="1"/>
              <a:t>Le Roi l‘a dit </a:t>
            </a:r>
            <a:r>
              <a:rPr lang="cs-CZ"/>
              <a:t>(</a:t>
            </a:r>
            <a:r>
              <a:rPr lang="cs-CZ" i="1"/>
              <a:t>Král to řekl</a:t>
            </a:r>
            <a:r>
              <a:rPr lang="cs-CZ"/>
              <a:t>, 1873)</a:t>
            </a:r>
          </a:p>
          <a:p>
            <a:pPr lvl="1"/>
            <a:r>
              <a:rPr lang="cs-CZ"/>
              <a:t>ovzduší peprných historek z doby Ludvíka XV.</a:t>
            </a:r>
          </a:p>
          <a:p>
            <a:r>
              <a:rPr lang="cs-CZ"/>
              <a:t>význam pro historii baletu: zavádí celovečerní dějový balet s podílem pantomimy</a:t>
            </a:r>
          </a:p>
          <a:p>
            <a:pPr lvl="1"/>
            <a:r>
              <a:rPr lang="cs-CZ" i="1"/>
              <a:t>Coppélia</a:t>
            </a:r>
            <a:r>
              <a:rPr lang="cs-CZ"/>
              <a:t> (1870)</a:t>
            </a:r>
            <a:endParaRPr lang="cs-CZ" i="1"/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Jules</a:t>
            </a:r>
            <a:r>
              <a:rPr lang="cs-CZ" dirty="0"/>
              <a:t> </a:t>
            </a:r>
            <a:r>
              <a:rPr lang="cs-CZ" dirty="0" err="1"/>
              <a:t>Émile</a:t>
            </a:r>
            <a:r>
              <a:rPr lang="cs-CZ" dirty="0"/>
              <a:t> </a:t>
            </a:r>
            <a:r>
              <a:rPr lang="cs-CZ" dirty="0" err="1"/>
              <a:t>Frédéric</a:t>
            </a:r>
            <a:r>
              <a:rPr lang="cs-CZ" dirty="0"/>
              <a:t> </a:t>
            </a:r>
            <a:r>
              <a:rPr lang="cs-CZ" dirty="0" err="1"/>
              <a:t>Massenet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12. 5. 1842 </a:t>
            </a:r>
            <a:r>
              <a:rPr lang="cs-CZ" dirty="0" err="1"/>
              <a:t>Montaud</a:t>
            </a:r>
            <a:r>
              <a:rPr lang="cs-CZ" dirty="0"/>
              <a:t> - 13. 8. 1912 Paříž</a:t>
            </a:r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>
          <a:xfrm>
            <a:off x="74613" y="2011363"/>
            <a:ext cx="12006262" cy="4846637"/>
          </a:xfrm>
        </p:spPr>
        <p:txBody>
          <a:bodyPr/>
          <a:lstStyle/>
          <a:p>
            <a:r>
              <a:rPr lang="cs-CZ" dirty="0"/>
              <a:t>úspěšnější než jeho učitel Thomas</a:t>
            </a:r>
          </a:p>
          <a:p>
            <a:r>
              <a:rPr lang="cs-CZ" dirty="0"/>
              <a:t>dílo na pomezí velké a komické opery + vliv Wagnera a italských veristů</a:t>
            </a:r>
          </a:p>
          <a:p>
            <a:r>
              <a:rPr lang="cs-CZ" dirty="0"/>
              <a:t>představitel zvl. francouzské sentimentální opery</a:t>
            </a:r>
          </a:p>
          <a:p>
            <a:r>
              <a:rPr lang="cs-CZ" dirty="0"/>
              <a:t>odsouván na pozici rutinního skladatele líbivých melodií, ale ovlivnil jimi </a:t>
            </a:r>
            <a:r>
              <a:rPr lang="cs-CZ" dirty="0" err="1"/>
              <a:t>Pucciniho</a:t>
            </a:r>
            <a:r>
              <a:rPr lang="cs-CZ" dirty="0"/>
              <a:t> i Debussyho</a:t>
            </a:r>
          </a:p>
          <a:p>
            <a:r>
              <a:rPr lang="cs-CZ" dirty="0"/>
              <a:t>Římská cena 1863, umělecké cesty, přátelství s </a:t>
            </a:r>
            <a:r>
              <a:rPr lang="cs-CZ" dirty="0" err="1"/>
              <a:t>Lisztem</a:t>
            </a:r>
            <a:endParaRPr lang="cs-CZ" dirty="0"/>
          </a:p>
          <a:p>
            <a:r>
              <a:rPr lang="cs-CZ" dirty="0"/>
              <a:t>vycházel z </a:t>
            </a:r>
            <a:r>
              <a:rPr lang="cs-CZ" dirty="0" err="1"/>
              <a:t>Meyerbeera</a:t>
            </a:r>
            <a:r>
              <a:rPr lang="cs-CZ" dirty="0"/>
              <a:t> a </a:t>
            </a:r>
            <a:r>
              <a:rPr lang="cs-CZ" dirty="0" err="1"/>
              <a:t>Gounoda</a:t>
            </a:r>
            <a:endParaRPr lang="cs-CZ" dirty="0"/>
          </a:p>
          <a:p>
            <a:r>
              <a:rPr lang="cs-CZ" i="1" dirty="0"/>
              <a:t>Manon</a:t>
            </a:r>
            <a:r>
              <a:rPr lang="cs-CZ" dirty="0"/>
              <a:t> (1884)</a:t>
            </a:r>
          </a:p>
          <a:p>
            <a:pPr lvl="1"/>
            <a:r>
              <a:rPr lang="cs-CZ" dirty="0"/>
              <a:t>na vypjatých místech používá melodram, ve vrcholných scénách se blíží hudebnímu dramatu (použití příznačných motivů, zesílená role orchestru)</a:t>
            </a:r>
          </a:p>
          <a:p>
            <a:pPr lvl="1"/>
            <a:r>
              <a:rPr lang="cs-CZ" dirty="0"/>
              <a:t>považuje se za vyvrcholení francouzské lyrické opery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" y="2033588"/>
            <a:ext cx="12006263" cy="47323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Werther</a:t>
            </a:r>
            <a:r>
              <a:rPr lang="cs-CZ" dirty="0"/>
              <a:t> (1892)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námět podle Goetha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opět příznačné motivy, psychologické vylíčení kontrastních postav Werthera (vášeň) a Lotty (melancholie)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/>
              <a:t>Thais</a:t>
            </a:r>
            <a:r>
              <a:rPr lang="cs-CZ" dirty="0"/>
              <a:t> (</a:t>
            </a:r>
            <a:r>
              <a:rPr lang="cs-CZ" i="1" dirty="0"/>
              <a:t>Paříž</a:t>
            </a:r>
            <a:r>
              <a:rPr lang="cs-CZ" dirty="0"/>
              <a:t>, 1894)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mohutný orchestr (vliv Wagnera), exotické prostředí: Egypt ve 4. stol. po Kr.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známá barytonová role mnicha </a:t>
            </a:r>
            <a:r>
              <a:rPr lang="cs-CZ" dirty="0" err="1"/>
              <a:t>Athanaela</a:t>
            </a: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 err="1"/>
              <a:t>Le</a:t>
            </a:r>
            <a:r>
              <a:rPr lang="cs-CZ" i="1" dirty="0"/>
              <a:t> </a:t>
            </a:r>
            <a:r>
              <a:rPr lang="cs-CZ" i="1" dirty="0" err="1"/>
              <a:t>Jongleur</a:t>
            </a:r>
            <a:r>
              <a:rPr lang="cs-CZ" i="1" dirty="0"/>
              <a:t> de Notre-Dame </a:t>
            </a:r>
            <a:r>
              <a:rPr lang="cs-CZ" dirty="0"/>
              <a:t>(</a:t>
            </a:r>
            <a:r>
              <a:rPr lang="cs-CZ" i="1" dirty="0"/>
              <a:t>Kejklíř u Matky Boží</a:t>
            </a:r>
            <a:r>
              <a:rPr lang="cs-CZ" dirty="0"/>
              <a:t>, 1902)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bez významné ženské role, od zpěváků vyžadovány herecké výkony (zvl. kejklíř Jean, tenor)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kejklířův nástroj = viola </a:t>
            </a:r>
            <a:r>
              <a:rPr lang="cs-CZ" dirty="0" err="1"/>
              <a:t>d‘amour</a:t>
            </a:r>
            <a:endParaRPr lang="cs-CZ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mohutné sbory → oratorní ráz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Don </a:t>
            </a:r>
            <a:r>
              <a:rPr lang="cs-CZ" i="1" dirty="0" err="1"/>
              <a:t>Quichotte</a:t>
            </a:r>
            <a:r>
              <a:rPr lang="cs-CZ" i="1" dirty="0"/>
              <a:t> </a:t>
            </a:r>
            <a:r>
              <a:rPr lang="cs-CZ" dirty="0"/>
              <a:t>(1910)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jeho poslední úspěch, hlavní postavu ztvárnil </a:t>
            </a:r>
            <a:r>
              <a:rPr lang="cs-CZ" dirty="0" err="1"/>
              <a:t>Šaljapin</a:t>
            </a:r>
            <a:r>
              <a:rPr lang="cs-CZ" dirty="0"/>
              <a:t> (také ji zpíval v české premiéře v ND v Praze 1933)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Georges Bizet</a:t>
            </a:r>
            <a:br>
              <a:rPr lang="cs-CZ" dirty="0"/>
            </a:br>
            <a:r>
              <a:rPr lang="cs-CZ" dirty="0"/>
              <a:t>25. 10. 1838 Paříž -</a:t>
            </a:r>
            <a:r>
              <a:rPr lang="cs-CZ" b="1" dirty="0"/>
              <a:t> </a:t>
            </a:r>
            <a:r>
              <a:rPr lang="cs-CZ" dirty="0"/>
              <a:t>3. 6. 1875 </a:t>
            </a:r>
            <a:r>
              <a:rPr lang="cs-CZ" dirty="0" err="1"/>
              <a:t>Bougival</a:t>
            </a:r>
            <a:endParaRPr lang="cs-CZ" dirty="0"/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>
          <a:xfrm>
            <a:off x="0" y="1968500"/>
            <a:ext cx="12192000" cy="4797425"/>
          </a:xfrm>
        </p:spPr>
        <p:txBody>
          <a:bodyPr/>
          <a:lstStyle/>
          <a:p>
            <a:r>
              <a:rPr lang="cs-CZ" dirty="0"/>
              <a:t>zázračné dítě: v 10 letech na pařížskou konzervatoř (klavír u </a:t>
            </a:r>
            <a:r>
              <a:rPr lang="cs-CZ" dirty="0" err="1"/>
              <a:t>Marmontela</a:t>
            </a:r>
            <a:r>
              <a:rPr lang="cs-CZ" dirty="0"/>
              <a:t>), později kompozice u </a:t>
            </a:r>
            <a:r>
              <a:rPr lang="cs-CZ" dirty="0" err="1"/>
              <a:t>Halévyho</a:t>
            </a:r>
            <a:endParaRPr lang="cs-CZ" dirty="0"/>
          </a:p>
          <a:p>
            <a:r>
              <a:rPr lang="cs-CZ" dirty="0"/>
              <a:t>1857 Římská cena, po návratu operní kompozice</a:t>
            </a:r>
          </a:p>
          <a:p>
            <a:r>
              <a:rPr lang="cs-CZ" i="1" dirty="0"/>
              <a:t>Les </a:t>
            </a:r>
            <a:r>
              <a:rPr lang="cs-CZ" i="1" dirty="0" err="1"/>
              <a:t>Pêcheurs</a:t>
            </a:r>
            <a:r>
              <a:rPr lang="cs-CZ" i="1" dirty="0"/>
              <a:t> de </a:t>
            </a:r>
            <a:r>
              <a:rPr lang="cs-CZ" i="1" dirty="0" err="1"/>
              <a:t>perles</a:t>
            </a:r>
            <a:r>
              <a:rPr lang="cs-CZ" dirty="0"/>
              <a:t> (</a:t>
            </a:r>
            <a:r>
              <a:rPr lang="cs-CZ" i="1" dirty="0"/>
              <a:t>Lovci perel</a:t>
            </a:r>
            <a:r>
              <a:rPr lang="cs-CZ" dirty="0"/>
              <a:t>, 1863)</a:t>
            </a:r>
          </a:p>
          <a:p>
            <a:pPr lvl="1"/>
            <a:r>
              <a:rPr lang="cs-CZ" dirty="0"/>
              <a:t>dva rybáři milují stejnou dívku → nenávist → opera vyústí v tragédii po vzoru velké opery (Nadir, jeden z lovců, se obětuje pro milence a je upálen na hranici)</a:t>
            </a:r>
          </a:p>
          <a:p>
            <a:pPr lvl="1"/>
            <a:r>
              <a:rPr lang="cs-CZ" dirty="0"/>
              <a:t>exotické prostředí: ceylonská melodika a rytmika, barevná orchestrace</a:t>
            </a:r>
          </a:p>
          <a:p>
            <a:r>
              <a:rPr lang="cs-CZ" i="1" dirty="0" err="1"/>
              <a:t>Djamileh</a:t>
            </a:r>
            <a:r>
              <a:rPr lang="cs-CZ" dirty="0"/>
              <a:t> (</a:t>
            </a:r>
            <a:r>
              <a:rPr lang="cs-CZ" i="1" dirty="0" err="1"/>
              <a:t>Džamilé</a:t>
            </a:r>
            <a:r>
              <a:rPr lang="cs-CZ" dirty="0"/>
              <a:t>, 1872)</a:t>
            </a:r>
          </a:p>
          <a:p>
            <a:pPr lvl="1"/>
            <a:r>
              <a:rPr lang="cs-CZ" dirty="0"/>
              <a:t>turecký motiv libreta, v hudbě arabské prvky</a:t>
            </a:r>
          </a:p>
          <a:p>
            <a:pPr lvl="1"/>
            <a:r>
              <a:rPr lang="cs-CZ" dirty="0" err="1"/>
              <a:t>Džamilé</a:t>
            </a:r>
            <a:r>
              <a:rPr lang="cs-CZ" dirty="0"/>
              <a:t> se nechce vzdát milence ve prospěch dalších žen</a:t>
            </a:r>
          </a:p>
          <a:p>
            <a:pPr lvl="1"/>
            <a:r>
              <a:rPr lang="cs-CZ" dirty="0"/>
              <a:t>ne komická, spíše vykreslení vztahu milenců</a:t>
            </a:r>
          </a:p>
          <a:p>
            <a:r>
              <a:rPr lang="cs-CZ" i="1" dirty="0"/>
              <a:t>Carmen</a:t>
            </a:r>
            <a:r>
              <a:rPr lang="cs-CZ" dirty="0"/>
              <a:t> – viz dále</a:t>
            </a:r>
            <a:endParaRPr lang="cs-CZ" i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Operní realismus?</a:t>
            </a:r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>
          <a:xfrm>
            <a:off x="85725" y="2011363"/>
            <a:ext cx="12006263" cy="4846637"/>
          </a:xfrm>
        </p:spPr>
        <p:txBody>
          <a:bodyPr/>
          <a:lstStyle/>
          <a:p>
            <a:r>
              <a:rPr lang="cs-CZ" dirty="0"/>
              <a:t>ve 2. polovině 19. stol. ve Francii spíše jen podněty, nikoliv vzorová díla:</a:t>
            </a:r>
          </a:p>
          <a:p>
            <a:r>
              <a:rPr lang="cs-CZ" dirty="0"/>
              <a:t>Georges Bizet: </a:t>
            </a:r>
            <a:r>
              <a:rPr lang="cs-CZ" i="1" dirty="0"/>
              <a:t>Carmen</a:t>
            </a:r>
            <a:r>
              <a:rPr lang="cs-CZ" dirty="0"/>
              <a:t> – nejčastěji uváděný příklad, ale pojem realismus přesahuje</a:t>
            </a:r>
          </a:p>
          <a:p>
            <a:r>
              <a:rPr lang="cs-CZ" dirty="0"/>
              <a:t>Gustave </a:t>
            </a:r>
            <a:r>
              <a:rPr lang="cs-CZ" dirty="0" err="1"/>
              <a:t>Charpentier</a:t>
            </a:r>
            <a:r>
              <a:rPr lang="cs-CZ" dirty="0"/>
              <a:t>: </a:t>
            </a:r>
            <a:r>
              <a:rPr lang="cs-CZ" i="1" dirty="0"/>
              <a:t>Louisa</a:t>
            </a:r>
            <a:r>
              <a:rPr lang="cs-CZ" dirty="0"/>
              <a:t> – nedotažená do ryzí podoby operního realismu</a:t>
            </a:r>
          </a:p>
          <a:p>
            <a:r>
              <a:rPr lang="cs-CZ" dirty="0"/>
              <a:t>Alfred </a:t>
            </a:r>
            <a:r>
              <a:rPr lang="cs-CZ" dirty="0" err="1"/>
              <a:t>Bruneau</a:t>
            </a:r>
            <a:r>
              <a:rPr lang="cs-CZ" dirty="0"/>
              <a:t> – hrubší charakter, bližší naturalismu a verismu</a:t>
            </a:r>
          </a:p>
          <a:p>
            <a:r>
              <a:rPr lang="cs-CZ" dirty="0"/>
              <a:t>rozvoj až ve 20. století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Maria Luigi Carlo Zenobio</a:t>
            </a:r>
            <a:r>
              <a:rPr lang="cs-CZ"/>
              <a:t> </a:t>
            </a:r>
            <a:r>
              <a:rPr lang="it-IT"/>
              <a:t>Salvatore Cherubini</a:t>
            </a:r>
            <a:r>
              <a:rPr lang="cs-CZ" b="1"/>
              <a:t/>
            </a:r>
            <a:br>
              <a:rPr lang="cs-CZ" b="1"/>
            </a:br>
            <a:r>
              <a:rPr lang="cs-CZ"/>
              <a:t>14. 9. 1760 Florencie - 15. 3. 1842 Paříž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111125" y="2028825"/>
            <a:ext cx="11942763" cy="4695825"/>
          </a:xfrm>
        </p:spPr>
        <p:txBody>
          <a:bodyPr/>
          <a:lstStyle/>
          <a:p>
            <a:r>
              <a:rPr lang="cs-CZ" dirty="0"/>
              <a:t>z Florencie, původně  zaměření na chrámovou hudbu</a:t>
            </a:r>
          </a:p>
          <a:p>
            <a:r>
              <a:rPr lang="cs-CZ" dirty="0"/>
              <a:t>od 80. let operní tvorba, úspěch jeho italských prací → Londýn a od 1788 trvale Paříž</a:t>
            </a:r>
          </a:p>
          <a:p>
            <a:pPr lvl="1"/>
            <a:r>
              <a:rPr lang="cs-CZ" dirty="0"/>
              <a:t>pedagog a později ředitel na konzervatoři</a:t>
            </a:r>
          </a:p>
          <a:p>
            <a:pPr lvl="1"/>
            <a:r>
              <a:rPr lang="cs-CZ" i="1" dirty="0" err="1"/>
              <a:t>Théâtre</a:t>
            </a:r>
            <a:r>
              <a:rPr lang="cs-CZ" i="1" dirty="0"/>
              <a:t> </a:t>
            </a:r>
            <a:r>
              <a:rPr lang="cs-CZ" i="1" dirty="0" err="1"/>
              <a:t>Feydeau</a:t>
            </a:r>
            <a:r>
              <a:rPr lang="cs-CZ" i="1" dirty="0"/>
              <a:t> </a:t>
            </a:r>
            <a:r>
              <a:rPr lang="cs-CZ" dirty="0"/>
              <a:t>– malé divadlo, provozování jeho děl, zde dirigent</a:t>
            </a:r>
          </a:p>
          <a:p>
            <a:pPr lvl="1"/>
            <a:r>
              <a:rPr lang="cs-CZ" dirty="0"/>
              <a:t>raně romantické: </a:t>
            </a:r>
            <a:r>
              <a:rPr lang="cs-CZ" i="1" dirty="0" err="1"/>
              <a:t>Lodoiska</a:t>
            </a:r>
            <a:r>
              <a:rPr lang="cs-CZ" dirty="0"/>
              <a:t> (1791), </a:t>
            </a:r>
            <a:r>
              <a:rPr lang="cs-CZ" i="1" dirty="0"/>
              <a:t>Elisa</a:t>
            </a:r>
            <a:r>
              <a:rPr lang="cs-CZ" dirty="0"/>
              <a:t> (1794) – obě milostné</a:t>
            </a:r>
          </a:p>
          <a:p>
            <a:pPr lvl="1"/>
            <a:r>
              <a:rPr lang="cs-CZ" dirty="0"/>
              <a:t>antický námět: </a:t>
            </a:r>
            <a:r>
              <a:rPr lang="cs-CZ" i="1" dirty="0" err="1"/>
              <a:t>Médée</a:t>
            </a:r>
            <a:r>
              <a:rPr lang="cs-CZ" dirty="0"/>
              <a:t> (1797)</a:t>
            </a:r>
          </a:p>
          <a:p>
            <a:pPr lvl="1"/>
            <a:r>
              <a:rPr lang="cs-CZ" dirty="0"/>
              <a:t>nejúspěšnější: </a:t>
            </a:r>
            <a:r>
              <a:rPr lang="cs-CZ" i="1" dirty="0" err="1"/>
              <a:t>Deux</a:t>
            </a:r>
            <a:r>
              <a:rPr lang="cs-CZ" i="1" dirty="0"/>
              <a:t> </a:t>
            </a:r>
            <a:r>
              <a:rPr lang="cs-CZ" i="1" dirty="0" err="1"/>
              <a:t>Journées</a:t>
            </a:r>
            <a:r>
              <a:rPr lang="cs-CZ" dirty="0"/>
              <a:t> (</a:t>
            </a:r>
            <a:r>
              <a:rPr lang="cs-CZ" i="1" dirty="0"/>
              <a:t>Vodař</a:t>
            </a:r>
            <a:r>
              <a:rPr lang="cs-CZ" dirty="0"/>
              <a:t>, 1800) – obrozenecký námět, mluvené dialogy se střídají s melodramy, názvuky revolučních pochodů</a:t>
            </a:r>
          </a:p>
          <a:p>
            <a:pPr lvl="1"/>
            <a:r>
              <a:rPr lang="cs-CZ" i="1" dirty="0" err="1"/>
              <a:t>Fanisca</a:t>
            </a:r>
            <a:r>
              <a:rPr lang="cs-CZ" i="1" dirty="0"/>
              <a:t> </a:t>
            </a:r>
            <a:r>
              <a:rPr lang="cs-CZ" dirty="0"/>
              <a:t>(1806) – osvobozenecká, polské prostředí, na německý text, první německá opera, která byla po italských produkcích provedena ve Stavovském divadle (1807)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sah 2"/>
          <p:cNvSpPr>
            <a:spLocks noGrp="1"/>
          </p:cNvSpPr>
          <p:nvPr>
            <p:ph idx="1"/>
          </p:nvPr>
        </p:nvSpPr>
        <p:spPr>
          <a:xfrm>
            <a:off x="0" y="2054225"/>
            <a:ext cx="12112625" cy="4803775"/>
          </a:xfrm>
        </p:spPr>
        <p:txBody>
          <a:bodyPr/>
          <a:lstStyle/>
          <a:p>
            <a:pPr marL="0" indent="0">
              <a:buNone/>
            </a:pPr>
            <a:r>
              <a:rPr lang="cs-CZ" i="1" dirty="0"/>
              <a:t>Carmen</a:t>
            </a:r>
            <a:r>
              <a:rPr lang="cs-CZ" dirty="0"/>
              <a:t> (1875)</a:t>
            </a:r>
          </a:p>
          <a:p>
            <a:pPr lvl="1"/>
            <a:r>
              <a:rPr lang="cs-CZ" dirty="0"/>
              <a:t>do češtiny přeložila E. Krásnohorská, česká premiéra v Praze 1884</a:t>
            </a:r>
          </a:p>
          <a:p>
            <a:pPr lvl="1"/>
            <a:r>
              <a:rPr lang="cs-CZ" dirty="0"/>
              <a:t>původní znění: podoba </a:t>
            </a:r>
            <a:r>
              <a:rPr lang="cs-CZ" dirty="0" err="1"/>
              <a:t>opéry</a:t>
            </a:r>
            <a:r>
              <a:rPr lang="cs-CZ" dirty="0"/>
              <a:t> </a:t>
            </a:r>
            <a:r>
              <a:rPr lang="cs-CZ" dirty="0" err="1"/>
              <a:t>comique</a:t>
            </a:r>
            <a:r>
              <a:rPr lang="cs-CZ" dirty="0"/>
              <a:t> s mluvenými dialogy, které spojují 27 samostatných čísel</a:t>
            </a:r>
          </a:p>
          <a:p>
            <a:pPr lvl="1"/>
            <a:r>
              <a:rPr lang="cs-CZ" dirty="0"/>
              <a:t>po Bizetově smrti upravil Ernst </a:t>
            </a:r>
            <a:r>
              <a:rPr lang="cs-CZ" dirty="0" err="1"/>
              <a:t>Guiraud</a:t>
            </a:r>
            <a:r>
              <a:rPr lang="cs-CZ" dirty="0"/>
              <a:t>: přikomponoval recitativy → v této podobě dodnes hraná</a:t>
            </a:r>
          </a:p>
          <a:p>
            <a:pPr lvl="1"/>
            <a:r>
              <a:rPr lang="cs-CZ" dirty="0"/>
              <a:t>někdy označovaná za zakladatelské dílo realistické opery, platí za vzor pro italský operní verismus</a:t>
            </a:r>
          </a:p>
          <a:p>
            <a:pPr lvl="1"/>
            <a:r>
              <a:rPr lang="cs-CZ" dirty="0"/>
              <a:t>typické: využití písňového a tanečního folklóru oblasti Andalusie (jih Španělska) – nejvýraznější v dějinách francouzské hudby</a:t>
            </a:r>
          </a:p>
          <a:p>
            <a:pPr lvl="1"/>
            <a:r>
              <a:rPr lang="cs-CZ" dirty="0"/>
              <a:t>nejdůležitější postavy:</a:t>
            </a:r>
          </a:p>
          <a:p>
            <a:pPr lvl="2"/>
            <a:r>
              <a:rPr lang="cs-CZ" dirty="0"/>
              <a:t>Carmen - mezzosoprán, ale zpívá i alt nebo soprán, předpokládá vysokou taneční vyspělost, divoká cikánka a hvězda cirkusu</a:t>
            </a:r>
          </a:p>
          <a:p>
            <a:pPr lvl="2"/>
            <a:r>
              <a:rPr lang="cs-CZ" dirty="0"/>
              <a:t>kontrastní něžná a morálně čistá </a:t>
            </a:r>
            <a:r>
              <a:rPr lang="cs-CZ" dirty="0" err="1"/>
              <a:t>Micaela</a:t>
            </a:r>
            <a:r>
              <a:rPr lang="cs-CZ" dirty="0"/>
              <a:t> – zasnoubená s policistou </a:t>
            </a:r>
            <a:r>
              <a:rPr lang="cs-CZ" dirty="0" err="1"/>
              <a:t>Josém</a:t>
            </a:r>
            <a:endParaRPr lang="cs-CZ" dirty="0"/>
          </a:p>
          <a:p>
            <a:pPr lvl="2"/>
            <a:r>
              <a:rPr lang="cs-CZ" dirty="0" err="1"/>
              <a:t>Escamill</a:t>
            </a:r>
            <a:r>
              <a:rPr lang="cs-CZ" dirty="0"/>
              <a:t> – baryton, v opeře má nejefektnější čísla</a:t>
            </a:r>
          </a:p>
          <a:p>
            <a:pPr lvl="1"/>
            <a:r>
              <a:rPr lang="cs-CZ" dirty="0"/>
              <a:t>vynikající sólistické zpěvy i ansámbly, důležitou roli má orchestr (zvl. ouvertura a osudový motiv v závěru opery)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6127AFD-6CF0-41A6-9B33-415AA84A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/>
          <a:lstStyle/>
          <a:p>
            <a:r>
              <a:rPr lang="cs-CZ" dirty="0"/>
              <a:t>Georges Bizet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Gustave </a:t>
            </a:r>
            <a:r>
              <a:rPr lang="cs-CZ" dirty="0" err="1"/>
              <a:t>Charpentier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25. 6. 1860 </a:t>
            </a:r>
            <a:r>
              <a:rPr lang="cs-CZ" dirty="0" err="1"/>
              <a:t>Dieuze</a:t>
            </a:r>
            <a:r>
              <a:rPr lang="cs-CZ" dirty="0"/>
              <a:t> - 18. 2. 1956 Paříž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0" y="2022475"/>
            <a:ext cx="12112625" cy="4722813"/>
          </a:xfrm>
        </p:spPr>
        <p:txBody>
          <a:bodyPr/>
          <a:lstStyle/>
          <a:p>
            <a:r>
              <a:rPr lang="cs-CZ"/>
              <a:t>jeho život románem: textilní dělník, poté absolvent pařížské konzervatoře, 1887 držitel Římské ceny</a:t>
            </a:r>
          </a:p>
          <a:p>
            <a:r>
              <a:rPr lang="cs-CZ"/>
              <a:t>celoživotní zájem o sociálně slabé vrstvy</a:t>
            </a:r>
          </a:p>
          <a:p>
            <a:r>
              <a:rPr lang="cs-CZ" i="1"/>
              <a:t>Louise</a:t>
            </a:r>
            <a:r>
              <a:rPr lang="cs-CZ"/>
              <a:t> (</a:t>
            </a:r>
            <a:r>
              <a:rPr lang="cs-CZ" i="1"/>
              <a:t>Luisa</a:t>
            </a:r>
            <a:r>
              <a:rPr lang="cs-CZ"/>
              <a:t>, 1900)</a:t>
            </a:r>
          </a:p>
          <a:p>
            <a:pPr lvl="1"/>
            <a:r>
              <a:rPr lang="cs-CZ"/>
              <a:t>libreto v próze – jeden z prvních na přelomu století</a:t>
            </a:r>
          </a:p>
          <a:p>
            <a:pPr lvl="1"/>
            <a:r>
              <a:rPr lang="cs-CZ"/>
              <a:t>vztah mladé dívky k mladému umělci, kterému rodiče nepřejí</a:t>
            </a:r>
          </a:p>
          <a:p>
            <a:pPr lvl="1"/>
            <a:r>
              <a:rPr lang="cs-CZ"/>
              <a:t>zařazení: naturalismus (znázornění denního života), verismus, symbolismus, sentimentalismus, impresionismus (probouzení města v úvodu 2. jednání) - 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Louis Charles Bonaventure Alfred Bruneau</a:t>
            </a:r>
            <a:r>
              <a:rPr lang="cs-CZ" b="1" dirty="0"/>
              <a:t/>
            </a:r>
            <a:br>
              <a:rPr lang="cs-CZ" b="1" dirty="0"/>
            </a:br>
            <a:r>
              <a:rPr lang="en-US" dirty="0"/>
              <a:t>3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3. </a:t>
            </a:r>
            <a:r>
              <a:rPr lang="en-US" dirty="0"/>
              <a:t>1857 </a:t>
            </a:r>
            <a:r>
              <a:rPr lang="cs-CZ" dirty="0"/>
              <a:t>Paříž </a:t>
            </a:r>
            <a:r>
              <a:rPr lang="en-US" dirty="0"/>
              <a:t>– 15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cs-CZ" dirty="0"/>
              <a:t>6. </a:t>
            </a:r>
            <a:r>
              <a:rPr lang="en-US" dirty="0"/>
              <a:t>1934</a:t>
            </a:r>
            <a:r>
              <a:rPr lang="cs-CZ" dirty="0"/>
              <a:t> Paříž</a:t>
            </a:r>
          </a:p>
        </p:txBody>
      </p:sp>
      <p:sp>
        <p:nvSpPr>
          <p:cNvPr id="68610" name="Zástupný symbol pro obsah 2"/>
          <p:cNvSpPr>
            <a:spLocks noGrp="1"/>
          </p:cNvSpPr>
          <p:nvPr>
            <p:ph idx="1"/>
          </p:nvPr>
        </p:nvSpPr>
        <p:spPr>
          <a:xfrm>
            <a:off x="0" y="2011363"/>
            <a:ext cx="12192000" cy="4765675"/>
          </a:xfrm>
        </p:spPr>
        <p:txBody>
          <a:bodyPr/>
          <a:lstStyle/>
          <a:p>
            <a:r>
              <a:rPr lang="cs-CZ"/>
              <a:t>také známý hudební kritik, v kompozici žák Masseneta</a:t>
            </a:r>
          </a:p>
          <a:p>
            <a:r>
              <a:rPr lang="cs-CZ"/>
              <a:t>předlohy pro libreto zvl. z děl E. Zoly:</a:t>
            </a:r>
          </a:p>
          <a:p>
            <a:r>
              <a:rPr lang="cs-CZ" i="1"/>
              <a:t>Le Rêve </a:t>
            </a:r>
            <a:r>
              <a:rPr lang="cs-CZ"/>
              <a:t>(</a:t>
            </a:r>
            <a:r>
              <a:rPr lang="cs-CZ" i="1"/>
              <a:t>Sen</a:t>
            </a:r>
            <a:r>
              <a:rPr lang="cs-CZ"/>
              <a:t>, 1891)</a:t>
            </a:r>
          </a:p>
          <a:p>
            <a:r>
              <a:rPr lang="cs-CZ" i="1"/>
              <a:t>L‘Attaque du moulin </a:t>
            </a:r>
            <a:r>
              <a:rPr lang="cs-CZ"/>
              <a:t>(</a:t>
            </a:r>
            <a:r>
              <a:rPr lang="cs-CZ" i="1"/>
              <a:t>Útok na mlýn</a:t>
            </a:r>
            <a:r>
              <a:rPr lang="cs-CZ"/>
              <a:t>, 1893)</a:t>
            </a:r>
          </a:p>
          <a:p>
            <a:pPr lvl="1"/>
            <a:r>
              <a:rPr lang="cs-CZ"/>
              <a:t>evropský úspěch</a:t>
            </a:r>
          </a:p>
          <a:p>
            <a:pPr lvl="1"/>
            <a:r>
              <a:rPr lang="cs-CZ"/>
              <a:t>vliv Wagnera (expresivní hudba) i italského verismu</a:t>
            </a:r>
            <a:endParaRPr lang="cs-CZ" i="1"/>
          </a:p>
          <a:p>
            <a:r>
              <a:rPr lang="cs-CZ" i="1"/>
              <a:t>Messidor </a:t>
            </a:r>
            <a:r>
              <a:rPr lang="cs-CZ"/>
              <a:t>(1897)</a:t>
            </a:r>
          </a:p>
          <a:p>
            <a:pPr lvl="1"/>
            <a:r>
              <a:rPr lang="cs-CZ"/>
              <a:t>zkomponoval přímo na Zolův text → jedna z prvních francouzských oper na prozaické libreto, později také </a:t>
            </a:r>
            <a:r>
              <a:rPr lang="cs-CZ" i="1"/>
              <a:t>L‘Ouragan </a:t>
            </a:r>
            <a:r>
              <a:rPr lang="cs-CZ"/>
              <a:t>(</a:t>
            </a:r>
            <a:r>
              <a:rPr lang="cs-CZ" i="1"/>
              <a:t>Uragán</a:t>
            </a:r>
            <a:r>
              <a:rPr lang="cs-CZ"/>
              <a:t>, 1901) – míněno uragán citů, odehrává se na smyšleném ostrově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Étienne</a:t>
            </a:r>
            <a:r>
              <a:rPr lang="cs-CZ" dirty="0"/>
              <a:t>-Nicolas </a:t>
            </a:r>
            <a:r>
              <a:rPr lang="cs-CZ" dirty="0" err="1"/>
              <a:t>Méhul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22. 6. 1763 </a:t>
            </a:r>
            <a:r>
              <a:rPr lang="cs-CZ" dirty="0" err="1"/>
              <a:t>Givet</a:t>
            </a:r>
            <a:r>
              <a:rPr lang="cs-CZ" dirty="0"/>
              <a:t> - 18. 10. 1817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125" y="1973263"/>
            <a:ext cx="11864975" cy="474027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cs-CZ" sz="2200"/>
              <a:t>původně varhaník, úspěšný v kompozicích vokální i instrumentální hudby</a:t>
            </a:r>
          </a:p>
          <a:p>
            <a:pPr>
              <a:lnSpc>
                <a:spcPct val="70000"/>
              </a:lnSpc>
            </a:pPr>
            <a:r>
              <a:rPr lang="cs-CZ" sz="2200" i="1"/>
              <a:t>Euphrosine – le tyran corrigé</a:t>
            </a:r>
            <a:r>
              <a:rPr lang="cs-CZ" sz="2200"/>
              <a:t> (</a:t>
            </a:r>
            <a:r>
              <a:rPr lang="cs-CZ" sz="2200" i="1"/>
              <a:t>Eufrosina – napravený tyran</a:t>
            </a:r>
            <a:r>
              <a:rPr lang="cs-CZ" sz="2200"/>
              <a:t>, 1790) 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zkrocení odvážného muže despotickou dívkou, hrála se v Opéra comique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duet žárlivosti – podobný s Rossiniho </a:t>
            </a:r>
            <a:r>
              <a:rPr lang="cs-CZ" sz="1900" i="1"/>
              <a:t>Otellem</a:t>
            </a:r>
            <a:r>
              <a:rPr lang="cs-CZ" sz="1900"/>
              <a:t> (postava Jago)</a:t>
            </a:r>
          </a:p>
          <a:p>
            <a:pPr>
              <a:lnSpc>
                <a:spcPct val="70000"/>
              </a:lnSpc>
            </a:pPr>
            <a:r>
              <a:rPr lang="cs-CZ" sz="2200" i="1"/>
              <a:t>Le jeune Henri </a:t>
            </a:r>
            <a:r>
              <a:rPr lang="cs-CZ" sz="2200"/>
              <a:t>(</a:t>
            </a:r>
            <a:r>
              <a:rPr lang="cs-CZ" sz="2200" i="1"/>
              <a:t>Mládí Jindřicha IV</a:t>
            </a:r>
            <a:r>
              <a:rPr lang="cs-CZ" sz="2200"/>
              <a:t>., 1797)</a:t>
            </a:r>
            <a:endParaRPr lang="cs-CZ" sz="2200" i="1"/>
          </a:p>
          <a:p>
            <a:pPr lvl="1">
              <a:lnSpc>
                <a:spcPct val="70000"/>
              </a:lnSpc>
            </a:pPr>
            <a:r>
              <a:rPr lang="cs-CZ" sz="1900"/>
              <a:t>ouvertura → samostatné koncertní číslo</a:t>
            </a:r>
          </a:p>
          <a:p>
            <a:pPr>
              <a:lnSpc>
                <a:spcPct val="70000"/>
              </a:lnSpc>
            </a:pPr>
            <a:r>
              <a:rPr lang="cs-CZ" sz="2200" i="1"/>
              <a:t>Uthal</a:t>
            </a:r>
            <a:r>
              <a:rPr lang="cs-CZ" sz="2200"/>
              <a:t> (1806)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jednoaktová tragédie, libreto podle keltských parafrází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opouští italskou zpěvnost, v orchestru vynechává skupinu houslí kvůli docílení temné barvy</a:t>
            </a:r>
          </a:p>
          <a:p>
            <a:pPr>
              <a:lnSpc>
                <a:spcPct val="70000"/>
              </a:lnSpc>
            </a:pPr>
            <a:r>
              <a:rPr lang="cs-CZ" sz="2200" i="1"/>
              <a:t>Joseph</a:t>
            </a:r>
            <a:r>
              <a:rPr lang="cs-CZ" sz="2200"/>
              <a:t> (1807)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vrcholná, jedna z mála na biblické téma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bez milostné zápletky, jen mužské hlasy (populární sbor </a:t>
            </a:r>
            <a:r>
              <a:rPr lang="cs-CZ" sz="1900" i="1"/>
              <a:t>Dieu d‘Israel</a:t>
            </a:r>
            <a:r>
              <a:rPr lang="cs-CZ" sz="1900"/>
              <a:t>, </a:t>
            </a:r>
            <a:r>
              <a:rPr lang="cs-CZ" sz="1900" i="1"/>
              <a:t>Bože, Izraeli</a:t>
            </a:r>
            <a:r>
              <a:rPr lang="cs-CZ" sz="1900"/>
              <a:t> – na motivy gregoriánského chorálu)</a:t>
            </a:r>
          </a:p>
          <a:p>
            <a:pPr lvl="1">
              <a:lnSpc>
                <a:spcPct val="70000"/>
              </a:lnSpc>
            </a:pPr>
            <a:r>
              <a:rPr lang="cs-CZ" sz="1900"/>
              <a:t>1824 uvedena v českém překladu (Josef Krasoslav Chmelenský) ve Stavovském divadle → nejoblíbenější opera obrozenecké éry</a:t>
            </a:r>
          </a:p>
          <a:p>
            <a:pPr>
              <a:lnSpc>
                <a:spcPct val="70000"/>
              </a:lnSpc>
            </a:pPr>
            <a:endParaRPr lang="cs-CZ"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52475"/>
            <a:ext cx="112522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err="1"/>
              <a:t>Gaspare</a:t>
            </a:r>
            <a:r>
              <a:rPr lang="cs-CZ" dirty="0"/>
              <a:t> Luigi </a:t>
            </a:r>
            <a:r>
              <a:rPr lang="cs-CZ" dirty="0" err="1"/>
              <a:t>Pacifico</a:t>
            </a:r>
            <a:r>
              <a:rPr lang="cs-CZ" dirty="0"/>
              <a:t> </a:t>
            </a:r>
            <a:r>
              <a:rPr lang="cs-CZ" dirty="0" err="1"/>
              <a:t>Spontini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14. 11. 1774 </a:t>
            </a:r>
            <a:r>
              <a:rPr lang="cs-CZ" dirty="0" err="1"/>
              <a:t>Maiolati</a:t>
            </a:r>
            <a:r>
              <a:rPr lang="cs-CZ" dirty="0"/>
              <a:t> </a:t>
            </a:r>
            <a:r>
              <a:rPr lang="cs-CZ" dirty="0" err="1"/>
              <a:t>Spontini</a:t>
            </a:r>
            <a:r>
              <a:rPr lang="cs-CZ" dirty="0"/>
              <a:t> - 24. 1. 1851 </a:t>
            </a:r>
            <a:r>
              <a:rPr lang="cs-CZ" dirty="0" err="1"/>
              <a:t>Maiolati</a:t>
            </a:r>
            <a:r>
              <a:rPr lang="cs-CZ" dirty="0"/>
              <a:t> </a:t>
            </a:r>
            <a:r>
              <a:rPr lang="cs-CZ" dirty="0" err="1"/>
              <a:t>Spontini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125" y="2046288"/>
            <a:ext cx="11987213" cy="47339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italský původ (Řím, studia v Neapoli), od 1803 v Paříži, dvorní kapelník a skladatel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La </a:t>
            </a:r>
            <a:r>
              <a:rPr lang="cs-CZ" i="1" dirty="0" err="1"/>
              <a:t>Vestale</a:t>
            </a:r>
            <a:r>
              <a:rPr lang="cs-CZ" dirty="0"/>
              <a:t> (</a:t>
            </a:r>
            <a:r>
              <a:rPr lang="cs-CZ" i="1" dirty="0"/>
              <a:t>Vestálka</a:t>
            </a:r>
            <a:r>
              <a:rPr lang="cs-CZ" dirty="0"/>
              <a:t>, 1807)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obsáhlé sbory, patetické výjevy, bohatá koloristika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premiéra v </a:t>
            </a:r>
            <a:r>
              <a:rPr lang="cs-CZ" dirty="0" err="1"/>
              <a:t>Le</a:t>
            </a:r>
            <a:r>
              <a:rPr lang="cs-CZ" dirty="0"/>
              <a:t> Grand </a:t>
            </a:r>
            <a:r>
              <a:rPr lang="cs-CZ" dirty="0" err="1"/>
              <a:t>Opéra</a:t>
            </a:r>
            <a:r>
              <a:rPr lang="cs-CZ" dirty="0"/>
              <a:t> → Napoleonova cena za nejlepší operu posledních 10 let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i="1" dirty="0"/>
              <a:t>Ferdinand </a:t>
            </a:r>
            <a:r>
              <a:rPr lang="cs-CZ" i="1" dirty="0" err="1"/>
              <a:t>Cortez</a:t>
            </a:r>
            <a:r>
              <a:rPr lang="cs-CZ" dirty="0"/>
              <a:t> (1809)</a:t>
            </a:r>
            <a:endParaRPr lang="cs-CZ" i="1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na Napoleonovu objednávku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ohromující scénické efekty, velkolepá výprava (koně), davové scény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hlavní postava – předzvěst </a:t>
            </a:r>
            <a:r>
              <a:rPr lang="cs-CZ" dirty="0" err="1"/>
              <a:t>Meyerbeerových</a:t>
            </a:r>
            <a:r>
              <a:rPr lang="cs-CZ" dirty="0"/>
              <a:t> oper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po neúspěchu opery </a:t>
            </a:r>
            <a:r>
              <a:rPr lang="cs-CZ" i="1" dirty="0" err="1"/>
              <a:t>Olimpie</a:t>
            </a:r>
            <a:r>
              <a:rPr lang="cs-CZ" dirty="0"/>
              <a:t> (1819) v Paříži odchází do Berlína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zde jeho kompozice mnohem úspěšnější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velké zásluhy na rozvoji operní produkce, kladně hodnotil i R. Wagner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nákladné výpravy jeho oper, kuriozity (v </a:t>
            </a:r>
            <a:r>
              <a:rPr lang="cs-CZ" i="1" dirty="0" err="1"/>
              <a:t>Olimpii</a:t>
            </a:r>
            <a:r>
              <a:rPr lang="cs-CZ" dirty="0"/>
              <a:t> vystupovali sloni, v pohádkové opeře </a:t>
            </a:r>
            <a:r>
              <a:rPr lang="cs-CZ" i="1" dirty="0" err="1"/>
              <a:t>Alcidor</a:t>
            </a:r>
            <a:r>
              <a:rPr lang="cs-CZ" dirty="0"/>
              <a:t> vyžadoval v orchestru naladěná kladiva aj.)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ctrTitle"/>
          </p:nvPr>
        </p:nvSpPr>
        <p:spPr>
          <a:xfrm>
            <a:off x="681038" y="2733675"/>
            <a:ext cx="8143875" cy="1373188"/>
          </a:xfrm>
        </p:spPr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Grand </a:t>
            </a:r>
            <a:r>
              <a:rPr lang="cs-CZ" dirty="0" err="1"/>
              <a:t>Opéra</a:t>
            </a:r>
            <a:endParaRPr lang="cs-CZ" dirty="0"/>
          </a:p>
        </p:txBody>
      </p:sp>
      <p:sp>
        <p:nvSpPr>
          <p:cNvPr id="26626" name="Podnadpis 2"/>
          <p:cNvSpPr>
            <a:spLocks noGrp="1"/>
          </p:cNvSpPr>
          <p:nvPr>
            <p:ph type="subTitle" idx="1"/>
          </p:nvPr>
        </p:nvSpPr>
        <p:spPr>
          <a:xfrm>
            <a:off x="681038" y="4394200"/>
            <a:ext cx="8143875" cy="111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sah 2"/>
          <p:cNvSpPr>
            <a:spLocks noGrp="1"/>
          </p:cNvSpPr>
          <p:nvPr>
            <p:ph idx="1"/>
          </p:nvPr>
        </p:nvSpPr>
        <p:spPr>
          <a:xfrm>
            <a:off x="77788" y="568325"/>
            <a:ext cx="12114212" cy="6178550"/>
          </a:xfrm>
        </p:spPr>
        <p:txBody>
          <a:bodyPr/>
          <a:lstStyle/>
          <a:p>
            <a:r>
              <a:rPr lang="cs-CZ" dirty="0"/>
              <a:t>scénický hudebně-dramatický útvar s recitativy a áriemi</a:t>
            </a:r>
          </a:p>
          <a:p>
            <a:r>
              <a:rPr lang="cs-CZ" dirty="0"/>
              <a:t>4 – 5 jednání, náměty heroické a historické, produkce zvl. v 1. pol. 19. stol.</a:t>
            </a:r>
          </a:p>
          <a:p>
            <a:r>
              <a:rPr lang="cs-CZ" dirty="0"/>
              <a:t>opery provozovány v pařížské </a:t>
            </a:r>
            <a:r>
              <a:rPr lang="cs-CZ" dirty="0" err="1"/>
              <a:t>Le</a:t>
            </a:r>
            <a:r>
              <a:rPr lang="cs-CZ" dirty="0"/>
              <a:t> Grand </a:t>
            </a:r>
            <a:r>
              <a:rPr lang="cs-CZ" dirty="0" err="1"/>
              <a:t>Opéra</a:t>
            </a:r>
            <a:r>
              <a:rPr lang="cs-CZ" dirty="0"/>
              <a:t> (Velká opera)</a:t>
            </a:r>
          </a:p>
          <a:p>
            <a:pPr lvl="1"/>
            <a:r>
              <a:rPr lang="cs-CZ" dirty="0"/>
              <a:t>od 1875 nová budova </a:t>
            </a:r>
            <a:r>
              <a:rPr lang="cs-CZ" dirty="0" err="1"/>
              <a:t>Palais</a:t>
            </a:r>
            <a:r>
              <a:rPr lang="cs-CZ" dirty="0"/>
              <a:t> </a:t>
            </a:r>
            <a:r>
              <a:rPr lang="cs-CZ" dirty="0" err="1"/>
              <a:t>Garnier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dnes má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Opéra</a:t>
            </a:r>
            <a:r>
              <a:rPr lang="cs-CZ" dirty="0"/>
              <a:t> de Paris dvě budovy: historická </a:t>
            </a:r>
            <a:r>
              <a:rPr lang="cs-CZ" dirty="0" err="1"/>
              <a:t>Opéra</a:t>
            </a:r>
            <a:r>
              <a:rPr lang="cs-CZ" dirty="0"/>
              <a:t> </a:t>
            </a:r>
            <a:r>
              <a:rPr lang="cs-CZ" dirty="0" err="1"/>
              <a:t>Garnier</a:t>
            </a:r>
            <a:r>
              <a:rPr lang="cs-CZ" dirty="0"/>
              <a:t> a </a:t>
            </a:r>
            <a:r>
              <a:rPr lang="cs-CZ" dirty="0" err="1"/>
              <a:t>Opéra</a:t>
            </a:r>
            <a:r>
              <a:rPr lang="cs-CZ" dirty="0"/>
              <a:t> </a:t>
            </a:r>
            <a:r>
              <a:rPr lang="cs-CZ" dirty="0" err="1"/>
              <a:t>Basille</a:t>
            </a:r>
            <a:r>
              <a:rPr lang="cs-CZ" dirty="0"/>
              <a:t> (od 1989)</a:t>
            </a:r>
          </a:p>
          <a:p>
            <a:r>
              <a:rPr lang="cs-CZ" dirty="0"/>
              <a:t>nejvýraznější osobnosti spjaté s </a:t>
            </a:r>
            <a:r>
              <a:rPr lang="cs-CZ" dirty="0" err="1"/>
              <a:t>Le</a:t>
            </a:r>
            <a:r>
              <a:rPr lang="cs-CZ" dirty="0"/>
              <a:t> Grand </a:t>
            </a:r>
            <a:r>
              <a:rPr lang="cs-CZ" dirty="0" err="1"/>
              <a:t>Opéra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podnikatel Louis </a:t>
            </a:r>
            <a:r>
              <a:rPr lang="cs-CZ" dirty="0" err="1"/>
              <a:t>Véron</a:t>
            </a:r>
            <a:endParaRPr lang="cs-CZ" dirty="0"/>
          </a:p>
          <a:p>
            <a:pPr lvl="1"/>
            <a:r>
              <a:rPr lang="cs-CZ" dirty="0"/>
              <a:t>libretista </a:t>
            </a:r>
            <a:r>
              <a:rPr lang="cs-CZ" dirty="0" err="1"/>
              <a:t>Eugène</a:t>
            </a:r>
            <a:r>
              <a:rPr lang="cs-CZ" dirty="0"/>
              <a:t> </a:t>
            </a:r>
            <a:r>
              <a:rPr lang="cs-CZ" dirty="0" err="1"/>
              <a:t>Scribe</a:t>
            </a:r>
            <a:endParaRPr lang="cs-CZ" dirty="0"/>
          </a:p>
          <a:p>
            <a:pPr lvl="1"/>
            <a:r>
              <a:rPr lang="cs-CZ" dirty="0"/>
              <a:t>skladatel Giacomo </a:t>
            </a:r>
            <a:r>
              <a:rPr lang="cs-CZ" dirty="0" err="1"/>
              <a:t>Meyerbeer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další:</a:t>
            </a:r>
          </a:p>
          <a:p>
            <a:pPr lvl="2"/>
            <a:r>
              <a:rPr lang="cs-CZ" dirty="0"/>
              <a:t>D. F. E. </a:t>
            </a:r>
            <a:r>
              <a:rPr lang="cs-CZ" dirty="0" err="1"/>
              <a:t>Auber</a:t>
            </a:r>
            <a:endParaRPr lang="cs-CZ" dirty="0"/>
          </a:p>
          <a:p>
            <a:pPr lvl="2"/>
            <a:r>
              <a:rPr lang="cs-CZ" dirty="0"/>
              <a:t>F. </a:t>
            </a:r>
            <a:r>
              <a:rPr lang="cs-CZ" dirty="0" err="1"/>
              <a:t>Halévy</a:t>
            </a:r>
            <a:endParaRPr lang="cs-CZ" dirty="0"/>
          </a:p>
          <a:p>
            <a:pPr lvl="2"/>
            <a:r>
              <a:rPr lang="cs-CZ" dirty="0"/>
              <a:t>G. </a:t>
            </a:r>
            <a:r>
              <a:rPr lang="cs-CZ" dirty="0" err="1"/>
              <a:t>Rossini</a:t>
            </a:r>
            <a:r>
              <a:rPr lang="cs-CZ" dirty="0"/>
              <a:t>: </a:t>
            </a:r>
            <a:r>
              <a:rPr lang="cs-CZ" i="1" dirty="0"/>
              <a:t>Vilém </a:t>
            </a:r>
            <a:r>
              <a:rPr lang="cs-CZ" i="1" dirty="0" err="1"/>
              <a:t>Tell</a:t>
            </a:r>
            <a:endParaRPr lang="cs-CZ" dirty="0"/>
          </a:p>
          <a:p>
            <a:pPr lvl="2"/>
            <a:r>
              <a:rPr lang="cs-CZ" dirty="0"/>
              <a:t>H. Berlioz: </a:t>
            </a:r>
            <a:r>
              <a:rPr lang="cs-CZ" i="1" dirty="0" err="1"/>
              <a:t>Trójané</a:t>
            </a:r>
            <a:endParaRPr lang="cs-CZ" i="1" dirty="0"/>
          </a:p>
          <a:p>
            <a:endParaRPr lang="cs-CZ" dirty="0"/>
          </a:p>
        </p:txBody>
      </p:sp>
      <p:pic>
        <p:nvPicPr>
          <p:cNvPr id="27650" name="Obrázek 3"/>
          <p:cNvPicPr>
            <a:picLocks noChangeAspect="1"/>
          </p:cNvPicPr>
          <p:nvPr/>
        </p:nvPicPr>
        <p:blipFill>
          <a:blip r:embed="rId2"/>
          <a:srcRect l="17133" t="28291" r="36299" b="40651"/>
          <a:stretch>
            <a:fillRect/>
          </a:stretch>
        </p:blipFill>
        <p:spPr bwMode="auto">
          <a:xfrm>
            <a:off x="5153025" y="3100388"/>
            <a:ext cx="7043738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900" y="635000"/>
            <a:ext cx="12009438" cy="6122988"/>
          </a:xfrm>
        </p:spPr>
        <p:txBody>
          <a:bodyPr>
            <a:normAutofit/>
          </a:bodyPr>
          <a:lstStyle/>
          <a:p>
            <a:r>
              <a:rPr lang="cs-CZ" dirty="0"/>
              <a:t>typické: </a:t>
            </a:r>
          </a:p>
          <a:p>
            <a:pPr lvl="1"/>
            <a:r>
              <a:rPr lang="cs-CZ" dirty="0"/>
              <a:t>obrozenecká </a:t>
            </a:r>
            <a:r>
              <a:rPr lang="cs-CZ" dirty="0">
                <a:latin typeface="Arial" charset="0"/>
              </a:rPr>
              <a:t>a </a:t>
            </a:r>
            <a:r>
              <a:rPr lang="cs-CZ" dirty="0"/>
              <a:t>historická</a:t>
            </a:r>
            <a:r>
              <a:rPr lang="cs-CZ" dirty="0">
                <a:latin typeface="Arial" charset="0"/>
              </a:rPr>
              <a:t> </a:t>
            </a:r>
            <a:r>
              <a:rPr lang="cs-CZ" dirty="0"/>
              <a:t>tematika, romantický patos</a:t>
            </a:r>
          </a:p>
          <a:p>
            <a:pPr lvl="1"/>
            <a:r>
              <a:rPr lang="cs-CZ" dirty="0"/>
              <a:t>velká ansámblová uskupení</a:t>
            </a:r>
          </a:p>
          <a:p>
            <a:pPr lvl="1"/>
            <a:r>
              <a:rPr lang="cs-CZ" dirty="0"/>
              <a:t>střídání recitativů, ansámblů, árií, sborů a baletů</a:t>
            </a:r>
          </a:p>
          <a:p>
            <a:pPr lvl="1"/>
            <a:r>
              <a:rPr lang="cs-CZ" dirty="0"/>
              <a:t>nákladné výpravy, masové výjevy, na závěr šokující scény (přírodní katastrofy aj., např. </a:t>
            </a:r>
            <a:r>
              <a:rPr lang="cs-CZ" dirty="0" err="1"/>
              <a:t>Meyerbeer</a:t>
            </a:r>
            <a:r>
              <a:rPr lang="cs-CZ" dirty="0"/>
              <a:t>: </a:t>
            </a:r>
            <a:r>
              <a:rPr lang="cs-CZ" i="1" dirty="0"/>
              <a:t>Prorok</a:t>
            </a:r>
            <a:r>
              <a:rPr lang="cs-CZ" dirty="0"/>
              <a:t>, </a:t>
            </a:r>
            <a:r>
              <a:rPr lang="cs-CZ" i="1" dirty="0"/>
              <a:t>Hugenoti</a:t>
            </a:r>
            <a:r>
              <a:rPr lang="cs-CZ" dirty="0"/>
              <a:t>, Saint-</a:t>
            </a:r>
            <a:r>
              <a:rPr lang="cs-CZ" dirty="0" err="1"/>
              <a:t>Saëns</a:t>
            </a:r>
            <a:r>
              <a:rPr lang="cs-CZ" dirty="0"/>
              <a:t>: </a:t>
            </a:r>
            <a:r>
              <a:rPr lang="cs-CZ" i="1" dirty="0"/>
              <a:t>Samson</a:t>
            </a:r>
            <a:r>
              <a:rPr lang="cs-CZ" dirty="0"/>
              <a:t> </a:t>
            </a:r>
            <a:r>
              <a:rPr lang="cs-CZ" i="1" dirty="0"/>
              <a:t>a Dalila </a:t>
            </a:r>
            <a:r>
              <a:rPr lang="cs-CZ" dirty="0"/>
              <a:t>aj.)</a:t>
            </a:r>
          </a:p>
          <a:p>
            <a:pPr lvl="1"/>
            <a:r>
              <a:rPr lang="cs-CZ" dirty="0"/>
              <a:t>silně obsazený orchestr, je nejen doprovod, ale zdůrazňuje děj ( → rozvoj instrumentace)</a:t>
            </a:r>
          </a:p>
          <a:p>
            <a:pPr lvl="1"/>
            <a:r>
              <a:rPr lang="cs-CZ" dirty="0"/>
              <a:t>typy postav jsou charakteristické hlasovými obory (např. alt: kalhotkové role, bas: postavy staršího věku a záporné postavy), interpretačně náročné role</a:t>
            </a:r>
          </a:p>
          <a:p>
            <a:pPr lvl="1"/>
            <a:r>
              <a:rPr lang="cs-CZ" dirty="0"/>
              <a:t>ve vrcholném období časově velmi dlouhé</a:t>
            </a:r>
          </a:p>
          <a:p>
            <a:pPr>
              <a:buFont typeface="Arial" charset="0"/>
              <a:buNone/>
            </a:pPr>
            <a:r>
              <a:rPr lang="cs-CZ" dirty="0"/>
              <a:t>→ spíše honosná podívaná než opera?</a:t>
            </a:r>
          </a:p>
          <a:p>
            <a:pPr>
              <a:buFont typeface="Arial" charset="0"/>
              <a:buNone/>
            </a:pPr>
            <a:endParaRPr lang="cs-CZ" dirty="0"/>
          </a:p>
          <a:p>
            <a:r>
              <a:rPr lang="cs-CZ" dirty="0"/>
              <a:t>její vliv dalece přesahoval okruh pařížské operní tvorby</a:t>
            </a:r>
          </a:p>
          <a:p>
            <a:r>
              <a:rPr lang="cs-CZ" dirty="0"/>
              <a:t>vliv na skladatelskou generaci 2. pol. 19. stol., včetně Verdiho a Wagnera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Vlastní 7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C386BD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6370</TotalTime>
  <Words>3914</Words>
  <Application>Microsoft Office PowerPoint</Application>
  <PresentationFormat>Širokoúhlá obrazovka</PresentationFormat>
  <Paragraphs>417</Paragraphs>
  <Slides>42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Trebuchet MS</vt:lpstr>
      <vt:lpstr>Berlín</vt:lpstr>
      <vt:lpstr>      I. Francouzská hudba v 19. století:  opera a opereta</vt:lpstr>
      <vt:lpstr>Paříž</vt:lpstr>
      <vt:lpstr>Raně romantická  operní tvorba</vt:lpstr>
      <vt:lpstr>Maria Luigi Carlo Zenobio Salvatore Cherubini 14. 9. 1760 Florencie - 15. 3. 1842 Paříž</vt:lpstr>
      <vt:lpstr>Étienne-Nicolas Méhul 22. 6. 1763 Givet - 18. 10. 1817 Paříž</vt:lpstr>
      <vt:lpstr>Gaspare Luigi Pacifico Spontini 14. 11. 1774 Maiolati Spontini - 24. 1. 1851 Maiolati Spontini</vt:lpstr>
      <vt:lpstr>Le Grand Opéra</vt:lpstr>
      <vt:lpstr>Prezentace aplikace PowerPoint</vt:lpstr>
      <vt:lpstr>Prezentace aplikace PowerPoint</vt:lpstr>
      <vt:lpstr>Augustin Eugène Scribe 24. 12. 1791 Paříž – 20. 2. 1861 Paříž</vt:lpstr>
      <vt:lpstr>Daniel-François-Esprit Auber 29. 1. 1782 Caen - 12. 5. 1871 Paříž</vt:lpstr>
      <vt:lpstr>Giacomo Meyerbeer (Jacob Liebmann Beer) 5. 9. 1791 Berlín - 2. 5. 1864 Paříž</vt:lpstr>
      <vt:lpstr>Prezentace aplikace PowerPoint</vt:lpstr>
      <vt:lpstr>Jacques François Élie Fromental Halévy 27. 5. 1799 Paříž - 17. 3. 1862 Nice</vt:lpstr>
      <vt:lpstr>Hector Berlioz  11. 12. 1803  La Côte-Saint-André – 8. 3. 1869 Paříž</vt:lpstr>
      <vt:lpstr>Opéra comique</vt:lpstr>
      <vt:lpstr>Prezentace aplikace PowerPoint</vt:lpstr>
      <vt:lpstr>François-Adrien Boieldieu 16. 12. 1775 Rouen - 8. 10. 1834 Varennes-Jarcy</vt:lpstr>
      <vt:lpstr>Daniel-François-Esprit Auber</vt:lpstr>
      <vt:lpstr>Louis Joseph Ferdinand Hérold 28. 1. 1791 Paříž - 19. 1. 1833 Neuilly sur Seine</vt:lpstr>
      <vt:lpstr>Adolphe-Charles Adam 24. 7. 1803 Paříž - 3. 5. 1856 Paříž</vt:lpstr>
      <vt:lpstr>Opereta</vt:lpstr>
      <vt:lpstr>Prezentace aplikace PowerPoint</vt:lpstr>
      <vt:lpstr>Florimond Hervé (vl. jm. Florimond Ronger) 30. 6. 1825 Houdain - 4. 11. 1892 Paříž</vt:lpstr>
      <vt:lpstr>Jacques Offenbach 20. 6. 1819 Kolín nad Rýnem - 5. 10. 1880 Paříž</vt:lpstr>
      <vt:lpstr>Prezentace aplikace PowerPoint</vt:lpstr>
      <vt:lpstr>Prezentace aplikace PowerPoint</vt:lpstr>
      <vt:lpstr>Alexandre Charles Lecocq 3. 6. 1832 Paříž - 24. 10. 1918 Paříž</vt:lpstr>
      <vt:lpstr>Opéra lyrique</vt:lpstr>
      <vt:lpstr>Prezentace aplikace PowerPoint</vt:lpstr>
      <vt:lpstr>Charles-François Gounod 17. 6. 1818 Paříž - 18. 10. 1893 Saint Cloud</vt:lpstr>
      <vt:lpstr>Charles Louis Ambroise Thomas 5. 8. 1811 Mety - 12. 2. 1896 Paříž</vt:lpstr>
      <vt:lpstr>Proměny opéry lyrique</vt:lpstr>
      <vt:lpstr>Charles Camille Saint-Saëns 9. 10. 1835 Paříž – 16. 12. 1921 Alžír</vt:lpstr>
      <vt:lpstr>Clément Philibert Léo Delibes 21. 2. 1836 St. Germain du Val - 16. 1. 1891 Paříž</vt:lpstr>
      <vt:lpstr>Jules Émile Frédéric Massenet 12. 5. 1842 Montaud - 13. 8. 1912 Paříž</vt:lpstr>
      <vt:lpstr>Prezentace aplikace PowerPoint</vt:lpstr>
      <vt:lpstr>Georges Bizet 25. 10. 1838 Paříž - 3. 6. 1875 Bougival</vt:lpstr>
      <vt:lpstr>Operní realismus?</vt:lpstr>
      <vt:lpstr>Georges Bizet</vt:lpstr>
      <vt:lpstr>Gustave Charpentier 25. 6. 1860 Dieuze - 18. 2. 1956 Paříž</vt:lpstr>
      <vt:lpstr>Louis Charles Bonaventure Alfred Bruneau 3. 3. 1857 Paříž – 15. 6. 1934 Paříž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Francouzská hudba  19. století</dc:title>
  <dc:creator>Lenka Kučerová</dc:creator>
  <cp:lastModifiedBy>lektor</cp:lastModifiedBy>
  <cp:revision>448</cp:revision>
  <dcterms:created xsi:type="dcterms:W3CDTF">2018-08-13T10:25:26Z</dcterms:created>
  <dcterms:modified xsi:type="dcterms:W3CDTF">2021-01-07T09:52:44Z</dcterms:modified>
</cp:coreProperties>
</file>