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94"/>
  </p:notesMasterIdLst>
  <p:handoutMasterIdLst>
    <p:handoutMasterId r:id="rId9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2" r:id="rId83"/>
    <p:sldId id="343" r:id="rId84"/>
    <p:sldId id="344" r:id="rId85"/>
    <p:sldId id="345" r:id="rId86"/>
    <p:sldId id="346" r:id="rId87"/>
    <p:sldId id="347" r:id="rId88"/>
    <p:sldId id="348" r:id="rId89"/>
    <p:sldId id="349" r:id="rId90"/>
    <p:sldId id="350" r:id="rId91"/>
    <p:sldId id="351" r:id="rId92"/>
    <p:sldId id="352" r:id="rId9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266C9-1D26-46F8-985A-867009D0EA13}" v="2" dt="2021-03-01T20:24:08.181"/>
    <p1510:client id="{3D0ABD5D-1745-4AD1-9EDD-AFFEAC1477AA}" v="1084" dt="2021-03-02T06:22:40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8" d="100"/>
          <a:sy n="88" d="100"/>
        </p:scale>
        <p:origin x="606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Aritmetika 2 – jaro 2022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</a:t>
            </a:r>
            <a:r>
              <a:rPr lang="cs-CZ" dirty="0" err="1"/>
              <a:t>Durnová</a:t>
            </a:r>
            <a:r>
              <a:rPr lang="cs-CZ" dirty="0"/>
              <a:t>, Ph.D.</a:t>
            </a:r>
          </a:p>
          <a:p>
            <a:r>
              <a:rPr lang="cs-CZ" dirty="0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7FF98F-86BC-4CA2-B0A8-DA548700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10753200" cy="5120999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2</a:t>
            </a:r>
          </a:p>
          <a:p>
            <a:pPr marL="72000" indent="0">
              <a:buNone/>
            </a:pPr>
            <a:r>
              <a:rPr lang="cs-CZ" sz="2000" dirty="0"/>
              <a:t>Dokažte, že 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součet libovolného sudého čísla a libovolného lichého čísla je liché 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součet libovolných dvou lichých čísel je sudé 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součin libovolného sudého čísla s libovolným lichým číslem je sudé číslo.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součin libovolného lichého čísla s libovolným lichým číslem je liché číslo</a:t>
            </a:r>
          </a:p>
          <a:p>
            <a:pPr marL="72000" indent="0">
              <a:buNone/>
            </a:pPr>
            <a:r>
              <a:rPr lang="cs-CZ" sz="2000" b="1" dirty="0"/>
              <a:t>Příklad 3</a:t>
            </a:r>
          </a:p>
          <a:p>
            <a:pPr marL="72000" indent="0">
              <a:buNone/>
            </a:pPr>
            <a:r>
              <a:rPr lang="cs-CZ" sz="2000" dirty="0"/>
              <a:t>Určete vlastnosti relace „dělitelnost celých čísel“ a tvrzení zdůvodněte.</a:t>
            </a:r>
          </a:p>
          <a:p>
            <a:pPr marL="72000" indent="0">
              <a:buNone/>
            </a:pPr>
            <a:r>
              <a:rPr lang="cs-CZ" sz="2000" b="1" dirty="0"/>
              <a:t>Příklad 4</a:t>
            </a:r>
          </a:p>
          <a:p>
            <a:pPr marL="72000" indent="0">
              <a:buNone/>
            </a:pPr>
            <a:r>
              <a:rPr lang="cs-CZ" sz="2000" dirty="0"/>
              <a:t>Jsou dána čísla </a:t>
            </a:r>
            <a:r>
              <a:rPr lang="cs-CZ" sz="2000" i="1" dirty="0"/>
              <a:t>a, b</a:t>
            </a:r>
            <a:r>
              <a:rPr lang="cs-CZ" sz="2000" dirty="0"/>
              <a:t>, pro která platí, že </a:t>
            </a:r>
            <a:r>
              <a:rPr lang="cs-CZ" sz="2000" i="1" dirty="0"/>
              <a:t>a </a:t>
            </a:r>
            <a:r>
              <a:rPr lang="cs-CZ" sz="2000" dirty="0"/>
              <a:t>je dělitelné osmi a </a:t>
            </a:r>
            <a:r>
              <a:rPr lang="cs-CZ" sz="2000" i="1" dirty="0"/>
              <a:t>b</a:t>
            </a:r>
            <a:r>
              <a:rPr lang="cs-CZ" sz="2000" dirty="0"/>
              <a:t> je dělitelné šesti. Dokažte, že jejich součin je dělitelný číslem 24.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Příklad 5</a:t>
                </a:r>
              </a:p>
              <a:p>
                <a:pPr marL="72000" indent="0">
                  <a:buNone/>
                </a:pPr>
                <a:r>
                  <a:rPr lang="cs-CZ" sz="2000" dirty="0"/>
                  <a:t>Dokažte, že 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tří po sobě jdoucích celých čísel, z nichž prostřední je sudé, je dělitelný šesti;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každých tří po sobě jdoucích mocnin čísla 2 (počínaje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dirty="0"/>
                  <a:t>) je dělitelný 7;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>
                    <a:solidFill>
                      <a:schemeClr val="bg1">
                        <a:lumMod val="65000"/>
                      </a:schemeClr>
                    </a:solidFill>
                  </a:rPr>
                  <a:t>druhá mocnina každého lichého čísla zmenšená o 1 je dělitelná 8.</a:t>
                </a:r>
              </a:p>
              <a:p>
                <a:pPr marL="586350" indent="-514350">
                  <a:buFont typeface="+mj-lt"/>
                  <a:buAutoNum type="alphaLcParenR"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  <a:blipFill>
                <a:blip r:embed="rId2"/>
                <a:stretch>
                  <a:fillRect l="-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28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dělitelnost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Uvedeme zde věty, na základě nichž rozhodujeme o dělitelnosti čísla jiným číslem, aniž bychom dělení provedli.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Pro zjednodušení zápisu ve všech větách uvažujme přirozená čísla zapsaná v desítkové soustavě. Na základě předchozí prezentace lze věty o dělitelnosti rozšířit i na celá čísla.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2129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D1603F-1C64-4050-ADBF-77E3F7554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91D693-F30C-4147-B0C9-349D6240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4235174"/>
          </a:xfrm>
        </p:spPr>
        <p:txBody>
          <a:bodyPr/>
          <a:lstStyle/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dvěma (pěti, deseti)</a:t>
            </a:r>
            <a:r>
              <a:rPr lang="cs-CZ" sz="2400" dirty="0"/>
              <a:t> právě tehdy, když je dvěma (pěti, deseti) dělitelné</a:t>
            </a:r>
            <a:r>
              <a:rPr lang="cs-CZ" sz="2400" b="1" dirty="0"/>
              <a:t> </a:t>
            </a:r>
            <a:r>
              <a:rPr lang="cs-CZ" sz="2400" dirty="0"/>
              <a:t>číslo zapsané jeho cifrou nultého řádu.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čtyřmi </a:t>
            </a:r>
            <a:r>
              <a:rPr lang="cs-CZ" sz="2400" dirty="0"/>
              <a:t>právě tehdy, když je čtyřmi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dvojčíslím.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osmi </a:t>
            </a:r>
            <a:r>
              <a:rPr lang="cs-CZ" sz="2400" dirty="0"/>
              <a:t>právě tehdy, když je osmi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trojčíslím.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třemi (devíti)</a:t>
            </a:r>
            <a:r>
              <a:rPr lang="cs-CZ" sz="2400" dirty="0"/>
              <a:t> právě tehdy, když je třemi (devíti) dělitelný jeho </a:t>
            </a:r>
            <a:r>
              <a:rPr lang="cs-CZ" sz="2400" dirty="0" err="1"/>
              <a:t>ciferný</a:t>
            </a:r>
            <a:r>
              <a:rPr lang="cs-CZ" sz="2400" dirty="0"/>
              <a:t> součet (tj. součet všech čísel zapsaných jednotlivými ciframi v zápisu čísla </a:t>
            </a:r>
            <a:r>
              <a:rPr lang="cs-CZ" sz="2400" i="1" dirty="0"/>
              <a:t>a</a:t>
            </a:r>
            <a:r>
              <a:rPr lang="cs-CZ" sz="2400" dirty="0"/>
              <a:t>).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jedenácti </a:t>
            </a:r>
            <a:r>
              <a:rPr lang="cs-CZ" sz="2400" dirty="0"/>
              <a:t>právě tehdy, když je jedenácti dělitelný součet čísel zapsaných jednotlivými ciframi sudého řádu zmenšený o součet čísel zapsaných jednotlivými ciframi lichého řádu v zápisu čísla </a:t>
            </a:r>
            <a:r>
              <a:rPr lang="cs-CZ" sz="2400" i="1" dirty="0"/>
              <a:t>a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6701F36-A015-4B27-ABD3-14DED6E0F972}"/>
              </a:ext>
            </a:extLst>
          </p:cNvPr>
          <p:cNvSpPr/>
          <p:nvPr/>
        </p:nvSpPr>
        <p:spPr bwMode="auto">
          <a:xfrm>
            <a:off x="312820" y="115241"/>
            <a:ext cx="11459560" cy="588579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537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D6355-48F0-48BB-B4B5-2145EC1247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06ADEB-6E65-44C0-8F75-4C26C68E9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1EB4FE-9D93-4F25-9DCD-2AE6EBF3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14317"/>
            <a:ext cx="10753200" cy="451576"/>
          </a:xfrm>
        </p:spPr>
        <p:txBody>
          <a:bodyPr/>
          <a:lstStyle/>
          <a:p>
            <a:r>
              <a:rPr lang="cs-CZ" dirty="0"/>
              <a:t>Znaky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</p:spPr>
            <p:txBody>
              <a:bodyPr/>
              <a:lstStyle/>
              <a:p>
                <a:r>
                  <a:rPr lang="cs-CZ" sz="2000" dirty="0"/>
                  <a:t>Na předchozím slidu chybí věta pro rozpoznání dělitelnosti </a:t>
                </a:r>
                <a:r>
                  <a:rPr lang="cs-CZ" sz="2000" b="1" dirty="0"/>
                  <a:t>šesti </a:t>
                </a:r>
                <a:r>
                  <a:rPr lang="cs-CZ" sz="2000" dirty="0"/>
                  <a:t>a </a:t>
                </a:r>
                <a:r>
                  <a:rPr lang="cs-CZ" sz="2000" b="1" dirty="0"/>
                  <a:t>sedmi</a:t>
                </a:r>
                <a:r>
                  <a:rPr lang="cs-CZ" sz="2000" dirty="0"/>
                  <a:t>. Přestože existují způsoby, jak bez výpočtu zjistit, zda je číslo dělitelné sedmi, jednoduché vydělení bývá rychlejší. </a:t>
                </a:r>
                <a:br>
                  <a:rPr lang="cs-CZ" sz="2000" dirty="0"/>
                </a:br>
                <a:r>
                  <a:rPr lang="cs-CZ" sz="2000" dirty="0"/>
                  <a:t>Znak dělitelnosti šesti si jistě snadno odvodíte z rozkladu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6=2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</m:oMath>
                </a14:m>
                <a:r>
                  <a:rPr lang="cs-CZ" sz="2000" dirty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Zjišťování dělitelnosti </a:t>
                </a:r>
                <a:r>
                  <a:rPr lang="cs-CZ" sz="2000" b="1" dirty="0"/>
                  <a:t>jedenácti</a:t>
                </a:r>
                <a:r>
                  <a:rPr lang="cs-CZ" sz="2000" dirty="0"/>
                  <a:t> demonstrujeme na příkladu s číslem </a:t>
                </a:r>
                <a:br>
                  <a:rPr lang="cs-CZ" sz="2000" dirty="0"/>
                </a:br>
                <a:r>
                  <a:rPr lang="cs-CZ" sz="2000" dirty="0"/>
                  <a:t>28 037 856:</a:t>
                </a:r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sudého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8+3+8+6=25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lichého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2+0+7+5=14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Rozdíl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25−14=11</m:t>
                    </m:r>
                  </m:oMath>
                </a14:m>
                <a:r>
                  <a:rPr lang="cs-CZ" sz="2000" dirty="0"/>
                  <a:t> je dělitelný jedenácti, tedy i původní číslo je dělitelné jedenácti.</a:t>
                </a:r>
              </a:p>
              <a:p>
                <a:r>
                  <a:rPr lang="cs-CZ" sz="2000" dirty="0"/>
                  <a:t>Dělitelnost 11 si můžete ověřit například u svého rodného čísla, kde musí být dodržena.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  <a:blipFill>
                <a:blip r:embed="rId2"/>
                <a:stretch>
                  <a:fillRect l="-680" b="-23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90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730D30-4AE9-4167-9478-63BFB5411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39D5CD-75BA-41AD-956F-E79E3577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9835"/>
            <a:ext cx="10753200" cy="4139998"/>
          </a:xfrm>
        </p:spPr>
        <p:txBody>
          <a:bodyPr/>
          <a:lstStyle/>
          <a:p>
            <a:r>
              <a:rPr lang="cs-CZ" dirty="0"/>
              <a:t>Všechny znaky dělitelnosti ze 3. slidu plynou z obecnějších vět:</a:t>
            </a:r>
            <a:endParaRPr lang="cs-CZ" sz="1100" dirty="0"/>
          </a:p>
          <a:p>
            <a:endParaRPr lang="cs-CZ" dirty="0"/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dvěma (pěti, deseti)</a:t>
            </a:r>
            <a:r>
              <a:rPr lang="cs-CZ" sz="1800" dirty="0"/>
              <a:t>, dostaneme stejný zbytek, jako když dělíme dvěma (pěti, deseti)</a:t>
            </a:r>
            <a:r>
              <a:rPr lang="cs-CZ" sz="1800" b="1" dirty="0"/>
              <a:t> </a:t>
            </a:r>
            <a:r>
              <a:rPr lang="cs-CZ" sz="1800" dirty="0"/>
              <a:t>číslo zapsané cifrou nultého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čtyřmi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čtyřmi</a:t>
            </a:r>
            <a:r>
              <a:rPr lang="cs-CZ" sz="1800" b="1" dirty="0"/>
              <a:t> </a:t>
            </a:r>
            <a:r>
              <a:rPr lang="cs-CZ" sz="1800" dirty="0"/>
              <a:t>číslo zapsané jeho posledním dvojčíslím (u jednociferných čísel doplníme před cifru nulu).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osmi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 osmi číslo zapsané jeho posledním trojčíslím (u méně než trojciferných čísel doplníme před cifry nuly).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třemi (devíti)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třemi (devíti) jeho </a:t>
            </a:r>
            <a:r>
              <a:rPr lang="cs-CZ" sz="1800" dirty="0" err="1"/>
              <a:t>ciferný</a:t>
            </a:r>
            <a:r>
              <a:rPr lang="cs-CZ" sz="1800" dirty="0"/>
              <a:t> součet.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jedenácti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jedenácti součet čísel zapsaných jednotlivými ciframi sudého řádu zmenšený o součet čísel zapsaných jednotlivými ciframi lichého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9923A10-4D79-4916-B8ED-B033E515B3B5}"/>
              </a:ext>
            </a:extLst>
          </p:cNvPr>
          <p:cNvSpPr/>
          <p:nvPr/>
        </p:nvSpPr>
        <p:spPr bwMode="auto">
          <a:xfrm>
            <a:off x="178676" y="956442"/>
            <a:ext cx="11599324" cy="541282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340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0E0BC5-57CC-4482-8A46-2126BEDA5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Všechny věty na předchozím slidu lze dokázat pomocí věty následující.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Věta: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Je-li celé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 součtem dvou celých čísel, z nichž jedno je násobkem celého čísla </a:t>
                </a:r>
                <a:r>
                  <a:rPr lang="cs-CZ" sz="2400" i="1" dirty="0"/>
                  <a:t>b</a:t>
                </a:r>
                <a:r>
                  <a:rPr lang="cs-CZ" sz="2400" dirty="0"/>
                  <a:t>, pak druhé dává při dělení číslem </a:t>
                </a:r>
                <a:r>
                  <a:rPr lang="cs-CZ" sz="2400" i="1" dirty="0"/>
                  <a:t>b</a:t>
                </a:r>
                <a:r>
                  <a:rPr lang="cs-CZ" sz="2400" dirty="0"/>
                  <a:t> stejný zbytek jako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1600" dirty="0"/>
                  <a:t>Důkaz:</a:t>
                </a:r>
              </a:p>
              <a:p>
                <a:pPr marL="72000" indent="0">
                  <a:buNone/>
                </a:pPr>
                <a:r>
                  <a:rPr lang="cs-CZ" sz="1600" dirty="0"/>
                  <a:t>Zapišme si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600" dirty="0"/>
                  <a:t>, můžeme tedy zapsat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 je celé číslo. Původní rovnost tedy upravíme na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 a můžeme vyjádřit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.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nějaký zbytek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, pro který musí platit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cs-CZ" sz="1600" dirty="0"/>
                  <a:t>. Můžeme zapsat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 . Nyní dosadíme do vyjádření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za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a dostáváme rovnost </a:t>
                </a:r>
                <a:br>
                  <a:rPr lang="cs-CZ" sz="16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sz="1600" dirty="0"/>
                  <a:t> </a:t>
                </a:r>
                <a:br>
                  <a:rPr lang="cs-CZ" sz="1600" dirty="0"/>
                </a:br>
                <a:r>
                  <a:rPr lang="cs-CZ" sz="1600" dirty="0"/>
                  <a:t>Je vidět,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stejný zbytek jako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, věta je dokázána. 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  <a:blipFill>
                <a:blip r:embed="rId2"/>
                <a:stretch>
                  <a:fillRect l="-1077" t="-1031" r="-1361" b="-45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E3FDFAE-95B5-46EE-B8CE-3C029DAFB572}"/>
              </a:ext>
            </a:extLst>
          </p:cNvPr>
          <p:cNvSpPr/>
          <p:nvPr/>
        </p:nvSpPr>
        <p:spPr bwMode="auto">
          <a:xfrm>
            <a:off x="414000" y="2175641"/>
            <a:ext cx="10879200" cy="1093076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71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1</a:t>
            </a:r>
          </a:p>
          <a:p>
            <a:pPr marL="72000" indent="0">
              <a:buNone/>
            </a:pPr>
            <a:r>
              <a:rPr lang="cs-CZ" sz="2000" dirty="0"/>
              <a:t>Rozhodněte, zda je číslo 4 356 dělitelné čísly 2; 3; 4; 5; 8; 9 a 11. Pokud není některým z čísel dělitelné, určete zbytek po dělení.</a:t>
            </a:r>
          </a:p>
          <a:p>
            <a:pPr marL="72000" indent="0">
              <a:buNone/>
            </a:pPr>
            <a:r>
              <a:rPr lang="cs-CZ" sz="2000" b="1" dirty="0"/>
              <a:t>Příklad 2</a:t>
            </a:r>
          </a:p>
          <a:p>
            <a:pPr marL="72000" indent="0">
              <a:buNone/>
            </a:pPr>
            <a:r>
              <a:rPr lang="cs-CZ" sz="2000" dirty="0"/>
              <a:t>V číslech 437*; 32* a 4*54 nahraďte symbol * takovou cifrou, aby vzniklé číslo bylo dělitelné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čtyřmi;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osmi;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devíti;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jedenácti. </a:t>
            </a:r>
          </a:p>
          <a:p>
            <a:pPr marL="72000" indent="0">
              <a:buNone/>
            </a:pPr>
            <a:r>
              <a:rPr lang="cs-CZ" sz="2000" dirty="0"/>
              <a:t>Uveďte vždy všechna řešení.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350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3</a:t>
            </a:r>
            <a:endParaRPr lang="cs-CZ" dirty="0"/>
          </a:p>
          <a:p>
            <a:pPr marL="71755" indent="0">
              <a:buNone/>
            </a:pPr>
            <a:r>
              <a:rPr lang="cs-CZ" sz="2000" dirty="0"/>
              <a:t>O pěticiferném čísle 448** víme, že je dělitelné čísly 3 a 25. Doplňte cifry na místa hvězdiček. Najděte </a:t>
            </a:r>
            <a:r>
              <a:rPr lang="cs-CZ" sz="2000"/>
              <a:t>všechny možnosti.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b="1" dirty="0"/>
              <a:t>Příklad 4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Z čísla 74 851 562 vyškrtněte čtyři cifry tak, aby vzniklé číslo bylo dělitelné pěti a třemi. Najděte všechny možnosti. 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2000" b="1" dirty="0"/>
              <a:t>Příklad 5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Doplňte rodné číslo 950324/**** tak, aby bylo platné. Stačí uvést jednu možnost.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2000" b="1" dirty="0">
                <a:solidFill>
                  <a:srgbClr val="969696"/>
                </a:solidFill>
              </a:rPr>
              <a:t>Příklad 6</a:t>
            </a:r>
            <a:endParaRPr lang="cs-CZ" sz="2000" b="1" dirty="0">
              <a:solidFill>
                <a:srgbClr val="969696"/>
              </a:solidFill>
              <a:cs typeface="Arial"/>
            </a:endParaRPr>
          </a:p>
          <a:p>
            <a:pPr marL="71755" indent="0">
              <a:buNone/>
            </a:pPr>
            <a:r>
              <a:rPr lang="cs-CZ" sz="2000" dirty="0">
                <a:solidFill>
                  <a:srgbClr val="969696"/>
                </a:solidFill>
              </a:rPr>
              <a:t>Dokažte s využitím rozvinutého zápisu čísla kritérium dělitelnosti</a:t>
            </a:r>
            <a:endParaRPr lang="cs-CZ" sz="2000" dirty="0">
              <a:solidFill>
                <a:srgbClr val="969696"/>
              </a:solidFill>
              <a:cs typeface="Arial"/>
            </a:endParaRPr>
          </a:p>
          <a:p>
            <a:pPr marL="528955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čtyřmi</a:t>
            </a:r>
            <a:endParaRPr lang="cs-CZ" sz="2000" dirty="0">
              <a:solidFill>
                <a:srgbClr val="969696"/>
              </a:solidFill>
              <a:cs typeface="Arial"/>
            </a:endParaRPr>
          </a:p>
          <a:p>
            <a:pPr marL="528955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devíti</a:t>
            </a:r>
            <a:endParaRPr lang="cs-CZ" sz="2000" dirty="0">
              <a:solidFill>
                <a:srgbClr val="969696"/>
              </a:solidFill>
              <a:cs typeface="Arial"/>
            </a:endParaRPr>
          </a:p>
          <a:p>
            <a:pPr marL="71755" indent="0">
              <a:buNone/>
            </a:pPr>
            <a:endParaRPr lang="cs-CZ" sz="2000" dirty="0">
              <a:solidFill>
                <a:srgbClr val="969696"/>
              </a:solidFill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5886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Prvočísla a čísla složená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/>
              <a:t>Rozdělíme přirozená čísla na dvě velké podmnožiny a jednu jednoprvkovou:</a:t>
            </a:r>
          </a:p>
          <a:p>
            <a:pPr marL="503555" lvl="1" indent="-179705"/>
            <a:r>
              <a:rPr lang="cs-CZ">
                <a:cs typeface="Arial"/>
              </a:rPr>
              <a:t>číslo 1 bude patřit do zvláštní podmnožiny</a:t>
            </a:r>
          </a:p>
          <a:p>
            <a:pPr marL="503555" lvl="1" indent="-179705"/>
            <a:r>
              <a:rPr lang="cs-CZ">
                <a:cs typeface="Arial"/>
              </a:rPr>
              <a:t>prvočísla (čísla, která mají právě dva různé dělitele) tvoří jednu velkou podmnožinu</a:t>
            </a:r>
          </a:p>
          <a:p>
            <a:pPr marL="503555" lvl="1" indent="-179705"/>
            <a:r>
              <a:rPr lang="cs-CZ">
                <a:cs typeface="Arial"/>
              </a:rPr>
              <a:t>čísla složená (čísla s alespoň třemi různými děliteli) tvoří druhou velkou podmnožinu</a:t>
            </a:r>
          </a:p>
          <a:p>
            <a:pPr marL="503555" lvl="1" indent="-179705"/>
            <a:endParaRPr lang="cs-CZ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Podmnožina prvočísel a podmnožina čísel složených mají prázdný průnik</a:t>
            </a:r>
          </a:p>
          <a:p>
            <a:pPr marL="323850" lvl="1" indent="0">
              <a:buNone/>
            </a:pPr>
            <a:r>
              <a:rPr lang="cs-CZ">
                <a:cs typeface="Arial"/>
              </a:rPr>
              <a:t>(tj. číslo je buď prvočíslo, nebo číslo složené).</a:t>
            </a: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32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27D400-1A32-4B8E-B7DE-5FF0F02E00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8053E-D422-439F-B3F8-3F1003DE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semestru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A4800B-D450-4C57-ADB2-22BBE4C7F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Paralelně s IMAk04 běží volitelný předmět IMAk14 Matematika 4, v němž budeme dále procvičovat látku probíranou v předmětu IMAk04 Aritmetika 2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Ke studiu můžete využít tuto prezentaci i stručný výtah; rovněž jsou k dispozici namluvené prezentace z minulých let (distanční výuka)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Na konci semestru zápočtová písemná práce (ukázku najdete během semestru ve Studijních materiálech předmětu IMAk04 v </a:t>
            </a:r>
            <a:r>
              <a:rPr lang="cs-CZ" sz="2000" dirty="0" err="1"/>
              <a:t>ISu</a:t>
            </a:r>
            <a:r>
              <a:rPr lang="cs-CZ" sz="2000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968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Definice: prvočíslo, číslo složené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>
                <a:ea typeface="+mn-lt"/>
                <a:cs typeface="+mn-lt"/>
              </a:rPr>
              <a:t>Definice 2. 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Přirozené číslo 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&gt;1 nazýváme </a:t>
            </a:r>
            <a:r>
              <a:rPr lang="cs-CZ" b="1">
                <a:ea typeface="+mn-lt"/>
                <a:cs typeface="+mn-lt"/>
              </a:rPr>
              <a:t>prvočíslem</a:t>
            </a:r>
            <a:r>
              <a:rPr lang="cs-CZ">
                <a:ea typeface="+mn-lt"/>
                <a:cs typeface="+mn-lt"/>
              </a:rPr>
              <a:t>, právě když má právě dva různé přirozené dělitele (tj. čísla 1 a p).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Přirozené číslo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&gt;1, které není prvočíslem (tj. má více než dva  přirozené dělitele), nazýváme </a:t>
            </a:r>
            <a:r>
              <a:rPr lang="cs-CZ" b="1">
                <a:ea typeface="+mn-lt"/>
                <a:cs typeface="+mn-lt"/>
              </a:rPr>
              <a:t>složeným číslem</a:t>
            </a:r>
            <a:r>
              <a:rPr lang="cs-CZ">
                <a:ea typeface="+mn-lt"/>
                <a:cs typeface="+mn-lt"/>
              </a:rPr>
              <a:t>.</a:t>
            </a:r>
            <a:endParaRPr lang="cs-CZ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6D84838-3FA8-4F2F-AE6D-27B768C0BEF8}"/>
              </a:ext>
            </a:extLst>
          </p:cNvPr>
          <p:cNvSpPr/>
          <p:nvPr/>
        </p:nvSpPr>
        <p:spPr bwMode="auto">
          <a:xfrm>
            <a:off x="540000" y="1359001"/>
            <a:ext cx="10806000" cy="413999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925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Příklady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Číslo  13  je prvočíslo, protože má právě dva přirozené dělitele, čísla  1 a 13. Jsou to samozřejmí </a:t>
            </a:r>
            <a:r>
              <a:rPr lang="cs-CZ" err="1">
                <a:ea typeface="+mn-lt"/>
                <a:cs typeface="+mn-lt"/>
              </a:rPr>
              <a:t>dělitelé</a:t>
            </a:r>
            <a:r>
              <a:rPr lang="cs-CZ">
                <a:ea typeface="+mn-lt"/>
                <a:cs typeface="+mn-lt"/>
              </a:rPr>
              <a:t> čísla 13.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Číslo  12  je složené číslo, protože má více než dva přirozené dělitele: 1, 2, 3, 4, 6, 12. </a:t>
            </a:r>
          </a:p>
          <a:p>
            <a:pPr marL="251460" indent="-179705"/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 Číslo 1 podle definice není prvočíslo ani číslo složené.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25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Věta o existenci prvočíselného dělitele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>
                <a:ea typeface="+mn-lt"/>
                <a:cs typeface="+mn-lt"/>
              </a:rPr>
              <a:t>Věta 2: </a:t>
            </a:r>
            <a:r>
              <a:rPr lang="cs-CZ">
                <a:ea typeface="+mn-lt"/>
                <a:cs typeface="+mn-lt"/>
              </a:rPr>
              <a:t>Každé přirozené číslo  </a:t>
            </a:r>
            <a:r>
              <a:rPr lang="cs-CZ" i="1">
                <a:ea typeface="+mn-lt"/>
                <a:cs typeface="+mn-lt"/>
              </a:rPr>
              <a:t>n </a:t>
            </a:r>
            <a:r>
              <a:rPr lang="cs-CZ">
                <a:ea typeface="+mn-lt"/>
                <a:cs typeface="+mn-lt"/>
              </a:rPr>
              <a:t>&gt; 1  má aspoň jednoho prvočíselného dělitele.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i="1">
                <a:ea typeface="+mn-lt"/>
                <a:cs typeface="+mn-lt"/>
              </a:rPr>
              <a:t>Důkaz</a:t>
            </a:r>
            <a:r>
              <a:rPr lang="cs-CZ" sz="2400" i="1">
                <a:ea typeface="+mn-lt"/>
                <a:cs typeface="+mn-lt"/>
              </a:rPr>
              <a:t>: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n </a:t>
            </a:r>
            <a:r>
              <a:rPr lang="cs-CZ" sz="2400">
                <a:ea typeface="+mn-lt"/>
                <a:cs typeface="+mn-lt"/>
              </a:rPr>
              <a:t>&gt; 1   má alespoň jednoho dělitele, který je větší než 1. Z jeho dělitelů je jeden nejmenší, označme ho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Tento nejmenší přirozený dělitel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&gt; 1   musí být prvočíslem.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Kdyby totiž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  bylo složené číslo, tj.  </a:t>
            </a:r>
            <a:r>
              <a:rPr lang="cs-CZ" sz="2400" i="1">
                <a:ea typeface="+mn-lt"/>
                <a:cs typeface="+mn-lt"/>
              </a:rPr>
              <a:t>p = a.b</a:t>
            </a:r>
            <a:r>
              <a:rPr lang="cs-CZ" sz="2400">
                <a:ea typeface="+mn-lt"/>
                <a:cs typeface="+mn-lt"/>
              </a:rPr>
              <a:t>, kde  1 &lt;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p ,  1 &lt; </a:t>
            </a:r>
            <a:r>
              <a:rPr lang="cs-CZ" sz="2400" i="1">
                <a:ea typeface="+mn-lt"/>
                <a:cs typeface="+mn-lt"/>
              </a:rPr>
              <a:t>b </a:t>
            </a:r>
            <a:r>
              <a:rPr lang="cs-CZ" sz="2400">
                <a:ea typeface="+mn-lt"/>
                <a:cs typeface="+mn-lt"/>
              </a:rPr>
              <a:t>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,  pak by ze vztahů 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a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en-US" sz="2400">
                <a:ea typeface="+mn-lt"/>
                <a:cs typeface="+mn-lt"/>
              </a:rPr>
              <a:t>|</a:t>
            </a:r>
            <a:r>
              <a:rPr lang="cs-CZ" sz="2400" i="1">
                <a:ea typeface="+mn-lt"/>
                <a:cs typeface="+mn-lt"/>
              </a:rPr>
              <a:t>n  </a:t>
            </a:r>
            <a:r>
              <a:rPr lang="cs-CZ" sz="2400">
                <a:ea typeface="+mn-lt"/>
                <a:cs typeface="+mn-lt"/>
              </a:rPr>
              <a:t>plynulo</a:t>
            </a:r>
            <a:r>
              <a:rPr lang="cs-CZ" sz="2400" i="1">
                <a:ea typeface="+mn-lt"/>
                <a:cs typeface="+mn-lt"/>
              </a:rPr>
              <a:t>  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n,</a:t>
            </a:r>
            <a:r>
              <a:rPr lang="cs-CZ" sz="2400">
                <a:ea typeface="+mn-lt"/>
                <a:cs typeface="+mn-lt"/>
              </a:rPr>
              <a:t>  což by znamenalo, že existuje dělitel  </a:t>
            </a:r>
          </a:p>
          <a:p>
            <a:pPr marL="71755" indent="0">
              <a:buNone/>
            </a:pP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čísla  </a:t>
            </a:r>
            <a:r>
              <a:rPr lang="cs-CZ" sz="2400" i="1">
                <a:ea typeface="+mn-lt"/>
                <a:cs typeface="+mn-lt"/>
              </a:rPr>
              <a:t>n, </a:t>
            </a:r>
            <a:r>
              <a:rPr lang="cs-CZ" sz="2400">
                <a:ea typeface="+mn-lt"/>
                <a:cs typeface="+mn-lt"/>
              </a:rPr>
              <a:t>což by bylo</a:t>
            </a:r>
            <a:r>
              <a:rPr lang="cs-CZ" sz="2400" i="1">
                <a:ea typeface="+mn-lt"/>
                <a:cs typeface="+mn-lt"/>
              </a:rPr>
              <a:t>  </a:t>
            </a:r>
            <a:r>
              <a:rPr lang="cs-CZ" sz="2400">
                <a:ea typeface="+mn-lt"/>
                <a:cs typeface="+mn-lt"/>
              </a:rPr>
              <a:t>v rozporu s naším předpokladem, že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nejmenší z přirozených dělitelů čísla </a:t>
            </a:r>
            <a:r>
              <a:rPr lang="cs-CZ" sz="2400" i="1">
                <a:ea typeface="+mn-lt"/>
                <a:cs typeface="+mn-lt"/>
              </a:rPr>
              <a:t>n. 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tedy prvočíslo.</a:t>
            </a:r>
            <a:endParaRPr lang="cs-CZ" sz="240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DCC2B04-50B7-401F-B06D-5DD2ED0314D7}"/>
              </a:ext>
            </a:extLst>
          </p:cNvPr>
          <p:cNvSpPr/>
          <p:nvPr/>
        </p:nvSpPr>
        <p:spPr bwMode="auto">
          <a:xfrm>
            <a:off x="666000" y="1579246"/>
            <a:ext cx="9371852" cy="116112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1253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 dirty="0">
                <a:cs typeface="Arial"/>
              </a:rPr>
              <a:t>Jak rozhodneme, zda je dané číslo prvočíslo </a:t>
            </a:r>
            <a:r>
              <a:rPr lang="cs-CZ">
                <a:cs typeface="Arial"/>
              </a:rPr>
              <a:t>nebo číslo složené?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Máme-li rozhodnout o tom, zda dané číslo </a:t>
            </a:r>
            <a:r>
              <a:rPr lang="cs-CZ" i="1">
                <a:ea typeface="+mn-lt"/>
                <a:cs typeface="+mn-lt"/>
              </a:rPr>
              <a:t>a &gt; </a:t>
            </a:r>
            <a:r>
              <a:rPr lang="cs-CZ">
                <a:ea typeface="+mn-lt"/>
                <a:cs typeface="+mn-lt"/>
              </a:rPr>
              <a:t>1  je prvočíslem nebo složeným číslem, můžeme postupovat tak, že zjišťujeme, zda je dané číslo dělitelné prvočísly menšími než toto číslo. 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Platí totiž </a:t>
            </a:r>
            <a:r>
              <a:rPr lang="cs-CZ" b="1">
                <a:ea typeface="+mn-lt"/>
                <a:cs typeface="+mn-lt"/>
              </a:rPr>
              <a:t>věta</a:t>
            </a:r>
            <a:r>
              <a:rPr lang="cs-CZ">
                <a:ea typeface="+mn-lt"/>
                <a:cs typeface="+mn-lt"/>
              </a:rPr>
              <a:t>:  </a:t>
            </a:r>
            <a:r>
              <a:rPr lang="cs-CZ" i="1">
                <a:ea typeface="+mn-lt"/>
                <a:cs typeface="+mn-lt"/>
              </a:rPr>
              <a:t>Existuje-li prvočíslo menší než číslo a, které dělí číslo a, pak  a je složené číslo.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Uvedený postup je však  značně zdlouhavý. Proto budeme využívat následující věty: </a:t>
            </a: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3</a:t>
            </a:r>
            <a:r>
              <a:rPr lang="cs-CZ">
                <a:ea typeface="+mn-lt"/>
                <a:cs typeface="+mn-lt"/>
              </a:rPr>
              <a:t>. Jestliže přirozené číslo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není dělitelné žádným prvočíslem menším nebo rovným  odmocnině z a, pak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 je prvočíslo. </a:t>
            </a:r>
            <a:endParaRPr lang="cs-CZ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18D36E-DB5A-4BA6-83DF-F65474B6A448}"/>
              </a:ext>
            </a:extLst>
          </p:cNvPr>
          <p:cNvSpPr/>
          <p:nvPr/>
        </p:nvSpPr>
        <p:spPr bwMode="auto">
          <a:xfrm>
            <a:off x="540000" y="5260169"/>
            <a:ext cx="11444484" cy="148855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884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Důkaz věty 3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Provedeme nepřímý důkaz, tj. přímý důkaz věty obměněné)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obměněná k větě 3</a:t>
            </a:r>
            <a:r>
              <a:rPr lang="cs-CZ">
                <a:ea typeface="+mn-lt"/>
                <a:cs typeface="+mn-lt"/>
              </a:rPr>
              <a:t>: Není-li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prvočíslo, pak je dělitelné aspoň jedním prvočíslem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>
                <a:ea typeface="+mn-lt"/>
                <a:cs typeface="+mn-lt"/>
              </a:rPr>
              <a:t> menším než odmocnina z </a:t>
            </a:r>
            <a:r>
              <a:rPr lang="cs-CZ" i="1">
                <a:ea typeface="+mn-lt"/>
                <a:cs typeface="+mn-lt"/>
              </a:rPr>
              <a:t>a.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Tedy předpokládejme, že číslo</a:t>
            </a:r>
            <a:r>
              <a:rPr lang="cs-CZ" i="1" dirty="0">
                <a:ea typeface="+mn-lt"/>
                <a:cs typeface="+mn-lt"/>
              </a:rPr>
              <a:t> a</a:t>
            </a:r>
            <a:r>
              <a:rPr lang="cs-CZ" dirty="0">
                <a:ea typeface="+mn-lt"/>
                <a:cs typeface="+mn-lt"/>
              </a:rPr>
              <a:t> není prvočíslo, pak podle věty 2. existuje prvočíslo </a:t>
            </a:r>
            <a:r>
              <a:rPr lang="cs-CZ" i="1" dirty="0">
                <a:ea typeface="+mn-lt"/>
                <a:cs typeface="+mn-lt"/>
              </a:rPr>
              <a:t>p</a:t>
            </a:r>
            <a:r>
              <a:rPr lang="cs-CZ" dirty="0">
                <a:ea typeface="+mn-lt"/>
                <a:cs typeface="+mn-lt"/>
              </a:rPr>
              <a:t>, které je nejmenším dělitelem čísla 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. Můžeme psát:  </a:t>
            </a:r>
            <a:r>
              <a:rPr lang="cs-CZ" i="1" dirty="0">
                <a:ea typeface="+mn-lt"/>
                <a:cs typeface="+mn-lt"/>
              </a:rPr>
              <a:t>a </a:t>
            </a:r>
            <a:r>
              <a:rPr lang="cs-CZ" dirty="0">
                <a:ea typeface="+mn-lt"/>
                <a:cs typeface="+mn-lt"/>
              </a:rPr>
              <a:t>=</a:t>
            </a:r>
            <a:r>
              <a:rPr lang="cs-CZ" i="1" dirty="0">
                <a:ea typeface="+mn-lt"/>
                <a:cs typeface="+mn-lt"/>
              </a:rPr>
              <a:t> q . p   </a:t>
            </a:r>
            <a:r>
              <a:rPr lang="cs-CZ" dirty="0">
                <a:ea typeface="+mn-lt"/>
                <a:cs typeface="+mn-lt"/>
              </a:rPr>
              <a:t>a současně  </a:t>
            </a:r>
            <a:r>
              <a:rPr lang="cs-CZ" i="1" dirty="0">
                <a:ea typeface="+mn-lt"/>
                <a:cs typeface="+mn-lt"/>
              </a:rPr>
              <a:t>p </a:t>
            </a:r>
            <a:r>
              <a:rPr lang="cs-CZ" dirty="0">
                <a:ea typeface="+mn-lt"/>
                <a:cs typeface="+mn-lt"/>
              </a:rPr>
              <a:t>&lt;</a:t>
            </a:r>
            <a:r>
              <a:rPr lang="cs-CZ" i="1" dirty="0">
                <a:ea typeface="+mn-lt"/>
                <a:cs typeface="+mn-lt"/>
              </a:rPr>
              <a:t> a; </a:t>
            </a:r>
            <a:r>
              <a:rPr lang="cs-CZ" dirty="0">
                <a:ea typeface="+mn-lt"/>
                <a:cs typeface="+mn-lt"/>
              </a:rPr>
              <a:t>současně platí také: </a:t>
            </a:r>
            <a:r>
              <a:rPr lang="cs-CZ" i="1" dirty="0">
                <a:ea typeface="+mn-lt"/>
                <a:cs typeface="+mn-lt"/>
              </a:rPr>
              <a:t> p je </a:t>
            </a:r>
            <a:r>
              <a:rPr lang="cs-CZ" dirty="0">
                <a:ea typeface="+mn-lt"/>
                <a:cs typeface="+mn-lt"/>
              </a:rPr>
              <a:t>menší nebo rovno </a:t>
            </a:r>
            <a:r>
              <a:rPr lang="cs-CZ" i="1" dirty="0">
                <a:ea typeface="+mn-lt"/>
                <a:cs typeface="+mn-lt"/>
              </a:rPr>
              <a:t>q .</a:t>
            </a:r>
            <a:r>
              <a:rPr lang="cs-CZ" dirty="0">
                <a:ea typeface="+mn-lt"/>
                <a:cs typeface="+mn-lt"/>
              </a:rPr>
              <a:t>  Je tedy </a:t>
            </a:r>
            <a:r>
              <a:rPr lang="cs-CZ" i="1" dirty="0">
                <a:ea typeface="+mn-lt"/>
                <a:cs typeface="+mn-lt"/>
              </a:rPr>
              <a:t>a </a:t>
            </a:r>
            <a:r>
              <a:rPr lang="cs-CZ" dirty="0">
                <a:ea typeface="+mn-lt"/>
                <a:cs typeface="+mn-lt"/>
              </a:rPr>
              <a:t>větší nebo rovno</a:t>
            </a:r>
            <a:r>
              <a:rPr lang="cs-CZ" i="1" dirty="0">
                <a:ea typeface="+mn-lt"/>
                <a:cs typeface="+mn-lt"/>
              </a:rPr>
              <a:t> p</a:t>
            </a:r>
            <a:r>
              <a:rPr lang="cs-CZ" i="1" baseline="30000" dirty="0">
                <a:ea typeface="+mn-lt"/>
                <a:cs typeface="+mn-lt"/>
              </a:rPr>
              <a:t>2</a:t>
            </a:r>
            <a:r>
              <a:rPr lang="cs-CZ" i="1" dirty="0">
                <a:ea typeface="+mn-lt"/>
                <a:cs typeface="+mn-lt"/>
              </a:rPr>
              <a:t>   </a:t>
            </a:r>
            <a:r>
              <a:rPr lang="cs-CZ" dirty="0">
                <a:ea typeface="+mn-lt"/>
                <a:cs typeface="+mn-lt"/>
              </a:rPr>
              <a:t>a odtud plyne, že  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 musí být menší nebo rovno odmocnině z</a:t>
            </a:r>
            <a:r>
              <a:rPr lang="cs-CZ" i="1">
                <a:ea typeface="+mn-lt"/>
                <a:cs typeface="+mn-lt"/>
              </a:rPr>
              <a:t> a.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885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Jak zjistit, zda dané číslo je prvočíslo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>
                <a:cs typeface="Arial"/>
              </a:rPr>
              <a:t>Příklad: </a:t>
            </a:r>
            <a:r>
              <a:rPr lang="cs-CZ" i="1">
                <a:cs typeface="Arial"/>
              </a:rPr>
              <a:t>Zjistěte, zda 173 je prvočíslo nebo složené číslo. 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endParaRPr lang="cs-CZ" i="1">
              <a:cs typeface="Arial"/>
            </a:endParaRPr>
          </a:p>
          <a:p>
            <a:pPr marL="71755" indent="0">
              <a:buNone/>
            </a:pPr>
            <a:r>
              <a:rPr lang="cs-CZ" i="1">
                <a:cs typeface="Arial"/>
              </a:rPr>
              <a:t>Řešení:  Odmocnina ze 173 je menší než </a:t>
            </a:r>
            <a:r>
              <a:rPr lang="cs-CZ">
                <a:cs typeface="Arial"/>
              </a:rPr>
              <a:t>14 (druhá mocnina 14 je 196), proto budeme zjišťovat, zda číslo 173 je dělitelné některým z prvočísel 2, 3, 5, 7, 11, 13. </a:t>
            </a:r>
          </a:p>
          <a:p>
            <a:pPr marL="71755" indent="0">
              <a:buNone/>
            </a:pPr>
            <a:r>
              <a:rPr lang="cs-CZ">
                <a:cs typeface="Arial"/>
              </a:rPr>
              <a:t>Číslo 173 není dělitelné žádným z těchto prvočísel, proto je prvočíslem. </a:t>
            </a:r>
            <a:endParaRPr lang="cs-CZ">
              <a:ea typeface="+mn-lt"/>
              <a:cs typeface="+mn-lt"/>
            </a:endParaRPr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144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BE95CF-2C40-4AC8-B377-805C07358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F0EB6-AB4B-4A3F-9F16-C8FD9649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Prvočíselný rozklad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b="1">
                    <a:cs typeface="Arial"/>
                  </a:rPr>
                  <a:t>Věta 4</a:t>
                </a:r>
                <a:r>
                  <a:rPr lang="cs-CZ" sz="2400">
                    <a:cs typeface="Arial"/>
                  </a:rPr>
                  <a:t>: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Každé složené číslo </a:t>
                </a:r>
                <a:r>
                  <a:rPr lang="cs-CZ" sz="2400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lze vyjádřit právě jedním způsobem ve tvaru součinu konečného počtu prvočísel </a:t>
                </a: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…∙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𝑘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𝑘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prvočísla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nenulová celá čísla.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Tomuto zápisu se říká </a:t>
                </a:r>
                <a:r>
                  <a:rPr lang="cs-CZ" sz="2400" b="1">
                    <a:cs typeface="Arial"/>
                  </a:rPr>
                  <a:t>prvočíselný rozklad přirozeného čísla </a:t>
                </a:r>
                <a:r>
                  <a:rPr lang="cs-CZ" sz="2400" b="1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:r>
                  <a:rPr lang="cs-CZ" sz="2400" err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</a:t>
                </a:r>
                <a:r>
                  <a:rPr lang="cs-CZ" sz="2400" b="1" err="1">
                    <a:cs typeface="Arial"/>
                  </a:rPr>
                  <a:t>prvočinitelé</a:t>
                </a:r>
                <a:r>
                  <a:rPr lang="cs-CZ" sz="2400" b="1">
                    <a:cs typeface="Arial"/>
                  </a:rPr>
                  <a:t> </a:t>
                </a:r>
                <a:r>
                  <a:rPr lang="cs-CZ" sz="2400">
                    <a:cs typeface="Arial"/>
                  </a:rPr>
                  <a:t>rozkladu.</a:t>
                </a: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Například prvočíselný rozklad čísla 600 lze zapsat  </a:t>
                </a:r>
                <a:r>
                  <a:rPr lang="cs-CZ" sz="2400" b="0">
                    <a:cs typeface="Arial"/>
                  </a:rPr>
                  <a:t>600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5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p>
                  </m:oMath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1178" b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199DB557-6D22-40B6-8D5A-5A914644FD49}"/>
              </a:ext>
            </a:extLst>
          </p:cNvPr>
          <p:cNvSpPr/>
          <p:nvPr/>
        </p:nvSpPr>
        <p:spPr bwMode="auto">
          <a:xfrm>
            <a:off x="414000" y="1589233"/>
            <a:ext cx="11145931" cy="347892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0657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/>
              <a:t>Příklad 1</a:t>
            </a:r>
            <a:endParaRPr lang="cs-CZ"/>
          </a:p>
          <a:p>
            <a:pPr marL="71755" indent="0">
              <a:buNone/>
            </a:pPr>
            <a:r>
              <a:rPr lang="cs-CZ" sz="2000"/>
              <a:t>Rozhodněte a zdůvodněte, zda jsou čísla 437, 593, 1007, 2771, 3012 prvočísla, nebo čísla složená.</a:t>
            </a:r>
            <a:endParaRPr lang="cs-CZ"/>
          </a:p>
          <a:p>
            <a:pPr marL="71755" indent="0">
              <a:buNone/>
            </a:pPr>
            <a:r>
              <a:rPr lang="cs-CZ" sz="2000" b="1"/>
              <a:t>Příklad 2</a:t>
            </a:r>
            <a:endParaRPr lang="cs-CZ" sz="2000" b="1">
              <a:cs typeface="Arial"/>
            </a:endParaRPr>
          </a:p>
          <a:p>
            <a:pPr marL="71755" indent="0">
              <a:buNone/>
            </a:pPr>
            <a:r>
              <a:rPr lang="cs-CZ" sz="2000"/>
              <a:t>Najděte alespoň tři prvočísla větší než 120 a zároveň menší než 150.</a:t>
            </a:r>
            <a:endParaRPr lang="cs-CZ"/>
          </a:p>
          <a:p>
            <a:pPr marL="71755" indent="0">
              <a:buNone/>
            </a:pPr>
            <a:r>
              <a:rPr lang="cs-CZ" sz="2000" b="1">
                <a:cs typeface="Arial"/>
              </a:rPr>
              <a:t>Příklad 3</a:t>
            </a:r>
            <a:endParaRPr lang="cs-CZ" sz="2000">
              <a:cs typeface="Arial"/>
            </a:endParaRPr>
          </a:p>
          <a:p>
            <a:pPr marL="71755" indent="0">
              <a:buNone/>
            </a:pPr>
            <a:r>
              <a:rPr lang="cs-CZ" sz="2000">
                <a:cs typeface="Arial"/>
              </a:rPr>
              <a:t>Najděte největší prvočíslo, kterým je dělitelné číslo</a:t>
            </a:r>
            <a:endParaRPr lang="cs-CZ" sz="2000" b="1">
              <a:cs typeface="Arial"/>
            </a:endParaRP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1326</a:t>
            </a: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2406</a:t>
            </a: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4380</a:t>
            </a:r>
          </a:p>
          <a:p>
            <a:pPr marL="71755" indent="0">
              <a:buNone/>
            </a:pPr>
            <a:endParaRPr lang="cs-CZ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530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/>
              <a:t>Příklad 4</a:t>
            </a:r>
            <a:endParaRPr lang="cs-CZ"/>
          </a:p>
          <a:p>
            <a:pPr marL="71755" indent="0">
              <a:buNone/>
            </a:pPr>
            <a:r>
              <a:rPr lang="cs-CZ" sz="2000"/>
              <a:t>Rozložte na součin prvočinitelů číslo</a:t>
            </a:r>
            <a:endParaRPr lang="cs-CZ"/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500</a:t>
            </a: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2024</a:t>
            </a:r>
            <a:endParaRPr lang="cs-CZ" sz="2000"/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1326</a:t>
            </a:r>
            <a:endParaRPr lang="cs-CZ" sz="2000"/>
          </a:p>
          <a:p>
            <a:pPr marL="71755" indent="0">
              <a:buNone/>
            </a:pPr>
            <a:r>
              <a:rPr lang="cs-CZ" sz="2000" b="1"/>
              <a:t>Příklad 5</a:t>
            </a:r>
            <a:endParaRPr lang="cs-CZ" sz="2000" b="1">
              <a:cs typeface="Arial"/>
            </a:endParaRPr>
          </a:p>
          <a:p>
            <a:pPr marL="71755" indent="0">
              <a:buNone/>
            </a:pPr>
            <a:r>
              <a:rPr lang="cs-CZ" sz="2000"/>
              <a:t>Najděte alespoň tři přirozená čísla, která jsou dělitelná</a:t>
            </a:r>
            <a:endParaRPr lang="cs-CZ"/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všemi jednocifernými prvočísly,</a:t>
            </a:r>
          </a:p>
          <a:p>
            <a:pPr marL="528955" indent="-457200">
              <a:buAutoNum type="alphaLcParenR"/>
            </a:pPr>
            <a:r>
              <a:rPr lang="cs-CZ" sz="2000">
                <a:cs typeface="Arial"/>
              </a:rPr>
              <a:t>všemi přirozenými čísly od jedné do deseti.</a:t>
            </a:r>
          </a:p>
          <a:p>
            <a:pPr marL="71755" indent="0">
              <a:buNone/>
            </a:pPr>
            <a:r>
              <a:rPr lang="cs-CZ" sz="2000">
                <a:cs typeface="Arial"/>
              </a:rPr>
              <a:t>Určete v obou případech nejmenší přirozené číslo, které podmínkám vyhovuje.</a:t>
            </a:r>
          </a:p>
          <a:p>
            <a:pPr marL="71755" indent="0">
              <a:buNone/>
            </a:pPr>
            <a:endParaRPr lang="cs-CZ" sz="20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683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společný dělitel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Jak už název napovídá, největší společný dělitel dvou přirozených čísel je ten největší ze všech společných dělitelů.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čísla 50 a 60 mají následující společné dělitele: 1, 2, 5, 10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Největší z těchto společných dělitelů je číslo 10. Formálně řečeno: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3. Společný dělitel </a:t>
            </a:r>
            <a:r>
              <a:rPr lang="cs-CZ" dirty="0">
                <a:ea typeface="+mn-lt"/>
                <a:cs typeface="+mn-lt"/>
              </a:rPr>
              <a:t>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každé přirozené číslo </a:t>
            </a:r>
            <a:r>
              <a:rPr lang="cs-CZ" i="1" dirty="0">
                <a:ea typeface="+mn-lt"/>
                <a:cs typeface="+mn-lt"/>
              </a:rPr>
              <a:t>d</a:t>
            </a:r>
            <a:r>
              <a:rPr lang="cs-CZ" dirty="0">
                <a:ea typeface="+mn-lt"/>
                <a:cs typeface="+mn-lt"/>
              </a:rPr>
              <a:t>,  pro které platí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  a 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b</a:t>
            </a:r>
            <a:r>
              <a:rPr lang="cs-CZ" i="1" dirty="0">
                <a:ea typeface="+mn-lt"/>
                <a:cs typeface="+mn-lt"/>
              </a:rPr>
              <a:t>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4. Největší společný dělitel</a:t>
            </a:r>
            <a:r>
              <a:rPr lang="cs-CZ" dirty="0">
                <a:ea typeface="+mn-lt"/>
                <a:cs typeface="+mn-lt"/>
              </a:rPr>
              <a:t> 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ten ze společných dělitelů, který je dělitelný všemi společnými děliteli. Označujeme   </a:t>
            </a:r>
            <a:r>
              <a:rPr lang="cs-CZ" b="1" dirty="0">
                <a:ea typeface="+mn-lt"/>
                <a:cs typeface="+mn-lt"/>
              </a:rPr>
              <a:t>D(</a:t>
            </a:r>
            <a:r>
              <a:rPr lang="cs-CZ" b="1" i="1" dirty="0" err="1">
                <a:ea typeface="+mn-lt"/>
                <a:cs typeface="+mn-lt"/>
              </a:rPr>
              <a:t>a,b</a:t>
            </a:r>
            <a:r>
              <a:rPr lang="cs-CZ" b="1" dirty="0">
                <a:ea typeface="+mn-lt"/>
                <a:cs typeface="+mn-lt"/>
              </a:rPr>
              <a:t>).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FBCCFA5-6534-4A9F-A49E-D6B69F69D9FF}"/>
              </a:ext>
            </a:extLst>
          </p:cNvPr>
          <p:cNvSpPr/>
          <p:nvPr/>
        </p:nvSpPr>
        <p:spPr bwMode="auto">
          <a:xfrm>
            <a:off x="528277" y="3797401"/>
            <a:ext cx="10759108" cy="26042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6C4B00-34A5-4B92-BBCE-31B4FD8D9B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80509C-07DB-4519-A092-EF7264FF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Definice 1: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 algn="just">
                  <a:buNone/>
                </a:pPr>
                <a:r>
                  <a:rPr lang="cs-CZ" sz="2400" dirty="0"/>
                  <a:t>Říkáme, že celé číslo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dělí </a:t>
                </a:r>
                <a:r>
                  <a:rPr lang="cs-CZ" sz="2400" dirty="0"/>
                  <a:t>celé číslo </a:t>
                </a:r>
                <a:r>
                  <a:rPr lang="cs-CZ" sz="2400" b="1" i="1" dirty="0"/>
                  <a:t>a </a:t>
                </a:r>
                <a:r>
                  <a:rPr lang="cs-CZ" sz="2400" dirty="0"/>
                  <a:t>(nebo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je dělitelem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dělitelné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násobkem </a:t>
                </a:r>
                <a:r>
                  <a:rPr lang="cs-CZ" sz="2400" b="1" i="1" dirty="0"/>
                  <a:t>b</a:t>
                </a:r>
                <a:r>
                  <a:rPr lang="cs-CZ" sz="2400" dirty="0"/>
                  <a:t>), právě když existuje celé číslo </a:t>
                </a:r>
                <a:r>
                  <a:rPr lang="cs-CZ" sz="2400" i="1" dirty="0"/>
                  <a:t>x</a:t>
                </a:r>
                <a:r>
                  <a:rPr lang="cs-CZ" sz="2400" dirty="0"/>
                  <a:t>, pro které 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b="1" i="1" dirty="0"/>
                  <a:t> </a:t>
                </a:r>
                <a:r>
                  <a:rPr lang="cs-CZ" sz="2400" dirty="0"/>
                  <a:t>. 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Symbolicky</a:t>
                </a:r>
                <a:r>
                  <a:rPr lang="cs-CZ" sz="2400" dirty="0"/>
                  <a:t>:</a:t>
                </a:r>
                <a:r>
                  <a:rPr lang="cs-CZ" sz="2400" b="1" i="1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⟺(∃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i="1" dirty="0"/>
                  <a:t>)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  <a:blipFill>
                <a:blip r:embed="rId2"/>
                <a:stretch>
                  <a:fillRect l="-1150" t="-1178" r="-1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19C1927-8362-4223-9C87-0A99F990BFFC}"/>
              </a:ext>
            </a:extLst>
          </p:cNvPr>
          <p:cNvSpPr/>
          <p:nvPr/>
        </p:nvSpPr>
        <p:spPr bwMode="auto">
          <a:xfrm>
            <a:off x="542925" y="2438400"/>
            <a:ext cx="9982200" cy="22383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475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Hledání největšího společného dělitele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85475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Největšího společného dělitele dvou přirozených čísel lze najít třemi způsoby: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(a) využitím definice;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(b) pomocí tzv. </a:t>
            </a:r>
            <a:r>
              <a:rPr lang="cs-CZ" b="1" dirty="0" err="1">
                <a:ea typeface="+mn-lt"/>
                <a:cs typeface="+mn-lt"/>
              </a:rPr>
              <a:t>Eukleidova</a:t>
            </a:r>
            <a:r>
              <a:rPr lang="cs-CZ" b="1" dirty="0">
                <a:ea typeface="+mn-lt"/>
                <a:cs typeface="+mn-lt"/>
              </a:rPr>
              <a:t> algoritmu;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(c) pomocí rozkladu na součin prvočinitelů.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s využitím definice lze použít u malých čísel, u větších je spíše neobratné.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pomocí rozkladu na prvočísla se učí na ZŠ.</a:t>
            </a:r>
          </a:p>
          <a:p>
            <a:pPr marL="71755" indent="0">
              <a:buNone/>
            </a:pP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 nabízí silný nástroj pro hledání největšího společného dělitele.</a:t>
            </a:r>
          </a:p>
        </p:txBody>
      </p:sp>
    </p:spTree>
    <p:extLst>
      <p:ext uri="{BB962C8B-B14F-4D97-AF65-F5344CB8AC3E}">
        <p14:creationId xmlns:p14="http://schemas.microsoft.com/office/powerpoint/2010/main" val="4119271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CE59BD-68D1-4FA9-9403-E499D347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 </a:t>
            </a:r>
            <a:r>
              <a:rPr lang="cs-CZ" i="1" dirty="0">
                <a:ea typeface="+mn-lt"/>
                <a:cs typeface="+mn-lt"/>
              </a:rPr>
              <a:t>Určete množinu všech společných dělitelů čísel 24 a 30 a největší společný dělitel čísel 24 a 30.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 Číslo 24 je dělitelné čísly  1, 2, 3, 4, 6, 8, 12, 24. Číslo 30 je dělitelné čísly 1, 2, 3, 5,  6, 10, 15, 30. 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Množina všech společných dělitelů čísel 24 a 30 je průnik těchto dvou množin, tj. množina {1, 2, 3, 6}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D(24,30) = 6.  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Toto číslo je dělitelné všemi menšími společnými děliteli, tj. platí: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 1 | 6 ,  2 | 6 ,  3 | 6 ,  6 | 6  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107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Věta (</a:t>
            </a: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54" y="1363756"/>
            <a:ext cx="11433138" cy="486682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Věta 5. </a:t>
            </a:r>
            <a:r>
              <a:rPr lang="cs-CZ" dirty="0">
                <a:ea typeface="+mn-lt"/>
                <a:cs typeface="+mn-lt"/>
              </a:rPr>
              <a:t>Jestliže přirozené číslo 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 dává při dělení nenulovým přirozeným číslem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 nenulový zbytek </a:t>
            </a:r>
            <a:r>
              <a:rPr lang="cs-CZ" i="1" dirty="0">
                <a:ea typeface="+mn-lt"/>
                <a:cs typeface="+mn-lt"/>
              </a:rPr>
              <a:t>z</a:t>
            </a:r>
            <a:r>
              <a:rPr lang="cs-CZ" dirty="0">
                <a:ea typeface="+mn-lt"/>
                <a:cs typeface="+mn-lt"/>
              </a:rPr>
              <a:t>, tzn. </a:t>
            </a:r>
            <a:r>
              <a:rPr lang="cs-CZ" i="1" dirty="0">
                <a:ea typeface="+mn-lt"/>
                <a:cs typeface="+mn-lt"/>
              </a:rPr>
              <a:t>a = b . q + z</a:t>
            </a:r>
            <a:r>
              <a:rPr lang="cs-CZ" dirty="0">
                <a:ea typeface="+mn-lt"/>
                <a:cs typeface="+mn-lt"/>
              </a:rPr>
              <a:t>  (přičemž </a:t>
            </a:r>
            <a:r>
              <a:rPr lang="cs-CZ" i="1" dirty="0">
                <a:ea typeface="+mn-lt"/>
                <a:cs typeface="+mn-lt"/>
              </a:rPr>
              <a:t>z &lt; b),</a:t>
            </a:r>
            <a:r>
              <a:rPr lang="cs-CZ" dirty="0">
                <a:ea typeface="+mn-lt"/>
                <a:cs typeface="+mn-lt"/>
              </a:rPr>
              <a:t> pak platí, že </a:t>
            </a:r>
            <a:r>
              <a:rPr lang="cs-CZ" b="1" dirty="0">
                <a:ea typeface="+mn-lt"/>
                <a:cs typeface="+mn-lt"/>
              </a:rPr>
              <a:t>množina všech společných dělitelů čísel  </a:t>
            </a:r>
            <a:r>
              <a:rPr lang="cs-CZ" b="1" i="1" dirty="0">
                <a:ea typeface="+mn-lt"/>
                <a:cs typeface="+mn-lt"/>
              </a:rPr>
              <a:t>a, b</a:t>
            </a:r>
            <a:r>
              <a:rPr lang="cs-CZ" b="1" dirty="0">
                <a:ea typeface="+mn-lt"/>
                <a:cs typeface="+mn-lt"/>
              </a:rPr>
              <a:t>  je množinou všech společných dělitelů čísel  </a:t>
            </a:r>
            <a:r>
              <a:rPr lang="cs-CZ" b="1" i="1" dirty="0">
                <a:ea typeface="+mn-lt"/>
                <a:cs typeface="+mn-lt"/>
              </a:rPr>
              <a:t>b, z</a:t>
            </a:r>
            <a:r>
              <a:rPr lang="cs-CZ" dirty="0">
                <a:ea typeface="+mn-lt"/>
                <a:cs typeface="+mn-lt"/>
              </a:rPr>
              <a:t>. </a:t>
            </a:r>
            <a:endParaRPr lang="cs-CZ"/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Dále platí: Největší společný dělitel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roven největšímu společnému děliteli čísel  b, z, tj.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Tím převádíme úkol určit D(</a:t>
            </a:r>
            <a:r>
              <a:rPr lang="cs-CZ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na určení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 To je výhodné, neboť čísla </a:t>
            </a:r>
            <a:r>
              <a:rPr lang="cs-CZ" i="1" dirty="0">
                <a:ea typeface="+mn-lt"/>
                <a:cs typeface="+mn-lt"/>
              </a:rPr>
              <a:t>b </a:t>
            </a:r>
            <a:r>
              <a:rPr lang="cs-CZ" dirty="0">
                <a:ea typeface="+mn-lt"/>
                <a:cs typeface="+mn-lt"/>
              </a:rPr>
              <a:t>a z jsou menší než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.  </a:t>
            </a:r>
            <a:r>
              <a:rPr lang="cs-CZ" b="1" dirty="0">
                <a:ea typeface="+mn-lt"/>
                <a:cs typeface="+mn-lt"/>
              </a:rPr>
              <a:t>Důkaz</a:t>
            </a:r>
            <a:r>
              <a:rPr lang="cs-CZ" dirty="0">
                <a:ea typeface="+mn-lt"/>
                <a:cs typeface="+mn-lt"/>
              </a:rPr>
              <a:t> je uveden v ZEA,  s. 189.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i="1" dirty="0">
                <a:ea typeface="+mn-lt"/>
                <a:cs typeface="+mn-lt"/>
              </a:rPr>
              <a:t>Na větě 5. je založen postup výpočtu největšího společného dělitele dvou přirozených čísel nazývaný </a:t>
            </a:r>
            <a:r>
              <a:rPr lang="cs-CZ" b="1" i="1" dirty="0" err="1">
                <a:ea typeface="+mn-lt"/>
                <a:cs typeface="+mn-lt"/>
              </a:rPr>
              <a:t>Eukleidův</a:t>
            </a:r>
            <a:r>
              <a:rPr lang="cs-CZ" b="1" i="1" dirty="0">
                <a:ea typeface="+mn-lt"/>
                <a:cs typeface="+mn-lt"/>
              </a:rPr>
              <a:t> algoritmus. </a:t>
            </a:r>
            <a:r>
              <a:rPr lang="cs-CZ" i="1" dirty="0">
                <a:ea typeface="+mn-lt"/>
                <a:cs typeface="+mn-lt"/>
              </a:rPr>
              <a:t> </a:t>
            </a:r>
            <a:endParaRPr lang="cs-CZ" i="1">
              <a:cs typeface="Arial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ED00BAD7-7B74-4D39-9F87-C8791577F293}"/>
              </a:ext>
            </a:extLst>
          </p:cNvPr>
          <p:cNvSpPr/>
          <p:nvPr/>
        </p:nvSpPr>
        <p:spPr bwMode="auto">
          <a:xfrm>
            <a:off x="5639538" y="1801861"/>
            <a:ext cx="2159808" cy="48037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D689E0C-981F-4C40-BDF4-B5D65393B6CD}"/>
              </a:ext>
            </a:extLst>
          </p:cNvPr>
          <p:cNvSpPr/>
          <p:nvPr/>
        </p:nvSpPr>
        <p:spPr bwMode="auto">
          <a:xfrm>
            <a:off x="5909169" y="3560322"/>
            <a:ext cx="2429439" cy="527267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33FB1F83-0DA6-4207-83D8-9E72A4FD3AEE}"/>
              </a:ext>
            </a:extLst>
          </p:cNvPr>
          <p:cNvSpPr/>
          <p:nvPr/>
        </p:nvSpPr>
        <p:spPr bwMode="auto">
          <a:xfrm>
            <a:off x="465917" y="1272857"/>
            <a:ext cx="11444484" cy="281326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364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4493"/>
            <a:ext cx="10753200" cy="768098"/>
          </a:xfrm>
        </p:spPr>
        <p:txBody>
          <a:bodyPr/>
          <a:lstStyle/>
          <a:p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 (řešený příklad)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dirty="0">
                <a:ea typeface="+mn-lt"/>
                <a:cs typeface="+mn-lt"/>
              </a:rPr>
              <a:t> Zjistěte  D (268, 80), tj. největšího společného dělitele čísel 268 a 80, pomocí </a:t>
            </a:r>
            <a:r>
              <a:rPr lang="cs-CZ" dirty="0" err="1">
                <a:ea typeface="+mn-lt"/>
                <a:cs typeface="+mn-lt"/>
              </a:rPr>
              <a:t>Eukleidova</a:t>
            </a:r>
            <a:r>
              <a:rPr lang="cs-CZ" dirty="0">
                <a:ea typeface="+mn-lt"/>
                <a:cs typeface="+mn-lt"/>
              </a:rPr>
              <a:t> algoritmu.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 b="1" i="1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        268 :  80 = 3   neboli    268 = 80 . 3 + 28 (zbytek 28)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(80, 28):   80 : 28 = 2                      80 = 28 . 2 + 24 (zbytek 24)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(28, 24):   28 : 24 = 1                      28 = 24. 1 +  4    (zbytek 4)</a:t>
            </a:r>
            <a:endParaRPr lang="en-US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(24, 4):     24 :  4  =  6                      24 = 6 . 4            (zbytek 0)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čísel 268 a 80 je  číslo 4, tj. poslední nenulový zbytek  při postupném dělení.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6224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 dirty="0">
                <a:cs typeface="Arial"/>
              </a:rPr>
              <a:t>Rozšíření definice (největšího) společného dělitele na tři a více čísel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Definice 3 (společný dělitel dvou čísel)  a  Definici 4 (největší společný dělitel dvou čísel D (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)) lze rozšířit na libovolný konečný počet přirozených čísel. </a:t>
            </a:r>
          </a:p>
          <a:p>
            <a:pPr marL="251460" indent="-179705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Příklad: Hledáme společné dělitele čísel 12, 27 a 36.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27 jsou čísla 1 a 3; D (12, 27) = 3.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Společnými děliteli čísel 27 a 36 jsou číslo 1, 3 a 9; D (27, 36) = 9.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36 jsou číslo 1, 2, 3, 4, 6 a 12; 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D (12, 36) = 12. Tedy D (12, 27, 36) = 3.</a:t>
            </a:r>
          </a:p>
        </p:txBody>
      </p:sp>
    </p:spTree>
    <p:extLst>
      <p:ext uri="{BB962C8B-B14F-4D97-AF65-F5344CB8AC3E}">
        <p14:creationId xmlns:p14="http://schemas.microsoft.com/office/powerpoint/2010/main" val="1521694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2033"/>
            <a:ext cx="10753200" cy="4878551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Libovolná dvě čísla mají vždy alespoň jednoho společného dělitele.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Tím je číslo 1. Pokud jiného společného dělitele nemají, nazývají se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; v opačném případě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. 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Formálně: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5.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roven 1. 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Stručně píšeme:  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1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6.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větší než 1. Stručně: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</a:t>
            </a:r>
            <a:r>
              <a:rPr lang="en-US" dirty="0">
                <a:ea typeface="+mn-lt"/>
                <a:cs typeface="+mn-lt"/>
              </a:rPr>
              <a:t>&gt; 1.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endParaRPr lang="cs-CZ" dirty="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DA77BCA-1FD1-4D35-B267-A37011BB73F2}"/>
              </a:ext>
            </a:extLst>
          </p:cNvPr>
          <p:cNvSpPr/>
          <p:nvPr/>
        </p:nvSpPr>
        <p:spPr bwMode="auto">
          <a:xfrm>
            <a:off x="493108" y="3548600"/>
            <a:ext cx="11210023" cy="229745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7812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Příklady: 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Podobně jako Definice 3 a 4 lze Definice 5 a 6 rozšířit na libovolný konečný počet přirozených čísel. </a:t>
            </a:r>
            <a:endParaRPr lang="cs-CZ" dirty="0"/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i="1" dirty="0">
                <a:ea typeface="+mn-lt"/>
                <a:cs typeface="+mn-lt"/>
              </a:rPr>
              <a:t>Příklady: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Čísla  4, 7, 6, 9  jsou nesoudělná, protože  D(4,7,6,9) = 1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Čísla   8, 12, 32   jsou soudělná, protože  D(8, 12, 32) = 4 </a:t>
            </a:r>
            <a:endParaRPr lang="cs-CZ" dirty="0"/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819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 Určete všechny přirozené společné dělitele čísel: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60, 36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48, 72,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24, -132, 54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K číslu  </a:t>
            </a:r>
            <a:r>
              <a:rPr lang="cs-CZ" sz="2000" i="1" dirty="0">
                <a:ea typeface="+mn-lt"/>
                <a:cs typeface="+mn-lt"/>
              </a:rPr>
              <a:t>a </a:t>
            </a:r>
            <a:r>
              <a:rPr lang="cs-CZ" sz="2000" dirty="0">
                <a:ea typeface="+mn-lt"/>
                <a:cs typeface="+mn-lt"/>
              </a:rPr>
              <a:t>= 51  najděte číslo b  tak, aby  D(</a:t>
            </a:r>
            <a:r>
              <a:rPr lang="cs-CZ" sz="2000" i="1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= 17.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3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Najděte dvě přirozená čísla,  jejichž součet je 432 a největší společný dělitel je 36.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6261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4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Největší společný dělitel dvou přirozených čísel je 24. Jedno z nich je dvojnásobkem 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/>
              <a:t>druhého. Která jsou to čísla? </a:t>
            </a: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/>
              <a:t>Příklad 5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</a:t>
            </a:r>
            <a:r>
              <a:rPr lang="cs-CZ" sz="2000" dirty="0" err="1">
                <a:ea typeface="+mn-lt"/>
                <a:cs typeface="+mn-lt"/>
              </a:rPr>
              <a:t>Eukleidova</a:t>
            </a:r>
            <a:r>
              <a:rPr lang="cs-CZ" sz="2000" dirty="0">
                <a:ea typeface="+mn-lt"/>
                <a:cs typeface="+mn-lt"/>
              </a:rPr>
              <a:t> algoritmu: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D(455, 273)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D(360,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D(90,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D(568, 426, 355)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/>
              <a:t>Nejmenší společný násobek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432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400">
                <a:cs typeface="Arial"/>
              </a:rPr>
              <a:t>Podobně jako u největšího společného dělitele, i zde je pojem intuitivní. Ze všech společných násobků dvou čísel (kterých je ovšem nekonečně mnoho) vybíráme právě ten nejmenší.</a:t>
            </a:r>
          </a:p>
          <a:p>
            <a:pPr marL="71755" indent="0">
              <a:buNone/>
            </a:pPr>
            <a:r>
              <a:rPr lang="cs-CZ" sz="2400">
                <a:cs typeface="Arial"/>
              </a:rPr>
              <a:t> </a:t>
            </a:r>
          </a:p>
          <a:p>
            <a:pPr marL="71755" indent="0">
              <a:buNone/>
            </a:pPr>
            <a:r>
              <a:rPr lang="cs-CZ" sz="2400">
                <a:cs typeface="Arial"/>
              </a:rPr>
              <a:t>Např. čísla 15 a 6 mají následující násobky:</a:t>
            </a:r>
            <a:br>
              <a:rPr lang="cs-CZ" sz="2400">
                <a:cs typeface="Arial"/>
              </a:rPr>
            </a:br>
            <a:r>
              <a:rPr lang="cs-CZ" sz="2400">
                <a:cs typeface="Arial"/>
              </a:rPr>
              <a:t>15 -&gt; 15; </a:t>
            </a:r>
            <a:r>
              <a:rPr lang="cs-CZ" sz="2400" b="1">
                <a:cs typeface="Arial"/>
              </a:rPr>
              <a:t>30</a:t>
            </a:r>
            <a:r>
              <a:rPr lang="cs-CZ" sz="2400">
                <a:cs typeface="Arial"/>
              </a:rPr>
              <a:t>; 45; </a:t>
            </a:r>
            <a:r>
              <a:rPr lang="cs-CZ" sz="2400" b="1">
                <a:cs typeface="Arial"/>
              </a:rPr>
              <a:t>60</a:t>
            </a:r>
            <a:r>
              <a:rPr lang="cs-CZ" sz="2400">
                <a:cs typeface="Arial"/>
              </a:rPr>
              <a:t>; 75; </a:t>
            </a:r>
            <a:r>
              <a:rPr lang="cs-CZ" sz="2400" b="1">
                <a:cs typeface="Arial"/>
              </a:rPr>
              <a:t>90</a:t>
            </a:r>
            <a:r>
              <a:rPr lang="cs-CZ" sz="2400">
                <a:cs typeface="Arial"/>
              </a:rPr>
              <a:t>; 105; 120; 135; 150; 165; 180 …</a:t>
            </a:r>
            <a:br>
              <a:rPr lang="cs-CZ" sz="2400">
                <a:cs typeface="Arial"/>
              </a:rPr>
            </a:br>
            <a:r>
              <a:rPr lang="cs-CZ" sz="2400">
                <a:cs typeface="Arial"/>
              </a:rPr>
              <a:t>6 -&gt; 6; 12; 18; 24; </a:t>
            </a:r>
            <a:r>
              <a:rPr lang="cs-CZ" sz="2400" b="1">
                <a:cs typeface="Arial"/>
              </a:rPr>
              <a:t>30</a:t>
            </a:r>
            <a:r>
              <a:rPr lang="cs-CZ" sz="2400">
                <a:cs typeface="Arial"/>
              </a:rPr>
              <a:t>; 36; 42; 48; 54; </a:t>
            </a:r>
            <a:r>
              <a:rPr lang="cs-CZ" sz="2400" b="1">
                <a:cs typeface="Arial"/>
              </a:rPr>
              <a:t>60</a:t>
            </a:r>
            <a:r>
              <a:rPr lang="cs-CZ" sz="2400">
                <a:cs typeface="Arial"/>
              </a:rPr>
              <a:t>; 66; 72; 78; 84; </a:t>
            </a:r>
            <a:r>
              <a:rPr lang="cs-CZ" sz="2400" b="1">
                <a:cs typeface="Arial"/>
              </a:rPr>
              <a:t>90</a:t>
            </a:r>
            <a:r>
              <a:rPr lang="cs-CZ" sz="2400">
                <a:cs typeface="Arial"/>
              </a:rPr>
              <a:t>; 96 …</a:t>
            </a:r>
          </a:p>
          <a:p>
            <a:pPr marL="71755" indent="0">
              <a:buNone/>
            </a:pPr>
            <a:endParaRPr lang="cs-CZ" sz="2400">
              <a:cs typeface="Arial"/>
            </a:endParaRPr>
          </a:p>
          <a:p>
            <a:pPr marL="71755" indent="0">
              <a:buNone/>
            </a:pPr>
            <a:r>
              <a:rPr lang="cs-CZ" sz="2400" b="1">
                <a:cs typeface="Arial"/>
              </a:rPr>
              <a:t>Nejmenší společný násobek čísel 6 a 15 je číslo 30</a:t>
            </a:r>
            <a:r>
              <a:rPr lang="cs-CZ" sz="2400">
                <a:cs typeface="Arial"/>
              </a:rPr>
              <a:t>. Dalšími společnými násobky jsou čísla 60, 90, 120, 150 … Je vidět, že nejmenší společný násobek dělí všechny společné násobky daných dvou čísel.</a:t>
            </a:r>
          </a:p>
          <a:p>
            <a:pPr marL="251460" indent="-179705">
              <a:buNone/>
            </a:pPr>
            <a:endParaRPr lang="cs-CZ" sz="2400" b="1">
              <a:ea typeface="+mn-lt"/>
              <a:cs typeface="+mn-lt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90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3A739-EB5D-4289-A640-AED450011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2ABB04-E863-4656-BCBA-ADAD49C1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</p:spPr>
            <p:txBody>
              <a:bodyPr/>
              <a:lstStyle/>
              <a:p>
                <a:r>
                  <a:rPr lang="cs-CZ" sz="2400" dirty="0"/>
                  <a:t>Jestliže k celým číslům </a:t>
                </a:r>
                <a:r>
                  <a:rPr lang="cs-CZ" sz="2400" i="1" dirty="0"/>
                  <a:t>a, b</a:t>
                </a:r>
                <a:r>
                  <a:rPr lang="cs-CZ" sz="2400" dirty="0"/>
                  <a:t> neexistuje takové celé číslo </a:t>
                </a:r>
                <a:r>
                  <a:rPr lang="cs-CZ" sz="2400" i="1" dirty="0"/>
                  <a:t>x,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říkáme, že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nedělí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, značíme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∤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b="1" dirty="0"/>
              </a:p>
              <a:p>
                <a:endParaRPr lang="cs-CZ" sz="2400" b="1" dirty="0"/>
              </a:p>
              <a:p>
                <a:r>
                  <a:rPr lang="cs-CZ" sz="2400" dirty="0"/>
                  <a:t>Platí-li,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pak čísla </a:t>
                </a:r>
                <a:r>
                  <a:rPr lang="cs-CZ" sz="2400" i="1" dirty="0"/>
                  <a:t>b, x</a:t>
                </a:r>
                <a:r>
                  <a:rPr lang="cs-CZ" sz="2400" dirty="0"/>
                  <a:t> jsou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</a:t>
                </a:r>
                <a:r>
                  <a:rPr lang="cs-CZ" sz="2400" dirty="0" err="1"/>
                  <a:t>a</a:t>
                </a:r>
                <a:r>
                  <a:rPr lang="cs-CZ" sz="2400" dirty="0"/>
                  <a:t> nazývají se </a:t>
                </a:r>
                <a:r>
                  <a:rPr lang="cs-CZ" sz="2400" b="1" dirty="0"/>
                  <a:t>sdružení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  <a:p>
                <a:endParaRPr lang="cs-CZ" sz="2400" dirty="0"/>
              </a:p>
              <a:p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patřící do množiny přirozených čísel se nazývají </a:t>
                </a:r>
                <a:r>
                  <a:rPr lang="cs-CZ" sz="2400" b="1" dirty="0"/>
                  <a:t>přirození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  <a:blipFill>
                <a:blip r:embed="rId2"/>
                <a:stretch>
                  <a:fillRect l="-979" t="-1178" r="-7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02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 n(</a:t>
            </a:r>
            <a:r>
              <a:rPr lang="cs-CZ" err="1"/>
              <a:t>a,b</a:t>
            </a:r>
            <a:r>
              <a:rPr lang="cs-CZ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/>
              <a:t>Definice 7: </a:t>
            </a:r>
            <a:br>
              <a:rPr lang="cs-CZ"/>
            </a:br>
            <a:r>
              <a:rPr lang="cs-CZ" b="1"/>
              <a:t>Společný násobek </a:t>
            </a:r>
            <a:r>
              <a:rPr lang="cs-CZ"/>
              <a:t>přirozených čísel </a:t>
            </a:r>
            <a:r>
              <a:rPr lang="cs-CZ" i="1"/>
              <a:t>a, b</a:t>
            </a:r>
            <a:r>
              <a:rPr lang="cs-CZ"/>
              <a:t> je každé přirozené číslo </a:t>
            </a:r>
            <a:r>
              <a:rPr lang="cs-CZ" i="1"/>
              <a:t>m</a:t>
            </a:r>
            <a:r>
              <a:rPr lang="cs-CZ"/>
              <a:t>, které je dělitelné oběma čísly </a:t>
            </a:r>
            <a:r>
              <a:rPr lang="cs-CZ" i="1"/>
              <a:t>a, b</a:t>
            </a:r>
            <a:r>
              <a:rPr lang="cs-CZ"/>
              <a:t>, tedy </a:t>
            </a:r>
            <a:r>
              <a:rPr lang="cs-CZ" i="1" err="1"/>
              <a:t>a</a:t>
            </a:r>
            <a:r>
              <a:rPr lang="cs-CZ" err="1"/>
              <a:t>|</a:t>
            </a:r>
            <a:r>
              <a:rPr lang="cs-CZ" i="1" err="1"/>
              <a:t>m</a:t>
            </a:r>
            <a:r>
              <a:rPr lang="cs-CZ" i="1"/>
              <a:t> </a:t>
            </a:r>
            <a:r>
              <a:rPr lang="cs-CZ"/>
              <a:t>a </a:t>
            </a:r>
            <a:r>
              <a:rPr lang="cs-CZ" i="1" err="1"/>
              <a:t>b|m</a:t>
            </a:r>
            <a:r>
              <a:rPr lang="cs-CZ" i="1"/>
              <a:t>.</a:t>
            </a:r>
          </a:p>
          <a:p>
            <a:pPr marL="72000" indent="0">
              <a:buNone/>
            </a:pPr>
            <a:endParaRPr lang="cs-CZ" b="1" i="1"/>
          </a:p>
          <a:p>
            <a:pPr marL="72000" indent="0">
              <a:buNone/>
            </a:pPr>
            <a:r>
              <a:rPr lang="cs-CZ" b="1"/>
              <a:t>Definice 8:</a:t>
            </a:r>
          </a:p>
          <a:p>
            <a:pPr marL="72000" indent="0">
              <a:buNone/>
            </a:pPr>
            <a:r>
              <a:rPr lang="cs-CZ" b="1"/>
              <a:t>Nejmenší společný násobek </a:t>
            </a:r>
            <a:r>
              <a:rPr lang="cs-CZ"/>
              <a:t>přirozených čísel </a:t>
            </a:r>
            <a:r>
              <a:rPr lang="cs-CZ" i="1"/>
              <a:t>a, b</a:t>
            </a:r>
            <a:r>
              <a:rPr lang="cs-CZ"/>
              <a:t> je ten ze společných násobků, který je dělitelem všech společných násobků čísel </a:t>
            </a:r>
            <a:r>
              <a:rPr lang="cs-CZ" i="1"/>
              <a:t>a, b</a:t>
            </a:r>
            <a:r>
              <a:rPr lang="cs-CZ"/>
              <a:t>. Označujeme </a:t>
            </a:r>
            <a:r>
              <a:rPr lang="cs-CZ" b="1"/>
              <a:t>n(</a:t>
            </a:r>
            <a:r>
              <a:rPr lang="cs-CZ" b="1" i="1" err="1"/>
              <a:t>a,b</a:t>
            </a:r>
            <a:r>
              <a:rPr lang="cs-CZ" b="1" i="1"/>
              <a:t>)</a:t>
            </a:r>
            <a:endParaRPr lang="cs-CZ" b="1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BEFCC71-DEC1-4087-8DC8-AB4418F18EEF}"/>
              </a:ext>
            </a:extLst>
          </p:cNvPr>
          <p:cNvSpPr/>
          <p:nvPr/>
        </p:nvSpPr>
        <p:spPr bwMode="auto">
          <a:xfrm>
            <a:off x="414000" y="1514475"/>
            <a:ext cx="11039475" cy="431752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3627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Nejmenší společný násobek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528955" indent="-457200"/>
                <a:r>
                  <a:rPr lang="cs-CZ">
                    <a:cs typeface="Arial"/>
                  </a:rPr>
                  <a:t>V množině přirozených čísel platí, že n(</a:t>
                </a:r>
                <a:r>
                  <a:rPr lang="cs-CZ" i="1" err="1">
                    <a:cs typeface="Arial"/>
                  </a:rPr>
                  <a:t>a,b</a:t>
                </a:r>
                <a:r>
                  <a:rPr lang="cs-CZ">
                    <a:cs typeface="Arial"/>
                  </a:rPr>
                  <a:t>) je nejmenší číslo ze společných násobků čísel </a:t>
                </a:r>
                <a:r>
                  <a:rPr lang="cs-CZ" i="1">
                    <a:cs typeface="Arial"/>
                  </a:rPr>
                  <a:t>a, b.</a:t>
                </a:r>
              </a:p>
              <a:p>
                <a:pPr marL="528955" indent="-457200"/>
                <a:r>
                  <a:rPr lang="cs-CZ">
                    <a:cs typeface="Arial"/>
                  </a:rPr>
                  <a:t>Definice 7 i 8 lze rozšířit na libovolný počet přirozených čísel </a:t>
                </a:r>
                <a:r>
                  <a:rPr lang="cs-CZ" i="1">
                    <a:cs typeface="Arial"/>
                  </a:rPr>
                  <a:t>a</a:t>
                </a:r>
                <a:r>
                  <a:rPr lang="cs-CZ" i="1" baseline="-25000">
                    <a:cs typeface="Arial"/>
                  </a:rPr>
                  <a:t>1</a:t>
                </a:r>
                <a:r>
                  <a:rPr lang="cs-CZ" i="1">
                    <a:cs typeface="Arial"/>
                  </a:rPr>
                  <a:t>, a</a:t>
                </a:r>
                <a:r>
                  <a:rPr lang="cs-CZ" i="1" baseline="-25000">
                    <a:cs typeface="Arial"/>
                  </a:rPr>
                  <a:t>2</a:t>
                </a:r>
                <a:r>
                  <a:rPr lang="cs-CZ" i="1">
                    <a:cs typeface="Arial"/>
                  </a:rPr>
                  <a:t>, … , </a:t>
                </a:r>
                <a:r>
                  <a:rPr lang="cs-CZ" i="1" err="1">
                    <a:cs typeface="Arial"/>
                  </a:rPr>
                  <a:t>a</a:t>
                </a:r>
                <a:r>
                  <a:rPr lang="cs-CZ" i="1" baseline="-25000" err="1">
                    <a:cs typeface="Arial"/>
                  </a:rPr>
                  <a:t>n</a:t>
                </a:r>
                <a:r>
                  <a:rPr lang="cs-CZ">
                    <a:cs typeface="Arial"/>
                  </a:rPr>
                  <a:t>.</a:t>
                </a:r>
              </a:p>
              <a:p>
                <a:pPr marL="528955" indent="-457200"/>
                <a:endParaRPr lang="cs-CZ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1">
                    <a:cs typeface="Arial"/>
                  </a:rPr>
                  <a:t>Věta 6:</a:t>
                </a:r>
              </a:p>
              <a:p>
                <a:pPr marL="71755" indent="0">
                  <a:buNone/>
                </a:pPr>
                <a:r>
                  <a:rPr lang="cs-CZ">
                    <a:cs typeface="Arial"/>
                  </a:rPr>
                  <a:t>Pro každá dvě přirozená čísla </a:t>
                </a:r>
                <a:r>
                  <a:rPr lang="cs-CZ" i="1">
                    <a:cs typeface="Arial"/>
                  </a:rPr>
                  <a:t>a, b</a:t>
                </a:r>
                <a:r>
                  <a:rPr lang="cs-CZ">
                    <a:cs typeface="Arial"/>
                  </a:rPr>
                  <a:t> platí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endParaRPr lang="cs-CZ">
                  <a:cs typeface="Arial"/>
                </a:endParaRPr>
              </a:p>
              <a:p>
                <a:pPr marL="71755" indent="0">
                  <a:buNone/>
                </a:pPr>
                <a:endParaRPr lang="cs-CZ" i="1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>
                    <a:cs typeface="Arial"/>
                  </a:rPr>
                  <a:t>Pozor, Větu 6 nelze rozšířit na libovolný počet přirozených čísel!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  <a:blipFill>
                <a:blip r:embed="rId2"/>
                <a:stretch>
                  <a:fillRect l="-1304" t="-2523" r="-1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62BFDE2-ED1C-4BCC-A575-4304070CBAEB}"/>
              </a:ext>
            </a:extLst>
          </p:cNvPr>
          <p:cNvSpPr/>
          <p:nvPr/>
        </p:nvSpPr>
        <p:spPr bwMode="auto">
          <a:xfrm>
            <a:off x="540000" y="3875314"/>
            <a:ext cx="10753200" cy="12858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52654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14B670-CE71-4971-B764-442FDF5CE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68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5A1EC6-1902-40A7-80B5-9EDDD9A9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Hledání n(</a:t>
            </a:r>
            <a:r>
              <a:rPr lang="cs-CZ" i="1" err="1"/>
              <a:t>a,b</a:t>
            </a:r>
            <a:r>
              <a:rPr lang="cs-CZ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/>
                  <a:t>Nejmenší společný násobek čísel </a:t>
                </a:r>
                <a:r>
                  <a:rPr lang="cs-CZ" i="1"/>
                  <a:t>a, b</a:t>
                </a:r>
                <a:r>
                  <a:rPr lang="cs-CZ"/>
                  <a:t> můžeme určit třemi způsoby: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/>
                  <a:t>využitím definice, tj. vypsáním násobků obou čísel a nalezením nejmenšího společného násobku,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/>
                  <a:t>využitím vztahu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,</m:t>
                    </m:r>
                  </m:oMath>
                </a14:m>
                <a:endParaRPr lang="cs-CZ"/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/>
                  <a:t>pomocí rozkladu na součin prvočinitelů – n(</a:t>
                </a:r>
                <a:r>
                  <a:rPr lang="cs-CZ" i="1" err="1"/>
                  <a:t>a,b</a:t>
                </a:r>
                <a:r>
                  <a:rPr lang="cs-CZ"/>
                  <a:t>) musí obsahovat všechna prvočísla vyskytující se v rozkladu čísel </a:t>
                </a:r>
                <a:r>
                  <a:rPr lang="cs-CZ" i="1"/>
                  <a:t>a, b, </a:t>
                </a:r>
                <a:r>
                  <a:rPr lang="cs-CZ"/>
                  <a:t>a to </a:t>
                </a:r>
                <a:br>
                  <a:rPr lang="cs-CZ"/>
                </a:br>
                <a:r>
                  <a:rPr lang="cs-CZ"/>
                  <a:t>v nejvyšší mocnině, ve které se vyskytují.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r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9301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>
                <a:cs typeface="Arial"/>
              </a:rPr>
              <a:t>Příklad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>
                    <a:ea typeface="+mn-lt"/>
                    <a:cs typeface="+mn-lt"/>
                  </a:rPr>
                  <a:t>Najděte nejmenší společný násobek čísel 24 a 36.</a:t>
                </a:r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>
                    <a:ea typeface="+mn-lt"/>
                    <a:cs typeface="+mn-lt"/>
                  </a:rPr>
                  <a:t>Řešení: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>
                    <a:ea typeface="+mn-lt"/>
                    <a:cs typeface="+mn-lt"/>
                  </a:rPr>
                  <a:t>podle definice:</a:t>
                </a:r>
                <a:br>
                  <a:rPr lang="cs-CZ" sz="2400">
                    <a:ea typeface="+mn-lt"/>
                    <a:cs typeface="+mn-lt"/>
                  </a:rPr>
                </a:br>
                <a:r>
                  <a:rPr lang="cs-CZ" sz="2400">
                    <a:ea typeface="+mn-lt"/>
                    <a:cs typeface="+mn-lt"/>
                  </a:rPr>
                  <a:t>Násobky čísla 24: 24, 48, </a:t>
                </a:r>
                <a:r>
                  <a:rPr lang="cs-CZ" sz="2400" b="1">
                    <a:ea typeface="+mn-lt"/>
                    <a:cs typeface="+mn-lt"/>
                  </a:rPr>
                  <a:t>72</a:t>
                </a:r>
                <a:r>
                  <a:rPr lang="cs-CZ" sz="2400">
                    <a:ea typeface="+mn-lt"/>
                    <a:cs typeface="+mn-lt"/>
                  </a:rPr>
                  <a:t>, 96, 120, </a:t>
                </a:r>
                <a:r>
                  <a:rPr lang="cs-CZ" sz="2400" b="1">
                    <a:ea typeface="+mn-lt"/>
                    <a:cs typeface="+mn-lt"/>
                  </a:rPr>
                  <a:t>144</a:t>
                </a:r>
                <a:r>
                  <a:rPr lang="cs-CZ" sz="2400">
                    <a:ea typeface="+mn-lt"/>
                    <a:cs typeface="+mn-lt"/>
                  </a:rPr>
                  <a:t>, 168, 192, </a:t>
                </a:r>
                <a:r>
                  <a:rPr lang="cs-CZ" sz="2400" b="1">
                    <a:ea typeface="+mn-lt"/>
                    <a:cs typeface="+mn-lt"/>
                  </a:rPr>
                  <a:t>216</a:t>
                </a:r>
                <a:r>
                  <a:rPr lang="cs-CZ" sz="2400">
                    <a:ea typeface="+mn-lt"/>
                    <a:cs typeface="+mn-lt"/>
                  </a:rPr>
                  <a:t>, …</a:t>
                </a:r>
                <a:br>
                  <a:rPr lang="cs-CZ" sz="2400">
                    <a:ea typeface="+mn-lt"/>
                    <a:cs typeface="+mn-lt"/>
                  </a:rPr>
                </a:br>
                <a:r>
                  <a:rPr lang="cs-CZ" sz="2400">
                    <a:ea typeface="+mn-lt"/>
                    <a:cs typeface="+mn-lt"/>
                  </a:rPr>
                  <a:t>Násobky čísla 36: 36, </a:t>
                </a:r>
                <a:r>
                  <a:rPr lang="cs-CZ" sz="2400" b="1">
                    <a:ea typeface="+mn-lt"/>
                    <a:cs typeface="+mn-lt"/>
                  </a:rPr>
                  <a:t>72</a:t>
                </a:r>
                <a:r>
                  <a:rPr lang="cs-CZ" sz="2400">
                    <a:ea typeface="+mn-lt"/>
                    <a:cs typeface="+mn-lt"/>
                  </a:rPr>
                  <a:t>, 108, </a:t>
                </a:r>
                <a:r>
                  <a:rPr lang="cs-CZ" sz="2400" b="1">
                    <a:ea typeface="+mn-lt"/>
                    <a:cs typeface="+mn-lt"/>
                  </a:rPr>
                  <a:t>144</a:t>
                </a:r>
                <a:r>
                  <a:rPr lang="cs-CZ" sz="2400">
                    <a:ea typeface="+mn-lt"/>
                    <a:cs typeface="+mn-lt"/>
                  </a:rPr>
                  <a:t>, 180, </a:t>
                </a:r>
                <a:r>
                  <a:rPr lang="cs-CZ" sz="2400" b="1">
                    <a:ea typeface="+mn-lt"/>
                    <a:cs typeface="+mn-lt"/>
                  </a:rPr>
                  <a:t>216</a:t>
                </a:r>
                <a:r>
                  <a:rPr lang="cs-CZ" sz="2400">
                    <a:ea typeface="+mn-lt"/>
                    <a:cs typeface="+mn-lt"/>
                  </a:rPr>
                  <a:t>, 252, 288, 324, …</a:t>
                </a:r>
                <a:br>
                  <a:rPr lang="cs-CZ" sz="2400">
                    <a:ea typeface="+mn-lt"/>
                    <a:cs typeface="+mn-lt"/>
                  </a:rPr>
                </a:br>
                <a:r>
                  <a:rPr lang="cs-CZ" sz="2400">
                    <a:ea typeface="+mn-lt"/>
                    <a:cs typeface="Arial"/>
                  </a:rPr>
                  <a:t>Nejmenší společný násobek </a:t>
                </a:r>
                <a:r>
                  <a:rPr lang="cs-CZ" sz="2400" b="1">
                    <a:ea typeface="+mn-lt"/>
                    <a:cs typeface="Arial"/>
                  </a:rPr>
                  <a:t>n(</a:t>
                </a:r>
                <a:r>
                  <a:rPr lang="cs-CZ" sz="2400" b="1" i="1" err="1">
                    <a:ea typeface="+mn-lt"/>
                    <a:cs typeface="Arial"/>
                  </a:rPr>
                  <a:t>a,b</a:t>
                </a:r>
                <a:r>
                  <a:rPr lang="cs-CZ" sz="2400" b="1">
                    <a:ea typeface="+mn-lt"/>
                    <a:cs typeface="Arial"/>
                  </a:rPr>
                  <a:t>)=72</a:t>
                </a:r>
                <a:r>
                  <a:rPr lang="cs-CZ" sz="2400">
                    <a:ea typeface="+mn-lt"/>
                    <a:cs typeface="Arial"/>
                  </a:rPr>
                  <a:t>.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/>
                  <a:t>využitím vztahu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</m:oMath>
                </a14:m>
                <a:br>
                  <a:rPr lang="cs-CZ" sz="2400">
                    <a:ea typeface="+mn-lt"/>
                    <a:cs typeface="Arial"/>
                  </a:rPr>
                </a:br>
                <a:r>
                  <a:rPr lang="cs-CZ" sz="2400">
                    <a:ea typeface="+mn-lt"/>
                    <a:cs typeface="Arial"/>
                  </a:rPr>
                  <a:t>Libovolným způsobem určíme, že D(</a:t>
                </a:r>
                <a:r>
                  <a:rPr lang="cs-CZ" sz="2400" i="1" err="1">
                    <a:ea typeface="+mn-lt"/>
                    <a:cs typeface="Arial"/>
                  </a:rPr>
                  <a:t>a,b</a:t>
                </a:r>
                <a:r>
                  <a:rPr lang="cs-CZ" sz="2400">
                    <a:ea typeface="+mn-lt"/>
                    <a:cs typeface="Arial"/>
                  </a:rPr>
                  <a:t>)=12 (platí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24=2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∙12,  36=3∙12)</m:t>
                    </m:r>
                  </m:oMath>
                </a14:m>
                <a:r>
                  <a:rPr lang="cs-CZ" sz="2400">
                    <a:ea typeface="+mn-lt"/>
                    <a:cs typeface="Arial"/>
                  </a:rPr>
                  <a:t>.</a:t>
                </a:r>
                <a:br>
                  <a:rPr lang="cs-CZ" sz="2400">
                    <a:ea typeface="+mn-lt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∙36=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</m:t>
                    </m:r>
                  </m:oMath>
                </a14:m>
                <a:br>
                  <a:rPr lang="cs-CZ" sz="2400" b="0">
                    <a:ea typeface="Cambria Math" panose="02040503050406030204" pitchFamily="18" charset="0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𝟕𝟐</m:t>
                    </m:r>
                  </m:oMath>
                </a14:m>
                <a:endParaRPr lang="cs-CZ" sz="2400" b="1">
                  <a:ea typeface="+mn-lt"/>
                  <a:cs typeface="Arial"/>
                </a:endParaRP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>
                    <a:ea typeface="+mn-lt"/>
                    <a:cs typeface="+mn-lt"/>
                  </a:rPr>
                  <a:t>pomocí rozkladu na součin prvočinitelů:</a:t>
                </a:r>
                <a:br>
                  <a:rPr lang="cs-CZ" sz="2400">
                    <a:ea typeface="+mn-lt"/>
                    <a:cs typeface="+mn-lt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24=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∙3       36=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      </m:t>
                    </m:r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𝟕𝟐</m:t>
                    </m:r>
                  </m:oMath>
                </a14:m>
                <a:endParaRPr lang="cs-CZ" sz="2400" b="1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  <a:blipFill>
                <a:blip r:embed="rId2"/>
                <a:stretch>
                  <a:fillRect l="-999" t="-1178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0917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Nalezněte alespoň tři přirozené společné násobky čísel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5, 12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17,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- 6, 8, 17 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všechny společné násobky čísel 60 a 144, které jsou větší než 1000 a menší než 2000.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3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obecně (ze začátku můžete za </a:t>
            </a:r>
            <a:r>
              <a:rPr lang="cs-CZ" sz="2000" i="1" dirty="0">
                <a:ea typeface="+mn-lt"/>
                <a:cs typeface="+mn-lt"/>
              </a:rPr>
              <a:t>a</a:t>
            </a:r>
            <a:r>
              <a:rPr lang="cs-CZ" sz="2000" dirty="0">
                <a:ea typeface="+mn-lt"/>
                <a:cs typeface="+mn-lt"/>
              </a:rPr>
              <a:t> </a:t>
            </a:r>
            <a:r>
              <a:rPr lang="cs-CZ" sz="2000" dirty="0" err="1">
                <a:ea typeface="+mn-lt"/>
                <a:cs typeface="+mn-lt"/>
              </a:rPr>
              <a:t>a</a:t>
            </a:r>
            <a:r>
              <a:rPr lang="cs-CZ" sz="2000" dirty="0">
                <a:ea typeface="+mn-lt"/>
                <a:cs typeface="+mn-lt"/>
              </a:rPr>
              <a:t> </a:t>
            </a:r>
            <a:r>
              <a:rPr lang="cs-CZ" sz="2000" i="1" dirty="0">
                <a:ea typeface="+mn-lt"/>
                <a:cs typeface="+mn-lt"/>
              </a:rPr>
              <a:t>b </a:t>
            </a:r>
            <a:r>
              <a:rPr lang="cs-CZ" sz="2000" dirty="0">
                <a:ea typeface="+mn-lt"/>
                <a:cs typeface="+mn-lt"/>
              </a:rPr>
              <a:t>dosazovat nějaká čísla):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n(a,1)                 c)   n(</a:t>
            </a:r>
            <a:r>
              <a:rPr lang="cs-CZ" sz="2000" dirty="0" err="1">
                <a:ea typeface="+mn-lt"/>
                <a:cs typeface="+mn-lt"/>
              </a:rPr>
              <a:t>a,ab</a:t>
            </a:r>
            <a:r>
              <a:rPr lang="cs-CZ" sz="2000" dirty="0">
                <a:ea typeface="+mn-lt"/>
                <a:cs typeface="+mn-lt"/>
              </a:rPr>
              <a:t>)       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n(</a:t>
            </a:r>
            <a:r>
              <a:rPr lang="cs-CZ" sz="2000" dirty="0" err="1">
                <a:ea typeface="+mn-lt"/>
                <a:cs typeface="+mn-lt"/>
              </a:rPr>
              <a:t>a,a</a:t>
            </a:r>
            <a:r>
              <a:rPr lang="cs-CZ" sz="2000" dirty="0">
                <a:ea typeface="+mn-lt"/>
                <a:cs typeface="+mn-lt"/>
              </a:rPr>
              <a:t>)                 d)   n(a,a+1)     </a:t>
            </a:r>
            <a:r>
              <a:rPr lang="cs-CZ" sz="2000" dirty="0" err="1">
                <a:ea typeface="+mn-lt"/>
                <a:cs typeface="+mn-lt"/>
              </a:rPr>
              <a:t>Eukleidův</a:t>
            </a:r>
            <a:r>
              <a:rPr lang="cs-CZ" sz="2000" dirty="0">
                <a:ea typeface="+mn-lt"/>
                <a:cs typeface="+mn-lt"/>
              </a:rPr>
              <a:t> algoritmus: a+1-a = 1  D(a, a+1-a) = D(a,1) = 1</a:t>
            </a:r>
          </a:p>
          <a:p>
            <a:pPr marL="251460" indent="-179705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114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80807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4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  Jak se změní nejmenší společný násobek dvou přirozených čísel, když každé z nich vynásobíme třemi? </a:t>
            </a:r>
          </a:p>
          <a:p>
            <a:pPr marL="251460" indent="-179705">
              <a:buNone/>
            </a:pPr>
            <a:r>
              <a:rPr lang="cs-CZ" sz="2000" b="1" dirty="0"/>
              <a:t>Příklad 5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vztahu mezi n(</a:t>
            </a:r>
            <a:r>
              <a:rPr lang="cs-CZ" sz="2000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a D(</a:t>
            </a:r>
            <a:r>
              <a:rPr lang="cs-CZ" sz="2000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n(222, 185)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n(360,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n(90,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n(156, 182, 208)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7730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Rozklad přirozeného čísla na součin prvočinitelů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3963343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sz="2400" b="1" dirty="0">
                <a:ea typeface="+mn-lt"/>
                <a:cs typeface="+mn-lt"/>
              </a:rPr>
              <a:t>Prvočíselný rozklad přirozeného čísla</a:t>
            </a:r>
            <a:r>
              <a:rPr lang="cs-CZ" sz="2400" dirty="0">
                <a:ea typeface="+mn-lt"/>
                <a:cs typeface="+mn-lt"/>
              </a:rPr>
              <a:t>  využíváme především  k výpočtu největšího společného dělitele  a nejmenšího společného násobku daných čísel a k určení počtu všech přirozených dělitelů daného přirozeného čísla. 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endParaRPr lang="cs-CZ" sz="2400" b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Příklady - prvočíselný rozklad: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132 = 2 </a:t>
            </a:r>
            <a:r>
              <a:rPr lang="cs-CZ" sz="2400" b="1" dirty="0">
                <a:ea typeface="+mn-lt"/>
                <a:cs typeface="+mn-lt"/>
              </a:rPr>
              <a:t>•</a:t>
            </a:r>
            <a:r>
              <a:rPr lang="cs-CZ" sz="2400" b="1" dirty="0">
                <a:cs typeface="Arial"/>
              </a:rPr>
              <a:t> 2 • 3 </a:t>
            </a:r>
            <a:r>
              <a:rPr lang="cs-CZ" sz="2400" b="1" dirty="0">
                <a:ea typeface="+mn-lt"/>
                <a:cs typeface="+mn-lt"/>
              </a:rPr>
              <a:t>• </a:t>
            </a:r>
            <a:r>
              <a:rPr lang="cs-CZ" sz="2400" b="1" dirty="0">
                <a:cs typeface="Arial"/>
              </a:rPr>
              <a:t>11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121 = 11 </a:t>
            </a:r>
            <a:r>
              <a:rPr lang="cs-CZ" sz="2400" b="1" dirty="0">
                <a:ea typeface="+mn-lt"/>
                <a:cs typeface="+mn-lt"/>
              </a:rPr>
              <a:t>• 11</a:t>
            </a: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72 = 2 • 2 • 2 • 3 • 3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251460" indent="-179705">
              <a:buNone/>
            </a:pPr>
            <a:endParaRPr lang="cs-CZ" sz="2400" b="1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1268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436920"/>
          </a:xfrm>
        </p:spPr>
        <p:txBody>
          <a:bodyPr/>
          <a:lstStyle/>
          <a:p>
            <a:r>
              <a:rPr lang="cs-CZ" sz="3200" dirty="0"/>
              <a:t>Výpočet největšího společného dělitele a nejmenšího společného násobku z rozkladu daných čísel  na součin prvočinitelů.</a:t>
            </a:r>
            <a:r>
              <a:rPr lang="cs-CZ" sz="3200" b="0" dirty="0"/>
              <a:t> 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427726"/>
            <a:ext cx="10753200" cy="3404274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Největší společný dělitel</a:t>
            </a:r>
            <a:r>
              <a:rPr lang="cs-CZ" dirty="0">
                <a:ea typeface="+mn-lt"/>
                <a:cs typeface="+mn-lt"/>
              </a:rPr>
              <a:t> daných přirozených čísel je součinem všech prvočinitelů, kteří se současně vyskytují v prvočíselných rozkladech všech daných čísel, a to s nejmenším s vyskytujících se exponentů.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Nejmenší společný násobek</a:t>
            </a:r>
            <a:r>
              <a:rPr lang="cs-CZ" dirty="0">
                <a:ea typeface="+mn-lt"/>
                <a:cs typeface="+mn-lt"/>
              </a:rPr>
              <a:t> daných čísel je součinem všech různých prvočinitelů, kteří se vyskytují v rozkladech daných čísel, a to v největší mocnině.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4333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B5327E-5013-45E2-B5D4-E7AB764907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DCFBA5-512E-448B-B996-89C7ECCBC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D92128-F920-4375-971F-0AEDFE2B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095334"/>
          </a:xfrm>
        </p:spPr>
        <p:txBody>
          <a:bodyPr/>
          <a:lstStyle/>
          <a:p>
            <a:r>
              <a:rPr lang="cs-CZ" dirty="0">
                <a:cs typeface="Arial"/>
              </a:rPr>
              <a:t>Hledání D(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a n(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pomocí prvočíselného rozkladu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042BD7-7602-4D58-AD25-50C21D9F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56933"/>
            <a:ext cx="10753200" cy="3575067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 b="1" i="1" u="sng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i="1" u="sng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i="1" dirty="0">
                <a:ea typeface="+mn-lt"/>
                <a:cs typeface="+mn-lt"/>
              </a:rPr>
              <a:t>Zjistěte </a:t>
            </a:r>
            <a:r>
              <a:rPr lang="cs-CZ" dirty="0">
                <a:ea typeface="+mn-lt"/>
                <a:cs typeface="+mn-lt"/>
              </a:rPr>
              <a:t> D(108, 90)  a   n(108, 90).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 b="1" i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          108 =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3      </a:t>
            </a:r>
            <a:r>
              <a:rPr lang="cs-CZ" dirty="0">
                <a:ea typeface="+mn-lt"/>
                <a:cs typeface="+mn-lt"/>
              </a:rPr>
              <a:t>     90 = 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. 5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                   D(108, 90) =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=  18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                    n(108, 90) = 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</a:t>
            </a:r>
            <a:r>
              <a:rPr lang="cs-CZ" dirty="0">
                <a:ea typeface="+mn-lt"/>
                <a:cs typeface="+mn-lt"/>
              </a:rPr>
              <a:t>. 5 = 540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8897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469830-8148-4680-95E2-48469577C0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DB86D-E348-4DED-8084-89D64CDF2A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8FEC99-5354-4F74-BEB6-77F012E7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Určení počtu dělitelů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Věta: Je </a:t>
                </a:r>
                <a:r>
                  <a:rPr lang="cs-CZ" dirty="0" err="1">
                    <a:cs typeface="Arial"/>
                  </a:rPr>
                  <a:t>li</a:t>
                </a:r>
                <a:r>
                  <a:rPr lang="cs-CZ" dirty="0">
                    <a:cs typeface="Arial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cs-CZ" dirty="0"/>
                  <a:t>…</a:t>
                </a:r>
                <a:r>
                  <a:rPr lang="cs-CZ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bSup>
                  </m:oMath>
                </a14:m>
                <a:endParaRPr lang="cs-CZ" dirty="0"/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rozklad přirozeného čísla a </a:t>
                </a:r>
                <a:r>
                  <a:rPr lang="en-GB" dirty="0">
                    <a:cs typeface="Arial"/>
                  </a:rPr>
                  <a:t>&gt; 1 </a:t>
                </a:r>
                <a:r>
                  <a:rPr lang="en-US" dirty="0" err="1">
                    <a:cs typeface="Arial"/>
                  </a:rPr>
                  <a:t>na</a:t>
                </a:r>
                <a:r>
                  <a:rPr lang="en-US" dirty="0">
                    <a:cs typeface="Arial"/>
                  </a:rPr>
                  <a:t> </a:t>
                </a:r>
                <a:r>
                  <a:rPr lang="en-US" dirty="0" err="1">
                    <a:cs typeface="Arial"/>
                  </a:rPr>
                  <a:t>prvo</a:t>
                </a:r>
                <a:r>
                  <a:rPr lang="cs-CZ" dirty="0">
                    <a:cs typeface="Arial"/>
                  </a:rPr>
                  <a:t>činitele, pak počet dělitelů čísla a je určen vztahem</a:t>
                </a:r>
              </a:p>
              <a:p>
                <a:pPr marL="71755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+1)(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𝑒</m:t>
                    </m:r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</m:t>
                    </m:r>
                  </m:oMath>
                </a14:m>
                <a:r>
                  <a:rPr lang="cs-CZ" dirty="0">
                    <a:cs typeface="Arial"/>
                  </a:rPr>
                  <a:t>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𝑘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  <m:t>+1</m:t>
                        </m:r>
                      </m:e>
                    </m:d>
                  </m:oMath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Všechny přirozené dělitele čísla a určíme jako všechny možné součiny prvočinitelů, přičemž každý prvočinitel, probíhá všechny mocniny od 0. po tu, ve které se vyskytují v rozkladu.</a:t>
                </a:r>
              </a:p>
            </p:txBody>
          </p:sp>
        </mc:Choice>
        <mc:Fallback xmlns="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b="-36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62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607673-72F9-41CF-8737-1F5BE8D51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B75194-71A8-4A2A-A790-94BE9AF6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cs-CZ" dirty="0"/>
                  <a:t>Každé celé 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≠0;1;−1</m:t>
                    </m:r>
                  </m:oMath>
                </a14:m>
                <a:r>
                  <a:rPr lang="cs-CZ" dirty="0"/>
                  <a:t> má alespoň 4 celočíselné dělitele, a to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1;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;−1;−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 Tyto dělitele nazýváme </a:t>
                </a:r>
                <a:r>
                  <a:rPr lang="cs-CZ" b="1" dirty="0"/>
                  <a:t>samozřejmými děliteli čísla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. Ostatní dělitele (pokud existují) nazýváme nesamozřejmými děliteli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 mají právě dva celočíselné dělitele, a to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dirty="0"/>
                  <a:t> má nekonečně mnoho dělitelů, a to každé celé číslo.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0" t="-2798" r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936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>
                <a:cs typeface="Arial"/>
              </a:rPr>
              <a:t>Příklad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ea typeface="+mn-lt"/>
                    <a:cs typeface="+mn-lt"/>
                  </a:rPr>
                  <a:t>Zjistěte počet všech přirozených dělitelů čísla 90 a napište je všechny.</a:t>
                </a: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Řešení: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𝟗𝟎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𝟐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𝟓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neobsahující č. 5		</a:t>
                </a: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obsahující č. 5	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1	1	3	9		5	1	3	9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1</a:t>
                </a:r>
                <a:r>
                  <a:rPr lang="cs-CZ" sz="2400" b="1" i="1" dirty="0">
                    <a:ea typeface="+mn-lt"/>
                    <a:cs typeface="+mn-lt"/>
                  </a:rPr>
                  <a:t>	1	3	9		</a:t>
                </a:r>
                <a:r>
                  <a:rPr lang="cs-CZ" sz="2400" dirty="0">
                    <a:ea typeface="+mn-lt"/>
                    <a:cs typeface="+mn-lt"/>
                  </a:rPr>
                  <a:t>1</a:t>
                </a:r>
                <a:r>
                  <a:rPr lang="cs-CZ" sz="2400" b="1" i="1" dirty="0">
                    <a:ea typeface="+mn-lt"/>
                    <a:cs typeface="+mn-lt"/>
                  </a:rPr>
                  <a:t>	5	15	45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2</a:t>
                </a:r>
                <a:r>
                  <a:rPr lang="cs-CZ" sz="2400" b="1" i="1" dirty="0">
                    <a:ea typeface="+mn-lt"/>
                    <a:cs typeface="+mn-lt"/>
                  </a:rPr>
                  <a:t>	2	6	18		</a:t>
                </a:r>
                <a:r>
                  <a:rPr lang="cs-CZ" sz="2400" dirty="0">
                    <a:ea typeface="+mn-lt"/>
                    <a:cs typeface="+mn-lt"/>
                  </a:rPr>
                  <a:t>2</a:t>
                </a:r>
                <a:r>
                  <a:rPr lang="cs-CZ" sz="2400" b="1" i="1" dirty="0">
                    <a:ea typeface="+mn-lt"/>
                    <a:cs typeface="+mn-lt"/>
                  </a:rPr>
                  <a:t>	10	30	90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Číslo 90 má 12 přirozených dělitelů.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  <a:blipFill>
                <a:blip r:embed="rId2"/>
                <a:stretch>
                  <a:fillRect l="-999" t="-10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4256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1. Vypočítejte     a)   D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[n(84, 54), n(24, 132)]  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0" lvl="2" indent="-228600">
              <a:spcAft>
                <a:spcPts val="400"/>
              </a:spcAft>
              <a:buFont typeface="+mj-lt"/>
              <a:buAutoNum type="alphaLcParenR" startAt="2"/>
              <a:tabLst>
                <a:tab pos="1485900" algn="l"/>
              </a:tabLst>
            </a:pP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n[D(84, 132), n(24, 54)]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0" lvl="2" indent="-228600">
              <a:spcAft>
                <a:spcPts val="400"/>
              </a:spcAft>
              <a:buFont typeface="+mj-lt"/>
              <a:buAutoNum type="alphaLcParenR" startAt="2"/>
              <a:tabLst>
                <a:tab pos="14859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Zjistěte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zda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platí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  D[n(48, 72), n(48, 144)] =    n [48, D(72, 144)]  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3. Určete nejmenší nenulové přirozené číslo, kterým je třeba násobit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číslo 1224, abychom dostali druhou mocninu přirozeného čísla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b) číslo 600, abychom dostali třetí mocninu přirozeného čísla.</a:t>
            </a:r>
          </a:p>
        </p:txBody>
      </p:sp>
    </p:spTree>
    <p:extLst>
      <p:ext uri="{BB962C8B-B14F-4D97-AF65-F5344CB8AC3E}">
        <p14:creationId xmlns:p14="http://schemas.microsoft.com/office/powerpoint/2010/main" val="25112405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968716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4. Určete všechny přirozené dělitele čísel   68,   360,  504.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5. Určete počet všech přirozených dělitelů čísel   420,  824,  687.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6. Obdélník o rozměrech 56cm  a  98cm se má rozdělit příčkami rovnoběžnými se stranami obdélníku na čtverce co možná největší. Kolik bude čtverců a jak velká bude jejich strana?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7. V krabici jsou tužky. Víme, že je jich více než 200 a méně než 300 a že se dají svázat do svazků po 10  a po 12. Kolik je tužek  krabici?</a:t>
            </a:r>
          </a:p>
        </p:txBody>
      </p:sp>
    </p:spTree>
    <p:extLst>
      <p:ext uri="{BB962C8B-B14F-4D97-AF65-F5344CB8AC3E}">
        <p14:creationId xmlns:p14="http://schemas.microsoft.com/office/powerpoint/2010/main" val="1091501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Neurčité rovnice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723225"/>
                <a:ext cx="10753200" cy="3963343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cs typeface="Arial"/>
                  </a:rPr>
                  <a:t>Neurčitá rovnice je rovnice se dvěma nebo více neznámými, které se řeší pouze v oboru celých čísel.</a:t>
                </a:r>
              </a:p>
              <a:p>
                <a:pPr marL="71755" indent="0">
                  <a:buNone/>
                </a:pP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1" dirty="0">
                    <a:cs typeface="Arial"/>
                  </a:rPr>
                  <a:t>Definice 9:</a:t>
                </a: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Lineární </a:t>
                </a:r>
                <a:r>
                  <a:rPr lang="cs-CZ" b="1" dirty="0">
                    <a:cs typeface="Arial"/>
                  </a:rPr>
                  <a:t>neurčitá rovnice </a:t>
                </a:r>
                <a:r>
                  <a:rPr lang="cs-CZ" dirty="0">
                    <a:cs typeface="Arial"/>
                  </a:rPr>
                  <a:t>o dvou neznámých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𝑦</m:t>
                    </m:r>
                  </m:oMath>
                </a14:m>
                <a:r>
                  <a:rPr lang="cs-CZ" dirty="0">
                    <a:cs typeface="Arial"/>
                  </a:rPr>
                  <a:t> je rovnice tvaru </a:t>
                </a:r>
                <a:br>
                  <a:rPr lang="cs-CZ" b="0" i="1" dirty="0">
                    <a:latin typeface="Cambria Math" panose="02040503050406030204" pitchFamily="18" charset="0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/>
                      </a:rPr>
                      <m:t>𝒂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𝒚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𝒄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r>
                  <a:rPr lang="cs-CZ" dirty="0">
                    <a:cs typeface="Arial"/>
                  </a:rPr>
                  <a:t> Přitom platí, 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≠0,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≠0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  </m:t>
                    </m:r>
                  </m:oMath>
                </a14:m>
                <a:r>
                  <a:rPr lang="cs-CZ" dirty="0">
                    <a:cs typeface="Arial"/>
                  </a:rPr>
                  <a:t>a všechny koeficienty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𝑐</m:t>
                    </m:r>
                  </m:oMath>
                </a14:m>
                <a:r>
                  <a:rPr lang="cs-CZ" dirty="0">
                    <a:cs typeface="Arial"/>
                  </a:rPr>
                  <a:t> jsou celá čísla. Neznámé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𝑦</m:t>
                    </m:r>
                  </m:oMath>
                </a14:m>
                <a:r>
                  <a:rPr lang="cs-CZ" dirty="0">
                    <a:cs typeface="Arial"/>
                  </a:rPr>
                  <a:t> hledáme také v množině celých čísel.</a:t>
                </a:r>
              </a:p>
              <a:p>
                <a:pPr marL="251460" indent="-179705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723225"/>
                <a:ext cx="10753200" cy="3963343"/>
              </a:xfrm>
              <a:blipFill>
                <a:blip r:embed="rId2"/>
                <a:stretch>
                  <a:fillRect l="-1304" t="-1231" r="-22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1BCB780-EEAE-4B9B-B0BD-7A8906887720}"/>
              </a:ext>
            </a:extLst>
          </p:cNvPr>
          <p:cNvSpPr/>
          <p:nvPr/>
        </p:nvSpPr>
        <p:spPr bwMode="auto">
          <a:xfrm>
            <a:off x="520800" y="2964273"/>
            <a:ext cx="11005200" cy="2691829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27832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021C8E-CA68-4104-BFEF-A4B7537A2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A4AB7B-70AC-453D-8D74-74D56A39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k neurčitým rovnicím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692002"/>
                <a:ext cx="7756180" cy="4139998"/>
              </a:xfrm>
            </p:spPr>
            <p:txBody>
              <a:bodyPr/>
              <a:lstStyle/>
              <a:p>
                <a:r>
                  <a:rPr lang="cs-CZ" sz="2400" dirty="0"/>
                  <a:t>Pokud koeficienty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400" dirty="0"/>
                  <a:t> jsou racionální čísla, ale nejsou celá čísla, můžeme rovnici vhodným číslem vynásobit tak, aby všechny koeficienty patřily do množiny celých čísel. </a:t>
                </a:r>
              </a:p>
              <a:p>
                <a:endParaRPr lang="cs-CZ" sz="2400" dirty="0"/>
              </a:p>
              <a:p>
                <a:r>
                  <a:rPr lang="cs-CZ" sz="2400" dirty="0"/>
                  <a:t>S neurčitými rovnicemi se také můžete setkat pod názvem </a:t>
                </a:r>
                <a:r>
                  <a:rPr lang="cs-CZ" sz="2400" b="1" i="1" dirty="0" err="1"/>
                  <a:t>Diofantické</a:t>
                </a:r>
                <a:r>
                  <a:rPr lang="cs-CZ" sz="2400" b="1" i="1" dirty="0"/>
                  <a:t> rovnice.</a:t>
                </a:r>
                <a:r>
                  <a:rPr lang="cs-CZ" sz="2400" dirty="0"/>
                  <a:t> </a:t>
                </a:r>
                <a:r>
                  <a:rPr lang="cs-CZ" sz="2400" dirty="0" err="1"/>
                  <a:t>Diofantos</a:t>
                </a:r>
                <a:r>
                  <a:rPr lang="cs-CZ" sz="2400" dirty="0"/>
                  <a:t> z Alexandrie byl řecký matematik z 3. století př. n. l., který se řešením těchto rovnic zabýval.</a:t>
                </a:r>
                <a:r>
                  <a:rPr lang="cs-CZ" sz="2400" b="1" i="1" dirty="0"/>
                  <a:t> 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692002"/>
                <a:ext cx="7756180" cy="4139998"/>
              </a:xfrm>
              <a:blipFill>
                <a:blip r:embed="rId2"/>
                <a:stretch>
                  <a:fillRect l="-1258" t="-1178" b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 descr="Obsah obrázku text, muž, staré, pózování&#10;&#10;Popis byl vytvořen automaticky">
            <a:extLst>
              <a:ext uri="{FF2B5EF4-FFF2-40B4-BE49-F238E27FC236}">
                <a16:creationId xmlns:a16="http://schemas.microsoft.com/office/drawing/2014/main" id="{7DA048B4-B459-41F3-BA33-3A0C3EBF5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268" y="1692002"/>
            <a:ext cx="3201560" cy="38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82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3684B4-4368-428A-B31F-B1F0CD75B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F545D1-FBDE-4189-98EC-579C84D1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je neurčitá rovnice řešitelná?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457042A-9F07-4C73-9042-BDC2B9DBD8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520574"/>
                <a:ext cx="10753200" cy="2856217"/>
              </a:xfrm>
            </p:spPr>
            <p:txBody>
              <a:bodyPr/>
              <a:lstStyle/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  <a:p>
                <a:r>
                  <a:rPr lang="cs-CZ" dirty="0"/>
                  <a:t>Neurčitá rovnice má řešení buď nekonečně mnoho, nebo žádné.</a:t>
                </a:r>
              </a:p>
              <a:p>
                <a:endParaRPr lang="cs-CZ" dirty="0"/>
              </a:p>
              <a:p>
                <a:r>
                  <a:rPr lang="cs-CZ" dirty="0"/>
                  <a:t>Pokud je </a:t>
                </a:r>
                <a:r>
                  <a:rPr lang="cs-CZ" b="1" dirty="0"/>
                  <a:t>největší společný dělitel koeficientů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dělitelem koeficientu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má neurčitá rovnice nekonečně mnoho řešení.</a:t>
                </a:r>
              </a:p>
              <a:p>
                <a:endParaRPr lang="cs-CZ" dirty="0"/>
              </a:p>
              <a:p>
                <a:r>
                  <a:rPr lang="cs-CZ" dirty="0"/>
                  <a:t>Pokud není největší společný dělitel koeficientů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dělitelem koeficientu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nemá neurčitá rovnice žádné řešení.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457042A-9F07-4C73-9042-BDC2B9DBD8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520574"/>
                <a:ext cx="10753200" cy="2856217"/>
              </a:xfrm>
              <a:blipFill>
                <a:blip r:embed="rId2"/>
                <a:stretch>
                  <a:fillRect l="-1190" b="-503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0519909-8D05-4F40-A496-26E321A2A437}"/>
              </a:ext>
            </a:extLst>
          </p:cNvPr>
          <p:cNvSpPr/>
          <p:nvPr/>
        </p:nvSpPr>
        <p:spPr bwMode="auto">
          <a:xfrm>
            <a:off x="4623371" y="1397285"/>
            <a:ext cx="2948683" cy="688369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5013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8A85B9-C547-4280-92BC-A923297CFF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4AB2D5-F97B-49B2-8D7B-D28BC036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5856"/>
            <a:ext cx="10753200" cy="451576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3383FB-1876-4741-9D28-1CD6E69C05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000" y="1170546"/>
                <a:ext cx="11555392" cy="451690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Rozhodněte o řešitelnosti následujících rovnic a uveďte alespoň dvě různá řešení.</a:t>
                </a: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cs-CZ" sz="2400" b="0" dirty="0"/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cs-CZ" sz="2400" dirty="0"/>
              </a:p>
              <a:p>
                <a:pPr marL="586350" indent="-514350">
                  <a:buFont typeface="+mj-lt"/>
                  <a:buAutoNum type="alphaLcParenR"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Řešení: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400" b="0" dirty="0"/>
                  <a:t>Pro koeficienty rovnice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400" b="0" dirty="0"/>
                  <a:t> platí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5,−2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cs-CZ" sz="2400" b="0" dirty="0"/>
                  <a:t> a jistě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1|6.</m:t>
                    </m:r>
                  </m:oMath>
                </a14:m>
                <a:r>
                  <a:rPr lang="cs-CZ" sz="2400" b="0" dirty="0"/>
                  <a:t> Proto má rovnice nekonečně mnoho řešení, například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cs-CZ" sz="2400" b="0" dirty="0"/>
                  <a:t>, nebo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=−4,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=−13</m:t>
                    </m:r>
                  </m:oMath>
                </a14:m>
                <a:r>
                  <a:rPr lang="cs-CZ" sz="2400" b="0" dirty="0"/>
                  <a:t>.</a:t>
                </a:r>
              </a:p>
              <a:p>
                <a:pPr marL="586350" indent="-514350">
                  <a:buFont typeface="+mj-lt"/>
                  <a:buAutoNum type="alphaLcParenR"/>
                </a:pPr>
                <a:endParaRPr lang="cs-CZ" sz="2400" b="0" dirty="0"/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400" dirty="0"/>
                  <a:t>Pro koeficienty rovnice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cs-CZ" sz="2400" dirty="0"/>
                  <a:t> určíme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cs-CZ" sz="2400" dirty="0"/>
                  <a:t>. Vidíme, že číslo 4 nedělí koeficient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400" dirty="0"/>
                  <a:t>, tedy číslo 2. Proto neexistuje žádné řešení této neurčité rovnice.  </a:t>
                </a:r>
              </a:p>
              <a:p>
                <a:pPr marL="72000" indent="0">
                  <a:buNone/>
                </a:pPr>
                <a:endParaRPr lang="cs-CZ" sz="2400" b="0" dirty="0"/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3383FB-1876-4741-9D28-1CD6E69C05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000" y="1170546"/>
                <a:ext cx="11555392" cy="4516908"/>
              </a:xfrm>
              <a:blipFill>
                <a:blip r:embed="rId2"/>
                <a:stretch>
                  <a:fillRect l="-1003" t="-945" r="-475" b="-145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6824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Řešení redukční metodou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1101" y="1030228"/>
                <a:ext cx="11069798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dirty="0"/>
                  <a:t>Neurčité rovnice řešíme tzv. redukční metodou. Takové řešení je předvedeno u následujícího příkladu, získáme pomocí něj všechna řešení rovnice.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b="1" dirty="0"/>
                  <a:t>Příklad:</a:t>
                </a:r>
                <a:r>
                  <a:rPr lang="cs-CZ" sz="2000" dirty="0"/>
                  <a:t> Řešte neurčitou rovnici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000" b="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b="0" dirty="0"/>
                  <a:t>Nejprve si vyjádříme tu neznámou, u které stojí koeficient s menší absolutní hodnotou, v našem případě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 </a:t>
                </a:r>
                <a:r>
                  <a:rPr lang="cs-CZ" sz="2000" dirty="0"/>
                  <a:t>Víme, že hledáme řešení pouze v celých číslech, proto musí být vyjádřený výraz celým číslem. Upravíme jej tak, abychom co nejvíce zjednodušili čitatel zlomku </a:t>
                </a:r>
                <a:br>
                  <a:rPr lang="cs-CZ" sz="20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−3+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Vidíme, že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cs-CZ" sz="2000" b="0" dirty="0"/>
                  <a:t> je určitě celé číslo, musí ale platit, že také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 bude celé číslo, které si označíme například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 Odtud snadno vyjádříme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b="0" dirty="0"/>
                  <a:t> a po dosazení do vyjádření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000" b="0" dirty="0"/>
                  <a:t> dostáváme </a:t>
                </a:r>
                <a:br>
                  <a:rPr lang="cs-CZ" sz="20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cs-CZ" sz="2000" b="0" dirty="0"/>
                  <a:t>. Všechny výsledky jsou tedy tvaru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cs-CZ" sz="2000" b="0" dirty="0"/>
                  <a:t>. 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1101" y="1030228"/>
                <a:ext cx="11069798" cy="4139998"/>
              </a:xfrm>
              <a:blipFill>
                <a:blip r:embed="rId2"/>
                <a:stretch>
                  <a:fillRect l="-716" r="-496" b="-238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386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Řešení redukční metodou - pokračování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978857"/>
                <a:ext cx="11069798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i="1" dirty="0"/>
                  <a:t>(Pokračování příkladu)</a:t>
                </a:r>
              </a:p>
              <a:p>
                <a:pPr marL="72000" indent="0">
                  <a:buNone/>
                </a:pPr>
                <a:r>
                  <a:rPr lang="cs-CZ" sz="2000" b="0" dirty="0"/>
                  <a:t>Všechny výsledky jsou tedy tvaru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cs-CZ" sz="2000" b="0" dirty="0"/>
                  <a:t>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Několik výsledků si můžeme vypsat pomocí přehledné tabulky: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Zkoušku provedeme dosazením několika výsledků do zadání, např. </a:t>
                </a:r>
                <a:br>
                  <a:rPr lang="cs-CZ" sz="2000" dirty="0"/>
                </a:b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=−3 → 5∙0−2∙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000" dirty="0"/>
                  <a:t> </a:t>
                </a:r>
                <a:br>
                  <a:rPr lang="cs-CZ" sz="2000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=7 → 5∙4−2∙7=20−14=6</m:t>
                      </m:r>
                    </m:oMath>
                  </m:oMathPara>
                </a14:m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978857"/>
                <a:ext cx="11069798" cy="4139998"/>
              </a:xfrm>
              <a:blipFill>
                <a:blip r:embed="rId2"/>
                <a:stretch>
                  <a:fillRect l="-771" b="-200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D0247865-0C6D-4DFE-9C4F-6ABDA601502D}"/>
              </a:ext>
            </a:extLst>
          </p:cNvPr>
          <p:cNvGraphicFramePr>
            <a:graphicFrameLocks noGrp="1"/>
          </p:cNvGraphicFramePr>
          <p:nvPr/>
        </p:nvGraphicFramePr>
        <p:xfrm>
          <a:off x="1785421" y="2687320"/>
          <a:ext cx="504689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82298">
                  <a:extLst>
                    <a:ext uri="{9D8B030D-6E8A-4147-A177-3AD203B41FA5}">
                      <a16:colId xmlns:a16="http://schemas.microsoft.com/office/drawing/2014/main" val="917405505"/>
                    </a:ext>
                  </a:extLst>
                </a:gridCol>
                <a:gridCol w="1682298">
                  <a:extLst>
                    <a:ext uri="{9D8B030D-6E8A-4147-A177-3AD203B41FA5}">
                      <a16:colId xmlns:a16="http://schemas.microsoft.com/office/drawing/2014/main" val="511121620"/>
                    </a:ext>
                  </a:extLst>
                </a:gridCol>
                <a:gridCol w="1682298">
                  <a:extLst>
                    <a:ext uri="{9D8B030D-6E8A-4147-A177-3AD203B41FA5}">
                      <a16:colId xmlns:a16="http://schemas.microsoft.com/office/drawing/2014/main" val="30606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x=2t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y=5t-3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39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1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24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4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485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Slovní úloha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Kolika způsoby můžeme vyplatit 69 Kč pouze mincemi 2 Kč a 5 Kč?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b="1" dirty="0"/>
                  <a:t>Řešení:</a:t>
                </a:r>
              </a:p>
              <a:p>
                <a:pPr marL="72000" indent="0">
                  <a:buNone/>
                </a:pPr>
                <a:r>
                  <a:rPr lang="cs-CZ" sz="2000" dirty="0"/>
                  <a:t>Označme si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000" dirty="0"/>
                  <a:t> počet dvoukorunových mincí a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000" dirty="0"/>
                  <a:t> počet pětikorunových mincí. Vztah ze zadání můžeme zapsat jako rovnici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=69</m:t>
                    </m:r>
                  </m:oMath>
                </a14:m>
                <a:r>
                  <a:rPr lang="cs-CZ" sz="200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Zkontrolujeme řešitelnost úlohy: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000" b="0" i="0" smtClean="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2,5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=1,  1|69,</m:t>
                    </m:r>
                  </m:oMath>
                </a14:m>
                <a:r>
                  <a:rPr lang="cs-CZ" sz="2000" dirty="0"/>
                  <a:t> úloha má v celých číslech nekonečně mnoho řešení. Nás budou ale zajímat pouze ta řešení, kdy jsou obě neznámé nezáporné (záporným počtem mincí neplatíme).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Vyjádříme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69−5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68+1−4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=34−2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/>
                  <a:t>  a označíme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/>
                  <a:t>.  Z poslední rovnosti snadno získáme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a po dosazení do vyjádření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=34−2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=32+5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. 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  <a:blipFill>
                <a:blip r:embed="rId2"/>
                <a:stretch>
                  <a:fillRect l="-772" b="-129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03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4BA2A-43B7-47FE-AB33-075D279FB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63B8E0-10C5-4760-B1CF-B167EC7F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1</a:t>
                </a:r>
              </a:p>
              <a:p>
                <a:pPr marL="72000" indent="0">
                  <a:buNone/>
                </a:pPr>
                <a:r>
                  <a:rPr lang="cs-CZ" sz="2400" dirty="0"/>
                  <a:t>Rozeberme si dělitele čísla 10</a:t>
                </a:r>
              </a:p>
              <a:p>
                <a:r>
                  <a:rPr lang="cs-CZ" sz="2400" dirty="0"/>
                  <a:t>Celočíselných dělitelů čísla 10 je osm, jsou to čísla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1;2;5;10;−1;−2;−5;−10</m:t>
                    </m:r>
                  </m:oMath>
                </a14:m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Dvojice sdružených dělitelů čísla 10 jsou: </a:t>
                </a:r>
                <a:br>
                  <a:rPr lang="cs-CZ" sz="24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     2;5     −1;−10     −2;−5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Samozřejmí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1;10;−1;−10 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Přirození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  <a:blipFill>
                <a:blip r:embed="rId2"/>
                <a:stretch>
                  <a:fillRect l="-1278" t="-10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9512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Slovní úloha - pokračování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Kolika způsoby můžeme vyplatit 69 Kč pouze mincemi 2 Kč a 5 Kč?</a:t>
                </a:r>
              </a:p>
              <a:p>
                <a:pPr marL="72000" indent="0">
                  <a:buNone/>
                </a:pPr>
                <a:endParaRPr lang="cs-CZ" sz="2000" b="1" dirty="0"/>
              </a:p>
              <a:p>
                <a:pPr marL="72000" indent="0">
                  <a:buNone/>
                </a:pPr>
                <a:r>
                  <a:rPr lang="cs-CZ" sz="2000" dirty="0"/>
                  <a:t>Získali jsme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a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=32+5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.  Protože musí být obě neznámé nezáporné, musí platit: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32+5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                   1−2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  <m:oMath xmlns:m="http://schemas.openxmlformats.org/officeDocument/2006/math"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Zároveň je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celé číslo, proto máme pouze sedm možných řešení, všechna jsou zanesená v tabulce. Poslední řádek tabulky slouží jako zkouška.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  <a:blipFill>
                <a:blip r:embed="rId2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FC13589E-A567-4948-93B2-46BF740B74E6}"/>
              </a:ext>
            </a:extLst>
          </p:cNvPr>
          <p:cNvGraphicFramePr>
            <a:graphicFrameLocks noGrp="1"/>
          </p:cNvGraphicFramePr>
          <p:nvPr/>
        </p:nvGraphicFramePr>
        <p:xfrm>
          <a:off x="592476" y="4459368"/>
          <a:ext cx="10315256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89407">
                  <a:extLst>
                    <a:ext uri="{9D8B030D-6E8A-4147-A177-3AD203B41FA5}">
                      <a16:colId xmlns:a16="http://schemas.microsoft.com/office/drawing/2014/main" val="298820596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20640724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420473781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1623583055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96551882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2087898923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861440975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22586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202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8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6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2x+5y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4+65=69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14+55=69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24+45=69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34+35=69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44+25=69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54+15=69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64+5=69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30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578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C571C3-C4A5-400F-AE29-17FAB65DE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175F0A-E5D3-4E71-A33B-3ED516C1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slovní úloha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Najděte takové celé číslo </a:t>
                </a:r>
                <a14:m>
                  <m:oMath xmlns:m="http://schemas.openxmlformats.org/officeDocument/2006/math"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cs-CZ" sz="2000" b="1" dirty="0"/>
                  <a:t>, které při dělení pěti dává zbytek 4 a při dělení 7 dává zbytek 3.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Při dělení 7 zbytek 3:  	10, 17, 24, …; při dělení 5 zbytek 4: 	9, 14, 19, 24, </a:t>
                </a:r>
              </a:p>
              <a:p>
                <a:pPr marL="72000" indent="0">
                  <a:buNone/>
                </a:pPr>
                <a:r>
                  <a:rPr lang="cs-CZ" sz="2000" dirty="0"/>
                  <a:t>5x + 4 = 7y + 3		 tedy 5x -7y = -1</a:t>
                </a:r>
              </a:p>
              <a:p>
                <a:pPr marL="72000" indent="0">
                  <a:buNone/>
                </a:pPr>
                <a:r>
                  <a:rPr lang="cs-CZ" sz="2000" dirty="0"/>
                  <a:t>Vyjádříme: 		x = (7y -1)/ 5 = y + (2y-1)/ 5 </a:t>
                </a:r>
              </a:p>
              <a:p>
                <a:pPr marL="72000" indent="0">
                  <a:buNone/>
                </a:pPr>
                <a:r>
                  <a:rPr lang="cs-CZ" sz="2000"/>
                  <a:t>Tedy t </a:t>
                </a:r>
                <a:r>
                  <a:rPr lang="cs-CZ" sz="2000" dirty="0"/>
                  <a:t>= (2y-1)/ 5, odtud 5t = 2y-1, tedy 2y = 5t + 1, tedy y = (5t + 1)/ 2 = 2t + (t+1)/2</a:t>
                </a:r>
              </a:p>
              <a:p>
                <a:pPr marL="72000" indent="0">
                  <a:buNone/>
                </a:pPr>
                <a:r>
                  <a:rPr lang="cs-CZ" sz="2000" dirty="0"/>
                  <a:t>Nahradíme (t+1)/2 = u, kde u musí být celé číslo, tj. t = 2u-1</a:t>
                </a:r>
              </a:p>
              <a:p>
                <a:pPr marL="72000" indent="0">
                  <a:buNone/>
                </a:pPr>
                <a:r>
                  <a:rPr lang="cs-CZ" sz="2000" dirty="0"/>
                  <a:t>Dosadíme a dostáváme: 	y = 4u – 2 + u = 5u – 2</a:t>
                </a:r>
              </a:p>
              <a:p>
                <a:pPr marL="72000" indent="0">
                  <a:buNone/>
                </a:pPr>
                <a:r>
                  <a:rPr lang="cs-CZ" sz="2000" dirty="0"/>
                  <a:t>				x = (35 u – 14 – 1) / 5 = 7u – 3 </a:t>
                </a:r>
              </a:p>
              <a:p>
                <a:pPr marL="72000" indent="0">
                  <a:buNone/>
                </a:pPr>
                <a:r>
                  <a:rPr lang="cs-CZ" sz="2000" dirty="0"/>
                  <a:t>Tedy hledané číslo je tvaru:	5x + 4 = 5 (7u – 3) + 4 = 35 u – 11  (pro u = 1 je to číslo 24)</a:t>
                </a:r>
              </a:p>
              <a:p>
                <a:pPr marL="7200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  <a:blipFill>
                <a:blip r:embed="rId2"/>
                <a:stretch>
                  <a:fillRect l="-776" r="-443" b="-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349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24" y="454644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63CB653-10BA-4F4E-AA54-0525B081B7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2724" y="1533992"/>
                <a:ext cx="10481461" cy="3335958"/>
              </a:xfrm>
            </p:spPr>
            <p:txBody>
              <a:bodyPr vert="horz" lIns="0" tIns="0" rIns="0" bIns="0" numCol="2" rtlCol="0" anchor="t">
                <a:noAutofit/>
              </a:bodyPr>
              <a:lstStyle/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b="1" dirty="0">
                    <a:effectLst/>
                    <a:ea typeface="Times New Roman" panose="02020603050405020304" pitchFamily="18" charset="0"/>
                  </a:rPr>
                  <a:t>Příklad 1:</a:t>
                </a:r>
                <a:br>
                  <a:rPr lang="cs-CZ" sz="2000" b="1" dirty="0">
                    <a:ea typeface="Times New Roman" panose="02020603050405020304" pitchFamily="18" charset="0"/>
                  </a:rPr>
                </a:br>
                <a:r>
                  <a:rPr lang="cs-CZ" sz="2000" dirty="0">
                    <a:ea typeface="Times New Roman" panose="02020603050405020304" pitchFamily="18" charset="0"/>
                  </a:rPr>
                  <a:t>Rozhodněte o řešitelnosti rovnic a uveďte alespoň dvě různá řešení, pokud existují.</a:t>
                </a: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=9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−20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+7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000" b="1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b="1" dirty="0">
                    <a:ea typeface="Times New Roman" panose="02020603050405020304" pitchFamily="18" charset="0"/>
                  </a:rPr>
                  <a:t>Příklad 2:</a:t>
                </a: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dirty="0">
                    <a:ea typeface="Times New Roman" panose="02020603050405020304" pitchFamily="18" charset="0"/>
                  </a:rPr>
                  <a:t>Řešte neurčité rovnice.</a:t>
                </a: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+7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=12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−14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=15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40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:endParaRPr lang="cs-CZ" sz="2400" b="1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63CB653-10BA-4F4E-AA54-0525B081B7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2724" y="1533992"/>
                <a:ext cx="10481461" cy="3335958"/>
              </a:xfrm>
              <a:blipFill>
                <a:blip r:embed="rId2"/>
                <a:stretch>
                  <a:fillRect l="-14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22778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3:</a:t>
            </a:r>
          </a:p>
          <a:p>
            <a:pPr marL="72000" indent="0">
              <a:buNone/>
            </a:pPr>
            <a:r>
              <a:rPr lang="cs-CZ" sz="2000" dirty="0"/>
              <a:t>Určete největší a nejmenší trojciferné číslo, které dává při dělení třemi zbytek 2 a při dělení 7 zbytek 5.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4:</a:t>
            </a:r>
          </a:p>
          <a:p>
            <a:pPr marL="72000" indent="0">
              <a:buNone/>
            </a:pPr>
            <a:r>
              <a:rPr lang="cs-CZ" sz="2000" dirty="0"/>
              <a:t>Číslo 91 rozložte a součet dvou sčítanců, z nichž jeden je dělitelný pěti a druhý devíti.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5:</a:t>
            </a:r>
          </a:p>
          <a:p>
            <a:pPr marL="72000" indent="0">
              <a:buNone/>
            </a:pPr>
            <a:r>
              <a:rPr lang="cs-CZ" sz="2000" dirty="0"/>
              <a:t>Rozdíl dvou přirozených čísel, z nichž první je dělitelné číslem 23, druhé číslem 29, je roven 1. Určete nejmenší taková kladná čísla.</a:t>
            </a:r>
          </a:p>
        </p:txBody>
      </p:sp>
    </p:spTree>
    <p:extLst>
      <p:ext uri="{BB962C8B-B14F-4D97-AF65-F5344CB8AC3E}">
        <p14:creationId xmlns:p14="http://schemas.microsoft.com/office/powerpoint/2010/main" val="810187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6:</a:t>
            </a:r>
          </a:p>
          <a:p>
            <a:pPr marL="72000" indent="0">
              <a:buNone/>
            </a:pPr>
            <a:r>
              <a:rPr lang="cs-CZ" sz="2000" dirty="0"/>
              <a:t>Vytvoří-li žáci ve třídě čtveřice, jeden žák zbyde, vytvoří-li trojice, zbydou dva žáci. Kolik žáků je ve třídě, jestliže jich je více než 20 a méně než 30?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7:</a:t>
            </a:r>
          </a:p>
          <a:p>
            <a:pPr marL="72000" indent="0">
              <a:buNone/>
            </a:pPr>
            <a:r>
              <a:rPr lang="cs-CZ" sz="2000" dirty="0"/>
              <a:t>Anička sbírala na zahradě jablka. Maminka jí řekla, že za každá čtyři jablka jí dá bonbon, tatínek zase nabízí za každých 6 jablek nálepku. Jak může Anička směnit jablka za bonbony a nálepky, jestliže si nechce žádné jablko nechat? 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866561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Jaké relace na množině celých (přirozených) čísel již známe?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723225"/>
                <a:ext cx="10753200" cy="47567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rovnost</a:t>
                </a:r>
                <a:r>
                  <a:rPr lang="en-US" b="1" dirty="0">
                    <a:latin typeface="Arial Narrow" panose="020B0606020202030204" pitchFamily="34" charset="0"/>
                    <a:cs typeface="Arial"/>
                  </a:rPr>
                  <a:t>, </a:t>
                </a: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značíme =</a:t>
                </a:r>
              </a:p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„menší nebo rovno“, značíme </a:t>
                </a:r>
                <a:r>
                  <a:rPr lang="en-GB" b="1" dirty="0">
                    <a:latin typeface="Arial Narrow" panose="020B0606020202030204" pitchFamily="34" charset="0"/>
                    <a:cs typeface="Arial"/>
                  </a:rPr>
                  <a:t>&lt;</a:t>
                </a:r>
                <a:endParaRPr lang="cs-CZ" b="1" dirty="0">
                  <a:latin typeface="Arial Narrow" panose="020B0606020202030204" pitchFamily="34" charset="0"/>
                  <a:cs typeface="Arial"/>
                </a:endParaRPr>
              </a:p>
              <a:p>
                <a:pPr marL="251460" indent="-179705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dělitelnost, značíme svislou čarou: a </a:t>
                </a:r>
                <a:r>
                  <a:rPr lang="en-US" b="1" dirty="0">
                    <a:latin typeface="Arial Narrow" panose="020B0606020202030204" pitchFamily="34" charset="0"/>
                    <a:cs typeface="Arial"/>
                  </a:rPr>
                  <a:t>| b </a:t>
                </a: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– čteme „a dělí b“</a:t>
                </a:r>
              </a:p>
              <a:p>
                <a:pPr marL="251460" indent="-179705">
                  <a:buNone/>
                </a:pPr>
                <a:r>
                  <a:rPr lang="cs-CZ" dirty="0">
                    <a:latin typeface="Arial Narrow" panose="020B0606020202030204" pitchFamily="34" charset="0"/>
                    <a:cs typeface="Arial"/>
                  </a:rPr>
                  <a:t>zavedeme novou relaci: „dávat stejný zbytek po dělení m“</a:t>
                </a:r>
              </a:p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kongruence, značíme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≡</m:t>
                    </m:r>
                  </m:oMath>
                </a14:m>
                <a:endParaRPr lang="cs-CZ" b="1" dirty="0">
                  <a:latin typeface="Arial Narrow" panose="020B0606020202030204" pitchFamily="34" charset="0"/>
                  <a:ea typeface="Cambria Math" panose="02040503050406030204" pitchFamily="18" charset="0"/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i="1" u="sng" dirty="0">
                    <a:latin typeface="Arial Narrow" panose="020B0606020202030204" pitchFamily="34" charset="0"/>
                    <a:cs typeface="Arial"/>
                  </a:rPr>
                  <a:t>Příklady:</a:t>
                </a:r>
              </a:p>
              <a:p>
                <a:pPr marL="71755" indent="0">
                  <a:buNone/>
                </a:pPr>
                <a:r>
                  <a:rPr lang="cs-CZ" dirty="0">
                    <a:latin typeface="Arial Narrow" panose="020B0606020202030204" pitchFamily="34" charset="0"/>
                    <a:cs typeface="Arial"/>
                  </a:rPr>
                  <a:t>Číslo 7 dává stejný zbytek po dělení číslem 5 jako číslo 12 – zapíšeme: </a:t>
                </a: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/>
                        </a:rPr>
                        <m:t>7 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≡12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𝑚𝑜𝑑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 5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 </m:t>
                      </m:r>
                    </m:oMath>
                  </m:oMathPara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Číslo 13 dává po dělení číslem 3 stejný zbytek ja</a:t>
                </a:r>
                <a:r>
                  <a:rPr lang="cs-CZ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ko číslo 22 – zapíšeme:</a:t>
                </a:r>
                <a:endParaRPr lang="cs-CZ" b="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/>
                        </a:rPr>
                        <m:t>13 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≡22 (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𝑚𝑜𝑑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 3)</m:t>
                      </m:r>
                    </m:oMath>
                  </m:oMathPara>
                </a14:m>
                <a:endParaRPr lang="cs-CZ" dirty="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723225"/>
                <a:ext cx="10753200" cy="4756775"/>
              </a:xfrm>
              <a:blipFill>
                <a:blip r:embed="rId2"/>
                <a:stretch>
                  <a:fillRect l="-1304" t="-24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5438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7007BEB-7939-4FC8-ADB7-0DAB4AECF60B}"/>
              </a:ext>
            </a:extLst>
          </p:cNvPr>
          <p:cNvSpPr/>
          <p:nvPr/>
        </p:nvSpPr>
        <p:spPr bwMode="auto">
          <a:xfrm>
            <a:off x="1569308" y="2974670"/>
            <a:ext cx="1544595" cy="6211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021C8E-CA68-4104-BFEF-A4B7537A2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A4AB7B-70AC-453D-8D74-74D56A39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602173"/>
          </a:xfrm>
        </p:spPr>
        <p:txBody>
          <a:bodyPr/>
          <a:lstStyle/>
          <a:p>
            <a:r>
              <a:rPr lang="cs-CZ" dirty="0"/>
              <a:t>Připomenutí: věta o dělení se zbytkem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668543"/>
                <a:ext cx="10957135" cy="4703977"/>
              </a:xfrm>
            </p:spPr>
            <p:txBody>
              <a:bodyPr/>
              <a:lstStyle/>
              <a:p>
                <a:pPr marL="72000" indent="0">
                  <a:buNone/>
                </a:pPr>
                <a:endParaRPr lang="cs-CZ" sz="2400" b="1" u="sng" dirty="0"/>
              </a:p>
              <a:p>
                <a:pPr marL="72000" indent="0">
                  <a:buNone/>
                </a:pPr>
                <a:r>
                  <a:rPr lang="cs-CZ" sz="2400" b="1" u="sng" dirty="0"/>
                  <a:t>Věta: </a:t>
                </a:r>
              </a:p>
              <a:p>
                <a:pPr marL="72000" indent="0">
                  <a:buNone/>
                </a:pPr>
                <a:r>
                  <a:rPr lang="cs-CZ" sz="2400" dirty="0"/>
                  <a:t>Nechť a, b jsou celá čísla, b je různé od nuly. Potom existují čísla q, r splňující vztah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𝑏𝑞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cs-CZ" sz="2400" dirty="0"/>
                  <a:t>, kde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&lt;|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cs-CZ" sz="2400" dirty="0"/>
                  <a:t>, přičemž toto vyjádření je jednoznačné</a:t>
                </a:r>
              </a:p>
              <a:p>
                <a:r>
                  <a:rPr lang="cs-CZ" sz="2400" dirty="0"/>
                  <a:t>Číslo </a:t>
                </a:r>
                <a:r>
                  <a:rPr lang="cs-CZ" sz="2400" i="1" dirty="0"/>
                  <a:t>q</a:t>
                </a:r>
                <a:r>
                  <a:rPr lang="cs-CZ" sz="2400" dirty="0"/>
                  <a:t> se nazývá </a:t>
                </a:r>
                <a:r>
                  <a:rPr lang="cs-CZ" sz="2400" b="1" dirty="0"/>
                  <a:t>podíl </a:t>
                </a:r>
                <a:r>
                  <a:rPr lang="cs-CZ" sz="2400" dirty="0"/>
                  <a:t>(někdy také </a:t>
                </a:r>
                <a:r>
                  <a:rPr lang="cs-CZ" sz="2400" b="1" dirty="0"/>
                  <a:t>kvocient</a:t>
                </a:r>
                <a:r>
                  <a:rPr lang="cs-CZ" sz="2400" dirty="0"/>
                  <a:t>)</a:t>
                </a:r>
              </a:p>
              <a:p>
                <a:r>
                  <a:rPr lang="cs-CZ" sz="2400" dirty="0"/>
                  <a:t>Číslo </a:t>
                </a:r>
                <a:r>
                  <a:rPr lang="cs-CZ" sz="2400" i="1" dirty="0"/>
                  <a:t>r</a:t>
                </a:r>
                <a:r>
                  <a:rPr lang="cs-CZ" sz="2400" dirty="0"/>
                  <a:t> se nazývá </a:t>
                </a:r>
                <a:r>
                  <a:rPr lang="cs-CZ" sz="2400" b="1" dirty="0"/>
                  <a:t>zbytek</a:t>
                </a:r>
                <a:r>
                  <a:rPr lang="cs-CZ" sz="2400" dirty="0"/>
                  <a:t>. Zbytek </a:t>
                </a:r>
                <a:r>
                  <a:rPr lang="cs-CZ" sz="2400" i="1" dirty="0"/>
                  <a:t>r </a:t>
                </a:r>
                <a:r>
                  <a:rPr lang="cs-CZ" sz="2400" dirty="0"/>
                  <a:t>musí být vždy v rozmezí od </a:t>
                </a:r>
                <a:r>
                  <a:rPr lang="cs-CZ" sz="2400" i="1" dirty="0"/>
                  <a:t>0</a:t>
                </a:r>
                <a:r>
                  <a:rPr lang="cs-CZ" sz="2400" dirty="0"/>
                  <a:t> do </a:t>
                </a:r>
                <a:r>
                  <a:rPr lang="cs-CZ" sz="2400" i="1" dirty="0"/>
                  <a:t>(b-1)</a:t>
                </a:r>
                <a:r>
                  <a:rPr lang="cs-CZ" sz="2400" dirty="0"/>
                  <a:t>, a to včetně krajních hodnot, pouze přirozená čísla, tj. pro dělení číslem 4 dostáváme zbytky 0, 1, 2, 3; pro dělení číslem 5 zbytky 0, 1, 2, 3, 4, atd.</a:t>
                </a:r>
              </a:p>
              <a:p>
                <a:r>
                  <a:rPr lang="cs-CZ" sz="2400" dirty="0"/>
                  <a:t>Jednoznačnosti vyjádření jsme využívali při řešení </a:t>
                </a:r>
                <a:r>
                  <a:rPr lang="cs-CZ" sz="2400" dirty="0" err="1"/>
                  <a:t>diofantických</a:t>
                </a:r>
                <a:r>
                  <a:rPr lang="cs-CZ" sz="2400" dirty="0"/>
                  <a:t> rovnic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668543"/>
                <a:ext cx="10957135" cy="4703977"/>
              </a:xfrm>
              <a:blipFill>
                <a:blip r:embed="rId2"/>
                <a:stretch>
                  <a:fillRect l="-1001" r="-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76468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3684B4-4368-428A-B31F-B1F0CD75B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F545D1-FBDE-4189-98EC-579C84D1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Kongruence a zbytkové třídy: jak souvisí?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57042A-9F07-4C73-9042-BDC2B9DB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0574"/>
            <a:ext cx="10753200" cy="4707426"/>
          </a:xfrm>
        </p:spPr>
        <p:txBody>
          <a:bodyPr/>
          <a:lstStyle/>
          <a:p>
            <a:r>
              <a:rPr lang="cs-CZ" dirty="0"/>
              <a:t>Někdy nás zajímá pouze zbytek po dělení, nikoliv podíl. </a:t>
            </a:r>
          </a:p>
          <a:p>
            <a:pPr marL="72000" indent="0">
              <a:buNone/>
            </a:pPr>
            <a:r>
              <a:rPr lang="cs-CZ" dirty="0"/>
              <a:t>V takovém případě můžeme použít kongruence.</a:t>
            </a:r>
          </a:p>
          <a:p>
            <a:pPr marL="72000" indent="0">
              <a:buNone/>
            </a:pPr>
            <a:endParaRPr lang="cs-CZ" dirty="0"/>
          </a:p>
          <a:p>
            <a:pPr lvl="1"/>
            <a:r>
              <a:rPr lang="cs-CZ" dirty="0"/>
              <a:t>Příklad 1: dny v týdnu se opakují po sedmi dnech. Víme-li, že např. 8. daného měsíce je středa, potom 15. bude také středa; dále 18. bude sobota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Příklad 2: potřebujeme rozdělit ovoce mezi tři děti, ale máme 17 kusů ovoce. Číslo 17 dává po dělení třemi zbytek 2, tedy když přidáme 1 nebo 4 nebo 7, … kusů ovoce, budeme mít počet kusů dělitelný třemi</a:t>
            </a:r>
          </a:p>
          <a:p>
            <a:r>
              <a:rPr lang="cs-CZ" dirty="0"/>
              <a:t>Všechna přirozená čísla můžeme rozdělit na třídy podle toho, jaký zbytek dávají po dělení číslem </a:t>
            </a:r>
            <a:r>
              <a:rPr lang="cs-CZ" i="1" dirty="0"/>
              <a:t>m</a:t>
            </a:r>
            <a:r>
              <a:rPr lang="cs-CZ" dirty="0"/>
              <a:t> – těmto třídám říkáme </a:t>
            </a:r>
          </a:p>
          <a:p>
            <a:pPr marL="72000" indent="0">
              <a:buNone/>
            </a:pPr>
            <a:r>
              <a:rPr lang="cs-CZ" dirty="0"/>
              <a:t>		</a:t>
            </a:r>
            <a:r>
              <a:rPr lang="cs-CZ" u="sng" dirty="0"/>
              <a:t>zbytkové třídy modulo </a:t>
            </a:r>
            <a:r>
              <a:rPr lang="cs-CZ" i="1" u="sng" dirty="0"/>
              <a:t>m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747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3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</a:p>
          <a:p>
            <a:pPr marL="72000" indent="0">
              <a:buNone/>
            </a:pPr>
            <a:r>
              <a:rPr lang="cs-CZ" sz="2400" dirty="0"/>
              <a:t>Komutativní				Komutativní, Neutrální prvek: 1</a:t>
            </a:r>
          </a:p>
          <a:p>
            <a:pPr marL="72000" indent="0">
              <a:buNone/>
            </a:pPr>
            <a:r>
              <a:rPr lang="cs-CZ" sz="2400" dirty="0"/>
              <a:t>Neutrální prvek: 0 	(agresivní prvek pro násobení)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 – 1 i 2 jsou inverzní samy k sobě</a:t>
            </a:r>
            <a:endParaRPr lang="cs-CZ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5E3670-75B4-40BD-9A06-585BD2EEE3C4}"/>
              </a:ext>
            </a:extLst>
          </p:cNvPr>
          <p:cNvGraphicFramePr>
            <a:graphicFrameLocks noGrp="1"/>
          </p:cNvGraphicFramePr>
          <p:nvPr/>
        </p:nvGraphicFramePr>
        <p:xfrm>
          <a:off x="1991360" y="1647689"/>
          <a:ext cx="349504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val="3060786157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1147481691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940086142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62354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07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6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34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0212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88C1E22-D820-4942-A444-E568D8440D83}"/>
              </a:ext>
            </a:extLst>
          </p:cNvPr>
          <p:cNvGraphicFramePr>
            <a:graphicFrameLocks noGrp="1"/>
          </p:cNvGraphicFramePr>
          <p:nvPr/>
        </p:nvGraphicFramePr>
        <p:xfrm>
          <a:off x="6130722" y="1615515"/>
          <a:ext cx="398864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160">
                  <a:extLst>
                    <a:ext uri="{9D8B030D-6E8A-4147-A177-3AD203B41FA5}">
                      <a16:colId xmlns:a16="http://schemas.microsoft.com/office/drawing/2014/main" val="2799643124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935245320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656878693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6723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771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1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347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98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0254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4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  <a:r>
              <a:rPr lang="cs-CZ" sz="2400" dirty="0"/>
              <a:t>        6.10 = 2.3.2.5=4.3.5</a:t>
            </a:r>
          </a:p>
          <a:p>
            <a:pPr marL="72000" indent="0">
              <a:buNone/>
            </a:pPr>
            <a:r>
              <a:rPr lang="cs-CZ" sz="2400" dirty="0"/>
              <a:t>Komutativní				Komutativní     (4k+2)(4m+2) = 4 (…)+4 =4((..))</a:t>
            </a:r>
          </a:p>
          <a:p>
            <a:pPr marL="72000" indent="0">
              <a:buNone/>
            </a:pPr>
            <a:r>
              <a:rPr lang="cs-CZ" sz="2400" dirty="0"/>
              <a:t>Neutrální prvek: 0 			Neutrální prvek: 1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prvky, ale ani 2 nemá inverzní prvek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7C6C5D37-E22F-456D-BFCA-11AFE0A2EF88}"/>
              </a:ext>
            </a:extLst>
          </p:cNvPr>
          <p:cNvGraphicFramePr>
            <a:graphicFrameLocks noGrp="1"/>
          </p:cNvGraphicFramePr>
          <p:nvPr/>
        </p:nvGraphicFramePr>
        <p:xfrm>
          <a:off x="2496692" y="1281929"/>
          <a:ext cx="3856975" cy="184912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771395">
                  <a:extLst>
                    <a:ext uri="{9D8B030D-6E8A-4147-A177-3AD203B41FA5}">
                      <a16:colId xmlns:a16="http://schemas.microsoft.com/office/drawing/2014/main" val="3275418793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042766817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823695525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4277242249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344292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29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7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8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50554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10357CE-B3B8-4000-82F1-15C8FCAFAC80}"/>
              </a:ext>
            </a:extLst>
          </p:cNvPr>
          <p:cNvGraphicFramePr>
            <a:graphicFrameLocks noGrp="1"/>
          </p:cNvGraphicFramePr>
          <p:nvPr/>
        </p:nvGraphicFramePr>
        <p:xfrm>
          <a:off x="7068534" y="1281929"/>
          <a:ext cx="3856975" cy="184912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771395">
                  <a:extLst>
                    <a:ext uri="{9D8B030D-6E8A-4147-A177-3AD203B41FA5}">
                      <a16:colId xmlns:a16="http://schemas.microsoft.com/office/drawing/2014/main" val="3275418793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042766817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823695525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4277242249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344292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29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7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8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5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11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24AE89-B9CD-40EA-A1A3-6E2ECEF0F2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7BECB1-3C0D-4581-BE3F-3C8416D1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Věta 1: 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platí:</a:t>
                </a:r>
              </a:p>
              <a:p>
                <a:r>
                  <a:rPr lang="cs-CZ" dirty="0"/>
                  <a:t> 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zároveň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cs-CZ" dirty="0"/>
                </a:br>
                <a:r>
                  <a:rPr lang="cs-CZ" dirty="0"/>
                  <a:t> symbolicky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 ∧ 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begChr m:val="|"/>
                        <m:endChr m:val="|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 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2B39886-EA55-47E4-990E-00C12E874332}"/>
              </a:ext>
            </a:extLst>
          </p:cNvPr>
          <p:cNvSpPr/>
          <p:nvPr/>
        </p:nvSpPr>
        <p:spPr bwMode="auto">
          <a:xfrm>
            <a:off x="444295" y="2532993"/>
            <a:ext cx="9633890" cy="263300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74318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m=5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5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</a:p>
          <a:p>
            <a:pPr marL="72000" indent="0">
              <a:buNone/>
            </a:pPr>
            <a:r>
              <a:rPr lang="cs-CZ" sz="2400" dirty="0"/>
              <a:t>Komutativní	Neutrální prvek: 0 	Komutativní, 	Neutrální prvek: 1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prvky, inverzní prvky existují pro čísla 1-4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9B3309A-7E42-42E8-8960-F671A1E79916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093969"/>
          <a:ext cx="399288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445522240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3172766338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066686565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1763465765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3740051553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14369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55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4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40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1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02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161612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1245079-A9D2-4740-9348-4E58EE00ECE4}"/>
              </a:ext>
            </a:extLst>
          </p:cNvPr>
          <p:cNvGraphicFramePr>
            <a:graphicFrameLocks noGrp="1"/>
          </p:cNvGraphicFramePr>
          <p:nvPr/>
        </p:nvGraphicFramePr>
        <p:xfrm>
          <a:off x="6939280" y="1093969"/>
          <a:ext cx="4084320" cy="2219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125908122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71070937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74484500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940664717"/>
                    </a:ext>
                  </a:extLst>
                </a:gridCol>
                <a:gridCol w="680720">
                  <a:extLst>
                    <a:ext uri="{9D8B030D-6E8A-4147-A177-3AD203B41FA5}">
                      <a16:colId xmlns:a16="http://schemas.microsoft.com/office/drawing/2014/main" val="3620802331"/>
                    </a:ext>
                  </a:extLst>
                </a:gridCol>
                <a:gridCol w="680720">
                  <a:extLst>
                    <a:ext uri="{9D8B030D-6E8A-4147-A177-3AD203B41FA5}">
                      <a16:colId xmlns:a16="http://schemas.microsoft.com/office/drawing/2014/main" val="1279959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99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4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335129"/>
                  </a:ext>
                </a:extLst>
              </a:tr>
              <a:tr h="272551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84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0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433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6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Opět dopadá skoro všechno analogicky, nacházíme dva dělitele nuly: čísla 2 a 3.</a:t>
            </a:r>
          </a:p>
          <a:p>
            <a:pPr marL="72000" indent="0">
              <a:buNone/>
            </a:pPr>
            <a:r>
              <a:rPr lang="cs-CZ" dirty="0"/>
              <a:t>Nápad: pokud je modulo prvočíslo, </a:t>
            </a:r>
            <a:r>
              <a:rPr lang="cs-CZ" dirty="0" err="1"/>
              <a:t>dělitelé</a:t>
            </a:r>
            <a:r>
              <a:rPr lang="cs-CZ" dirty="0"/>
              <a:t> nuly nebudou, jinak ano – děliteli nuly budou vždy všichni </a:t>
            </a:r>
            <a:r>
              <a:rPr lang="cs-CZ" dirty="0" err="1"/>
              <a:t>dělitelé</a:t>
            </a:r>
            <a:r>
              <a:rPr lang="cs-CZ" dirty="0"/>
              <a:t> daného čísla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B5FDA51-8B49-43A6-8603-21166D9193D2}"/>
              </a:ext>
            </a:extLst>
          </p:cNvPr>
          <p:cNvGraphicFramePr>
            <a:graphicFrameLocks noGrp="1"/>
          </p:cNvGraphicFramePr>
          <p:nvPr/>
        </p:nvGraphicFramePr>
        <p:xfrm>
          <a:off x="666000" y="1532466"/>
          <a:ext cx="5293358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194">
                  <a:extLst>
                    <a:ext uri="{9D8B030D-6E8A-4147-A177-3AD203B41FA5}">
                      <a16:colId xmlns:a16="http://schemas.microsoft.com/office/drawing/2014/main" val="1670539528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2727372010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3237667917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1146515748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708377647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341448259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2679091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362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75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05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2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6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8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665589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3A5E596-E7EA-43AC-B95B-E3ADA0F7F863}"/>
              </a:ext>
            </a:extLst>
          </p:cNvPr>
          <p:cNvGraphicFramePr>
            <a:graphicFrameLocks noGrp="1"/>
          </p:cNvGraphicFramePr>
          <p:nvPr/>
        </p:nvGraphicFramePr>
        <p:xfrm>
          <a:off x="6274163" y="1449492"/>
          <a:ext cx="5730242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606">
                  <a:extLst>
                    <a:ext uri="{9D8B030D-6E8A-4147-A177-3AD203B41FA5}">
                      <a16:colId xmlns:a16="http://schemas.microsoft.com/office/drawing/2014/main" val="419607799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2627252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2869062269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4114695208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349195193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739453214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3186436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4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6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88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40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3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4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39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3025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C571C3-C4A5-400F-AE29-17FAB65DE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175F0A-E5D3-4E71-A33B-3ED516C1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Příklad 1.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Víme, že číslo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dává při dělení sedmi zbytek 1. Jaký zbytek dává po dělení 7 výraz 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cs-CZ" sz="2000" b="0" dirty="0"/>
                  <a:t>        		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+6=49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+14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+1+6=49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+14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cs-CZ" sz="2000" b="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r>
                  <a:rPr lang="cs-CZ" sz="2000" b="0" dirty="0"/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+1+1</m:t>
                        </m:r>
                      </m:e>
                    </m:d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+1+6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=7(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+1)(7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cs-CZ" sz="2000" b="0" dirty="0"/>
              </a:p>
              <a:p>
                <a:pPr marL="72000" indent="0">
                  <a:buNone/>
                </a:pPr>
                <a:r>
                  <a:rPr lang="cs-CZ" sz="2000" b="1" dirty="0"/>
                  <a:t>Příklad 2.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Číslo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dává při dělení čtyřmi zbytek 3. Jaký zbytek po dělení čtyřmi dává výraz 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cs-CZ" sz="2000" dirty="0"/>
                  <a:t>     		 </a:t>
                </a:r>
                <a14:m>
                  <m:oMath xmlns:m="http://schemas.openxmlformats.org/officeDocument/2006/math"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cs-CZ" sz="2000" dirty="0"/>
                  <a:t>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cs-CZ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+3=</m:t>
                    </m:r>
                  </m:oMath>
                </a14:m>
                <a:endParaRPr lang="cs-CZ" sz="200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000" b="0" dirty="0"/>
                  <a:t>   			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cs-CZ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+1=</m:t>
                    </m:r>
                  </m:oMath>
                </a14:m>
                <a:endParaRPr lang="cs-CZ" sz="2000" b="0" dirty="0"/>
              </a:p>
              <a:p>
                <a:pPr marL="7200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  <a:blipFill>
                <a:blip r:embed="rId2"/>
                <a:stretch>
                  <a:fillRect l="-7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2861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24" y="454644"/>
            <a:ext cx="10753200" cy="451576"/>
          </a:xfrm>
        </p:spPr>
        <p:txBody>
          <a:bodyPr/>
          <a:lstStyle/>
          <a:p>
            <a:r>
              <a:rPr lang="cs-CZ" dirty="0"/>
              <a:t>Úlohy k opakování základů algebry 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724" y="1533991"/>
            <a:ext cx="10481461" cy="4360182"/>
          </a:xfrm>
        </p:spPr>
        <p:txBody>
          <a:bodyPr vert="horz" lIns="0" tIns="0" rIns="0" bIns="0" numCol="2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Příklad 1:</a:t>
            </a:r>
            <a:br>
              <a:rPr lang="cs-CZ" sz="2000" b="1" dirty="0">
                <a:ea typeface="Times New Roman" panose="02020603050405020304" pitchFamily="18" charset="0"/>
              </a:rPr>
            </a:br>
            <a:r>
              <a:rPr lang="cs-CZ" sz="2000" dirty="0">
                <a:ea typeface="Times New Roman" panose="02020603050405020304" pitchFamily="18" charset="0"/>
              </a:rPr>
              <a:t>Uveďte, jaké vlastnosti má relace rovnosti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b="0" dirty="0">
                <a:ea typeface="Times New Roman" panose="02020603050405020304" pitchFamily="18" charset="0"/>
              </a:rPr>
              <a:t>Na množině přirozených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celých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racionálních čísel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Určete, zda se jedná o relaci typu </a:t>
            </a:r>
            <a:r>
              <a:rPr lang="cs-CZ" sz="2000" b="1" u="sng" dirty="0">
                <a:ea typeface="Times New Roman" panose="02020603050405020304" pitchFamily="18" charset="0"/>
              </a:rPr>
              <a:t>ekvivalence</a:t>
            </a:r>
            <a:r>
              <a:rPr lang="cs-CZ" sz="2000" b="1" dirty="0">
                <a:ea typeface="Times New Roman" panose="02020603050405020304" pitchFamily="18" charset="0"/>
              </a:rPr>
              <a:t> nebo </a:t>
            </a:r>
            <a:r>
              <a:rPr lang="cs-CZ" sz="2000" b="1" u="sng" dirty="0">
                <a:ea typeface="Times New Roman" panose="02020603050405020304" pitchFamily="18" charset="0"/>
              </a:rPr>
              <a:t>uspořádání</a:t>
            </a:r>
            <a:endParaRPr lang="cs-CZ" sz="2000" u="sng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b="1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b="1" dirty="0">
                <a:ea typeface="Times New Roman" panose="02020603050405020304" pitchFamily="18" charset="0"/>
              </a:rPr>
              <a:t>Příklad 2: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Uveďte, jaké vlastnosti má relace menší nebo rovno.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b="0" dirty="0">
                <a:ea typeface="Times New Roman" panose="02020603050405020304" pitchFamily="18" charset="0"/>
              </a:rPr>
              <a:t>Na množině přirozených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celých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racionálních čísel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Určete, zda se jedná o relaci typu </a:t>
            </a:r>
            <a:r>
              <a:rPr lang="cs-CZ" sz="2000" b="1" dirty="0">
                <a:ea typeface="Times New Roman" panose="02020603050405020304" pitchFamily="18" charset="0"/>
              </a:rPr>
              <a:t>ekvivalence nebo </a:t>
            </a:r>
            <a:r>
              <a:rPr lang="cs-CZ" sz="2000" b="1" u="sng" dirty="0">
                <a:ea typeface="Times New Roman" panose="02020603050405020304" pitchFamily="18" charset="0"/>
              </a:rPr>
              <a:t>uspořádání</a:t>
            </a:r>
            <a:r>
              <a:rPr lang="cs-CZ" sz="2000" u="sng" dirty="0"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endParaRPr lang="cs-CZ" sz="24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364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Úlohy k opakování základů algebry 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10753200" cy="4778999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3:</a:t>
            </a:r>
          </a:p>
          <a:p>
            <a:pPr marL="72000" indent="0">
              <a:buNone/>
            </a:pPr>
            <a:r>
              <a:rPr lang="cs-CZ" sz="2000" dirty="0"/>
              <a:t>Určete, jaké vlastnosti má relace dělitelnosti na množině přirozených čísel.</a:t>
            </a:r>
          </a:p>
          <a:p>
            <a:pPr marL="72000" indent="0">
              <a:buNone/>
            </a:pPr>
            <a:r>
              <a:rPr lang="cs-CZ" sz="2000" i="1" dirty="0"/>
              <a:t>Připomínáme: </a:t>
            </a:r>
            <a:r>
              <a:rPr lang="cs-CZ" sz="2000" u="sng" dirty="0"/>
              <a:t>číslo </a:t>
            </a:r>
            <a:r>
              <a:rPr lang="cs-CZ" sz="2000" i="1" u="sng" dirty="0"/>
              <a:t>a</a:t>
            </a:r>
            <a:r>
              <a:rPr lang="cs-CZ" sz="2000" u="sng" dirty="0"/>
              <a:t> je v relaci s číslem </a:t>
            </a:r>
            <a:r>
              <a:rPr lang="cs-CZ" sz="2000" i="1" u="sng" dirty="0"/>
              <a:t>b</a:t>
            </a:r>
            <a:r>
              <a:rPr lang="cs-CZ" sz="2000" u="sng" dirty="0"/>
              <a:t> tehdy, pokud platí: </a:t>
            </a:r>
            <a:r>
              <a:rPr lang="cs-CZ" sz="2000" i="1" u="sng" dirty="0"/>
              <a:t>a</a:t>
            </a:r>
            <a:r>
              <a:rPr lang="cs-CZ" sz="2000" u="sng" dirty="0"/>
              <a:t> dělí </a:t>
            </a:r>
            <a:r>
              <a:rPr lang="cs-CZ" sz="2000" i="1" u="sng" dirty="0"/>
              <a:t>b</a:t>
            </a:r>
          </a:p>
          <a:p>
            <a:pPr marL="72000" indent="0">
              <a:buNone/>
            </a:pPr>
            <a:r>
              <a:rPr lang="cs-CZ" sz="2000" i="1" dirty="0"/>
              <a:t>(tj. např. 3 dělí 3 --- dvojice 3, 3 je v relaci; 2 dělí 4, tj. dvojice 2, 4 je v relací,</a:t>
            </a:r>
          </a:p>
          <a:p>
            <a:pPr marL="72000" indent="0">
              <a:buNone/>
            </a:pPr>
            <a:r>
              <a:rPr lang="cs-CZ" sz="2000" i="1" dirty="0"/>
              <a:t>ale 4 nedělí 2, tj. dvojice 4, 2 v relaci není	</a:t>
            </a:r>
            <a:r>
              <a:rPr lang="cs-CZ" sz="2000" dirty="0"/>
              <a:t>R, </a:t>
            </a:r>
            <a:r>
              <a:rPr lang="cs-CZ" sz="2000" dirty="0" err="1"/>
              <a:t>aS</a:t>
            </a:r>
            <a:r>
              <a:rPr lang="cs-CZ" sz="2000" dirty="0"/>
              <a:t>, T – uspořádání – „stromeček“</a:t>
            </a:r>
          </a:p>
          <a:p>
            <a:pPr marL="72000" indent="0">
              <a:buNone/>
            </a:pPr>
            <a:r>
              <a:rPr lang="cs-CZ" sz="2000" b="1" dirty="0"/>
              <a:t>Příklad 4:</a:t>
            </a:r>
          </a:p>
          <a:p>
            <a:pPr marL="72000" indent="0">
              <a:buNone/>
            </a:pPr>
            <a:r>
              <a:rPr lang="cs-CZ" sz="2000" dirty="0"/>
              <a:t>Určete, jaké vlastnosti má relace kongruence na množině celých čísel. </a:t>
            </a:r>
          </a:p>
          <a:p>
            <a:pPr marL="72000" indent="0">
              <a:buNone/>
            </a:pPr>
            <a:r>
              <a:rPr lang="cs-CZ" sz="2000" i="1" dirty="0"/>
              <a:t>Připomínáme: </a:t>
            </a:r>
            <a:r>
              <a:rPr lang="cs-CZ" sz="2000" u="sng" dirty="0"/>
              <a:t>číslo </a:t>
            </a:r>
            <a:r>
              <a:rPr lang="cs-CZ" sz="2000" i="1" u="sng" dirty="0"/>
              <a:t>a</a:t>
            </a:r>
            <a:r>
              <a:rPr lang="cs-CZ" sz="2000" u="sng" dirty="0"/>
              <a:t> je kongruentní modulo </a:t>
            </a:r>
            <a:r>
              <a:rPr lang="cs-CZ" sz="2000" i="1" u="sng" dirty="0"/>
              <a:t>m</a:t>
            </a:r>
            <a:r>
              <a:rPr lang="cs-CZ" sz="2000" u="sng" dirty="0"/>
              <a:t> s číslem </a:t>
            </a:r>
            <a:r>
              <a:rPr lang="cs-CZ" sz="2000" i="1" u="sng" dirty="0"/>
              <a:t>b</a:t>
            </a:r>
            <a:r>
              <a:rPr lang="cs-CZ" sz="2000" u="sng" dirty="0"/>
              <a:t> tehdy, pokud </a:t>
            </a:r>
            <a:r>
              <a:rPr lang="cs-CZ" sz="2000" i="1" u="sng" dirty="0"/>
              <a:t>a</a:t>
            </a:r>
            <a:r>
              <a:rPr lang="cs-CZ" sz="2000" u="sng" dirty="0"/>
              <a:t> i </a:t>
            </a:r>
            <a:r>
              <a:rPr lang="cs-CZ" sz="2000" i="1" u="sng" dirty="0"/>
              <a:t>b</a:t>
            </a:r>
            <a:r>
              <a:rPr lang="cs-CZ" sz="2000" u="sng" dirty="0"/>
              <a:t> dávají stejný zbytek po dělení číslem </a:t>
            </a:r>
            <a:r>
              <a:rPr lang="cs-CZ" sz="2000" i="1" u="sng" dirty="0"/>
              <a:t>m</a:t>
            </a:r>
            <a:r>
              <a:rPr lang="cs-CZ" sz="2000" u="sng" dirty="0"/>
              <a:t>.</a:t>
            </a:r>
            <a:r>
              <a:rPr lang="cs-CZ" sz="2000" dirty="0"/>
              <a:t>			R, S, T….. Ekvivalence – (zbytkové) třidy</a:t>
            </a:r>
          </a:p>
          <a:p>
            <a:pPr marL="72000" indent="0">
              <a:buNone/>
            </a:pPr>
            <a:r>
              <a:rPr lang="cs-CZ" sz="2000" i="1" dirty="0"/>
              <a:t>7 je </a:t>
            </a:r>
            <a:r>
              <a:rPr lang="cs-CZ" sz="2000" i="1" dirty="0" err="1"/>
              <a:t>kongr</a:t>
            </a:r>
            <a:r>
              <a:rPr lang="cs-CZ" sz="2000" i="1" dirty="0"/>
              <a:t>. 12 (</a:t>
            </a:r>
            <a:r>
              <a:rPr lang="cs-CZ" sz="2000" i="1" dirty="0" err="1"/>
              <a:t>mod</a:t>
            </a:r>
            <a:r>
              <a:rPr lang="cs-CZ" sz="2000" i="1" dirty="0"/>
              <a:t> 5) a 12 je </a:t>
            </a:r>
            <a:r>
              <a:rPr lang="cs-CZ" sz="2000" i="1" dirty="0" err="1"/>
              <a:t>kongr</a:t>
            </a:r>
            <a:r>
              <a:rPr lang="cs-CZ" sz="2000" i="1" dirty="0"/>
              <a:t>. 17 (</a:t>
            </a:r>
            <a:r>
              <a:rPr lang="cs-CZ" sz="2000" i="1" dirty="0" err="1"/>
              <a:t>mod</a:t>
            </a:r>
            <a:r>
              <a:rPr lang="cs-CZ" sz="2000" i="1" dirty="0"/>
              <a:t> 5), tedy 7 je </a:t>
            </a:r>
            <a:r>
              <a:rPr lang="cs-CZ" sz="2000" i="1" dirty="0" err="1"/>
              <a:t>kongr</a:t>
            </a:r>
            <a:r>
              <a:rPr lang="cs-CZ" sz="2000" i="1" dirty="0"/>
              <a:t>. 17 (</a:t>
            </a:r>
            <a:r>
              <a:rPr lang="cs-CZ" sz="2000" i="1" dirty="0" err="1"/>
              <a:t>mod</a:t>
            </a:r>
            <a:r>
              <a:rPr lang="cs-CZ" sz="2000" i="1" dirty="0"/>
              <a:t> 5)</a:t>
            </a:r>
          </a:p>
        </p:txBody>
      </p:sp>
    </p:spTree>
    <p:extLst>
      <p:ext uri="{BB962C8B-B14F-4D97-AF65-F5344CB8AC3E}">
        <p14:creationId xmlns:p14="http://schemas.microsoft.com/office/powerpoint/2010/main" val="34887725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8A85B9-C547-4280-92BC-A923297CFF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4AB2D5-F97B-49B2-8D7B-D28BC036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5856"/>
            <a:ext cx="10753200" cy="451576"/>
          </a:xfrm>
        </p:spPr>
        <p:txBody>
          <a:bodyPr/>
          <a:lstStyle/>
          <a:p>
            <a:r>
              <a:rPr lang="cs-CZ" dirty="0"/>
              <a:t>Kalendář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3383FB-1876-4741-9D28-1CD6E69C0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70545"/>
            <a:ext cx="11555392" cy="4760695"/>
          </a:xfrm>
        </p:spPr>
        <p:txBody>
          <a:bodyPr/>
          <a:lstStyle/>
          <a:p>
            <a:pPr marL="72000" indent="0">
              <a:buNone/>
            </a:pPr>
            <a:r>
              <a:rPr lang="cs-CZ" sz="2400" b="0" dirty="0"/>
              <a:t>Když 1. ledna je pondělí, co je 			1. července?	- sobota </a:t>
            </a:r>
            <a:r>
              <a:rPr lang="cs-CZ" sz="2400" b="0" dirty="0">
                <a:solidFill>
                  <a:srgbClr val="FF0000"/>
                </a:solidFill>
              </a:rPr>
              <a:t>čtvrtek</a:t>
            </a:r>
          </a:p>
          <a:p>
            <a:pPr marL="72000" indent="0">
              <a:buNone/>
            </a:pPr>
            <a:r>
              <a:rPr lang="cs-CZ" sz="2400" b="0" dirty="0"/>
              <a:t>1. února? 	- čtvrtek				1. srpna?	- úterý	     </a:t>
            </a:r>
            <a:r>
              <a:rPr lang="cs-CZ" sz="2400" b="0" dirty="0">
                <a:solidFill>
                  <a:srgbClr val="FF0000"/>
                </a:solidFill>
              </a:rPr>
              <a:t>neděle</a:t>
            </a:r>
          </a:p>
          <a:p>
            <a:pPr marL="72000" indent="0">
              <a:buNone/>
            </a:pPr>
            <a:r>
              <a:rPr lang="cs-CZ" sz="2400" dirty="0"/>
              <a:t>1. března?	- čtvrtek (nepřestupný rok)		1. září?	- pátek    </a:t>
            </a:r>
            <a:r>
              <a:rPr lang="cs-CZ" sz="2400" dirty="0">
                <a:solidFill>
                  <a:srgbClr val="FF0000"/>
                </a:solidFill>
              </a:rPr>
              <a:t>středa</a:t>
            </a:r>
          </a:p>
          <a:p>
            <a:pPr marL="72000" indent="0">
              <a:buNone/>
            </a:pPr>
            <a:r>
              <a:rPr lang="cs-CZ" sz="2400" b="0" dirty="0"/>
              <a:t>1. dubna?	</a:t>
            </a:r>
            <a:r>
              <a:rPr lang="cs-CZ" sz="2400" dirty="0"/>
              <a:t>- sobota 				1. října?	- pondělí  </a:t>
            </a:r>
            <a:r>
              <a:rPr lang="cs-CZ" sz="2400" dirty="0">
                <a:solidFill>
                  <a:srgbClr val="FF0000"/>
                </a:solidFill>
              </a:rPr>
              <a:t>pátek</a:t>
            </a:r>
          </a:p>
          <a:p>
            <a:pPr marL="72000" indent="0">
              <a:buNone/>
            </a:pPr>
            <a:r>
              <a:rPr lang="cs-CZ" sz="2400" b="0" dirty="0"/>
              <a:t>1. května? 	- pondělí				1. listopadu?	- čtvrtek   </a:t>
            </a:r>
            <a:r>
              <a:rPr lang="cs-CZ" sz="2400" b="0" dirty="0">
                <a:solidFill>
                  <a:srgbClr val="FF0000"/>
                </a:solidFill>
              </a:rPr>
              <a:t>pondělí</a:t>
            </a:r>
          </a:p>
          <a:p>
            <a:pPr marL="72000" indent="0">
              <a:buNone/>
            </a:pPr>
            <a:r>
              <a:rPr lang="cs-CZ" sz="2400" dirty="0"/>
              <a:t>1. června? 	- čtvrtek				1. prosince?	- sobota    </a:t>
            </a:r>
            <a:r>
              <a:rPr lang="cs-CZ" sz="2400" dirty="0">
                <a:solidFill>
                  <a:srgbClr val="FF0000"/>
                </a:solidFill>
              </a:rPr>
              <a:t>středa</a:t>
            </a:r>
          </a:p>
          <a:p>
            <a:pPr marL="72000" indent="0">
              <a:buNone/>
            </a:pPr>
            <a:r>
              <a:rPr lang="cs-CZ" sz="2400" b="0" dirty="0"/>
              <a:t>					</a:t>
            </a:r>
          </a:p>
          <a:p>
            <a:pPr marL="72000" indent="0">
              <a:buNone/>
            </a:pPr>
            <a:r>
              <a:rPr lang="cs-CZ" sz="2400" dirty="0"/>
              <a:t>				Namátkou – loni bylo 1. září i 1. prosince </a:t>
            </a:r>
            <a:r>
              <a:rPr lang="cs-CZ" sz="2400" b="1" dirty="0"/>
              <a:t>úterý</a:t>
            </a:r>
            <a:endParaRPr lang="cs-CZ" sz="2400" b="0" dirty="0"/>
          </a:p>
          <a:p>
            <a:pPr marL="72000" indent="0">
              <a:buNone/>
            </a:pPr>
            <a:r>
              <a:rPr lang="cs-CZ" dirty="0"/>
              <a:t>				Letos – 1. ledna byl pátek, 1. března pondělí, také 					1. listopadu bude pondělí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C3E1802-77A3-42BE-9CE1-9A62D79D5D67}"/>
              </a:ext>
            </a:extLst>
          </p:cNvPr>
          <p:cNvGraphicFramePr>
            <a:graphicFrameLocks noGrp="1"/>
          </p:cNvGraphicFramePr>
          <p:nvPr/>
        </p:nvGraphicFramePr>
        <p:xfrm>
          <a:off x="540000" y="4204093"/>
          <a:ext cx="2870466" cy="172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822">
                  <a:extLst>
                    <a:ext uri="{9D8B030D-6E8A-4147-A177-3AD203B41FA5}">
                      <a16:colId xmlns:a16="http://schemas.microsoft.com/office/drawing/2014/main" val="1424226479"/>
                    </a:ext>
                  </a:extLst>
                </a:gridCol>
                <a:gridCol w="956822">
                  <a:extLst>
                    <a:ext uri="{9D8B030D-6E8A-4147-A177-3AD203B41FA5}">
                      <a16:colId xmlns:a16="http://schemas.microsoft.com/office/drawing/2014/main" val="1670966226"/>
                    </a:ext>
                  </a:extLst>
                </a:gridCol>
                <a:gridCol w="956822">
                  <a:extLst>
                    <a:ext uri="{9D8B030D-6E8A-4147-A177-3AD203B41FA5}">
                      <a16:colId xmlns:a16="http://schemas.microsoft.com/office/drawing/2014/main" val="180241806"/>
                    </a:ext>
                  </a:extLst>
                </a:gridCol>
              </a:tblGrid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96890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15851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271819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33392"/>
                  </a:ext>
                </a:extLst>
              </a:tr>
            </a:tbl>
          </a:graphicData>
        </a:graphic>
      </p:graphicFrame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C22B9F3-B297-4DB1-939B-E7AF1FCB0C7D}"/>
              </a:ext>
            </a:extLst>
          </p:cNvPr>
          <p:cNvSpPr txBox="1">
            <a:spLocks/>
          </p:cNvSpPr>
          <p:nvPr/>
        </p:nvSpPr>
        <p:spPr>
          <a:xfrm>
            <a:off x="414000" y="1170546"/>
            <a:ext cx="11555392" cy="4760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Když 1. ledna je pondělí, co je 	</a:t>
            </a:r>
            <a:r>
              <a:rPr lang="cs-CZ" sz="2400" b="1" kern="0" dirty="0">
                <a:solidFill>
                  <a:srgbClr val="FF0000"/>
                </a:solidFill>
              </a:rPr>
              <a:t>pátek</a:t>
            </a:r>
            <a:r>
              <a:rPr lang="cs-CZ" sz="2400" kern="0" dirty="0"/>
              <a:t>		1. července?	- sobota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února? 	- čtvrtek		</a:t>
            </a:r>
            <a:r>
              <a:rPr lang="cs-CZ" sz="2400" kern="0" dirty="0">
                <a:solidFill>
                  <a:srgbClr val="FF0000"/>
                </a:solidFill>
              </a:rPr>
              <a:t>pondělí 28</a:t>
            </a:r>
            <a:r>
              <a:rPr lang="cs-CZ" sz="2400" kern="0" dirty="0"/>
              <a:t>	1. srpna?	- úterý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března?	- čtvrtek (nepřestupný rok)	</a:t>
            </a:r>
            <a:r>
              <a:rPr lang="cs-CZ" sz="2400" kern="0" dirty="0">
                <a:solidFill>
                  <a:srgbClr val="FF0000"/>
                </a:solidFill>
              </a:rPr>
              <a:t>31…3</a:t>
            </a:r>
            <a:r>
              <a:rPr lang="cs-CZ" sz="2400" kern="0" dirty="0"/>
              <a:t>	1. září?	- pátek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dubna?	- s	 		</a:t>
            </a:r>
            <a:r>
              <a:rPr lang="cs-CZ" sz="2400" kern="0" dirty="0">
                <a:solidFill>
                  <a:srgbClr val="FF0000"/>
                </a:solidFill>
              </a:rPr>
              <a:t>čtvrtek</a:t>
            </a:r>
            <a:r>
              <a:rPr lang="cs-CZ" sz="2400" kern="0" dirty="0"/>
              <a:t>	 </a:t>
            </a:r>
            <a:r>
              <a:rPr lang="cs-CZ" sz="2400" kern="0" dirty="0">
                <a:solidFill>
                  <a:srgbClr val="FF0000"/>
                </a:solidFill>
              </a:rPr>
              <a:t>30..2</a:t>
            </a:r>
            <a:r>
              <a:rPr lang="cs-CZ" sz="2400" kern="0" dirty="0"/>
              <a:t>	1. října?	- pondělí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května? 	- pondělí		</a:t>
            </a:r>
            <a:r>
              <a:rPr lang="cs-CZ" sz="2400" kern="0" dirty="0">
                <a:solidFill>
                  <a:srgbClr val="FF0000"/>
                </a:solidFill>
              </a:rPr>
              <a:t>sobota</a:t>
            </a:r>
            <a:r>
              <a:rPr lang="cs-CZ" sz="2400" kern="0" dirty="0"/>
              <a:t>	1. listopadu?	- čtvrtek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června? 	- čtvrtek                    </a:t>
            </a:r>
            <a:r>
              <a:rPr lang="cs-CZ" sz="2400" kern="0" dirty="0">
                <a:solidFill>
                  <a:srgbClr val="FF0000"/>
                </a:solidFill>
              </a:rPr>
              <a:t>úterý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1. prosince?	- sobota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	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6188200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Přestupné roky a počáteční hodnota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1" y="1030228"/>
            <a:ext cx="11069798" cy="507401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400" dirty="0"/>
              <a:t>Každý čtvrtý rok, tj. rok dělitelný 4, avšak nikoliv 100</a:t>
            </a:r>
          </a:p>
          <a:p>
            <a:pPr>
              <a:buFontTx/>
              <a:buChar char="-"/>
            </a:pPr>
            <a:r>
              <a:rPr lang="cs-CZ" sz="2400" dirty="0"/>
              <a:t>Rok 1900 přestupný nebyl</a:t>
            </a:r>
          </a:p>
          <a:p>
            <a:pPr>
              <a:buFontTx/>
              <a:buChar char="-"/>
            </a:pPr>
            <a:r>
              <a:rPr lang="cs-CZ" sz="2400" dirty="0"/>
              <a:t>Přestupné roky ve 20. století:</a:t>
            </a:r>
          </a:p>
          <a:p>
            <a:pPr marL="72000" indent="0">
              <a:buNone/>
            </a:pPr>
            <a:r>
              <a:rPr lang="cs-CZ" sz="2400" dirty="0"/>
              <a:t>	1904, 1908, …., 1992, 1996</a:t>
            </a:r>
          </a:p>
          <a:p>
            <a:pPr>
              <a:buFontTx/>
              <a:buChar char="-"/>
            </a:pPr>
            <a:r>
              <a:rPr lang="cs-CZ" sz="2400" dirty="0"/>
              <a:t>A co rok 2000? – vzhledem k potřebě další (zpětné) korekce jsou roky dělitelné 400 přestupné, tedy i rok 2000 byl přestupný</a:t>
            </a:r>
          </a:p>
          <a:p>
            <a:pPr>
              <a:buFontTx/>
              <a:buChar char="-"/>
            </a:pPr>
            <a:r>
              <a:rPr lang="cs-CZ" sz="2400" dirty="0"/>
              <a:t>Krása výpočtu dne podle data ve 20. století spočívá v tom, že 1. 1. 1900 bylo pondělí (výhoda viz výpočet v tabulce).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9569913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Postup výpočtu ve 20. století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02" y="929429"/>
            <a:ext cx="11027596" cy="5001813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Datum 1. ledna 1900: </a:t>
            </a:r>
            <a:r>
              <a:rPr lang="en-US" sz="2000" dirty="0"/>
              <a:t> </a:t>
            </a:r>
            <a:r>
              <a:rPr lang="cs-CZ" sz="2000" dirty="0"/>
              <a:t>12. 4. 1961		výpočty modulo 7 – počet dnů v týdnu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Součet: 1 + 0 + 0 + 0 = 1 …. Bylo to pondělí  součet: </a:t>
            </a:r>
            <a:r>
              <a:rPr lang="cs-CZ" sz="2000" b="1" dirty="0"/>
              <a:t>5 + 6 + 5 + 1</a:t>
            </a:r>
            <a:r>
              <a:rPr lang="cs-CZ" sz="2000" dirty="0"/>
              <a:t> = 17 </a:t>
            </a:r>
            <a:r>
              <a:rPr lang="cs-CZ" sz="2000" dirty="0" err="1"/>
              <a:t>kongr</a:t>
            </a:r>
            <a:r>
              <a:rPr lang="cs-CZ" sz="2000" dirty="0"/>
              <a:t>. 3 </a:t>
            </a:r>
            <a:r>
              <a:rPr lang="cs-CZ" sz="2000" dirty="0" err="1"/>
              <a:t>mod</a:t>
            </a:r>
            <a:r>
              <a:rPr lang="cs-CZ" sz="2000" dirty="0"/>
              <a:t> 7</a:t>
            </a:r>
            <a:r>
              <a:rPr lang="cs-CZ" sz="2000"/>
              <a:t>… středa 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Kódy dnů: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-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83A5E600-0980-4D5B-A7FE-6A7856BD32AF}"/>
              </a:ext>
            </a:extLst>
          </p:cNvPr>
          <p:cNvGraphicFramePr>
            <a:graphicFrameLocks noGrp="1"/>
          </p:cNvGraphicFramePr>
          <p:nvPr/>
        </p:nvGraphicFramePr>
        <p:xfrm>
          <a:off x="1661297" y="4165354"/>
          <a:ext cx="8128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973362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136243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31215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19535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II. čtvrtletí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6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IV.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29220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A38E90D-B4A5-4741-82A5-DE8AEB0AC61F}"/>
              </a:ext>
            </a:extLst>
          </p:cNvPr>
          <p:cNvGraphicFramePr>
            <a:graphicFrameLocks noGrp="1"/>
          </p:cNvGraphicFramePr>
          <p:nvPr/>
        </p:nvGraphicFramePr>
        <p:xfrm>
          <a:off x="582202" y="1457221"/>
          <a:ext cx="11112000" cy="9239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78000">
                  <a:extLst>
                    <a:ext uri="{9D8B030D-6E8A-4147-A177-3AD203B41FA5}">
                      <a16:colId xmlns:a16="http://schemas.microsoft.com/office/drawing/2014/main" val="2973724488"/>
                    </a:ext>
                  </a:extLst>
                </a:gridCol>
                <a:gridCol w="2267254">
                  <a:extLst>
                    <a:ext uri="{9D8B030D-6E8A-4147-A177-3AD203B41FA5}">
                      <a16:colId xmlns:a16="http://schemas.microsoft.com/office/drawing/2014/main" val="3995591952"/>
                    </a:ext>
                  </a:extLst>
                </a:gridCol>
                <a:gridCol w="2545492">
                  <a:extLst>
                    <a:ext uri="{9D8B030D-6E8A-4147-A177-3AD203B41FA5}">
                      <a16:colId xmlns:a16="http://schemas.microsoft.com/office/drawing/2014/main" val="2159055346"/>
                    </a:ext>
                  </a:extLst>
                </a:gridCol>
                <a:gridCol w="3521254">
                  <a:extLst>
                    <a:ext uri="{9D8B030D-6E8A-4147-A177-3AD203B41FA5}">
                      <a16:colId xmlns:a16="http://schemas.microsoft.com/office/drawing/2014/main" val="2343201729"/>
                    </a:ext>
                  </a:extLst>
                </a:gridCol>
              </a:tblGrid>
              <a:tr h="55307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Den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 (z tabulky)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podle počtu přestupných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1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12 …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61 …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60:4 = 15 …1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211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E1A1216-2317-41D7-B1E0-7F7026DB670A}"/>
              </a:ext>
            </a:extLst>
          </p:cNvPr>
          <p:cNvGraphicFramePr>
            <a:graphicFrameLocks noGrp="1"/>
          </p:cNvGraphicFramePr>
          <p:nvPr/>
        </p:nvGraphicFramePr>
        <p:xfrm>
          <a:off x="2180281" y="2902407"/>
          <a:ext cx="8128001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24819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60526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144865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543799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8912299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40194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96941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pondělí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úterý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čtvrtek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pátek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sobota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neděle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9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7495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Postup výpočtu pro 21. století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02" y="929429"/>
            <a:ext cx="11027596" cy="5001813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Datum 1. ledna 1900 / </a:t>
            </a:r>
            <a:r>
              <a:rPr lang="en-US" sz="2000" dirty="0"/>
              <a:t> </a:t>
            </a:r>
            <a:r>
              <a:rPr lang="cs-CZ" sz="2000" dirty="0"/>
              <a:t>11. 9. 2001 – jako pokračování 20. století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Součet: 1 + 0 + 0 + 0 = 1 …. bylo pondělí    součet: </a:t>
            </a:r>
            <a:r>
              <a:rPr lang="cs-CZ" sz="2000" b="1" dirty="0"/>
              <a:t>4 + 5 + 3 + 4</a:t>
            </a:r>
            <a:r>
              <a:rPr lang="cs-CZ" sz="2000" dirty="0"/>
              <a:t> = 16 </a:t>
            </a:r>
            <a:r>
              <a:rPr lang="cs-CZ" sz="2000" dirty="0" err="1"/>
              <a:t>kongr</a:t>
            </a:r>
            <a:r>
              <a:rPr lang="cs-CZ" sz="2000" dirty="0"/>
              <a:t>. 2 (</a:t>
            </a:r>
            <a:r>
              <a:rPr lang="cs-CZ" sz="2000" dirty="0" err="1"/>
              <a:t>mod</a:t>
            </a:r>
            <a:r>
              <a:rPr lang="cs-CZ" sz="2000" dirty="0"/>
              <a:t> 7) … úterý </a:t>
            </a:r>
          </a:p>
          <a:p>
            <a:pPr marL="72000" indent="0">
              <a:buNone/>
            </a:pPr>
            <a:r>
              <a:rPr lang="cs-CZ" sz="2000" dirty="0"/>
              <a:t>Kódy dnů: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-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83A5E600-0980-4D5B-A7FE-6A7856BD32AF}"/>
              </a:ext>
            </a:extLst>
          </p:cNvPr>
          <p:cNvGraphicFramePr>
            <a:graphicFrameLocks noGrp="1"/>
          </p:cNvGraphicFramePr>
          <p:nvPr/>
        </p:nvGraphicFramePr>
        <p:xfrm>
          <a:off x="1661297" y="4165354"/>
          <a:ext cx="8128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973362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136243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31215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19535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II. čtvrtletí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6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IV.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29220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A38E90D-B4A5-4741-82A5-DE8AEB0AC61F}"/>
              </a:ext>
            </a:extLst>
          </p:cNvPr>
          <p:cNvGraphicFramePr>
            <a:graphicFrameLocks noGrp="1"/>
          </p:cNvGraphicFramePr>
          <p:nvPr/>
        </p:nvGraphicFramePr>
        <p:xfrm>
          <a:off x="582202" y="1457221"/>
          <a:ext cx="11112000" cy="9239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78000">
                  <a:extLst>
                    <a:ext uri="{9D8B030D-6E8A-4147-A177-3AD203B41FA5}">
                      <a16:colId xmlns:a16="http://schemas.microsoft.com/office/drawing/2014/main" val="2973724488"/>
                    </a:ext>
                  </a:extLst>
                </a:gridCol>
                <a:gridCol w="2267254">
                  <a:extLst>
                    <a:ext uri="{9D8B030D-6E8A-4147-A177-3AD203B41FA5}">
                      <a16:colId xmlns:a16="http://schemas.microsoft.com/office/drawing/2014/main" val="3995591952"/>
                    </a:ext>
                  </a:extLst>
                </a:gridCol>
                <a:gridCol w="2545492">
                  <a:extLst>
                    <a:ext uri="{9D8B030D-6E8A-4147-A177-3AD203B41FA5}">
                      <a16:colId xmlns:a16="http://schemas.microsoft.com/office/drawing/2014/main" val="2159055346"/>
                    </a:ext>
                  </a:extLst>
                </a:gridCol>
                <a:gridCol w="3521254">
                  <a:extLst>
                    <a:ext uri="{9D8B030D-6E8A-4147-A177-3AD203B41FA5}">
                      <a16:colId xmlns:a16="http://schemas.microsoft.com/office/drawing/2014/main" val="2343201729"/>
                    </a:ext>
                  </a:extLst>
                </a:gridCol>
              </a:tblGrid>
              <a:tr h="55307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Den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 (z tabulky)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podle počtu přestupných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1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11 …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101 …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101:4 = 25 …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211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E1A1216-2317-41D7-B1E0-7F7026DB670A}"/>
              </a:ext>
            </a:extLst>
          </p:cNvPr>
          <p:cNvGraphicFramePr>
            <a:graphicFrameLocks noGrp="1"/>
          </p:cNvGraphicFramePr>
          <p:nvPr/>
        </p:nvGraphicFramePr>
        <p:xfrm>
          <a:off x="2180281" y="2902407"/>
          <a:ext cx="8128001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24819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60526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144865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543799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8912299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40194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96941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pondělí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úterý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čtvrtek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pátek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sobota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neděle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9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3916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Intuitivně: co jsou a k čemu jsou </a:t>
            </a:r>
            <a:br>
              <a:rPr lang="cs-CZ" dirty="0"/>
            </a:br>
            <a:r>
              <a:rPr lang="cs-CZ" dirty="0"/>
              <a:t>matematické definice a věty?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dirty="0">
                <a:latin typeface="Arial Narrow" panose="020B0606020202030204" pitchFamily="34" charset="0"/>
                <a:cs typeface="Arial"/>
              </a:rPr>
              <a:t>Stručně řečeno, </a:t>
            </a:r>
            <a:r>
              <a:rPr lang="cs-CZ" b="1" dirty="0">
                <a:latin typeface="Arial Narrow" panose="020B0606020202030204" pitchFamily="34" charset="0"/>
                <a:cs typeface="Arial"/>
              </a:rPr>
              <a:t>definice 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jsou k tomu, abychom nemuseli vždy znovu složitě vysvětlovat, co máme na mysli, když řekneme … třeba prvočíslo. 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Definice se dají přirovnat k učení se slovíček v cizím jazyce: nemá smysl se dohadovat, zda se ostrov anglicky řekne </a:t>
            </a:r>
            <a:r>
              <a:rPr lang="cs-CZ" i="1" dirty="0" err="1">
                <a:latin typeface="Arial Narrow" panose="020B0606020202030204" pitchFamily="34" charset="0"/>
                <a:cs typeface="Arial"/>
              </a:rPr>
              <a:t>isle</a:t>
            </a:r>
            <a:r>
              <a:rPr lang="cs-CZ" i="1" dirty="0">
                <a:latin typeface="Arial Narrow" panose="020B0606020202030204" pitchFamily="34" charset="0"/>
                <a:cs typeface="Arial"/>
              </a:rPr>
              <a:t> nebo ne, musíme se to naučit.</a:t>
            </a:r>
          </a:p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 panose="020B0606020202030204" pitchFamily="34" charset="0"/>
                <a:cs typeface="Arial"/>
              </a:rPr>
              <a:t>Naopak věty vyjadřují vztahy mezi definovanými objekty. Jsou to</a:t>
            </a:r>
            <a:r>
              <a:rPr lang="cs-CZ" b="1" dirty="0">
                <a:latin typeface="Arial Narrow" panose="020B0606020202030204" pitchFamily="34" charset="0"/>
                <a:cs typeface="Arial"/>
              </a:rPr>
              <a:t> tvrzení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, přesněji pravdivá tvrzení, o matematických objektech.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Hrajeme-li podle stejných pravidel, v matematice se nehádáme, spíše ten, kdo dříve pochopí, vysvětluje druhému, co objevil, co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 </a:t>
            </a:r>
            <a:r>
              <a:rPr lang="cs-CZ" u="sng" dirty="0">
                <a:latin typeface="Arial Narrow" panose="020B0606020202030204" pitchFamily="34" charset="0"/>
                <a:cs typeface="Arial"/>
              </a:rPr>
              <a:t>vidí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,</a:t>
            </a:r>
            <a:r>
              <a:rPr lang="cs-CZ" i="1" dirty="0">
                <a:latin typeface="Arial Narrow" panose="020B0606020202030204" pitchFamily="34" charset="0"/>
                <a:cs typeface="Arial"/>
              </a:rPr>
              <a:t> a ten druhý ještě ne.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Např. rovnost vrcholových úhlů; jednoznačnost rozkladu na prvočísla, …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43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588920-B2DA-43DE-89FC-2B40464C7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Důkaz věty 1: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r>
                  <a:rPr lang="cs-CZ" dirty="0"/>
                  <a:t> Předpokládejme, že 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. Podle definice 1 to znamená, že existují celá čísla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taková, 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. Po úpravě dostáváme 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   Protože součet a rozdíl celých čísel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je zase celé číslo, platí </a:t>
                </a:r>
                <a:br>
                  <a:rPr lang="cs-CZ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|(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  <a:blipFill>
                <a:blip r:embed="rId2"/>
                <a:stretch>
                  <a:fillRect l="-1304" t="-2162" r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51093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 dirty="0"/>
              <a:t>matematické definice?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b="1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FontTx/>
              <a:buNone/>
            </a:pPr>
            <a:endParaRPr lang="cs-CZ" b="1" dirty="0">
              <a:latin typeface="Arial Narrow"/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latin typeface="Arial Narrow"/>
                <a:cs typeface="Arial"/>
              </a:rPr>
              <a:t>Definice</a:t>
            </a:r>
            <a:r>
              <a:rPr lang="cs-CZ" dirty="0">
                <a:latin typeface="Arial Narrow"/>
                <a:cs typeface="Arial"/>
              </a:rPr>
              <a:t> nám pomůže ujasnit si, že hovoříme skutečně o tomtéž.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Na rozdíl od definic používaných v humanitních vědách (např. definice pojmu nadané dítě, začínající učitel, …), kde zpravidla uvedeme různé definice a pak se postavíme na něčí stranu nebo na základě uvedeného řekneme, co to znamená pro nás, v matematice slouží definice k domluvě; o definici se v matematickém textu nediskutuje, nýbrž se přijímá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2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2F225044-E63E-49F1-B662-58E4BB014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81" y="2125241"/>
            <a:ext cx="10967049" cy="147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411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FBEFA-2885-41E7-B084-2572367B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C85A80-6D9E-48E6-A817-01FBE5AE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Jaké chyby děláme v definicích?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B2DD45-01ED-4953-9F31-3D959DD7F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2878"/>
            <a:ext cx="11650898" cy="411912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Příliš </a:t>
            </a:r>
            <a:r>
              <a:rPr lang="cs-CZ" b="1" dirty="0">
                <a:cs typeface="Arial"/>
              </a:rPr>
              <a:t>široká</a:t>
            </a:r>
            <a:r>
              <a:rPr lang="cs-CZ" dirty="0">
                <a:cs typeface="Arial"/>
              </a:rPr>
              <a:t> definice – zahrnuje i objekty, které nechceme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Čtverec je rovinný objekt, který má čtyři strany.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(zkuste vymyslet další příliš široké definice čtverce)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Příliš </a:t>
            </a:r>
            <a:r>
              <a:rPr lang="cs-CZ" b="1" dirty="0">
                <a:cs typeface="Arial"/>
              </a:rPr>
              <a:t>úzká</a:t>
            </a:r>
            <a:r>
              <a:rPr lang="cs-CZ" dirty="0">
                <a:cs typeface="Arial"/>
              </a:rPr>
              <a:t> definice – nezahrnuje všechny objekty, které chceme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Kružnice je množina bodů, které mají od středu vzdálenost 5 cm.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9218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FBEFA-2885-41E7-B084-2572367B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C85A80-6D9E-48E6-A817-01FBE5AE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Jaké další chyby děláme v definicích?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B2DD45-01ED-4953-9F31-3D959DD7F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2878"/>
            <a:ext cx="11650898" cy="411912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cs typeface="Arial"/>
              </a:rPr>
              <a:t>Nadbytečná</a:t>
            </a:r>
            <a:r>
              <a:rPr lang="cs-CZ" dirty="0">
                <a:cs typeface="Arial"/>
              </a:rPr>
              <a:t> definice – obsahuje více slov téhož významu (pleonasmus)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 Čtverec je </a:t>
            </a:r>
            <a:r>
              <a:rPr lang="cs-CZ" u="sng" dirty="0">
                <a:cs typeface="Arial"/>
              </a:rPr>
              <a:t>čtyřúhelník,</a:t>
            </a:r>
            <a:r>
              <a:rPr lang="cs-CZ" dirty="0">
                <a:cs typeface="Arial"/>
              </a:rPr>
              <a:t> který má </a:t>
            </a:r>
            <a:r>
              <a:rPr lang="cs-CZ" u="sng" dirty="0">
                <a:cs typeface="Arial"/>
              </a:rPr>
              <a:t>čtyři strany</a:t>
            </a:r>
            <a:r>
              <a:rPr lang="cs-CZ" dirty="0">
                <a:cs typeface="Arial"/>
              </a:rPr>
              <a:t> a tyto strany jsou stejně dlouhé.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Definice </a:t>
            </a:r>
            <a:r>
              <a:rPr lang="cs-CZ" b="1" dirty="0">
                <a:cs typeface="Arial"/>
              </a:rPr>
              <a:t>kruhem</a:t>
            </a:r>
            <a:r>
              <a:rPr lang="cs-CZ" dirty="0">
                <a:cs typeface="Arial"/>
              </a:rPr>
              <a:t> – odkazuje na pojem, který má být vysvětlen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Prvočíslo je přirozené číslo, které není složené.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(nelze: číslo složené jsme definovali jako "ne-prvočíslo")</a:t>
            </a:r>
          </a:p>
        </p:txBody>
      </p:sp>
    </p:spTree>
    <p:extLst>
      <p:ext uri="{BB962C8B-B14F-4D97-AF65-F5344CB8AC3E}">
        <p14:creationId xmlns:p14="http://schemas.microsoft.com/office/powerpoint/2010/main" val="710481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BC1979-7A0A-4B0B-AB28-12E5229A9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D6A9C-B950-40CC-9064-70975880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Obsah a rozsah pojmu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16FF99-D249-4E92-BD90-04ECDE876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cs typeface="Arial"/>
              </a:rPr>
              <a:t>Obsah pojmu:</a:t>
            </a:r>
            <a:endParaRPr lang="cs-CZ"/>
          </a:p>
          <a:p>
            <a:pPr marL="251460" indent="-179705"/>
            <a:r>
              <a:rPr lang="cs-CZ" dirty="0">
                <a:cs typeface="Arial"/>
              </a:rPr>
              <a:t>Soubor všech vlastností, které jsou pro daný pojem charakteristické</a:t>
            </a:r>
          </a:p>
          <a:p>
            <a:pPr marL="71755" indent="0">
              <a:buNone/>
            </a:pPr>
            <a:r>
              <a:rPr lang="cs-CZ" i="1" dirty="0">
                <a:cs typeface="Arial"/>
              </a:rPr>
              <a:t>Př: vlastnosti prvočísla, soudělných čísel, ...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b="1" dirty="0">
                <a:cs typeface="Arial"/>
              </a:rPr>
              <a:t>Rozsah pojmu:</a:t>
            </a:r>
          </a:p>
          <a:p>
            <a:pPr marL="251460" indent="-179705"/>
            <a:r>
              <a:rPr lang="cs-CZ" dirty="0">
                <a:cs typeface="Arial"/>
              </a:rPr>
              <a:t>Soubor všech prvků, které mají charakteristické vlastnosti uvedené v definici daného pojmu</a:t>
            </a:r>
          </a:p>
          <a:p>
            <a:pPr marL="71755" indent="0">
              <a:buNone/>
            </a:pPr>
            <a:r>
              <a:rPr lang="cs-CZ" i="1" dirty="0">
                <a:cs typeface="Arial"/>
              </a:rPr>
              <a:t>Př: prvočísla jsou 2, 3, 5, 7, atd., ale ne 1, ne –3, ne –7, ….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74388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0C3656-2609-414F-9323-6504566FDA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cs typeface="Arial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BC1979-7A0A-4B0B-AB28-12E5229A9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D6A9C-B950-40CC-9064-70975880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Definice implicitní a explicitní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16FF99-D249-4E92-BD90-04ECDE876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7979"/>
            <a:ext cx="10753200" cy="3040294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Pojmy definujeme přímo (explicitně), jiné nepřímo (implicitně)</a:t>
            </a: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u="sng">
                <a:cs typeface="Arial"/>
              </a:rPr>
              <a:t>Příklady implicitních definic:</a:t>
            </a:r>
          </a:p>
          <a:p>
            <a:pPr marL="251460" indent="-179705"/>
            <a:r>
              <a:rPr lang="cs-CZ">
                <a:cs typeface="Arial"/>
              </a:rPr>
              <a:t>Např. Každé číslo lze v desítkové soustavě zapsat pomocí číslic 0-9 a mocnin čísla 10; v tomto vyjádření nazýváme počet číslic - </a:t>
            </a:r>
            <a:r>
              <a:rPr lang="cs-CZ" i="1">
                <a:cs typeface="Arial"/>
              </a:rPr>
              <a:t>řád soustavy </a:t>
            </a:r>
            <a:r>
              <a:rPr lang="cs-CZ">
                <a:cs typeface="Arial"/>
              </a:rPr>
              <a:t>(zde desítková; známe i binární, čtyřkovou, ….), číslici u i-té mocniny deseti nazýváme číslicí i-tého řádu atp.</a:t>
            </a:r>
            <a:endParaRPr lang="cs-CZ" dirty="0">
              <a:cs typeface="Arial"/>
            </a:endParaRPr>
          </a:p>
          <a:p>
            <a:pPr marL="251460" indent="-179705"/>
            <a:r>
              <a:rPr lang="cs-CZ">
                <a:cs typeface="Arial"/>
              </a:rPr>
              <a:t>Jsou to ty definice, které "nejsou na první pohled poznat".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i="1">
                <a:cs typeface="Arial"/>
              </a:rPr>
              <a:t>Uveďte další příklady.</a:t>
            </a:r>
            <a:endParaRPr lang="cs-CZ" i="1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433870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AFC0D0-82FC-4CD5-A4F4-A21840D16A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AA2CAF-9478-4571-81D6-0D52CF5B0F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85</a:t>
            </a:fld>
            <a:endParaRPr lang="cs-CZ" alt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CC82A5-2525-4806-93B3-9D5A166DFC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>
                <a:ea typeface="+mn-lt"/>
                <a:cs typeface="+mn-lt"/>
              </a:rPr>
              <a:t>(z předmluvy ke </a:t>
            </a:r>
            <a:r>
              <a:rPr lang="cs-CZ" i="1">
                <a:ea typeface="+mn-lt"/>
                <a:cs typeface="+mn-lt"/>
              </a:rPr>
              <a:t>Slovníku školské matematiky</a:t>
            </a:r>
            <a:r>
              <a:rPr lang="cs-CZ">
                <a:ea typeface="+mn-lt"/>
                <a:cs typeface="+mn-lt"/>
              </a:rPr>
              <a:t>)</a:t>
            </a:r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C6A19CB-379A-4B2F-A294-534236791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37" y="720000"/>
            <a:ext cx="11069501" cy="451576"/>
          </a:xfrm>
        </p:spPr>
        <p:txBody>
          <a:bodyPr/>
          <a:lstStyle/>
          <a:p>
            <a:r>
              <a:rPr lang="cs-CZ">
                <a:cs typeface="Arial"/>
              </a:rPr>
              <a:t>Oficiální matematická terminologie a značení</a:t>
            </a:r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691B77-05E3-4488-8AFD-AF59FB345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46" y="1715038"/>
            <a:ext cx="10781954" cy="4542237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400" dirty="0">
                <a:ea typeface="+mn-lt"/>
                <a:cs typeface="+mn-lt"/>
              </a:rPr>
              <a:t>"Matematik často střídá označení podle toho, o kterém problémovém okruhu pojednává a z jakého hlediska. Nelze proto např. vyhovět přání některých školských pracovníků, aby se závazně stanovilo, jakými písmeny se mají označovat množiny a jakými jejich prvky. Jde-li třeba v geometrii o množinu bodů, označí se prvky velkými písmeny, pracujeme-li s množinou úhlů, použijí se pro prvky písmena řecké abecedy apod. </a:t>
            </a:r>
            <a:r>
              <a:rPr lang="cs-CZ" sz="2400" i="1" dirty="0">
                <a:ea typeface="+mn-lt"/>
                <a:cs typeface="+mn-lt"/>
              </a:rPr>
              <a:t>Pokus o důslednost by nás zavedl do slepé uličky</a:t>
            </a:r>
            <a:r>
              <a:rPr lang="cs-CZ" sz="2400" dirty="0">
                <a:ea typeface="+mn-lt"/>
                <a:cs typeface="+mn-lt"/>
              </a:rPr>
              <a:t>."</a:t>
            </a:r>
            <a:endParaRPr lang="cs-CZ" sz="2400" dirty="0">
              <a:cs typeface="Arial"/>
            </a:endParaRPr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Česká terminologická komise pro matematiku, v Praze v září 1981</a:t>
            </a:r>
            <a:endParaRPr lang="cs-CZ" sz="2400" dirty="0">
              <a:cs typeface="Arial"/>
            </a:endParaRPr>
          </a:p>
          <a:p>
            <a:pPr marL="71755" indent="0">
              <a:buNone/>
            </a:pPr>
            <a:r>
              <a:rPr lang="cs-CZ" sz="2400" dirty="0">
                <a:latin typeface="Arial Narrow"/>
                <a:cs typeface="Arial"/>
              </a:rPr>
              <a:t>(Matematici chtěli terminologii sjednotit. Jejich cílem bylo také pokud možno používat slova, která se běžně nepoužívají, aby bylo hned jasné, že jde o pojem matematický.)</a:t>
            </a:r>
            <a:endParaRPr lang="cs-CZ" sz="2400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251460" indent="-179705"/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4223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002539" cy="1213576"/>
          </a:xfrm>
        </p:spPr>
        <p:txBody>
          <a:bodyPr/>
          <a:lstStyle/>
          <a:p>
            <a:r>
              <a:rPr lang="cs-CZ" dirty="0"/>
              <a:t>Hra: co je to, když se řekne…. </a:t>
            </a:r>
            <a:br>
              <a:rPr lang="cs-CZ" dirty="0"/>
            </a:br>
            <a:r>
              <a:rPr lang="cs-CZ" dirty="0"/>
              <a:t>(zejména pojmy z aritmetiky, ne z geometrie)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Zlomek: viz diskuse v </a:t>
            </a:r>
            <a:r>
              <a:rPr lang="cs-CZ" i="1">
                <a:latin typeface="Arial Narrow" panose="020B0606020202030204" pitchFamily="34" charset="0"/>
                <a:cs typeface="Arial"/>
              </a:rPr>
              <a:t>minulém semestru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Množina: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Číslo: 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Rovnice: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Rovnost: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Nerovnost (nerovnice --- „fajnšmekři“ nepoužívají):</a:t>
            </a: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Shodneme se na tom, že a/b je také </a:t>
            </a:r>
          </a:p>
        </p:txBody>
      </p:sp>
    </p:spTree>
    <p:extLst>
      <p:ext uri="{BB962C8B-B14F-4D97-AF65-F5344CB8AC3E}">
        <p14:creationId xmlns:p14="http://schemas.microsoft.com/office/powerpoint/2010/main" val="38531153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 dirty="0"/>
              <a:t>matematické věty?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b="1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latin typeface="Arial Narrow"/>
                <a:cs typeface="Arial"/>
              </a:rPr>
              <a:t>Větou (matematickou větou)</a:t>
            </a:r>
            <a:r>
              <a:rPr lang="cs-CZ" dirty="0">
                <a:latin typeface="Arial Narrow"/>
                <a:cs typeface="Arial"/>
              </a:rPr>
              <a:t> formulujeme "zjevnou pravdu", například to, že jediné sudé prvočíslo je 2, relace rovnosti je symetrická i antisymetrická současně.</a:t>
            </a: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Pokud dva lidé zacházejí se  stejnými pojmy, na jejichž významu se dohodli pomocí matematických definic (konvence), o pravdivosti matematické věty se nemohou hádat, pouze se o ní přesvědčit.</a:t>
            </a: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K přesvědčení nepřesvědčeného slouží </a:t>
            </a:r>
            <a:r>
              <a:rPr lang="cs-CZ" b="1" dirty="0">
                <a:latin typeface="Arial Narrow"/>
                <a:cs typeface="Arial"/>
              </a:rPr>
              <a:t>důkaz</a:t>
            </a:r>
            <a:r>
              <a:rPr lang="cs-CZ" dirty="0">
                <a:latin typeface="Arial Narrow"/>
                <a:cs typeface="Arial"/>
              </a:rPr>
              <a:t>: krok po kroku ukážeme, že to, co vidíme, je jasná pravda :-)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6" name="Obrázek 6" descr="Obsah obrázku text&#10;&#10;Popis se vygeneroval automaticky.">
            <a:extLst>
              <a:ext uri="{FF2B5EF4-FFF2-40B4-BE49-F238E27FC236}">
                <a16:creationId xmlns:a16="http://schemas.microsoft.com/office/drawing/2014/main" id="{0AA8CBFE-D1BE-4E21-A1EB-C09ED2BFA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92" y="1720196"/>
            <a:ext cx="11038935" cy="123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9114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002539" cy="1213576"/>
          </a:xfrm>
        </p:spPr>
        <p:txBody>
          <a:bodyPr/>
          <a:lstStyle/>
          <a:p>
            <a:r>
              <a:rPr lang="cs-CZ" dirty="0"/>
              <a:t>Hra: které matematické věty jsou ekvivalence a které implikace (zejména  z aritmetiky)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Pravidla pro dělitelnost: 2, 3, 4, 5, 6, ….: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Číslo dělitelné 9 je vždy dělitelné 3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Dává-li číslo k po dělení 4 zbytek 1, pak dává zbytek 1 po dělení 4 i jeho druhá mocnina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…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(vymyslete další:)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Implikace s existenčním kvantifikátorem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Implikace se všeobecným kvantifikátorem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Obrácená věta (nemusí být pravdivá)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Obměněná věta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None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17478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/>
              <a:t>matematické důkazy?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b="1" dirty="0">
                <a:latin typeface="Arial Narrow"/>
                <a:cs typeface="Arial"/>
              </a:rPr>
              <a:t>Důkaz</a:t>
            </a:r>
            <a:r>
              <a:rPr lang="cs-CZ" dirty="0">
                <a:latin typeface="Arial Narrow"/>
                <a:cs typeface="Arial"/>
              </a:rPr>
              <a:t>: je prostředek k zviditelnění zřejmého. Probíhá krok po kroku a jeho forma závisí na tom, kdo komu důkaz říká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1. studující učiteli na písemce: jde jen o kontrolu, zda studující správně pochopil obsah definic (Př.: Dokažte, že neexistuje číslo, které je současně prvočíslo i číslo složené).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2. učitel studujícímu (např. ve skriptech, na přednášce, …): snaha osvětlit problém, rozdělit myšlenkový postup na menší kroky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3. matematik matematikovi: důkaz "jednou provždy"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Formálně: přímý, nepřímý, sporem, matematickou indukcí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121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980D91-8CB3-4B56-BA3C-5521872EE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671B71-8098-4FD6-84D8-8B13856D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D5AA2-B504-4293-A364-D90449BD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Definice 2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 dělitelné dvěma se nazývá </a:t>
            </a:r>
            <a:r>
              <a:rPr lang="cs-CZ" b="1" dirty="0"/>
              <a:t>sudé číslo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číslo, které není dělitelné dvěma (dává při dělení dvěma zbytek 1), se nazývá </a:t>
            </a:r>
            <a:r>
              <a:rPr lang="cs-CZ" b="1" dirty="0"/>
              <a:t>liché číslo</a:t>
            </a:r>
            <a:r>
              <a:rPr lang="cs-CZ" dirty="0"/>
              <a:t>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928340A-34B3-4D3E-96C2-25E6C6813034}"/>
              </a:ext>
            </a:extLst>
          </p:cNvPr>
          <p:cNvSpPr/>
          <p:nvPr/>
        </p:nvSpPr>
        <p:spPr bwMode="auto">
          <a:xfrm>
            <a:off x="567559" y="2480441"/>
            <a:ext cx="10079420" cy="223870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1585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A35CB5-3824-41CF-93C8-5F3893FD54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F38DF-F8CA-42D8-8500-71622EDA5167}">
  <ds:schemaRefs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aead6d3a-feb0-4a8c-9062-9bbd8c74d735"/>
    <ds:schemaRef ds:uri="http://schemas.microsoft.com/office/2006/documentManagement/types"/>
    <ds:schemaRef ds:uri="a248b50f-04c3-43c7-88f4-d651881e6eee"/>
  </ds:schemaRefs>
</ds:datastoreItem>
</file>

<file path=customXml/itemProps3.xml><?xml version="1.0" encoding="utf-8"?>
<ds:datastoreItem xmlns:ds="http://schemas.openxmlformats.org/officeDocument/2006/customXml" ds:itemID="{5FFA4532-ED02-477D-A099-543593A791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d6d3a-feb0-4a8c-9062-9bbd8c74d735"/>
    <ds:schemaRef ds:uri="a248b50f-04c3-43c7-88f4-d651881e6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165</TotalTime>
  <Words>9147</Words>
  <Application>Microsoft Office PowerPoint</Application>
  <PresentationFormat>Widescreen</PresentationFormat>
  <Paragraphs>1200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5" baseType="lpstr">
      <vt:lpstr>Arial</vt:lpstr>
      <vt:lpstr>Arial Narrow</vt:lpstr>
      <vt:lpstr>Cambria Math</vt:lpstr>
      <vt:lpstr>Tahoma</vt:lpstr>
      <vt:lpstr>Wingdings</vt:lpstr>
      <vt:lpstr>Prezentace_MU_CZ</vt:lpstr>
      <vt:lpstr>Aritmetika 2 – jaro 2022</vt:lpstr>
      <vt:lpstr>Organizace semestru</vt:lpstr>
      <vt:lpstr>Relace dělitelnosti</vt:lpstr>
      <vt:lpstr>Relace dělitelnosti</vt:lpstr>
      <vt:lpstr>Relace dělitelnosti</vt:lpstr>
      <vt:lpstr>Relace dělitelnosti</vt:lpstr>
      <vt:lpstr>Relace dělitelnosti</vt:lpstr>
      <vt:lpstr>PowerPoint Presentation</vt:lpstr>
      <vt:lpstr>Relace dělitelnosti</vt:lpstr>
      <vt:lpstr>Relace dělitelnosti - příklady</vt:lpstr>
      <vt:lpstr>Relace dělitelnosti - příklady</vt:lpstr>
      <vt:lpstr>Znaky dělitelnost</vt:lpstr>
      <vt:lpstr>PowerPoint Presentation</vt:lpstr>
      <vt:lpstr>Znaky dělitelnosti</vt:lpstr>
      <vt:lpstr>PowerPoint Presentation</vt:lpstr>
      <vt:lpstr>PowerPoint Presentation</vt:lpstr>
      <vt:lpstr>Příklady</vt:lpstr>
      <vt:lpstr>Příklady</vt:lpstr>
      <vt:lpstr>Prvočísla a čísla složená</vt:lpstr>
      <vt:lpstr>Definice: prvočíslo, číslo složené</vt:lpstr>
      <vt:lpstr>Příklady</vt:lpstr>
      <vt:lpstr>Věta o existenci prvočíselného dělitele</vt:lpstr>
      <vt:lpstr>Jak rozhodneme, zda je dané číslo prvočíslo nebo číslo složené? </vt:lpstr>
      <vt:lpstr>Důkaz věty 3</vt:lpstr>
      <vt:lpstr>Jak zjistit, zda dané číslo je prvočíslo</vt:lpstr>
      <vt:lpstr>Prvočíselný rozklad</vt:lpstr>
      <vt:lpstr>Příklady</vt:lpstr>
      <vt:lpstr>Příklady</vt:lpstr>
      <vt:lpstr>Největší společný dělitel</vt:lpstr>
      <vt:lpstr>Hledání největšího společného dělitele</vt:lpstr>
      <vt:lpstr>Příklad</vt:lpstr>
      <vt:lpstr>Věta (Eukleidův algoritmus)</vt:lpstr>
      <vt:lpstr>Eukleidův algoritmus (řešený příklad)</vt:lpstr>
      <vt:lpstr>Rozšíření definice (největšího) společného dělitele na tři a více čísel</vt:lpstr>
      <vt:lpstr>Čísla soudělná a nesoudělná</vt:lpstr>
      <vt:lpstr>Příklady: čísla soudělná a nesoudělná</vt:lpstr>
      <vt:lpstr>Příklady</vt:lpstr>
      <vt:lpstr>Příklady</vt:lpstr>
      <vt:lpstr>Nejmenší společný násobek</vt:lpstr>
      <vt:lpstr>Definice n(a,b)</vt:lpstr>
      <vt:lpstr>Nejmenší společný násobek</vt:lpstr>
      <vt:lpstr>Hledání n(a,b)</vt:lpstr>
      <vt:lpstr>Příklad</vt:lpstr>
      <vt:lpstr>Příklady</vt:lpstr>
      <vt:lpstr>Příklady</vt:lpstr>
      <vt:lpstr>Rozklad přirozeného čísla na součin prvočinitelů</vt:lpstr>
      <vt:lpstr>Výpočet největšího společného dělitele a nejmenšího společného násobku z rozkladu daných čísel  na součin prvočinitelů. </vt:lpstr>
      <vt:lpstr>Hledání D(a,b) a n(a,b) pomocí prvočíselného rozkladu</vt:lpstr>
      <vt:lpstr>Určení počtu dělitelů</vt:lpstr>
      <vt:lpstr>Příklad</vt:lpstr>
      <vt:lpstr>Příklady</vt:lpstr>
      <vt:lpstr>Příklady</vt:lpstr>
      <vt:lpstr>Neurčité rovnice</vt:lpstr>
      <vt:lpstr>Poznámky k neurčitým rovnicím</vt:lpstr>
      <vt:lpstr>Kdy je neurčitá rovnice řešitelná?</vt:lpstr>
      <vt:lpstr>Příklad</vt:lpstr>
      <vt:lpstr>Řešení redukční metodou</vt:lpstr>
      <vt:lpstr>Řešení redukční metodou - pokračování</vt:lpstr>
      <vt:lpstr>Slovní úloha</vt:lpstr>
      <vt:lpstr>Slovní úloha - pokračování</vt:lpstr>
      <vt:lpstr>Další slovní úloha</vt:lpstr>
      <vt:lpstr>Příklady</vt:lpstr>
      <vt:lpstr>Příklady</vt:lpstr>
      <vt:lpstr>Příklady</vt:lpstr>
      <vt:lpstr>Jaké relace na množině celých (přirozených) čísel již známe?</vt:lpstr>
      <vt:lpstr>Připomenutí: věta o dělení se zbytkem</vt:lpstr>
      <vt:lpstr>Kongruence a zbytkové třídy: jak souvisí?</vt:lpstr>
      <vt:lpstr>Sčítání a násobení ve zbytkových třídách: m=3</vt:lpstr>
      <vt:lpstr>Sčítání a násobení ve zbytkových třídách: m=4</vt:lpstr>
      <vt:lpstr>Sčítání a násobení ve zbytkových třídách: m=5</vt:lpstr>
      <vt:lpstr>Sčítání a násobení ve zbytkových třídách: m=6</vt:lpstr>
      <vt:lpstr>Příklady</vt:lpstr>
      <vt:lpstr>Úlohy k opakování základů algebry 1</vt:lpstr>
      <vt:lpstr>Úlohy k opakování základů algebry 2</vt:lpstr>
      <vt:lpstr>Kalendář</vt:lpstr>
      <vt:lpstr>Přestupné roky a počáteční hodnota</vt:lpstr>
      <vt:lpstr>Postup výpočtu ve 20. století</vt:lpstr>
      <vt:lpstr>Postup výpočtu pro 21. století</vt:lpstr>
      <vt:lpstr>Intuitivně: co jsou a k čemu jsou  matematické definice a věty?</vt:lpstr>
      <vt:lpstr>Formálně: co jsou a k čemu jsou  matematické definice?</vt:lpstr>
      <vt:lpstr>Jaké chyby děláme v definicích?</vt:lpstr>
      <vt:lpstr>Jaké další chyby děláme v definicích?</vt:lpstr>
      <vt:lpstr>Obsah a rozsah pojmu</vt:lpstr>
      <vt:lpstr>Definice implicitní a explicitní</vt:lpstr>
      <vt:lpstr>Oficiální matematická terminologie a značení</vt:lpstr>
      <vt:lpstr>Hra: co je to, když se řekne….  (zejména pojmy z aritmetiky, ne z geometrie)</vt:lpstr>
      <vt:lpstr>Formálně: co jsou a k čemu jsou  matematické věty?</vt:lpstr>
      <vt:lpstr>Hra: které matematické věty jsou ekvivalence a které implikace (zejména  z aritmetiky)</vt:lpstr>
      <vt:lpstr>Formálně: co jsou a k čemu jsou  matematické důkazy?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Aritmetika 2 – jaro 2021</dc:title>
  <dc:creator>Petra Bušková</dc:creator>
  <cp:lastModifiedBy>lektor</cp:lastModifiedBy>
  <cp:revision>9</cp:revision>
  <cp:lastPrinted>1601-01-01T00:00:00Z</cp:lastPrinted>
  <dcterms:created xsi:type="dcterms:W3CDTF">2021-02-28T16:34:58Z</dcterms:created>
  <dcterms:modified xsi:type="dcterms:W3CDTF">2022-03-07T11:21:13Z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