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94"/>
  </p:notesMasterIdLst>
  <p:handoutMasterIdLst>
    <p:handoutMasterId r:id="rId95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6" r:id="rId50"/>
    <p:sldId id="307" r:id="rId51"/>
    <p:sldId id="308" r:id="rId52"/>
    <p:sldId id="309" r:id="rId53"/>
    <p:sldId id="310" r:id="rId54"/>
    <p:sldId id="311" r:id="rId55"/>
    <p:sldId id="312" r:id="rId56"/>
    <p:sldId id="314" r:id="rId57"/>
    <p:sldId id="315" r:id="rId58"/>
    <p:sldId id="316" r:id="rId59"/>
    <p:sldId id="317" r:id="rId60"/>
    <p:sldId id="318" r:id="rId61"/>
    <p:sldId id="319" r:id="rId62"/>
    <p:sldId id="320" r:id="rId63"/>
    <p:sldId id="321" r:id="rId64"/>
    <p:sldId id="322" r:id="rId65"/>
    <p:sldId id="323" r:id="rId66"/>
    <p:sldId id="324" r:id="rId67"/>
    <p:sldId id="325" r:id="rId68"/>
    <p:sldId id="327" r:id="rId69"/>
    <p:sldId id="328" r:id="rId70"/>
    <p:sldId id="329" r:id="rId71"/>
    <p:sldId id="330" r:id="rId72"/>
    <p:sldId id="331" r:id="rId73"/>
    <p:sldId id="332" r:id="rId74"/>
    <p:sldId id="333" r:id="rId75"/>
    <p:sldId id="334" r:id="rId76"/>
    <p:sldId id="335" r:id="rId77"/>
    <p:sldId id="336" r:id="rId78"/>
    <p:sldId id="337" r:id="rId79"/>
    <p:sldId id="338" r:id="rId80"/>
    <p:sldId id="339" r:id="rId81"/>
    <p:sldId id="340" r:id="rId82"/>
    <p:sldId id="342" r:id="rId83"/>
    <p:sldId id="343" r:id="rId84"/>
    <p:sldId id="344" r:id="rId85"/>
    <p:sldId id="345" r:id="rId86"/>
    <p:sldId id="346" r:id="rId87"/>
    <p:sldId id="347" r:id="rId88"/>
    <p:sldId id="348" r:id="rId89"/>
    <p:sldId id="349" r:id="rId90"/>
    <p:sldId id="350" r:id="rId91"/>
    <p:sldId id="351" r:id="rId92"/>
    <p:sldId id="352" r:id="rId9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300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6266C9-1D26-46F8-985A-867009D0EA13}" v="2" dt="2021-03-01T20:24:08.181"/>
    <p1510:client id="{3D0ABD5D-1745-4AD1-9EDD-AFFEAC1477AA}" v="1084" dt="2021-03-02T06:22:40.95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9" autoAdjust="0"/>
    <p:restoredTop sz="95768" autoAdjust="0"/>
  </p:normalViewPr>
  <p:slideViewPr>
    <p:cSldViewPr snapToGrid="0">
      <p:cViewPr varScale="1">
        <p:scale>
          <a:sx n="88" d="100"/>
          <a:sy n="88" d="100"/>
        </p:scale>
        <p:origin x="606" y="9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63" Type="http://schemas.openxmlformats.org/officeDocument/2006/relationships/slide" Target="slides/slide59.xml"/><Relationship Id="rId68" Type="http://schemas.openxmlformats.org/officeDocument/2006/relationships/slide" Target="slides/slide64.xml"/><Relationship Id="rId84" Type="http://schemas.openxmlformats.org/officeDocument/2006/relationships/slide" Target="slides/slide80.xml"/><Relationship Id="rId89" Type="http://schemas.openxmlformats.org/officeDocument/2006/relationships/slide" Target="slides/slide85.xml"/><Relationship Id="rId16" Type="http://schemas.openxmlformats.org/officeDocument/2006/relationships/slide" Target="slides/slide12.xml"/><Relationship Id="rId11" Type="http://schemas.openxmlformats.org/officeDocument/2006/relationships/slide" Target="slides/slide7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74" Type="http://schemas.openxmlformats.org/officeDocument/2006/relationships/slide" Target="slides/slide70.xml"/><Relationship Id="rId79" Type="http://schemas.openxmlformats.org/officeDocument/2006/relationships/slide" Target="slides/slide75.xml"/><Relationship Id="rId5" Type="http://schemas.openxmlformats.org/officeDocument/2006/relationships/slide" Target="slides/slide1.xml"/><Relationship Id="rId90" Type="http://schemas.openxmlformats.org/officeDocument/2006/relationships/slide" Target="slides/slide86.xml"/><Relationship Id="rId95" Type="http://schemas.openxmlformats.org/officeDocument/2006/relationships/handoutMaster" Target="handoutMasters/handoutMaster1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64" Type="http://schemas.openxmlformats.org/officeDocument/2006/relationships/slide" Target="slides/slide60.xml"/><Relationship Id="rId69" Type="http://schemas.openxmlformats.org/officeDocument/2006/relationships/slide" Target="slides/slide65.xml"/><Relationship Id="rId80" Type="http://schemas.openxmlformats.org/officeDocument/2006/relationships/slide" Target="slides/slide76.xml"/><Relationship Id="rId85" Type="http://schemas.openxmlformats.org/officeDocument/2006/relationships/slide" Target="slides/slide81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67" Type="http://schemas.openxmlformats.org/officeDocument/2006/relationships/slide" Target="slides/slide63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slide" Target="slides/slide58.xml"/><Relationship Id="rId70" Type="http://schemas.openxmlformats.org/officeDocument/2006/relationships/slide" Target="slides/slide66.xml"/><Relationship Id="rId75" Type="http://schemas.openxmlformats.org/officeDocument/2006/relationships/slide" Target="slides/slide71.xml"/><Relationship Id="rId83" Type="http://schemas.openxmlformats.org/officeDocument/2006/relationships/slide" Target="slides/slide79.xml"/><Relationship Id="rId88" Type="http://schemas.openxmlformats.org/officeDocument/2006/relationships/slide" Target="slides/slide84.xml"/><Relationship Id="rId91" Type="http://schemas.openxmlformats.org/officeDocument/2006/relationships/slide" Target="slides/slide87.xml"/><Relationship Id="rId9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73" Type="http://schemas.openxmlformats.org/officeDocument/2006/relationships/slide" Target="slides/slide69.xml"/><Relationship Id="rId78" Type="http://schemas.openxmlformats.org/officeDocument/2006/relationships/slide" Target="slides/slide74.xml"/><Relationship Id="rId81" Type="http://schemas.openxmlformats.org/officeDocument/2006/relationships/slide" Target="slides/slide77.xml"/><Relationship Id="rId86" Type="http://schemas.openxmlformats.org/officeDocument/2006/relationships/slide" Target="slides/slide82.xml"/><Relationship Id="rId94" Type="http://schemas.openxmlformats.org/officeDocument/2006/relationships/notesMaster" Target="notesMasters/notesMaster1.xml"/><Relationship Id="rId9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Relationship Id="rId34" Type="http://schemas.openxmlformats.org/officeDocument/2006/relationships/slide" Target="slides/slide30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76" Type="http://schemas.openxmlformats.org/officeDocument/2006/relationships/slide" Target="slides/slide72.xml"/><Relationship Id="rId97" Type="http://schemas.openxmlformats.org/officeDocument/2006/relationships/viewProps" Target="viewProps.xml"/><Relationship Id="rId7" Type="http://schemas.openxmlformats.org/officeDocument/2006/relationships/slide" Target="slides/slide3.xml"/><Relationship Id="rId71" Type="http://schemas.openxmlformats.org/officeDocument/2006/relationships/slide" Target="slides/slide67.xml"/><Relationship Id="rId92" Type="http://schemas.openxmlformats.org/officeDocument/2006/relationships/slide" Target="slides/slide88.xml"/><Relationship Id="rId2" Type="http://schemas.openxmlformats.org/officeDocument/2006/relationships/customXml" Target="../customXml/item2.xml"/><Relationship Id="rId29" Type="http://schemas.openxmlformats.org/officeDocument/2006/relationships/slide" Target="slides/slide25.xml"/><Relationship Id="rId24" Type="http://schemas.openxmlformats.org/officeDocument/2006/relationships/slide" Target="slides/slide20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66" Type="http://schemas.openxmlformats.org/officeDocument/2006/relationships/slide" Target="slides/slide62.xml"/><Relationship Id="rId87" Type="http://schemas.openxmlformats.org/officeDocument/2006/relationships/slide" Target="slides/slide83.xml"/><Relationship Id="rId61" Type="http://schemas.openxmlformats.org/officeDocument/2006/relationships/slide" Target="slides/slide57.xml"/><Relationship Id="rId82" Type="http://schemas.openxmlformats.org/officeDocument/2006/relationships/slide" Target="slides/slide78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56" Type="http://schemas.openxmlformats.org/officeDocument/2006/relationships/slide" Target="slides/slide52.xml"/><Relationship Id="rId77" Type="http://schemas.openxmlformats.org/officeDocument/2006/relationships/slide" Target="slides/slide73.xml"/><Relationship Id="rId100" Type="http://schemas.microsoft.com/office/2015/10/relationships/revisionInfo" Target="revisionInfo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slide" Target="slides/slide68.xml"/><Relationship Id="rId93" Type="http://schemas.openxmlformats.org/officeDocument/2006/relationships/slide" Target="slides/slide89.xml"/><Relationship Id="rId98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A9039D6B-799E-F449-83E9-C13BAA09AF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D6941B3-7740-5745-9EAD-9C3115979A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6CF9942-BE26-4A4C-A2D8-ABA21EDF53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83B3136-B228-D44A-AB43-48B383AAAC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PED slide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D544807-CCC8-C147-BC84-731878E3FF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2B69AC62-8722-274E-BC02-F54E66A102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A8614ED3-CCC3-4849-B628-61C3AB8D12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672C6AD4-B64D-9447-94F1-173288638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3" name="Obrázek 8">
            <a:extLst>
              <a:ext uri="{FF2B5EF4-FFF2-40B4-BE49-F238E27FC236}">
                <a16:creationId xmlns:a16="http://schemas.microsoft.com/office/drawing/2014/main" id="{BD079056-37C1-BB41-A10B-5467FD1004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81F1F6BC-132D-3746-8DEA-8E0070523D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21663280-9DA9-6D46-9A85-58C09D41A6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4789C4D8-85B1-0E4B-80EB-3DD1C97BF8B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Aritmetika 2 – jaro 2022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Mgr. Helena </a:t>
            </a:r>
            <a:r>
              <a:rPr lang="cs-CZ" dirty="0" err="1"/>
              <a:t>Durnová</a:t>
            </a:r>
            <a:r>
              <a:rPr lang="cs-CZ" dirty="0"/>
              <a:t>, Ph.D.</a:t>
            </a:r>
          </a:p>
          <a:p>
            <a:r>
              <a:rPr lang="cs-CZ" dirty="0"/>
              <a:t>RNDr. Petra Bušková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FBD16CB-3AC5-449D-82A1-90724B00FA4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9ACB0E1-11C1-4654-BAF0-039F43AFC7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Relace dělitelnosti - příklady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37FF98F-86BC-4CA2-B0A8-DA5487002E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359000"/>
            <a:ext cx="10753200" cy="5120999"/>
          </a:xfrm>
        </p:spPr>
        <p:txBody>
          <a:bodyPr/>
          <a:lstStyle/>
          <a:p>
            <a:pPr marL="72000" indent="0">
              <a:buNone/>
            </a:pPr>
            <a:r>
              <a:rPr lang="cs-CZ" sz="2000" b="1" dirty="0"/>
              <a:t>Příklad 2</a:t>
            </a:r>
          </a:p>
          <a:p>
            <a:pPr marL="72000" indent="0">
              <a:buNone/>
            </a:pPr>
            <a:r>
              <a:rPr lang="cs-CZ" sz="2000" dirty="0"/>
              <a:t>Dokažte, že </a:t>
            </a:r>
          </a:p>
          <a:p>
            <a:pPr marL="586350" indent="-514350">
              <a:buFont typeface="+mj-lt"/>
              <a:buAutoNum type="alphaLcParenR"/>
            </a:pPr>
            <a:r>
              <a:rPr lang="cs-CZ" sz="2000" dirty="0"/>
              <a:t>součet libovolného sudého čísla a libovolného lichého čísla je liché číslo;</a:t>
            </a:r>
          </a:p>
          <a:p>
            <a:pPr marL="586350" indent="-514350">
              <a:buFont typeface="+mj-lt"/>
              <a:buAutoNum type="alphaLcParenR"/>
            </a:pPr>
            <a:r>
              <a:rPr lang="cs-CZ" sz="2000" dirty="0"/>
              <a:t>součet libovolných dvou lichých čísel je sudé číslo;</a:t>
            </a:r>
          </a:p>
          <a:p>
            <a:pPr marL="586350" indent="-514350">
              <a:buFont typeface="+mj-lt"/>
              <a:buAutoNum type="alphaLcParenR"/>
            </a:pPr>
            <a:r>
              <a:rPr lang="cs-CZ" sz="2000" dirty="0"/>
              <a:t>součin libovolného sudého čísla s libovolným lichým číslem je sudé číslo.</a:t>
            </a:r>
          </a:p>
          <a:p>
            <a:pPr marL="586350" indent="-514350">
              <a:buFont typeface="+mj-lt"/>
              <a:buAutoNum type="alphaLcParenR"/>
            </a:pPr>
            <a:r>
              <a:rPr lang="cs-CZ" sz="2000" dirty="0">
                <a:solidFill>
                  <a:schemeClr val="bg1">
                    <a:lumMod val="50000"/>
                  </a:schemeClr>
                </a:solidFill>
              </a:rPr>
              <a:t>součin libovolného lichého čísla s libovolným lichým číslem je liché číslo</a:t>
            </a:r>
          </a:p>
          <a:p>
            <a:pPr marL="72000" indent="0">
              <a:buNone/>
            </a:pPr>
            <a:r>
              <a:rPr lang="cs-CZ" sz="2000" b="1" dirty="0"/>
              <a:t>Příklad 3</a:t>
            </a:r>
          </a:p>
          <a:p>
            <a:pPr marL="72000" indent="0">
              <a:buNone/>
            </a:pPr>
            <a:r>
              <a:rPr lang="cs-CZ" sz="2000" dirty="0"/>
              <a:t>Určete vlastnosti relace „dělitelnost celých čísel“ a tvrzení zdůvodněte.</a:t>
            </a:r>
          </a:p>
          <a:p>
            <a:pPr marL="72000" indent="0">
              <a:buNone/>
            </a:pPr>
            <a:r>
              <a:rPr lang="cs-CZ" sz="2000" b="1" dirty="0"/>
              <a:t>Příklad 4</a:t>
            </a:r>
          </a:p>
          <a:p>
            <a:pPr marL="72000" indent="0">
              <a:buNone/>
            </a:pPr>
            <a:r>
              <a:rPr lang="cs-CZ" sz="2000" dirty="0"/>
              <a:t>Jsou dána čísla </a:t>
            </a:r>
            <a:r>
              <a:rPr lang="cs-CZ" sz="2000" i="1" dirty="0"/>
              <a:t>a, b</a:t>
            </a:r>
            <a:r>
              <a:rPr lang="cs-CZ" sz="2000" dirty="0"/>
              <a:t>, pro která platí, že </a:t>
            </a:r>
            <a:r>
              <a:rPr lang="cs-CZ" sz="2000" i="1" dirty="0"/>
              <a:t>a </a:t>
            </a:r>
            <a:r>
              <a:rPr lang="cs-CZ" sz="2000" dirty="0"/>
              <a:t>je dělitelné osmi a </a:t>
            </a:r>
            <a:r>
              <a:rPr lang="cs-CZ" sz="2000" i="1" dirty="0"/>
              <a:t>b</a:t>
            </a:r>
            <a:r>
              <a:rPr lang="cs-CZ" sz="2000" dirty="0"/>
              <a:t> je dělitelné šesti. Dokažte, že jejich součin je dělitelný číslem 24.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8418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FBD16CB-3AC5-449D-82A1-90724B00FA4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9ACB0E1-11C1-4654-BAF0-039F43AFC7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Relace dělitelnosti - příklady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B37FF98F-86BC-4CA2-B0A8-DA5487002E9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66000" y="1359001"/>
                <a:ext cx="10753200" cy="4139998"/>
              </a:xfrm>
            </p:spPr>
            <p:txBody>
              <a:bodyPr/>
              <a:lstStyle/>
              <a:p>
                <a:pPr marL="72000" indent="0">
                  <a:buNone/>
                </a:pPr>
                <a:r>
                  <a:rPr lang="cs-CZ" sz="2000" b="1" dirty="0"/>
                  <a:t>Příklad 5</a:t>
                </a:r>
              </a:p>
              <a:p>
                <a:pPr marL="72000" indent="0">
                  <a:buNone/>
                </a:pPr>
                <a:r>
                  <a:rPr lang="cs-CZ" sz="2000" dirty="0"/>
                  <a:t>Dokažte, že </a:t>
                </a:r>
              </a:p>
              <a:p>
                <a:pPr marL="586350" indent="-514350">
                  <a:buFont typeface="+mj-lt"/>
                  <a:buAutoNum type="alphaLcParenR"/>
                </a:pPr>
                <a:r>
                  <a:rPr lang="cs-CZ" sz="2000" dirty="0"/>
                  <a:t>součet tří po sobě jdoucích celých čísel, z nichž prostřední je sudé, je dělitelný šesti;</a:t>
                </a:r>
              </a:p>
              <a:p>
                <a:pPr marL="586350" indent="-514350">
                  <a:buFont typeface="+mj-lt"/>
                  <a:buAutoNum type="alphaLcParenR"/>
                </a:pPr>
                <a:r>
                  <a:rPr lang="cs-CZ" sz="2000" dirty="0"/>
                  <a:t>součet každých tří po sobě jdoucích mocnin čísla 2 (počínaje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</m:oMath>
                </a14:m>
                <a:r>
                  <a:rPr lang="cs-CZ" sz="2000" dirty="0"/>
                  <a:t>) je dělitelný 7;</a:t>
                </a:r>
              </a:p>
              <a:p>
                <a:pPr marL="586350" indent="-514350">
                  <a:buFont typeface="+mj-lt"/>
                  <a:buAutoNum type="alphaLcParenR"/>
                </a:pPr>
                <a:r>
                  <a:rPr lang="cs-CZ" sz="2000" dirty="0">
                    <a:solidFill>
                      <a:schemeClr val="bg1">
                        <a:lumMod val="65000"/>
                      </a:schemeClr>
                    </a:solidFill>
                  </a:rPr>
                  <a:t>druhá mocnina každého lichého čísla zmenšená o 1 je dělitelná 8.</a:t>
                </a:r>
              </a:p>
              <a:p>
                <a:pPr marL="586350" indent="-514350">
                  <a:buFont typeface="+mj-lt"/>
                  <a:buAutoNum type="alphaLcParenR"/>
                </a:pPr>
                <a:endParaRPr lang="cs-CZ" sz="2000" dirty="0">
                  <a:solidFill>
                    <a:schemeClr val="bg1">
                      <a:lumMod val="65000"/>
                    </a:schemeClr>
                  </a:solidFill>
                </a:endParaRPr>
              </a:p>
              <a:p>
                <a:pPr marL="72000" indent="0">
                  <a:buNone/>
                </a:pPr>
                <a:endParaRPr lang="cs-CZ" sz="2000" dirty="0">
                  <a:solidFill>
                    <a:schemeClr val="bg1">
                      <a:lumMod val="65000"/>
                    </a:schemeClr>
                  </a:solidFill>
                </a:endParaRPr>
              </a:p>
              <a:p>
                <a:pPr marL="72000" indent="0">
                  <a:buNone/>
                </a:pPr>
                <a:endParaRPr lang="cs-CZ" dirty="0"/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B37FF98F-86BC-4CA2-B0A8-DA5487002E9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66000" y="1359001"/>
                <a:ext cx="10753200" cy="4139998"/>
              </a:xfrm>
              <a:blipFill>
                <a:blip r:embed="rId2"/>
                <a:stretch>
                  <a:fillRect l="-73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722835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BE587EE-3BE2-40B8-A748-DBBEEFB8B4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DF21924-ED3F-4CEC-B114-E9B3EAC9B9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Znaky dělitelnost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BA541F6-6440-4B9C-86E2-1C9385AC4A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dirty="0"/>
              <a:t>Uvedeme zde věty, na základě nichž rozhodujeme o dělitelnosti čísla jiným číslem, aniž bychom dělení provedli.</a:t>
            </a:r>
          </a:p>
          <a:p>
            <a:pPr marL="251460" indent="-179705"/>
            <a:endParaRPr lang="cs-CZ" dirty="0">
              <a:cs typeface="Arial"/>
            </a:endParaRPr>
          </a:p>
          <a:p>
            <a:pPr marL="251460" indent="-179705"/>
            <a:r>
              <a:rPr lang="cs-CZ" dirty="0"/>
              <a:t>Pro zjednodušení zápisu ve všech větách uvažujme přirozená čísla zapsaná v desítkové soustavě. Na základě předchozí prezentace lze věty o dělitelnosti rozšířit i na celá čísla.</a:t>
            </a:r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821296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2D1603F-1C64-4050-ADBF-77E3F7554DB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891D693-F30C-4147-B0C9-349D6240B8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378000"/>
            <a:ext cx="10753200" cy="4235174"/>
          </a:xfrm>
        </p:spPr>
        <p:txBody>
          <a:bodyPr/>
          <a:lstStyle/>
          <a:p>
            <a:pPr algn="just"/>
            <a:r>
              <a:rPr lang="cs-CZ" sz="2400" dirty="0"/>
              <a:t>Přirozené číslo </a:t>
            </a:r>
            <a:r>
              <a:rPr lang="cs-CZ" sz="2400" i="1" dirty="0"/>
              <a:t>a</a:t>
            </a:r>
            <a:r>
              <a:rPr lang="cs-CZ" sz="2400" dirty="0"/>
              <a:t> je dělitelné </a:t>
            </a:r>
            <a:r>
              <a:rPr lang="cs-CZ" sz="2400" b="1" dirty="0"/>
              <a:t>dvěma (pěti, deseti)</a:t>
            </a:r>
            <a:r>
              <a:rPr lang="cs-CZ" sz="2400" dirty="0"/>
              <a:t> právě tehdy, když je dvěma (pěti, deseti) dělitelné</a:t>
            </a:r>
            <a:r>
              <a:rPr lang="cs-CZ" sz="2400" b="1" dirty="0"/>
              <a:t> </a:t>
            </a:r>
            <a:r>
              <a:rPr lang="cs-CZ" sz="2400" dirty="0"/>
              <a:t>číslo zapsané jeho cifrou nultého řádu. </a:t>
            </a:r>
          </a:p>
          <a:p>
            <a:pPr algn="just"/>
            <a:r>
              <a:rPr lang="cs-CZ" sz="2400" dirty="0"/>
              <a:t>Přirozené číslo </a:t>
            </a:r>
            <a:r>
              <a:rPr lang="cs-CZ" sz="2400" i="1" dirty="0"/>
              <a:t>a</a:t>
            </a:r>
            <a:r>
              <a:rPr lang="cs-CZ" sz="2400" dirty="0"/>
              <a:t> je dělitelné </a:t>
            </a:r>
            <a:r>
              <a:rPr lang="cs-CZ" sz="2400" b="1" dirty="0"/>
              <a:t>čtyřmi </a:t>
            </a:r>
            <a:r>
              <a:rPr lang="cs-CZ" sz="2400" dirty="0"/>
              <a:t>právě tehdy, když je čtyřmi dělitelné</a:t>
            </a:r>
            <a:r>
              <a:rPr lang="cs-CZ" sz="2400" b="1" dirty="0"/>
              <a:t> </a:t>
            </a:r>
            <a:r>
              <a:rPr lang="cs-CZ" sz="2400" dirty="0"/>
              <a:t>číslo zapsané jeho posledním dvojčíslím. </a:t>
            </a:r>
          </a:p>
          <a:p>
            <a:pPr algn="just"/>
            <a:r>
              <a:rPr lang="cs-CZ" sz="2400" dirty="0"/>
              <a:t>Přirozené číslo </a:t>
            </a:r>
            <a:r>
              <a:rPr lang="cs-CZ" sz="2400" i="1" dirty="0"/>
              <a:t>a</a:t>
            </a:r>
            <a:r>
              <a:rPr lang="cs-CZ" sz="2400" dirty="0"/>
              <a:t> je dělitelné </a:t>
            </a:r>
            <a:r>
              <a:rPr lang="cs-CZ" sz="2400" b="1" dirty="0"/>
              <a:t>osmi </a:t>
            </a:r>
            <a:r>
              <a:rPr lang="cs-CZ" sz="2400" dirty="0"/>
              <a:t>právě tehdy, když je osmi dělitelné</a:t>
            </a:r>
            <a:r>
              <a:rPr lang="cs-CZ" sz="2400" b="1" dirty="0"/>
              <a:t> </a:t>
            </a:r>
            <a:r>
              <a:rPr lang="cs-CZ" sz="2400" dirty="0"/>
              <a:t>číslo zapsané jeho posledním trojčíslím. </a:t>
            </a:r>
          </a:p>
          <a:p>
            <a:pPr algn="just"/>
            <a:r>
              <a:rPr lang="cs-CZ" sz="2400" dirty="0"/>
              <a:t>Přirozené číslo </a:t>
            </a:r>
            <a:r>
              <a:rPr lang="cs-CZ" sz="2400" i="1" dirty="0"/>
              <a:t>a</a:t>
            </a:r>
            <a:r>
              <a:rPr lang="cs-CZ" sz="2400" dirty="0"/>
              <a:t> je dělitelné </a:t>
            </a:r>
            <a:r>
              <a:rPr lang="cs-CZ" sz="2400" b="1" dirty="0"/>
              <a:t>třemi (devíti)</a:t>
            </a:r>
            <a:r>
              <a:rPr lang="cs-CZ" sz="2400" dirty="0"/>
              <a:t> právě tehdy, když je třemi (devíti) dělitelný jeho </a:t>
            </a:r>
            <a:r>
              <a:rPr lang="cs-CZ" sz="2400" dirty="0" err="1"/>
              <a:t>ciferný</a:t>
            </a:r>
            <a:r>
              <a:rPr lang="cs-CZ" sz="2400" dirty="0"/>
              <a:t> součet (tj. součet všech čísel zapsaných jednotlivými ciframi v zápisu čísla </a:t>
            </a:r>
            <a:r>
              <a:rPr lang="cs-CZ" sz="2400" i="1" dirty="0"/>
              <a:t>a</a:t>
            </a:r>
            <a:r>
              <a:rPr lang="cs-CZ" sz="2400" dirty="0"/>
              <a:t>). </a:t>
            </a:r>
          </a:p>
          <a:p>
            <a:pPr algn="just"/>
            <a:r>
              <a:rPr lang="cs-CZ" sz="2400" dirty="0"/>
              <a:t>Přirozené číslo </a:t>
            </a:r>
            <a:r>
              <a:rPr lang="cs-CZ" sz="2400" i="1" dirty="0"/>
              <a:t>a</a:t>
            </a:r>
            <a:r>
              <a:rPr lang="cs-CZ" sz="2400" dirty="0"/>
              <a:t> je dělitelné </a:t>
            </a:r>
            <a:r>
              <a:rPr lang="cs-CZ" sz="2400" b="1" dirty="0"/>
              <a:t>jedenácti </a:t>
            </a:r>
            <a:r>
              <a:rPr lang="cs-CZ" sz="2400" dirty="0"/>
              <a:t>právě tehdy, když je jedenácti dělitelný součet čísel zapsaných jednotlivými ciframi sudého řádu zmenšený o součet čísel zapsaných jednotlivými ciframi lichého řádu v zápisu čísla </a:t>
            </a:r>
            <a:r>
              <a:rPr lang="cs-CZ" sz="2400" i="1" dirty="0"/>
              <a:t>a</a:t>
            </a:r>
            <a:r>
              <a:rPr lang="cs-CZ" sz="2400" dirty="0"/>
              <a:t>. </a:t>
            </a:r>
          </a:p>
          <a:p>
            <a:endParaRPr lang="cs-CZ" sz="2400" dirty="0"/>
          </a:p>
          <a:p>
            <a:endParaRPr lang="cs-CZ" sz="2400" dirty="0"/>
          </a:p>
        </p:txBody>
      </p:sp>
      <p:sp>
        <p:nvSpPr>
          <p:cNvPr id="8" name="Obdélník: se zakulacenými rohy 7">
            <a:extLst>
              <a:ext uri="{FF2B5EF4-FFF2-40B4-BE49-F238E27FC236}">
                <a16:creationId xmlns:a16="http://schemas.microsoft.com/office/drawing/2014/main" id="{26701F36-A015-4B27-ABD3-14DED6E0F972}"/>
              </a:ext>
            </a:extLst>
          </p:cNvPr>
          <p:cNvSpPr/>
          <p:nvPr/>
        </p:nvSpPr>
        <p:spPr bwMode="auto">
          <a:xfrm>
            <a:off x="312820" y="115241"/>
            <a:ext cx="11459560" cy="5885793"/>
          </a:xfrm>
          <a:prstGeom prst="roundRect">
            <a:avLst/>
          </a:prstGeom>
          <a:solidFill>
            <a:schemeClr val="accent1">
              <a:alpha val="2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753750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7FD6355-48F0-48BB-B4B5-2145EC12479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606ADEB-6E65-44C0-8F75-4C26C68E98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71EB4FE-9D93-4F25-9DCD-2AE6EBF3F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14317"/>
            <a:ext cx="10753200" cy="451576"/>
          </a:xfrm>
        </p:spPr>
        <p:txBody>
          <a:bodyPr/>
          <a:lstStyle/>
          <a:p>
            <a:r>
              <a:rPr lang="cs-CZ" dirty="0"/>
              <a:t>Znaky dělitelnosti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0FD4BEC3-5455-4C05-A2D6-017AFA18168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66000" y="959608"/>
                <a:ext cx="10753200" cy="4139998"/>
              </a:xfrm>
            </p:spPr>
            <p:txBody>
              <a:bodyPr/>
              <a:lstStyle/>
              <a:p>
                <a:r>
                  <a:rPr lang="cs-CZ" sz="2000" dirty="0"/>
                  <a:t>Na předchozím slidu chybí věta pro rozpoznání dělitelnosti </a:t>
                </a:r>
                <a:r>
                  <a:rPr lang="cs-CZ" sz="2000" b="1" dirty="0"/>
                  <a:t>šesti </a:t>
                </a:r>
                <a:r>
                  <a:rPr lang="cs-CZ" sz="2000" dirty="0"/>
                  <a:t>a </a:t>
                </a:r>
                <a:r>
                  <a:rPr lang="cs-CZ" sz="2000" b="1" dirty="0"/>
                  <a:t>sedmi</a:t>
                </a:r>
                <a:r>
                  <a:rPr lang="cs-CZ" sz="2000" dirty="0"/>
                  <a:t>. Přestože existují způsoby, jak bez výpočtu zjistit, zda je číslo dělitelné sedmi, jednoduché vydělení bývá rychlejší. </a:t>
                </a:r>
                <a:br>
                  <a:rPr lang="cs-CZ" sz="2000" dirty="0"/>
                </a:br>
                <a:r>
                  <a:rPr lang="cs-CZ" sz="2000" dirty="0"/>
                  <a:t>Znak dělitelnosti šesti si jistě snadno odvodíte z rozkladu </a:t>
                </a: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6=2</m:t>
                    </m:r>
                    <m:r>
                      <a:rPr lang="cs-CZ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∙3</m:t>
                    </m:r>
                  </m:oMath>
                </a14:m>
                <a:r>
                  <a:rPr lang="cs-CZ" sz="2000" dirty="0"/>
                  <a:t>.</a:t>
                </a:r>
              </a:p>
              <a:p>
                <a:endParaRPr lang="cs-CZ" sz="2000" dirty="0"/>
              </a:p>
              <a:p>
                <a:r>
                  <a:rPr lang="cs-CZ" sz="2000" dirty="0"/>
                  <a:t>Zjišťování dělitelnosti </a:t>
                </a:r>
                <a:r>
                  <a:rPr lang="cs-CZ" sz="2000" b="1" dirty="0"/>
                  <a:t>jedenácti</a:t>
                </a:r>
                <a:r>
                  <a:rPr lang="cs-CZ" sz="2000" dirty="0"/>
                  <a:t> demonstrujeme na příkladu s číslem </a:t>
                </a:r>
                <a:br>
                  <a:rPr lang="cs-CZ" sz="2000" dirty="0"/>
                </a:br>
                <a:r>
                  <a:rPr lang="cs-CZ" sz="2000" dirty="0"/>
                  <a:t>28 037 856:</a:t>
                </a:r>
              </a:p>
              <a:p>
                <a:pPr marL="72000" indent="0">
                  <a:buNone/>
                </a:pPr>
                <a:r>
                  <a:rPr lang="cs-CZ" sz="2000" dirty="0"/>
                  <a:t>  Součet čísel zapsaných ciframi sudého řádu: </a:t>
                </a: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8+3+8+6=25</m:t>
                    </m:r>
                  </m:oMath>
                </a14:m>
                <a:endParaRPr lang="cs-CZ" sz="2000" dirty="0"/>
              </a:p>
              <a:p>
                <a:pPr marL="72000" indent="0">
                  <a:buNone/>
                </a:pPr>
                <a:r>
                  <a:rPr lang="cs-CZ" sz="2000" dirty="0"/>
                  <a:t>  Součet čísel zapsaných ciframi lichého řádu: </a:t>
                </a: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2+0+7+5=14</m:t>
                    </m:r>
                  </m:oMath>
                </a14:m>
                <a:endParaRPr lang="cs-CZ" sz="2000" dirty="0"/>
              </a:p>
              <a:p>
                <a:pPr marL="72000" indent="0">
                  <a:buNone/>
                </a:pPr>
                <a:r>
                  <a:rPr lang="cs-CZ" sz="2000" dirty="0"/>
                  <a:t>  Rozdíl </a:t>
                </a: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25−14=11</m:t>
                    </m:r>
                  </m:oMath>
                </a14:m>
                <a:r>
                  <a:rPr lang="cs-CZ" sz="2000" dirty="0"/>
                  <a:t> je dělitelný jedenácti, tedy i původní číslo je dělitelné jedenácti.</a:t>
                </a:r>
              </a:p>
              <a:p>
                <a:r>
                  <a:rPr lang="cs-CZ" sz="2000" dirty="0"/>
                  <a:t>Dělitelnost 11 si můžete ověřit například u svého rodného čísla, kde musí být dodržena.</a:t>
                </a:r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0FD4BEC3-5455-4C05-A2D6-017AFA18168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66000" y="959608"/>
                <a:ext cx="10753200" cy="4139998"/>
              </a:xfrm>
              <a:blipFill>
                <a:blip r:embed="rId2"/>
                <a:stretch>
                  <a:fillRect l="-680" b="-2382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19900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8730D30-4AE9-4167-9478-63BFB54113E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039D5CD-75BA-41AD-956F-E79E357716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209835"/>
            <a:ext cx="10753200" cy="4139998"/>
          </a:xfrm>
        </p:spPr>
        <p:txBody>
          <a:bodyPr/>
          <a:lstStyle/>
          <a:p>
            <a:r>
              <a:rPr lang="cs-CZ" dirty="0"/>
              <a:t>Všechny znaky dělitelnosti ze 3. slidu plynou z obecnějších vět:</a:t>
            </a:r>
            <a:endParaRPr lang="cs-CZ" sz="1100" dirty="0"/>
          </a:p>
          <a:p>
            <a:endParaRPr lang="cs-CZ" dirty="0"/>
          </a:p>
          <a:p>
            <a:pPr algn="just"/>
            <a:r>
              <a:rPr lang="cs-CZ" sz="1800" dirty="0"/>
              <a:t>Dělíme-li přirozené číslo </a:t>
            </a:r>
            <a:r>
              <a:rPr lang="cs-CZ" sz="1800" i="1" dirty="0"/>
              <a:t>a</a:t>
            </a:r>
            <a:r>
              <a:rPr lang="cs-CZ" sz="1800" dirty="0"/>
              <a:t> </a:t>
            </a:r>
            <a:r>
              <a:rPr lang="cs-CZ" sz="1800" b="1" dirty="0"/>
              <a:t>dvěma (pěti, deseti)</a:t>
            </a:r>
            <a:r>
              <a:rPr lang="cs-CZ" sz="1800" dirty="0"/>
              <a:t>, dostaneme stejný zbytek, jako když dělíme dvěma (pěti, deseti)</a:t>
            </a:r>
            <a:r>
              <a:rPr lang="cs-CZ" sz="1800" b="1" dirty="0"/>
              <a:t> </a:t>
            </a:r>
            <a:r>
              <a:rPr lang="cs-CZ" sz="1800" dirty="0"/>
              <a:t>číslo zapsané cifrou nultého řádu v zápisu čísla </a:t>
            </a:r>
            <a:r>
              <a:rPr lang="cs-CZ" sz="1800" i="1" dirty="0"/>
              <a:t>a</a:t>
            </a:r>
            <a:r>
              <a:rPr lang="cs-CZ" sz="1800" dirty="0"/>
              <a:t>. </a:t>
            </a:r>
          </a:p>
          <a:p>
            <a:pPr algn="just"/>
            <a:r>
              <a:rPr lang="cs-CZ" sz="1800" dirty="0"/>
              <a:t>Dělíme-li přirozené číslo </a:t>
            </a:r>
            <a:r>
              <a:rPr lang="cs-CZ" sz="1800" i="1" dirty="0"/>
              <a:t>a</a:t>
            </a:r>
            <a:r>
              <a:rPr lang="cs-CZ" sz="1800" dirty="0"/>
              <a:t> </a:t>
            </a:r>
            <a:r>
              <a:rPr lang="cs-CZ" sz="1800" b="1" dirty="0"/>
              <a:t>čtyřmi</a:t>
            </a:r>
            <a:r>
              <a:rPr lang="cs-CZ" sz="1800" dirty="0"/>
              <a:t>,</a:t>
            </a:r>
            <a:r>
              <a:rPr lang="cs-CZ" sz="1800" b="1" dirty="0"/>
              <a:t> </a:t>
            </a:r>
            <a:r>
              <a:rPr lang="cs-CZ" sz="1800" dirty="0"/>
              <a:t>dostaneme stejný zbytek, jako když dělíme</a:t>
            </a:r>
            <a:r>
              <a:rPr lang="cs-CZ" sz="1800" b="1" dirty="0"/>
              <a:t> </a:t>
            </a:r>
            <a:r>
              <a:rPr lang="cs-CZ" sz="1800" dirty="0"/>
              <a:t>čtyřmi</a:t>
            </a:r>
            <a:r>
              <a:rPr lang="cs-CZ" sz="1800" b="1" dirty="0"/>
              <a:t> </a:t>
            </a:r>
            <a:r>
              <a:rPr lang="cs-CZ" sz="1800" dirty="0"/>
              <a:t>číslo zapsané jeho posledním dvojčíslím (u jednociferných čísel doplníme před cifru nulu). </a:t>
            </a:r>
          </a:p>
          <a:p>
            <a:pPr algn="just"/>
            <a:r>
              <a:rPr lang="cs-CZ" sz="1800" dirty="0"/>
              <a:t>Dělíme-li přirozené číslo </a:t>
            </a:r>
            <a:r>
              <a:rPr lang="cs-CZ" sz="1800" i="1" dirty="0"/>
              <a:t>a</a:t>
            </a:r>
            <a:r>
              <a:rPr lang="cs-CZ" sz="1800" dirty="0"/>
              <a:t> </a:t>
            </a:r>
            <a:r>
              <a:rPr lang="cs-CZ" sz="1800" b="1" dirty="0"/>
              <a:t>osmi</a:t>
            </a:r>
            <a:r>
              <a:rPr lang="cs-CZ" sz="1800" dirty="0"/>
              <a:t>,</a:t>
            </a:r>
            <a:r>
              <a:rPr lang="cs-CZ" sz="1800" b="1" dirty="0"/>
              <a:t> </a:t>
            </a:r>
            <a:r>
              <a:rPr lang="cs-CZ" sz="1800" dirty="0"/>
              <a:t>dostaneme stejný zbytek, jako když dělíme osmi číslo zapsané jeho posledním trojčíslím (u méně než trojciferných čísel doplníme před cifry nuly). </a:t>
            </a:r>
          </a:p>
          <a:p>
            <a:pPr algn="just"/>
            <a:r>
              <a:rPr lang="cs-CZ" sz="1800" dirty="0"/>
              <a:t>Dělíme-li přirozené číslo </a:t>
            </a:r>
            <a:r>
              <a:rPr lang="cs-CZ" sz="1800" i="1" dirty="0"/>
              <a:t>a</a:t>
            </a:r>
            <a:r>
              <a:rPr lang="cs-CZ" sz="1800" dirty="0"/>
              <a:t> </a:t>
            </a:r>
            <a:r>
              <a:rPr lang="cs-CZ" sz="1800" b="1" dirty="0"/>
              <a:t>třemi (devíti)</a:t>
            </a:r>
            <a:r>
              <a:rPr lang="cs-CZ" sz="1800" dirty="0"/>
              <a:t>,</a:t>
            </a:r>
            <a:r>
              <a:rPr lang="cs-CZ" sz="1800" b="1" dirty="0"/>
              <a:t> </a:t>
            </a:r>
            <a:r>
              <a:rPr lang="cs-CZ" sz="1800" dirty="0"/>
              <a:t>dostaneme stejný zbytek, jako když dělíme</a:t>
            </a:r>
            <a:r>
              <a:rPr lang="cs-CZ" sz="1800" b="1" dirty="0"/>
              <a:t> </a:t>
            </a:r>
            <a:r>
              <a:rPr lang="cs-CZ" sz="1800" dirty="0"/>
              <a:t>třemi (devíti) jeho </a:t>
            </a:r>
            <a:r>
              <a:rPr lang="cs-CZ" sz="1800" dirty="0" err="1"/>
              <a:t>ciferný</a:t>
            </a:r>
            <a:r>
              <a:rPr lang="cs-CZ" sz="1800" dirty="0"/>
              <a:t> součet.</a:t>
            </a:r>
          </a:p>
          <a:p>
            <a:pPr algn="just"/>
            <a:r>
              <a:rPr lang="cs-CZ" sz="1800" dirty="0"/>
              <a:t>Dělíme-li přirozené číslo </a:t>
            </a:r>
            <a:r>
              <a:rPr lang="cs-CZ" sz="1800" i="1" dirty="0"/>
              <a:t>a</a:t>
            </a:r>
            <a:r>
              <a:rPr lang="cs-CZ" sz="1800" dirty="0"/>
              <a:t> </a:t>
            </a:r>
            <a:r>
              <a:rPr lang="cs-CZ" sz="1800" b="1" dirty="0"/>
              <a:t>jedenácti</a:t>
            </a:r>
            <a:r>
              <a:rPr lang="cs-CZ" sz="1800" dirty="0"/>
              <a:t>,</a:t>
            </a:r>
            <a:r>
              <a:rPr lang="cs-CZ" sz="1800" b="1" dirty="0"/>
              <a:t> </a:t>
            </a:r>
            <a:r>
              <a:rPr lang="cs-CZ" sz="1800" dirty="0"/>
              <a:t>dostaneme stejný zbytek, jako když dělíme</a:t>
            </a:r>
            <a:r>
              <a:rPr lang="cs-CZ" sz="1800" b="1" dirty="0"/>
              <a:t> </a:t>
            </a:r>
            <a:r>
              <a:rPr lang="cs-CZ" sz="1800" dirty="0"/>
              <a:t>jedenácti součet čísel zapsaných jednotlivými ciframi sudého řádu zmenšený o součet čísel zapsaných jednotlivými ciframi lichého řádu v zápisu čísla </a:t>
            </a:r>
            <a:r>
              <a:rPr lang="cs-CZ" sz="1800" i="1" dirty="0"/>
              <a:t>a</a:t>
            </a:r>
            <a:r>
              <a:rPr lang="cs-CZ" sz="1800" dirty="0"/>
              <a:t>. </a:t>
            </a:r>
          </a:p>
          <a:p>
            <a:endParaRPr lang="cs-CZ" dirty="0"/>
          </a:p>
        </p:txBody>
      </p:sp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79923A10-4D79-4916-B8ED-B033E515B3B5}"/>
              </a:ext>
            </a:extLst>
          </p:cNvPr>
          <p:cNvSpPr/>
          <p:nvPr/>
        </p:nvSpPr>
        <p:spPr bwMode="auto">
          <a:xfrm>
            <a:off x="178676" y="956442"/>
            <a:ext cx="11599324" cy="5412828"/>
          </a:xfrm>
          <a:prstGeom prst="roundRect">
            <a:avLst/>
          </a:prstGeom>
          <a:solidFill>
            <a:schemeClr val="accent1">
              <a:alpha val="2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943407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10E0BC5-57CC-4482-8A46-2126BEDA5FB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22B995E2-1712-44C0-A891-502520ABCDB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40000" y="378000"/>
                <a:ext cx="10753200" cy="4139998"/>
              </a:xfrm>
            </p:spPr>
            <p:txBody>
              <a:bodyPr/>
              <a:lstStyle/>
              <a:p>
                <a:pPr marL="72000" indent="0">
                  <a:buNone/>
                </a:pPr>
                <a:r>
                  <a:rPr lang="cs-CZ" sz="2400" dirty="0"/>
                  <a:t>Všechny věty na předchozím slidu lze dokázat pomocí věty následující.</a:t>
                </a:r>
              </a:p>
              <a:p>
                <a:pPr marL="72000" indent="0">
                  <a:buNone/>
                </a:pPr>
                <a:endParaRPr lang="cs-CZ" sz="2400" dirty="0"/>
              </a:p>
              <a:p>
                <a:pPr marL="72000" indent="0">
                  <a:buNone/>
                </a:pPr>
                <a:r>
                  <a:rPr lang="cs-CZ" sz="2400" dirty="0"/>
                  <a:t>Věta:</a:t>
                </a:r>
              </a:p>
              <a:p>
                <a:pPr marL="72000" indent="0">
                  <a:buNone/>
                </a:pPr>
                <a:endParaRPr lang="cs-CZ" sz="2400" dirty="0"/>
              </a:p>
              <a:p>
                <a:pPr marL="72000" indent="0">
                  <a:buNone/>
                </a:pPr>
                <a:r>
                  <a:rPr lang="cs-CZ" sz="2400" dirty="0"/>
                  <a:t>Je-li celé číslo </a:t>
                </a:r>
                <a:r>
                  <a:rPr lang="cs-CZ" sz="2400" i="1" dirty="0"/>
                  <a:t>a</a:t>
                </a:r>
                <a:r>
                  <a:rPr lang="cs-CZ" sz="2400" dirty="0"/>
                  <a:t> součtem dvou celých čísel, z nichž jedno je násobkem celého čísla </a:t>
                </a:r>
                <a:r>
                  <a:rPr lang="cs-CZ" sz="2400" i="1" dirty="0"/>
                  <a:t>b</a:t>
                </a:r>
                <a:r>
                  <a:rPr lang="cs-CZ" sz="2400" dirty="0"/>
                  <a:t>, pak druhé dává při dělení číslem </a:t>
                </a:r>
                <a:r>
                  <a:rPr lang="cs-CZ" sz="2400" i="1" dirty="0"/>
                  <a:t>b</a:t>
                </a:r>
                <a:r>
                  <a:rPr lang="cs-CZ" sz="2400" dirty="0"/>
                  <a:t> stejný zbytek jako číslo </a:t>
                </a:r>
                <a:r>
                  <a:rPr lang="cs-CZ" sz="2400" i="1" dirty="0"/>
                  <a:t>a</a:t>
                </a:r>
                <a:r>
                  <a:rPr lang="cs-CZ" sz="2400" dirty="0"/>
                  <a:t>.</a:t>
                </a:r>
              </a:p>
              <a:p>
                <a:pPr marL="72000" indent="0">
                  <a:buNone/>
                </a:pPr>
                <a:endParaRPr lang="cs-CZ" sz="2400" dirty="0"/>
              </a:p>
              <a:p>
                <a:pPr marL="72000" indent="0">
                  <a:buNone/>
                </a:pPr>
                <a:r>
                  <a:rPr lang="cs-CZ" sz="1600" dirty="0"/>
                  <a:t>Důkaz:</a:t>
                </a:r>
              </a:p>
              <a:p>
                <a:pPr marL="72000" indent="0">
                  <a:buNone/>
                </a:pPr>
                <a:r>
                  <a:rPr lang="cs-CZ" sz="1600" dirty="0"/>
                  <a:t>Zapišme si </a:t>
                </a:r>
                <a14:m>
                  <m:oMath xmlns:m="http://schemas.openxmlformats.org/officeDocument/2006/math"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cs-CZ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6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cs-CZ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cs-CZ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6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cs-CZ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cs-CZ" sz="1600" dirty="0"/>
                  <a:t>, kde </a:t>
                </a:r>
                <a14:m>
                  <m:oMath xmlns:m="http://schemas.openxmlformats.org/officeDocument/2006/math"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|</m:t>
                    </m:r>
                    <m:sSub>
                      <m:sSubPr>
                        <m:ctrlPr>
                          <a:rPr lang="cs-CZ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6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cs-CZ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cs-CZ" sz="1600" dirty="0"/>
                  <a:t>, můžeme tedy zapsat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6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cs-CZ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cs-CZ" sz="1600" dirty="0"/>
                  <a:t>, kde </a:t>
                </a:r>
                <a14:m>
                  <m:oMath xmlns:m="http://schemas.openxmlformats.org/officeDocument/2006/math"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cs-CZ" sz="1600" dirty="0"/>
                  <a:t> je celé číslo. Původní rovnost tedy upravíme na </a:t>
                </a:r>
                <a14:m>
                  <m:oMath xmlns:m="http://schemas.openxmlformats.org/officeDocument/2006/math">
                    <m:r>
                      <a:rPr lang="cs-CZ" sz="16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cs-CZ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cs-CZ" sz="1600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cs-CZ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600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cs-CZ" sz="16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cs-CZ" sz="1600" dirty="0"/>
                  <a:t> a můžeme vyjádřit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6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cs-CZ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cs-CZ" sz="1600" dirty="0"/>
                  <a:t>. Číslo </a:t>
                </a:r>
                <a14:m>
                  <m:oMath xmlns:m="http://schemas.openxmlformats.org/officeDocument/2006/math"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cs-CZ" sz="1600" dirty="0"/>
                  <a:t> dává po dělení číslem </a:t>
                </a:r>
                <a14:m>
                  <m:oMath xmlns:m="http://schemas.openxmlformats.org/officeDocument/2006/math"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cs-CZ" sz="1600" dirty="0"/>
                  <a:t> nějaký zbytek </a:t>
                </a:r>
                <a14:m>
                  <m:oMath xmlns:m="http://schemas.openxmlformats.org/officeDocument/2006/math"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cs-CZ" sz="1600" dirty="0"/>
                  <a:t>, pro který musí platit </a:t>
                </a:r>
                <a14:m>
                  <m:oMath xmlns:m="http://schemas.openxmlformats.org/officeDocument/2006/math"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𝑧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d>
                      <m:dPr>
                        <m:begChr m:val="|"/>
                        <m:endChr m:val="|"/>
                        <m:ctrlPr>
                          <a:rPr lang="cs-CZ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e>
                    </m:d>
                  </m:oMath>
                </a14:m>
                <a:r>
                  <a:rPr lang="cs-CZ" sz="1600" dirty="0"/>
                  <a:t>. Můžeme zapsat </a:t>
                </a:r>
                <a14:m>
                  <m:oMath xmlns:m="http://schemas.openxmlformats.org/officeDocument/2006/math"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𝑞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cs-CZ" sz="1600" dirty="0"/>
                  <a:t> . Nyní dosadíme do vyjádření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6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cs-CZ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cs-CZ" sz="1600" dirty="0"/>
                  <a:t>za </a:t>
                </a:r>
                <a14:m>
                  <m:oMath xmlns:m="http://schemas.openxmlformats.org/officeDocument/2006/math"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cs-CZ" sz="1600" dirty="0"/>
                  <a:t> a dostáváme rovnost </a:t>
                </a:r>
                <a:br>
                  <a:rPr lang="cs-CZ" sz="1600" dirty="0"/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cs-CZ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6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cs-CZ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𝑞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𝑧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𝑏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𝑏</m:t>
                    </m:r>
                    <m:d>
                      <m:dPr>
                        <m:ctrlPr>
                          <a:rPr lang="cs-CZ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𝑞</m:t>
                        </m:r>
                        <m:r>
                          <a:rPr lang="cs-CZ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cs-CZ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𝑧</m:t>
                    </m:r>
                    <m:r>
                      <a:rPr lang="cs-CZ" sz="1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cs-CZ" sz="1600" dirty="0"/>
                  <a:t> </a:t>
                </a:r>
                <a:br>
                  <a:rPr lang="cs-CZ" sz="1600" dirty="0"/>
                </a:br>
                <a:r>
                  <a:rPr lang="cs-CZ" sz="1600" dirty="0"/>
                  <a:t>Je vidět, že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6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cs-CZ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cs-CZ" sz="1600" dirty="0"/>
                  <a:t>dává po dělení číslem </a:t>
                </a:r>
                <a14:m>
                  <m:oMath xmlns:m="http://schemas.openxmlformats.org/officeDocument/2006/math"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cs-CZ" sz="1600" dirty="0"/>
                  <a:t> stejný zbytek jako číslo </a:t>
                </a:r>
                <a14:m>
                  <m:oMath xmlns:m="http://schemas.openxmlformats.org/officeDocument/2006/math"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cs-CZ" sz="1600" dirty="0"/>
                  <a:t>, věta je dokázána. </a:t>
                </a:r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22B995E2-1712-44C0-A891-502520ABCDB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40000" y="378000"/>
                <a:ext cx="10753200" cy="4139998"/>
              </a:xfrm>
              <a:blipFill>
                <a:blip r:embed="rId2"/>
                <a:stretch>
                  <a:fillRect l="-1077" t="-1031" r="-1361" b="-4506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Obdélník: se zakulacenými rohy 7">
            <a:extLst>
              <a:ext uri="{FF2B5EF4-FFF2-40B4-BE49-F238E27FC236}">
                <a16:creationId xmlns:a16="http://schemas.microsoft.com/office/drawing/2014/main" id="{6E3FDFAE-95B5-46EE-B8CE-3C029DAFB572}"/>
              </a:ext>
            </a:extLst>
          </p:cNvPr>
          <p:cNvSpPr/>
          <p:nvPr/>
        </p:nvSpPr>
        <p:spPr bwMode="auto">
          <a:xfrm>
            <a:off x="414000" y="2175641"/>
            <a:ext cx="10879200" cy="1093076"/>
          </a:xfrm>
          <a:prstGeom prst="roundRect">
            <a:avLst/>
          </a:prstGeom>
          <a:solidFill>
            <a:schemeClr val="accent1">
              <a:alpha val="2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37144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BA59E02-FE5F-4CC2-9348-63959653AB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91EFB98-785C-4520-8A1B-731AC0341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94179"/>
            <a:ext cx="10753200" cy="451576"/>
          </a:xfrm>
        </p:spPr>
        <p:txBody>
          <a:bodyPr/>
          <a:lstStyle/>
          <a:p>
            <a:r>
              <a:rPr lang="cs-CZ" dirty="0"/>
              <a:t>Příklady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63CB653-10BA-4F4E-AA54-0525B081B7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987808"/>
            <a:ext cx="10753200" cy="4139998"/>
          </a:xfrm>
        </p:spPr>
        <p:txBody>
          <a:bodyPr/>
          <a:lstStyle/>
          <a:p>
            <a:pPr marL="72000" indent="0">
              <a:buNone/>
            </a:pPr>
            <a:r>
              <a:rPr lang="cs-CZ" sz="2000" b="1" dirty="0"/>
              <a:t>Příklad 1</a:t>
            </a:r>
          </a:p>
          <a:p>
            <a:pPr marL="72000" indent="0">
              <a:buNone/>
            </a:pPr>
            <a:r>
              <a:rPr lang="cs-CZ" sz="2000" dirty="0"/>
              <a:t>Rozhodněte, zda je číslo 4 356 dělitelné čísly 2; 3; 4; 5; 8; 9 a 11. Pokud není některým z čísel dělitelné, určete zbytek po dělení.</a:t>
            </a:r>
          </a:p>
          <a:p>
            <a:pPr marL="72000" indent="0">
              <a:buNone/>
            </a:pPr>
            <a:r>
              <a:rPr lang="cs-CZ" sz="2000" b="1" dirty="0"/>
              <a:t>Příklad 2</a:t>
            </a:r>
          </a:p>
          <a:p>
            <a:pPr marL="72000" indent="0">
              <a:buNone/>
            </a:pPr>
            <a:r>
              <a:rPr lang="cs-CZ" sz="2000" dirty="0"/>
              <a:t>V číslech 437*; 32* a 4*54 nahraďte symbol * takovou cifrou, aby vzniklé číslo bylo dělitelné</a:t>
            </a:r>
          </a:p>
          <a:p>
            <a:pPr marL="529200" indent="-457200">
              <a:buFont typeface="+mj-lt"/>
              <a:buAutoNum type="alphaLcParenR"/>
            </a:pPr>
            <a:r>
              <a:rPr lang="cs-CZ" sz="2000" dirty="0"/>
              <a:t>čtyřmi;</a:t>
            </a:r>
          </a:p>
          <a:p>
            <a:pPr marL="529200" indent="-457200">
              <a:buFont typeface="+mj-lt"/>
              <a:buAutoNum type="alphaLcParenR"/>
            </a:pPr>
            <a:r>
              <a:rPr lang="cs-CZ" sz="2000" dirty="0"/>
              <a:t>osmi;</a:t>
            </a:r>
          </a:p>
          <a:p>
            <a:pPr marL="529200" indent="-457200">
              <a:buFont typeface="+mj-lt"/>
              <a:buAutoNum type="alphaLcParenR"/>
            </a:pPr>
            <a:r>
              <a:rPr lang="cs-CZ" sz="2000" dirty="0"/>
              <a:t>devíti;</a:t>
            </a:r>
          </a:p>
          <a:p>
            <a:pPr marL="529200" indent="-457200">
              <a:buFont typeface="+mj-lt"/>
              <a:buAutoNum type="alphaLcParenR"/>
            </a:pPr>
            <a:r>
              <a:rPr lang="cs-CZ" sz="2000" dirty="0"/>
              <a:t>jedenácti. </a:t>
            </a:r>
          </a:p>
          <a:p>
            <a:pPr marL="72000" indent="0">
              <a:buNone/>
            </a:pPr>
            <a:r>
              <a:rPr lang="cs-CZ" sz="2000" dirty="0"/>
              <a:t>Uveďte vždy všechna řešení.</a:t>
            </a:r>
          </a:p>
          <a:p>
            <a:pPr marL="7200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6535092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BA59E02-FE5F-4CC2-9348-63959653AB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91EFB98-785C-4520-8A1B-731AC0341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41628"/>
            <a:ext cx="10753200" cy="451576"/>
          </a:xfrm>
        </p:spPr>
        <p:txBody>
          <a:bodyPr/>
          <a:lstStyle/>
          <a:p>
            <a:r>
              <a:rPr lang="cs-CZ" dirty="0"/>
              <a:t>Příklady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63CB653-10BA-4F4E-AA54-0525B081B7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61381"/>
            <a:ext cx="10753200" cy="4139998"/>
          </a:xfrm>
        </p:spPr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r>
              <a:rPr lang="cs-CZ" sz="2000" b="1" dirty="0"/>
              <a:t>Příklad 3</a:t>
            </a:r>
            <a:endParaRPr lang="cs-CZ" dirty="0"/>
          </a:p>
          <a:p>
            <a:pPr marL="71755" indent="0">
              <a:buNone/>
            </a:pPr>
            <a:r>
              <a:rPr lang="cs-CZ" sz="2000" dirty="0"/>
              <a:t>O pěticiferném čísle 448** víme, že je dělitelné čísly 3 a 25. Doplňte cifry na místa hvězdiček. Najděte </a:t>
            </a:r>
            <a:r>
              <a:rPr lang="cs-CZ" sz="2000"/>
              <a:t>všechny možnosti.</a:t>
            </a:r>
            <a:endParaRPr lang="cs-CZ" sz="2000" b="1" dirty="0">
              <a:cs typeface="Arial"/>
            </a:endParaRPr>
          </a:p>
          <a:p>
            <a:pPr marL="71755" indent="0">
              <a:buNone/>
            </a:pPr>
            <a:r>
              <a:rPr lang="cs-CZ" sz="2000" b="1" dirty="0"/>
              <a:t>Příklad 4</a:t>
            </a:r>
            <a:endParaRPr lang="cs-CZ" sz="2000" b="1" dirty="0">
              <a:cs typeface="Arial"/>
            </a:endParaRPr>
          </a:p>
          <a:p>
            <a:pPr marL="71755" indent="0">
              <a:buNone/>
            </a:pPr>
            <a:r>
              <a:rPr lang="cs-CZ" sz="2000" dirty="0"/>
              <a:t>Z čísla 74 851 562 vyškrtněte čtyři cifry tak, aby vzniklé číslo bylo dělitelné pěti a třemi. Najděte všechny možnosti. </a:t>
            </a:r>
            <a:endParaRPr lang="cs-CZ" sz="2000" dirty="0">
              <a:cs typeface="Arial"/>
            </a:endParaRPr>
          </a:p>
          <a:p>
            <a:pPr marL="71755" indent="0">
              <a:buNone/>
            </a:pPr>
            <a:r>
              <a:rPr lang="cs-CZ" sz="2000" b="1" dirty="0"/>
              <a:t>Příklad 5</a:t>
            </a:r>
            <a:endParaRPr lang="cs-CZ" sz="2000" b="1" dirty="0">
              <a:cs typeface="Arial"/>
            </a:endParaRPr>
          </a:p>
          <a:p>
            <a:pPr marL="71755" indent="0">
              <a:buNone/>
            </a:pPr>
            <a:r>
              <a:rPr lang="cs-CZ" sz="2000" dirty="0"/>
              <a:t>Doplňte rodné číslo 950324/**** tak, aby bylo platné. Stačí uvést jednu možnost.</a:t>
            </a:r>
            <a:endParaRPr lang="cs-CZ" sz="2000" dirty="0">
              <a:cs typeface="Arial"/>
            </a:endParaRPr>
          </a:p>
          <a:p>
            <a:pPr marL="71755" indent="0">
              <a:buNone/>
            </a:pPr>
            <a:r>
              <a:rPr lang="cs-CZ" sz="2000" b="1" dirty="0">
                <a:solidFill>
                  <a:srgbClr val="969696"/>
                </a:solidFill>
              </a:rPr>
              <a:t>Příklad 6</a:t>
            </a:r>
            <a:endParaRPr lang="cs-CZ" sz="2000" b="1" dirty="0">
              <a:solidFill>
                <a:srgbClr val="969696"/>
              </a:solidFill>
              <a:cs typeface="Arial"/>
            </a:endParaRPr>
          </a:p>
          <a:p>
            <a:pPr marL="71755" indent="0">
              <a:buNone/>
            </a:pPr>
            <a:r>
              <a:rPr lang="cs-CZ" sz="2000" dirty="0">
                <a:solidFill>
                  <a:srgbClr val="969696"/>
                </a:solidFill>
              </a:rPr>
              <a:t>Dokažte s využitím rozvinutého zápisu čísla kritérium dělitelnosti</a:t>
            </a:r>
            <a:endParaRPr lang="cs-CZ" sz="2000" dirty="0">
              <a:solidFill>
                <a:srgbClr val="969696"/>
              </a:solidFill>
              <a:cs typeface="Arial"/>
            </a:endParaRPr>
          </a:p>
          <a:p>
            <a:pPr marL="528955" indent="-457200">
              <a:buFont typeface="+mj-lt"/>
              <a:buAutoNum type="alphaLcParenR"/>
            </a:pPr>
            <a:r>
              <a:rPr lang="cs-CZ" sz="2000" dirty="0">
                <a:solidFill>
                  <a:srgbClr val="969696"/>
                </a:solidFill>
              </a:rPr>
              <a:t>čtyřmi</a:t>
            </a:r>
            <a:endParaRPr lang="cs-CZ" sz="2000" dirty="0">
              <a:solidFill>
                <a:srgbClr val="969696"/>
              </a:solidFill>
              <a:cs typeface="Arial"/>
            </a:endParaRPr>
          </a:p>
          <a:p>
            <a:pPr marL="528955" indent="-457200">
              <a:buFont typeface="+mj-lt"/>
              <a:buAutoNum type="alphaLcParenR"/>
            </a:pPr>
            <a:r>
              <a:rPr lang="cs-CZ" sz="2000" dirty="0">
                <a:solidFill>
                  <a:srgbClr val="969696"/>
                </a:solidFill>
              </a:rPr>
              <a:t>devíti</a:t>
            </a:r>
            <a:endParaRPr lang="cs-CZ" sz="2000" dirty="0">
              <a:solidFill>
                <a:srgbClr val="969696"/>
              </a:solidFill>
              <a:cs typeface="Arial"/>
            </a:endParaRPr>
          </a:p>
          <a:p>
            <a:pPr marL="71755" indent="0">
              <a:buNone/>
            </a:pPr>
            <a:endParaRPr lang="cs-CZ" sz="2000" dirty="0">
              <a:solidFill>
                <a:srgbClr val="969696"/>
              </a:solidFill>
              <a:cs typeface="Arial"/>
            </a:endParaRPr>
          </a:p>
          <a:p>
            <a:pPr marL="71755" indent="0">
              <a:buNone/>
            </a:pPr>
            <a:endParaRPr lang="cs-CZ" sz="24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858869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BE587EE-3BE2-40B8-A748-DBBEEFB8B4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DF21924-ED3F-4CEC-B114-E9B3EAC9B9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Prvočísla a čísla složená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BA541F6-6440-4B9C-86E2-1C9385AC4A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/>
              <a:t>Rozdělíme přirozená čísla na dvě velké podmnožiny a jednu jednoprvkovou:</a:t>
            </a:r>
          </a:p>
          <a:p>
            <a:pPr marL="503555" lvl="1" indent="-179705"/>
            <a:r>
              <a:rPr lang="cs-CZ">
                <a:cs typeface="Arial"/>
              </a:rPr>
              <a:t>číslo 1 bude patřit do zvláštní podmnožiny</a:t>
            </a:r>
          </a:p>
          <a:p>
            <a:pPr marL="503555" lvl="1" indent="-179705"/>
            <a:r>
              <a:rPr lang="cs-CZ">
                <a:cs typeface="Arial"/>
              </a:rPr>
              <a:t>prvočísla (čísla, která mají právě dva různé dělitele) tvoří jednu velkou podmnožinu</a:t>
            </a:r>
          </a:p>
          <a:p>
            <a:pPr marL="503555" lvl="1" indent="-179705"/>
            <a:r>
              <a:rPr lang="cs-CZ">
                <a:cs typeface="Arial"/>
              </a:rPr>
              <a:t>čísla složená (čísla s alespoň třemi různými děliteli) tvoří druhou velkou podmnožinu</a:t>
            </a:r>
          </a:p>
          <a:p>
            <a:pPr marL="503555" lvl="1" indent="-179705"/>
            <a:endParaRPr lang="cs-CZ">
              <a:cs typeface="Arial"/>
            </a:endParaRPr>
          </a:p>
          <a:p>
            <a:pPr marL="503555" lvl="1" indent="-179705"/>
            <a:r>
              <a:rPr lang="cs-CZ">
                <a:cs typeface="Arial"/>
              </a:rPr>
              <a:t>Podmnožina prvočísel a podmnožina čísel složených mají prázdný průnik</a:t>
            </a:r>
          </a:p>
          <a:p>
            <a:pPr marL="323850" lvl="1" indent="0">
              <a:buNone/>
            </a:pPr>
            <a:r>
              <a:rPr lang="cs-CZ">
                <a:cs typeface="Arial"/>
              </a:rPr>
              <a:t>(tj. číslo je buď prvočíslo, nebo číslo složené).</a:t>
            </a:r>
          </a:p>
          <a:p>
            <a:pPr marL="71755" indent="0">
              <a:buNone/>
            </a:pPr>
            <a:endParaRPr lang="cs-CZ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82324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727D400-1A32-4B8E-B7DE-5FF0F02E00F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3E8053E-D422-439F-B3F8-3F1003DEB4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Organizace semestru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CA4800B-D450-4C57-ADB2-22BBE4C7FE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dirty="0"/>
              <a:t>Paralelně s IMAk04 běží volitelný předmět IMAk14 Matematika 4, v němž budeme dále procvičovat látku probíranou v předmětu IMAk04 Aritmetika 2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/>
              <a:t>Ke studiu můžete využít tuto prezentaci i stručný výtah; rovněž jsou k dispozici namluvené prezentace z minulých let (distanční výuka) 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/>
              <a:t>Na konci semestru zápočtová písemná práce (ukázku najdete během semestru ve Studijních materiálech předmětu IMAk04 v </a:t>
            </a:r>
            <a:r>
              <a:rPr lang="cs-CZ" sz="2000" dirty="0" err="1"/>
              <a:t>ISu</a:t>
            </a:r>
            <a:r>
              <a:rPr lang="cs-CZ" sz="2000" dirty="0"/>
              <a:t>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89682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94D0F3E-F430-4CAA-B45C-5AAFF9232BA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20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79B4FD4-7B68-4628-A01F-BB174A1A1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cs typeface="Arial"/>
              </a:rPr>
              <a:t>Definice: prvočíslo, číslo složené</a:t>
            </a:r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0C9DF8A-99FD-41AE-A2F5-C451D9055B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r>
              <a:rPr lang="cs-CZ" b="1">
                <a:ea typeface="+mn-lt"/>
                <a:cs typeface="+mn-lt"/>
              </a:rPr>
              <a:t>Definice 2. </a:t>
            </a:r>
            <a:endParaRPr lang="cs-CZ">
              <a:cs typeface="Arial"/>
            </a:endParaRPr>
          </a:p>
          <a:p>
            <a:pPr marL="71755" indent="0">
              <a:buNone/>
            </a:pPr>
            <a:endParaRPr lang="cs-CZ">
              <a:ea typeface="+mn-lt"/>
              <a:cs typeface="+mn-lt"/>
            </a:endParaRPr>
          </a:p>
          <a:p>
            <a:pPr marL="71755" indent="0">
              <a:buNone/>
            </a:pPr>
            <a:r>
              <a:rPr lang="cs-CZ">
                <a:ea typeface="+mn-lt"/>
                <a:cs typeface="+mn-lt"/>
              </a:rPr>
              <a:t>Přirozené číslo </a:t>
            </a:r>
            <a:r>
              <a:rPr lang="cs-CZ" i="1">
                <a:ea typeface="+mn-lt"/>
                <a:cs typeface="+mn-lt"/>
              </a:rPr>
              <a:t>p</a:t>
            </a:r>
            <a:r>
              <a:rPr lang="cs-CZ">
                <a:ea typeface="+mn-lt"/>
                <a:cs typeface="+mn-lt"/>
              </a:rPr>
              <a:t>&gt;1 nazýváme </a:t>
            </a:r>
            <a:r>
              <a:rPr lang="cs-CZ" b="1">
                <a:ea typeface="+mn-lt"/>
                <a:cs typeface="+mn-lt"/>
              </a:rPr>
              <a:t>prvočíslem</a:t>
            </a:r>
            <a:r>
              <a:rPr lang="cs-CZ">
                <a:ea typeface="+mn-lt"/>
                <a:cs typeface="+mn-lt"/>
              </a:rPr>
              <a:t>, právě když má právě dva různé přirozené dělitele (tj. čísla 1 a p).</a:t>
            </a:r>
            <a:endParaRPr lang="cs-CZ">
              <a:cs typeface="Arial"/>
            </a:endParaRPr>
          </a:p>
          <a:p>
            <a:pPr marL="71755" indent="0">
              <a:buNone/>
            </a:pPr>
            <a:endParaRPr lang="cs-CZ">
              <a:ea typeface="+mn-lt"/>
              <a:cs typeface="+mn-lt"/>
            </a:endParaRPr>
          </a:p>
          <a:p>
            <a:pPr marL="71755" indent="0">
              <a:buNone/>
            </a:pPr>
            <a:r>
              <a:rPr lang="cs-CZ">
                <a:ea typeface="+mn-lt"/>
                <a:cs typeface="+mn-lt"/>
              </a:rPr>
              <a:t>Přirozené číslo </a:t>
            </a:r>
            <a:r>
              <a:rPr lang="cs-CZ" i="1">
                <a:ea typeface="+mn-lt"/>
                <a:cs typeface="+mn-lt"/>
              </a:rPr>
              <a:t>a</a:t>
            </a:r>
            <a:r>
              <a:rPr lang="cs-CZ">
                <a:ea typeface="+mn-lt"/>
                <a:cs typeface="+mn-lt"/>
              </a:rPr>
              <a:t>&gt;1, které není prvočíslem (tj. má více než dva  přirozené dělitele), nazýváme </a:t>
            </a:r>
            <a:r>
              <a:rPr lang="cs-CZ" b="1">
                <a:ea typeface="+mn-lt"/>
                <a:cs typeface="+mn-lt"/>
              </a:rPr>
              <a:t>složeným číslem</a:t>
            </a:r>
            <a:r>
              <a:rPr lang="cs-CZ">
                <a:ea typeface="+mn-lt"/>
                <a:cs typeface="+mn-lt"/>
              </a:rPr>
              <a:t>.</a:t>
            </a:r>
            <a:endParaRPr lang="cs-CZ">
              <a:cs typeface="Arial"/>
            </a:endParaRPr>
          </a:p>
        </p:txBody>
      </p:sp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86D84838-3FA8-4F2F-AE6D-27B768C0BEF8}"/>
              </a:ext>
            </a:extLst>
          </p:cNvPr>
          <p:cNvSpPr/>
          <p:nvPr/>
        </p:nvSpPr>
        <p:spPr bwMode="auto">
          <a:xfrm>
            <a:off x="540000" y="1359001"/>
            <a:ext cx="10806000" cy="4139998"/>
          </a:xfrm>
          <a:prstGeom prst="roundRect">
            <a:avLst/>
          </a:prstGeom>
          <a:solidFill>
            <a:schemeClr val="accent1">
              <a:alpha val="2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429251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DDFA27-FBF5-49E6-BCEA-1C4CA1C1744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21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C20E423-AB72-4767-A57B-F51E48BD0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cs typeface="Arial"/>
              </a:rPr>
              <a:t>Příklady</a:t>
            </a:r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567D1FC-C97A-4352-8BA8-4D49A570E9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>
                <a:ea typeface="+mn-lt"/>
                <a:cs typeface="+mn-lt"/>
              </a:rPr>
              <a:t>Číslo  13  je prvočíslo, protože má právě dva přirozené dělitele, čísla  1 a 13. Jsou to samozřejmí </a:t>
            </a:r>
            <a:r>
              <a:rPr lang="cs-CZ" err="1">
                <a:ea typeface="+mn-lt"/>
                <a:cs typeface="+mn-lt"/>
              </a:rPr>
              <a:t>dělitelé</a:t>
            </a:r>
            <a:r>
              <a:rPr lang="cs-CZ">
                <a:ea typeface="+mn-lt"/>
                <a:cs typeface="+mn-lt"/>
              </a:rPr>
              <a:t> čísla 13. </a:t>
            </a:r>
            <a:endParaRPr lang="cs-CZ">
              <a:cs typeface="Arial"/>
            </a:endParaRPr>
          </a:p>
          <a:p>
            <a:pPr marL="71755" indent="0">
              <a:buNone/>
            </a:pPr>
            <a:endParaRPr lang="cs-CZ">
              <a:ea typeface="+mn-lt"/>
              <a:cs typeface="+mn-lt"/>
            </a:endParaRPr>
          </a:p>
          <a:p>
            <a:pPr marL="251460" indent="-179705"/>
            <a:r>
              <a:rPr lang="cs-CZ">
                <a:ea typeface="+mn-lt"/>
                <a:cs typeface="+mn-lt"/>
              </a:rPr>
              <a:t>Číslo  12  je složené číslo, protože má více než dva přirozené dělitele: 1, 2, 3, 4, 6, 12. </a:t>
            </a:r>
          </a:p>
          <a:p>
            <a:pPr marL="251460" indent="-179705"/>
            <a:endParaRPr lang="cs-CZ">
              <a:ea typeface="+mn-lt"/>
              <a:cs typeface="+mn-lt"/>
            </a:endParaRPr>
          </a:p>
          <a:p>
            <a:pPr marL="251460" indent="-179705"/>
            <a:r>
              <a:rPr lang="cs-CZ">
                <a:ea typeface="+mn-lt"/>
                <a:cs typeface="+mn-lt"/>
              </a:rPr>
              <a:t> Číslo 1 podle definice není prvočíslo ani číslo složené. 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58255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92276A2-1714-4CF0-A008-CAF9B7A44DE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22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02B4B0E-4D5C-4869-92D9-5A97A67F7E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cs typeface="Arial"/>
              </a:rPr>
              <a:t>Věta o existenci prvočíselného dělitele</a:t>
            </a:r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93CEBDC-13E9-4F6A-9B64-43A8BE30FB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705370"/>
            <a:ext cx="10753200" cy="4527682"/>
          </a:xfrm>
        </p:spPr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r>
              <a:rPr lang="cs-CZ" b="1">
                <a:ea typeface="+mn-lt"/>
                <a:cs typeface="+mn-lt"/>
              </a:rPr>
              <a:t>Věta 2: </a:t>
            </a:r>
            <a:r>
              <a:rPr lang="cs-CZ">
                <a:ea typeface="+mn-lt"/>
                <a:cs typeface="+mn-lt"/>
              </a:rPr>
              <a:t>Každé přirozené číslo  </a:t>
            </a:r>
            <a:r>
              <a:rPr lang="cs-CZ" i="1">
                <a:ea typeface="+mn-lt"/>
                <a:cs typeface="+mn-lt"/>
              </a:rPr>
              <a:t>n </a:t>
            </a:r>
            <a:r>
              <a:rPr lang="cs-CZ">
                <a:ea typeface="+mn-lt"/>
                <a:cs typeface="+mn-lt"/>
              </a:rPr>
              <a:t>&gt; 1  má aspoň jednoho prvočíselného dělitele. </a:t>
            </a:r>
          </a:p>
          <a:p>
            <a:pPr marL="71755" indent="0">
              <a:buNone/>
            </a:pPr>
            <a:endParaRPr lang="cs-CZ">
              <a:ea typeface="+mn-lt"/>
              <a:cs typeface="+mn-lt"/>
            </a:endParaRPr>
          </a:p>
          <a:p>
            <a:pPr marL="71755" indent="0">
              <a:buNone/>
            </a:pPr>
            <a:r>
              <a:rPr lang="cs-CZ" sz="2400" b="1" i="1">
                <a:ea typeface="+mn-lt"/>
                <a:cs typeface="+mn-lt"/>
              </a:rPr>
              <a:t>Důkaz</a:t>
            </a:r>
            <a:r>
              <a:rPr lang="cs-CZ" sz="2400" i="1">
                <a:ea typeface="+mn-lt"/>
                <a:cs typeface="+mn-lt"/>
              </a:rPr>
              <a:t>: </a:t>
            </a:r>
            <a:r>
              <a:rPr lang="cs-CZ" sz="2400">
                <a:ea typeface="+mn-lt"/>
                <a:cs typeface="+mn-lt"/>
              </a:rPr>
              <a:t>Číslo  </a:t>
            </a:r>
            <a:r>
              <a:rPr lang="cs-CZ" sz="2400" i="1">
                <a:ea typeface="+mn-lt"/>
                <a:cs typeface="+mn-lt"/>
              </a:rPr>
              <a:t>n </a:t>
            </a:r>
            <a:r>
              <a:rPr lang="cs-CZ" sz="2400">
                <a:ea typeface="+mn-lt"/>
                <a:cs typeface="+mn-lt"/>
              </a:rPr>
              <a:t>&gt; 1   má alespoň jednoho dělitele, který je větší než 1. Z jeho dělitelů je jeden nejmenší, označme ho  </a:t>
            </a:r>
            <a:r>
              <a:rPr lang="cs-CZ" sz="2400" i="1">
                <a:ea typeface="+mn-lt"/>
                <a:cs typeface="+mn-lt"/>
              </a:rPr>
              <a:t>p</a:t>
            </a:r>
            <a:r>
              <a:rPr lang="cs-CZ" sz="2400">
                <a:ea typeface="+mn-lt"/>
                <a:cs typeface="+mn-lt"/>
              </a:rPr>
              <a:t>. </a:t>
            </a:r>
          </a:p>
          <a:p>
            <a:pPr marL="71755" indent="0">
              <a:buNone/>
            </a:pPr>
            <a:r>
              <a:rPr lang="cs-CZ" sz="2400">
                <a:ea typeface="+mn-lt"/>
                <a:cs typeface="+mn-lt"/>
              </a:rPr>
              <a:t>Tento nejmenší přirozený dělitel  </a:t>
            </a:r>
            <a:r>
              <a:rPr lang="cs-CZ" sz="2400" i="1">
                <a:ea typeface="+mn-lt"/>
                <a:cs typeface="+mn-lt"/>
              </a:rPr>
              <a:t>p </a:t>
            </a:r>
            <a:r>
              <a:rPr lang="cs-CZ" sz="2400">
                <a:ea typeface="+mn-lt"/>
                <a:cs typeface="+mn-lt"/>
              </a:rPr>
              <a:t>&gt; 1   musí být prvočíslem. </a:t>
            </a:r>
          </a:p>
          <a:p>
            <a:pPr marL="71755" indent="0">
              <a:buNone/>
            </a:pPr>
            <a:r>
              <a:rPr lang="cs-CZ" sz="2400">
                <a:ea typeface="+mn-lt"/>
                <a:cs typeface="+mn-lt"/>
              </a:rPr>
              <a:t>Kdyby totiž  </a:t>
            </a:r>
            <a:r>
              <a:rPr lang="cs-CZ" sz="2400" i="1">
                <a:ea typeface="+mn-lt"/>
                <a:cs typeface="+mn-lt"/>
              </a:rPr>
              <a:t>p</a:t>
            </a:r>
            <a:r>
              <a:rPr lang="cs-CZ" sz="2400">
                <a:ea typeface="+mn-lt"/>
                <a:cs typeface="+mn-lt"/>
              </a:rPr>
              <a:t>  bylo složené číslo, tj.  </a:t>
            </a:r>
            <a:r>
              <a:rPr lang="cs-CZ" sz="2400" i="1">
                <a:ea typeface="+mn-lt"/>
                <a:cs typeface="+mn-lt"/>
              </a:rPr>
              <a:t>p = a.b</a:t>
            </a:r>
            <a:r>
              <a:rPr lang="cs-CZ" sz="2400">
                <a:ea typeface="+mn-lt"/>
                <a:cs typeface="+mn-lt"/>
              </a:rPr>
              <a:t>, kde  1 &lt; </a:t>
            </a:r>
            <a:r>
              <a:rPr lang="cs-CZ" sz="2400" i="1">
                <a:ea typeface="+mn-lt"/>
                <a:cs typeface="+mn-lt"/>
              </a:rPr>
              <a:t>a</a:t>
            </a:r>
            <a:r>
              <a:rPr lang="cs-CZ" sz="2400">
                <a:ea typeface="+mn-lt"/>
                <a:cs typeface="+mn-lt"/>
              </a:rPr>
              <a:t> &lt;  p ,  1 &lt; </a:t>
            </a:r>
            <a:r>
              <a:rPr lang="cs-CZ" sz="2400" i="1">
                <a:ea typeface="+mn-lt"/>
                <a:cs typeface="+mn-lt"/>
              </a:rPr>
              <a:t>b </a:t>
            </a:r>
            <a:r>
              <a:rPr lang="cs-CZ" sz="2400">
                <a:ea typeface="+mn-lt"/>
                <a:cs typeface="+mn-lt"/>
              </a:rPr>
              <a:t>&lt;  </a:t>
            </a:r>
            <a:r>
              <a:rPr lang="cs-CZ" sz="2400" i="1">
                <a:ea typeface="+mn-lt"/>
                <a:cs typeface="+mn-lt"/>
              </a:rPr>
              <a:t>p</a:t>
            </a:r>
            <a:r>
              <a:rPr lang="cs-CZ" sz="2400">
                <a:ea typeface="+mn-lt"/>
                <a:cs typeface="+mn-lt"/>
              </a:rPr>
              <a:t> ,  pak by ze vztahů  </a:t>
            </a:r>
            <a:r>
              <a:rPr lang="cs-CZ" sz="2400" i="1">
                <a:ea typeface="+mn-lt"/>
                <a:cs typeface="+mn-lt"/>
              </a:rPr>
              <a:t>a</a:t>
            </a:r>
            <a:r>
              <a:rPr lang="en-US" sz="2400">
                <a:ea typeface="+mn-lt"/>
                <a:cs typeface="+mn-lt"/>
              </a:rPr>
              <a:t>| </a:t>
            </a:r>
            <a:r>
              <a:rPr lang="cs-CZ" sz="2400" i="1">
                <a:ea typeface="+mn-lt"/>
                <a:cs typeface="+mn-lt"/>
              </a:rPr>
              <a:t>p </a:t>
            </a:r>
            <a:r>
              <a:rPr lang="cs-CZ" sz="2400">
                <a:ea typeface="+mn-lt"/>
                <a:cs typeface="+mn-lt"/>
              </a:rPr>
              <a:t>a  </a:t>
            </a:r>
            <a:r>
              <a:rPr lang="cs-CZ" sz="2400" i="1">
                <a:ea typeface="+mn-lt"/>
                <a:cs typeface="+mn-lt"/>
              </a:rPr>
              <a:t>p</a:t>
            </a:r>
            <a:r>
              <a:rPr lang="en-US" sz="2400">
                <a:ea typeface="+mn-lt"/>
                <a:cs typeface="+mn-lt"/>
              </a:rPr>
              <a:t>|</a:t>
            </a:r>
            <a:r>
              <a:rPr lang="cs-CZ" sz="2400" i="1">
                <a:ea typeface="+mn-lt"/>
                <a:cs typeface="+mn-lt"/>
              </a:rPr>
              <a:t>n  </a:t>
            </a:r>
            <a:r>
              <a:rPr lang="cs-CZ" sz="2400">
                <a:ea typeface="+mn-lt"/>
                <a:cs typeface="+mn-lt"/>
              </a:rPr>
              <a:t>plynulo</a:t>
            </a:r>
            <a:r>
              <a:rPr lang="cs-CZ" sz="2400" i="1">
                <a:ea typeface="+mn-lt"/>
                <a:cs typeface="+mn-lt"/>
              </a:rPr>
              <a:t>  a</a:t>
            </a:r>
            <a:r>
              <a:rPr lang="en-US" sz="2400">
                <a:ea typeface="+mn-lt"/>
                <a:cs typeface="+mn-lt"/>
              </a:rPr>
              <a:t>| </a:t>
            </a:r>
            <a:r>
              <a:rPr lang="cs-CZ" sz="2400" i="1">
                <a:ea typeface="+mn-lt"/>
                <a:cs typeface="+mn-lt"/>
              </a:rPr>
              <a:t>n,</a:t>
            </a:r>
            <a:r>
              <a:rPr lang="cs-CZ" sz="2400">
                <a:ea typeface="+mn-lt"/>
                <a:cs typeface="+mn-lt"/>
              </a:rPr>
              <a:t>  což by znamenalo, že existuje dělitel  </a:t>
            </a:r>
          </a:p>
          <a:p>
            <a:pPr marL="71755" indent="0">
              <a:buNone/>
            </a:pPr>
            <a:r>
              <a:rPr lang="cs-CZ" sz="2400" i="1">
                <a:ea typeface="+mn-lt"/>
                <a:cs typeface="+mn-lt"/>
              </a:rPr>
              <a:t>a</a:t>
            </a:r>
            <a:r>
              <a:rPr lang="cs-CZ" sz="2400">
                <a:ea typeface="+mn-lt"/>
                <a:cs typeface="+mn-lt"/>
              </a:rPr>
              <a:t> &lt;  </a:t>
            </a:r>
            <a:r>
              <a:rPr lang="cs-CZ" sz="2400" i="1">
                <a:ea typeface="+mn-lt"/>
                <a:cs typeface="+mn-lt"/>
              </a:rPr>
              <a:t>p</a:t>
            </a:r>
            <a:r>
              <a:rPr lang="cs-CZ" sz="2400">
                <a:ea typeface="+mn-lt"/>
                <a:cs typeface="+mn-lt"/>
              </a:rPr>
              <a:t> čísla  </a:t>
            </a:r>
            <a:r>
              <a:rPr lang="cs-CZ" sz="2400" i="1">
                <a:ea typeface="+mn-lt"/>
                <a:cs typeface="+mn-lt"/>
              </a:rPr>
              <a:t>n, </a:t>
            </a:r>
            <a:r>
              <a:rPr lang="cs-CZ" sz="2400">
                <a:ea typeface="+mn-lt"/>
                <a:cs typeface="+mn-lt"/>
              </a:rPr>
              <a:t>což by bylo</a:t>
            </a:r>
            <a:r>
              <a:rPr lang="cs-CZ" sz="2400" i="1">
                <a:ea typeface="+mn-lt"/>
                <a:cs typeface="+mn-lt"/>
              </a:rPr>
              <a:t>  </a:t>
            </a:r>
            <a:r>
              <a:rPr lang="cs-CZ" sz="2400">
                <a:ea typeface="+mn-lt"/>
                <a:cs typeface="+mn-lt"/>
              </a:rPr>
              <a:t>v rozporu s naším předpokladem, že  </a:t>
            </a:r>
            <a:r>
              <a:rPr lang="cs-CZ" sz="2400" i="1">
                <a:ea typeface="+mn-lt"/>
                <a:cs typeface="+mn-lt"/>
              </a:rPr>
              <a:t>p </a:t>
            </a:r>
            <a:r>
              <a:rPr lang="cs-CZ" sz="2400">
                <a:ea typeface="+mn-lt"/>
                <a:cs typeface="+mn-lt"/>
              </a:rPr>
              <a:t>je nejmenší z přirozených dělitelů čísla </a:t>
            </a:r>
            <a:r>
              <a:rPr lang="cs-CZ" sz="2400" i="1">
                <a:ea typeface="+mn-lt"/>
                <a:cs typeface="+mn-lt"/>
              </a:rPr>
              <a:t>n.  </a:t>
            </a:r>
            <a:r>
              <a:rPr lang="cs-CZ" sz="2400">
                <a:ea typeface="+mn-lt"/>
                <a:cs typeface="+mn-lt"/>
              </a:rPr>
              <a:t>Číslo  </a:t>
            </a:r>
            <a:r>
              <a:rPr lang="cs-CZ" sz="2400" i="1">
                <a:ea typeface="+mn-lt"/>
                <a:cs typeface="+mn-lt"/>
              </a:rPr>
              <a:t>p </a:t>
            </a:r>
            <a:r>
              <a:rPr lang="cs-CZ" sz="2400">
                <a:ea typeface="+mn-lt"/>
                <a:cs typeface="+mn-lt"/>
              </a:rPr>
              <a:t>je tedy prvočíslo.</a:t>
            </a:r>
            <a:endParaRPr lang="cs-CZ" sz="2400">
              <a:cs typeface="Arial"/>
            </a:endParaRPr>
          </a:p>
        </p:txBody>
      </p:sp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6DCC2B04-50B7-401F-B06D-5DD2ED0314D7}"/>
              </a:ext>
            </a:extLst>
          </p:cNvPr>
          <p:cNvSpPr/>
          <p:nvPr/>
        </p:nvSpPr>
        <p:spPr bwMode="auto">
          <a:xfrm>
            <a:off x="666000" y="1579246"/>
            <a:ext cx="9371852" cy="1161120"/>
          </a:xfrm>
          <a:prstGeom prst="roundRect">
            <a:avLst/>
          </a:prstGeom>
          <a:solidFill>
            <a:schemeClr val="accent1">
              <a:alpha val="2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012533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04A78EA-4C7D-42A1-95B3-72346165534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23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1B4F784-7756-4291-AECB-0200265729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32842"/>
            <a:ext cx="10753200" cy="959576"/>
          </a:xfrm>
        </p:spPr>
        <p:txBody>
          <a:bodyPr/>
          <a:lstStyle/>
          <a:p>
            <a:r>
              <a:rPr lang="cs-CZ" dirty="0">
                <a:cs typeface="Arial"/>
              </a:rPr>
              <a:t>Jak rozhodneme, zda je dané číslo prvočíslo </a:t>
            </a:r>
            <a:r>
              <a:rPr lang="cs-CZ">
                <a:cs typeface="Arial"/>
              </a:rPr>
              <a:t>nebo číslo složené?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78CF36D-B1FC-4987-A9FE-47CD413627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526" y="1718740"/>
            <a:ext cx="10753200" cy="4474208"/>
          </a:xfrm>
        </p:spPr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r>
              <a:rPr lang="cs-CZ">
                <a:ea typeface="+mn-lt"/>
                <a:cs typeface="+mn-lt"/>
              </a:rPr>
              <a:t>Máme-li rozhodnout o tom, zda dané číslo </a:t>
            </a:r>
            <a:r>
              <a:rPr lang="cs-CZ" i="1">
                <a:ea typeface="+mn-lt"/>
                <a:cs typeface="+mn-lt"/>
              </a:rPr>
              <a:t>a &gt; </a:t>
            </a:r>
            <a:r>
              <a:rPr lang="cs-CZ">
                <a:ea typeface="+mn-lt"/>
                <a:cs typeface="+mn-lt"/>
              </a:rPr>
              <a:t>1  je prvočíslem nebo složeným číslem, můžeme postupovat tak, že zjišťujeme, zda je dané číslo dělitelné prvočísly menšími než toto číslo.  </a:t>
            </a:r>
          </a:p>
          <a:p>
            <a:pPr marL="71755" indent="0">
              <a:buNone/>
            </a:pPr>
            <a:r>
              <a:rPr lang="cs-CZ">
                <a:ea typeface="+mn-lt"/>
                <a:cs typeface="+mn-lt"/>
              </a:rPr>
              <a:t>Platí totiž </a:t>
            </a:r>
            <a:r>
              <a:rPr lang="cs-CZ" b="1">
                <a:ea typeface="+mn-lt"/>
                <a:cs typeface="+mn-lt"/>
              </a:rPr>
              <a:t>věta</a:t>
            </a:r>
            <a:r>
              <a:rPr lang="cs-CZ">
                <a:ea typeface="+mn-lt"/>
                <a:cs typeface="+mn-lt"/>
              </a:rPr>
              <a:t>:  </a:t>
            </a:r>
            <a:r>
              <a:rPr lang="cs-CZ" i="1">
                <a:ea typeface="+mn-lt"/>
                <a:cs typeface="+mn-lt"/>
              </a:rPr>
              <a:t>Existuje-li prvočíslo menší než číslo a, které dělí číslo a, pak  a je složené číslo. </a:t>
            </a:r>
          </a:p>
          <a:p>
            <a:pPr marL="71755" indent="0">
              <a:buNone/>
            </a:pPr>
            <a:r>
              <a:rPr lang="cs-CZ">
                <a:ea typeface="+mn-lt"/>
                <a:cs typeface="+mn-lt"/>
              </a:rPr>
              <a:t>Uvedený postup je však  značně zdlouhavý. Proto budeme využívat následující věty: </a:t>
            </a:r>
          </a:p>
          <a:p>
            <a:pPr marL="71755" indent="0">
              <a:buNone/>
            </a:pPr>
            <a:endParaRPr lang="cs-CZ" dirty="0">
              <a:ea typeface="+mn-lt"/>
              <a:cs typeface="+mn-lt"/>
            </a:endParaRPr>
          </a:p>
          <a:p>
            <a:pPr marL="251460" indent="-179705">
              <a:buNone/>
            </a:pPr>
            <a:r>
              <a:rPr lang="cs-CZ" b="1">
                <a:ea typeface="+mn-lt"/>
                <a:cs typeface="+mn-lt"/>
              </a:rPr>
              <a:t>Věta 3</a:t>
            </a:r>
            <a:r>
              <a:rPr lang="cs-CZ">
                <a:ea typeface="+mn-lt"/>
                <a:cs typeface="+mn-lt"/>
              </a:rPr>
              <a:t>. Jestliže přirozené číslo </a:t>
            </a:r>
            <a:r>
              <a:rPr lang="cs-CZ" i="1">
                <a:ea typeface="+mn-lt"/>
                <a:cs typeface="+mn-lt"/>
              </a:rPr>
              <a:t>a</a:t>
            </a:r>
            <a:r>
              <a:rPr lang="cs-CZ">
                <a:ea typeface="+mn-lt"/>
                <a:cs typeface="+mn-lt"/>
              </a:rPr>
              <a:t> není dělitelné žádným prvočíslem menším nebo rovným  odmocnině z a, pak </a:t>
            </a:r>
            <a:r>
              <a:rPr lang="cs-CZ" i="1">
                <a:ea typeface="+mn-lt"/>
                <a:cs typeface="+mn-lt"/>
              </a:rPr>
              <a:t>a </a:t>
            </a:r>
            <a:r>
              <a:rPr lang="cs-CZ">
                <a:ea typeface="+mn-lt"/>
                <a:cs typeface="+mn-lt"/>
              </a:rPr>
              <a:t> je prvočíslo. </a:t>
            </a:r>
            <a:endParaRPr lang="cs-CZ">
              <a:cs typeface="Arial"/>
            </a:endParaRPr>
          </a:p>
        </p:txBody>
      </p:sp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4618D36E-DB5A-4BA6-83DF-F65474B6A448}"/>
              </a:ext>
            </a:extLst>
          </p:cNvPr>
          <p:cNvSpPr/>
          <p:nvPr/>
        </p:nvSpPr>
        <p:spPr bwMode="auto">
          <a:xfrm>
            <a:off x="540000" y="5260169"/>
            <a:ext cx="11444484" cy="1488558"/>
          </a:xfrm>
          <a:prstGeom prst="roundRect">
            <a:avLst/>
          </a:prstGeom>
          <a:solidFill>
            <a:schemeClr val="accent1">
              <a:alpha val="2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678842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2A8ACE1-F1FF-4F07-B352-105CA65E6B8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24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249E530-6497-481E-AC53-7148FDEE7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cs typeface="Arial"/>
              </a:rPr>
              <a:t>Důkaz věty 3</a:t>
            </a:r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102D859-8E86-472D-9B73-E36E12BCD7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>
              <a:buNone/>
            </a:pPr>
            <a:r>
              <a:rPr lang="cs-CZ">
                <a:ea typeface="+mn-lt"/>
                <a:cs typeface="+mn-lt"/>
              </a:rPr>
              <a:t>Provedeme nepřímý důkaz, tj. přímý důkaz věty obměněné) </a:t>
            </a:r>
            <a:endParaRPr lang="cs-CZ">
              <a:cs typeface="Arial"/>
            </a:endParaRPr>
          </a:p>
          <a:p>
            <a:pPr marL="251460" indent="-179705">
              <a:buNone/>
            </a:pPr>
            <a:r>
              <a:rPr lang="cs-CZ" b="1">
                <a:ea typeface="+mn-lt"/>
                <a:cs typeface="+mn-lt"/>
              </a:rPr>
              <a:t>Věta obměněná k větě 3</a:t>
            </a:r>
            <a:r>
              <a:rPr lang="cs-CZ">
                <a:ea typeface="+mn-lt"/>
                <a:cs typeface="+mn-lt"/>
              </a:rPr>
              <a:t>: Není-li </a:t>
            </a:r>
            <a:r>
              <a:rPr lang="cs-CZ" i="1">
                <a:ea typeface="+mn-lt"/>
                <a:cs typeface="+mn-lt"/>
              </a:rPr>
              <a:t>a</a:t>
            </a:r>
            <a:r>
              <a:rPr lang="cs-CZ">
                <a:ea typeface="+mn-lt"/>
                <a:cs typeface="+mn-lt"/>
              </a:rPr>
              <a:t> prvočíslo, pak je dělitelné aspoň jedním prvočíslem</a:t>
            </a:r>
            <a:r>
              <a:rPr lang="cs-CZ" i="1">
                <a:ea typeface="+mn-lt"/>
                <a:cs typeface="+mn-lt"/>
              </a:rPr>
              <a:t> p</a:t>
            </a:r>
            <a:r>
              <a:rPr lang="cs-CZ">
                <a:ea typeface="+mn-lt"/>
                <a:cs typeface="+mn-lt"/>
              </a:rPr>
              <a:t> menším než odmocnina z </a:t>
            </a:r>
            <a:r>
              <a:rPr lang="cs-CZ" i="1">
                <a:ea typeface="+mn-lt"/>
                <a:cs typeface="+mn-lt"/>
              </a:rPr>
              <a:t>a.</a:t>
            </a:r>
            <a:r>
              <a:rPr lang="cs-CZ" dirty="0">
                <a:ea typeface="+mn-lt"/>
                <a:cs typeface="+mn-lt"/>
              </a:rPr>
              <a:t> </a:t>
            </a:r>
            <a:endParaRPr lang="cs-CZ" dirty="0">
              <a:cs typeface="Arial"/>
            </a:endParaRPr>
          </a:p>
          <a:p>
            <a:pPr marL="251460" indent="-179705">
              <a:buNone/>
            </a:pPr>
            <a:r>
              <a:rPr lang="cs-CZ" dirty="0">
                <a:ea typeface="+mn-lt"/>
                <a:cs typeface="+mn-lt"/>
              </a:rPr>
              <a:t>Tedy předpokládejme, že číslo</a:t>
            </a:r>
            <a:r>
              <a:rPr lang="cs-CZ" i="1" dirty="0">
                <a:ea typeface="+mn-lt"/>
                <a:cs typeface="+mn-lt"/>
              </a:rPr>
              <a:t> a</a:t>
            </a:r>
            <a:r>
              <a:rPr lang="cs-CZ" dirty="0">
                <a:ea typeface="+mn-lt"/>
                <a:cs typeface="+mn-lt"/>
              </a:rPr>
              <a:t> není prvočíslo, pak podle věty 2. existuje prvočíslo </a:t>
            </a:r>
            <a:r>
              <a:rPr lang="cs-CZ" i="1" dirty="0">
                <a:ea typeface="+mn-lt"/>
                <a:cs typeface="+mn-lt"/>
              </a:rPr>
              <a:t>p</a:t>
            </a:r>
            <a:r>
              <a:rPr lang="cs-CZ" dirty="0">
                <a:ea typeface="+mn-lt"/>
                <a:cs typeface="+mn-lt"/>
              </a:rPr>
              <a:t>, které je nejmenším dělitelem čísla </a:t>
            </a:r>
            <a:r>
              <a:rPr lang="cs-CZ" i="1" dirty="0">
                <a:ea typeface="+mn-lt"/>
                <a:cs typeface="+mn-lt"/>
              </a:rPr>
              <a:t>a</a:t>
            </a:r>
            <a:r>
              <a:rPr lang="cs-CZ" dirty="0">
                <a:ea typeface="+mn-lt"/>
                <a:cs typeface="+mn-lt"/>
              </a:rPr>
              <a:t>. Můžeme psát:  </a:t>
            </a:r>
            <a:r>
              <a:rPr lang="cs-CZ" i="1" dirty="0">
                <a:ea typeface="+mn-lt"/>
                <a:cs typeface="+mn-lt"/>
              </a:rPr>
              <a:t>a </a:t>
            </a:r>
            <a:r>
              <a:rPr lang="cs-CZ" dirty="0">
                <a:ea typeface="+mn-lt"/>
                <a:cs typeface="+mn-lt"/>
              </a:rPr>
              <a:t>=</a:t>
            </a:r>
            <a:r>
              <a:rPr lang="cs-CZ" i="1" dirty="0">
                <a:ea typeface="+mn-lt"/>
                <a:cs typeface="+mn-lt"/>
              </a:rPr>
              <a:t> q . p   </a:t>
            </a:r>
            <a:r>
              <a:rPr lang="cs-CZ" dirty="0">
                <a:ea typeface="+mn-lt"/>
                <a:cs typeface="+mn-lt"/>
              </a:rPr>
              <a:t>a současně  </a:t>
            </a:r>
            <a:r>
              <a:rPr lang="cs-CZ" i="1" dirty="0">
                <a:ea typeface="+mn-lt"/>
                <a:cs typeface="+mn-lt"/>
              </a:rPr>
              <a:t>p </a:t>
            </a:r>
            <a:r>
              <a:rPr lang="cs-CZ" dirty="0">
                <a:ea typeface="+mn-lt"/>
                <a:cs typeface="+mn-lt"/>
              </a:rPr>
              <a:t>&lt;</a:t>
            </a:r>
            <a:r>
              <a:rPr lang="cs-CZ" i="1" dirty="0">
                <a:ea typeface="+mn-lt"/>
                <a:cs typeface="+mn-lt"/>
              </a:rPr>
              <a:t> a; </a:t>
            </a:r>
            <a:r>
              <a:rPr lang="cs-CZ" dirty="0">
                <a:ea typeface="+mn-lt"/>
                <a:cs typeface="+mn-lt"/>
              </a:rPr>
              <a:t>současně platí také: </a:t>
            </a:r>
            <a:r>
              <a:rPr lang="cs-CZ" i="1" dirty="0">
                <a:ea typeface="+mn-lt"/>
                <a:cs typeface="+mn-lt"/>
              </a:rPr>
              <a:t> p je </a:t>
            </a:r>
            <a:r>
              <a:rPr lang="cs-CZ" dirty="0">
                <a:ea typeface="+mn-lt"/>
                <a:cs typeface="+mn-lt"/>
              </a:rPr>
              <a:t>menší nebo rovno </a:t>
            </a:r>
            <a:r>
              <a:rPr lang="cs-CZ" i="1" dirty="0">
                <a:ea typeface="+mn-lt"/>
                <a:cs typeface="+mn-lt"/>
              </a:rPr>
              <a:t>q .</a:t>
            </a:r>
            <a:r>
              <a:rPr lang="cs-CZ" dirty="0">
                <a:ea typeface="+mn-lt"/>
                <a:cs typeface="+mn-lt"/>
              </a:rPr>
              <a:t>  Je tedy </a:t>
            </a:r>
            <a:r>
              <a:rPr lang="cs-CZ" i="1" dirty="0">
                <a:ea typeface="+mn-lt"/>
                <a:cs typeface="+mn-lt"/>
              </a:rPr>
              <a:t>a </a:t>
            </a:r>
            <a:r>
              <a:rPr lang="cs-CZ" dirty="0">
                <a:ea typeface="+mn-lt"/>
                <a:cs typeface="+mn-lt"/>
              </a:rPr>
              <a:t>větší nebo rovno</a:t>
            </a:r>
            <a:r>
              <a:rPr lang="cs-CZ" i="1" dirty="0">
                <a:ea typeface="+mn-lt"/>
                <a:cs typeface="+mn-lt"/>
              </a:rPr>
              <a:t> p</a:t>
            </a:r>
            <a:r>
              <a:rPr lang="cs-CZ" i="1" baseline="30000" dirty="0">
                <a:ea typeface="+mn-lt"/>
                <a:cs typeface="+mn-lt"/>
              </a:rPr>
              <a:t>2</a:t>
            </a:r>
            <a:r>
              <a:rPr lang="cs-CZ" i="1" dirty="0">
                <a:ea typeface="+mn-lt"/>
                <a:cs typeface="+mn-lt"/>
              </a:rPr>
              <a:t>   </a:t>
            </a:r>
            <a:r>
              <a:rPr lang="cs-CZ" dirty="0">
                <a:ea typeface="+mn-lt"/>
                <a:cs typeface="+mn-lt"/>
              </a:rPr>
              <a:t>a odtud plyne, že  </a:t>
            </a:r>
            <a:r>
              <a:rPr lang="cs-CZ" i="1">
                <a:ea typeface="+mn-lt"/>
                <a:cs typeface="+mn-lt"/>
              </a:rPr>
              <a:t>p</a:t>
            </a:r>
            <a:r>
              <a:rPr lang="cs-CZ">
                <a:ea typeface="+mn-lt"/>
                <a:cs typeface="+mn-lt"/>
              </a:rPr>
              <a:t> musí být menší nebo rovno odmocnině z</a:t>
            </a:r>
            <a:r>
              <a:rPr lang="cs-CZ" i="1">
                <a:ea typeface="+mn-lt"/>
                <a:cs typeface="+mn-lt"/>
              </a:rPr>
              <a:t> a.</a:t>
            </a:r>
            <a:r>
              <a:rPr lang="cs-CZ" dirty="0">
                <a:ea typeface="+mn-lt"/>
                <a:cs typeface="+mn-lt"/>
              </a:rPr>
              <a:t> 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78856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8F07540-FEB3-467F-945B-98D398A469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25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82E5AC7-AB86-42F9-805A-D88F15F28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cs typeface="Arial"/>
              </a:rPr>
              <a:t>Jak zjistit, zda dané číslo je prvočíslo</a:t>
            </a:r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1A846B0-E27B-4F15-9970-E0F3AB88B6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endParaRPr lang="cs-CZ">
              <a:cs typeface="Arial"/>
            </a:endParaRPr>
          </a:p>
          <a:p>
            <a:pPr marL="71755" indent="0">
              <a:buNone/>
            </a:pPr>
            <a:r>
              <a:rPr lang="cs-CZ">
                <a:cs typeface="Arial"/>
              </a:rPr>
              <a:t>Příklad: </a:t>
            </a:r>
            <a:r>
              <a:rPr lang="cs-CZ" i="1">
                <a:cs typeface="Arial"/>
              </a:rPr>
              <a:t>Zjistěte, zda 173 je prvočíslo nebo složené číslo. </a:t>
            </a:r>
            <a:endParaRPr lang="cs-CZ">
              <a:ea typeface="+mn-lt"/>
              <a:cs typeface="+mn-lt"/>
            </a:endParaRPr>
          </a:p>
          <a:p>
            <a:pPr marL="71755" indent="0">
              <a:buNone/>
            </a:pPr>
            <a:endParaRPr lang="cs-CZ" i="1">
              <a:cs typeface="Arial"/>
            </a:endParaRPr>
          </a:p>
          <a:p>
            <a:pPr marL="71755" indent="0">
              <a:buNone/>
            </a:pPr>
            <a:r>
              <a:rPr lang="cs-CZ" i="1">
                <a:cs typeface="Arial"/>
              </a:rPr>
              <a:t>Řešení:  Odmocnina ze 173 je menší než </a:t>
            </a:r>
            <a:r>
              <a:rPr lang="cs-CZ">
                <a:cs typeface="Arial"/>
              </a:rPr>
              <a:t>14 (druhá mocnina 14 je 196), proto budeme zjišťovat, zda číslo 173 je dělitelné některým z prvočísel 2, 3, 5, 7, 11, 13. </a:t>
            </a:r>
          </a:p>
          <a:p>
            <a:pPr marL="71755" indent="0">
              <a:buNone/>
            </a:pPr>
            <a:r>
              <a:rPr lang="cs-CZ">
                <a:cs typeface="Arial"/>
              </a:rPr>
              <a:t>Číslo 173 není dělitelné žádným z těchto prvočísel, proto je prvočíslem. </a:t>
            </a:r>
            <a:endParaRPr lang="cs-CZ">
              <a:ea typeface="+mn-lt"/>
              <a:cs typeface="+mn-lt"/>
            </a:endParaRPr>
          </a:p>
          <a:p>
            <a:pPr marL="251460" indent="-179705"/>
            <a:endParaRPr lang="cs-CZ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6914480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BBE95CF-2C40-4AC8-B377-805C07358A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26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31F0EB6-AB4B-4A3F-9F16-C8FD96497D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Prvočíselný rozklad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C517DA2F-3B33-4737-BB49-B362E545D8A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 vert="horz" lIns="0" tIns="0" rIns="0" bIns="0" rtlCol="0" anchor="t">
                <a:noAutofit/>
              </a:bodyPr>
              <a:lstStyle/>
              <a:p>
                <a:pPr marL="71755" indent="0">
                  <a:buNone/>
                </a:pPr>
                <a:r>
                  <a:rPr lang="cs-CZ" sz="2400" b="1">
                    <a:cs typeface="Arial"/>
                  </a:rPr>
                  <a:t>Věta 4</a:t>
                </a:r>
                <a:r>
                  <a:rPr lang="cs-CZ" sz="2400">
                    <a:cs typeface="Arial"/>
                  </a:rPr>
                  <a:t>:</a:t>
                </a:r>
              </a:p>
              <a:p>
                <a:pPr marL="71755" indent="0">
                  <a:buNone/>
                </a:pPr>
                <a:r>
                  <a:rPr lang="cs-CZ" sz="2400">
                    <a:cs typeface="Arial"/>
                  </a:rPr>
                  <a:t>Každé složené číslo </a:t>
                </a:r>
                <a:r>
                  <a:rPr lang="cs-CZ" sz="2400" i="1">
                    <a:cs typeface="Arial"/>
                  </a:rPr>
                  <a:t>a</a:t>
                </a:r>
                <a:r>
                  <a:rPr lang="cs-CZ" sz="2400">
                    <a:cs typeface="Arial"/>
                  </a:rPr>
                  <a:t> lze vyjádřit právě jedním způsobem ve tvaru součinu konečného počtu prvočísel </a:t>
                </a:r>
              </a:p>
              <a:p>
                <a:pPr marL="71755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 panose="02040503050406030204" pitchFamily="18" charset="0"/>
                          <a:cs typeface="Arial"/>
                        </a:rPr>
                        <m:t>𝑎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  <a:cs typeface="Arial"/>
                        </a:rPr>
                        <m:t>=</m:t>
                      </m:r>
                      <m:sSubSup>
                        <m:sSubSupPr>
                          <m:ctrlPr>
                            <a:rPr lang="cs-CZ" sz="2400" b="0" i="1" smtClean="0">
                              <a:latin typeface="Cambria Math" panose="02040503050406030204" pitchFamily="18" charset="0"/>
                              <a:cs typeface="Arial"/>
                            </a:rPr>
                          </m:ctrlPr>
                        </m:sSubSupPr>
                        <m:e>
                          <m:r>
                            <a:rPr lang="cs-CZ" sz="2400" b="0" i="1" smtClean="0">
                              <a:latin typeface="Cambria Math" panose="02040503050406030204" pitchFamily="18" charset="0"/>
                              <a:cs typeface="Arial"/>
                            </a:rPr>
                            <m:t>𝑝</m:t>
                          </m:r>
                        </m:e>
                        <m:sub>
                          <m:r>
                            <a:rPr lang="cs-CZ" sz="2400" b="0" i="1" smtClean="0">
                              <a:latin typeface="Cambria Math" panose="02040503050406030204" pitchFamily="18" charset="0"/>
                              <a:cs typeface="Arial"/>
                            </a:rPr>
                            <m:t>1</m:t>
                          </m:r>
                        </m:sub>
                        <m:sup>
                          <m:sSub>
                            <m:sSubPr>
                              <m:ctrlPr>
                                <a:rPr lang="cs-CZ" sz="2400" b="0" i="1" smtClean="0">
                                  <a:latin typeface="Cambria Math" panose="02040503050406030204" pitchFamily="18" charset="0"/>
                                  <a:cs typeface="Arial"/>
                                </a:rPr>
                              </m:ctrlPr>
                            </m:sSubPr>
                            <m:e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  <a:cs typeface="Arial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  <a:cs typeface="Arial"/>
                                </a:rPr>
                                <m:t>1</m:t>
                              </m:r>
                            </m:sub>
                          </m:sSub>
                        </m:sup>
                      </m:sSubSup>
                      <m:r>
                        <a:rPr lang="cs-CZ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/>
                        </a:rPr>
                        <m:t>∙</m:t>
                      </m:r>
                      <m:sSubSup>
                        <m:sSubSupPr>
                          <m:ctrlP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</m:ctrlPr>
                        </m:sSubSupPr>
                        <m:e>
                          <m: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m:t>𝑝</m:t>
                          </m:r>
                        </m:e>
                        <m:sub>
                          <m: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m:t>2</m:t>
                          </m:r>
                        </m:sub>
                        <m:sup>
                          <m:sSub>
                            <m:sSubPr>
                              <m:ctrlPr>
                                <a:rPr lang="cs-CZ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/>
                                </a:rPr>
                              </m:ctrlPr>
                            </m:sSubPr>
                            <m:e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/>
                                </a:rPr>
                                <m:t>2</m:t>
                              </m:r>
                            </m:sub>
                          </m:sSub>
                        </m:sup>
                      </m:sSubSup>
                      <m:r>
                        <a:rPr lang="cs-CZ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/>
                        </a:rPr>
                        <m:t>∙</m:t>
                      </m:r>
                      <m:sSubSup>
                        <m:sSubSupPr>
                          <m:ctrlP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</m:ctrlPr>
                        </m:sSubSupPr>
                        <m:e>
                          <m: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m:t>𝑝</m:t>
                          </m:r>
                        </m:e>
                        <m:sub>
                          <m: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m:t>3</m:t>
                          </m:r>
                        </m:sub>
                        <m:sup>
                          <m:sSub>
                            <m:sSubPr>
                              <m:ctrlPr>
                                <a:rPr lang="cs-CZ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/>
                                </a:rPr>
                              </m:ctrlPr>
                            </m:sSubPr>
                            <m:e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/>
                                </a:rPr>
                                <m:t>3</m:t>
                              </m:r>
                            </m:sub>
                          </m:sSub>
                        </m:sup>
                      </m:sSubSup>
                      <m:r>
                        <a:rPr lang="cs-CZ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/>
                        </a:rPr>
                        <m:t>∙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/>
                        </a:rPr>
                        <m:t>…∙</m:t>
                      </m:r>
                      <m:sSubSup>
                        <m:sSubSupPr>
                          <m:ctrlP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</m:ctrlPr>
                        </m:sSubSupPr>
                        <m:e>
                          <m: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m:t>𝑝</m:t>
                          </m:r>
                        </m:e>
                        <m:sub>
                          <m: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m:t>𝑘</m:t>
                          </m:r>
                        </m:sub>
                        <m:sup>
                          <m:sSub>
                            <m:sSubPr>
                              <m:ctrlPr>
                                <a:rPr lang="cs-CZ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/>
                                </a:rPr>
                              </m:ctrlPr>
                            </m:sSubPr>
                            <m:e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cs-CZ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/>
                                </a:rPr>
                                <m:t>𝑘</m:t>
                              </m:r>
                            </m:sub>
                          </m:sSub>
                        </m:sup>
                      </m:sSubSup>
                    </m:oMath>
                  </m:oMathPara>
                </a14:m>
                <a:endParaRPr lang="cs-CZ" sz="2400">
                  <a:cs typeface="Arial"/>
                </a:endParaRPr>
              </a:p>
              <a:p>
                <a:pPr marL="71755" indent="0">
                  <a:buNone/>
                </a:pPr>
                <a:r>
                  <a:rPr lang="cs-CZ" sz="2400">
                    <a:cs typeface="Arial"/>
                  </a:rPr>
                  <a:t>kde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400" i="1" smtClean="0">
                            <a:latin typeface="Cambria Math" panose="02040503050406030204" pitchFamily="18" charset="0"/>
                            <a:cs typeface="Arial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  <m:t>𝑝</m:t>
                        </m:r>
                      </m:e>
                      <m:sub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  <m:t>1</m:t>
                        </m:r>
                      </m:sub>
                    </m:sSub>
                    <m:r>
                      <a:rPr lang="cs-CZ" sz="2400" b="0" i="1" smtClean="0">
                        <a:latin typeface="Cambria Math" panose="02040503050406030204" pitchFamily="18" charset="0"/>
                        <a:cs typeface="Arial"/>
                      </a:rPr>
                      <m:t>, </m:t>
                    </m:r>
                    <m:sSub>
                      <m:sSubPr>
                        <m:ctrlP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  <m:t>𝑝</m:t>
                        </m:r>
                      </m:e>
                      <m:sub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  <m:t>2</m:t>
                        </m:r>
                      </m:sub>
                    </m:sSub>
                    <m:r>
                      <a:rPr lang="cs-CZ" sz="2400" b="0" i="1" smtClean="0">
                        <a:latin typeface="Cambria Math" panose="02040503050406030204" pitchFamily="18" charset="0"/>
                        <a:cs typeface="Arial"/>
                      </a:rPr>
                      <m:t>, </m:t>
                    </m:r>
                    <m:sSub>
                      <m:sSubPr>
                        <m:ctrlP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  <m:t>𝑝</m:t>
                        </m:r>
                      </m:e>
                      <m:sub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  <m:t>3</m:t>
                        </m:r>
                      </m:sub>
                    </m:sSub>
                    <m:r>
                      <a:rPr lang="cs-CZ" sz="2400" b="0" i="1" smtClean="0">
                        <a:latin typeface="Cambria Math" panose="02040503050406030204" pitchFamily="18" charset="0"/>
                        <a:cs typeface="Arial"/>
                      </a:rPr>
                      <m:t>, …, </m:t>
                    </m:r>
                    <m:sSub>
                      <m:sSubPr>
                        <m:ctrlP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  <m:t>𝑝</m:t>
                        </m:r>
                      </m:e>
                      <m:sub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cs-CZ" sz="2400">
                    <a:cs typeface="Arial"/>
                  </a:rPr>
                  <a:t> jsou prvočísla 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400" i="1">
                            <a:latin typeface="Cambria Math" panose="02040503050406030204" pitchFamily="18" charset="0"/>
                            <a:cs typeface="Arial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  <m:t>𝑒</m:t>
                        </m:r>
                      </m:e>
                      <m:sub>
                        <m:r>
                          <a:rPr lang="cs-CZ" sz="2400" i="1">
                            <a:latin typeface="Cambria Math" panose="02040503050406030204" pitchFamily="18" charset="0"/>
                            <a:cs typeface="Arial"/>
                          </a:rPr>
                          <m:t>1</m:t>
                        </m:r>
                      </m:sub>
                    </m:sSub>
                    <m:r>
                      <a:rPr lang="cs-CZ" sz="2400" i="1">
                        <a:latin typeface="Cambria Math" panose="02040503050406030204" pitchFamily="18" charset="0"/>
                        <a:cs typeface="Arial"/>
                      </a:rPr>
                      <m:t>, </m:t>
                    </m:r>
                    <m:sSub>
                      <m:sSubPr>
                        <m:ctrlPr>
                          <a:rPr lang="cs-CZ" sz="2400" i="1">
                            <a:latin typeface="Cambria Math" panose="02040503050406030204" pitchFamily="18" charset="0"/>
                            <a:cs typeface="Arial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  <m:t>𝑒</m:t>
                        </m:r>
                      </m:e>
                      <m:sub>
                        <m:r>
                          <a:rPr lang="cs-CZ" sz="2400" i="1">
                            <a:latin typeface="Cambria Math" panose="02040503050406030204" pitchFamily="18" charset="0"/>
                            <a:cs typeface="Arial"/>
                          </a:rPr>
                          <m:t>2</m:t>
                        </m:r>
                      </m:sub>
                    </m:sSub>
                    <m:r>
                      <a:rPr lang="cs-CZ" sz="2400" i="1">
                        <a:latin typeface="Cambria Math" panose="02040503050406030204" pitchFamily="18" charset="0"/>
                        <a:cs typeface="Arial"/>
                      </a:rPr>
                      <m:t>, </m:t>
                    </m:r>
                    <m:sSub>
                      <m:sSubPr>
                        <m:ctrlPr>
                          <a:rPr lang="cs-CZ" sz="2400" i="1">
                            <a:latin typeface="Cambria Math" panose="02040503050406030204" pitchFamily="18" charset="0"/>
                            <a:cs typeface="Arial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  <m:t>𝑒</m:t>
                        </m:r>
                      </m:e>
                      <m:sub>
                        <m:r>
                          <a:rPr lang="cs-CZ" sz="2400" i="1">
                            <a:latin typeface="Cambria Math" panose="02040503050406030204" pitchFamily="18" charset="0"/>
                            <a:cs typeface="Arial"/>
                          </a:rPr>
                          <m:t>3</m:t>
                        </m:r>
                      </m:sub>
                    </m:sSub>
                    <m:r>
                      <a:rPr lang="cs-CZ" sz="2400" i="1">
                        <a:latin typeface="Cambria Math" panose="02040503050406030204" pitchFamily="18" charset="0"/>
                        <a:cs typeface="Arial"/>
                      </a:rPr>
                      <m:t>, …, </m:t>
                    </m:r>
                    <m:sSub>
                      <m:sSubPr>
                        <m:ctrlPr>
                          <a:rPr lang="cs-CZ" sz="2400" i="1">
                            <a:latin typeface="Cambria Math" panose="02040503050406030204" pitchFamily="18" charset="0"/>
                            <a:cs typeface="Arial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  <m:t>𝑒</m:t>
                        </m:r>
                      </m:e>
                      <m:sub>
                        <m:r>
                          <a:rPr lang="cs-CZ" sz="2400" i="1">
                            <a:latin typeface="Cambria Math" panose="02040503050406030204" pitchFamily="18" charset="0"/>
                            <a:cs typeface="Arial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cs-CZ" sz="2400">
                    <a:cs typeface="Arial"/>
                  </a:rPr>
                  <a:t> jsou nenulová celá čísla.</a:t>
                </a:r>
              </a:p>
              <a:p>
                <a:pPr marL="71755" indent="0">
                  <a:buNone/>
                </a:pPr>
                <a:r>
                  <a:rPr lang="cs-CZ" sz="2400">
                    <a:cs typeface="Arial"/>
                  </a:rPr>
                  <a:t>Tomuto zápisu se říká </a:t>
                </a:r>
                <a:r>
                  <a:rPr lang="cs-CZ" sz="2400" b="1">
                    <a:cs typeface="Arial"/>
                  </a:rPr>
                  <a:t>prvočíselný rozklad přirozeného čísla </a:t>
                </a:r>
                <a:r>
                  <a:rPr lang="cs-CZ" sz="2400" b="1" i="1">
                    <a:cs typeface="Arial"/>
                  </a:rPr>
                  <a:t>a</a:t>
                </a:r>
                <a:r>
                  <a:rPr lang="cs-CZ" sz="2400">
                    <a:cs typeface="Arial"/>
                  </a:rPr>
                  <a:t> </a:t>
                </a:r>
                <a:r>
                  <a:rPr lang="cs-CZ" sz="2400" err="1">
                    <a:cs typeface="Arial"/>
                  </a:rPr>
                  <a:t>a</a:t>
                </a:r>
                <a:r>
                  <a:rPr lang="cs-CZ" sz="2400">
                    <a:cs typeface="Arial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400" i="1" smtClean="0">
                            <a:latin typeface="Cambria Math" panose="02040503050406030204" pitchFamily="18" charset="0"/>
                            <a:cs typeface="Arial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  <m:t>𝑝</m:t>
                        </m:r>
                      </m:e>
                      <m:sub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  <m:t>1</m:t>
                        </m:r>
                      </m:sub>
                    </m:sSub>
                    <m:r>
                      <a:rPr lang="cs-CZ" sz="2400" b="0" i="1" smtClean="0">
                        <a:latin typeface="Cambria Math" panose="02040503050406030204" pitchFamily="18" charset="0"/>
                        <a:cs typeface="Arial"/>
                      </a:rPr>
                      <m:t>, </m:t>
                    </m:r>
                    <m:sSub>
                      <m:sSubPr>
                        <m:ctrlP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  <m:t>𝑝</m:t>
                        </m:r>
                      </m:e>
                      <m:sub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  <m:t>2</m:t>
                        </m:r>
                      </m:sub>
                    </m:sSub>
                    <m:r>
                      <a:rPr lang="cs-CZ" sz="2400" b="0" i="1" smtClean="0">
                        <a:latin typeface="Cambria Math" panose="02040503050406030204" pitchFamily="18" charset="0"/>
                        <a:cs typeface="Arial"/>
                      </a:rPr>
                      <m:t>, </m:t>
                    </m:r>
                    <m:sSub>
                      <m:sSubPr>
                        <m:ctrlP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  <m:t>𝑝</m:t>
                        </m:r>
                      </m:e>
                      <m:sub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  <m:t>3</m:t>
                        </m:r>
                      </m:sub>
                    </m:sSub>
                    <m:r>
                      <a:rPr lang="cs-CZ" sz="2400" b="0" i="1" smtClean="0">
                        <a:latin typeface="Cambria Math" panose="02040503050406030204" pitchFamily="18" charset="0"/>
                        <a:cs typeface="Arial"/>
                      </a:rPr>
                      <m:t>, …, </m:t>
                    </m:r>
                    <m:sSub>
                      <m:sSubPr>
                        <m:ctrlP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  <m:t>𝑝</m:t>
                        </m:r>
                      </m:e>
                      <m:sub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cs-CZ" sz="2400">
                    <a:cs typeface="Arial"/>
                  </a:rPr>
                  <a:t> jsou </a:t>
                </a:r>
                <a:r>
                  <a:rPr lang="cs-CZ" sz="2400" b="1" err="1">
                    <a:cs typeface="Arial"/>
                  </a:rPr>
                  <a:t>prvočinitelé</a:t>
                </a:r>
                <a:r>
                  <a:rPr lang="cs-CZ" sz="2400" b="1">
                    <a:cs typeface="Arial"/>
                  </a:rPr>
                  <a:t> </a:t>
                </a:r>
                <a:r>
                  <a:rPr lang="cs-CZ" sz="2400">
                    <a:cs typeface="Arial"/>
                  </a:rPr>
                  <a:t>rozkladu.</a:t>
                </a:r>
              </a:p>
              <a:p>
                <a:pPr marL="71755" indent="0">
                  <a:buNone/>
                </a:pPr>
                <a:endParaRPr lang="cs-CZ" sz="2400">
                  <a:cs typeface="Arial"/>
                </a:endParaRPr>
              </a:p>
              <a:p>
                <a:pPr marL="71755" indent="0">
                  <a:buNone/>
                </a:pPr>
                <a:r>
                  <a:rPr lang="cs-CZ" sz="2400">
                    <a:cs typeface="Arial"/>
                  </a:rPr>
                  <a:t>Například prvočíselný rozklad čísla 600 lze zapsat  </a:t>
                </a:r>
                <a:r>
                  <a:rPr lang="cs-CZ" sz="2400" b="0">
                    <a:cs typeface="Arial"/>
                  </a:rPr>
                  <a:t>600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  <a:cs typeface="Arial"/>
                      </a:rPr>
                      <m:t>=</m:t>
                    </m:r>
                    <m:sSup>
                      <m:sSupPr>
                        <m:ctrlP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</m:ctrlPr>
                      </m:sSup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  <m:t>2</m:t>
                        </m:r>
                      </m:e>
                      <m:sup>
                        <m:r>
                          <a:rPr lang="cs-CZ" sz="2400" b="0" i="1" smtClean="0">
                            <a:latin typeface="Cambria Math" panose="02040503050406030204" pitchFamily="18" charset="0"/>
                            <a:cs typeface="Arial"/>
                          </a:rPr>
                          <m:t>3</m:t>
                        </m:r>
                      </m:sup>
                    </m:sSup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∙</m:t>
                    </m:r>
                    <m:sSup>
                      <m:sSupPr>
                        <m:ctrlP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</m:ctrlPr>
                      </m:sSup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3</m:t>
                        </m:r>
                      </m:e>
                      <m:sup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1</m:t>
                        </m:r>
                      </m:sup>
                    </m:sSup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∙</m:t>
                    </m:r>
                    <m:sSup>
                      <m:sSupPr>
                        <m:ctrlP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</m:ctrlPr>
                      </m:sSup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5</m:t>
                        </m:r>
                      </m:e>
                      <m:sup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2</m:t>
                        </m:r>
                      </m:sup>
                    </m:sSup>
                  </m:oMath>
                </a14:m>
                <a:endParaRPr lang="cs-CZ" sz="2400">
                  <a:cs typeface="Arial"/>
                </a:endParaRPr>
              </a:p>
              <a:p>
                <a:pPr marL="71755" indent="0">
                  <a:buNone/>
                </a:pPr>
                <a:endParaRPr lang="cs-CZ" sz="2400">
                  <a:cs typeface="Arial"/>
                </a:endParaRPr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C517DA2F-3B33-4737-BB49-B362E545D8A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20" t="-1178" b="-279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Obdélník: se zakulacenými rohy 1">
            <a:extLst>
              <a:ext uri="{FF2B5EF4-FFF2-40B4-BE49-F238E27FC236}">
                <a16:creationId xmlns:a16="http://schemas.microsoft.com/office/drawing/2014/main" id="{199DB557-6D22-40B6-8D5A-5A914644FD49}"/>
              </a:ext>
            </a:extLst>
          </p:cNvPr>
          <p:cNvSpPr/>
          <p:nvPr/>
        </p:nvSpPr>
        <p:spPr bwMode="auto">
          <a:xfrm>
            <a:off x="414000" y="1589233"/>
            <a:ext cx="11145931" cy="3478923"/>
          </a:xfrm>
          <a:prstGeom prst="roundRect">
            <a:avLst/>
          </a:prstGeom>
          <a:solidFill>
            <a:schemeClr val="accent1">
              <a:alpha val="2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406577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BA59E02-FE5F-4CC2-9348-63959653AB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91EFB98-785C-4520-8A1B-731AC0341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94179"/>
            <a:ext cx="10753200" cy="451576"/>
          </a:xfrm>
        </p:spPr>
        <p:txBody>
          <a:bodyPr/>
          <a:lstStyle/>
          <a:p>
            <a:r>
              <a:rPr lang="cs-CZ"/>
              <a:t>Příklady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63CB653-10BA-4F4E-AA54-0525B081B7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987808"/>
            <a:ext cx="10753200" cy="4139998"/>
          </a:xfrm>
        </p:spPr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r>
              <a:rPr lang="cs-CZ" sz="2000" b="1"/>
              <a:t>Příklad 1</a:t>
            </a:r>
            <a:endParaRPr lang="cs-CZ"/>
          </a:p>
          <a:p>
            <a:pPr marL="71755" indent="0">
              <a:buNone/>
            </a:pPr>
            <a:r>
              <a:rPr lang="cs-CZ" sz="2000"/>
              <a:t>Rozhodněte a zdůvodněte, zda jsou čísla 437, 593, 1007, 2771, 3012 prvočísla, nebo čísla složená.</a:t>
            </a:r>
            <a:endParaRPr lang="cs-CZ"/>
          </a:p>
          <a:p>
            <a:pPr marL="71755" indent="0">
              <a:buNone/>
            </a:pPr>
            <a:r>
              <a:rPr lang="cs-CZ" sz="2000" b="1"/>
              <a:t>Příklad 2</a:t>
            </a:r>
            <a:endParaRPr lang="cs-CZ" sz="2000" b="1">
              <a:cs typeface="Arial"/>
            </a:endParaRPr>
          </a:p>
          <a:p>
            <a:pPr marL="71755" indent="0">
              <a:buNone/>
            </a:pPr>
            <a:r>
              <a:rPr lang="cs-CZ" sz="2000"/>
              <a:t>Najděte alespoň tři prvočísla větší než 120 a zároveň menší než 150.</a:t>
            </a:r>
            <a:endParaRPr lang="cs-CZ"/>
          </a:p>
          <a:p>
            <a:pPr marL="71755" indent="0">
              <a:buNone/>
            </a:pPr>
            <a:r>
              <a:rPr lang="cs-CZ" sz="2000" b="1">
                <a:cs typeface="Arial"/>
              </a:rPr>
              <a:t>Příklad 3</a:t>
            </a:r>
            <a:endParaRPr lang="cs-CZ" sz="2000">
              <a:cs typeface="Arial"/>
            </a:endParaRPr>
          </a:p>
          <a:p>
            <a:pPr marL="71755" indent="0">
              <a:buNone/>
            </a:pPr>
            <a:r>
              <a:rPr lang="cs-CZ" sz="2000">
                <a:cs typeface="Arial"/>
              </a:rPr>
              <a:t>Najděte největší prvočíslo, kterým je dělitelné číslo</a:t>
            </a:r>
            <a:endParaRPr lang="cs-CZ" sz="2000" b="1">
              <a:cs typeface="Arial"/>
            </a:endParaRPr>
          </a:p>
          <a:p>
            <a:pPr marL="528955" indent="-457200">
              <a:buAutoNum type="alphaLcParenR"/>
            </a:pPr>
            <a:r>
              <a:rPr lang="cs-CZ" sz="2000">
                <a:cs typeface="Arial"/>
              </a:rPr>
              <a:t>1326</a:t>
            </a:r>
          </a:p>
          <a:p>
            <a:pPr marL="528955" indent="-457200">
              <a:buAutoNum type="alphaLcParenR"/>
            </a:pPr>
            <a:r>
              <a:rPr lang="cs-CZ" sz="2000">
                <a:cs typeface="Arial"/>
              </a:rPr>
              <a:t>2406</a:t>
            </a:r>
          </a:p>
          <a:p>
            <a:pPr marL="528955" indent="-457200">
              <a:buAutoNum type="alphaLcParenR"/>
            </a:pPr>
            <a:r>
              <a:rPr lang="cs-CZ" sz="2000">
                <a:cs typeface="Arial"/>
              </a:rPr>
              <a:t>4380</a:t>
            </a:r>
          </a:p>
          <a:p>
            <a:pPr marL="71755" indent="0">
              <a:buNone/>
            </a:pPr>
            <a:endParaRPr lang="cs-CZ" sz="240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2253000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BA59E02-FE5F-4CC2-9348-63959653AB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91EFB98-785C-4520-8A1B-731AC0341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41628"/>
            <a:ext cx="10753200" cy="451576"/>
          </a:xfrm>
        </p:spPr>
        <p:txBody>
          <a:bodyPr/>
          <a:lstStyle/>
          <a:p>
            <a:r>
              <a:rPr lang="cs-CZ"/>
              <a:t>Příklady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63CB653-10BA-4F4E-AA54-0525B081B7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61381"/>
            <a:ext cx="10753200" cy="4139998"/>
          </a:xfrm>
        </p:spPr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r>
              <a:rPr lang="cs-CZ" sz="2000" b="1"/>
              <a:t>Příklad 4</a:t>
            </a:r>
            <a:endParaRPr lang="cs-CZ"/>
          </a:p>
          <a:p>
            <a:pPr marL="71755" indent="0">
              <a:buNone/>
            </a:pPr>
            <a:r>
              <a:rPr lang="cs-CZ" sz="2000"/>
              <a:t>Rozložte na součin prvočinitelů číslo</a:t>
            </a:r>
            <a:endParaRPr lang="cs-CZ"/>
          </a:p>
          <a:p>
            <a:pPr marL="528955" indent="-457200">
              <a:buAutoNum type="alphaLcParenR"/>
            </a:pPr>
            <a:r>
              <a:rPr lang="cs-CZ" sz="2000">
                <a:cs typeface="Arial"/>
              </a:rPr>
              <a:t>500</a:t>
            </a:r>
          </a:p>
          <a:p>
            <a:pPr marL="528955" indent="-457200">
              <a:buAutoNum type="alphaLcParenR"/>
            </a:pPr>
            <a:r>
              <a:rPr lang="cs-CZ" sz="2000">
                <a:cs typeface="Arial"/>
              </a:rPr>
              <a:t>2024</a:t>
            </a:r>
            <a:endParaRPr lang="cs-CZ" sz="2000"/>
          </a:p>
          <a:p>
            <a:pPr marL="528955" indent="-457200">
              <a:buAutoNum type="alphaLcParenR"/>
            </a:pPr>
            <a:r>
              <a:rPr lang="cs-CZ" sz="2000">
                <a:cs typeface="Arial"/>
              </a:rPr>
              <a:t>1326</a:t>
            </a:r>
            <a:endParaRPr lang="cs-CZ" sz="2000"/>
          </a:p>
          <a:p>
            <a:pPr marL="71755" indent="0">
              <a:buNone/>
            </a:pPr>
            <a:r>
              <a:rPr lang="cs-CZ" sz="2000" b="1"/>
              <a:t>Příklad 5</a:t>
            </a:r>
            <a:endParaRPr lang="cs-CZ" sz="2000" b="1">
              <a:cs typeface="Arial"/>
            </a:endParaRPr>
          </a:p>
          <a:p>
            <a:pPr marL="71755" indent="0">
              <a:buNone/>
            </a:pPr>
            <a:r>
              <a:rPr lang="cs-CZ" sz="2000"/>
              <a:t>Najděte alespoň tři přirozená čísla, která jsou dělitelná</a:t>
            </a:r>
            <a:endParaRPr lang="cs-CZ"/>
          </a:p>
          <a:p>
            <a:pPr marL="528955" indent="-457200">
              <a:buAutoNum type="alphaLcParenR"/>
            </a:pPr>
            <a:r>
              <a:rPr lang="cs-CZ" sz="2000">
                <a:cs typeface="Arial"/>
              </a:rPr>
              <a:t>všemi jednocifernými prvočísly,</a:t>
            </a:r>
          </a:p>
          <a:p>
            <a:pPr marL="528955" indent="-457200">
              <a:buAutoNum type="alphaLcParenR"/>
            </a:pPr>
            <a:r>
              <a:rPr lang="cs-CZ" sz="2000">
                <a:cs typeface="Arial"/>
              </a:rPr>
              <a:t>všemi přirozenými čísly od jedné do deseti.</a:t>
            </a:r>
          </a:p>
          <a:p>
            <a:pPr marL="71755" indent="0">
              <a:buNone/>
            </a:pPr>
            <a:r>
              <a:rPr lang="cs-CZ" sz="2000">
                <a:cs typeface="Arial"/>
              </a:rPr>
              <a:t>Určete v obou případech nejmenší přirozené číslo, které podmínkám vyhovuje.</a:t>
            </a:r>
          </a:p>
          <a:p>
            <a:pPr marL="71755" indent="0">
              <a:buNone/>
            </a:pPr>
            <a:endParaRPr lang="cs-CZ" sz="2000" b="1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6768344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BE587EE-3BE2-40B8-A748-DBBEEFB8B4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DF21924-ED3F-4CEC-B114-E9B3EAC9B9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Největší společný dělitel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BA541F6-6440-4B9C-86E2-1C9385AC4A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715448"/>
            <a:ext cx="10753200" cy="4515136"/>
          </a:xfrm>
        </p:spPr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r>
              <a:rPr lang="cs-CZ" dirty="0">
                <a:cs typeface="Arial"/>
              </a:rPr>
              <a:t>Jak už název napovídá, největší společný dělitel dvou přirozených čísel je ten největší ze všech společných dělitelů.</a:t>
            </a:r>
          </a:p>
          <a:p>
            <a:pPr marL="71755" indent="0">
              <a:buNone/>
            </a:pPr>
            <a:r>
              <a:rPr lang="cs-CZ" dirty="0">
                <a:cs typeface="Arial"/>
              </a:rPr>
              <a:t>Např. čísla 50 a 60 mají následující společné dělitele: 1, 2, 5, 10</a:t>
            </a:r>
          </a:p>
          <a:p>
            <a:pPr marL="71755" indent="0">
              <a:buNone/>
            </a:pPr>
            <a:r>
              <a:rPr lang="cs-CZ" dirty="0">
                <a:cs typeface="Arial"/>
              </a:rPr>
              <a:t>Největší z těchto společných dělitelů je číslo 10. Formálně řečeno:</a:t>
            </a:r>
          </a:p>
          <a:p>
            <a:pPr marL="71755" indent="0">
              <a:buNone/>
            </a:pPr>
            <a:endParaRPr lang="cs-CZ" dirty="0">
              <a:cs typeface="Arial"/>
            </a:endParaRPr>
          </a:p>
          <a:p>
            <a:pPr marL="251460" indent="-179705">
              <a:buNone/>
            </a:pPr>
            <a:r>
              <a:rPr lang="cs-CZ" b="1" dirty="0">
                <a:ea typeface="+mn-lt"/>
                <a:cs typeface="+mn-lt"/>
              </a:rPr>
              <a:t>Definice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b="1" dirty="0">
                <a:ea typeface="+mn-lt"/>
                <a:cs typeface="+mn-lt"/>
              </a:rPr>
              <a:t>3. Společný dělitel </a:t>
            </a:r>
            <a:r>
              <a:rPr lang="cs-CZ" dirty="0">
                <a:ea typeface="+mn-lt"/>
                <a:cs typeface="+mn-lt"/>
              </a:rPr>
              <a:t>přirozených čísel </a:t>
            </a:r>
            <a:r>
              <a:rPr lang="cs-CZ" i="1" dirty="0">
                <a:ea typeface="+mn-lt"/>
                <a:cs typeface="+mn-lt"/>
              </a:rPr>
              <a:t>a, b</a:t>
            </a:r>
            <a:r>
              <a:rPr lang="cs-CZ" dirty="0">
                <a:ea typeface="+mn-lt"/>
                <a:cs typeface="+mn-lt"/>
              </a:rPr>
              <a:t> je každé přirozené číslo </a:t>
            </a:r>
            <a:r>
              <a:rPr lang="cs-CZ" i="1" dirty="0">
                <a:ea typeface="+mn-lt"/>
                <a:cs typeface="+mn-lt"/>
              </a:rPr>
              <a:t>d</a:t>
            </a:r>
            <a:r>
              <a:rPr lang="cs-CZ" dirty="0">
                <a:ea typeface="+mn-lt"/>
                <a:cs typeface="+mn-lt"/>
              </a:rPr>
              <a:t>,  pro které platí  </a:t>
            </a:r>
            <a:r>
              <a:rPr lang="cs-CZ" i="1" dirty="0" err="1">
                <a:ea typeface="+mn-lt"/>
                <a:cs typeface="+mn-lt"/>
              </a:rPr>
              <a:t>d</a:t>
            </a:r>
            <a:r>
              <a:rPr lang="cs-CZ" dirty="0" err="1">
                <a:ea typeface="+mn-lt"/>
                <a:cs typeface="+mn-lt"/>
              </a:rPr>
              <a:t>│</a:t>
            </a:r>
            <a:r>
              <a:rPr lang="cs-CZ" i="1" dirty="0" err="1">
                <a:ea typeface="+mn-lt"/>
                <a:cs typeface="+mn-lt"/>
              </a:rPr>
              <a:t>a</a:t>
            </a:r>
            <a:r>
              <a:rPr lang="cs-CZ" dirty="0">
                <a:ea typeface="+mn-lt"/>
                <a:cs typeface="+mn-lt"/>
              </a:rPr>
              <a:t>  a   </a:t>
            </a:r>
            <a:r>
              <a:rPr lang="cs-CZ" i="1" dirty="0" err="1">
                <a:ea typeface="+mn-lt"/>
                <a:cs typeface="+mn-lt"/>
              </a:rPr>
              <a:t>d</a:t>
            </a:r>
            <a:r>
              <a:rPr lang="cs-CZ" dirty="0" err="1">
                <a:ea typeface="+mn-lt"/>
                <a:cs typeface="+mn-lt"/>
              </a:rPr>
              <a:t>│</a:t>
            </a:r>
            <a:r>
              <a:rPr lang="cs-CZ" i="1" dirty="0" err="1">
                <a:ea typeface="+mn-lt"/>
                <a:cs typeface="+mn-lt"/>
              </a:rPr>
              <a:t>b</a:t>
            </a:r>
            <a:r>
              <a:rPr lang="cs-CZ" i="1" dirty="0">
                <a:ea typeface="+mn-lt"/>
                <a:cs typeface="+mn-lt"/>
              </a:rPr>
              <a:t>.</a:t>
            </a:r>
            <a:r>
              <a:rPr lang="cs-CZ" dirty="0">
                <a:ea typeface="+mn-lt"/>
                <a:cs typeface="+mn-lt"/>
              </a:rPr>
              <a:t> </a:t>
            </a:r>
          </a:p>
          <a:p>
            <a:pPr marL="251460" indent="-179705">
              <a:buNone/>
            </a:pPr>
            <a:r>
              <a:rPr lang="cs-CZ" b="1" dirty="0">
                <a:ea typeface="+mn-lt"/>
                <a:cs typeface="+mn-lt"/>
              </a:rPr>
              <a:t>Definice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b="1" dirty="0">
                <a:ea typeface="+mn-lt"/>
                <a:cs typeface="+mn-lt"/>
              </a:rPr>
              <a:t>4. Největší společný dělitel</a:t>
            </a:r>
            <a:r>
              <a:rPr lang="cs-CZ" dirty="0">
                <a:ea typeface="+mn-lt"/>
                <a:cs typeface="+mn-lt"/>
              </a:rPr>
              <a:t> přirozených čísel </a:t>
            </a:r>
            <a:r>
              <a:rPr lang="cs-CZ" i="1" dirty="0">
                <a:ea typeface="+mn-lt"/>
                <a:cs typeface="+mn-lt"/>
              </a:rPr>
              <a:t>a, b</a:t>
            </a:r>
            <a:r>
              <a:rPr lang="cs-CZ" dirty="0">
                <a:ea typeface="+mn-lt"/>
                <a:cs typeface="+mn-lt"/>
              </a:rPr>
              <a:t> je ten ze společných dělitelů, který je dělitelný všemi společnými děliteli. Označujeme   </a:t>
            </a:r>
            <a:r>
              <a:rPr lang="cs-CZ" b="1" dirty="0">
                <a:ea typeface="+mn-lt"/>
                <a:cs typeface="+mn-lt"/>
              </a:rPr>
              <a:t>D(</a:t>
            </a:r>
            <a:r>
              <a:rPr lang="cs-CZ" b="1" i="1" dirty="0" err="1">
                <a:ea typeface="+mn-lt"/>
                <a:cs typeface="+mn-lt"/>
              </a:rPr>
              <a:t>a,b</a:t>
            </a:r>
            <a:r>
              <a:rPr lang="cs-CZ" b="1" dirty="0">
                <a:ea typeface="+mn-lt"/>
                <a:cs typeface="+mn-lt"/>
              </a:rPr>
              <a:t>).</a:t>
            </a:r>
            <a:r>
              <a:rPr lang="cs-CZ" dirty="0">
                <a:ea typeface="+mn-lt"/>
                <a:cs typeface="+mn-lt"/>
              </a:rPr>
              <a:t> </a:t>
            </a:r>
          </a:p>
          <a:p>
            <a:pPr marL="71755" indent="0">
              <a:buNone/>
            </a:pPr>
            <a:endParaRPr lang="cs-CZ" dirty="0">
              <a:cs typeface="Arial"/>
            </a:endParaRPr>
          </a:p>
          <a:p>
            <a:pPr marL="71755" indent="0">
              <a:buNone/>
            </a:pPr>
            <a:endParaRPr lang="cs-CZ">
              <a:cs typeface="Arial"/>
            </a:endParaRPr>
          </a:p>
        </p:txBody>
      </p:sp>
      <p:sp>
        <p:nvSpPr>
          <p:cNvPr id="2" name="Obdélník: se zakulacenými rohy 1">
            <a:extLst>
              <a:ext uri="{FF2B5EF4-FFF2-40B4-BE49-F238E27FC236}">
                <a16:creationId xmlns:a16="http://schemas.microsoft.com/office/drawing/2014/main" id="{9FBCCFA5-6534-4A9F-A49E-D6B69F69D9FF}"/>
              </a:ext>
            </a:extLst>
          </p:cNvPr>
          <p:cNvSpPr/>
          <p:nvPr/>
        </p:nvSpPr>
        <p:spPr bwMode="auto">
          <a:xfrm>
            <a:off x="528277" y="3797401"/>
            <a:ext cx="10759108" cy="2604275"/>
          </a:xfrm>
          <a:prstGeom prst="roundRect">
            <a:avLst/>
          </a:prstGeom>
          <a:solidFill>
            <a:schemeClr val="accent1">
              <a:alpha val="2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26467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86C4B00-34A5-4B92-BBCE-31B4FD8D9B5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F80509C-07DB-4519-A092-EF7264FFB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Relace dělitelnosti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E4711D31-7F9A-4D7E-95FA-C6EC8DCA39C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19999" y="1692002"/>
                <a:ext cx="9539737" cy="4139998"/>
              </a:xfrm>
            </p:spPr>
            <p:txBody>
              <a:bodyPr/>
              <a:lstStyle/>
              <a:p>
                <a:pPr marL="72000" indent="0">
                  <a:buNone/>
                </a:pPr>
                <a:r>
                  <a:rPr lang="cs-CZ" sz="2400" dirty="0"/>
                  <a:t>Definice 1:</a:t>
                </a:r>
              </a:p>
              <a:p>
                <a:pPr marL="72000" indent="0">
                  <a:buNone/>
                </a:pPr>
                <a:endParaRPr lang="cs-CZ" sz="2400" dirty="0"/>
              </a:p>
              <a:p>
                <a:pPr marL="72000" indent="0" algn="just">
                  <a:buNone/>
                </a:pPr>
                <a:r>
                  <a:rPr lang="cs-CZ" sz="2400" dirty="0"/>
                  <a:t>Říkáme, že celé číslo </a:t>
                </a:r>
                <a:r>
                  <a:rPr lang="cs-CZ" sz="2400" b="1" i="1" dirty="0"/>
                  <a:t>b</a:t>
                </a:r>
                <a:r>
                  <a:rPr lang="cs-CZ" sz="2400" b="1" dirty="0"/>
                  <a:t> dělí </a:t>
                </a:r>
                <a:r>
                  <a:rPr lang="cs-CZ" sz="2400" dirty="0"/>
                  <a:t>celé číslo </a:t>
                </a:r>
                <a:r>
                  <a:rPr lang="cs-CZ" sz="2400" b="1" i="1" dirty="0"/>
                  <a:t>a </a:t>
                </a:r>
                <a:r>
                  <a:rPr lang="cs-CZ" sz="2400" dirty="0"/>
                  <a:t>(nebo </a:t>
                </a:r>
                <a:r>
                  <a:rPr lang="cs-CZ" sz="2400" b="1" i="1" dirty="0"/>
                  <a:t>b</a:t>
                </a:r>
                <a:r>
                  <a:rPr lang="cs-CZ" sz="2400" b="1" dirty="0"/>
                  <a:t> je dělitelem </a:t>
                </a:r>
                <a:r>
                  <a:rPr lang="cs-CZ" sz="2400" b="1" i="1" dirty="0"/>
                  <a:t>a</a:t>
                </a:r>
                <a:r>
                  <a:rPr lang="cs-CZ" sz="2400" b="1" dirty="0"/>
                  <a:t> </a:t>
                </a:r>
                <a:r>
                  <a:rPr lang="cs-CZ" sz="2400" dirty="0"/>
                  <a:t>nebo </a:t>
                </a:r>
                <a:r>
                  <a:rPr lang="cs-CZ" sz="2400" b="1" i="1" dirty="0"/>
                  <a:t>a</a:t>
                </a:r>
                <a:r>
                  <a:rPr lang="cs-CZ" sz="2400" b="1" dirty="0"/>
                  <a:t> je dělitelné </a:t>
                </a:r>
                <a:r>
                  <a:rPr lang="cs-CZ" sz="2400" b="1" i="1" dirty="0"/>
                  <a:t>b</a:t>
                </a:r>
                <a:r>
                  <a:rPr lang="cs-CZ" sz="2400" b="1" dirty="0"/>
                  <a:t> </a:t>
                </a:r>
                <a:r>
                  <a:rPr lang="cs-CZ" sz="2400" dirty="0"/>
                  <a:t>nebo </a:t>
                </a:r>
                <a:r>
                  <a:rPr lang="cs-CZ" sz="2400" b="1" i="1" dirty="0"/>
                  <a:t>a</a:t>
                </a:r>
                <a:r>
                  <a:rPr lang="cs-CZ" sz="2400" b="1" dirty="0"/>
                  <a:t> je násobkem </a:t>
                </a:r>
                <a:r>
                  <a:rPr lang="cs-CZ" sz="2400" b="1" i="1" dirty="0"/>
                  <a:t>b</a:t>
                </a:r>
                <a:r>
                  <a:rPr lang="cs-CZ" sz="2400" dirty="0"/>
                  <a:t>), právě když existuje celé číslo </a:t>
                </a:r>
                <a:r>
                  <a:rPr lang="cs-CZ" sz="2400" i="1" dirty="0"/>
                  <a:t>x</a:t>
                </a:r>
                <a:r>
                  <a:rPr lang="cs-CZ" sz="2400" dirty="0"/>
                  <a:t>, pro které platí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cs-CZ" sz="2400" b="1" i="1" dirty="0"/>
                  <a:t> </a:t>
                </a:r>
                <a:r>
                  <a:rPr lang="cs-CZ" sz="2400" dirty="0"/>
                  <a:t>. </a:t>
                </a:r>
              </a:p>
              <a:p>
                <a:pPr marL="72000" indent="0">
                  <a:buNone/>
                </a:pPr>
                <a:r>
                  <a:rPr lang="cs-CZ" sz="2400" b="1" dirty="0"/>
                  <a:t>Symbolicky</a:t>
                </a:r>
                <a:r>
                  <a:rPr lang="cs-CZ" sz="2400" dirty="0"/>
                  <a:t>:</a:t>
                </a:r>
                <a:r>
                  <a:rPr lang="cs-CZ" sz="2400" b="1" i="1" dirty="0"/>
                  <a:t>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 ⟺(∃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cs-CZ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𝒁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)(</m:t>
                    </m:r>
                    <m:r>
                      <a:rPr lang="cs-CZ" sz="24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cs-CZ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2400" i="1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cs-CZ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cs-CZ" sz="2400" i="1" dirty="0"/>
                  <a:t>)</a:t>
                </a:r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E4711D31-7F9A-4D7E-95FA-C6EC8DCA39C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19999" y="1692002"/>
                <a:ext cx="9539737" cy="4139998"/>
              </a:xfrm>
              <a:blipFill>
                <a:blip r:embed="rId2"/>
                <a:stretch>
                  <a:fillRect l="-1150" t="-1178" r="-198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719C1927-8362-4223-9C87-0A99F990BFFC}"/>
              </a:ext>
            </a:extLst>
          </p:cNvPr>
          <p:cNvSpPr/>
          <p:nvPr/>
        </p:nvSpPr>
        <p:spPr bwMode="auto">
          <a:xfrm>
            <a:off x="542925" y="2438400"/>
            <a:ext cx="9982200" cy="2238375"/>
          </a:xfrm>
          <a:prstGeom prst="roundRect">
            <a:avLst/>
          </a:prstGeom>
          <a:solidFill>
            <a:schemeClr val="accent1">
              <a:alpha val="2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2247517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94D0F3E-F430-4CAA-B45C-5AAFF9232BA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30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79B4FD4-7B68-4628-A01F-BB174A1A1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Arial"/>
              </a:rPr>
              <a:t>Hledání největšího společného dělitele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0C9DF8A-99FD-41AE-A2F5-C451D9055B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715448"/>
            <a:ext cx="10753200" cy="4585475"/>
          </a:xfrm>
        </p:spPr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r>
              <a:rPr lang="cs-CZ" dirty="0">
                <a:ea typeface="+mn-lt"/>
                <a:cs typeface="+mn-lt"/>
              </a:rPr>
              <a:t>Největšího společného dělitele dvou přirozených čísel lze najít třemi způsoby:</a:t>
            </a:r>
          </a:p>
          <a:p>
            <a:pPr marL="71755" indent="0">
              <a:buNone/>
            </a:pPr>
            <a:r>
              <a:rPr lang="cs-CZ" b="1" dirty="0">
                <a:ea typeface="+mn-lt"/>
                <a:cs typeface="+mn-lt"/>
              </a:rPr>
              <a:t>(a) využitím definice; </a:t>
            </a:r>
          </a:p>
          <a:p>
            <a:pPr marL="71755" indent="0">
              <a:buNone/>
            </a:pPr>
            <a:r>
              <a:rPr lang="cs-CZ" b="1" dirty="0">
                <a:ea typeface="+mn-lt"/>
                <a:cs typeface="+mn-lt"/>
              </a:rPr>
              <a:t>(b) pomocí tzv. </a:t>
            </a:r>
            <a:r>
              <a:rPr lang="cs-CZ" b="1" dirty="0" err="1">
                <a:ea typeface="+mn-lt"/>
                <a:cs typeface="+mn-lt"/>
              </a:rPr>
              <a:t>Eukleidova</a:t>
            </a:r>
            <a:r>
              <a:rPr lang="cs-CZ" b="1" dirty="0">
                <a:ea typeface="+mn-lt"/>
                <a:cs typeface="+mn-lt"/>
              </a:rPr>
              <a:t> algoritmu; </a:t>
            </a:r>
          </a:p>
          <a:p>
            <a:pPr marL="71755" indent="0">
              <a:buNone/>
            </a:pPr>
            <a:r>
              <a:rPr lang="cs-CZ" b="1" dirty="0">
                <a:ea typeface="+mn-lt"/>
                <a:cs typeface="+mn-lt"/>
              </a:rPr>
              <a:t>(c) pomocí rozkladu na součin prvočinitelů.</a:t>
            </a:r>
          </a:p>
          <a:p>
            <a:pPr marL="71755" indent="0">
              <a:buNone/>
            </a:pPr>
            <a:r>
              <a:rPr lang="cs-CZ" dirty="0">
                <a:cs typeface="Arial"/>
              </a:rPr>
              <a:t>Hledání s využitím definice lze použít u malých čísel, u větších je spíše neobratné.</a:t>
            </a:r>
          </a:p>
          <a:p>
            <a:pPr marL="71755" indent="0">
              <a:buNone/>
            </a:pPr>
            <a:r>
              <a:rPr lang="cs-CZ" dirty="0">
                <a:cs typeface="Arial"/>
              </a:rPr>
              <a:t>Hledání pomocí rozkladu na prvočísla se učí na ZŠ.</a:t>
            </a:r>
          </a:p>
          <a:p>
            <a:pPr marL="71755" indent="0">
              <a:buNone/>
            </a:pPr>
            <a:r>
              <a:rPr lang="cs-CZ" dirty="0" err="1">
                <a:cs typeface="Arial"/>
              </a:rPr>
              <a:t>Eukleidův</a:t>
            </a:r>
            <a:r>
              <a:rPr lang="cs-CZ" dirty="0">
                <a:cs typeface="Arial"/>
              </a:rPr>
              <a:t> algoritmu nabízí silný nástroj pro hledání největšího společného dělitele.</a:t>
            </a:r>
          </a:p>
        </p:txBody>
      </p:sp>
    </p:spTree>
    <p:extLst>
      <p:ext uri="{BB962C8B-B14F-4D97-AF65-F5344CB8AC3E}">
        <p14:creationId xmlns:p14="http://schemas.microsoft.com/office/powerpoint/2010/main" val="411927121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125FE97-3609-4E07-9C7D-3D44CB3F608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31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64D8C09-8565-465A-AACB-4EDF0EF89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Arial"/>
              </a:rPr>
              <a:t>Příklad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2CE59BD-68D1-4FA9-9403-E499D3478B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r>
              <a:rPr lang="cs-CZ" b="1" i="1" u="sng" dirty="0">
                <a:ea typeface="+mn-lt"/>
                <a:cs typeface="+mn-lt"/>
              </a:rPr>
              <a:t>Příklad: </a:t>
            </a:r>
            <a:r>
              <a:rPr lang="cs-CZ" i="1" dirty="0">
                <a:ea typeface="+mn-lt"/>
                <a:cs typeface="+mn-lt"/>
              </a:rPr>
              <a:t>Určete množinu všech společných dělitelů čísel 24 a 30 a největší společný dělitel čísel 24 a 30.</a:t>
            </a:r>
            <a:r>
              <a:rPr lang="cs-CZ" dirty="0">
                <a:ea typeface="+mn-lt"/>
                <a:cs typeface="+mn-lt"/>
              </a:rPr>
              <a:t> </a:t>
            </a:r>
            <a:endParaRPr lang="cs-CZ">
              <a:cs typeface="Arial"/>
            </a:endParaRPr>
          </a:p>
          <a:p>
            <a:pPr marL="71755" indent="0">
              <a:buNone/>
            </a:pPr>
            <a:r>
              <a:rPr lang="cs-CZ" b="1" i="1" dirty="0">
                <a:ea typeface="+mn-lt"/>
                <a:cs typeface="+mn-lt"/>
              </a:rPr>
              <a:t>Řešení:</a:t>
            </a:r>
            <a:r>
              <a:rPr lang="cs-CZ" dirty="0">
                <a:ea typeface="+mn-lt"/>
                <a:cs typeface="+mn-lt"/>
              </a:rPr>
              <a:t> Číslo 24 je dělitelné čísly  1, 2, 3, 4, 6, 8, 12, 24. Číslo 30 je dělitelné čísly 1, 2, 3, 5,  6, 10, 15, 30. </a:t>
            </a:r>
          </a:p>
          <a:p>
            <a:pPr marL="71755" indent="0">
              <a:buNone/>
            </a:pPr>
            <a:r>
              <a:rPr lang="cs-CZ" dirty="0">
                <a:ea typeface="+mn-lt"/>
                <a:cs typeface="+mn-lt"/>
              </a:rPr>
              <a:t>Množina všech společných dělitelů čísel 24 a 30 je průnik těchto dvou množin, tj. množina {1, 2, 3, 6}</a:t>
            </a:r>
          </a:p>
          <a:p>
            <a:pPr marL="71755" indent="0">
              <a:buNone/>
            </a:pPr>
            <a:r>
              <a:rPr lang="cs-CZ" dirty="0">
                <a:ea typeface="+mn-lt"/>
                <a:cs typeface="+mn-lt"/>
              </a:rPr>
              <a:t>Největší společný dělitel  D(24,30) = 6.  </a:t>
            </a:r>
          </a:p>
          <a:p>
            <a:pPr marL="71755" indent="0">
              <a:buNone/>
            </a:pPr>
            <a:r>
              <a:rPr lang="cs-CZ" dirty="0">
                <a:ea typeface="+mn-lt"/>
                <a:cs typeface="+mn-lt"/>
              </a:rPr>
              <a:t>Toto číslo je dělitelné všemi menšími společnými děliteli, tj. platí:</a:t>
            </a:r>
          </a:p>
          <a:p>
            <a:pPr marL="71755" indent="0">
              <a:buNone/>
            </a:pPr>
            <a:r>
              <a:rPr lang="cs-CZ" dirty="0">
                <a:ea typeface="+mn-lt"/>
                <a:cs typeface="+mn-lt"/>
              </a:rPr>
              <a:t>  1 | 6 ,  2 | 6 ,  3 | 6 ,  6 | 6  </a:t>
            </a:r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3010700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DDFA27-FBF5-49E6-BCEA-1C4CA1C1744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32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C20E423-AB72-4767-A57B-F51E48BD0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Arial"/>
              </a:rPr>
              <a:t>Věta (</a:t>
            </a:r>
            <a:r>
              <a:rPr lang="cs-CZ" dirty="0" err="1">
                <a:cs typeface="Arial"/>
              </a:rPr>
              <a:t>Eukleidův</a:t>
            </a:r>
            <a:r>
              <a:rPr lang="cs-CZ" dirty="0">
                <a:cs typeface="Arial"/>
              </a:rPr>
              <a:t> algoritmus)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567D1FC-C97A-4352-8BA8-4D49A570E9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4154" y="1363756"/>
            <a:ext cx="11433138" cy="4866828"/>
          </a:xfrm>
        </p:spPr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r>
              <a:rPr lang="cs-CZ" b="1" dirty="0">
                <a:ea typeface="+mn-lt"/>
                <a:cs typeface="+mn-lt"/>
              </a:rPr>
              <a:t>Věta 5. </a:t>
            </a:r>
            <a:r>
              <a:rPr lang="cs-CZ" dirty="0">
                <a:ea typeface="+mn-lt"/>
                <a:cs typeface="+mn-lt"/>
              </a:rPr>
              <a:t>Jestliže přirozené číslo </a:t>
            </a:r>
            <a:r>
              <a:rPr lang="cs-CZ" i="1" dirty="0">
                <a:ea typeface="+mn-lt"/>
                <a:cs typeface="+mn-lt"/>
              </a:rPr>
              <a:t>a</a:t>
            </a:r>
            <a:r>
              <a:rPr lang="cs-CZ" dirty="0">
                <a:ea typeface="+mn-lt"/>
                <a:cs typeface="+mn-lt"/>
              </a:rPr>
              <a:t> dává při dělení nenulovým přirozeným číslem </a:t>
            </a:r>
            <a:r>
              <a:rPr lang="cs-CZ" i="1" dirty="0">
                <a:ea typeface="+mn-lt"/>
                <a:cs typeface="+mn-lt"/>
              </a:rPr>
              <a:t>b</a:t>
            </a:r>
            <a:r>
              <a:rPr lang="cs-CZ" dirty="0">
                <a:ea typeface="+mn-lt"/>
                <a:cs typeface="+mn-lt"/>
              </a:rPr>
              <a:t> nenulový zbytek </a:t>
            </a:r>
            <a:r>
              <a:rPr lang="cs-CZ" i="1" dirty="0">
                <a:ea typeface="+mn-lt"/>
                <a:cs typeface="+mn-lt"/>
              </a:rPr>
              <a:t>z</a:t>
            </a:r>
            <a:r>
              <a:rPr lang="cs-CZ" dirty="0">
                <a:ea typeface="+mn-lt"/>
                <a:cs typeface="+mn-lt"/>
              </a:rPr>
              <a:t>, tzn. </a:t>
            </a:r>
            <a:r>
              <a:rPr lang="cs-CZ" i="1" dirty="0">
                <a:ea typeface="+mn-lt"/>
                <a:cs typeface="+mn-lt"/>
              </a:rPr>
              <a:t>a = b . q + z</a:t>
            </a:r>
            <a:r>
              <a:rPr lang="cs-CZ" dirty="0">
                <a:ea typeface="+mn-lt"/>
                <a:cs typeface="+mn-lt"/>
              </a:rPr>
              <a:t>  (přičemž </a:t>
            </a:r>
            <a:r>
              <a:rPr lang="cs-CZ" i="1" dirty="0">
                <a:ea typeface="+mn-lt"/>
                <a:cs typeface="+mn-lt"/>
              </a:rPr>
              <a:t>z &lt; b),</a:t>
            </a:r>
            <a:r>
              <a:rPr lang="cs-CZ" dirty="0">
                <a:ea typeface="+mn-lt"/>
                <a:cs typeface="+mn-lt"/>
              </a:rPr>
              <a:t> pak platí, že </a:t>
            </a:r>
            <a:r>
              <a:rPr lang="cs-CZ" b="1" dirty="0">
                <a:ea typeface="+mn-lt"/>
                <a:cs typeface="+mn-lt"/>
              </a:rPr>
              <a:t>množina všech společných dělitelů čísel  </a:t>
            </a:r>
            <a:r>
              <a:rPr lang="cs-CZ" b="1" i="1" dirty="0">
                <a:ea typeface="+mn-lt"/>
                <a:cs typeface="+mn-lt"/>
              </a:rPr>
              <a:t>a, b</a:t>
            </a:r>
            <a:r>
              <a:rPr lang="cs-CZ" b="1" dirty="0">
                <a:ea typeface="+mn-lt"/>
                <a:cs typeface="+mn-lt"/>
              </a:rPr>
              <a:t>  je množinou všech společných dělitelů čísel  </a:t>
            </a:r>
            <a:r>
              <a:rPr lang="cs-CZ" b="1" i="1" dirty="0">
                <a:ea typeface="+mn-lt"/>
                <a:cs typeface="+mn-lt"/>
              </a:rPr>
              <a:t>b, z</a:t>
            </a:r>
            <a:r>
              <a:rPr lang="cs-CZ" dirty="0">
                <a:ea typeface="+mn-lt"/>
                <a:cs typeface="+mn-lt"/>
              </a:rPr>
              <a:t>. </a:t>
            </a:r>
            <a:endParaRPr lang="cs-CZ"/>
          </a:p>
          <a:p>
            <a:pPr marL="71755" indent="0">
              <a:buNone/>
            </a:pPr>
            <a:r>
              <a:rPr lang="cs-CZ" dirty="0">
                <a:ea typeface="+mn-lt"/>
                <a:cs typeface="+mn-lt"/>
              </a:rPr>
              <a:t>Dále platí: Největší společný dělitel čísel </a:t>
            </a:r>
            <a:r>
              <a:rPr lang="cs-CZ" i="1" dirty="0">
                <a:ea typeface="+mn-lt"/>
                <a:cs typeface="+mn-lt"/>
              </a:rPr>
              <a:t>a, b</a:t>
            </a:r>
            <a:r>
              <a:rPr lang="cs-CZ" dirty="0">
                <a:ea typeface="+mn-lt"/>
                <a:cs typeface="+mn-lt"/>
              </a:rPr>
              <a:t> je roven největšímu společnému děliteli čísel  b, z, tj.  D(</a:t>
            </a:r>
            <a:r>
              <a:rPr lang="cs-CZ" i="1" dirty="0" err="1">
                <a:ea typeface="+mn-lt"/>
                <a:cs typeface="+mn-lt"/>
              </a:rPr>
              <a:t>a,b</a:t>
            </a:r>
            <a:r>
              <a:rPr lang="cs-CZ" dirty="0">
                <a:ea typeface="+mn-lt"/>
                <a:cs typeface="+mn-lt"/>
              </a:rPr>
              <a:t>) = D(</a:t>
            </a:r>
            <a:r>
              <a:rPr lang="cs-CZ" i="1" dirty="0" err="1">
                <a:ea typeface="+mn-lt"/>
                <a:cs typeface="+mn-lt"/>
              </a:rPr>
              <a:t>b,z</a:t>
            </a:r>
            <a:r>
              <a:rPr lang="cs-CZ" dirty="0">
                <a:ea typeface="+mn-lt"/>
                <a:cs typeface="+mn-lt"/>
              </a:rPr>
              <a:t>). </a:t>
            </a:r>
            <a:endParaRPr lang="cs-CZ" dirty="0">
              <a:cs typeface="Arial"/>
            </a:endParaRPr>
          </a:p>
          <a:p>
            <a:pPr marL="71755" indent="0">
              <a:buNone/>
            </a:pPr>
            <a:endParaRPr lang="cs-CZ" dirty="0">
              <a:ea typeface="+mn-lt"/>
              <a:cs typeface="+mn-lt"/>
            </a:endParaRPr>
          </a:p>
          <a:p>
            <a:pPr marL="71755" indent="0">
              <a:buNone/>
            </a:pPr>
            <a:r>
              <a:rPr lang="cs-CZ" dirty="0">
                <a:ea typeface="+mn-lt"/>
                <a:cs typeface="+mn-lt"/>
              </a:rPr>
              <a:t>Tím převádíme úkol určit D(</a:t>
            </a:r>
            <a:r>
              <a:rPr lang="cs-CZ" dirty="0" err="1">
                <a:ea typeface="+mn-lt"/>
                <a:cs typeface="+mn-lt"/>
              </a:rPr>
              <a:t>a,b</a:t>
            </a:r>
            <a:r>
              <a:rPr lang="cs-CZ" dirty="0">
                <a:ea typeface="+mn-lt"/>
                <a:cs typeface="+mn-lt"/>
              </a:rPr>
              <a:t>) na určení D(</a:t>
            </a:r>
            <a:r>
              <a:rPr lang="cs-CZ" i="1" dirty="0" err="1">
                <a:ea typeface="+mn-lt"/>
                <a:cs typeface="+mn-lt"/>
              </a:rPr>
              <a:t>b,z</a:t>
            </a:r>
            <a:r>
              <a:rPr lang="cs-CZ" dirty="0">
                <a:ea typeface="+mn-lt"/>
                <a:cs typeface="+mn-lt"/>
              </a:rPr>
              <a:t>). To je výhodné, neboť čísla </a:t>
            </a:r>
            <a:r>
              <a:rPr lang="cs-CZ" i="1" dirty="0">
                <a:ea typeface="+mn-lt"/>
                <a:cs typeface="+mn-lt"/>
              </a:rPr>
              <a:t>b </a:t>
            </a:r>
            <a:r>
              <a:rPr lang="cs-CZ" dirty="0">
                <a:ea typeface="+mn-lt"/>
                <a:cs typeface="+mn-lt"/>
              </a:rPr>
              <a:t>a z jsou menší než čísla </a:t>
            </a:r>
            <a:r>
              <a:rPr lang="cs-CZ" i="1" dirty="0">
                <a:ea typeface="+mn-lt"/>
                <a:cs typeface="+mn-lt"/>
              </a:rPr>
              <a:t>a, b</a:t>
            </a:r>
            <a:r>
              <a:rPr lang="cs-CZ" dirty="0">
                <a:ea typeface="+mn-lt"/>
                <a:cs typeface="+mn-lt"/>
              </a:rPr>
              <a:t>.  </a:t>
            </a:r>
            <a:r>
              <a:rPr lang="cs-CZ" b="1" dirty="0">
                <a:ea typeface="+mn-lt"/>
                <a:cs typeface="+mn-lt"/>
              </a:rPr>
              <a:t>Důkaz</a:t>
            </a:r>
            <a:r>
              <a:rPr lang="cs-CZ" dirty="0">
                <a:ea typeface="+mn-lt"/>
                <a:cs typeface="+mn-lt"/>
              </a:rPr>
              <a:t> je uveden v ZEA,  s. 189.</a:t>
            </a:r>
            <a:endParaRPr lang="cs-CZ">
              <a:cs typeface="Arial"/>
            </a:endParaRPr>
          </a:p>
          <a:p>
            <a:pPr marL="71755" indent="0">
              <a:buNone/>
            </a:pPr>
            <a:r>
              <a:rPr lang="cs-CZ" i="1" dirty="0">
                <a:ea typeface="+mn-lt"/>
                <a:cs typeface="+mn-lt"/>
              </a:rPr>
              <a:t>Na větě 5. je založen postup výpočtu největšího společného dělitele dvou přirozených čísel nazývaný </a:t>
            </a:r>
            <a:r>
              <a:rPr lang="cs-CZ" b="1" i="1" dirty="0" err="1">
                <a:ea typeface="+mn-lt"/>
                <a:cs typeface="+mn-lt"/>
              </a:rPr>
              <a:t>Eukleidův</a:t>
            </a:r>
            <a:r>
              <a:rPr lang="cs-CZ" b="1" i="1" dirty="0">
                <a:ea typeface="+mn-lt"/>
                <a:cs typeface="+mn-lt"/>
              </a:rPr>
              <a:t> algoritmus. </a:t>
            </a:r>
            <a:r>
              <a:rPr lang="cs-CZ" i="1" dirty="0">
                <a:ea typeface="+mn-lt"/>
                <a:cs typeface="+mn-lt"/>
              </a:rPr>
              <a:t> </a:t>
            </a:r>
            <a:endParaRPr lang="cs-CZ" i="1">
              <a:cs typeface="Arial"/>
            </a:endParaRPr>
          </a:p>
        </p:txBody>
      </p:sp>
      <p:sp>
        <p:nvSpPr>
          <p:cNvPr id="7" name="Obdélník: se zakulacenými rohy 6">
            <a:extLst>
              <a:ext uri="{FF2B5EF4-FFF2-40B4-BE49-F238E27FC236}">
                <a16:creationId xmlns:a16="http://schemas.microsoft.com/office/drawing/2014/main" id="{ED00BAD7-7B74-4D39-9F87-C8791577F293}"/>
              </a:ext>
            </a:extLst>
          </p:cNvPr>
          <p:cNvSpPr/>
          <p:nvPr/>
        </p:nvSpPr>
        <p:spPr bwMode="auto">
          <a:xfrm>
            <a:off x="5639538" y="1801861"/>
            <a:ext cx="2159808" cy="480374"/>
          </a:xfrm>
          <a:prstGeom prst="roundRect">
            <a:avLst/>
          </a:prstGeom>
          <a:solidFill>
            <a:schemeClr val="accent1">
              <a:alpha val="2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9" name="Obdélník: se zakulacenými rohy 8">
            <a:extLst>
              <a:ext uri="{FF2B5EF4-FFF2-40B4-BE49-F238E27FC236}">
                <a16:creationId xmlns:a16="http://schemas.microsoft.com/office/drawing/2014/main" id="{8D689E0C-981F-4C40-BDF4-B5D65393B6CD}"/>
              </a:ext>
            </a:extLst>
          </p:cNvPr>
          <p:cNvSpPr/>
          <p:nvPr/>
        </p:nvSpPr>
        <p:spPr bwMode="auto">
          <a:xfrm>
            <a:off x="5909169" y="3560322"/>
            <a:ext cx="2429439" cy="527267"/>
          </a:xfrm>
          <a:prstGeom prst="roundRect">
            <a:avLst/>
          </a:prstGeom>
          <a:solidFill>
            <a:schemeClr val="accent1">
              <a:alpha val="2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11" name="Obdélník: se zakulacenými rohy 10">
            <a:extLst>
              <a:ext uri="{FF2B5EF4-FFF2-40B4-BE49-F238E27FC236}">
                <a16:creationId xmlns:a16="http://schemas.microsoft.com/office/drawing/2014/main" id="{33FB1F83-0DA6-4207-83D8-9E72A4FD3AEE}"/>
              </a:ext>
            </a:extLst>
          </p:cNvPr>
          <p:cNvSpPr/>
          <p:nvPr/>
        </p:nvSpPr>
        <p:spPr bwMode="auto">
          <a:xfrm>
            <a:off x="465917" y="1272857"/>
            <a:ext cx="11444484" cy="2813265"/>
          </a:xfrm>
          <a:prstGeom prst="roundRect">
            <a:avLst/>
          </a:prstGeom>
          <a:solidFill>
            <a:schemeClr val="accent1">
              <a:alpha val="2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3336410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92276A2-1714-4CF0-A008-CAF9B7A44DE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33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02B4B0E-4D5C-4869-92D9-5A97A67F7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614493"/>
            <a:ext cx="10753200" cy="768098"/>
          </a:xfrm>
        </p:spPr>
        <p:txBody>
          <a:bodyPr/>
          <a:lstStyle/>
          <a:p>
            <a:r>
              <a:rPr lang="cs-CZ" dirty="0" err="1">
                <a:cs typeface="Arial"/>
              </a:rPr>
              <a:t>Eukleidův</a:t>
            </a:r>
            <a:r>
              <a:rPr lang="cs-CZ" dirty="0">
                <a:cs typeface="Arial"/>
              </a:rPr>
              <a:t> algoritmus (řešený příklad)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93CEBDC-13E9-4F6A-9B64-43A8BE30FB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705370"/>
            <a:ext cx="10753200" cy="4527682"/>
          </a:xfrm>
        </p:spPr>
        <p:txBody>
          <a:bodyPr vert="horz" lIns="0" tIns="0" rIns="0" bIns="0" rtlCol="0" anchor="t">
            <a:noAutofit/>
          </a:bodyPr>
          <a:lstStyle/>
          <a:p>
            <a:pPr marL="251460" indent="-179705">
              <a:buNone/>
            </a:pPr>
            <a:r>
              <a:rPr lang="cs-CZ" b="1" i="1" u="sng" dirty="0">
                <a:ea typeface="+mn-lt"/>
                <a:cs typeface="+mn-lt"/>
              </a:rPr>
              <a:t>Příklad:</a:t>
            </a:r>
            <a:r>
              <a:rPr lang="cs-CZ" dirty="0">
                <a:ea typeface="+mn-lt"/>
                <a:cs typeface="+mn-lt"/>
              </a:rPr>
              <a:t> Zjistěte  D (268, 80), tj. největšího společného dělitele čísel 268 a 80, pomocí </a:t>
            </a:r>
            <a:r>
              <a:rPr lang="cs-CZ" dirty="0" err="1">
                <a:ea typeface="+mn-lt"/>
                <a:cs typeface="+mn-lt"/>
              </a:rPr>
              <a:t>Eukleidova</a:t>
            </a:r>
            <a:r>
              <a:rPr lang="cs-CZ" dirty="0">
                <a:ea typeface="+mn-lt"/>
                <a:cs typeface="+mn-lt"/>
              </a:rPr>
              <a:t> algoritmu. </a:t>
            </a:r>
            <a:endParaRPr lang="cs-CZ">
              <a:cs typeface="Arial"/>
            </a:endParaRPr>
          </a:p>
          <a:p>
            <a:pPr marL="251460" indent="-179705">
              <a:buNone/>
            </a:pPr>
            <a:endParaRPr lang="cs-CZ" b="1" i="1" dirty="0">
              <a:ea typeface="+mn-lt"/>
              <a:cs typeface="+mn-lt"/>
            </a:endParaRPr>
          </a:p>
          <a:p>
            <a:pPr marL="251460" indent="-179705">
              <a:buNone/>
            </a:pPr>
            <a:r>
              <a:rPr lang="cs-CZ" b="1" i="1" dirty="0">
                <a:ea typeface="+mn-lt"/>
                <a:cs typeface="+mn-lt"/>
              </a:rPr>
              <a:t>Řešení:</a:t>
            </a:r>
            <a:r>
              <a:rPr lang="cs-CZ" dirty="0">
                <a:ea typeface="+mn-lt"/>
                <a:cs typeface="+mn-lt"/>
              </a:rPr>
              <a:t>         268 :  80 = 3   neboli    268 = 80 . 3 + 28 (zbytek 28)</a:t>
            </a:r>
            <a:endParaRPr lang="cs-CZ">
              <a:cs typeface="Arial"/>
            </a:endParaRPr>
          </a:p>
          <a:p>
            <a:pPr marL="251460" indent="-179705">
              <a:buNone/>
            </a:pPr>
            <a:r>
              <a:rPr lang="cs-CZ" dirty="0">
                <a:ea typeface="+mn-lt"/>
                <a:cs typeface="+mn-lt"/>
              </a:rPr>
              <a:t>  D (80, 28):   80 : 28 = 2                      80 = 28 . 2 + 24 (zbytek 24)</a:t>
            </a:r>
            <a:endParaRPr lang="cs-CZ">
              <a:cs typeface="Arial"/>
            </a:endParaRPr>
          </a:p>
          <a:p>
            <a:pPr marL="251460" indent="-179705">
              <a:buNone/>
            </a:pPr>
            <a:r>
              <a:rPr lang="cs-CZ" dirty="0">
                <a:ea typeface="+mn-lt"/>
                <a:cs typeface="+mn-lt"/>
              </a:rPr>
              <a:t>  D (28, 24):   28 : 24 = 1                      28 = 24. 1 +  4    (zbytek 4)</a:t>
            </a:r>
            <a:endParaRPr lang="en-US">
              <a:cs typeface="Arial"/>
            </a:endParaRPr>
          </a:p>
          <a:p>
            <a:pPr marL="251460" indent="-179705">
              <a:buNone/>
            </a:pPr>
            <a:r>
              <a:rPr lang="cs-CZ" dirty="0">
                <a:ea typeface="+mn-lt"/>
                <a:cs typeface="+mn-lt"/>
              </a:rPr>
              <a:t>  D (24, 4):     24 :  4  =  6                      24 = 6 . 4            (zbytek 0)</a:t>
            </a:r>
            <a:endParaRPr lang="cs-CZ">
              <a:cs typeface="Arial"/>
            </a:endParaRPr>
          </a:p>
          <a:p>
            <a:pPr marL="251460" indent="-179705">
              <a:buNone/>
            </a:pPr>
            <a:endParaRPr lang="cs-CZ">
              <a:cs typeface="Arial"/>
            </a:endParaRPr>
          </a:p>
          <a:p>
            <a:pPr marL="71755" indent="0">
              <a:buNone/>
            </a:pPr>
            <a:r>
              <a:rPr lang="cs-CZ" dirty="0">
                <a:ea typeface="+mn-lt"/>
                <a:cs typeface="+mn-lt"/>
              </a:rPr>
              <a:t>Největší společný dělitel  čísel 268 a 80 je  číslo 4, tj. poslední nenulový zbytek  při postupném dělení. </a:t>
            </a:r>
            <a:endParaRPr lang="cs-CZ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6622413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04A78EA-4C7D-42A1-95B3-72346165534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34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1B4F784-7756-4291-AECB-0200265729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32842"/>
            <a:ext cx="10753200" cy="959576"/>
          </a:xfrm>
        </p:spPr>
        <p:txBody>
          <a:bodyPr/>
          <a:lstStyle/>
          <a:p>
            <a:r>
              <a:rPr lang="cs-CZ" dirty="0">
                <a:cs typeface="Arial"/>
              </a:rPr>
              <a:t>Rozšíření definice (největšího) společného dělitele na tři a více čísel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78CF36D-B1FC-4987-A9FE-47CD413627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526" y="1718740"/>
            <a:ext cx="10753200" cy="4474208"/>
          </a:xfrm>
        </p:spPr>
        <p:txBody>
          <a:bodyPr vert="horz" lIns="0" tIns="0" rIns="0" bIns="0" rtlCol="0" anchor="t">
            <a:noAutofit/>
          </a:bodyPr>
          <a:lstStyle/>
          <a:p>
            <a:pPr marL="251460" indent="-179705">
              <a:buNone/>
            </a:pPr>
            <a:r>
              <a:rPr lang="cs-CZ" b="1" dirty="0">
                <a:ea typeface="+mn-lt"/>
                <a:cs typeface="+mn-lt"/>
              </a:rPr>
              <a:t> </a:t>
            </a:r>
            <a:r>
              <a:rPr lang="cs-CZ" dirty="0">
                <a:ea typeface="+mn-lt"/>
                <a:cs typeface="+mn-lt"/>
              </a:rPr>
              <a:t>Definice 3 (společný dělitel dvou čísel)  a  Definici 4 (největší společný dělitel dvou čísel D (</a:t>
            </a:r>
            <a:r>
              <a:rPr lang="cs-CZ" i="1" dirty="0">
                <a:ea typeface="+mn-lt"/>
                <a:cs typeface="+mn-lt"/>
              </a:rPr>
              <a:t>a</a:t>
            </a:r>
            <a:r>
              <a:rPr lang="cs-CZ" dirty="0">
                <a:ea typeface="+mn-lt"/>
                <a:cs typeface="+mn-lt"/>
              </a:rPr>
              <a:t>, </a:t>
            </a:r>
            <a:r>
              <a:rPr lang="cs-CZ" i="1" dirty="0">
                <a:ea typeface="+mn-lt"/>
                <a:cs typeface="+mn-lt"/>
              </a:rPr>
              <a:t>b</a:t>
            </a:r>
            <a:r>
              <a:rPr lang="cs-CZ" dirty="0">
                <a:ea typeface="+mn-lt"/>
                <a:cs typeface="+mn-lt"/>
              </a:rPr>
              <a:t>)) lze rozšířit na libovolný konečný počet přirozených čísel. </a:t>
            </a:r>
          </a:p>
          <a:p>
            <a:pPr marL="251460" indent="-179705">
              <a:buNone/>
            </a:pPr>
            <a:endParaRPr lang="cs-CZ" dirty="0">
              <a:cs typeface="Arial"/>
            </a:endParaRPr>
          </a:p>
          <a:p>
            <a:pPr marL="251460" indent="-179705">
              <a:buNone/>
            </a:pPr>
            <a:r>
              <a:rPr lang="cs-CZ" dirty="0">
                <a:cs typeface="Arial"/>
              </a:rPr>
              <a:t>Příklad: Hledáme společné dělitele čísel 12, 27 a 36.</a:t>
            </a:r>
          </a:p>
          <a:p>
            <a:pPr marL="251460" indent="-179705">
              <a:buNone/>
            </a:pPr>
            <a:r>
              <a:rPr lang="cs-CZ" dirty="0">
                <a:cs typeface="Arial"/>
              </a:rPr>
              <a:t>Společnými děliteli čísel 12 a 27 jsou čísla 1 a 3; D (12, 27) = 3.</a:t>
            </a:r>
          </a:p>
          <a:p>
            <a:pPr marL="251460" indent="-179705">
              <a:buNone/>
            </a:pPr>
            <a:r>
              <a:rPr lang="cs-CZ" dirty="0">
                <a:ea typeface="+mn-lt"/>
                <a:cs typeface="+mn-lt"/>
              </a:rPr>
              <a:t>Společnými děliteli čísel 27 a 36 jsou číslo 1, 3 a 9; D (27, 36) = 9.</a:t>
            </a:r>
          </a:p>
          <a:p>
            <a:pPr marL="251460" indent="-179705">
              <a:buNone/>
            </a:pPr>
            <a:r>
              <a:rPr lang="cs-CZ" dirty="0">
                <a:cs typeface="Arial"/>
              </a:rPr>
              <a:t>Společnými děliteli čísel 12 a 36 jsou číslo 1, 2, 3, 4, 6 a 12; </a:t>
            </a:r>
          </a:p>
          <a:p>
            <a:pPr marL="251460" indent="-179705">
              <a:buNone/>
            </a:pPr>
            <a:r>
              <a:rPr lang="cs-CZ" dirty="0">
                <a:cs typeface="Arial"/>
              </a:rPr>
              <a:t>D (12, 36) = 12. Tedy D (12, 27, 36) = 3.</a:t>
            </a:r>
          </a:p>
        </p:txBody>
      </p:sp>
    </p:spTree>
    <p:extLst>
      <p:ext uri="{BB962C8B-B14F-4D97-AF65-F5344CB8AC3E}">
        <p14:creationId xmlns:p14="http://schemas.microsoft.com/office/powerpoint/2010/main" val="152169464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2A8ACE1-F1FF-4F07-B352-105CA65E6B8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35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249E530-6497-481E-AC53-7148FDEE7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Arial"/>
              </a:rPr>
              <a:t>Čísla soudělná a nesoudělná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102D859-8E86-472D-9B73-E36E12BCD7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52033"/>
            <a:ext cx="10753200" cy="4878551"/>
          </a:xfrm>
        </p:spPr>
        <p:txBody>
          <a:bodyPr vert="horz" lIns="0" tIns="0" rIns="0" bIns="0" rtlCol="0" anchor="t">
            <a:noAutofit/>
          </a:bodyPr>
          <a:lstStyle/>
          <a:p>
            <a:pPr marL="251460" indent="-179705">
              <a:buNone/>
            </a:pPr>
            <a:r>
              <a:rPr lang="cs-CZ" dirty="0">
                <a:ea typeface="+mn-lt"/>
                <a:cs typeface="+mn-lt"/>
              </a:rPr>
              <a:t>Libovolná dvě čísla mají vždy alespoň jednoho společného dělitele.</a:t>
            </a:r>
          </a:p>
          <a:p>
            <a:pPr marL="251460" indent="-179705">
              <a:buNone/>
            </a:pPr>
            <a:r>
              <a:rPr lang="cs-CZ" dirty="0">
                <a:ea typeface="+mn-lt"/>
                <a:cs typeface="+mn-lt"/>
              </a:rPr>
              <a:t>Tím je číslo 1. Pokud jiného společného dělitele nemají, nazývají se </a:t>
            </a:r>
            <a:r>
              <a:rPr lang="cs-CZ" b="1" dirty="0">
                <a:ea typeface="+mn-lt"/>
                <a:cs typeface="+mn-lt"/>
              </a:rPr>
              <a:t>nesoudělná</a:t>
            </a:r>
            <a:r>
              <a:rPr lang="cs-CZ" dirty="0">
                <a:ea typeface="+mn-lt"/>
                <a:cs typeface="+mn-lt"/>
              </a:rPr>
              <a:t>; v opačném případě se nazývají </a:t>
            </a:r>
            <a:r>
              <a:rPr lang="cs-CZ" b="1" dirty="0">
                <a:ea typeface="+mn-lt"/>
                <a:cs typeface="+mn-lt"/>
              </a:rPr>
              <a:t>soudělná</a:t>
            </a:r>
            <a:r>
              <a:rPr lang="cs-CZ" dirty="0">
                <a:ea typeface="+mn-lt"/>
                <a:cs typeface="+mn-lt"/>
              </a:rPr>
              <a:t>. </a:t>
            </a:r>
          </a:p>
          <a:p>
            <a:pPr marL="251460" indent="-179705">
              <a:buNone/>
            </a:pPr>
            <a:endParaRPr lang="cs-CZ" dirty="0">
              <a:ea typeface="+mn-lt"/>
              <a:cs typeface="+mn-lt"/>
            </a:endParaRPr>
          </a:p>
          <a:p>
            <a:pPr marL="251460" indent="-179705">
              <a:buNone/>
            </a:pPr>
            <a:r>
              <a:rPr lang="cs-CZ" dirty="0">
                <a:ea typeface="+mn-lt"/>
                <a:cs typeface="+mn-lt"/>
              </a:rPr>
              <a:t>Formálně:</a:t>
            </a:r>
            <a:endParaRPr lang="cs-CZ" dirty="0">
              <a:cs typeface="Arial"/>
            </a:endParaRPr>
          </a:p>
          <a:p>
            <a:pPr marL="251460" indent="-179705">
              <a:buNone/>
            </a:pPr>
            <a:r>
              <a:rPr lang="cs-CZ" b="1" dirty="0">
                <a:ea typeface="+mn-lt"/>
                <a:cs typeface="+mn-lt"/>
              </a:rPr>
              <a:t>Definice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b="1" dirty="0">
                <a:ea typeface="+mn-lt"/>
                <a:cs typeface="+mn-lt"/>
              </a:rPr>
              <a:t>5. </a:t>
            </a:r>
            <a:r>
              <a:rPr lang="cs-CZ" dirty="0">
                <a:ea typeface="+mn-lt"/>
                <a:cs typeface="+mn-lt"/>
              </a:rPr>
              <a:t>Přirozená čísla </a:t>
            </a:r>
            <a:r>
              <a:rPr lang="cs-CZ" i="1" dirty="0">
                <a:ea typeface="+mn-lt"/>
                <a:cs typeface="+mn-lt"/>
              </a:rPr>
              <a:t>a, b</a:t>
            </a:r>
            <a:r>
              <a:rPr lang="cs-CZ" dirty="0">
                <a:ea typeface="+mn-lt"/>
                <a:cs typeface="+mn-lt"/>
              </a:rPr>
              <a:t> se nazývají </a:t>
            </a:r>
            <a:r>
              <a:rPr lang="cs-CZ" b="1" dirty="0">
                <a:ea typeface="+mn-lt"/>
                <a:cs typeface="+mn-lt"/>
              </a:rPr>
              <a:t>nesoudělná</a:t>
            </a:r>
            <a:r>
              <a:rPr lang="cs-CZ" dirty="0">
                <a:ea typeface="+mn-lt"/>
                <a:cs typeface="+mn-lt"/>
              </a:rPr>
              <a:t>, právě když je jejich největší společný dělitel roven 1. </a:t>
            </a:r>
          </a:p>
          <a:p>
            <a:pPr marL="251460" indent="-179705">
              <a:buNone/>
            </a:pPr>
            <a:r>
              <a:rPr lang="cs-CZ" dirty="0">
                <a:ea typeface="+mn-lt"/>
                <a:cs typeface="+mn-lt"/>
              </a:rPr>
              <a:t>Stručně píšeme:    D(</a:t>
            </a:r>
            <a:r>
              <a:rPr lang="cs-CZ" i="1" dirty="0" err="1">
                <a:ea typeface="+mn-lt"/>
                <a:cs typeface="+mn-lt"/>
              </a:rPr>
              <a:t>a,b</a:t>
            </a:r>
            <a:r>
              <a:rPr lang="cs-CZ" dirty="0">
                <a:ea typeface="+mn-lt"/>
                <a:cs typeface="+mn-lt"/>
              </a:rPr>
              <a:t>) = 1 </a:t>
            </a:r>
            <a:endParaRPr lang="cs-CZ">
              <a:cs typeface="Arial"/>
            </a:endParaRPr>
          </a:p>
          <a:p>
            <a:pPr marL="251460" indent="-179705">
              <a:buNone/>
            </a:pPr>
            <a:r>
              <a:rPr lang="cs-CZ" b="1" dirty="0">
                <a:ea typeface="+mn-lt"/>
                <a:cs typeface="+mn-lt"/>
              </a:rPr>
              <a:t>Definice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b="1" dirty="0">
                <a:ea typeface="+mn-lt"/>
                <a:cs typeface="+mn-lt"/>
              </a:rPr>
              <a:t>6. </a:t>
            </a:r>
            <a:r>
              <a:rPr lang="cs-CZ" dirty="0">
                <a:ea typeface="+mn-lt"/>
                <a:cs typeface="+mn-lt"/>
              </a:rPr>
              <a:t>Přirozená čísla </a:t>
            </a:r>
            <a:r>
              <a:rPr lang="cs-CZ" i="1" dirty="0">
                <a:ea typeface="+mn-lt"/>
                <a:cs typeface="+mn-lt"/>
              </a:rPr>
              <a:t>a, b</a:t>
            </a:r>
            <a:r>
              <a:rPr lang="cs-CZ" dirty="0">
                <a:ea typeface="+mn-lt"/>
                <a:cs typeface="+mn-lt"/>
              </a:rPr>
              <a:t> se nazývají </a:t>
            </a:r>
            <a:r>
              <a:rPr lang="cs-CZ" b="1" dirty="0">
                <a:ea typeface="+mn-lt"/>
                <a:cs typeface="+mn-lt"/>
              </a:rPr>
              <a:t>soudělná</a:t>
            </a:r>
            <a:r>
              <a:rPr lang="cs-CZ" dirty="0">
                <a:ea typeface="+mn-lt"/>
                <a:cs typeface="+mn-lt"/>
              </a:rPr>
              <a:t>, právě když je jejich největší společný dělitel větší než 1. Stručně: D(</a:t>
            </a:r>
            <a:r>
              <a:rPr lang="cs-CZ" i="1" dirty="0" err="1">
                <a:ea typeface="+mn-lt"/>
                <a:cs typeface="+mn-lt"/>
              </a:rPr>
              <a:t>a,b</a:t>
            </a:r>
            <a:r>
              <a:rPr lang="cs-CZ" dirty="0">
                <a:ea typeface="+mn-lt"/>
                <a:cs typeface="+mn-lt"/>
              </a:rPr>
              <a:t>) </a:t>
            </a:r>
            <a:r>
              <a:rPr lang="en-US" dirty="0">
                <a:ea typeface="+mn-lt"/>
                <a:cs typeface="+mn-lt"/>
              </a:rPr>
              <a:t>&gt; 1.</a:t>
            </a:r>
            <a:r>
              <a:rPr lang="cs-CZ" dirty="0">
                <a:ea typeface="+mn-lt"/>
                <a:cs typeface="+mn-lt"/>
              </a:rPr>
              <a:t> </a:t>
            </a:r>
            <a:endParaRPr lang="cs-CZ">
              <a:ea typeface="+mn-lt"/>
              <a:cs typeface="+mn-lt"/>
            </a:endParaRPr>
          </a:p>
          <a:p>
            <a:pPr marL="251460" indent="-179705">
              <a:buNone/>
            </a:pPr>
            <a:endParaRPr lang="cs-CZ" dirty="0">
              <a:cs typeface="Arial"/>
            </a:endParaRPr>
          </a:p>
        </p:txBody>
      </p:sp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0DA77BCA-1FD1-4D35-B267-A37011BB73F2}"/>
              </a:ext>
            </a:extLst>
          </p:cNvPr>
          <p:cNvSpPr/>
          <p:nvPr/>
        </p:nvSpPr>
        <p:spPr bwMode="auto">
          <a:xfrm>
            <a:off x="493108" y="3548600"/>
            <a:ext cx="11210023" cy="2297450"/>
          </a:xfrm>
          <a:prstGeom prst="roundRect">
            <a:avLst/>
          </a:prstGeom>
          <a:solidFill>
            <a:schemeClr val="accent1">
              <a:alpha val="2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1781252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8F07540-FEB3-467F-945B-98D398A469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36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82E5AC7-AB86-42F9-805A-D88F15F28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Arial"/>
              </a:rPr>
              <a:t>Příklady: čísla soudělná a nesoudělná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1A846B0-E27B-4F15-9970-E0F3AB88B6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r>
              <a:rPr lang="cs-CZ" dirty="0">
                <a:cs typeface="Arial"/>
              </a:rPr>
              <a:t>Podobně jako Definice 3 a 4 lze Definice 5 a 6 rozšířit na libovolný konečný počet přirozených čísel. </a:t>
            </a:r>
            <a:endParaRPr lang="cs-CZ" dirty="0"/>
          </a:p>
          <a:p>
            <a:pPr marL="251460" indent="-179705">
              <a:buNone/>
            </a:pPr>
            <a:endParaRPr lang="cs-CZ">
              <a:cs typeface="Arial"/>
            </a:endParaRPr>
          </a:p>
          <a:p>
            <a:pPr marL="251460" indent="-179705">
              <a:buNone/>
            </a:pPr>
            <a:r>
              <a:rPr lang="cs-CZ" i="1" dirty="0">
                <a:ea typeface="+mn-lt"/>
                <a:cs typeface="+mn-lt"/>
              </a:rPr>
              <a:t>Příklady:</a:t>
            </a:r>
            <a:r>
              <a:rPr lang="cs-CZ" dirty="0">
                <a:ea typeface="+mn-lt"/>
                <a:cs typeface="+mn-lt"/>
              </a:rPr>
              <a:t> </a:t>
            </a:r>
          </a:p>
          <a:p>
            <a:pPr marL="251460" indent="-179705">
              <a:buNone/>
            </a:pPr>
            <a:endParaRPr lang="cs-CZ" dirty="0">
              <a:ea typeface="+mn-lt"/>
              <a:cs typeface="+mn-lt"/>
            </a:endParaRPr>
          </a:p>
          <a:p>
            <a:pPr marL="251460" indent="-179705">
              <a:buNone/>
            </a:pPr>
            <a:r>
              <a:rPr lang="cs-CZ" dirty="0">
                <a:ea typeface="+mn-lt"/>
                <a:cs typeface="+mn-lt"/>
              </a:rPr>
              <a:t>Čísla  4, 7, 6, 9  jsou nesoudělná, protože  D(4,7,6,9) = 1 </a:t>
            </a:r>
            <a:endParaRPr lang="cs-CZ" dirty="0">
              <a:cs typeface="Arial"/>
            </a:endParaRPr>
          </a:p>
          <a:p>
            <a:pPr marL="251460" indent="-179705">
              <a:buNone/>
            </a:pPr>
            <a:endParaRPr lang="cs-CZ" dirty="0">
              <a:ea typeface="+mn-lt"/>
              <a:cs typeface="+mn-lt"/>
            </a:endParaRPr>
          </a:p>
          <a:p>
            <a:pPr marL="71755" indent="0">
              <a:buNone/>
            </a:pPr>
            <a:r>
              <a:rPr lang="cs-CZ" dirty="0">
                <a:ea typeface="+mn-lt"/>
                <a:cs typeface="+mn-lt"/>
              </a:rPr>
              <a:t>Čísla   8, 12, 32   jsou soudělná, protože  D(8, 12, 32) = 4 </a:t>
            </a:r>
            <a:endParaRPr lang="cs-CZ" dirty="0"/>
          </a:p>
          <a:p>
            <a:pPr marL="251460" indent="-179705"/>
            <a:endParaRPr lang="cs-CZ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1681982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BA59E02-FE5F-4CC2-9348-63959653AB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37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91EFB98-785C-4520-8A1B-731AC0341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94179"/>
            <a:ext cx="10753200" cy="451576"/>
          </a:xfrm>
        </p:spPr>
        <p:txBody>
          <a:bodyPr/>
          <a:lstStyle/>
          <a:p>
            <a:r>
              <a:rPr lang="cs-CZ"/>
              <a:t>Příklady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63CB653-10BA-4F4E-AA54-0525B081B7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987808"/>
            <a:ext cx="10753200" cy="4139998"/>
          </a:xfrm>
        </p:spPr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r>
              <a:rPr lang="cs-CZ" sz="2000" b="1" dirty="0"/>
              <a:t>Příklad 1</a:t>
            </a:r>
            <a:endParaRPr lang="cs-CZ" dirty="0"/>
          </a:p>
          <a:p>
            <a:pPr marL="251460" indent="-179705">
              <a:buNone/>
            </a:pPr>
            <a:r>
              <a:rPr lang="cs-CZ" sz="2000" dirty="0">
                <a:ea typeface="+mn-lt"/>
                <a:cs typeface="+mn-lt"/>
              </a:rPr>
              <a:t> Určete všechny přirozené společné dělitele čísel:  </a:t>
            </a:r>
            <a:endParaRPr lang="cs-CZ" dirty="0">
              <a:cs typeface="Arial"/>
            </a:endParaRPr>
          </a:p>
          <a:p>
            <a:pPr marL="251460" indent="-179705">
              <a:buNone/>
            </a:pPr>
            <a:r>
              <a:rPr lang="cs-CZ" sz="2000" dirty="0">
                <a:ea typeface="+mn-lt"/>
                <a:cs typeface="+mn-lt"/>
              </a:rPr>
              <a:t>a)   60, 36                 </a:t>
            </a:r>
            <a:endParaRPr lang="cs-CZ" dirty="0">
              <a:ea typeface="+mn-lt"/>
              <a:cs typeface="+mn-lt"/>
            </a:endParaRPr>
          </a:p>
          <a:p>
            <a:pPr marL="251460" indent="-179705">
              <a:buNone/>
            </a:pPr>
            <a:r>
              <a:rPr lang="cs-CZ" sz="2000" dirty="0">
                <a:ea typeface="+mn-lt"/>
                <a:cs typeface="+mn-lt"/>
              </a:rPr>
              <a:t>b)   48, 72, 0                </a:t>
            </a:r>
            <a:endParaRPr lang="cs-CZ" dirty="0">
              <a:ea typeface="+mn-lt"/>
              <a:cs typeface="+mn-lt"/>
            </a:endParaRPr>
          </a:p>
          <a:p>
            <a:pPr marL="251460" indent="-179705">
              <a:buNone/>
            </a:pPr>
            <a:r>
              <a:rPr lang="cs-CZ" sz="2000" dirty="0">
                <a:ea typeface="+mn-lt"/>
                <a:cs typeface="+mn-lt"/>
              </a:rPr>
              <a:t>c)   24, -132, 54 </a:t>
            </a:r>
            <a:endParaRPr lang="cs-CZ" dirty="0">
              <a:cs typeface="Arial"/>
            </a:endParaRPr>
          </a:p>
          <a:p>
            <a:pPr marL="251460" indent="-179705">
              <a:buNone/>
            </a:pPr>
            <a:r>
              <a:rPr lang="cs-CZ" sz="2000" b="1" dirty="0">
                <a:ea typeface="+mn-lt"/>
                <a:cs typeface="+mn-lt"/>
              </a:rPr>
              <a:t>Příklad 2</a:t>
            </a:r>
            <a:endParaRPr lang="cs-CZ" dirty="0"/>
          </a:p>
          <a:p>
            <a:pPr marL="251460" indent="-179705">
              <a:buNone/>
            </a:pPr>
            <a:r>
              <a:rPr lang="cs-CZ" sz="2000" dirty="0">
                <a:ea typeface="+mn-lt"/>
                <a:cs typeface="+mn-lt"/>
              </a:rPr>
              <a:t>K číslu  </a:t>
            </a:r>
            <a:r>
              <a:rPr lang="cs-CZ" sz="2000" i="1" dirty="0">
                <a:ea typeface="+mn-lt"/>
                <a:cs typeface="+mn-lt"/>
              </a:rPr>
              <a:t>a </a:t>
            </a:r>
            <a:r>
              <a:rPr lang="cs-CZ" sz="2000" dirty="0">
                <a:ea typeface="+mn-lt"/>
                <a:cs typeface="+mn-lt"/>
              </a:rPr>
              <a:t>= 51  najděte číslo b  tak, aby  D(</a:t>
            </a:r>
            <a:r>
              <a:rPr lang="cs-CZ" sz="2000" i="1" dirty="0" err="1">
                <a:ea typeface="+mn-lt"/>
                <a:cs typeface="+mn-lt"/>
              </a:rPr>
              <a:t>a,b</a:t>
            </a:r>
            <a:r>
              <a:rPr lang="cs-CZ" sz="2000" dirty="0">
                <a:ea typeface="+mn-lt"/>
                <a:cs typeface="+mn-lt"/>
              </a:rPr>
              <a:t>) = 17. </a:t>
            </a:r>
            <a:endParaRPr lang="cs-CZ">
              <a:cs typeface="Arial"/>
            </a:endParaRPr>
          </a:p>
          <a:p>
            <a:pPr marL="251460" indent="-179705">
              <a:buNone/>
            </a:pPr>
            <a:r>
              <a:rPr lang="cs-CZ" sz="2000" b="1" dirty="0">
                <a:ea typeface="+mn-lt"/>
                <a:cs typeface="+mn-lt"/>
              </a:rPr>
              <a:t>Příklad 3</a:t>
            </a:r>
            <a:endParaRPr lang="cs-CZ" sz="2000" dirty="0">
              <a:ea typeface="+mn-lt"/>
              <a:cs typeface="+mn-lt"/>
            </a:endParaRPr>
          </a:p>
          <a:p>
            <a:pPr marL="251460" indent="-179705">
              <a:buNone/>
            </a:pPr>
            <a:r>
              <a:rPr lang="cs-CZ" sz="2000" dirty="0">
                <a:ea typeface="+mn-lt"/>
                <a:cs typeface="+mn-lt"/>
              </a:rPr>
              <a:t>Najděte dvě přirozená čísla,  jejichž součet je 432 a největší společný dělitel je 36. </a:t>
            </a:r>
            <a:endParaRPr lang="cs-CZ" dirty="0">
              <a:cs typeface="Arial"/>
            </a:endParaRPr>
          </a:p>
          <a:p>
            <a:pPr marL="71755" indent="0">
              <a:buNone/>
            </a:pPr>
            <a:endParaRPr lang="cs-CZ" sz="240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5262618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BA59E02-FE5F-4CC2-9348-63959653AB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38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91EFB98-785C-4520-8A1B-731AC0341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41628"/>
            <a:ext cx="10753200" cy="451576"/>
          </a:xfrm>
        </p:spPr>
        <p:txBody>
          <a:bodyPr/>
          <a:lstStyle/>
          <a:p>
            <a:r>
              <a:rPr lang="cs-CZ"/>
              <a:t>Příklady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63CB653-10BA-4F4E-AA54-0525B081B7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61381"/>
            <a:ext cx="10753200" cy="4139998"/>
          </a:xfrm>
        </p:spPr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r>
              <a:rPr lang="cs-CZ" sz="2000" b="1" dirty="0"/>
              <a:t>Příklad 4</a:t>
            </a:r>
            <a:endParaRPr lang="cs-CZ" dirty="0"/>
          </a:p>
          <a:p>
            <a:pPr marL="251460" indent="-179705">
              <a:buNone/>
            </a:pPr>
            <a:r>
              <a:rPr lang="cs-CZ" sz="2000" dirty="0"/>
              <a:t>Největší společný dělitel dvou přirozených čísel je 24. Jedno z nich je dvojnásobkem </a:t>
            </a:r>
            <a:endParaRPr lang="cs-CZ" sz="2000" dirty="0">
              <a:ea typeface="+mn-lt"/>
              <a:cs typeface="+mn-lt"/>
            </a:endParaRPr>
          </a:p>
          <a:p>
            <a:pPr marL="251460" indent="-179705">
              <a:buNone/>
            </a:pPr>
            <a:r>
              <a:rPr lang="cs-CZ" sz="2000" dirty="0"/>
              <a:t>druhého. Která jsou to čísla? </a:t>
            </a:r>
            <a:endParaRPr lang="cs-CZ" sz="2000" dirty="0">
              <a:ea typeface="+mn-lt"/>
              <a:cs typeface="+mn-lt"/>
            </a:endParaRPr>
          </a:p>
          <a:p>
            <a:pPr marL="71755" indent="0">
              <a:buNone/>
            </a:pPr>
            <a:r>
              <a:rPr lang="cs-CZ" sz="2000" b="1" dirty="0"/>
              <a:t>Příklad 5</a:t>
            </a:r>
            <a:endParaRPr lang="cs-CZ" sz="2000" b="1" dirty="0">
              <a:cs typeface="Arial"/>
            </a:endParaRPr>
          </a:p>
          <a:p>
            <a:pPr marL="251460" indent="-179705">
              <a:buNone/>
            </a:pPr>
            <a:r>
              <a:rPr lang="cs-CZ" sz="2000" dirty="0">
                <a:ea typeface="+mn-lt"/>
                <a:cs typeface="+mn-lt"/>
              </a:rPr>
              <a:t>Určete pomocí rozkladu na prvočinitele i pomocí </a:t>
            </a:r>
            <a:r>
              <a:rPr lang="cs-CZ" sz="2000" dirty="0" err="1">
                <a:ea typeface="+mn-lt"/>
                <a:cs typeface="+mn-lt"/>
              </a:rPr>
              <a:t>Eukleidova</a:t>
            </a:r>
            <a:r>
              <a:rPr lang="cs-CZ" sz="2000" dirty="0">
                <a:ea typeface="+mn-lt"/>
                <a:cs typeface="+mn-lt"/>
              </a:rPr>
              <a:t> algoritmu:   </a:t>
            </a:r>
          </a:p>
          <a:p>
            <a:pPr marL="251460" indent="-179705">
              <a:buNone/>
            </a:pPr>
            <a:r>
              <a:rPr lang="cs-CZ" sz="2000" dirty="0">
                <a:ea typeface="+mn-lt"/>
                <a:cs typeface="+mn-lt"/>
              </a:rPr>
              <a:t>a)  D(455, 273)</a:t>
            </a:r>
            <a:endParaRPr lang="cs-CZ" dirty="0">
              <a:ea typeface="+mn-lt"/>
              <a:cs typeface="+mn-lt"/>
            </a:endParaRPr>
          </a:p>
          <a:p>
            <a:pPr marL="251460" indent="-179705">
              <a:buNone/>
            </a:pPr>
            <a:r>
              <a:rPr lang="cs-CZ" sz="2000" dirty="0">
                <a:ea typeface="+mn-lt"/>
                <a:cs typeface="+mn-lt"/>
              </a:rPr>
              <a:t>b)  D(360, 504)</a:t>
            </a:r>
            <a:endParaRPr lang="cs-CZ" dirty="0"/>
          </a:p>
          <a:p>
            <a:pPr marL="251460" indent="-179705">
              <a:buNone/>
            </a:pPr>
            <a:r>
              <a:rPr lang="cs-CZ" sz="2000" dirty="0">
                <a:ea typeface="+mn-lt"/>
                <a:cs typeface="+mn-lt"/>
              </a:rPr>
              <a:t>c)  D(90, 108, 84) </a:t>
            </a:r>
            <a:endParaRPr lang="cs-CZ" dirty="0">
              <a:cs typeface="Arial"/>
            </a:endParaRPr>
          </a:p>
          <a:p>
            <a:pPr marL="251460" indent="-179705">
              <a:buNone/>
            </a:pPr>
            <a:r>
              <a:rPr lang="cs-CZ" sz="2000" dirty="0">
                <a:ea typeface="+mn-lt"/>
                <a:cs typeface="+mn-lt"/>
              </a:rPr>
              <a:t>d)  D(568, 426, 355) </a:t>
            </a:r>
          </a:p>
          <a:p>
            <a:pPr marL="71755" indent="0">
              <a:buNone/>
            </a:pPr>
            <a:endParaRPr lang="cs-CZ" sz="2000" b="1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4305380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BE587EE-3BE2-40B8-A748-DBBEEFB8B4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39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DF21924-ED3F-4CEC-B114-E9B3EAC9B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/>
              <a:t>Nejmenší společný násobek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BA541F6-6440-4B9C-86E2-1C9385AC4A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171432"/>
            <a:ext cx="10753200" cy="4515136"/>
          </a:xfrm>
        </p:spPr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r>
              <a:rPr lang="cs-CZ" sz="2400">
                <a:cs typeface="Arial"/>
              </a:rPr>
              <a:t>Podobně jako u největšího společného dělitele, i zde je pojem intuitivní. Ze všech společných násobků dvou čísel (kterých je ovšem nekonečně mnoho) vybíráme právě ten nejmenší.</a:t>
            </a:r>
          </a:p>
          <a:p>
            <a:pPr marL="71755" indent="0">
              <a:buNone/>
            </a:pPr>
            <a:r>
              <a:rPr lang="cs-CZ" sz="2400">
                <a:cs typeface="Arial"/>
              </a:rPr>
              <a:t> </a:t>
            </a:r>
          </a:p>
          <a:p>
            <a:pPr marL="71755" indent="0">
              <a:buNone/>
            </a:pPr>
            <a:r>
              <a:rPr lang="cs-CZ" sz="2400">
                <a:cs typeface="Arial"/>
              </a:rPr>
              <a:t>Např. čísla 15 a 6 mají následující násobky:</a:t>
            </a:r>
            <a:br>
              <a:rPr lang="cs-CZ" sz="2400">
                <a:cs typeface="Arial"/>
              </a:rPr>
            </a:br>
            <a:r>
              <a:rPr lang="cs-CZ" sz="2400">
                <a:cs typeface="Arial"/>
              </a:rPr>
              <a:t>15 -&gt; 15; </a:t>
            </a:r>
            <a:r>
              <a:rPr lang="cs-CZ" sz="2400" b="1">
                <a:cs typeface="Arial"/>
              </a:rPr>
              <a:t>30</a:t>
            </a:r>
            <a:r>
              <a:rPr lang="cs-CZ" sz="2400">
                <a:cs typeface="Arial"/>
              </a:rPr>
              <a:t>; 45; </a:t>
            </a:r>
            <a:r>
              <a:rPr lang="cs-CZ" sz="2400" b="1">
                <a:cs typeface="Arial"/>
              </a:rPr>
              <a:t>60</a:t>
            </a:r>
            <a:r>
              <a:rPr lang="cs-CZ" sz="2400">
                <a:cs typeface="Arial"/>
              </a:rPr>
              <a:t>; 75; </a:t>
            </a:r>
            <a:r>
              <a:rPr lang="cs-CZ" sz="2400" b="1">
                <a:cs typeface="Arial"/>
              </a:rPr>
              <a:t>90</a:t>
            </a:r>
            <a:r>
              <a:rPr lang="cs-CZ" sz="2400">
                <a:cs typeface="Arial"/>
              </a:rPr>
              <a:t>; 105; 120; 135; 150; 165; 180 …</a:t>
            </a:r>
            <a:br>
              <a:rPr lang="cs-CZ" sz="2400">
                <a:cs typeface="Arial"/>
              </a:rPr>
            </a:br>
            <a:r>
              <a:rPr lang="cs-CZ" sz="2400">
                <a:cs typeface="Arial"/>
              </a:rPr>
              <a:t>6 -&gt; 6; 12; 18; 24; </a:t>
            </a:r>
            <a:r>
              <a:rPr lang="cs-CZ" sz="2400" b="1">
                <a:cs typeface="Arial"/>
              </a:rPr>
              <a:t>30</a:t>
            </a:r>
            <a:r>
              <a:rPr lang="cs-CZ" sz="2400">
                <a:cs typeface="Arial"/>
              </a:rPr>
              <a:t>; 36; 42; 48; 54; </a:t>
            </a:r>
            <a:r>
              <a:rPr lang="cs-CZ" sz="2400" b="1">
                <a:cs typeface="Arial"/>
              </a:rPr>
              <a:t>60</a:t>
            </a:r>
            <a:r>
              <a:rPr lang="cs-CZ" sz="2400">
                <a:cs typeface="Arial"/>
              </a:rPr>
              <a:t>; 66; 72; 78; 84; </a:t>
            </a:r>
            <a:r>
              <a:rPr lang="cs-CZ" sz="2400" b="1">
                <a:cs typeface="Arial"/>
              </a:rPr>
              <a:t>90</a:t>
            </a:r>
            <a:r>
              <a:rPr lang="cs-CZ" sz="2400">
                <a:cs typeface="Arial"/>
              </a:rPr>
              <a:t>; 96 …</a:t>
            </a:r>
          </a:p>
          <a:p>
            <a:pPr marL="71755" indent="0">
              <a:buNone/>
            </a:pPr>
            <a:endParaRPr lang="cs-CZ" sz="2400">
              <a:cs typeface="Arial"/>
            </a:endParaRPr>
          </a:p>
          <a:p>
            <a:pPr marL="71755" indent="0">
              <a:buNone/>
            </a:pPr>
            <a:r>
              <a:rPr lang="cs-CZ" sz="2400" b="1">
                <a:cs typeface="Arial"/>
              </a:rPr>
              <a:t>Nejmenší společný násobek čísel 6 a 15 je číslo 30</a:t>
            </a:r>
            <a:r>
              <a:rPr lang="cs-CZ" sz="2400">
                <a:cs typeface="Arial"/>
              </a:rPr>
              <a:t>. Dalšími společnými násobky jsou čísla 60, 90, 120, 150 … Je vidět, že nejmenší společný násobek dělí všechny společné násobky daných dvou čísel.</a:t>
            </a:r>
          </a:p>
          <a:p>
            <a:pPr marL="251460" indent="-179705">
              <a:buNone/>
            </a:pPr>
            <a:endParaRPr lang="cs-CZ" sz="2400" b="1">
              <a:ea typeface="+mn-lt"/>
              <a:cs typeface="+mn-lt"/>
            </a:endParaRPr>
          </a:p>
          <a:p>
            <a:pPr marL="71755" indent="0">
              <a:buNone/>
            </a:pPr>
            <a:endParaRPr lang="cs-CZ">
              <a:cs typeface="Arial"/>
            </a:endParaRPr>
          </a:p>
          <a:p>
            <a:pPr marL="71755" indent="0">
              <a:buNone/>
            </a:pPr>
            <a:endParaRPr lang="cs-CZ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08900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1D3A739-EB5D-4289-A640-AED450011A5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52ABB04-E863-4656-BCBA-ADAD49C13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Relace dělitelnosti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2313DC92-7FDB-4BB1-959C-C41BC9A9229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20001" y="1692002"/>
                <a:ext cx="9967574" cy="4139998"/>
              </a:xfrm>
            </p:spPr>
            <p:txBody>
              <a:bodyPr/>
              <a:lstStyle/>
              <a:p>
                <a:r>
                  <a:rPr lang="cs-CZ" sz="2400" dirty="0"/>
                  <a:t>Jestliže k celým číslům </a:t>
                </a:r>
                <a:r>
                  <a:rPr lang="cs-CZ" sz="2400" i="1" dirty="0"/>
                  <a:t>a, b</a:t>
                </a:r>
                <a:r>
                  <a:rPr lang="cs-CZ" sz="2400" dirty="0"/>
                  <a:t> neexistuje takové celé číslo </a:t>
                </a:r>
                <a:r>
                  <a:rPr lang="cs-CZ" sz="2400" i="1" dirty="0"/>
                  <a:t>x, že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cs-CZ" sz="2400" dirty="0"/>
                  <a:t>, říkáme, že </a:t>
                </a:r>
                <a:r>
                  <a:rPr lang="cs-CZ" sz="2400" b="1" i="1" dirty="0"/>
                  <a:t>b</a:t>
                </a:r>
                <a:r>
                  <a:rPr lang="cs-CZ" sz="2400" b="1" dirty="0"/>
                  <a:t> nedělí </a:t>
                </a:r>
                <a:r>
                  <a:rPr lang="cs-CZ" sz="2400" b="1" i="1" dirty="0"/>
                  <a:t>a</a:t>
                </a:r>
                <a:r>
                  <a:rPr lang="cs-CZ" sz="2400" dirty="0"/>
                  <a:t>, značíme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∤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endParaRPr lang="cs-CZ" sz="2400" b="1" dirty="0"/>
              </a:p>
              <a:p>
                <a:endParaRPr lang="cs-CZ" sz="2400" b="1" dirty="0"/>
              </a:p>
              <a:p>
                <a:r>
                  <a:rPr lang="cs-CZ" sz="2400" dirty="0"/>
                  <a:t>Platí-li, že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cs-CZ" sz="2400" dirty="0"/>
                  <a:t>, pak čísla </a:t>
                </a:r>
                <a:r>
                  <a:rPr lang="cs-CZ" sz="2400" i="1" dirty="0"/>
                  <a:t>b, x</a:t>
                </a:r>
                <a:r>
                  <a:rPr lang="cs-CZ" sz="2400" dirty="0"/>
                  <a:t> jsou </a:t>
                </a:r>
                <a:r>
                  <a:rPr lang="cs-CZ" sz="2400" dirty="0" err="1"/>
                  <a:t>dělitelé</a:t>
                </a:r>
                <a:r>
                  <a:rPr lang="cs-CZ" sz="2400" dirty="0"/>
                  <a:t> čísla </a:t>
                </a:r>
                <a:r>
                  <a:rPr lang="cs-CZ" sz="2400" i="1" dirty="0"/>
                  <a:t>a</a:t>
                </a:r>
                <a:r>
                  <a:rPr lang="cs-CZ" sz="2400" dirty="0"/>
                  <a:t> </a:t>
                </a:r>
                <a:r>
                  <a:rPr lang="cs-CZ" sz="2400" dirty="0" err="1"/>
                  <a:t>a</a:t>
                </a:r>
                <a:r>
                  <a:rPr lang="cs-CZ" sz="2400" dirty="0"/>
                  <a:t> nazývají se </a:t>
                </a:r>
                <a:r>
                  <a:rPr lang="cs-CZ" sz="2400" b="1" dirty="0"/>
                  <a:t>sdružení </a:t>
                </a:r>
                <a:r>
                  <a:rPr lang="cs-CZ" sz="2400" b="1" dirty="0" err="1"/>
                  <a:t>dělitelé</a:t>
                </a:r>
                <a:r>
                  <a:rPr lang="cs-CZ" sz="2400" b="1" dirty="0"/>
                  <a:t> čísla </a:t>
                </a:r>
                <a:r>
                  <a:rPr lang="cs-CZ" sz="2400" b="1" i="1" dirty="0"/>
                  <a:t>a</a:t>
                </a:r>
                <a:r>
                  <a:rPr lang="cs-CZ" sz="2400" dirty="0"/>
                  <a:t>.</a:t>
                </a:r>
              </a:p>
              <a:p>
                <a:endParaRPr lang="cs-CZ" sz="2400" dirty="0"/>
              </a:p>
              <a:p>
                <a:r>
                  <a:rPr lang="cs-CZ" sz="2400" dirty="0" err="1"/>
                  <a:t>Dělitelé</a:t>
                </a:r>
                <a:r>
                  <a:rPr lang="cs-CZ" sz="2400" dirty="0"/>
                  <a:t> čísla </a:t>
                </a:r>
                <a:r>
                  <a:rPr lang="cs-CZ" sz="2400" i="1" dirty="0"/>
                  <a:t>a</a:t>
                </a:r>
                <a:r>
                  <a:rPr lang="cs-CZ" sz="2400" dirty="0"/>
                  <a:t> patřící do množiny přirozených čísel se nazývají </a:t>
                </a:r>
                <a:r>
                  <a:rPr lang="cs-CZ" sz="2400" b="1" dirty="0"/>
                  <a:t>přirození </a:t>
                </a:r>
                <a:r>
                  <a:rPr lang="cs-CZ" sz="2400" b="1" dirty="0" err="1"/>
                  <a:t>dělitelé</a:t>
                </a:r>
                <a:r>
                  <a:rPr lang="cs-CZ" sz="2400" b="1" dirty="0"/>
                  <a:t> čísla </a:t>
                </a:r>
                <a:r>
                  <a:rPr lang="cs-CZ" sz="2400" b="1" i="1" dirty="0"/>
                  <a:t>a</a:t>
                </a:r>
                <a:r>
                  <a:rPr lang="cs-CZ" sz="2400" dirty="0"/>
                  <a:t>.</a:t>
                </a:r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2313DC92-7FDB-4BB1-959C-C41BC9A9229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20001" y="1692002"/>
                <a:ext cx="9967574" cy="4139998"/>
              </a:xfrm>
              <a:blipFill>
                <a:blip r:embed="rId2"/>
                <a:stretch>
                  <a:fillRect l="-979" t="-1178" r="-79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660230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F761658-573A-4C99-B638-CC64195954C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40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750DCA4-2AC0-48AB-9DBD-C3A042993E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Definice n(</a:t>
            </a:r>
            <a:r>
              <a:rPr lang="cs-CZ" err="1"/>
              <a:t>a,b</a:t>
            </a:r>
            <a:r>
              <a:rPr lang="cs-CZ"/>
              <a:t>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51C6A61-5DD9-4CAE-BABE-A17907BA9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b="1"/>
              <a:t>Definice 7: </a:t>
            </a:r>
            <a:br>
              <a:rPr lang="cs-CZ"/>
            </a:br>
            <a:r>
              <a:rPr lang="cs-CZ" b="1"/>
              <a:t>Společný násobek </a:t>
            </a:r>
            <a:r>
              <a:rPr lang="cs-CZ"/>
              <a:t>přirozených čísel </a:t>
            </a:r>
            <a:r>
              <a:rPr lang="cs-CZ" i="1"/>
              <a:t>a, b</a:t>
            </a:r>
            <a:r>
              <a:rPr lang="cs-CZ"/>
              <a:t> je každé přirozené číslo </a:t>
            </a:r>
            <a:r>
              <a:rPr lang="cs-CZ" i="1"/>
              <a:t>m</a:t>
            </a:r>
            <a:r>
              <a:rPr lang="cs-CZ"/>
              <a:t>, které je dělitelné oběma čísly </a:t>
            </a:r>
            <a:r>
              <a:rPr lang="cs-CZ" i="1"/>
              <a:t>a, b</a:t>
            </a:r>
            <a:r>
              <a:rPr lang="cs-CZ"/>
              <a:t>, tedy </a:t>
            </a:r>
            <a:r>
              <a:rPr lang="cs-CZ" i="1" err="1"/>
              <a:t>a</a:t>
            </a:r>
            <a:r>
              <a:rPr lang="cs-CZ" err="1"/>
              <a:t>|</a:t>
            </a:r>
            <a:r>
              <a:rPr lang="cs-CZ" i="1" err="1"/>
              <a:t>m</a:t>
            </a:r>
            <a:r>
              <a:rPr lang="cs-CZ" i="1"/>
              <a:t> </a:t>
            </a:r>
            <a:r>
              <a:rPr lang="cs-CZ"/>
              <a:t>a </a:t>
            </a:r>
            <a:r>
              <a:rPr lang="cs-CZ" i="1" err="1"/>
              <a:t>b|m</a:t>
            </a:r>
            <a:r>
              <a:rPr lang="cs-CZ" i="1"/>
              <a:t>.</a:t>
            </a:r>
          </a:p>
          <a:p>
            <a:pPr marL="72000" indent="0">
              <a:buNone/>
            </a:pPr>
            <a:endParaRPr lang="cs-CZ" b="1" i="1"/>
          </a:p>
          <a:p>
            <a:pPr marL="72000" indent="0">
              <a:buNone/>
            </a:pPr>
            <a:r>
              <a:rPr lang="cs-CZ" b="1"/>
              <a:t>Definice 8:</a:t>
            </a:r>
          </a:p>
          <a:p>
            <a:pPr marL="72000" indent="0">
              <a:buNone/>
            </a:pPr>
            <a:r>
              <a:rPr lang="cs-CZ" b="1"/>
              <a:t>Nejmenší společný násobek </a:t>
            </a:r>
            <a:r>
              <a:rPr lang="cs-CZ"/>
              <a:t>přirozených čísel </a:t>
            </a:r>
            <a:r>
              <a:rPr lang="cs-CZ" i="1"/>
              <a:t>a, b</a:t>
            </a:r>
            <a:r>
              <a:rPr lang="cs-CZ"/>
              <a:t> je ten ze společných násobků, který je dělitelem všech společných násobků čísel </a:t>
            </a:r>
            <a:r>
              <a:rPr lang="cs-CZ" i="1"/>
              <a:t>a, b</a:t>
            </a:r>
            <a:r>
              <a:rPr lang="cs-CZ"/>
              <a:t>. Označujeme </a:t>
            </a:r>
            <a:r>
              <a:rPr lang="cs-CZ" b="1"/>
              <a:t>n(</a:t>
            </a:r>
            <a:r>
              <a:rPr lang="cs-CZ" b="1" i="1" err="1"/>
              <a:t>a,b</a:t>
            </a:r>
            <a:r>
              <a:rPr lang="cs-CZ" b="1" i="1"/>
              <a:t>)</a:t>
            </a:r>
            <a:endParaRPr lang="cs-CZ" b="1"/>
          </a:p>
        </p:txBody>
      </p:sp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FBEFCC71-DEC1-4087-8DC8-AB4418F18EEF}"/>
              </a:ext>
            </a:extLst>
          </p:cNvPr>
          <p:cNvSpPr/>
          <p:nvPr/>
        </p:nvSpPr>
        <p:spPr bwMode="auto">
          <a:xfrm>
            <a:off x="414000" y="1514475"/>
            <a:ext cx="11039475" cy="4317525"/>
          </a:xfrm>
          <a:prstGeom prst="roundRect">
            <a:avLst/>
          </a:prstGeom>
          <a:solidFill>
            <a:schemeClr val="accent1">
              <a:alpha val="2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9362743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94D0F3E-F430-4CAA-B45C-5AAFF9232BA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41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79B4FD4-7B68-4628-A01F-BB174A1A1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cs typeface="Arial"/>
              </a:rPr>
              <a:t>Nejmenší společný násobek</a:t>
            </a:r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A0C9DF8A-99FD-41AE-A2F5-C451D9055BE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19400" y="1715448"/>
                <a:ext cx="10753200" cy="4585475"/>
              </a:xfrm>
            </p:spPr>
            <p:txBody>
              <a:bodyPr vert="horz" lIns="0" tIns="0" rIns="0" bIns="0" rtlCol="0" anchor="t">
                <a:noAutofit/>
              </a:bodyPr>
              <a:lstStyle/>
              <a:p>
                <a:pPr marL="528955" indent="-457200"/>
                <a:r>
                  <a:rPr lang="cs-CZ">
                    <a:cs typeface="Arial"/>
                  </a:rPr>
                  <a:t>V množině přirozených čísel platí, že n(</a:t>
                </a:r>
                <a:r>
                  <a:rPr lang="cs-CZ" i="1" err="1">
                    <a:cs typeface="Arial"/>
                  </a:rPr>
                  <a:t>a,b</a:t>
                </a:r>
                <a:r>
                  <a:rPr lang="cs-CZ">
                    <a:cs typeface="Arial"/>
                  </a:rPr>
                  <a:t>) je nejmenší číslo ze společných násobků čísel </a:t>
                </a:r>
                <a:r>
                  <a:rPr lang="cs-CZ" i="1">
                    <a:cs typeface="Arial"/>
                  </a:rPr>
                  <a:t>a, b.</a:t>
                </a:r>
              </a:p>
              <a:p>
                <a:pPr marL="528955" indent="-457200"/>
                <a:r>
                  <a:rPr lang="cs-CZ">
                    <a:cs typeface="Arial"/>
                  </a:rPr>
                  <a:t>Definice 7 i 8 lze rozšířit na libovolný počet přirozených čísel </a:t>
                </a:r>
                <a:r>
                  <a:rPr lang="cs-CZ" i="1">
                    <a:cs typeface="Arial"/>
                  </a:rPr>
                  <a:t>a</a:t>
                </a:r>
                <a:r>
                  <a:rPr lang="cs-CZ" i="1" baseline="-25000">
                    <a:cs typeface="Arial"/>
                  </a:rPr>
                  <a:t>1</a:t>
                </a:r>
                <a:r>
                  <a:rPr lang="cs-CZ" i="1">
                    <a:cs typeface="Arial"/>
                  </a:rPr>
                  <a:t>, a</a:t>
                </a:r>
                <a:r>
                  <a:rPr lang="cs-CZ" i="1" baseline="-25000">
                    <a:cs typeface="Arial"/>
                  </a:rPr>
                  <a:t>2</a:t>
                </a:r>
                <a:r>
                  <a:rPr lang="cs-CZ" i="1">
                    <a:cs typeface="Arial"/>
                  </a:rPr>
                  <a:t>, … , </a:t>
                </a:r>
                <a:r>
                  <a:rPr lang="cs-CZ" i="1" err="1">
                    <a:cs typeface="Arial"/>
                  </a:rPr>
                  <a:t>a</a:t>
                </a:r>
                <a:r>
                  <a:rPr lang="cs-CZ" i="1" baseline="-25000" err="1">
                    <a:cs typeface="Arial"/>
                  </a:rPr>
                  <a:t>n</a:t>
                </a:r>
                <a:r>
                  <a:rPr lang="cs-CZ">
                    <a:cs typeface="Arial"/>
                  </a:rPr>
                  <a:t>.</a:t>
                </a:r>
              </a:p>
              <a:p>
                <a:pPr marL="528955" indent="-457200"/>
                <a:endParaRPr lang="cs-CZ">
                  <a:cs typeface="Arial"/>
                </a:endParaRPr>
              </a:p>
              <a:p>
                <a:pPr marL="71755" indent="0">
                  <a:buNone/>
                </a:pPr>
                <a:r>
                  <a:rPr lang="cs-CZ" b="1">
                    <a:cs typeface="Arial"/>
                  </a:rPr>
                  <a:t>Věta 6:</a:t>
                </a:r>
              </a:p>
              <a:p>
                <a:pPr marL="71755" indent="0">
                  <a:buNone/>
                </a:pPr>
                <a:r>
                  <a:rPr lang="cs-CZ">
                    <a:cs typeface="Arial"/>
                  </a:rPr>
                  <a:t>Pro každá dvě přirozená čísla </a:t>
                </a:r>
                <a:r>
                  <a:rPr lang="cs-CZ" i="1">
                    <a:cs typeface="Arial"/>
                  </a:rPr>
                  <a:t>a, b</a:t>
                </a:r>
                <a:r>
                  <a:rPr lang="cs-CZ">
                    <a:cs typeface="Arial"/>
                  </a:rPr>
                  <a:t> platí 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  <a:cs typeface="Arial"/>
                      </a:rPr>
                      <m:t>𝑎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∙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𝑏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=</m:t>
                    </m:r>
                    <m:r>
                      <m:rPr>
                        <m:sty m:val="p"/>
                      </m:rPr>
                      <a:rPr lang="cs-CZ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n</m:t>
                    </m:r>
                    <m:d>
                      <m:dPr>
                        <m:ctrlP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𝑎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,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𝑏</m:t>
                        </m:r>
                      </m:e>
                    </m:d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∙</m:t>
                    </m:r>
                    <m:r>
                      <m:rPr>
                        <m:sty m:val="p"/>
                      </m:rPr>
                      <a:rPr lang="cs-CZ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D</m:t>
                    </m:r>
                    <m:d>
                      <m:dPr>
                        <m:ctrlP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𝑎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,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𝑏</m:t>
                        </m:r>
                      </m:e>
                    </m:d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.</m:t>
                    </m:r>
                  </m:oMath>
                </a14:m>
                <a:endParaRPr lang="cs-CZ">
                  <a:cs typeface="Arial"/>
                </a:endParaRPr>
              </a:p>
              <a:p>
                <a:pPr marL="71755" indent="0">
                  <a:buNone/>
                </a:pPr>
                <a:endParaRPr lang="cs-CZ" i="1">
                  <a:cs typeface="Arial"/>
                </a:endParaRPr>
              </a:p>
              <a:p>
                <a:pPr marL="71755" indent="0">
                  <a:buNone/>
                </a:pPr>
                <a:r>
                  <a:rPr lang="cs-CZ">
                    <a:cs typeface="Arial"/>
                  </a:rPr>
                  <a:t>Pozor, Větu 6 nelze rozšířit na libovolný počet přirozených čísel!</a:t>
                </a:r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A0C9DF8A-99FD-41AE-A2F5-C451D9055BE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19400" y="1715448"/>
                <a:ext cx="10753200" cy="4585475"/>
              </a:xfrm>
              <a:blipFill>
                <a:blip r:embed="rId2"/>
                <a:stretch>
                  <a:fillRect l="-1304" t="-2523" r="-14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Obdélník: se zakulacenými rohy 1">
            <a:extLst>
              <a:ext uri="{FF2B5EF4-FFF2-40B4-BE49-F238E27FC236}">
                <a16:creationId xmlns:a16="http://schemas.microsoft.com/office/drawing/2014/main" id="{962BFDE2-ED1C-4BCC-A575-4304070CBAEB}"/>
              </a:ext>
            </a:extLst>
          </p:cNvPr>
          <p:cNvSpPr/>
          <p:nvPr/>
        </p:nvSpPr>
        <p:spPr bwMode="auto">
          <a:xfrm>
            <a:off x="540000" y="3875314"/>
            <a:ext cx="10753200" cy="1285875"/>
          </a:xfrm>
          <a:prstGeom prst="roundRect">
            <a:avLst/>
          </a:prstGeom>
          <a:solidFill>
            <a:schemeClr val="accent1">
              <a:alpha val="2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6526548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D14B670-CE71-4971-B764-442FDF5CE90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68000" y="6228000"/>
            <a:ext cx="252000" cy="252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42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5A1EC6-1902-40A7-80B5-9EDDD9A9B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Hledání n(</a:t>
            </a:r>
            <a:r>
              <a:rPr lang="cs-CZ" i="1" err="1"/>
              <a:t>a,b</a:t>
            </a:r>
            <a:r>
              <a:rPr lang="cs-CZ"/>
              <a:t>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AA5BA924-6CFB-4FA1-9DE8-3AC50EC3BE9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72000" indent="0">
                  <a:buNone/>
                </a:pPr>
                <a:r>
                  <a:rPr lang="cs-CZ"/>
                  <a:t>Nejmenší společný násobek čísel </a:t>
                </a:r>
                <a:r>
                  <a:rPr lang="cs-CZ" i="1"/>
                  <a:t>a, b</a:t>
                </a:r>
                <a:r>
                  <a:rPr lang="cs-CZ"/>
                  <a:t> můžeme určit třemi způsoby:</a:t>
                </a:r>
              </a:p>
              <a:p>
                <a:pPr marL="586350" indent="-514350">
                  <a:buFont typeface="+mj-lt"/>
                  <a:buAutoNum type="alphaLcParenR"/>
                </a:pPr>
                <a:r>
                  <a:rPr lang="cs-CZ"/>
                  <a:t>využitím definice, tj. vypsáním násobků obou čísel a nalezením nejmenšího společného násobku,</a:t>
                </a:r>
              </a:p>
              <a:p>
                <a:pPr marL="586350" indent="-514350">
                  <a:buFont typeface="+mj-lt"/>
                  <a:buAutoNum type="alphaLcParenR"/>
                </a:pPr>
                <a:r>
                  <a:rPr lang="cs-CZ"/>
                  <a:t>využitím vztahu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  <a:cs typeface="Arial"/>
                      </a:rPr>
                      <m:t>𝑎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∙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𝑏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=</m:t>
                    </m:r>
                    <m:r>
                      <m:rPr>
                        <m:sty m:val="p"/>
                      </m:rPr>
                      <a:rPr lang="cs-CZ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n</m:t>
                    </m:r>
                    <m:d>
                      <m:dPr>
                        <m:ctrlP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𝑎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,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𝑏</m:t>
                        </m:r>
                      </m:e>
                    </m:d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∙</m:t>
                    </m:r>
                    <m:r>
                      <m:rPr>
                        <m:sty m:val="p"/>
                      </m:rPr>
                      <a:rPr lang="cs-CZ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D</m:t>
                    </m:r>
                    <m:d>
                      <m:dPr>
                        <m:ctrlP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𝑎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,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𝑏</m:t>
                        </m:r>
                      </m:e>
                    </m:d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,</m:t>
                    </m:r>
                  </m:oMath>
                </a14:m>
                <a:endParaRPr lang="cs-CZ"/>
              </a:p>
              <a:p>
                <a:pPr marL="586350" indent="-514350">
                  <a:buFont typeface="+mj-lt"/>
                  <a:buAutoNum type="alphaLcParenR"/>
                </a:pPr>
                <a:r>
                  <a:rPr lang="cs-CZ"/>
                  <a:t>pomocí rozkladu na součin prvočinitelů – n(</a:t>
                </a:r>
                <a:r>
                  <a:rPr lang="cs-CZ" i="1" err="1"/>
                  <a:t>a,b</a:t>
                </a:r>
                <a:r>
                  <a:rPr lang="cs-CZ"/>
                  <a:t>) musí obsahovat všechna prvočísla vyskytující se v rozkladu čísel </a:t>
                </a:r>
                <a:r>
                  <a:rPr lang="cs-CZ" i="1"/>
                  <a:t>a, b, </a:t>
                </a:r>
                <a:r>
                  <a:rPr lang="cs-CZ"/>
                  <a:t>a to </a:t>
                </a:r>
                <a:br>
                  <a:rPr lang="cs-CZ"/>
                </a:br>
                <a:r>
                  <a:rPr lang="cs-CZ"/>
                  <a:t>v nejvyšší mocnině, ve které se vyskytují.</a:t>
                </a:r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AA5BA924-6CFB-4FA1-9DE8-3AC50EC3BE9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04" t="-2798" r="-2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3193017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125FE97-3609-4E07-9C7D-3D44CB3F608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43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64D8C09-8565-465A-AACB-4EDF0EF892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306343"/>
            <a:ext cx="10753200" cy="451576"/>
          </a:xfrm>
        </p:spPr>
        <p:txBody>
          <a:bodyPr/>
          <a:lstStyle/>
          <a:p>
            <a:r>
              <a:rPr lang="cs-CZ">
                <a:cs typeface="Arial"/>
              </a:rPr>
              <a:t>Příklad</a:t>
            </a:r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92CE59BD-68D1-4FA9-9403-E499D3478BC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66000" y="869144"/>
                <a:ext cx="10981714" cy="4139998"/>
              </a:xfrm>
            </p:spPr>
            <p:txBody>
              <a:bodyPr vert="horz" lIns="0" tIns="0" rIns="0" bIns="0" rtlCol="0" anchor="t">
                <a:noAutofit/>
              </a:bodyPr>
              <a:lstStyle/>
              <a:p>
                <a:pPr marL="71755" indent="0">
                  <a:buNone/>
                </a:pPr>
                <a:r>
                  <a:rPr lang="cs-CZ" sz="2400">
                    <a:ea typeface="+mn-lt"/>
                    <a:cs typeface="+mn-lt"/>
                  </a:rPr>
                  <a:t>Najděte nejmenší společný násobek čísel 24 a 36.</a:t>
                </a:r>
                <a:endParaRPr lang="cs-CZ" sz="2400">
                  <a:cs typeface="Arial"/>
                </a:endParaRPr>
              </a:p>
              <a:p>
                <a:pPr marL="71755" indent="0">
                  <a:buNone/>
                </a:pPr>
                <a:r>
                  <a:rPr lang="cs-CZ" sz="2400" b="1" i="1">
                    <a:ea typeface="+mn-lt"/>
                    <a:cs typeface="+mn-lt"/>
                  </a:rPr>
                  <a:t>Řešení:</a:t>
                </a:r>
              </a:p>
              <a:p>
                <a:pPr marL="586105" indent="-514350">
                  <a:buFont typeface="+mj-lt"/>
                  <a:buAutoNum type="alphaLcParenR"/>
                </a:pPr>
                <a:r>
                  <a:rPr lang="cs-CZ" sz="2400">
                    <a:ea typeface="+mn-lt"/>
                    <a:cs typeface="+mn-lt"/>
                  </a:rPr>
                  <a:t>podle definice:</a:t>
                </a:r>
                <a:br>
                  <a:rPr lang="cs-CZ" sz="2400">
                    <a:ea typeface="+mn-lt"/>
                    <a:cs typeface="+mn-lt"/>
                  </a:rPr>
                </a:br>
                <a:r>
                  <a:rPr lang="cs-CZ" sz="2400">
                    <a:ea typeface="+mn-lt"/>
                    <a:cs typeface="+mn-lt"/>
                  </a:rPr>
                  <a:t>Násobky čísla 24: 24, 48, </a:t>
                </a:r>
                <a:r>
                  <a:rPr lang="cs-CZ" sz="2400" b="1">
                    <a:ea typeface="+mn-lt"/>
                    <a:cs typeface="+mn-lt"/>
                  </a:rPr>
                  <a:t>72</a:t>
                </a:r>
                <a:r>
                  <a:rPr lang="cs-CZ" sz="2400">
                    <a:ea typeface="+mn-lt"/>
                    <a:cs typeface="+mn-lt"/>
                  </a:rPr>
                  <a:t>, 96, 120, </a:t>
                </a:r>
                <a:r>
                  <a:rPr lang="cs-CZ" sz="2400" b="1">
                    <a:ea typeface="+mn-lt"/>
                    <a:cs typeface="+mn-lt"/>
                  </a:rPr>
                  <a:t>144</a:t>
                </a:r>
                <a:r>
                  <a:rPr lang="cs-CZ" sz="2400">
                    <a:ea typeface="+mn-lt"/>
                    <a:cs typeface="+mn-lt"/>
                  </a:rPr>
                  <a:t>, 168, 192, </a:t>
                </a:r>
                <a:r>
                  <a:rPr lang="cs-CZ" sz="2400" b="1">
                    <a:ea typeface="+mn-lt"/>
                    <a:cs typeface="+mn-lt"/>
                  </a:rPr>
                  <a:t>216</a:t>
                </a:r>
                <a:r>
                  <a:rPr lang="cs-CZ" sz="2400">
                    <a:ea typeface="+mn-lt"/>
                    <a:cs typeface="+mn-lt"/>
                  </a:rPr>
                  <a:t>, …</a:t>
                </a:r>
                <a:br>
                  <a:rPr lang="cs-CZ" sz="2400">
                    <a:ea typeface="+mn-lt"/>
                    <a:cs typeface="+mn-lt"/>
                  </a:rPr>
                </a:br>
                <a:r>
                  <a:rPr lang="cs-CZ" sz="2400">
                    <a:ea typeface="+mn-lt"/>
                    <a:cs typeface="+mn-lt"/>
                  </a:rPr>
                  <a:t>Násobky čísla 36: 36, </a:t>
                </a:r>
                <a:r>
                  <a:rPr lang="cs-CZ" sz="2400" b="1">
                    <a:ea typeface="+mn-lt"/>
                    <a:cs typeface="+mn-lt"/>
                  </a:rPr>
                  <a:t>72</a:t>
                </a:r>
                <a:r>
                  <a:rPr lang="cs-CZ" sz="2400">
                    <a:ea typeface="+mn-lt"/>
                    <a:cs typeface="+mn-lt"/>
                  </a:rPr>
                  <a:t>, 108, </a:t>
                </a:r>
                <a:r>
                  <a:rPr lang="cs-CZ" sz="2400" b="1">
                    <a:ea typeface="+mn-lt"/>
                    <a:cs typeface="+mn-lt"/>
                  </a:rPr>
                  <a:t>144</a:t>
                </a:r>
                <a:r>
                  <a:rPr lang="cs-CZ" sz="2400">
                    <a:ea typeface="+mn-lt"/>
                    <a:cs typeface="+mn-lt"/>
                  </a:rPr>
                  <a:t>, 180, </a:t>
                </a:r>
                <a:r>
                  <a:rPr lang="cs-CZ" sz="2400" b="1">
                    <a:ea typeface="+mn-lt"/>
                    <a:cs typeface="+mn-lt"/>
                  </a:rPr>
                  <a:t>216</a:t>
                </a:r>
                <a:r>
                  <a:rPr lang="cs-CZ" sz="2400">
                    <a:ea typeface="+mn-lt"/>
                    <a:cs typeface="+mn-lt"/>
                  </a:rPr>
                  <a:t>, 252, 288, 324, …</a:t>
                </a:r>
                <a:br>
                  <a:rPr lang="cs-CZ" sz="2400">
                    <a:ea typeface="+mn-lt"/>
                    <a:cs typeface="+mn-lt"/>
                  </a:rPr>
                </a:br>
                <a:r>
                  <a:rPr lang="cs-CZ" sz="2400">
                    <a:ea typeface="+mn-lt"/>
                    <a:cs typeface="Arial"/>
                  </a:rPr>
                  <a:t>Nejmenší společný násobek </a:t>
                </a:r>
                <a:r>
                  <a:rPr lang="cs-CZ" sz="2400" b="1">
                    <a:ea typeface="+mn-lt"/>
                    <a:cs typeface="Arial"/>
                  </a:rPr>
                  <a:t>n(</a:t>
                </a:r>
                <a:r>
                  <a:rPr lang="cs-CZ" sz="2400" b="1" i="1" err="1">
                    <a:ea typeface="+mn-lt"/>
                    <a:cs typeface="Arial"/>
                  </a:rPr>
                  <a:t>a,b</a:t>
                </a:r>
                <a:r>
                  <a:rPr lang="cs-CZ" sz="2400" b="1">
                    <a:ea typeface="+mn-lt"/>
                    <a:cs typeface="Arial"/>
                  </a:rPr>
                  <a:t>)=72</a:t>
                </a:r>
                <a:r>
                  <a:rPr lang="cs-CZ" sz="2400">
                    <a:ea typeface="+mn-lt"/>
                    <a:cs typeface="Arial"/>
                  </a:rPr>
                  <a:t>.</a:t>
                </a:r>
              </a:p>
              <a:p>
                <a:pPr marL="586105" indent="-514350">
                  <a:buFont typeface="+mj-lt"/>
                  <a:buAutoNum type="alphaLcParenR"/>
                </a:pPr>
                <a:r>
                  <a:rPr lang="cs-CZ" sz="2400"/>
                  <a:t>využitím vztahu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  <a:cs typeface="Arial"/>
                      </a:rPr>
                      <m:t>𝑎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∙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𝑏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=</m:t>
                    </m:r>
                    <m:r>
                      <m:rPr>
                        <m:sty m:val="p"/>
                      </m:rPr>
                      <a:rPr lang="cs-CZ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n</m:t>
                    </m:r>
                    <m:d>
                      <m:dPr>
                        <m:ctrlP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</m:ctrlPr>
                      </m:d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𝑎</m:t>
                        </m:r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,</m:t>
                        </m:r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𝑏</m:t>
                        </m:r>
                      </m:e>
                    </m:d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∙</m:t>
                    </m:r>
                    <m:r>
                      <m:rPr>
                        <m:sty m:val="p"/>
                      </m:rPr>
                      <a:rPr lang="cs-CZ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D</m:t>
                    </m:r>
                    <m:d>
                      <m:dPr>
                        <m:ctrlP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</m:ctrlPr>
                      </m:d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𝑎</m:t>
                        </m:r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,</m:t>
                        </m:r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𝑏</m:t>
                        </m:r>
                      </m:e>
                    </m:d>
                  </m:oMath>
                </a14:m>
                <a:br>
                  <a:rPr lang="cs-CZ" sz="2400">
                    <a:ea typeface="+mn-lt"/>
                    <a:cs typeface="Arial"/>
                  </a:rPr>
                </a:br>
                <a:r>
                  <a:rPr lang="cs-CZ" sz="2400">
                    <a:ea typeface="+mn-lt"/>
                    <a:cs typeface="Arial"/>
                  </a:rPr>
                  <a:t>Libovolným způsobem určíme, že D(</a:t>
                </a:r>
                <a:r>
                  <a:rPr lang="cs-CZ" sz="2400" i="1" err="1">
                    <a:ea typeface="+mn-lt"/>
                    <a:cs typeface="Arial"/>
                  </a:rPr>
                  <a:t>a,b</a:t>
                </a:r>
                <a:r>
                  <a:rPr lang="cs-CZ" sz="2400">
                    <a:ea typeface="+mn-lt"/>
                    <a:cs typeface="Arial"/>
                  </a:rPr>
                  <a:t>)=12 (platí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  <a:ea typeface="+mn-lt"/>
                        <a:cs typeface="Arial"/>
                      </a:rPr>
                      <m:t>24=2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∙12,  36=3∙12)</m:t>
                    </m:r>
                  </m:oMath>
                </a14:m>
                <a:r>
                  <a:rPr lang="cs-CZ" sz="2400">
                    <a:ea typeface="+mn-lt"/>
                    <a:cs typeface="Arial"/>
                  </a:rPr>
                  <a:t>.</a:t>
                </a:r>
                <a:br>
                  <a:rPr lang="cs-CZ" sz="2400">
                    <a:ea typeface="+mn-lt"/>
                    <a:cs typeface="Arial"/>
                  </a:rPr>
                </a:b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  <a:ea typeface="+mn-lt"/>
                        <a:cs typeface="Arial"/>
                      </a:rPr>
                      <m:t>24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∙36=</m:t>
                    </m:r>
                    <m:r>
                      <m:rPr>
                        <m:sty m:val="p"/>
                      </m:rPr>
                      <a:rPr lang="cs-CZ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n</m:t>
                    </m:r>
                    <m:d>
                      <m:dPr>
                        <m:ctrlP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</m:ctrlPr>
                      </m:d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𝑎</m:t>
                        </m:r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,</m:t>
                        </m:r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𝑏</m:t>
                        </m:r>
                      </m:e>
                    </m:d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∙12</m:t>
                    </m:r>
                  </m:oMath>
                </a14:m>
                <a:br>
                  <a:rPr lang="cs-CZ" sz="2400" b="0">
                    <a:ea typeface="Cambria Math" panose="02040503050406030204" pitchFamily="18" charset="0"/>
                    <a:cs typeface="Arial"/>
                  </a:rPr>
                </a:br>
                <a14:m>
                  <m:oMath xmlns:m="http://schemas.openxmlformats.org/officeDocument/2006/math">
                    <m:r>
                      <a:rPr lang="cs-CZ" sz="2400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𝐧</m:t>
                    </m:r>
                    <m:d>
                      <m:dPr>
                        <m:ctrlPr>
                          <a:rPr lang="cs-CZ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</m:ctrlPr>
                      </m:dPr>
                      <m:e>
                        <m:r>
                          <a:rPr lang="cs-CZ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𝒂</m:t>
                        </m:r>
                        <m:r>
                          <a:rPr lang="cs-CZ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,</m:t>
                        </m:r>
                        <m:r>
                          <a:rPr lang="cs-CZ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𝒃</m:t>
                        </m:r>
                      </m:e>
                    </m:d>
                    <m:r>
                      <a:rPr lang="cs-CZ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=</m:t>
                    </m:r>
                    <m:r>
                      <a:rPr lang="cs-CZ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𝟕𝟐</m:t>
                    </m:r>
                  </m:oMath>
                </a14:m>
                <a:endParaRPr lang="cs-CZ" sz="2400" b="1">
                  <a:ea typeface="+mn-lt"/>
                  <a:cs typeface="Arial"/>
                </a:endParaRPr>
              </a:p>
              <a:p>
                <a:pPr marL="586105" indent="-514350">
                  <a:buFont typeface="+mj-lt"/>
                  <a:buAutoNum type="alphaLcParenR"/>
                </a:pPr>
                <a:r>
                  <a:rPr lang="cs-CZ" sz="2400">
                    <a:ea typeface="+mn-lt"/>
                    <a:cs typeface="+mn-lt"/>
                  </a:rPr>
                  <a:t>pomocí rozkladu na součin prvočinitelů:</a:t>
                </a:r>
                <a:br>
                  <a:rPr lang="cs-CZ" sz="2400">
                    <a:ea typeface="+mn-lt"/>
                    <a:cs typeface="+mn-lt"/>
                  </a:rPr>
                </a:b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  <a:ea typeface="+mn-lt"/>
                        <a:cs typeface="+mn-lt"/>
                      </a:rPr>
                      <m:t>24=</m:t>
                    </m:r>
                    <m:sSup>
                      <m:sSupPr>
                        <m:ctrlPr>
                          <a:rPr lang="cs-CZ" sz="2400" b="0" i="1" smtClean="0">
                            <a:latin typeface="Cambria Math" panose="02040503050406030204" pitchFamily="18" charset="0"/>
                            <a:ea typeface="+mn-lt"/>
                            <a:cs typeface="+mn-lt"/>
                          </a:rPr>
                        </m:ctrlPr>
                      </m:sSup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+mn-lt"/>
                            <a:cs typeface="+mn-lt"/>
                          </a:rPr>
                          <m:t>2</m:t>
                        </m:r>
                      </m:e>
                      <m:sup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+mn-lt"/>
                            <a:cs typeface="+mn-lt"/>
                          </a:rPr>
                          <m:t>3</m:t>
                        </m:r>
                      </m:sup>
                    </m:sSup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+mn-lt"/>
                      </a:rPr>
                      <m:t>∙3       36=</m:t>
                    </m:r>
                    <m:sSup>
                      <m:sSupPr>
                        <m:ctrlP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lt"/>
                          </a:rPr>
                        </m:ctrlPr>
                      </m:sSup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lt"/>
                          </a:rPr>
                          <m:t>2</m:t>
                        </m:r>
                      </m:e>
                      <m:sup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lt"/>
                          </a:rPr>
                          <m:t>2</m:t>
                        </m:r>
                      </m:sup>
                    </m:sSup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+mn-lt"/>
                      </a:rPr>
                      <m:t>∙</m:t>
                    </m:r>
                    <m:sSup>
                      <m:sSupPr>
                        <m:ctrlP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lt"/>
                          </a:rPr>
                        </m:ctrlPr>
                      </m:sSup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lt"/>
                          </a:rPr>
                          <m:t>3</m:t>
                        </m:r>
                      </m:e>
                      <m:sup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lt"/>
                          </a:rPr>
                          <m:t>2</m:t>
                        </m:r>
                      </m:sup>
                    </m:sSup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+mn-lt"/>
                      </a:rPr>
                      <m:t>      </m:t>
                    </m:r>
                    <m:r>
                      <a:rPr lang="cs-CZ" sz="2400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+mn-lt"/>
                      </a:rPr>
                      <m:t>𝐧</m:t>
                    </m:r>
                    <m:d>
                      <m:dPr>
                        <m:ctrlPr>
                          <a:rPr lang="cs-CZ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lt"/>
                          </a:rPr>
                        </m:ctrlPr>
                      </m:dPr>
                      <m:e>
                        <m:r>
                          <a:rPr lang="cs-CZ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lt"/>
                          </a:rPr>
                          <m:t>𝒂</m:t>
                        </m:r>
                        <m:r>
                          <a:rPr lang="cs-CZ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lt"/>
                          </a:rPr>
                          <m:t>,</m:t>
                        </m:r>
                        <m:r>
                          <a:rPr lang="cs-CZ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lt"/>
                          </a:rPr>
                          <m:t>𝒃</m:t>
                        </m:r>
                      </m:e>
                    </m:d>
                    <m:r>
                      <a:rPr lang="cs-CZ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+mn-lt"/>
                      </a:rPr>
                      <m:t>=</m:t>
                    </m:r>
                    <m:sSup>
                      <m:sSupPr>
                        <m:ctrlPr>
                          <a:rPr lang="cs-CZ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lt"/>
                          </a:rPr>
                        </m:ctrlPr>
                      </m:sSupPr>
                      <m:e>
                        <m:r>
                          <a:rPr lang="cs-CZ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lt"/>
                          </a:rPr>
                          <m:t>𝟐</m:t>
                        </m:r>
                      </m:e>
                      <m:sup>
                        <m:r>
                          <a:rPr lang="cs-CZ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lt"/>
                          </a:rPr>
                          <m:t>𝟑</m:t>
                        </m:r>
                      </m:sup>
                    </m:sSup>
                    <m:r>
                      <a:rPr lang="cs-CZ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+mn-lt"/>
                      </a:rPr>
                      <m:t>∙</m:t>
                    </m:r>
                    <m:sSup>
                      <m:sSupPr>
                        <m:ctrlPr>
                          <a:rPr lang="cs-CZ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lt"/>
                          </a:rPr>
                        </m:ctrlPr>
                      </m:sSupPr>
                      <m:e>
                        <m:r>
                          <a:rPr lang="cs-CZ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lt"/>
                          </a:rPr>
                          <m:t>𝟑</m:t>
                        </m:r>
                      </m:e>
                      <m:sup>
                        <m:r>
                          <a:rPr lang="cs-CZ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lt"/>
                          </a:rPr>
                          <m:t>𝟐</m:t>
                        </m:r>
                      </m:sup>
                    </m:sSup>
                    <m:r>
                      <a:rPr lang="cs-CZ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+mn-lt"/>
                      </a:rPr>
                      <m:t>=</m:t>
                    </m:r>
                    <m:r>
                      <a:rPr lang="cs-CZ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+mn-lt"/>
                      </a:rPr>
                      <m:t>𝟕𝟐</m:t>
                    </m:r>
                  </m:oMath>
                </a14:m>
                <a:endParaRPr lang="cs-CZ" sz="2400" b="1">
                  <a:ea typeface="+mn-lt"/>
                  <a:cs typeface="+mn-lt"/>
                </a:endParaRPr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92CE59BD-68D1-4FA9-9403-E499D3478BC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66000" y="869144"/>
                <a:ext cx="10981714" cy="4139998"/>
              </a:xfrm>
              <a:blipFill>
                <a:blip r:embed="rId2"/>
                <a:stretch>
                  <a:fillRect l="-999" t="-1178" b="-309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6809171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BA59E02-FE5F-4CC2-9348-63959653AB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44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91EFB98-785C-4520-8A1B-731AC0341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94179"/>
            <a:ext cx="10753200" cy="451576"/>
          </a:xfrm>
        </p:spPr>
        <p:txBody>
          <a:bodyPr/>
          <a:lstStyle/>
          <a:p>
            <a:r>
              <a:rPr lang="cs-CZ"/>
              <a:t>Příklady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63CB653-10BA-4F4E-AA54-0525B081B7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987808"/>
            <a:ext cx="10753200" cy="4139998"/>
          </a:xfrm>
        </p:spPr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r>
              <a:rPr lang="cs-CZ" sz="2000" b="1" dirty="0"/>
              <a:t>Příklad 1</a:t>
            </a:r>
            <a:endParaRPr lang="cs-CZ" dirty="0"/>
          </a:p>
          <a:p>
            <a:pPr marL="251460" indent="-179705">
              <a:buNone/>
            </a:pPr>
            <a:r>
              <a:rPr lang="cs-CZ" sz="2000" dirty="0">
                <a:ea typeface="+mn-lt"/>
                <a:cs typeface="+mn-lt"/>
              </a:rPr>
              <a:t>Nalezněte alespoň tři přirozené společné násobky čísel  </a:t>
            </a:r>
            <a:endParaRPr lang="cs-CZ" dirty="0">
              <a:cs typeface="Arial"/>
            </a:endParaRPr>
          </a:p>
          <a:p>
            <a:pPr marL="251460" indent="-179705">
              <a:buNone/>
            </a:pPr>
            <a:r>
              <a:rPr lang="cs-CZ" sz="2000" dirty="0">
                <a:ea typeface="+mn-lt"/>
                <a:cs typeface="+mn-lt"/>
              </a:rPr>
              <a:t>a)   5, 12                 </a:t>
            </a:r>
            <a:endParaRPr lang="cs-CZ" dirty="0">
              <a:ea typeface="+mn-lt"/>
              <a:cs typeface="+mn-lt"/>
            </a:endParaRPr>
          </a:p>
          <a:p>
            <a:pPr marL="251460" indent="-179705">
              <a:buNone/>
            </a:pPr>
            <a:r>
              <a:rPr lang="cs-CZ" sz="2000" dirty="0">
                <a:ea typeface="+mn-lt"/>
                <a:cs typeface="+mn-lt"/>
              </a:rPr>
              <a:t>b)   17, 0                </a:t>
            </a:r>
            <a:endParaRPr lang="cs-CZ" dirty="0">
              <a:ea typeface="+mn-lt"/>
              <a:cs typeface="+mn-lt"/>
            </a:endParaRPr>
          </a:p>
          <a:p>
            <a:pPr marL="251460" indent="-179705">
              <a:buNone/>
            </a:pPr>
            <a:r>
              <a:rPr lang="cs-CZ" sz="2000" dirty="0">
                <a:ea typeface="+mn-lt"/>
                <a:cs typeface="+mn-lt"/>
              </a:rPr>
              <a:t>c)   - 6, 8, 17 </a:t>
            </a:r>
            <a:endParaRPr lang="cs-CZ" dirty="0">
              <a:cs typeface="Arial"/>
            </a:endParaRPr>
          </a:p>
          <a:p>
            <a:pPr marL="251460" indent="-179705">
              <a:buNone/>
            </a:pPr>
            <a:r>
              <a:rPr lang="cs-CZ" sz="2000" b="1" dirty="0">
                <a:ea typeface="+mn-lt"/>
                <a:cs typeface="+mn-lt"/>
              </a:rPr>
              <a:t>Příklad 2</a:t>
            </a:r>
            <a:endParaRPr lang="cs-CZ" dirty="0"/>
          </a:p>
          <a:p>
            <a:pPr marL="251460" indent="-179705">
              <a:buNone/>
            </a:pPr>
            <a:r>
              <a:rPr lang="cs-CZ" sz="2000" dirty="0">
                <a:ea typeface="+mn-lt"/>
                <a:cs typeface="+mn-lt"/>
              </a:rPr>
              <a:t>Určete všechny společné násobky čísel 60 a 144, které jsou větší než 1000 a menší než 2000.</a:t>
            </a:r>
            <a:endParaRPr lang="cs-CZ" dirty="0">
              <a:cs typeface="Arial"/>
            </a:endParaRPr>
          </a:p>
          <a:p>
            <a:pPr marL="251460" indent="-179705">
              <a:buNone/>
            </a:pPr>
            <a:r>
              <a:rPr lang="cs-CZ" sz="2000" b="1" dirty="0">
                <a:ea typeface="+mn-lt"/>
                <a:cs typeface="+mn-lt"/>
              </a:rPr>
              <a:t>Příklad 3</a:t>
            </a:r>
            <a:endParaRPr lang="cs-CZ" sz="2000" dirty="0">
              <a:ea typeface="+mn-lt"/>
              <a:cs typeface="+mn-lt"/>
            </a:endParaRPr>
          </a:p>
          <a:p>
            <a:pPr marL="251460" indent="-179705">
              <a:buNone/>
            </a:pPr>
            <a:r>
              <a:rPr lang="cs-CZ" sz="2000" dirty="0">
                <a:ea typeface="+mn-lt"/>
                <a:cs typeface="+mn-lt"/>
              </a:rPr>
              <a:t>Určete obecně (ze začátku můžete za </a:t>
            </a:r>
            <a:r>
              <a:rPr lang="cs-CZ" sz="2000" i="1" dirty="0">
                <a:ea typeface="+mn-lt"/>
                <a:cs typeface="+mn-lt"/>
              </a:rPr>
              <a:t>a</a:t>
            </a:r>
            <a:r>
              <a:rPr lang="cs-CZ" sz="2000" dirty="0">
                <a:ea typeface="+mn-lt"/>
                <a:cs typeface="+mn-lt"/>
              </a:rPr>
              <a:t> </a:t>
            </a:r>
            <a:r>
              <a:rPr lang="cs-CZ" sz="2000" dirty="0" err="1">
                <a:ea typeface="+mn-lt"/>
                <a:cs typeface="+mn-lt"/>
              </a:rPr>
              <a:t>a</a:t>
            </a:r>
            <a:r>
              <a:rPr lang="cs-CZ" sz="2000" dirty="0">
                <a:ea typeface="+mn-lt"/>
                <a:cs typeface="+mn-lt"/>
              </a:rPr>
              <a:t> </a:t>
            </a:r>
            <a:r>
              <a:rPr lang="cs-CZ" sz="2000" i="1" dirty="0">
                <a:ea typeface="+mn-lt"/>
                <a:cs typeface="+mn-lt"/>
              </a:rPr>
              <a:t>b </a:t>
            </a:r>
            <a:r>
              <a:rPr lang="cs-CZ" sz="2000" dirty="0">
                <a:ea typeface="+mn-lt"/>
                <a:cs typeface="+mn-lt"/>
              </a:rPr>
              <a:t>dosazovat nějaká čísla):</a:t>
            </a:r>
          </a:p>
          <a:p>
            <a:pPr marL="251460" indent="-179705">
              <a:buNone/>
            </a:pPr>
            <a:r>
              <a:rPr lang="cs-CZ" sz="2000" dirty="0">
                <a:ea typeface="+mn-lt"/>
                <a:cs typeface="+mn-lt"/>
              </a:rPr>
              <a:t>a)   n(a,1)                 c)   n(</a:t>
            </a:r>
            <a:r>
              <a:rPr lang="cs-CZ" sz="2000" dirty="0" err="1">
                <a:ea typeface="+mn-lt"/>
                <a:cs typeface="+mn-lt"/>
              </a:rPr>
              <a:t>a,ab</a:t>
            </a:r>
            <a:r>
              <a:rPr lang="cs-CZ" sz="2000" dirty="0">
                <a:ea typeface="+mn-lt"/>
                <a:cs typeface="+mn-lt"/>
              </a:rPr>
              <a:t>)          </a:t>
            </a:r>
          </a:p>
          <a:p>
            <a:pPr marL="251460" indent="-179705">
              <a:buNone/>
            </a:pPr>
            <a:r>
              <a:rPr lang="cs-CZ" sz="2000" dirty="0">
                <a:ea typeface="+mn-lt"/>
                <a:cs typeface="+mn-lt"/>
              </a:rPr>
              <a:t>b)   n(</a:t>
            </a:r>
            <a:r>
              <a:rPr lang="cs-CZ" sz="2000" dirty="0" err="1">
                <a:ea typeface="+mn-lt"/>
                <a:cs typeface="+mn-lt"/>
              </a:rPr>
              <a:t>a,a</a:t>
            </a:r>
            <a:r>
              <a:rPr lang="cs-CZ" sz="2000" dirty="0">
                <a:ea typeface="+mn-lt"/>
                <a:cs typeface="+mn-lt"/>
              </a:rPr>
              <a:t>)                 d)   n(a,a+1)     </a:t>
            </a:r>
            <a:r>
              <a:rPr lang="cs-CZ" sz="2000" dirty="0" err="1">
                <a:ea typeface="+mn-lt"/>
                <a:cs typeface="+mn-lt"/>
              </a:rPr>
              <a:t>Eukleidův</a:t>
            </a:r>
            <a:r>
              <a:rPr lang="cs-CZ" sz="2000" dirty="0">
                <a:ea typeface="+mn-lt"/>
                <a:cs typeface="+mn-lt"/>
              </a:rPr>
              <a:t> algoritmus: a+1-a = 1  D(a, a+1-a) = D(a,1) = 1</a:t>
            </a:r>
          </a:p>
          <a:p>
            <a:pPr marL="251460" indent="-179705">
              <a:buNone/>
            </a:pPr>
            <a:endParaRPr lang="cs-CZ" sz="2000" dirty="0">
              <a:ea typeface="+mn-lt"/>
              <a:cs typeface="+mn-lt"/>
            </a:endParaRPr>
          </a:p>
          <a:p>
            <a:pPr marL="71755" indent="0">
              <a:buNone/>
            </a:pPr>
            <a:endParaRPr lang="cs-CZ" dirty="0">
              <a:cs typeface="Arial"/>
            </a:endParaRPr>
          </a:p>
          <a:p>
            <a:pPr marL="71755" indent="0">
              <a:buNone/>
            </a:pPr>
            <a:endParaRPr lang="cs-CZ" sz="24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591141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BA59E02-FE5F-4CC2-9348-63959653AB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45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91EFB98-785C-4520-8A1B-731AC0341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41628"/>
            <a:ext cx="10753200" cy="451576"/>
          </a:xfrm>
        </p:spPr>
        <p:txBody>
          <a:bodyPr/>
          <a:lstStyle/>
          <a:p>
            <a:r>
              <a:rPr lang="cs-CZ"/>
              <a:t>Příklady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63CB653-10BA-4F4E-AA54-0525B081B7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61381"/>
            <a:ext cx="10753200" cy="4808078"/>
          </a:xfrm>
        </p:spPr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r>
              <a:rPr lang="cs-CZ" sz="2000" b="1" dirty="0"/>
              <a:t>Příklad 4</a:t>
            </a:r>
            <a:endParaRPr lang="cs-CZ" dirty="0"/>
          </a:p>
          <a:p>
            <a:pPr marL="251460" indent="-179705">
              <a:buNone/>
            </a:pPr>
            <a:r>
              <a:rPr lang="cs-CZ" sz="2000" dirty="0"/>
              <a:t>  Jak se změní nejmenší společný násobek dvou přirozených čísel, když každé z nich vynásobíme třemi? </a:t>
            </a:r>
          </a:p>
          <a:p>
            <a:pPr marL="251460" indent="-179705">
              <a:buNone/>
            </a:pPr>
            <a:r>
              <a:rPr lang="cs-CZ" sz="2000" b="1" dirty="0"/>
              <a:t>Příklad 5</a:t>
            </a:r>
            <a:endParaRPr lang="cs-CZ" sz="2000" b="1" dirty="0">
              <a:cs typeface="Arial"/>
            </a:endParaRPr>
          </a:p>
          <a:p>
            <a:pPr marL="251460" indent="-179705">
              <a:buNone/>
            </a:pPr>
            <a:r>
              <a:rPr lang="cs-CZ" sz="2000" dirty="0">
                <a:ea typeface="+mn-lt"/>
                <a:cs typeface="+mn-lt"/>
              </a:rPr>
              <a:t>Určete pomocí rozkladu na prvočinitele i pomocí vztahu mezi n(</a:t>
            </a:r>
            <a:r>
              <a:rPr lang="cs-CZ" sz="2000" dirty="0" err="1">
                <a:ea typeface="+mn-lt"/>
                <a:cs typeface="+mn-lt"/>
              </a:rPr>
              <a:t>a,b</a:t>
            </a:r>
            <a:r>
              <a:rPr lang="cs-CZ" sz="2000" dirty="0">
                <a:ea typeface="+mn-lt"/>
                <a:cs typeface="+mn-lt"/>
              </a:rPr>
              <a:t>) a D(</a:t>
            </a:r>
            <a:r>
              <a:rPr lang="cs-CZ" sz="2000" dirty="0" err="1">
                <a:ea typeface="+mn-lt"/>
                <a:cs typeface="+mn-lt"/>
              </a:rPr>
              <a:t>a,b</a:t>
            </a:r>
            <a:r>
              <a:rPr lang="cs-CZ" sz="2000" dirty="0">
                <a:ea typeface="+mn-lt"/>
                <a:cs typeface="+mn-lt"/>
              </a:rPr>
              <a:t>)   </a:t>
            </a:r>
          </a:p>
          <a:p>
            <a:pPr marL="251460" indent="-179705">
              <a:buNone/>
            </a:pPr>
            <a:r>
              <a:rPr lang="cs-CZ" sz="2000" dirty="0">
                <a:ea typeface="+mn-lt"/>
                <a:cs typeface="+mn-lt"/>
              </a:rPr>
              <a:t>a)  n(222, 185)</a:t>
            </a:r>
            <a:endParaRPr lang="cs-CZ" dirty="0">
              <a:ea typeface="+mn-lt"/>
              <a:cs typeface="+mn-lt"/>
            </a:endParaRPr>
          </a:p>
          <a:p>
            <a:pPr marL="251460" indent="-179705">
              <a:buNone/>
            </a:pPr>
            <a:r>
              <a:rPr lang="cs-CZ" sz="2000" dirty="0">
                <a:ea typeface="+mn-lt"/>
                <a:cs typeface="+mn-lt"/>
              </a:rPr>
              <a:t>b)  n(360, 504)</a:t>
            </a:r>
            <a:endParaRPr lang="cs-CZ" dirty="0"/>
          </a:p>
          <a:p>
            <a:pPr marL="251460" indent="-179705">
              <a:buNone/>
            </a:pPr>
            <a:r>
              <a:rPr lang="cs-CZ" sz="2000" dirty="0">
                <a:ea typeface="+mn-lt"/>
                <a:cs typeface="+mn-lt"/>
              </a:rPr>
              <a:t>c)  n(90, 108, 84) </a:t>
            </a:r>
            <a:endParaRPr lang="cs-CZ" dirty="0">
              <a:cs typeface="Arial"/>
            </a:endParaRPr>
          </a:p>
          <a:p>
            <a:pPr marL="251460" indent="-179705">
              <a:buNone/>
            </a:pPr>
            <a:r>
              <a:rPr lang="cs-CZ" sz="2000" dirty="0">
                <a:ea typeface="+mn-lt"/>
                <a:cs typeface="+mn-lt"/>
              </a:rPr>
              <a:t>d)  n(156, 182, 208) </a:t>
            </a:r>
          </a:p>
          <a:p>
            <a:pPr marL="71755" indent="0">
              <a:buNone/>
            </a:pPr>
            <a:endParaRPr lang="cs-CZ" sz="2000" b="1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2577300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BE587EE-3BE2-40B8-A748-DBBEEFB8B4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46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DF21924-ED3F-4CEC-B114-E9B3EAC9B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1213576"/>
          </a:xfrm>
        </p:spPr>
        <p:txBody>
          <a:bodyPr/>
          <a:lstStyle/>
          <a:p>
            <a:r>
              <a:rPr lang="cs-CZ" dirty="0"/>
              <a:t>Rozklad přirozeného čísla na součin prvočinitelů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BA541F6-6440-4B9C-86E2-1C9385AC4A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723225"/>
            <a:ext cx="10753200" cy="3963343"/>
          </a:xfrm>
        </p:spPr>
        <p:txBody>
          <a:bodyPr vert="horz" lIns="0" tIns="0" rIns="0" bIns="0" rtlCol="0" anchor="t">
            <a:noAutofit/>
          </a:bodyPr>
          <a:lstStyle/>
          <a:p>
            <a:pPr marL="251460" indent="-179705">
              <a:buNone/>
            </a:pPr>
            <a:r>
              <a:rPr lang="cs-CZ" sz="2400" b="1" dirty="0">
                <a:ea typeface="+mn-lt"/>
                <a:cs typeface="+mn-lt"/>
              </a:rPr>
              <a:t>Prvočíselný rozklad přirozeného čísla</a:t>
            </a:r>
            <a:r>
              <a:rPr lang="cs-CZ" sz="2400" dirty="0">
                <a:ea typeface="+mn-lt"/>
                <a:cs typeface="+mn-lt"/>
              </a:rPr>
              <a:t>  využíváme především  k výpočtu největšího společného dělitele  a nejmenšího společného násobku daných čísel a k určení počtu všech přirozených dělitelů daného přirozeného čísla. </a:t>
            </a:r>
            <a:endParaRPr lang="cs-CZ">
              <a:ea typeface="+mn-lt"/>
              <a:cs typeface="+mn-lt"/>
            </a:endParaRPr>
          </a:p>
          <a:p>
            <a:pPr marL="71755" indent="0">
              <a:buNone/>
            </a:pPr>
            <a:endParaRPr lang="cs-CZ" sz="2400" b="1" dirty="0">
              <a:ea typeface="+mn-lt"/>
              <a:cs typeface="+mn-lt"/>
            </a:endParaRPr>
          </a:p>
          <a:p>
            <a:pPr marL="71755" indent="0">
              <a:buNone/>
            </a:pPr>
            <a:r>
              <a:rPr lang="cs-CZ" sz="2400" b="1" dirty="0">
                <a:ea typeface="+mn-lt"/>
                <a:cs typeface="+mn-lt"/>
              </a:rPr>
              <a:t>Příklady - prvočíselný rozklad:</a:t>
            </a:r>
          </a:p>
          <a:p>
            <a:pPr marL="71755" indent="0">
              <a:buNone/>
            </a:pPr>
            <a:r>
              <a:rPr lang="cs-CZ" sz="2400" b="1" dirty="0">
                <a:cs typeface="Arial"/>
              </a:rPr>
              <a:t>132 = 2 </a:t>
            </a:r>
            <a:r>
              <a:rPr lang="cs-CZ" sz="2400" b="1" dirty="0">
                <a:ea typeface="+mn-lt"/>
                <a:cs typeface="+mn-lt"/>
              </a:rPr>
              <a:t>•</a:t>
            </a:r>
            <a:r>
              <a:rPr lang="cs-CZ" sz="2400" b="1" dirty="0">
                <a:cs typeface="Arial"/>
              </a:rPr>
              <a:t> 2 • 3 </a:t>
            </a:r>
            <a:r>
              <a:rPr lang="cs-CZ" sz="2400" b="1" dirty="0">
                <a:ea typeface="+mn-lt"/>
                <a:cs typeface="+mn-lt"/>
              </a:rPr>
              <a:t>• </a:t>
            </a:r>
            <a:r>
              <a:rPr lang="cs-CZ" sz="2400" b="1" dirty="0">
                <a:cs typeface="Arial"/>
              </a:rPr>
              <a:t>11</a:t>
            </a:r>
          </a:p>
          <a:p>
            <a:pPr marL="71755" indent="0">
              <a:buNone/>
            </a:pPr>
            <a:r>
              <a:rPr lang="cs-CZ" sz="2400" b="1" dirty="0">
                <a:cs typeface="Arial"/>
              </a:rPr>
              <a:t>121 = 11 </a:t>
            </a:r>
            <a:r>
              <a:rPr lang="cs-CZ" sz="2400" b="1" dirty="0">
                <a:ea typeface="+mn-lt"/>
                <a:cs typeface="+mn-lt"/>
              </a:rPr>
              <a:t>• 11</a:t>
            </a:r>
          </a:p>
          <a:p>
            <a:pPr marL="71755" indent="0">
              <a:buNone/>
            </a:pPr>
            <a:r>
              <a:rPr lang="cs-CZ" sz="2400" b="1" dirty="0">
                <a:ea typeface="+mn-lt"/>
                <a:cs typeface="+mn-lt"/>
              </a:rPr>
              <a:t>72 = 2 • 2 • 2 • 3 • 3</a:t>
            </a:r>
          </a:p>
          <a:p>
            <a:pPr marL="71755" indent="0">
              <a:buNone/>
            </a:pPr>
            <a:endParaRPr lang="cs-CZ" sz="2400" dirty="0">
              <a:cs typeface="Arial"/>
            </a:endParaRPr>
          </a:p>
          <a:p>
            <a:pPr marL="71755" indent="0">
              <a:buNone/>
            </a:pPr>
            <a:endParaRPr lang="cs-CZ" sz="2400" dirty="0">
              <a:cs typeface="Arial"/>
            </a:endParaRPr>
          </a:p>
          <a:p>
            <a:pPr marL="251460" indent="-179705">
              <a:buNone/>
            </a:pPr>
            <a:endParaRPr lang="cs-CZ" sz="2400" b="1">
              <a:cs typeface="Arial"/>
            </a:endParaRPr>
          </a:p>
          <a:p>
            <a:pPr marL="71755" indent="0">
              <a:buNone/>
            </a:pPr>
            <a:endParaRPr lang="cs-CZ">
              <a:cs typeface="Arial"/>
            </a:endParaRPr>
          </a:p>
          <a:p>
            <a:pPr marL="71755" indent="0">
              <a:buNone/>
            </a:pPr>
            <a:endParaRPr lang="cs-CZ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7112680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F761658-573A-4C99-B638-CC64195954C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47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750DCA4-2AC0-48AB-9DBD-C3A042993E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1436920"/>
          </a:xfrm>
        </p:spPr>
        <p:txBody>
          <a:bodyPr/>
          <a:lstStyle/>
          <a:p>
            <a:r>
              <a:rPr lang="cs-CZ" sz="3200" dirty="0"/>
              <a:t>Výpočet největšího společného dělitele a nejmenšího společného násobku z rozkladu daných čísel  na součin prvočinitelů.</a:t>
            </a:r>
            <a:r>
              <a:rPr lang="cs-CZ" sz="3200" b="0" dirty="0"/>
              <a:t> </a:t>
            </a:r>
            <a:endParaRPr lang="cs-CZ" sz="3200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51C6A61-5DD9-4CAE-BABE-A17907BA91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2427726"/>
            <a:ext cx="10753200" cy="3404274"/>
          </a:xfrm>
        </p:spPr>
        <p:txBody>
          <a:bodyPr vert="horz" lIns="0" tIns="0" rIns="0" bIns="0" rtlCol="0" anchor="t">
            <a:noAutofit/>
          </a:bodyPr>
          <a:lstStyle/>
          <a:p>
            <a:pPr marL="251460" indent="-179705">
              <a:buNone/>
            </a:pPr>
            <a:r>
              <a:rPr lang="cs-CZ" b="1" dirty="0">
                <a:ea typeface="+mn-lt"/>
                <a:cs typeface="+mn-lt"/>
              </a:rPr>
              <a:t>Největší společný dělitel</a:t>
            </a:r>
            <a:r>
              <a:rPr lang="cs-CZ" dirty="0">
                <a:ea typeface="+mn-lt"/>
                <a:cs typeface="+mn-lt"/>
              </a:rPr>
              <a:t> daných přirozených čísel je součinem všech prvočinitelů, kteří se současně vyskytují v prvočíselných rozkladech všech daných čísel, a to s nejmenším s vyskytujících se exponentů. </a:t>
            </a:r>
            <a:endParaRPr lang="cs-CZ">
              <a:cs typeface="Arial"/>
            </a:endParaRPr>
          </a:p>
          <a:p>
            <a:pPr marL="71755" indent="0">
              <a:buNone/>
            </a:pPr>
            <a:r>
              <a:rPr lang="cs-CZ" b="1" dirty="0">
                <a:ea typeface="+mn-lt"/>
                <a:cs typeface="+mn-lt"/>
              </a:rPr>
              <a:t>Nejmenší společný násobek</a:t>
            </a:r>
            <a:r>
              <a:rPr lang="cs-CZ" dirty="0">
                <a:ea typeface="+mn-lt"/>
                <a:cs typeface="+mn-lt"/>
              </a:rPr>
              <a:t> daných čísel je součinem všech různých prvočinitelů, kteří se vyskytují v rozkladech daných čísel, a to v největší mocnině. 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343337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4B5327E-5013-45E2-B5D4-E7AB764907C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CDCFBA5-512E-448B-B996-89C7ECCBC5C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48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FD92128-F920-4375-971F-0AEDFE2B90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1095334"/>
          </a:xfrm>
        </p:spPr>
        <p:txBody>
          <a:bodyPr/>
          <a:lstStyle/>
          <a:p>
            <a:r>
              <a:rPr lang="cs-CZ" dirty="0">
                <a:cs typeface="Arial"/>
              </a:rPr>
              <a:t>Hledání D(</a:t>
            </a:r>
            <a:r>
              <a:rPr lang="cs-CZ" dirty="0" err="1">
                <a:cs typeface="Arial"/>
              </a:rPr>
              <a:t>a,b</a:t>
            </a:r>
            <a:r>
              <a:rPr lang="cs-CZ" dirty="0">
                <a:cs typeface="Arial"/>
              </a:rPr>
              <a:t>) a n(</a:t>
            </a:r>
            <a:r>
              <a:rPr lang="cs-CZ" dirty="0" err="1">
                <a:cs typeface="Arial"/>
              </a:rPr>
              <a:t>a,b</a:t>
            </a:r>
            <a:r>
              <a:rPr lang="cs-CZ" dirty="0">
                <a:cs typeface="Arial"/>
              </a:rPr>
              <a:t>) pomocí prvočíselného rozkladu</a:t>
            </a:r>
            <a:endParaRPr lang="cs-CZ" dirty="0" err="1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1042BD7-7602-4D58-AD25-50C21D9F05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2256933"/>
            <a:ext cx="10753200" cy="3575067"/>
          </a:xfrm>
        </p:spPr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endParaRPr lang="cs-CZ" b="1" i="1" u="sng" dirty="0">
              <a:ea typeface="+mn-lt"/>
              <a:cs typeface="+mn-lt"/>
            </a:endParaRPr>
          </a:p>
          <a:p>
            <a:pPr marL="71755" indent="0">
              <a:buNone/>
            </a:pPr>
            <a:r>
              <a:rPr lang="cs-CZ" b="1" i="1" u="sng" dirty="0">
                <a:ea typeface="+mn-lt"/>
                <a:cs typeface="+mn-lt"/>
              </a:rPr>
              <a:t>Příklad:</a:t>
            </a:r>
            <a:r>
              <a:rPr lang="cs-CZ" i="1" u="sng" dirty="0">
                <a:ea typeface="+mn-lt"/>
                <a:cs typeface="+mn-lt"/>
              </a:rPr>
              <a:t> </a:t>
            </a:r>
            <a:r>
              <a:rPr lang="cs-CZ" dirty="0">
                <a:ea typeface="+mn-lt"/>
                <a:cs typeface="+mn-lt"/>
              </a:rPr>
              <a:t> </a:t>
            </a:r>
            <a:r>
              <a:rPr lang="cs-CZ" i="1" dirty="0">
                <a:ea typeface="+mn-lt"/>
                <a:cs typeface="+mn-lt"/>
              </a:rPr>
              <a:t>Zjistěte </a:t>
            </a:r>
            <a:r>
              <a:rPr lang="cs-CZ" dirty="0">
                <a:ea typeface="+mn-lt"/>
                <a:cs typeface="+mn-lt"/>
              </a:rPr>
              <a:t> D(108, 90)  a   n(108, 90). </a:t>
            </a:r>
            <a:endParaRPr lang="cs-CZ">
              <a:cs typeface="Arial"/>
            </a:endParaRPr>
          </a:p>
          <a:p>
            <a:pPr marL="71755" indent="0">
              <a:buNone/>
            </a:pPr>
            <a:endParaRPr lang="cs-CZ" b="1" i="1" dirty="0">
              <a:ea typeface="+mn-lt"/>
              <a:cs typeface="+mn-lt"/>
            </a:endParaRPr>
          </a:p>
          <a:p>
            <a:pPr marL="71755" indent="0">
              <a:buNone/>
            </a:pPr>
            <a:r>
              <a:rPr lang="cs-CZ" b="1" i="1" dirty="0">
                <a:ea typeface="+mn-lt"/>
                <a:cs typeface="+mn-lt"/>
              </a:rPr>
              <a:t>Řešení:</a:t>
            </a:r>
            <a:r>
              <a:rPr lang="cs-CZ" dirty="0">
                <a:ea typeface="+mn-lt"/>
                <a:cs typeface="+mn-lt"/>
              </a:rPr>
              <a:t>           108 = 2</a:t>
            </a:r>
            <a:r>
              <a:rPr lang="cs-CZ" baseline="30000" dirty="0">
                <a:ea typeface="+mn-lt"/>
                <a:cs typeface="+mn-lt"/>
              </a:rPr>
              <a:t>2</a:t>
            </a:r>
            <a:r>
              <a:rPr lang="cs-CZ" dirty="0">
                <a:ea typeface="+mn-lt"/>
                <a:cs typeface="+mn-lt"/>
              </a:rPr>
              <a:t>. 3</a:t>
            </a:r>
            <a:r>
              <a:rPr lang="cs-CZ" baseline="30000" dirty="0">
                <a:ea typeface="+mn-lt"/>
                <a:cs typeface="+mn-lt"/>
              </a:rPr>
              <a:t>3      </a:t>
            </a:r>
            <a:r>
              <a:rPr lang="cs-CZ" dirty="0">
                <a:ea typeface="+mn-lt"/>
                <a:cs typeface="+mn-lt"/>
              </a:rPr>
              <a:t>     90 =  2 . 3</a:t>
            </a:r>
            <a:r>
              <a:rPr lang="cs-CZ" baseline="30000" dirty="0">
                <a:ea typeface="+mn-lt"/>
                <a:cs typeface="+mn-lt"/>
              </a:rPr>
              <a:t>2</a:t>
            </a:r>
            <a:r>
              <a:rPr lang="cs-CZ" dirty="0">
                <a:ea typeface="+mn-lt"/>
                <a:cs typeface="+mn-lt"/>
              </a:rPr>
              <a:t> . 5 </a:t>
            </a:r>
            <a:endParaRPr lang="cs-CZ">
              <a:cs typeface="Arial"/>
            </a:endParaRPr>
          </a:p>
          <a:p>
            <a:pPr marL="71755" indent="0">
              <a:buNone/>
            </a:pPr>
            <a:r>
              <a:rPr lang="cs-CZ" dirty="0">
                <a:ea typeface="+mn-lt"/>
                <a:cs typeface="+mn-lt"/>
              </a:rPr>
              <a:t>                        D(108, 90) = 2 . 3</a:t>
            </a:r>
            <a:r>
              <a:rPr lang="cs-CZ" baseline="30000" dirty="0">
                <a:ea typeface="+mn-lt"/>
                <a:cs typeface="+mn-lt"/>
              </a:rPr>
              <a:t>2</a:t>
            </a:r>
            <a:r>
              <a:rPr lang="cs-CZ" dirty="0">
                <a:ea typeface="+mn-lt"/>
                <a:cs typeface="+mn-lt"/>
              </a:rPr>
              <a:t> =  18 </a:t>
            </a:r>
            <a:endParaRPr lang="cs-CZ">
              <a:cs typeface="Arial"/>
            </a:endParaRPr>
          </a:p>
          <a:p>
            <a:pPr marL="71755" indent="0">
              <a:buNone/>
            </a:pPr>
            <a:r>
              <a:rPr lang="cs-CZ" dirty="0">
                <a:ea typeface="+mn-lt"/>
                <a:cs typeface="+mn-lt"/>
              </a:rPr>
              <a:t>                         n(108, 90) =  2</a:t>
            </a:r>
            <a:r>
              <a:rPr lang="cs-CZ" baseline="30000" dirty="0">
                <a:ea typeface="+mn-lt"/>
                <a:cs typeface="+mn-lt"/>
              </a:rPr>
              <a:t>2</a:t>
            </a:r>
            <a:r>
              <a:rPr lang="cs-CZ" dirty="0">
                <a:ea typeface="+mn-lt"/>
                <a:cs typeface="+mn-lt"/>
              </a:rPr>
              <a:t>. 3</a:t>
            </a:r>
            <a:r>
              <a:rPr lang="cs-CZ" baseline="30000" dirty="0">
                <a:ea typeface="+mn-lt"/>
                <a:cs typeface="+mn-lt"/>
              </a:rPr>
              <a:t>3</a:t>
            </a:r>
            <a:r>
              <a:rPr lang="cs-CZ" dirty="0">
                <a:ea typeface="+mn-lt"/>
                <a:cs typeface="+mn-lt"/>
              </a:rPr>
              <a:t>. 5 = 540 </a:t>
            </a:r>
            <a:endParaRPr lang="cs-CZ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4688978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F469830-8148-4680-95E2-48469577C0B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BEDB86D-E348-4DED-8084-89D64CDF2A8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49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B8FEC99-5354-4F74-BEB6-77F012E7B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Arial"/>
              </a:rPr>
              <a:t>Určení počtu dělitelů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Zástupný obsah 8">
                <a:extLst>
                  <a:ext uri="{FF2B5EF4-FFF2-40B4-BE49-F238E27FC236}">
                    <a16:creationId xmlns:a16="http://schemas.microsoft.com/office/drawing/2014/main" id="{E61447E8-EF08-4FE5-8EA4-120637BE185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 vert="horz" lIns="0" tIns="0" rIns="0" bIns="0" rtlCol="0" anchor="t">
                <a:noAutofit/>
              </a:bodyPr>
              <a:lstStyle/>
              <a:p>
                <a:pPr marL="71755" indent="0">
                  <a:buNone/>
                </a:pPr>
                <a:r>
                  <a:rPr lang="cs-CZ" dirty="0">
                    <a:cs typeface="Arial"/>
                  </a:rPr>
                  <a:t>Věta: Je </a:t>
                </a:r>
                <a:r>
                  <a:rPr lang="cs-CZ" dirty="0" err="1">
                    <a:cs typeface="Arial"/>
                  </a:rPr>
                  <a:t>li</a:t>
                </a:r>
                <a:r>
                  <a:rPr lang="cs-CZ" dirty="0">
                    <a:cs typeface="Arial"/>
                  </a:rPr>
                  <a:t> 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sSub>
                          <m:sSubPr>
                            <m:ctrlPr>
                              <a:rPr lang="cs-CZ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sup>
                    </m:sSubSup>
                    <m:sSubSup>
                      <m:sSubSup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sSub>
                          <m:sSubPr>
                            <m:ctrlPr>
                              <a:rPr lang="cs-CZ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sup>
                    </m:sSubSup>
                  </m:oMath>
                </a14:m>
                <a:r>
                  <a:rPr lang="cs-CZ" dirty="0"/>
                  <a:t>…</a:t>
                </a:r>
                <a:r>
                  <a:rPr lang="cs-CZ" b="0" dirty="0"/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  <m:sup>
                        <m:sSub>
                          <m:sSubPr>
                            <m:ctrlPr>
                              <a:rPr lang="cs-CZ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sup>
                    </m:sSubSup>
                  </m:oMath>
                </a14:m>
                <a:endParaRPr lang="cs-CZ" dirty="0"/>
              </a:p>
              <a:p>
                <a:pPr marL="71755" indent="0">
                  <a:buNone/>
                </a:pPr>
                <a:r>
                  <a:rPr lang="cs-CZ" dirty="0">
                    <a:cs typeface="Arial"/>
                  </a:rPr>
                  <a:t>rozklad přirozeného čísla a </a:t>
                </a:r>
                <a:r>
                  <a:rPr lang="en-GB" dirty="0">
                    <a:cs typeface="Arial"/>
                  </a:rPr>
                  <a:t>&gt; 1 </a:t>
                </a:r>
                <a:r>
                  <a:rPr lang="en-US" dirty="0" err="1">
                    <a:cs typeface="Arial"/>
                  </a:rPr>
                  <a:t>na</a:t>
                </a:r>
                <a:r>
                  <a:rPr lang="en-US" dirty="0">
                    <a:cs typeface="Arial"/>
                  </a:rPr>
                  <a:t> </a:t>
                </a:r>
                <a:r>
                  <a:rPr lang="en-US" dirty="0" err="1">
                    <a:cs typeface="Arial"/>
                  </a:rPr>
                  <a:t>prvo</a:t>
                </a:r>
                <a:r>
                  <a:rPr lang="cs-CZ" dirty="0">
                    <a:cs typeface="Arial"/>
                  </a:rPr>
                  <a:t>činitele, pak počet dělitelů čísla a je určen vztahem</a:t>
                </a:r>
              </a:p>
              <a:p>
                <a:pPr marL="71755" indent="0" algn="ctr">
                  <a:buNone/>
                </a:pP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  <a:cs typeface="Arial"/>
                      </a:rPr>
                      <m:t>(</m:t>
                    </m:r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  <a:cs typeface="Arial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  <a:cs typeface="Arial"/>
                          </a:rPr>
                          <m:t>𝑒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  <a:cs typeface="Arial"/>
                          </a:rPr>
                          <m:t>1</m:t>
                        </m:r>
                      </m:sub>
                    </m:sSub>
                    <m:r>
                      <a:rPr lang="cs-CZ" i="1">
                        <a:latin typeface="Cambria Math" panose="02040503050406030204" pitchFamily="18" charset="0"/>
                        <a:cs typeface="Arial"/>
                      </a:rPr>
                      <m:t>+1)(</m:t>
                    </m:r>
                    <m:r>
                      <a:rPr lang="cs-CZ" b="0" i="1" smtClean="0">
                        <a:latin typeface="Cambria Math" panose="02040503050406030204" pitchFamily="18" charset="0"/>
                        <a:cs typeface="Arial"/>
                      </a:rPr>
                      <m:t>𝑒</m:t>
                    </m:r>
                    <m:r>
                      <a:rPr lang="cs-CZ" i="1">
                        <a:latin typeface="Cambria Math" panose="02040503050406030204" pitchFamily="18" charset="0"/>
                        <a:cs typeface="Arial"/>
                      </a:rPr>
                      <m:t>+1)</m:t>
                    </m:r>
                  </m:oMath>
                </a14:m>
                <a:r>
                  <a:rPr lang="cs-CZ" dirty="0">
                    <a:cs typeface="Arial"/>
                  </a:rPr>
                  <a:t>…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cs-CZ" i="1">
                            <a:latin typeface="Cambria Math" panose="02040503050406030204" pitchFamily="18" charset="0"/>
                            <a:cs typeface="Arial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cs-CZ" i="1">
                                <a:latin typeface="Cambria Math" panose="02040503050406030204" pitchFamily="18" charset="0"/>
                                <a:cs typeface="Arial"/>
                              </a:rPr>
                            </m:ctrlPr>
                          </m:sSubP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  <a:cs typeface="Arial"/>
                              </a:rPr>
                              <m:t>𝑒</m:t>
                            </m:r>
                          </m:e>
                          <m:sub>
                            <m:r>
                              <a:rPr lang="cs-CZ" b="0" i="1" smtClean="0">
                                <a:latin typeface="Cambria Math" panose="02040503050406030204" pitchFamily="18" charset="0"/>
                                <a:cs typeface="Arial"/>
                              </a:rPr>
                              <m:t>𝑘</m:t>
                            </m:r>
                          </m:sub>
                        </m:sSub>
                        <m:r>
                          <a:rPr lang="cs-CZ" i="1">
                            <a:latin typeface="Cambria Math" panose="02040503050406030204" pitchFamily="18" charset="0"/>
                            <a:cs typeface="Arial"/>
                          </a:rPr>
                          <m:t>+1</m:t>
                        </m:r>
                      </m:e>
                    </m:d>
                  </m:oMath>
                </a14:m>
                <a:endParaRPr lang="cs-CZ" dirty="0">
                  <a:cs typeface="Arial"/>
                </a:endParaRPr>
              </a:p>
              <a:p>
                <a:pPr marL="71755" indent="0">
                  <a:buNone/>
                </a:pPr>
                <a:endParaRPr lang="cs-CZ" dirty="0">
                  <a:cs typeface="Arial"/>
                </a:endParaRPr>
              </a:p>
              <a:p>
                <a:pPr marL="71755" indent="0">
                  <a:buNone/>
                </a:pPr>
                <a:r>
                  <a:rPr lang="cs-CZ" dirty="0">
                    <a:cs typeface="Arial"/>
                  </a:rPr>
                  <a:t>Všechny přirozené dělitele čísla a určíme jako všechny možné součiny prvočinitelů, přičemž každý prvočinitel, probíhá všechny mocniny od 0. po tu, ve které se vyskytují v rozkladu.</a:t>
                </a:r>
              </a:p>
            </p:txBody>
          </p:sp>
        </mc:Choice>
        <mc:Fallback xmlns="">
          <p:sp>
            <p:nvSpPr>
              <p:cNvPr id="9" name="Zástupný obsah 8">
                <a:extLst>
                  <a:ext uri="{FF2B5EF4-FFF2-40B4-BE49-F238E27FC236}">
                    <a16:creationId xmlns:a16="http://schemas.microsoft.com/office/drawing/2014/main" id="{E61447E8-EF08-4FE5-8EA4-120637BE185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04" t="-2798" b="-368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106270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D607673-72F9-41CF-8737-1F5BE8D5180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6B75194-71A8-4A2A-A790-94BE9AF6B2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Relace dělitelnosti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9E84FE79-1CEF-4C7A-9F83-E25D845474B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algn="just"/>
                <a:r>
                  <a:rPr lang="cs-CZ" dirty="0"/>
                  <a:t>Každé celé číslo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≠0;1;−1</m:t>
                    </m:r>
                  </m:oMath>
                </a14:m>
                <a:r>
                  <a:rPr lang="cs-CZ" dirty="0"/>
                  <a:t> má alespoň 4 celočíselné dělitele, a to čísla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1;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;−1;−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cs-CZ" dirty="0"/>
                  <a:t>. Tyto dělitele nazýváme </a:t>
                </a:r>
                <a:r>
                  <a:rPr lang="cs-CZ" b="1" dirty="0"/>
                  <a:t>samozřejmými děliteli čísla </a:t>
                </a:r>
                <a14:m>
                  <m:oMath xmlns:m="http://schemas.openxmlformats.org/officeDocument/2006/math">
                    <m:r>
                      <a:rPr lang="cs-CZ" b="1" i="1" smtClean="0">
                        <a:latin typeface="Cambria Math" panose="02040503050406030204" pitchFamily="18" charset="0"/>
                      </a:rPr>
                      <m:t>𝑨</m:t>
                    </m:r>
                  </m:oMath>
                </a14:m>
                <a:r>
                  <a:rPr lang="cs-CZ" dirty="0"/>
                  <a:t>. Ostatní dělitele (pokud existují) nazýváme nesamozřejmými děliteli čísla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cs-CZ" dirty="0"/>
                  <a:t>.</a:t>
                </a:r>
              </a:p>
              <a:p>
                <a:pPr algn="just"/>
                <a:endParaRPr lang="cs-CZ" dirty="0"/>
              </a:p>
              <a:p>
                <a:pPr algn="just"/>
                <a:r>
                  <a:rPr lang="cs-CZ" dirty="0"/>
                  <a:t>Čísla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cs-CZ" dirty="0"/>
                  <a:t> a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cs-CZ" dirty="0"/>
                  <a:t> mají právě dva celočíselné dělitele, a to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cs-CZ" dirty="0"/>
                  <a:t> a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cs-CZ" dirty="0"/>
                  <a:t>.</a:t>
                </a:r>
              </a:p>
              <a:p>
                <a:pPr algn="just"/>
                <a:endParaRPr lang="cs-CZ" dirty="0"/>
              </a:p>
              <a:p>
                <a:pPr algn="just"/>
                <a:r>
                  <a:rPr lang="cs-CZ" dirty="0"/>
                  <a:t>Číslo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cs-CZ" dirty="0"/>
                  <a:t> má nekonečně mnoho dělitelů, a to každé celé číslo.</a:t>
                </a:r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9E84FE79-1CEF-4C7A-9F83-E25D845474B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190" t="-2798" r="-204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269368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125FE97-3609-4E07-9C7D-3D44CB3F608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50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64D8C09-8565-465A-AACB-4EDF0EF892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306343"/>
            <a:ext cx="10753200" cy="451576"/>
          </a:xfrm>
        </p:spPr>
        <p:txBody>
          <a:bodyPr/>
          <a:lstStyle/>
          <a:p>
            <a:r>
              <a:rPr lang="cs-CZ">
                <a:cs typeface="Arial"/>
              </a:rPr>
              <a:t>Příklad</a:t>
            </a:r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92CE59BD-68D1-4FA9-9403-E499D3478BC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66000" y="869143"/>
                <a:ext cx="10981714" cy="4790251"/>
              </a:xfrm>
            </p:spPr>
            <p:txBody>
              <a:bodyPr vert="horz" lIns="0" tIns="0" rIns="0" bIns="0" rtlCol="0" anchor="t">
                <a:noAutofit/>
              </a:bodyPr>
              <a:lstStyle/>
              <a:p>
                <a:pPr marL="71755" indent="0">
                  <a:buNone/>
                </a:pPr>
                <a:r>
                  <a:rPr lang="cs-CZ" sz="2400" dirty="0">
                    <a:ea typeface="+mn-lt"/>
                    <a:cs typeface="+mn-lt"/>
                  </a:rPr>
                  <a:t>Zjistěte počet všech přirozených dělitelů čísla 90 a napište je všechny.</a:t>
                </a:r>
                <a:endParaRPr lang="cs-CZ" sz="2400" dirty="0">
                  <a:cs typeface="Arial"/>
                </a:endParaRPr>
              </a:p>
              <a:p>
                <a:pPr marL="71755" indent="0">
                  <a:buNone/>
                </a:pPr>
                <a:r>
                  <a:rPr lang="cs-CZ" sz="2400" b="1" i="1" dirty="0">
                    <a:ea typeface="+mn-lt"/>
                    <a:cs typeface="+mn-lt"/>
                  </a:rPr>
                  <a:t>Řešení: </a:t>
                </a:r>
                <a14:m>
                  <m:oMath xmlns:m="http://schemas.openxmlformats.org/officeDocument/2006/math">
                    <m:r>
                      <a:rPr lang="cs-CZ" sz="2400" b="1" i="1" smtClean="0">
                        <a:latin typeface="Cambria Math" panose="02040503050406030204" pitchFamily="18" charset="0"/>
                        <a:ea typeface="+mn-lt"/>
                        <a:cs typeface="+mn-lt"/>
                      </a:rPr>
                      <m:t>𝟗𝟎</m:t>
                    </m:r>
                    <m:r>
                      <a:rPr lang="cs-CZ" sz="2400" b="1" i="1" smtClean="0">
                        <a:latin typeface="Cambria Math" panose="02040503050406030204" pitchFamily="18" charset="0"/>
                        <a:ea typeface="+mn-lt"/>
                        <a:cs typeface="+mn-lt"/>
                      </a:rPr>
                      <m:t>=</m:t>
                    </m:r>
                    <m:r>
                      <a:rPr lang="cs-CZ" sz="2400" b="1" i="1" smtClean="0">
                        <a:latin typeface="Cambria Math" panose="02040503050406030204" pitchFamily="18" charset="0"/>
                        <a:ea typeface="+mn-lt"/>
                        <a:cs typeface="+mn-lt"/>
                      </a:rPr>
                      <m:t>𝟐</m:t>
                    </m:r>
                    <m:r>
                      <a:rPr lang="cs-CZ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+mn-lt"/>
                      </a:rPr>
                      <m:t>×</m:t>
                    </m:r>
                    <m:r>
                      <a:rPr lang="cs-CZ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+mn-lt"/>
                      </a:rPr>
                      <m:t>𝟓</m:t>
                    </m:r>
                    <m:r>
                      <a:rPr lang="cs-CZ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+mn-lt"/>
                      </a:rPr>
                      <m:t>×</m:t>
                    </m:r>
                    <m:sSup>
                      <m:sSupPr>
                        <m:ctrlPr>
                          <a:rPr lang="cs-CZ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lt"/>
                          </a:rPr>
                        </m:ctrlPr>
                      </m:sSupPr>
                      <m:e>
                        <m:r>
                          <a:rPr lang="cs-CZ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lt"/>
                          </a:rPr>
                          <m:t>𝟑</m:t>
                        </m:r>
                      </m:e>
                      <m:sup>
                        <m:r>
                          <a:rPr lang="cs-CZ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lt"/>
                          </a:rPr>
                          <m:t>𝟐</m:t>
                        </m:r>
                      </m:sup>
                    </m:sSup>
                  </m:oMath>
                </a14:m>
                <a:endParaRPr lang="cs-CZ" sz="2400" b="1" i="1" dirty="0">
                  <a:ea typeface="+mn-lt"/>
                  <a:cs typeface="+mn-lt"/>
                </a:endParaRPr>
              </a:p>
              <a:p>
                <a:pPr marL="71755" indent="0">
                  <a:buNone/>
                </a:pPr>
                <a:endParaRPr lang="cs-CZ" sz="2400" b="1" i="1" dirty="0">
                  <a:ea typeface="+mn-lt"/>
                  <a:cs typeface="+mn-lt"/>
                </a:endParaRPr>
              </a:p>
              <a:p>
                <a:pPr marL="71755" indent="0">
                  <a:buNone/>
                </a:pPr>
                <a:r>
                  <a:rPr lang="cs-CZ" sz="2400" b="1" i="1" dirty="0" err="1">
                    <a:ea typeface="+mn-lt"/>
                    <a:cs typeface="+mn-lt"/>
                  </a:rPr>
                  <a:t>Dělitelé</a:t>
                </a:r>
                <a:r>
                  <a:rPr lang="cs-CZ" sz="2400" b="1" i="1" dirty="0">
                    <a:ea typeface="+mn-lt"/>
                    <a:cs typeface="+mn-lt"/>
                  </a:rPr>
                  <a:t> neobsahující č. 5		</a:t>
                </a:r>
                <a:r>
                  <a:rPr lang="cs-CZ" sz="2400" b="1" i="1" dirty="0" err="1">
                    <a:ea typeface="+mn-lt"/>
                    <a:cs typeface="+mn-lt"/>
                  </a:rPr>
                  <a:t>Dělitelé</a:t>
                </a:r>
                <a:r>
                  <a:rPr lang="cs-CZ" sz="2400" b="1" i="1" dirty="0">
                    <a:ea typeface="+mn-lt"/>
                    <a:cs typeface="+mn-lt"/>
                  </a:rPr>
                  <a:t> obsahující č. 5	</a:t>
                </a:r>
              </a:p>
              <a:p>
                <a:pPr marL="71755" indent="0">
                  <a:buNone/>
                </a:pPr>
                <a:endParaRPr lang="cs-CZ" sz="2400" b="1" i="1" dirty="0">
                  <a:ea typeface="+mn-lt"/>
                  <a:cs typeface="+mn-lt"/>
                </a:endParaRPr>
              </a:p>
              <a:p>
                <a:pPr marL="71755" indent="0">
                  <a:buNone/>
                </a:pPr>
                <a:r>
                  <a:rPr lang="cs-CZ" sz="2400" i="1" dirty="0">
                    <a:ea typeface="+mn-lt"/>
                    <a:cs typeface="+mn-lt"/>
                  </a:rPr>
                  <a:t>1	1	3	9		5	1	3	9</a:t>
                </a:r>
              </a:p>
              <a:p>
                <a:pPr marL="71755" indent="0">
                  <a:buNone/>
                </a:pPr>
                <a:r>
                  <a:rPr lang="cs-CZ" sz="2400" i="1" dirty="0">
                    <a:ea typeface="+mn-lt"/>
                    <a:cs typeface="+mn-lt"/>
                  </a:rPr>
                  <a:t>1</a:t>
                </a:r>
                <a:r>
                  <a:rPr lang="cs-CZ" sz="2400" b="1" i="1" dirty="0">
                    <a:ea typeface="+mn-lt"/>
                    <a:cs typeface="+mn-lt"/>
                  </a:rPr>
                  <a:t>	1	3	9		</a:t>
                </a:r>
                <a:r>
                  <a:rPr lang="cs-CZ" sz="2400" dirty="0">
                    <a:ea typeface="+mn-lt"/>
                    <a:cs typeface="+mn-lt"/>
                  </a:rPr>
                  <a:t>1</a:t>
                </a:r>
                <a:r>
                  <a:rPr lang="cs-CZ" sz="2400" b="1" i="1" dirty="0">
                    <a:ea typeface="+mn-lt"/>
                    <a:cs typeface="+mn-lt"/>
                  </a:rPr>
                  <a:t>	5	15	45</a:t>
                </a:r>
              </a:p>
              <a:p>
                <a:pPr marL="71755" indent="0">
                  <a:buNone/>
                </a:pPr>
                <a:r>
                  <a:rPr lang="cs-CZ" sz="2400" i="1" dirty="0">
                    <a:ea typeface="+mn-lt"/>
                    <a:cs typeface="+mn-lt"/>
                  </a:rPr>
                  <a:t>2</a:t>
                </a:r>
                <a:r>
                  <a:rPr lang="cs-CZ" sz="2400" b="1" i="1" dirty="0">
                    <a:ea typeface="+mn-lt"/>
                    <a:cs typeface="+mn-lt"/>
                  </a:rPr>
                  <a:t>	2	6	18		</a:t>
                </a:r>
                <a:r>
                  <a:rPr lang="cs-CZ" sz="2400" dirty="0">
                    <a:ea typeface="+mn-lt"/>
                    <a:cs typeface="+mn-lt"/>
                  </a:rPr>
                  <a:t>2</a:t>
                </a:r>
                <a:r>
                  <a:rPr lang="cs-CZ" sz="2400" b="1" i="1" dirty="0">
                    <a:ea typeface="+mn-lt"/>
                    <a:cs typeface="+mn-lt"/>
                  </a:rPr>
                  <a:t>	10	30	90</a:t>
                </a:r>
              </a:p>
              <a:p>
                <a:pPr marL="71755" indent="0">
                  <a:buNone/>
                </a:pPr>
                <a:endParaRPr lang="cs-CZ" sz="2400" b="1" i="1" dirty="0">
                  <a:ea typeface="+mn-lt"/>
                  <a:cs typeface="+mn-lt"/>
                </a:endParaRPr>
              </a:p>
              <a:p>
                <a:pPr marL="71755" indent="0">
                  <a:buNone/>
                </a:pPr>
                <a:r>
                  <a:rPr lang="cs-CZ" sz="2400" b="1" i="1" dirty="0">
                    <a:ea typeface="+mn-lt"/>
                    <a:cs typeface="+mn-lt"/>
                  </a:rPr>
                  <a:t>Číslo 90 má 12 přirozených dělitelů.</a:t>
                </a:r>
              </a:p>
              <a:p>
                <a:pPr marL="71755" indent="0">
                  <a:buNone/>
                </a:pPr>
                <a:endParaRPr lang="cs-CZ" sz="2400" b="1" i="1" dirty="0">
                  <a:ea typeface="+mn-lt"/>
                  <a:cs typeface="+mn-lt"/>
                </a:endParaRPr>
              </a:p>
              <a:p>
                <a:pPr marL="71755" indent="0">
                  <a:buNone/>
                </a:pPr>
                <a:endParaRPr lang="cs-CZ" sz="2400" b="1" i="1" dirty="0">
                  <a:ea typeface="+mn-lt"/>
                  <a:cs typeface="+mn-lt"/>
                </a:endParaRPr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92CE59BD-68D1-4FA9-9403-E499D3478BC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66000" y="869143"/>
                <a:ext cx="10981714" cy="4790251"/>
              </a:xfrm>
              <a:blipFill>
                <a:blip r:embed="rId2"/>
                <a:stretch>
                  <a:fillRect l="-999" t="-101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7842568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BA59E02-FE5F-4CC2-9348-63959653AB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51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91EFB98-785C-4520-8A1B-731AC0341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94179"/>
            <a:ext cx="10753200" cy="451576"/>
          </a:xfrm>
        </p:spPr>
        <p:txBody>
          <a:bodyPr/>
          <a:lstStyle/>
          <a:p>
            <a:r>
              <a:rPr lang="cs-CZ"/>
              <a:t>Příklady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63CB653-10BA-4F4E-AA54-0525B081B7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987808"/>
            <a:ext cx="10753200" cy="4139998"/>
          </a:xfrm>
        </p:spPr>
        <p:txBody>
          <a:bodyPr vert="horz" lIns="0" tIns="0" rIns="0" bIns="0" rtlCol="0" anchor="t">
            <a:noAutofit/>
          </a:bodyPr>
          <a:lstStyle/>
          <a:p>
            <a:pPr marL="0" lvl="0" indent="0">
              <a:spcAft>
                <a:spcPts val="400"/>
              </a:spcAft>
              <a:buNone/>
              <a:tabLst>
                <a:tab pos="457200" algn="l"/>
              </a:tabLst>
            </a:pPr>
            <a:r>
              <a:rPr lang="cs-CZ" sz="24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1. Vypočítejte     a)   D</a:t>
            </a:r>
            <a:r>
              <a:rPr lang="es-ES" sz="24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[n(84, 54), n(24, 132)]   </a:t>
            </a:r>
            <a:endParaRPr lang="cs-CZ" sz="2400" dirty="0">
              <a:effectLst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43000" lvl="2" indent="-228600">
              <a:spcAft>
                <a:spcPts val="400"/>
              </a:spcAft>
              <a:buFont typeface="+mj-lt"/>
              <a:buAutoNum type="alphaLcParenR" startAt="2"/>
              <a:tabLst>
                <a:tab pos="1485900" algn="l"/>
              </a:tabLst>
            </a:pPr>
            <a:r>
              <a:rPr lang="es-ES" sz="24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  </a:t>
            </a:r>
            <a:r>
              <a:rPr lang="en-US" sz="24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n[D(84, 132), n(24, 54)] </a:t>
            </a:r>
            <a:endParaRPr lang="cs-CZ" sz="2400" dirty="0">
              <a:effectLst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143000" lvl="2" indent="-228600">
              <a:spcAft>
                <a:spcPts val="400"/>
              </a:spcAft>
              <a:buFont typeface="+mj-lt"/>
              <a:buAutoNum type="alphaLcParenR" startAt="2"/>
              <a:tabLst>
                <a:tab pos="1485900" algn="l"/>
              </a:tabLst>
            </a:pPr>
            <a:endParaRPr lang="cs-CZ" sz="2400" dirty="0">
              <a:effectLst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lvl="0" indent="0">
              <a:spcAft>
                <a:spcPts val="400"/>
              </a:spcAft>
              <a:buNone/>
              <a:tabLst>
                <a:tab pos="457200" algn="l"/>
              </a:tabLst>
            </a:pPr>
            <a:r>
              <a:rPr lang="cs-CZ" sz="24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2. </a:t>
            </a:r>
            <a:r>
              <a:rPr lang="es-ES" sz="2400" dirty="0" err="1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Zjistěte</a:t>
            </a:r>
            <a:r>
              <a:rPr lang="es-ES" sz="24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es-ES" sz="2400" dirty="0" err="1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zda</a:t>
            </a:r>
            <a:r>
              <a:rPr lang="es-ES" sz="24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s-ES" sz="2400" dirty="0" err="1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platí</a:t>
            </a:r>
            <a:r>
              <a:rPr lang="es-ES" sz="24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:   D[n(48, 72), n(48, 144)] =    n [48, D(72, 144)]   </a:t>
            </a:r>
            <a:endParaRPr lang="cs-CZ" sz="2400" dirty="0">
              <a:effectLst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lvl="0" indent="-342900">
              <a:spcAft>
                <a:spcPts val="400"/>
              </a:spcAft>
              <a:buFont typeface="+mj-lt"/>
              <a:buAutoNum type="arabicPeriod"/>
              <a:tabLst>
                <a:tab pos="457200" algn="l"/>
              </a:tabLst>
            </a:pPr>
            <a:endParaRPr lang="cs-CZ" sz="2400" dirty="0">
              <a:effectLst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lvl="0" indent="0">
              <a:spcAft>
                <a:spcPts val="400"/>
              </a:spcAft>
              <a:buNone/>
              <a:tabLst>
                <a:tab pos="457200" algn="l"/>
              </a:tabLst>
            </a:pPr>
            <a:r>
              <a:rPr lang="cs-CZ" sz="24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3. Určete nejmenší nenulové přirozené číslo, kterým je třeba násobit</a:t>
            </a:r>
          </a:p>
          <a:p>
            <a:pPr marL="457200" lvl="1" indent="0">
              <a:spcAft>
                <a:spcPts val="400"/>
              </a:spcAft>
              <a:buNone/>
              <a:tabLst>
                <a:tab pos="914400" algn="l"/>
              </a:tabLst>
            </a:pPr>
            <a:r>
              <a:rPr lang="cs-CZ" sz="24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a) číslo 1224, abychom dostali druhou mocninu přirozeného čísla</a:t>
            </a:r>
          </a:p>
          <a:p>
            <a:pPr marL="457200" lvl="1" indent="0">
              <a:spcAft>
                <a:spcPts val="400"/>
              </a:spcAft>
              <a:buNone/>
              <a:tabLst>
                <a:tab pos="914400" algn="l"/>
              </a:tabLst>
            </a:pPr>
            <a:r>
              <a:rPr lang="cs-CZ" sz="24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b) číslo 600, abychom dostali třetí mocninu přirozeného čísla.</a:t>
            </a:r>
          </a:p>
        </p:txBody>
      </p:sp>
    </p:spTree>
    <p:extLst>
      <p:ext uri="{BB962C8B-B14F-4D97-AF65-F5344CB8AC3E}">
        <p14:creationId xmlns:p14="http://schemas.microsoft.com/office/powerpoint/2010/main" val="251124051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BA59E02-FE5F-4CC2-9348-63959653AB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52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91EFB98-785C-4520-8A1B-731AC0341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41628"/>
            <a:ext cx="10753200" cy="451576"/>
          </a:xfrm>
        </p:spPr>
        <p:txBody>
          <a:bodyPr/>
          <a:lstStyle/>
          <a:p>
            <a:r>
              <a:rPr lang="cs-CZ"/>
              <a:t>Příklady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63CB653-10BA-4F4E-AA54-0525B081B7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61381"/>
            <a:ext cx="10753200" cy="4968716"/>
          </a:xfrm>
        </p:spPr>
        <p:txBody>
          <a:bodyPr vert="horz" lIns="0" tIns="0" rIns="0" bIns="0" rtlCol="0" anchor="t">
            <a:noAutofit/>
          </a:bodyPr>
          <a:lstStyle/>
          <a:p>
            <a:pPr marL="0" lvl="0" indent="0">
              <a:spcAft>
                <a:spcPts val="400"/>
              </a:spcAft>
              <a:buNone/>
              <a:tabLst>
                <a:tab pos="457200" algn="l"/>
              </a:tabLst>
            </a:pPr>
            <a:r>
              <a:rPr lang="cs-CZ" sz="2400" dirty="0">
                <a:effectLst/>
                <a:ea typeface="Times New Roman" panose="02020603050405020304" pitchFamily="18" charset="0"/>
              </a:rPr>
              <a:t>4. Určete všechny přirozené dělitele čísel   68,   360,  504.</a:t>
            </a:r>
          </a:p>
          <a:p>
            <a:pPr marL="0" lvl="0" indent="0">
              <a:spcAft>
                <a:spcPts val="400"/>
              </a:spcAft>
              <a:buNone/>
              <a:tabLst>
                <a:tab pos="457200" algn="l"/>
              </a:tabLst>
            </a:pPr>
            <a:endParaRPr lang="cs-CZ" sz="2400" dirty="0">
              <a:effectLst/>
              <a:ea typeface="Times New Roman" panose="02020603050405020304" pitchFamily="18" charset="0"/>
            </a:endParaRPr>
          </a:p>
          <a:p>
            <a:pPr marL="0" lvl="0" indent="0">
              <a:spcAft>
                <a:spcPts val="400"/>
              </a:spcAft>
              <a:buNone/>
              <a:tabLst>
                <a:tab pos="457200" algn="l"/>
              </a:tabLst>
            </a:pPr>
            <a:r>
              <a:rPr lang="cs-CZ" sz="2400" dirty="0">
                <a:effectLst/>
                <a:ea typeface="Times New Roman" panose="02020603050405020304" pitchFamily="18" charset="0"/>
              </a:rPr>
              <a:t>5. Určete počet všech přirozených dělitelů čísel   420,  824,  687.</a:t>
            </a:r>
          </a:p>
          <a:p>
            <a:pPr marL="0" lvl="0" indent="0">
              <a:spcAft>
                <a:spcPts val="400"/>
              </a:spcAft>
              <a:buNone/>
              <a:tabLst>
                <a:tab pos="457200" algn="l"/>
              </a:tabLst>
            </a:pPr>
            <a:endParaRPr lang="cs-CZ" sz="2400" dirty="0">
              <a:effectLst/>
              <a:ea typeface="Times New Roman" panose="02020603050405020304" pitchFamily="18" charset="0"/>
            </a:endParaRPr>
          </a:p>
          <a:p>
            <a:pPr marL="0" lvl="0" indent="0">
              <a:spcAft>
                <a:spcPts val="400"/>
              </a:spcAft>
              <a:buNone/>
              <a:tabLst>
                <a:tab pos="457200" algn="l"/>
              </a:tabLst>
            </a:pPr>
            <a:r>
              <a:rPr lang="cs-CZ" sz="2400" dirty="0">
                <a:effectLst/>
                <a:ea typeface="Times New Roman" panose="02020603050405020304" pitchFamily="18" charset="0"/>
              </a:rPr>
              <a:t>6. Obdélník o rozměrech 56cm  a  98cm se má rozdělit příčkami rovnoběžnými se stranami obdélníku na čtverce co možná největší. Kolik bude čtverců a jak velká bude jejich strana?</a:t>
            </a:r>
          </a:p>
          <a:p>
            <a:pPr marL="0" lvl="0" indent="0">
              <a:spcAft>
                <a:spcPts val="400"/>
              </a:spcAft>
              <a:buNone/>
              <a:tabLst>
                <a:tab pos="457200" algn="l"/>
              </a:tabLst>
            </a:pPr>
            <a:endParaRPr lang="cs-CZ" sz="2400" dirty="0">
              <a:effectLst/>
              <a:ea typeface="Times New Roman" panose="02020603050405020304" pitchFamily="18" charset="0"/>
            </a:endParaRPr>
          </a:p>
          <a:p>
            <a:pPr marL="0" lvl="0" indent="0">
              <a:spcAft>
                <a:spcPts val="400"/>
              </a:spcAft>
              <a:buNone/>
              <a:tabLst>
                <a:tab pos="457200" algn="l"/>
              </a:tabLst>
            </a:pPr>
            <a:r>
              <a:rPr lang="cs-CZ" sz="2400" dirty="0">
                <a:effectLst/>
                <a:ea typeface="Times New Roman" panose="02020603050405020304" pitchFamily="18" charset="0"/>
              </a:rPr>
              <a:t>7. V krabici jsou tužky. Víme, že je jich více než 200 a méně než 300 a že se dají svázat do svazků po 10  a po 12. Kolik je tužek  krabici?</a:t>
            </a:r>
          </a:p>
        </p:txBody>
      </p:sp>
    </p:spTree>
    <p:extLst>
      <p:ext uri="{BB962C8B-B14F-4D97-AF65-F5344CB8AC3E}">
        <p14:creationId xmlns:p14="http://schemas.microsoft.com/office/powerpoint/2010/main" val="10915015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BE587EE-3BE2-40B8-A748-DBBEEFB8B4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53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DF21924-ED3F-4CEC-B114-E9B3EAC9B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1213576"/>
          </a:xfrm>
        </p:spPr>
        <p:txBody>
          <a:bodyPr/>
          <a:lstStyle/>
          <a:p>
            <a:r>
              <a:rPr lang="cs-CZ" dirty="0"/>
              <a:t>Neurčité rovnice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5BA541F6-6440-4B9C-86E2-1C9385AC4A8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66000" y="1723225"/>
                <a:ext cx="10753200" cy="3963343"/>
              </a:xfrm>
            </p:spPr>
            <p:txBody>
              <a:bodyPr vert="horz" lIns="0" tIns="0" rIns="0" bIns="0" rtlCol="0" anchor="t">
                <a:noAutofit/>
              </a:bodyPr>
              <a:lstStyle/>
              <a:p>
                <a:pPr marL="71755" indent="0">
                  <a:buNone/>
                </a:pPr>
                <a:r>
                  <a:rPr lang="cs-CZ" sz="2400" dirty="0">
                    <a:cs typeface="Arial"/>
                  </a:rPr>
                  <a:t>Neurčitá rovnice je rovnice se dvěma nebo více neznámými, které se řeší pouze v oboru celých čísel.</a:t>
                </a:r>
              </a:p>
              <a:p>
                <a:pPr marL="71755" indent="0">
                  <a:buNone/>
                </a:pPr>
                <a:endParaRPr lang="cs-CZ" sz="2400" dirty="0">
                  <a:cs typeface="Arial"/>
                </a:endParaRPr>
              </a:p>
              <a:p>
                <a:pPr marL="71755" indent="0">
                  <a:buNone/>
                </a:pPr>
                <a:r>
                  <a:rPr lang="cs-CZ" b="1" dirty="0">
                    <a:cs typeface="Arial"/>
                  </a:rPr>
                  <a:t>Definice 9:</a:t>
                </a:r>
              </a:p>
              <a:p>
                <a:pPr marL="71755" indent="0">
                  <a:buNone/>
                </a:pPr>
                <a:r>
                  <a:rPr lang="cs-CZ" dirty="0">
                    <a:cs typeface="Arial"/>
                  </a:rPr>
                  <a:t>Lineární </a:t>
                </a:r>
                <a:r>
                  <a:rPr lang="cs-CZ" b="1" dirty="0">
                    <a:cs typeface="Arial"/>
                  </a:rPr>
                  <a:t>neurčitá rovnice </a:t>
                </a:r>
                <a:r>
                  <a:rPr lang="cs-CZ" dirty="0">
                    <a:cs typeface="Arial"/>
                  </a:rPr>
                  <a:t>o dvou neznámých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  <a:cs typeface="Arial"/>
                      </a:rPr>
                      <m:t>𝑥</m:t>
                    </m:r>
                    <m:r>
                      <a:rPr lang="cs-CZ" b="0" i="1" smtClean="0">
                        <a:latin typeface="Cambria Math" panose="02040503050406030204" pitchFamily="18" charset="0"/>
                        <a:cs typeface="Arial"/>
                      </a:rPr>
                      <m:t>, </m:t>
                    </m:r>
                    <m:r>
                      <a:rPr lang="cs-CZ" b="0" i="1" smtClean="0">
                        <a:latin typeface="Cambria Math" panose="02040503050406030204" pitchFamily="18" charset="0"/>
                        <a:cs typeface="Arial"/>
                      </a:rPr>
                      <m:t>𝑦</m:t>
                    </m:r>
                  </m:oMath>
                </a14:m>
                <a:r>
                  <a:rPr lang="cs-CZ" dirty="0">
                    <a:cs typeface="Arial"/>
                  </a:rPr>
                  <a:t> je rovnice tvaru </a:t>
                </a:r>
                <a:br>
                  <a:rPr lang="cs-CZ" b="0" i="1" dirty="0">
                    <a:latin typeface="Cambria Math" panose="02040503050406030204" pitchFamily="18" charset="0"/>
                    <a:cs typeface="Arial"/>
                  </a:rPr>
                </a:br>
                <a14:m>
                  <m:oMath xmlns:m="http://schemas.openxmlformats.org/officeDocument/2006/math">
                    <m:r>
                      <a:rPr lang="cs-CZ" b="1" i="1" smtClean="0">
                        <a:latin typeface="Cambria Math" panose="02040503050406030204" pitchFamily="18" charset="0"/>
                        <a:cs typeface="Arial"/>
                      </a:rPr>
                      <m:t>𝒂</m:t>
                    </m:r>
                    <m:r>
                      <a:rPr lang="cs-CZ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∙</m:t>
                    </m:r>
                    <m:r>
                      <a:rPr lang="cs-CZ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𝒙</m:t>
                    </m:r>
                    <m:r>
                      <a:rPr lang="cs-CZ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+</m:t>
                    </m:r>
                    <m:r>
                      <a:rPr lang="cs-CZ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𝒃</m:t>
                    </m:r>
                    <m:r>
                      <a:rPr lang="cs-CZ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∙</m:t>
                    </m:r>
                    <m:r>
                      <a:rPr lang="cs-CZ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𝒚</m:t>
                    </m:r>
                    <m:r>
                      <a:rPr lang="cs-CZ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=</m:t>
                    </m:r>
                    <m:r>
                      <a:rPr lang="cs-CZ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𝒄</m:t>
                    </m:r>
                    <m:r>
                      <a:rPr lang="cs-CZ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.</m:t>
                    </m:r>
                  </m:oMath>
                </a14:m>
                <a:r>
                  <a:rPr lang="cs-CZ" dirty="0">
                    <a:cs typeface="Arial"/>
                  </a:rPr>
                  <a:t> Přitom platí, že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  <a:cs typeface="Arial"/>
                      </a:rPr>
                      <m:t>𝑎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≠0,  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𝑏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≠0</m:t>
                    </m:r>
                    <m:r>
                      <a:rPr lang="cs-CZ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  </m:t>
                    </m:r>
                  </m:oMath>
                </a14:m>
                <a:r>
                  <a:rPr lang="cs-CZ" dirty="0">
                    <a:cs typeface="Arial"/>
                  </a:rPr>
                  <a:t>a všechny koeficienty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  <a:cs typeface="Arial"/>
                      </a:rPr>
                      <m:t>𝑎</m:t>
                    </m:r>
                    <m:r>
                      <a:rPr lang="cs-CZ" b="0" i="1" smtClean="0">
                        <a:latin typeface="Cambria Math" panose="02040503050406030204" pitchFamily="18" charset="0"/>
                        <a:cs typeface="Arial"/>
                      </a:rPr>
                      <m:t>, </m:t>
                    </m:r>
                    <m:r>
                      <a:rPr lang="cs-CZ" b="0" i="1" smtClean="0">
                        <a:latin typeface="Cambria Math" panose="02040503050406030204" pitchFamily="18" charset="0"/>
                        <a:cs typeface="Arial"/>
                      </a:rPr>
                      <m:t>𝑏</m:t>
                    </m:r>
                    <m:r>
                      <a:rPr lang="cs-CZ" b="0" i="1" smtClean="0">
                        <a:latin typeface="Cambria Math" panose="02040503050406030204" pitchFamily="18" charset="0"/>
                        <a:cs typeface="Arial"/>
                      </a:rPr>
                      <m:t>, </m:t>
                    </m:r>
                    <m:r>
                      <a:rPr lang="cs-CZ" b="0" i="1" smtClean="0">
                        <a:latin typeface="Cambria Math" panose="02040503050406030204" pitchFamily="18" charset="0"/>
                        <a:cs typeface="Arial"/>
                      </a:rPr>
                      <m:t>𝑐</m:t>
                    </m:r>
                  </m:oMath>
                </a14:m>
                <a:r>
                  <a:rPr lang="cs-CZ" dirty="0">
                    <a:cs typeface="Arial"/>
                  </a:rPr>
                  <a:t> jsou celá čísla. Neznámé 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 panose="02040503050406030204" pitchFamily="18" charset="0"/>
                        <a:cs typeface="Arial"/>
                      </a:rPr>
                      <m:t>𝑥</m:t>
                    </m:r>
                    <m:r>
                      <a:rPr lang="cs-CZ" i="1">
                        <a:latin typeface="Cambria Math" panose="02040503050406030204" pitchFamily="18" charset="0"/>
                        <a:cs typeface="Arial"/>
                      </a:rPr>
                      <m:t>, </m:t>
                    </m:r>
                    <m:r>
                      <a:rPr lang="cs-CZ" i="1">
                        <a:latin typeface="Cambria Math" panose="02040503050406030204" pitchFamily="18" charset="0"/>
                        <a:cs typeface="Arial"/>
                      </a:rPr>
                      <m:t>𝑦</m:t>
                    </m:r>
                  </m:oMath>
                </a14:m>
                <a:r>
                  <a:rPr lang="cs-CZ" dirty="0">
                    <a:cs typeface="Arial"/>
                  </a:rPr>
                  <a:t> hledáme také v množině celých čísel.</a:t>
                </a:r>
              </a:p>
              <a:p>
                <a:pPr marL="251460" indent="-179705">
                  <a:buNone/>
                </a:pPr>
                <a:endParaRPr lang="cs-CZ" sz="2400" b="1" dirty="0">
                  <a:cs typeface="Arial"/>
                </a:endParaRPr>
              </a:p>
              <a:p>
                <a:pPr marL="71755" indent="0">
                  <a:buNone/>
                </a:pPr>
                <a:endParaRPr lang="cs-CZ" dirty="0">
                  <a:cs typeface="Arial"/>
                </a:endParaRPr>
              </a:p>
              <a:p>
                <a:pPr marL="71755" indent="0">
                  <a:buNone/>
                </a:pPr>
                <a:endParaRPr lang="cs-CZ" dirty="0">
                  <a:cs typeface="Arial"/>
                </a:endParaRPr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5BA541F6-6440-4B9C-86E2-1C9385AC4A8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66000" y="1723225"/>
                <a:ext cx="10753200" cy="3963343"/>
              </a:xfrm>
              <a:blipFill>
                <a:blip r:embed="rId2"/>
                <a:stretch>
                  <a:fillRect l="-1304" t="-1231" r="-226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Obdélník: se zakulacenými rohy 1">
            <a:extLst>
              <a:ext uri="{FF2B5EF4-FFF2-40B4-BE49-F238E27FC236}">
                <a16:creationId xmlns:a16="http://schemas.microsoft.com/office/drawing/2014/main" id="{91BCB780-EEAE-4B9B-B0BD-7A8906887720}"/>
              </a:ext>
            </a:extLst>
          </p:cNvPr>
          <p:cNvSpPr/>
          <p:nvPr/>
        </p:nvSpPr>
        <p:spPr bwMode="auto">
          <a:xfrm>
            <a:off x="520800" y="2964273"/>
            <a:ext cx="11005200" cy="2691829"/>
          </a:xfrm>
          <a:prstGeom prst="roundRect">
            <a:avLst/>
          </a:prstGeom>
          <a:solidFill>
            <a:schemeClr val="accent1">
              <a:alpha val="2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5278322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B021C8E-CA68-4104-BFEF-A4B7537A255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54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6A4AB7B-70AC-453D-8D74-74D56A3903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Poznámky k neurčitým rovnicím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FB36A6B3-E2C4-459A-ABDD-CFA9EB88389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20000" y="1692002"/>
                <a:ext cx="7756180" cy="4139998"/>
              </a:xfrm>
            </p:spPr>
            <p:txBody>
              <a:bodyPr/>
              <a:lstStyle/>
              <a:p>
                <a:r>
                  <a:rPr lang="cs-CZ" sz="2400" dirty="0"/>
                  <a:t>Pokud koeficienty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cs-CZ" sz="2400" dirty="0"/>
                  <a:t> jsou racionální čísla, ale nejsou celá čísla, můžeme rovnici vhodným číslem vynásobit tak, aby všechny koeficienty patřily do množiny celých čísel. </a:t>
                </a:r>
              </a:p>
              <a:p>
                <a:endParaRPr lang="cs-CZ" sz="2400" dirty="0"/>
              </a:p>
              <a:p>
                <a:r>
                  <a:rPr lang="cs-CZ" sz="2400" dirty="0"/>
                  <a:t>S neurčitými rovnicemi se také můžete setkat pod názvem </a:t>
                </a:r>
                <a:r>
                  <a:rPr lang="cs-CZ" sz="2400" b="1" i="1" dirty="0" err="1"/>
                  <a:t>Diofantické</a:t>
                </a:r>
                <a:r>
                  <a:rPr lang="cs-CZ" sz="2400" b="1" i="1" dirty="0"/>
                  <a:t> rovnice.</a:t>
                </a:r>
                <a:r>
                  <a:rPr lang="cs-CZ" sz="2400" dirty="0"/>
                  <a:t> </a:t>
                </a:r>
                <a:r>
                  <a:rPr lang="cs-CZ" sz="2400" dirty="0" err="1"/>
                  <a:t>Diofantos</a:t>
                </a:r>
                <a:r>
                  <a:rPr lang="cs-CZ" sz="2400" dirty="0"/>
                  <a:t> z Alexandrie byl řecký matematik z 3. století př. n. l., který se řešením těchto rovnic zabýval.</a:t>
                </a:r>
                <a:r>
                  <a:rPr lang="cs-CZ" sz="2400" b="1" i="1" dirty="0"/>
                  <a:t> </a:t>
                </a:r>
                <a:endParaRPr lang="cs-CZ" sz="2400" b="1" dirty="0"/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FB36A6B3-E2C4-459A-ABDD-CFA9EB88389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20000" y="1692002"/>
                <a:ext cx="7756180" cy="4139998"/>
              </a:xfrm>
              <a:blipFill>
                <a:blip r:embed="rId2"/>
                <a:stretch>
                  <a:fillRect l="-1258" t="-1178" b="-279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Obrázek 6" descr="Obsah obrázku text, muž, staré, pózování&#10;&#10;Popis byl vytvořen automaticky">
            <a:extLst>
              <a:ext uri="{FF2B5EF4-FFF2-40B4-BE49-F238E27FC236}">
                <a16:creationId xmlns:a16="http://schemas.microsoft.com/office/drawing/2014/main" id="{7DA048B4-B459-41F3-BA33-3A0C3EBF5B6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4268" y="1692002"/>
            <a:ext cx="3201560" cy="3893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43826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53684B4-4368-428A-B31F-B1F0CD75B88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55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AF545D1-FBDE-4189-98EC-579C84D1E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Kdy je neurčitá rovnice řešitelná?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A457042A-9F07-4C73-9042-BDC2B9DBD86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20000" y="1520574"/>
                <a:ext cx="10753200" cy="2856217"/>
              </a:xfrm>
            </p:spPr>
            <p:txBody>
              <a:bodyPr/>
              <a:lstStyle/>
              <a:p>
                <a:pPr marL="7200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cs-CZ" dirty="0"/>
              </a:p>
              <a:p>
                <a:pPr marL="72000" indent="0">
                  <a:buNone/>
                </a:pPr>
                <a:endParaRPr lang="cs-CZ" dirty="0"/>
              </a:p>
              <a:p>
                <a:r>
                  <a:rPr lang="cs-CZ" dirty="0"/>
                  <a:t>Neurčitá rovnice má řešení buď nekonečně mnoho, nebo žádné.</a:t>
                </a:r>
              </a:p>
              <a:p>
                <a:endParaRPr lang="cs-CZ" dirty="0"/>
              </a:p>
              <a:p>
                <a:r>
                  <a:rPr lang="cs-CZ" dirty="0"/>
                  <a:t>Pokud je </a:t>
                </a:r>
                <a:r>
                  <a:rPr lang="cs-CZ" b="1" dirty="0"/>
                  <a:t>největší společný dělitel koeficientů </a:t>
                </a:r>
                <a14:m>
                  <m:oMath xmlns:m="http://schemas.openxmlformats.org/officeDocument/2006/math">
                    <m:r>
                      <a:rPr lang="cs-CZ" b="1" i="1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cs-CZ" b="1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cs-CZ" b="1" i="1" smtClean="0">
                        <a:latin typeface="Cambria Math" panose="02040503050406030204" pitchFamily="18" charset="0"/>
                      </a:rPr>
                      <m:t>𝒃</m:t>
                    </m:r>
                    <m:r>
                      <a:rPr lang="cs-CZ" b="1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cs-CZ" dirty="0"/>
                  <a:t>dělitelem koeficientu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cs-CZ" dirty="0"/>
                  <a:t>, má neurčitá rovnice nekonečně mnoho řešení.</a:t>
                </a:r>
              </a:p>
              <a:p>
                <a:endParaRPr lang="cs-CZ" dirty="0"/>
              </a:p>
              <a:p>
                <a:r>
                  <a:rPr lang="cs-CZ" dirty="0"/>
                  <a:t>Pokud není největší společný dělitel koeficientů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cs-CZ" dirty="0"/>
                  <a:t>dělitelem koeficientu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cs-CZ" dirty="0"/>
                  <a:t>, nemá neurčitá rovnice žádné řešení.</a:t>
                </a:r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A457042A-9F07-4C73-9042-BDC2B9DBD86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20000" y="1520574"/>
                <a:ext cx="10753200" cy="2856217"/>
              </a:xfrm>
              <a:blipFill>
                <a:blip r:embed="rId2"/>
                <a:stretch>
                  <a:fillRect l="-1190" b="-5032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D0519909-8D05-4F40-A496-26E321A2A437}"/>
              </a:ext>
            </a:extLst>
          </p:cNvPr>
          <p:cNvSpPr/>
          <p:nvPr/>
        </p:nvSpPr>
        <p:spPr bwMode="auto">
          <a:xfrm>
            <a:off x="4623371" y="1397285"/>
            <a:ext cx="2948683" cy="688369"/>
          </a:xfrm>
          <a:prstGeom prst="roundRect">
            <a:avLst/>
          </a:prstGeom>
          <a:solidFill>
            <a:schemeClr val="accent1">
              <a:alpha val="2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9750138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98A85B9-C547-4280-92BC-A923297CFF4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56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54AB2D5-F97B-49B2-8D7B-D28BC036D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75856"/>
            <a:ext cx="10753200" cy="451576"/>
          </a:xfrm>
        </p:spPr>
        <p:txBody>
          <a:bodyPr/>
          <a:lstStyle/>
          <a:p>
            <a:r>
              <a:rPr lang="cs-CZ" dirty="0"/>
              <a:t>Příklad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713383FB-1876-4741-9D28-1CD6E69C05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14000" y="1170546"/>
                <a:ext cx="11555392" cy="4516908"/>
              </a:xfrm>
            </p:spPr>
            <p:txBody>
              <a:bodyPr/>
              <a:lstStyle/>
              <a:p>
                <a:pPr marL="72000" indent="0">
                  <a:buNone/>
                </a:pPr>
                <a:r>
                  <a:rPr lang="cs-CZ" sz="2400" dirty="0"/>
                  <a:t>Rozhodněte o řešitelnosti následujících rovnic a uveďte alespoň dvě různá řešení.</a:t>
                </a:r>
              </a:p>
              <a:p>
                <a:pPr marL="586350" indent="-514350">
                  <a:buFont typeface="+mj-lt"/>
                  <a:buAutoNum type="alphaLcParenR"/>
                </a:pP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−2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=6</m:t>
                    </m:r>
                  </m:oMath>
                </a14:m>
                <a:endParaRPr lang="cs-CZ" sz="2400" b="0" dirty="0"/>
              </a:p>
              <a:p>
                <a:pPr marL="586350" indent="-514350">
                  <a:buFont typeface="+mj-lt"/>
                  <a:buAutoNum type="alphaLcParenR"/>
                </a:pP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8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+12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cs-CZ" sz="2400" dirty="0"/>
              </a:p>
              <a:p>
                <a:pPr marL="586350" indent="-514350">
                  <a:buFont typeface="+mj-lt"/>
                  <a:buAutoNum type="alphaLcParenR"/>
                </a:pPr>
                <a:endParaRPr lang="cs-CZ" sz="2400" dirty="0"/>
              </a:p>
              <a:p>
                <a:pPr marL="72000" indent="0">
                  <a:buNone/>
                </a:pPr>
                <a:r>
                  <a:rPr lang="cs-CZ" sz="2400" dirty="0"/>
                  <a:t>Řešení:</a:t>
                </a:r>
              </a:p>
              <a:p>
                <a:pPr marL="586350" indent="-514350">
                  <a:buFont typeface="+mj-lt"/>
                  <a:buAutoNum type="alphaLcParenR"/>
                </a:pPr>
                <a:r>
                  <a:rPr lang="cs-CZ" sz="2400" b="0" dirty="0"/>
                  <a:t>Pro koeficienty rovnice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−2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=6</m:t>
                    </m:r>
                  </m:oMath>
                </a14:m>
                <a:r>
                  <a:rPr lang="cs-CZ" sz="2400" b="0" dirty="0"/>
                  <a:t> platí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sz="2400" b="0" i="0" smtClean="0">
                        <a:latin typeface="Cambria Math" panose="02040503050406030204" pitchFamily="18" charset="0"/>
                      </a:rPr>
                      <m:t>D</m:t>
                    </m:r>
                    <m:d>
                      <m:dPr>
                        <m:ctrlPr>
                          <a:rPr lang="cs-CZ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5,−2</m:t>
                        </m:r>
                      </m:e>
                    </m:d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cs-CZ" sz="2400" b="0" dirty="0"/>
                  <a:t> a jistě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1|6.</m:t>
                    </m:r>
                  </m:oMath>
                </a14:m>
                <a:r>
                  <a:rPr lang="cs-CZ" sz="2400" b="0" dirty="0"/>
                  <a:t> Proto má rovnice nekonečně mnoho řešení, například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=2, 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cs-CZ" sz="2400" b="0" dirty="0"/>
                  <a:t>, nebo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=−4, 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=−13</m:t>
                    </m:r>
                  </m:oMath>
                </a14:m>
                <a:r>
                  <a:rPr lang="cs-CZ" sz="2400" b="0" dirty="0"/>
                  <a:t>.</a:t>
                </a:r>
              </a:p>
              <a:p>
                <a:pPr marL="586350" indent="-514350">
                  <a:buFont typeface="+mj-lt"/>
                  <a:buAutoNum type="alphaLcParenR"/>
                </a:pPr>
                <a:endParaRPr lang="cs-CZ" sz="2400" b="0" dirty="0"/>
              </a:p>
              <a:p>
                <a:pPr marL="586350" indent="-514350">
                  <a:buFont typeface="+mj-lt"/>
                  <a:buAutoNum type="alphaLcParenR"/>
                </a:pPr>
                <a:r>
                  <a:rPr lang="cs-CZ" sz="2400" dirty="0"/>
                  <a:t>Pro koeficienty rovnice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8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+12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cs-CZ" sz="2400" dirty="0"/>
                  <a:t> určíme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sz="2400">
                        <a:latin typeface="Cambria Math" panose="02040503050406030204" pitchFamily="18" charset="0"/>
                      </a:rPr>
                      <m:t>D</m:t>
                    </m:r>
                    <m:d>
                      <m:dPr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e>
                    </m:d>
                    <m:r>
                      <a:rPr lang="cs-CZ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cs-CZ" sz="2400" dirty="0"/>
                  <a:t>. Vidíme, že číslo 4 nedělí koeficient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cs-CZ" sz="2400" dirty="0"/>
                  <a:t>, tedy číslo 2. Proto neexistuje žádné řešení této neurčité rovnice.  </a:t>
                </a:r>
              </a:p>
              <a:p>
                <a:pPr marL="72000" indent="0">
                  <a:buNone/>
                </a:pPr>
                <a:endParaRPr lang="cs-CZ" sz="2400" b="0" dirty="0"/>
              </a:p>
              <a:p>
                <a:pPr marL="72000" indent="0">
                  <a:buNone/>
                </a:pPr>
                <a:endParaRPr lang="cs-CZ" dirty="0"/>
              </a:p>
              <a:p>
                <a:pPr marL="72000" indent="0">
                  <a:buNone/>
                </a:pPr>
                <a:endParaRPr lang="cs-CZ" dirty="0"/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713383FB-1876-4741-9D28-1CD6E69C05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14000" y="1170546"/>
                <a:ext cx="11555392" cy="4516908"/>
              </a:xfrm>
              <a:blipFill>
                <a:blip r:embed="rId2"/>
                <a:stretch>
                  <a:fillRect l="-1003" t="-945" r="-475" b="-1457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4868243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3AC6F2B-FF86-48F1-B8E1-3F4D4A72E59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57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DE3875C-335F-4AEE-933B-07D602D1A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309033"/>
            <a:ext cx="10753200" cy="451576"/>
          </a:xfrm>
        </p:spPr>
        <p:txBody>
          <a:bodyPr/>
          <a:lstStyle/>
          <a:p>
            <a:r>
              <a:rPr lang="cs-CZ" dirty="0"/>
              <a:t>Řešení redukční metodou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2AE2F9B0-101E-4FDD-BF5E-10426BE38CA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61101" y="1030228"/>
                <a:ext cx="11069798" cy="4139998"/>
              </a:xfrm>
            </p:spPr>
            <p:txBody>
              <a:bodyPr/>
              <a:lstStyle/>
              <a:p>
                <a:pPr marL="72000" indent="0">
                  <a:buNone/>
                </a:pPr>
                <a:r>
                  <a:rPr lang="cs-CZ" sz="2000" dirty="0"/>
                  <a:t>Neurčité rovnice řešíme tzv. redukční metodou. Takové řešení je předvedeno u následujícího příkladu, získáme pomocí něj všechna řešení rovnice.</a:t>
                </a:r>
              </a:p>
              <a:p>
                <a:pPr marL="72000" indent="0">
                  <a:buNone/>
                </a:pPr>
                <a:endParaRPr lang="cs-CZ" sz="2000" dirty="0"/>
              </a:p>
              <a:p>
                <a:pPr marL="72000" indent="0">
                  <a:buNone/>
                </a:pPr>
                <a:r>
                  <a:rPr lang="cs-CZ" sz="2000" b="1" dirty="0"/>
                  <a:t>Příklad:</a:t>
                </a:r>
                <a:r>
                  <a:rPr lang="cs-CZ" sz="2000" dirty="0"/>
                  <a:t> Řešte neurčitou rovnici </a:t>
                </a: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−2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=6</m:t>
                    </m:r>
                  </m:oMath>
                </a14:m>
                <a:r>
                  <a:rPr lang="cs-CZ" sz="2000" b="0" dirty="0"/>
                  <a:t>.</a:t>
                </a:r>
              </a:p>
              <a:p>
                <a:pPr marL="72000" indent="0">
                  <a:buNone/>
                </a:pPr>
                <a:r>
                  <a:rPr lang="cs-CZ" sz="2000" b="0" dirty="0"/>
                  <a:t>Nejprve si vyjádříme tu neznámou, u které stojí koeficient s menší absolutní hodnotou, v našem případě </a:t>
                </a: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−6</m:t>
                        </m:r>
                      </m:num>
                      <m:den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cs-CZ" sz="2000" b="0" dirty="0"/>
                  <a:t>. </a:t>
                </a:r>
                <a:r>
                  <a:rPr lang="cs-CZ" sz="2000" dirty="0"/>
                  <a:t>Víme, že hledáme řešení pouze v celých číslech, proto musí být vyjádřený výraz celým číslem. Upravíme jej tak, abychom co nejvíce zjednodušili čitatel zlomku </a:t>
                </a:r>
                <a:br>
                  <a:rPr lang="cs-CZ" sz="2000" i="1" dirty="0"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r>
                      <a:rPr lang="cs-CZ" sz="20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cs-CZ" sz="20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000" i="1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cs-CZ" sz="20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cs-CZ" sz="2000" i="1">
                            <a:latin typeface="Cambria Math" panose="02040503050406030204" pitchFamily="18" charset="0"/>
                          </a:rPr>
                          <m:t>−6</m:t>
                        </m:r>
                      </m:num>
                      <m:den>
                        <m:r>
                          <a:rPr lang="cs-CZ" sz="20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−6</m:t>
                        </m:r>
                      </m:num>
                      <m:den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−3+</m:t>
                    </m:r>
                    <m:f>
                      <m:fPr>
                        <m:ctrlPr>
                          <a:rPr lang="cs-CZ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cs-CZ" sz="2000" b="0" dirty="0"/>
                  <a:t>.</a:t>
                </a:r>
              </a:p>
              <a:p>
                <a:pPr marL="72000" indent="0">
                  <a:buNone/>
                </a:pPr>
                <a:r>
                  <a:rPr lang="cs-CZ" sz="2000" dirty="0"/>
                  <a:t>Vidíme, že </a:t>
                </a: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−3</m:t>
                    </m:r>
                  </m:oMath>
                </a14:m>
                <a:r>
                  <a:rPr lang="cs-CZ" sz="2000" b="0" dirty="0"/>
                  <a:t> je určitě celé číslo, musí ale platit, že také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cs-CZ" sz="2000" b="0" dirty="0"/>
                  <a:t> bude celé číslo, které si označíme například </a:t>
                </a: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cs-CZ" sz="2000" b="0" dirty="0"/>
                  <a:t>. Odtud snadno vyjádříme </a:t>
                </a: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cs-CZ" sz="2000" b="0" dirty="0"/>
                  <a:t> a po dosazení do vyjádření </a:t>
                </a: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cs-CZ" sz="2000" b="0" dirty="0"/>
                  <a:t> dostáváme </a:t>
                </a:r>
                <a:br>
                  <a:rPr lang="cs-CZ" sz="2000" b="0" i="1" dirty="0"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=2</m:t>
                    </m:r>
                    <m:d>
                      <m:dPr>
                        <m:ctrlPr>
                          <a:rPr lang="cs-CZ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−3+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=5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−3</m:t>
                    </m:r>
                  </m:oMath>
                </a14:m>
                <a:r>
                  <a:rPr lang="cs-CZ" sz="2000" b="0" dirty="0"/>
                  <a:t>. Všechny výsledky jsou tedy tvaru </a:t>
                </a: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,  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=5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−3,  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cs-CZ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𝜖</m:t>
                    </m:r>
                    <m:r>
                      <a:rPr lang="cs-CZ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cs-CZ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𝒁</m:t>
                    </m:r>
                  </m:oMath>
                </a14:m>
                <a:r>
                  <a:rPr lang="cs-CZ" sz="2000" b="0" dirty="0"/>
                  <a:t>. </a:t>
                </a:r>
              </a:p>
              <a:p>
                <a:pPr marL="72000" indent="0">
                  <a:buNone/>
                </a:pPr>
                <a:endParaRPr lang="cs-CZ" sz="2400" dirty="0"/>
              </a:p>
              <a:p>
                <a:pPr marL="72000" indent="0">
                  <a:buNone/>
                </a:pPr>
                <a:endParaRPr lang="cs-CZ" sz="2400" dirty="0"/>
              </a:p>
              <a:p>
                <a:pPr marL="72000" indent="0">
                  <a:buNone/>
                </a:pPr>
                <a:endParaRPr lang="cs-CZ" sz="2400" dirty="0"/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2AE2F9B0-101E-4FDD-BF5E-10426BE38CA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61101" y="1030228"/>
                <a:ext cx="11069798" cy="4139998"/>
              </a:xfrm>
              <a:blipFill>
                <a:blip r:embed="rId2"/>
                <a:stretch>
                  <a:fillRect l="-716" r="-496" b="-2385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223863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3AC6F2B-FF86-48F1-B8E1-3F4D4A72E59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58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DE3875C-335F-4AEE-933B-07D602D1A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309033"/>
            <a:ext cx="10753200" cy="451576"/>
          </a:xfrm>
        </p:spPr>
        <p:txBody>
          <a:bodyPr/>
          <a:lstStyle/>
          <a:p>
            <a:r>
              <a:rPr lang="cs-CZ" dirty="0"/>
              <a:t>Řešení redukční metodou - pokračování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2AE2F9B0-101E-4FDD-BF5E-10426BE38CA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40000" y="978857"/>
                <a:ext cx="11069798" cy="4139998"/>
              </a:xfrm>
            </p:spPr>
            <p:txBody>
              <a:bodyPr/>
              <a:lstStyle/>
              <a:p>
                <a:pPr marL="72000" indent="0">
                  <a:buNone/>
                </a:pPr>
                <a:r>
                  <a:rPr lang="cs-CZ" sz="2000" i="1" dirty="0"/>
                  <a:t>(Pokračování příkladu)</a:t>
                </a:r>
              </a:p>
              <a:p>
                <a:pPr marL="72000" indent="0">
                  <a:buNone/>
                </a:pPr>
                <a:r>
                  <a:rPr lang="cs-CZ" sz="2000" b="0" dirty="0"/>
                  <a:t>Všechny výsledky jsou tedy tvaru </a:t>
                </a: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,  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=5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−3,  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cs-CZ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𝜖</m:t>
                    </m:r>
                    <m:r>
                      <a:rPr lang="cs-CZ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cs-CZ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𝒁</m:t>
                    </m:r>
                  </m:oMath>
                </a14:m>
                <a:r>
                  <a:rPr lang="cs-CZ" sz="2000" b="0" dirty="0"/>
                  <a:t>.</a:t>
                </a:r>
                <a:endParaRPr lang="cs-CZ" sz="2000" dirty="0"/>
              </a:p>
              <a:p>
                <a:pPr marL="72000" indent="0">
                  <a:buNone/>
                </a:pPr>
                <a:r>
                  <a:rPr lang="cs-CZ" sz="2000" dirty="0"/>
                  <a:t>Několik výsledků si můžeme vypsat pomocí přehledné tabulky:</a:t>
                </a:r>
              </a:p>
              <a:p>
                <a:pPr marL="72000" indent="0">
                  <a:buNone/>
                </a:pPr>
                <a:endParaRPr lang="cs-CZ" sz="2000" dirty="0"/>
              </a:p>
              <a:p>
                <a:pPr marL="72000" indent="0">
                  <a:buNone/>
                </a:pPr>
                <a:endParaRPr lang="cs-CZ" sz="2000" dirty="0"/>
              </a:p>
              <a:p>
                <a:pPr marL="72000" indent="0">
                  <a:buNone/>
                </a:pPr>
                <a:endParaRPr lang="cs-CZ" sz="2000" dirty="0"/>
              </a:p>
              <a:p>
                <a:pPr marL="72000" indent="0">
                  <a:buNone/>
                </a:pPr>
                <a:endParaRPr lang="cs-CZ" sz="2000" dirty="0"/>
              </a:p>
              <a:p>
                <a:pPr marL="72000" indent="0">
                  <a:buNone/>
                </a:pPr>
                <a:endParaRPr lang="cs-CZ" sz="2000" dirty="0"/>
              </a:p>
              <a:p>
                <a:pPr marL="72000" indent="0">
                  <a:buNone/>
                </a:pPr>
                <a:r>
                  <a:rPr lang="cs-CZ" sz="2000" dirty="0"/>
                  <a:t>Zkoušku provedeme dosazením několika výsledků do zadání, např. </a:t>
                </a:r>
                <a:br>
                  <a:rPr lang="cs-CZ" sz="2000" dirty="0"/>
                </a:b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=0, 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=−3 → 5∙0−2∙</m:t>
                    </m:r>
                    <m:d>
                      <m:dPr>
                        <m:ctrlPr>
                          <a:rPr lang="cs-CZ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−3</m:t>
                        </m:r>
                      </m:e>
                    </m:d>
                    <m:r>
                      <a:rPr lang="cs-CZ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=6</m:t>
                    </m:r>
                  </m:oMath>
                </a14:m>
                <a:r>
                  <a:rPr lang="cs-CZ" sz="2000" dirty="0"/>
                  <a:t> </a:t>
                </a:r>
                <a:br>
                  <a:rPr lang="cs-CZ" sz="2000" dirty="0"/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cs-CZ" sz="2000" i="1">
                          <a:latin typeface="Cambria Math" panose="02040503050406030204" pitchFamily="18" charset="0"/>
                        </a:rPr>
                        <m:t>=4, </m:t>
                      </m:r>
                      <m:r>
                        <a:rPr lang="cs-CZ" sz="20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cs-CZ" sz="2000" i="1">
                          <a:latin typeface="Cambria Math" panose="02040503050406030204" pitchFamily="18" charset="0"/>
                        </a:rPr>
                        <m:t>=7 → 5∙4−2∙7=20−14=6</m:t>
                      </m:r>
                    </m:oMath>
                  </m:oMathPara>
                </a14:m>
                <a:endParaRPr lang="cs-CZ" sz="2000" dirty="0"/>
              </a:p>
              <a:p>
                <a:pPr marL="72000" indent="0">
                  <a:buNone/>
                </a:pPr>
                <a:endParaRPr lang="cs-CZ" sz="2000" dirty="0"/>
              </a:p>
              <a:p>
                <a:pPr marL="72000" indent="0">
                  <a:buNone/>
                </a:pPr>
                <a:endParaRPr lang="cs-CZ" sz="2400" dirty="0"/>
              </a:p>
              <a:p>
                <a:pPr marL="72000" indent="0">
                  <a:buNone/>
                </a:pPr>
                <a:endParaRPr lang="cs-CZ" sz="2400" dirty="0"/>
              </a:p>
              <a:p>
                <a:pPr marL="72000" indent="0">
                  <a:buNone/>
                </a:pPr>
                <a:endParaRPr lang="cs-CZ" sz="2400" dirty="0"/>
              </a:p>
              <a:p>
                <a:pPr marL="72000" indent="0">
                  <a:buNone/>
                </a:pPr>
                <a:endParaRPr lang="cs-CZ" sz="2400" dirty="0"/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2AE2F9B0-101E-4FDD-BF5E-10426BE38CA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40000" y="978857"/>
                <a:ext cx="11069798" cy="4139998"/>
              </a:xfrm>
              <a:blipFill>
                <a:blip r:embed="rId2"/>
                <a:stretch>
                  <a:fillRect l="-771" b="-2002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" name="Tabulka 5">
            <a:extLst>
              <a:ext uri="{FF2B5EF4-FFF2-40B4-BE49-F238E27FC236}">
                <a16:creationId xmlns:a16="http://schemas.microsoft.com/office/drawing/2014/main" id="{D0247865-0C6D-4DFE-9C4F-6ABDA601502D}"/>
              </a:ext>
            </a:extLst>
          </p:cNvPr>
          <p:cNvGraphicFramePr>
            <a:graphicFrameLocks noGrp="1"/>
          </p:cNvGraphicFramePr>
          <p:nvPr/>
        </p:nvGraphicFramePr>
        <p:xfrm>
          <a:off x="1785421" y="2687320"/>
          <a:ext cx="5046894" cy="148336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682298">
                  <a:extLst>
                    <a:ext uri="{9D8B030D-6E8A-4147-A177-3AD203B41FA5}">
                      <a16:colId xmlns:a16="http://schemas.microsoft.com/office/drawing/2014/main" val="917405505"/>
                    </a:ext>
                  </a:extLst>
                </a:gridCol>
                <a:gridCol w="1682298">
                  <a:extLst>
                    <a:ext uri="{9D8B030D-6E8A-4147-A177-3AD203B41FA5}">
                      <a16:colId xmlns:a16="http://schemas.microsoft.com/office/drawing/2014/main" val="511121620"/>
                    </a:ext>
                  </a:extLst>
                </a:gridCol>
                <a:gridCol w="1682298">
                  <a:extLst>
                    <a:ext uri="{9D8B030D-6E8A-4147-A177-3AD203B41FA5}">
                      <a16:colId xmlns:a16="http://schemas.microsoft.com/office/drawing/2014/main" val="306060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x=2t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y=5t-3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33992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-3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53156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52448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75348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754854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28A0E9E-2E89-4F91-A2B0-6B9705AA8C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59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F466178-41CA-4062-9F55-13AE28514A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Slovní úloha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71117BC5-7828-4CCE-A2CE-B505E570029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40000" y="1061050"/>
                <a:ext cx="11059524" cy="4139998"/>
              </a:xfrm>
            </p:spPr>
            <p:txBody>
              <a:bodyPr/>
              <a:lstStyle/>
              <a:p>
                <a:pPr marL="72000" indent="0">
                  <a:buNone/>
                </a:pPr>
                <a:r>
                  <a:rPr lang="cs-CZ" sz="2000" b="1" dirty="0"/>
                  <a:t>Kolika způsoby můžeme vyplatit 69 Kč pouze mincemi 2 Kč a 5 Kč?</a:t>
                </a:r>
              </a:p>
              <a:p>
                <a:pPr marL="72000" indent="0">
                  <a:buNone/>
                </a:pPr>
                <a:endParaRPr lang="cs-CZ" sz="2000" dirty="0"/>
              </a:p>
              <a:p>
                <a:pPr marL="72000" indent="0">
                  <a:buNone/>
                </a:pPr>
                <a:r>
                  <a:rPr lang="cs-CZ" sz="2000" b="1" dirty="0"/>
                  <a:t>Řešení:</a:t>
                </a:r>
              </a:p>
              <a:p>
                <a:pPr marL="72000" indent="0">
                  <a:buNone/>
                </a:pPr>
                <a:r>
                  <a:rPr lang="cs-CZ" sz="2000" dirty="0"/>
                  <a:t>Označme si </a:t>
                </a: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cs-CZ" sz="2000" dirty="0"/>
                  <a:t> počet dvoukorunových mincí a </a:t>
                </a: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cs-CZ" sz="2000" dirty="0"/>
                  <a:t> počet pětikorunových mincí. Vztah ze zadání můžeme zapsat jako rovnici </a:t>
                </a: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+5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=69</m:t>
                    </m:r>
                  </m:oMath>
                </a14:m>
                <a:r>
                  <a:rPr lang="cs-CZ" sz="2000" dirty="0"/>
                  <a:t>.</a:t>
                </a:r>
              </a:p>
              <a:p>
                <a:pPr marL="72000" indent="0">
                  <a:buNone/>
                </a:pPr>
                <a:r>
                  <a:rPr lang="cs-CZ" sz="2000" dirty="0"/>
                  <a:t>Zkontrolujeme řešitelnost úlohy: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sz="2000" b="0" i="0" smtClean="0">
                        <a:latin typeface="Cambria Math" panose="02040503050406030204" pitchFamily="18" charset="0"/>
                      </a:rPr>
                      <m:t>D</m:t>
                    </m:r>
                    <m:d>
                      <m:dPr>
                        <m:ctrlPr>
                          <a:rPr lang="cs-CZ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2,5</m:t>
                        </m:r>
                      </m:e>
                    </m:d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=1,  1|69,</m:t>
                    </m:r>
                  </m:oMath>
                </a14:m>
                <a:r>
                  <a:rPr lang="cs-CZ" sz="2000" dirty="0"/>
                  <a:t> úloha má v celých číslech nekonečně mnoho řešení. Nás budou ale zajímat pouze ta řešení, kdy jsou obě neznámé nezáporné (záporným počtem mincí neplatíme).</a:t>
                </a:r>
              </a:p>
              <a:p>
                <a:pPr marL="72000" indent="0">
                  <a:buNone/>
                </a:pPr>
                <a:r>
                  <a:rPr lang="cs-CZ" sz="2000" dirty="0"/>
                  <a:t>Vyjádříme </a:t>
                </a: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69−5</m:t>
                        </m:r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68+1−4</m:t>
                        </m:r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=34−2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cs-CZ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cs-CZ" sz="2000" dirty="0"/>
                  <a:t>  a označíme </a:t>
                </a: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cs-CZ" sz="2000" dirty="0"/>
                  <a:t>.  Z poslední rovnosti snadno získáme </a:t>
                </a: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=1−2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cs-CZ" sz="2000" dirty="0"/>
                  <a:t> a po dosazení do vyjádření </a:t>
                </a: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=34−2</m:t>
                    </m:r>
                    <m:d>
                      <m:dPr>
                        <m:ctrlPr>
                          <a:rPr lang="cs-CZ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1−2</m:t>
                        </m:r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=32+5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cs-CZ" sz="2000" dirty="0"/>
                  <a:t>. </a:t>
                </a:r>
              </a:p>
              <a:p>
                <a:pPr marL="72000" indent="0">
                  <a:buNone/>
                </a:pPr>
                <a:endParaRPr lang="cs-CZ" dirty="0"/>
              </a:p>
              <a:p>
                <a:pPr marL="72000" indent="0">
                  <a:buNone/>
                </a:pPr>
                <a:endParaRPr lang="cs-CZ" dirty="0"/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71117BC5-7828-4CCE-A2CE-B505E570029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40000" y="1061050"/>
                <a:ext cx="11059524" cy="4139998"/>
              </a:xfrm>
              <a:blipFill>
                <a:blip r:embed="rId2"/>
                <a:stretch>
                  <a:fillRect l="-772" b="-1296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220340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4F4BA2A-43B7-47FE-AB33-075D279FBB7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A63B8E0-10C5-4760-B1CF-B167EC7F6C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Relace dělitelnosti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7CF998A2-BB7A-490F-9A42-3973B1660DF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20000" y="1285875"/>
                <a:ext cx="8585925" cy="4546125"/>
              </a:xfrm>
            </p:spPr>
            <p:txBody>
              <a:bodyPr/>
              <a:lstStyle/>
              <a:p>
                <a:pPr marL="72000" indent="0">
                  <a:buNone/>
                </a:pPr>
                <a:r>
                  <a:rPr lang="cs-CZ" sz="2400" b="1" dirty="0"/>
                  <a:t>Příklad 1</a:t>
                </a:r>
              </a:p>
              <a:p>
                <a:pPr marL="72000" indent="0">
                  <a:buNone/>
                </a:pPr>
                <a:r>
                  <a:rPr lang="cs-CZ" sz="2400" dirty="0"/>
                  <a:t>Rozeberme si dělitele čísla 10</a:t>
                </a:r>
              </a:p>
              <a:p>
                <a:r>
                  <a:rPr lang="cs-CZ" sz="2400" dirty="0"/>
                  <a:t>Celočíselných dělitelů čísla 10 je osm, jsou to čísla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1;2;5;10;−1;−2;−5;−10</m:t>
                    </m:r>
                  </m:oMath>
                </a14:m>
                <a:r>
                  <a:rPr lang="cs-CZ" sz="2400" dirty="0"/>
                  <a:t>.</a:t>
                </a:r>
              </a:p>
              <a:p>
                <a:r>
                  <a:rPr lang="cs-CZ" sz="2400" dirty="0"/>
                  <a:t>Dvojice sdružených dělitelů čísla 10 jsou: </a:t>
                </a:r>
                <a:br>
                  <a:rPr lang="cs-CZ" sz="2400" i="1" dirty="0"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1;10     2;5     −1;−10     −2;−5</m:t>
                    </m:r>
                  </m:oMath>
                </a14:m>
                <a:endParaRPr lang="cs-CZ" sz="2400" dirty="0"/>
              </a:p>
              <a:p>
                <a:r>
                  <a:rPr lang="cs-CZ" sz="2400" dirty="0"/>
                  <a:t>Samozřejmí </a:t>
                </a:r>
                <a:r>
                  <a:rPr lang="cs-CZ" sz="2400" dirty="0" err="1"/>
                  <a:t>dělitelé</a:t>
                </a:r>
                <a:r>
                  <a:rPr lang="cs-CZ" sz="2400" dirty="0"/>
                  <a:t> čísla 10 jsou čísla </a:t>
                </a:r>
                <a:br>
                  <a:rPr lang="cs-CZ" sz="2400" b="0" i="1" dirty="0"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1;10;−1;−10 </m:t>
                    </m:r>
                  </m:oMath>
                </a14:m>
                <a:endParaRPr lang="cs-CZ" sz="2400" dirty="0"/>
              </a:p>
              <a:p>
                <a:r>
                  <a:rPr lang="cs-CZ" sz="2400" dirty="0"/>
                  <a:t>Přirození </a:t>
                </a:r>
                <a:r>
                  <a:rPr lang="cs-CZ" sz="2400" dirty="0" err="1"/>
                  <a:t>dělitelé</a:t>
                </a:r>
                <a:r>
                  <a:rPr lang="cs-CZ" sz="2400" dirty="0"/>
                  <a:t> čísla 10 jsou čísla </a:t>
                </a:r>
                <a:br>
                  <a:rPr lang="cs-CZ" sz="2400" b="0" i="1" dirty="0"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1;2;5;10</m:t>
                    </m:r>
                  </m:oMath>
                </a14:m>
                <a:endParaRPr lang="cs-CZ" dirty="0"/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7CF998A2-BB7A-490F-9A42-3973B1660DF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20000" y="1285875"/>
                <a:ext cx="8585925" cy="4546125"/>
              </a:xfrm>
              <a:blipFill>
                <a:blip r:embed="rId2"/>
                <a:stretch>
                  <a:fillRect l="-1278" t="-107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48951228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28A0E9E-2E89-4F91-A2B0-6B9705AA8C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60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F466178-41CA-4062-9F55-13AE28514A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Slovní úloha - pokračování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71117BC5-7828-4CCE-A2CE-B505E570029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40000" y="1061050"/>
                <a:ext cx="11059524" cy="4139998"/>
              </a:xfrm>
            </p:spPr>
            <p:txBody>
              <a:bodyPr/>
              <a:lstStyle/>
              <a:p>
                <a:pPr marL="72000" indent="0">
                  <a:buNone/>
                </a:pPr>
                <a:r>
                  <a:rPr lang="cs-CZ" sz="2000" b="1" dirty="0"/>
                  <a:t>Kolika způsoby můžeme vyplatit 69 Kč pouze mincemi 2 Kč a 5 Kč?</a:t>
                </a:r>
              </a:p>
              <a:p>
                <a:pPr marL="72000" indent="0">
                  <a:buNone/>
                </a:pPr>
                <a:endParaRPr lang="cs-CZ" sz="2000" b="1" dirty="0"/>
              </a:p>
              <a:p>
                <a:pPr marL="72000" indent="0">
                  <a:buNone/>
                </a:pPr>
                <a:r>
                  <a:rPr lang="cs-CZ" sz="2000" dirty="0"/>
                  <a:t>Získali jsme </a:t>
                </a: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=1−2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cs-CZ" sz="2000" dirty="0"/>
                  <a:t> a </a:t>
                </a: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=32+5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cs-CZ" sz="2000" dirty="0"/>
                  <a:t>.  Protože musí být obě neznámé nezáporné, musí platit:</a:t>
                </a:r>
              </a:p>
              <a:p>
                <a:pPr marL="7200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32+5</m:t>
                      </m:r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cs-CZ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≥0                   1−2</m:t>
                      </m:r>
                      <m:r>
                        <a:rPr lang="cs-CZ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cs-CZ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≥0</m:t>
                      </m:r>
                    </m:oMath>
                    <m:oMath xmlns:m="http://schemas.openxmlformats.org/officeDocument/2006/math">
                      <m:r>
                        <a:rPr lang="cs-CZ" sz="20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      </m:t>
                      </m:r>
                      <m:r>
                        <a:rPr lang="cs-CZ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cs-CZ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≥−</m:t>
                      </m:r>
                      <m:f>
                        <m:fPr>
                          <m:ctrlPr>
                            <a:rPr lang="cs-CZ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32</m:t>
                          </m:r>
                        </m:num>
                        <m:den>
                          <m:r>
                            <a:rPr lang="cs-CZ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cs-CZ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               </m:t>
                      </m:r>
                      <m:r>
                        <a:rPr lang="cs-CZ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cs-CZ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f>
                        <m:fPr>
                          <m:ctrlPr>
                            <a:rPr lang="cs-CZ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cs-CZ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cs-CZ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cs-CZ" sz="2000" dirty="0"/>
              </a:p>
              <a:p>
                <a:pPr marL="72000" indent="0">
                  <a:buNone/>
                </a:pPr>
                <a:r>
                  <a:rPr lang="cs-CZ" sz="2000" dirty="0"/>
                  <a:t>Zároveň je </a:t>
                </a: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cs-CZ" sz="2000" dirty="0"/>
                  <a:t> celé číslo, proto máme pouze sedm možných řešení, všechna jsou zanesená v tabulce. Poslední řádek tabulky slouží jako zkouška.</a:t>
                </a:r>
              </a:p>
              <a:p>
                <a:pPr marL="72000" indent="0">
                  <a:buNone/>
                </a:pPr>
                <a:endParaRPr lang="cs-CZ" dirty="0"/>
              </a:p>
              <a:p>
                <a:pPr marL="72000" indent="0">
                  <a:buNone/>
                </a:pPr>
                <a:endParaRPr lang="cs-CZ" dirty="0"/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71117BC5-7828-4CCE-A2CE-B505E570029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40000" y="1061050"/>
                <a:ext cx="11059524" cy="4139998"/>
              </a:xfrm>
              <a:blipFill>
                <a:blip r:embed="rId2"/>
                <a:stretch>
                  <a:fillRect l="-77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" name="Tabulka 5">
            <a:extLst>
              <a:ext uri="{FF2B5EF4-FFF2-40B4-BE49-F238E27FC236}">
                <a16:creationId xmlns:a16="http://schemas.microsoft.com/office/drawing/2014/main" id="{FC13589E-A567-4948-93B2-46BF740B74E6}"/>
              </a:ext>
            </a:extLst>
          </p:cNvPr>
          <p:cNvGraphicFramePr>
            <a:graphicFrameLocks noGrp="1"/>
          </p:cNvGraphicFramePr>
          <p:nvPr/>
        </p:nvGraphicFramePr>
        <p:xfrm>
          <a:off x="592476" y="4459368"/>
          <a:ext cx="10315256" cy="148336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289407">
                  <a:extLst>
                    <a:ext uri="{9D8B030D-6E8A-4147-A177-3AD203B41FA5}">
                      <a16:colId xmlns:a16="http://schemas.microsoft.com/office/drawing/2014/main" val="2988205960"/>
                    </a:ext>
                  </a:extLst>
                </a:gridCol>
                <a:gridCol w="1289407">
                  <a:extLst>
                    <a:ext uri="{9D8B030D-6E8A-4147-A177-3AD203B41FA5}">
                      <a16:colId xmlns:a16="http://schemas.microsoft.com/office/drawing/2014/main" val="3206407240"/>
                    </a:ext>
                  </a:extLst>
                </a:gridCol>
                <a:gridCol w="1289407">
                  <a:extLst>
                    <a:ext uri="{9D8B030D-6E8A-4147-A177-3AD203B41FA5}">
                      <a16:colId xmlns:a16="http://schemas.microsoft.com/office/drawing/2014/main" val="3420473781"/>
                    </a:ext>
                  </a:extLst>
                </a:gridCol>
                <a:gridCol w="1289407">
                  <a:extLst>
                    <a:ext uri="{9D8B030D-6E8A-4147-A177-3AD203B41FA5}">
                      <a16:colId xmlns:a16="http://schemas.microsoft.com/office/drawing/2014/main" val="1623583055"/>
                    </a:ext>
                  </a:extLst>
                </a:gridCol>
                <a:gridCol w="1289407">
                  <a:extLst>
                    <a:ext uri="{9D8B030D-6E8A-4147-A177-3AD203B41FA5}">
                      <a16:colId xmlns:a16="http://schemas.microsoft.com/office/drawing/2014/main" val="3965518820"/>
                    </a:ext>
                  </a:extLst>
                </a:gridCol>
                <a:gridCol w="1289407">
                  <a:extLst>
                    <a:ext uri="{9D8B030D-6E8A-4147-A177-3AD203B41FA5}">
                      <a16:colId xmlns:a16="http://schemas.microsoft.com/office/drawing/2014/main" val="2087898923"/>
                    </a:ext>
                  </a:extLst>
                </a:gridCol>
                <a:gridCol w="1289407">
                  <a:extLst>
                    <a:ext uri="{9D8B030D-6E8A-4147-A177-3AD203B41FA5}">
                      <a16:colId xmlns:a16="http://schemas.microsoft.com/office/drawing/2014/main" val="861440975"/>
                    </a:ext>
                  </a:extLst>
                </a:gridCol>
                <a:gridCol w="1289407">
                  <a:extLst>
                    <a:ext uri="{9D8B030D-6E8A-4147-A177-3AD203B41FA5}">
                      <a16:colId xmlns:a16="http://schemas.microsoft.com/office/drawing/2014/main" val="2258629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solidFill>
                            <a:schemeClr val="tx1"/>
                          </a:solidFill>
                        </a:rPr>
                        <a:t>t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-6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-5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-4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-3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-2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-1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52022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09826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solidFill>
                            <a:schemeClr val="tx1"/>
                          </a:solidFill>
                        </a:rPr>
                        <a:t>y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38638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2x+5y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4+65=69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14+55=69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24+45=69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34+35=69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44+25=69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54+15=69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64+5=69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0306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515789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AC571C3-C4A5-400F-AE29-17FAB65DEA2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61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9175F0A-E5D3-4E71-A33B-3ED516C11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slovní úloha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C1971538-0341-4C05-8932-5471366EE22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40000" y="1435148"/>
                <a:ext cx="11002813" cy="4139998"/>
              </a:xfrm>
            </p:spPr>
            <p:txBody>
              <a:bodyPr/>
              <a:lstStyle/>
              <a:p>
                <a:pPr marL="72000" indent="0">
                  <a:buNone/>
                </a:pPr>
                <a:r>
                  <a:rPr lang="cs-CZ" sz="2000" b="1" dirty="0"/>
                  <a:t>Najděte takové celé číslo </a:t>
                </a:r>
                <a14:m>
                  <m:oMath xmlns:m="http://schemas.openxmlformats.org/officeDocument/2006/math">
                    <m:r>
                      <a:rPr lang="cs-CZ" sz="2000" b="1" i="1" smtClean="0"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cs-CZ" sz="2000" b="1" dirty="0"/>
                  <a:t>, které při dělení pěti dává zbytek 4 a při dělení 7 dává zbytek 3.</a:t>
                </a:r>
              </a:p>
              <a:p>
                <a:pPr marL="72000" indent="0">
                  <a:buNone/>
                </a:pPr>
                <a:r>
                  <a:rPr lang="cs-CZ" sz="2000" dirty="0"/>
                  <a:t>Při dělení 7 zbytek 3:  	10, 17, 24, …; při dělení 5 zbytek 4: 	9, 14, 19, 24, </a:t>
                </a:r>
              </a:p>
              <a:p>
                <a:pPr marL="72000" indent="0">
                  <a:buNone/>
                </a:pPr>
                <a:r>
                  <a:rPr lang="cs-CZ" sz="2000" dirty="0"/>
                  <a:t>5x + 4 = 7y + 3		 tedy 5x -7y = -1</a:t>
                </a:r>
              </a:p>
              <a:p>
                <a:pPr marL="72000" indent="0">
                  <a:buNone/>
                </a:pPr>
                <a:r>
                  <a:rPr lang="cs-CZ" sz="2000" dirty="0"/>
                  <a:t>Vyjádříme: 		x = (7y -1)/ 5 = y + (2y-1)/ 5 </a:t>
                </a:r>
              </a:p>
              <a:p>
                <a:pPr marL="72000" indent="0">
                  <a:buNone/>
                </a:pPr>
                <a:r>
                  <a:rPr lang="cs-CZ" sz="2000"/>
                  <a:t>Tedy t </a:t>
                </a:r>
                <a:r>
                  <a:rPr lang="cs-CZ" sz="2000" dirty="0"/>
                  <a:t>= (2y-1)/ 5, odtud 5t = 2y-1, tedy 2y = 5t + 1, tedy y = (5t + 1)/ 2 = 2t + (t+1)/2</a:t>
                </a:r>
              </a:p>
              <a:p>
                <a:pPr marL="72000" indent="0">
                  <a:buNone/>
                </a:pPr>
                <a:r>
                  <a:rPr lang="cs-CZ" sz="2000" dirty="0"/>
                  <a:t>Nahradíme (t+1)/2 = u, kde u musí být celé číslo, tj. t = 2u-1</a:t>
                </a:r>
              </a:p>
              <a:p>
                <a:pPr marL="72000" indent="0">
                  <a:buNone/>
                </a:pPr>
                <a:r>
                  <a:rPr lang="cs-CZ" sz="2000" dirty="0"/>
                  <a:t>Dosadíme a dostáváme: 	y = 4u – 2 + u = 5u – 2</a:t>
                </a:r>
              </a:p>
              <a:p>
                <a:pPr marL="72000" indent="0">
                  <a:buNone/>
                </a:pPr>
                <a:r>
                  <a:rPr lang="cs-CZ" sz="2000" dirty="0"/>
                  <a:t>				x = (35 u – 14 – 1) / 5 = 7u – 3 </a:t>
                </a:r>
              </a:p>
              <a:p>
                <a:pPr marL="72000" indent="0">
                  <a:buNone/>
                </a:pPr>
                <a:r>
                  <a:rPr lang="cs-CZ" sz="2000" dirty="0"/>
                  <a:t>Tedy hledané číslo je tvaru:	5x + 4 = 5 (7u – 3) + 4 = 35 u – 11  (pro u = 1 je to číslo 24)</a:t>
                </a:r>
              </a:p>
              <a:p>
                <a:pPr marL="72000" indent="0">
                  <a:buNone/>
                </a:pPr>
                <a:endParaRPr lang="cs-CZ" sz="2000" dirty="0"/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C1971538-0341-4C05-8932-5471366EE22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40000" y="1435148"/>
                <a:ext cx="11002813" cy="4139998"/>
              </a:xfrm>
              <a:blipFill>
                <a:blip r:embed="rId2"/>
                <a:stretch>
                  <a:fillRect l="-776" r="-443" b="-176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3634961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BA59E02-FE5F-4CC2-9348-63959653AB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62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91EFB98-785C-4520-8A1B-731AC0341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2724" y="454644"/>
            <a:ext cx="10753200" cy="451576"/>
          </a:xfrm>
        </p:spPr>
        <p:txBody>
          <a:bodyPr/>
          <a:lstStyle/>
          <a:p>
            <a:r>
              <a:rPr lang="cs-CZ" dirty="0"/>
              <a:t>Příklady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D63CB653-10BA-4F4E-AA54-0525B081B77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292724" y="1533992"/>
                <a:ext cx="10481461" cy="3335958"/>
              </a:xfrm>
            </p:spPr>
            <p:txBody>
              <a:bodyPr vert="horz" lIns="0" tIns="0" rIns="0" bIns="0" numCol="2" rtlCol="0" anchor="t">
                <a:noAutofit/>
              </a:bodyPr>
              <a:lstStyle/>
              <a:p>
                <a:pPr marL="0" lvl="0" indent="0">
                  <a:spcAft>
                    <a:spcPts val="400"/>
                  </a:spcAft>
                  <a:buNone/>
                  <a:tabLst>
                    <a:tab pos="457200" algn="l"/>
                  </a:tabLst>
                </a:pPr>
                <a:r>
                  <a:rPr lang="cs-CZ" sz="2000" b="1" dirty="0">
                    <a:effectLst/>
                    <a:ea typeface="Times New Roman" panose="02020603050405020304" pitchFamily="18" charset="0"/>
                  </a:rPr>
                  <a:t>Příklad 1:</a:t>
                </a:r>
                <a:br>
                  <a:rPr lang="cs-CZ" sz="2000" b="1" dirty="0">
                    <a:ea typeface="Times New Roman" panose="02020603050405020304" pitchFamily="18" charset="0"/>
                  </a:rPr>
                </a:br>
                <a:r>
                  <a:rPr lang="cs-CZ" sz="2000" dirty="0">
                    <a:ea typeface="Times New Roman" panose="02020603050405020304" pitchFamily="18" charset="0"/>
                  </a:rPr>
                  <a:t>Rozhodněte o řešitelnosti rovnic a uveďte alespoň dvě různá řešení, pokud existují.</a:t>
                </a:r>
              </a:p>
              <a:p>
                <a:pPr marL="457200" lvl="0" indent="-457200">
                  <a:spcAft>
                    <a:spcPts val="400"/>
                  </a:spcAft>
                  <a:buFont typeface="+mj-lt"/>
                  <a:buAutoNum type="alphaLcParenR"/>
                  <a:tabLst>
                    <a:tab pos="457200" algn="l"/>
                  </a:tabLst>
                </a:pP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6</m:t>
                    </m:r>
                    <m:r>
                      <a:rPr lang="cs-CZ" sz="20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𝑥</m:t>
                    </m:r>
                    <m:r>
                      <a:rPr lang="cs-CZ" sz="20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+15</m:t>
                    </m:r>
                    <m:r>
                      <a:rPr lang="cs-CZ" sz="20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𝑦</m:t>
                    </m:r>
                    <m:r>
                      <a:rPr lang="cs-CZ" sz="20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=9</m:t>
                    </m:r>
                  </m:oMath>
                </a14:m>
                <a:endParaRPr lang="cs-CZ" sz="2000" b="0" dirty="0">
                  <a:ea typeface="Times New Roman" panose="02020603050405020304" pitchFamily="18" charset="0"/>
                </a:endParaRPr>
              </a:p>
              <a:p>
                <a:pPr marL="457200" lvl="0" indent="-457200">
                  <a:spcAft>
                    <a:spcPts val="400"/>
                  </a:spcAft>
                  <a:buFont typeface="+mj-lt"/>
                  <a:buAutoNum type="alphaLcParenR"/>
                  <a:tabLst>
                    <a:tab pos="457200" algn="l"/>
                  </a:tabLst>
                </a:pP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5</m:t>
                    </m:r>
                    <m:r>
                      <a:rPr lang="cs-CZ" sz="20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𝑥</m:t>
                    </m:r>
                    <m:r>
                      <a:rPr lang="cs-CZ" sz="20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−20</m:t>
                    </m:r>
                    <m:r>
                      <a:rPr lang="cs-CZ" sz="20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𝑦</m:t>
                    </m:r>
                    <m:r>
                      <a:rPr lang="cs-CZ" sz="20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=8</m:t>
                    </m:r>
                  </m:oMath>
                </a14:m>
                <a:endParaRPr lang="cs-CZ" sz="2000" dirty="0">
                  <a:ea typeface="Times New Roman" panose="02020603050405020304" pitchFamily="18" charset="0"/>
                </a:endParaRPr>
              </a:p>
              <a:p>
                <a:pPr marL="457200" lvl="0" indent="-457200">
                  <a:spcAft>
                    <a:spcPts val="400"/>
                  </a:spcAft>
                  <a:buFont typeface="+mj-lt"/>
                  <a:buAutoNum type="alphaLcParenR"/>
                  <a:tabLst>
                    <a:tab pos="457200" algn="l"/>
                  </a:tabLst>
                </a:pP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2</m:t>
                    </m:r>
                    <m:r>
                      <a:rPr lang="cs-CZ" sz="20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𝑥</m:t>
                    </m:r>
                    <m:r>
                      <a:rPr lang="cs-CZ" sz="20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+7</m:t>
                    </m:r>
                    <m:r>
                      <a:rPr lang="cs-CZ" sz="20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𝑦</m:t>
                    </m:r>
                    <m:r>
                      <a:rPr lang="cs-CZ" sz="20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=4</m:t>
                    </m:r>
                  </m:oMath>
                </a14:m>
                <a:endParaRPr lang="cs-CZ" sz="2000" dirty="0">
                  <a:ea typeface="Times New Roman" panose="02020603050405020304" pitchFamily="18" charset="0"/>
                </a:endParaRPr>
              </a:p>
              <a:p>
                <a:pPr marL="0" lvl="0" indent="0">
                  <a:spcAft>
                    <a:spcPts val="400"/>
                  </a:spcAft>
                  <a:buNone/>
                  <a:tabLst>
                    <a:tab pos="457200" algn="l"/>
                  </a:tabLst>
                </a:pPr>
                <a:endParaRPr lang="cs-CZ" sz="2000" dirty="0">
                  <a:ea typeface="Times New Roman" panose="02020603050405020304" pitchFamily="18" charset="0"/>
                </a:endParaRPr>
              </a:p>
              <a:p>
                <a:pPr marL="0" lvl="0" indent="0">
                  <a:spcAft>
                    <a:spcPts val="400"/>
                  </a:spcAft>
                  <a:buNone/>
                  <a:tabLst>
                    <a:tab pos="457200" algn="l"/>
                  </a:tabLst>
                </a:pPr>
                <a:endParaRPr lang="cs-CZ" sz="2000" b="1" dirty="0">
                  <a:ea typeface="Times New Roman" panose="02020603050405020304" pitchFamily="18" charset="0"/>
                </a:endParaRPr>
              </a:p>
              <a:p>
                <a:pPr marL="0" lvl="0" indent="0">
                  <a:spcAft>
                    <a:spcPts val="400"/>
                  </a:spcAft>
                  <a:buNone/>
                  <a:tabLst>
                    <a:tab pos="457200" algn="l"/>
                  </a:tabLst>
                </a:pPr>
                <a:r>
                  <a:rPr lang="cs-CZ" sz="2000" b="1" dirty="0">
                    <a:ea typeface="Times New Roman" panose="02020603050405020304" pitchFamily="18" charset="0"/>
                  </a:rPr>
                  <a:t>Příklad 2:</a:t>
                </a:r>
              </a:p>
              <a:p>
                <a:pPr marL="0" lvl="0" indent="0">
                  <a:spcAft>
                    <a:spcPts val="400"/>
                  </a:spcAft>
                  <a:buNone/>
                  <a:tabLst>
                    <a:tab pos="457200" algn="l"/>
                  </a:tabLst>
                </a:pPr>
                <a:r>
                  <a:rPr lang="cs-CZ" sz="2000" dirty="0">
                    <a:ea typeface="Times New Roman" panose="02020603050405020304" pitchFamily="18" charset="0"/>
                  </a:rPr>
                  <a:t>Řešte neurčité rovnice.</a:t>
                </a:r>
              </a:p>
              <a:p>
                <a:pPr marL="457200" lvl="0" indent="-457200">
                  <a:spcAft>
                    <a:spcPts val="400"/>
                  </a:spcAft>
                  <a:buFont typeface="+mj-lt"/>
                  <a:buAutoNum type="alphaLcParenR"/>
                  <a:tabLst>
                    <a:tab pos="457200" algn="l"/>
                  </a:tabLst>
                </a:pP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−3</m:t>
                    </m:r>
                    <m:r>
                      <a:rPr lang="cs-CZ" sz="20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𝑥</m:t>
                    </m:r>
                    <m:r>
                      <a:rPr lang="cs-CZ" sz="20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+7</m:t>
                    </m:r>
                    <m:r>
                      <a:rPr lang="cs-CZ" sz="20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𝑦</m:t>
                    </m:r>
                    <m:r>
                      <a:rPr lang="cs-CZ" sz="20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=4</m:t>
                    </m:r>
                  </m:oMath>
                </a14:m>
                <a:endParaRPr lang="cs-CZ" sz="2000" b="0" dirty="0">
                  <a:ea typeface="Times New Roman" panose="02020603050405020304" pitchFamily="18" charset="0"/>
                </a:endParaRPr>
              </a:p>
              <a:p>
                <a:pPr marL="457200" lvl="0" indent="-457200">
                  <a:spcAft>
                    <a:spcPts val="400"/>
                  </a:spcAft>
                  <a:buFont typeface="+mj-lt"/>
                  <a:buAutoNum type="alphaLcParenR"/>
                  <a:tabLst>
                    <a:tab pos="457200" algn="l"/>
                  </a:tabLst>
                </a:pP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6</m:t>
                    </m:r>
                    <m:r>
                      <a:rPr lang="cs-CZ" sz="20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𝑥</m:t>
                    </m:r>
                    <m:r>
                      <a:rPr lang="cs-CZ" sz="20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−22</m:t>
                    </m:r>
                    <m:r>
                      <a:rPr lang="cs-CZ" sz="20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𝑦</m:t>
                    </m:r>
                    <m:r>
                      <a:rPr lang="cs-CZ" sz="20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=12</m:t>
                    </m:r>
                  </m:oMath>
                </a14:m>
                <a:endParaRPr lang="cs-CZ" sz="2000" b="0" dirty="0">
                  <a:ea typeface="Times New Roman" panose="02020603050405020304" pitchFamily="18" charset="0"/>
                </a:endParaRPr>
              </a:p>
              <a:p>
                <a:pPr marL="457200" lvl="0" indent="-457200">
                  <a:spcAft>
                    <a:spcPts val="400"/>
                  </a:spcAft>
                  <a:buFont typeface="+mj-lt"/>
                  <a:buAutoNum type="alphaLcParenR"/>
                  <a:tabLst>
                    <a:tab pos="457200" algn="l"/>
                  </a:tabLst>
                </a:pP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−14</m:t>
                    </m:r>
                    <m:r>
                      <a:rPr lang="cs-CZ" sz="20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𝑥</m:t>
                    </m:r>
                    <m:r>
                      <a:rPr lang="cs-CZ" sz="20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−3</m:t>
                    </m:r>
                    <m:r>
                      <a:rPr lang="cs-CZ" sz="20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𝑦</m:t>
                    </m:r>
                    <m:r>
                      <a:rPr lang="cs-CZ" sz="20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=10</m:t>
                    </m:r>
                  </m:oMath>
                </a14:m>
                <a:endParaRPr lang="cs-CZ" sz="2000" b="0" dirty="0">
                  <a:ea typeface="Times New Roman" panose="02020603050405020304" pitchFamily="18" charset="0"/>
                </a:endParaRPr>
              </a:p>
              <a:p>
                <a:pPr marL="457200" lvl="0" indent="-457200">
                  <a:spcAft>
                    <a:spcPts val="400"/>
                  </a:spcAft>
                  <a:buFont typeface="+mj-lt"/>
                  <a:buAutoNum type="alphaLcParenR"/>
                  <a:tabLst>
                    <a:tab pos="457200" algn="l"/>
                  </a:tabLst>
                </a:pP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5</m:t>
                    </m:r>
                    <m:r>
                      <a:rPr lang="cs-CZ" sz="20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𝑥</m:t>
                    </m:r>
                    <m:r>
                      <a:rPr lang="cs-CZ" sz="20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−3</m:t>
                    </m:r>
                    <m:r>
                      <a:rPr lang="cs-CZ" sz="20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𝑦</m:t>
                    </m:r>
                    <m:r>
                      <a:rPr lang="cs-CZ" sz="20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=15</m:t>
                    </m:r>
                  </m:oMath>
                </a14:m>
                <a:endParaRPr lang="cs-CZ" sz="2000" dirty="0">
                  <a:ea typeface="Times New Roman" panose="02020603050405020304" pitchFamily="18" charset="0"/>
                </a:endParaRPr>
              </a:p>
              <a:p>
                <a:pPr marL="0" lvl="0" indent="0">
                  <a:spcAft>
                    <a:spcPts val="400"/>
                  </a:spcAft>
                  <a:buNone/>
                  <a:tabLst>
                    <a:tab pos="457200" algn="l"/>
                  </a:tabLst>
                </a:pPr>
                <a:endParaRPr lang="cs-CZ" sz="2400" dirty="0">
                  <a:ea typeface="Times New Roman" panose="02020603050405020304" pitchFamily="18" charset="0"/>
                </a:endParaRPr>
              </a:p>
              <a:p>
                <a:pPr marL="457200" lvl="0" indent="-457200">
                  <a:spcAft>
                    <a:spcPts val="400"/>
                  </a:spcAft>
                  <a:buFont typeface="+mj-lt"/>
                  <a:buAutoNum type="alphaLcParenR"/>
                  <a:tabLst>
                    <a:tab pos="457200" algn="l"/>
                  </a:tabLst>
                </a:pPr>
                <a:endParaRPr lang="cs-CZ" sz="2400" b="1" dirty="0">
                  <a:effectLst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D63CB653-10BA-4F4E-AA54-0525B081B77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92724" y="1533992"/>
                <a:ext cx="10481461" cy="3335958"/>
              </a:xfrm>
              <a:blipFill>
                <a:blip r:embed="rId2"/>
                <a:stretch>
                  <a:fillRect l="-145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72277806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4E9113C-7B9C-4E42-AE40-189ED11BE7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63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6E0C4A3-FA78-4617-8853-1C3F4B3BCD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60773EA-4DD7-44D7-BC7E-47C8157FFE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359001"/>
            <a:ext cx="10753200" cy="4139998"/>
          </a:xfrm>
        </p:spPr>
        <p:txBody>
          <a:bodyPr/>
          <a:lstStyle/>
          <a:p>
            <a:pPr marL="72000" indent="0">
              <a:buNone/>
            </a:pPr>
            <a:r>
              <a:rPr lang="cs-CZ" sz="2000" b="1" dirty="0"/>
              <a:t>Příklad 3:</a:t>
            </a:r>
          </a:p>
          <a:p>
            <a:pPr marL="72000" indent="0">
              <a:buNone/>
            </a:pPr>
            <a:r>
              <a:rPr lang="cs-CZ" sz="2000" dirty="0"/>
              <a:t>Určete největší a nejmenší trojciferné číslo, které dává při dělení třemi zbytek 2 a při dělení 7 zbytek 5.</a:t>
            </a:r>
          </a:p>
          <a:p>
            <a:pPr marL="72000" indent="0">
              <a:buNone/>
            </a:pPr>
            <a:endParaRPr lang="cs-CZ" sz="2000" dirty="0"/>
          </a:p>
          <a:p>
            <a:pPr marL="72000" indent="0">
              <a:buNone/>
            </a:pPr>
            <a:r>
              <a:rPr lang="cs-CZ" sz="2000" b="1" dirty="0"/>
              <a:t>Příklad 4:</a:t>
            </a:r>
          </a:p>
          <a:p>
            <a:pPr marL="72000" indent="0">
              <a:buNone/>
            </a:pPr>
            <a:r>
              <a:rPr lang="cs-CZ" sz="2000" dirty="0"/>
              <a:t>Číslo 91 rozložte a součet dvou sčítanců, z nichž jeden je dělitelný pěti a druhý devíti.</a:t>
            </a:r>
          </a:p>
          <a:p>
            <a:pPr marL="72000" indent="0">
              <a:buNone/>
            </a:pPr>
            <a:endParaRPr lang="cs-CZ" sz="2000" dirty="0"/>
          </a:p>
          <a:p>
            <a:pPr marL="72000" indent="0">
              <a:buNone/>
            </a:pPr>
            <a:r>
              <a:rPr lang="cs-CZ" sz="2000" b="1" dirty="0"/>
              <a:t>Příklad 5:</a:t>
            </a:r>
          </a:p>
          <a:p>
            <a:pPr marL="72000" indent="0">
              <a:buNone/>
            </a:pPr>
            <a:r>
              <a:rPr lang="cs-CZ" sz="2000" dirty="0"/>
              <a:t>Rozdíl dvou přirozených čísel, z nichž první je dělitelné číslem 23, druhé číslem 29, je roven 1. Určete nejmenší taková kladná čísla.</a:t>
            </a:r>
          </a:p>
        </p:txBody>
      </p:sp>
    </p:spTree>
    <p:extLst>
      <p:ext uri="{BB962C8B-B14F-4D97-AF65-F5344CB8AC3E}">
        <p14:creationId xmlns:p14="http://schemas.microsoft.com/office/powerpoint/2010/main" val="81018759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4E9113C-7B9C-4E42-AE40-189ED11BE7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64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6E0C4A3-FA78-4617-8853-1C3F4B3BCD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60773EA-4DD7-44D7-BC7E-47C8157FFE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359001"/>
            <a:ext cx="10753200" cy="4139998"/>
          </a:xfrm>
        </p:spPr>
        <p:txBody>
          <a:bodyPr/>
          <a:lstStyle/>
          <a:p>
            <a:pPr marL="72000" indent="0">
              <a:buNone/>
            </a:pPr>
            <a:r>
              <a:rPr lang="cs-CZ" sz="2000" b="1" dirty="0"/>
              <a:t>Příklad 6:</a:t>
            </a:r>
          </a:p>
          <a:p>
            <a:pPr marL="72000" indent="0">
              <a:buNone/>
            </a:pPr>
            <a:r>
              <a:rPr lang="cs-CZ" sz="2000" dirty="0"/>
              <a:t>Vytvoří-li žáci ve třídě čtveřice, jeden žák zbyde, vytvoří-li trojice, zbydou dva žáci. Kolik žáků je ve třídě, jestliže jich je více než 20 a méně než 30?</a:t>
            </a:r>
          </a:p>
          <a:p>
            <a:pPr marL="72000" indent="0">
              <a:buNone/>
            </a:pPr>
            <a:endParaRPr lang="cs-CZ" sz="2000" dirty="0"/>
          </a:p>
          <a:p>
            <a:pPr marL="72000" indent="0">
              <a:buNone/>
            </a:pPr>
            <a:r>
              <a:rPr lang="cs-CZ" sz="2000" b="1" dirty="0"/>
              <a:t>Příklad 7:</a:t>
            </a:r>
          </a:p>
          <a:p>
            <a:pPr marL="72000" indent="0">
              <a:buNone/>
            </a:pPr>
            <a:r>
              <a:rPr lang="cs-CZ" sz="2000" dirty="0"/>
              <a:t>Anička sbírala na zahradě jablka. Maminka jí řekla, že za každá čtyři jablka jí dá bonbon, tatínek zase nabízí za každých 6 jablek nálepku. Jak může Anička směnit jablka za bonbony a nálepky, jestliže si nechce žádné jablko nechat? </a:t>
            </a:r>
          </a:p>
          <a:p>
            <a:pPr marL="7200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386656104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BE587EE-3BE2-40B8-A748-DBBEEFB8B4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65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DF21924-ED3F-4CEC-B114-E9B3EAC9B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1213576"/>
          </a:xfrm>
        </p:spPr>
        <p:txBody>
          <a:bodyPr/>
          <a:lstStyle/>
          <a:p>
            <a:r>
              <a:rPr lang="cs-CZ" dirty="0"/>
              <a:t>Jaké relace na množině celých (přirozených) čísel již známe?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5BA541F6-6440-4B9C-86E2-1C9385AC4A8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66000" y="1723225"/>
                <a:ext cx="10753200" cy="4756775"/>
              </a:xfrm>
            </p:spPr>
            <p:txBody>
              <a:bodyPr vert="horz" lIns="0" tIns="0" rIns="0" bIns="0" rtlCol="0" anchor="t">
                <a:noAutofit/>
              </a:bodyPr>
              <a:lstStyle/>
              <a:p>
                <a:pPr marL="71755" indent="0">
                  <a:buNone/>
                </a:pPr>
                <a:r>
                  <a:rPr lang="cs-CZ" b="1" dirty="0">
                    <a:latin typeface="Arial Narrow" panose="020B0606020202030204" pitchFamily="34" charset="0"/>
                    <a:cs typeface="Arial"/>
                  </a:rPr>
                  <a:t>- rovnost</a:t>
                </a:r>
                <a:r>
                  <a:rPr lang="en-US" b="1" dirty="0">
                    <a:latin typeface="Arial Narrow" panose="020B0606020202030204" pitchFamily="34" charset="0"/>
                    <a:cs typeface="Arial"/>
                  </a:rPr>
                  <a:t>, </a:t>
                </a:r>
                <a:r>
                  <a:rPr lang="cs-CZ" b="1" dirty="0">
                    <a:latin typeface="Arial Narrow" panose="020B0606020202030204" pitchFamily="34" charset="0"/>
                    <a:cs typeface="Arial"/>
                  </a:rPr>
                  <a:t>značíme =</a:t>
                </a:r>
              </a:p>
              <a:p>
                <a:pPr marL="71755" indent="0">
                  <a:buNone/>
                </a:pPr>
                <a:r>
                  <a:rPr lang="cs-CZ" b="1" dirty="0">
                    <a:latin typeface="Arial Narrow" panose="020B0606020202030204" pitchFamily="34" charset="0"/>
                    <a:cs typeface="Arial"/>
                  </a:rPr>
                  <a:t>- „menší nebo rovno“, značíme </a:t>
                </a:r>
                <a:r>
                  <a:rPr lang="en-GB" b="1" dirty="0">
                    <a:latin typeface="Arial Narrow" panose="020B0606020202030204" pitchFamily="34" charset="0"/>
                    <a:cs typeface="Arial"/>
                  </a:rPr>
                  <a:t>&lt;</a:t>
                </a:r>
                <a:endParaRPr lang="cs-CZ" b="1" dirty="0">
                  <a:latin typeface="Arial Narrow" panose="020B0606020202030204" pitchFamily="34" charset="0"/>
                  <a:cs typeface="Arial"/>
                </a:endParaRPr>
              </a:p>
              <a:p>
                <a:pPr marL="251460" indent="-179705">
                  <a:buNone/>
                </a:pPr>
                <a:r>
                  <a:rPr lang="cs-CZ" b="1" dirty="0">
                    <a:latin typeface="Arial Narrow" panose="020B0606020202030204" pitchFamily="34" charset="0"/>
                    <a:cs typeface="Arial"/>
                  </a:rPr>
                  <a:t>- dělitelnost, značíme svislou čarou: a </a:t>
                </a:r>
                <a:r>
                  <a:rPr lang="en-US" b="1" dirty="0">
                    <a:latin typeface="Arial Narrow" panose="020B0606020202030204" pitchFamily="34" charset="0"/>
                    <a:cs typeface="Arial"/>
                  </a:rPr>
                  <a:t>| b </a:t>
                </a:r>
                <a:r>
                  <a:rPr lang="cs-CZ" b="1" dirty="0">
                    <a:latin typeface="Arial Narrow" panose="020B0606020202030204" pitchFamily="34" charset="0"/>
                    <a:cs typeface="Arial"/>
                  </a:rPr>
                  <a:t>– čteme „a dělí b“</a:t>
                </a:r>
              </a:p>
              <a:p>
                <a:pPr marL="251460" indent="-179705">
                  <a:buNone/>
                </a:pPr>
                <a:r>
                  <a:rPr lang="cs-CZ" dirty="0">
                    <a:latin typeface="Arial Narrow" panose="020B0606020202030204" pitchFamily="34" charset="0"/>
                    <a:cs typeface="Arial"/>
                  </a:rPr>
                  <a:t>zavedeme novou relaci: „dávat stejný zbytek po dělení m“</a:t>
                </a:r>
              </a:p>
              <a:p>
                <a:pPr marL="71755" indent="0">
                  <a:buNone/>
                </a:pPr>
                <a:r>
                  <a:rPr lang="cs-CZ" b="1" dirty="0">
                    <a:latin typeface="Arial Narrow" panose="020B0606020202030204" pitchFamily="34" charset="0"/>
                    <a:cs typeface="Arial"/>
                  </a:rPr>
                  <a:t>- kongruence, značíme </a:t>
                </a:r>
                <a14:m>
                  <m:oMath xmlns:m="http://schemas.openxmlformats.org/officeDocument/2006/math">
                    <m:r>
                      <a:rPr lang="cs-CZ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≡</m:t>
                    </m:r>
                  </m:oMath>
                </a14:m>
                <a:endParaRPr lang="cs-CZ" b="1" dirty="0">
                  <a:latin typeface="Arial Narrow" panose="020B0606020202030204" pitchFamily="34" charset="0"/>
                  <a:ea typeface="Cambria Math" panose="02040503050406030204" pitchFamily="18" charset="0"/>
                  <a:cs typeface="Arial"/>
                </a:endParaRPr>
              </a:p>
              <a:p>
                <a:pPr marL="71755" indent="0">
                  <a:buNone/>
                </a:pPr>
                <a:r>
                  <a:rPr lang="cs-CZ" i="1" u="sng" dirty="0">
                    <a:latin typeface="Arial Narrow" panose="020B0606020202030204" pitchFamily="34" charset="0"/>
                    <a:cs typeface="Arial"/>
                  </a:rPr>
                  <a:t>Příklady:</a:t>
                </a:r>
              </a:p>
              <a:p>
                <a:pPr marL="71755" indent="0">
                  <a:buNone/>
                </a:pPr>
                <a:r>
                  <a:rPr lang="cs-CZ" dirty="0">
                    <a:latin typeface="Arial Narrow" panose="020B0606020202030204" pitchFamily="34" charset="0"/>
                    <a:cs typeface="Arial"/>
                  </a:rPr>
                  <a:t>Číslo 7 dává stejný zbytek po dělení číslem 5 jako číslo 12 – zapíšeme: </a:t>
                </a:r>
              </a:p>
              <a:p>
                <a:pPr marL="71755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  <a:cs typeface="Arial"/>
                        </a:rPr>
                        <m:t>7 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/>
                        </a:rPr>
                        <m:t>≡12 </m:t>
                      </m:r>
                      <m:d>
                        <m:dPr>
                          <m:ctrlP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m:t>𝑚𝑜𝑑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m:t> 5</m:t>
                          </m:r>
                        </m:e>
                      </m:d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/>
                        </a:rPr>
                        <m:t> </m:t>
                      </m:r>
                    </m:oMath>
                  </m:oMathPara>
                </a14:m>
                <a:endParaRPr lang="cs-CZ" dirty="0">
                  <a:cs typeface="Arial"/>
                </a:endParaRPr>
              </a:p>
              <a:p>
                <a:pPr marL="71755" indent="0">
                  <a:buNone/>
                </a:pPr>
                <a:r>
                  <a:rPr lang="cs-CZ" b="0" dirty="0">
                    <a:latin typeface="Arial Narrow" panose="020B0606020202030204" pitchFamily="34" charset="0"/>
                    <a:cs typeface="Arial" panose="020B0604020202020204" pitchFamily="34" charset="0"/>
                  </a:rPr>
                  <a:t>Číslo 13 dává po dělení číslem 3 stejný zbytek ja</a:t>
                </a:r>
                <a:r>
                  <a:rPr lang="cs-CZ" dirty="0">
                    <a:latin typeface="Arial Narrow" panose="020B0606020202030204" pitchFamily="34" charset="0"/>
                    <a:cs typeface="Arial" panose="020B0604020202020204" pitchFamily="34" charset="0"/>
                  </a:rPr>
                  <a:t>ko číslo 22 – zapíšeme:</a:t>
                </a:r>
                <a:endParaRPr lang="cs-CZ" b="0" dirty="0">
                  <a:latin typeface="Arial Narrow" panose="020B0606020202030204" pitchFamily="34" charset="0"/>
                  <a:cs typeface="Arial" panose="020B0604020202020204" pitchFamily="34" charset="0"/>
                </a:endParaRPr>
              </a:p>
              <a:p>
                <a:pPr marL="71755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  <a:cs typeface="Arial"/>
                        </a:rPr>
                        <m:t>13 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/>
                        </a:rPr>
                        <m:t>≡22 (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/>
                        </a:rPr>
                        <m:t>𝑚𝑜𝑑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/>
                        </a:rPr>
                        <m:t> 3)</m:t>
                      </m:r>
                    </m:oMath>
                  </m:oMathPara>
                </a14:m>
                <a:endParaRPr lang="cs-CZ" dirty="0">
                  <a:cs typeface="Arial"/>
                </a:endParaRPr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5BA541F6-6440-4B9C-86E2-1C9385AC4A8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66000" y="1723225"/>
                <a:ext cx="10753200" cy="4756775"/>
              </a:xfrm>
              <a:blipFill>
                <a:blip r:embed="rId2"/>
                <a:stretch>
                  <a:fillRect l="-1304" t="-243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8654383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C7007BEB-7939-4FC8-ADB7-0DAB4AECF60B}"/>
              </a:ext>
            </a:extLst>
          </p:cNvPr>
          <p:cNvSpPr/>
          <p:nvPr/>
        </p:nvSpPr>
        <p:spPr bwMode="auto">
          <a:xfrm>
            <a:off x="1569308" y="2974670"/>
            <a:ext cx="1544595" cy="621147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B021C8E-CA68-4104-BFEF-A4B7537A255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66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6A4AB7B-70AC-453D-8D74-74D56A3903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602173"/>
          </a:xfrm>
        </p:spPr>
        <p:txBody>
          <a:bodyPr/>
          <a:lstStyle/>
          <a:p>
            <a:r>
              <a:rPr lang="cs-CZ" dirty="0"/>
              <a:t>Připomenutí: věta o dělení se zbytkem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FB36A6B3-E2C4-459A-ABDD-CFA9EB88389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20000" y="1668543"/>
                <a:ext cx="10957135" cy="4703977"/>
              </a:xfrm>
            </p:spPr>
            <p:txBody>
              <a:bodyPr/>
              <a:lstStyle/>
              <a:p>
                <a:pPr marL="72000" indent="0">
                  <a:buNone/>
                </a:pPr>
                <a:endParaRPr lang="cs-CZ" sz="2400" b="1" u="sng" dirty="0"/>
              </a:p>
              <a:p>
                <a:pPr marL="72000" indent="0">
                  <a:buNone/>
                </a:pPr>
                <a:r>
                  <a:rPr lang="cs-CZ" sz="2400" b="1" u="sng" dirty="0"/>
                  <a:t>Věta: </a:t>
                </a:r>
              </a:p>
              <a:p>
                <a:pPr marL="72000" indent="0">
                  <a:buNone/>
                </a:pPr>
                <a:r>
                  <a:rPr lang="cs-CZ" sz="2400" dirty="0"/>
                  <a:t>Nechť a, b jsou celá čísla, b je různé od nuly. Potom existují čísla q, r splňující vztah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𝑏𝑞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cs-CZ" sz="2400" dirty="0"/>
                  <a:t>, kde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𝑟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&lt;|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𝑏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|</m:t>
                    </m:r>
                  </m:oMath>
                </a14:m>
                <a:r>
                  <a:rPr lang="cs-CZ" sz="2400" dirty="0"/>
                  <a:t>, přičemž toto vyjádření je jednoznačné</a:t>
                </a:r>
              </a:p>
              <a:p>
                <a:r>
                  <a:rPr lang="cs-CZ" sz="2400" dirty="0"/>
                  <a:t>Číslo </a:t>
                </a:r>
                <a:r>
                  <a:rPr lang="cs-CZ" sz="2400" i="1" dirty="0"/>
                  <a:t>q</a:t>
                </a:r>
                <a:r>
                  <a:rPr lang="cs-CZ" sz="2400" dirty="0"/>
                  <a:t> se nazývá </a:t>
                </a:r>
                <a:r>
                  <a:rPr lang="cs-CZ" sz="2400" b="1" dirty="0"/>
                  <a:t>podíl </a:t>
                </a:r>
                <a:r>
                  <a:rPr lang="cs-CZ" sz="2400" dirty="0"/>
                  <a:t>(někdy také </a:t>
                </a:r>
                <a:r>
                  <a:rPr lang="cs-CZ" sz="2400" b="1" dirty="0"/>
                  <a:t>kvocient</a:t>
                </a:r>
                <a:r>
                  <a:rPr lang="cs-CZ" sz="2400" dirty="0"/>
                  <a:t>)</a:t>
                </a:r>
              </a:p>
              <a:p>
                <a:r>
                  <a:rPr lang="cs-CZ" sz="2400" dirty="0"/>
                  <a:t>Číslo </a:t>
                </a:r>
                <a:r>
                  <a:rPr lang="cs-CZ" sz="2400" i="1" dirty="0"/>
                  <a:t>r</a:t>
                </a:r>
                <a:r>
                  <a:rPr lang="cs-CZ" sz="2400" dirty="0"/>
                  <a:t> se nazývá </a:t>
                </a:r>
                <a:r>
                  <a:rPr lang="cs-CZ" sz="2400" b="1" dirty="0"/>
                  <a:t>zbytek</a:t>
                </a:r>
                <a:r>
                  <a:rPr lang="cs-CZ" sz="2400" dirty="0"/>
                  <a:t>. Zbytek </a:t>
                </a:r>
                <a:r>
                  <a:rPr lang="cs-CZ" sz="2400" i="1" dirty="0"/>
                  <a:t>r </a:t>
                </a:r>
                <a:r>
                  <a:rPr lang="cs-CZ" sz="2400" dirty="0"/>
                  <a:t>musí být vždy v rozmezí od </a:t>
                </a:r>
                <a:r>
                  <a:rPr lang="cs-CZ" sz="2400" i="1" dirty="0"/>
                  <a:t>0</a:t>
                </a:r>
                <a:r>
                  <a:rPr lang="cs-CZ" sz="2400" dirty="0"/>
                  <a:t> do </a:t>
                </a:r>
                <a:r>
                  <a:rPr lang="cs-CZ" sz="2400" i="1" dirty="0"/>
                  <a:t>(b-1)</a:t>
                </a:r>
                <a:r>
                  <a:rPr lang="cs-CZ" sz="2400" dirty="0"/>
                  <a:t>, a to včetně krajních hodnot, pouze přirozená čísla, tj. pro dělení číslem 4 dostáváme zbytky 0, 1, 2, 3; pro dělení číslem 5 zbytky 0, 1, 2, 3, 4, atd.</a:t>
                </a:r>
              </a:p>
              <a:p>
                <a:r>
                  <a:rPr lang="cs-CZ" sz="2400" dirty="0"/>
                  <a:t>Jednoznačnosti vyjádření jsme využívali při řešení </a:t>
                </a:r>
                <a:r>
                  <a:rPr lang="cs-CZ" sz="2400" dirty="0" err="1"/>
                  <a:t>diofantických</a:t>
                </a:r>
                <a:r>
                  <a:rPr lang="cs-CZ" sz="2400" dirty="0"/>
                  <a:t> rovnic</a:t>
                </a:r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FB36A6B3-E2C4-459A-ABDD-CFA9EB88389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20000" y="1668543"/>
                <a:ext cx="10957135" cy="4703977"/>
              </a:xfrm>
              <a:blipFill>
                <a:blip r:embed="rId2"/>
                <a:stretch>
                  <a:fillRect l="-1001" r="-55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83764681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53684B4-4368-428A-B31F-B1F0CD75B88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67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AF545D1-FBDE-4189-98EC-579C84D1E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Kongruence a zbytkové třídy: jak souvisí?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457042A-9F07-4C73-9042-BDC2B9DBD8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20574"/>
            <a:ext cx="10753200" cy="4707426"/>
          </a:xfrm>
        </p:spPr>
        <p:txBody>
          <a:bodyPr/>
          <a:lstStyle/>
          <a:p>
            <a:r>
              <a:rPr lang="cs-CZ" dirty="0"/>
              <a:t>Někdy nás zajímá pouze zbytek po dělení, nikoliv podíl. </a:t>
            </a:r>
          </a:p>
          <a:p>
            <a:pPr marL="72000" indent="0">
              <a:buNone/>
            </a:pPr>
            <a:r>
              <a:rPr lang="cs-CZ" dirty="0"/>
              <a:t>V takovém případě můžeme použít kongruence.</a:t>
            </a:r>
          </a:p>
          <a:p>
            <a:pPr marL="72000" indent="0">
              <a:buNone/>
            </a:pPr>
            <a:endParaRPr lang="cs-CZ" dirty="0"/>
          </a:p>
          <a:p>
            <a:pPr lvl="1"/>
            <a:r>
              <a:rPr lang="cs-CZ" dirty="0"/>
              <a:t>Příklad 1: dny v týdnu se opakují po sedmi dnech. Víme-li, že např. 8. daného měsíce je středa, potom 15. bude také středa; dále 18. bude sobota</a:t>
            </a:r>
          </a:p>
          <a:p>
            <a:pPr marL="324000" lvl="1" indent="0">
              <a:buNone/>
            </a:pPr>
            <a:endParaRPr lang="cs-CZ" dirty="0"/>
          </a:p>
          <a:p>
            <a:pPr lvl="1"/>
            <a:r>
              <a:rPr lang="cs-CZ" dirty="0"/>
              <a:t>Příklad 2: potřebujeme rozdělit ovoce mezi tři děti, ale máme 17 kusů ovoce. Číslo 17 dává po dělení třemi zbytek 2, tedy když přidáme 1 nebo 4 nebo 7, … kusů ovoce, budeme mít počet kusů dělitelný třemi</a:t>
            </a:r>
          </a:p>
          <a:p>
            <a:r>
              <a:rPr lang="cs-CZ" dirty="0"/>
              <a:t>Všechna přirozená čísla můžeme rozdělit na třídy podle toho, jaký zbytek dávají po dělení číslem </a:t>
            </a:r>
            <a:r>
              <a:rPr lang="cs-CZ" i="1" dirty="0"/>
              <a:t>m</a:t>
            </a:r>
            <a:r>
              <a:rPr lang="cs-CZ" dirty="0"/>
              <a:t> – těmto třídám říkáme </a:t>
            </a:r>
          </a:p>
          <a:p>
            <a:pPr marL="72000" indent="0">
              <a:buNone/>
            </a:pPr>
            <a:r>
              <a:rPr lang="cs-CZ" dirty="0"/>
              <a:t>		</a:t>
            </a:r>
            <a:r>
              <a:rPr lang="cs-CZ" u="sng" dirty="0"/>
              <a:t>zbytkové třídy modulo </a:t>
            </a:r>
            <a:r>
              <a:rPr lang="cs-CZ" i="1" u="sng" dirty="0"/>
              <a:t>m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9774731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28A0E9E-2E89-4F91-A2B0-6B9705AA8C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68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F466178-41CA-4062-9F55-13AE28514A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sz="3600" dirty="0"/>
              <a:t>Sčítání a násobení ve zbytkových třídách: m=3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1117BC5-7828-4CCE-A2CE-B505E57002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061049"/>
            <a:ext cx="11059524" cy="5085227"/>
          </a:xfrm>
        </p:spPr>
        <p:txBody>
          <a:bodyPr/>
          <a:lstStyle/>
          <a:p>
            <a:pPr marL="72000" indent="0">
              <a:buNone/>
            </a:pPr>
            <a:r>
              <a:rPr lang="cs-CZ" dirty="0"/>
              <a:t>Modulo 3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sz="2400" dirty="0"/>
              <a:t>Můžeme zkoumat vlastnosti operací:</a:t>
            </a:r>
          </a:p>
          <a:p>
            <a:pPr marL="72000" indent="0">
              <a:buNone/>
            </a:pPr>
            <a:r>
              <a:rPr lang="cs-CZ" sz="2400" u="sng" dirty="0"/>
              <a:t>Sčítání:</a:t>
            </a:r>
            <a:r>
              <a:rPr lang="cs-CZ" sz="2400" dirty="0"/>
              <a:t>				</a:t>
            </a:r>
            <a:r>
              <a:rPr lang="cs-CZ" sz="2400" u="sng" dirty="0"/>
              <a:t>Násobení:</a:t>
            </a:r>
          </a:p>
          <a:p>
            <a:pPr marL="72000" indent="0">
              <a:buNone/>
            </a:pPr>
            <a:r>
              <a:rPr lang="cs-CZ" sz="2400" dirty="0"/>
              <a:t>Komutativní				Komutativní, Neutrální prvek: 1</a:t>
            </a:r>
          </a:p>
          <a:p>
            <a:pPr marL="72000" indent="0">
              <a:buNone/>
            </a:pPr>
            <a:r>
              <a:rPr lang="cs-CZ" sz="2400" dirty="0"/>
              <a:t>Neutrální prvek: 0 	(agresivní prvek pro násobení)</a:t>
            </a:r>
          </a:p>
          <a:p>
            <a:pPr marL="72000" indent="0">
              <a:buNone/>
            </a:pPr>
            <a:r>
              <a:rPr lang="cs-CZ" sz="2400" dirty="0"/>
              <a:t>Inverzní prvky: existují		Inverzní prvky: hledáme pouze pro nenulové						prvky – 1 i 2 jsou inverzní samy k sobě</a:t>
            </a:r>
            <a:endParaRPr lang="cs-CZ" dirty="0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D35E3670-75B4-40BD-9A06-585BD2EEE3C4}"/>
              </a:ext>
            </a:extLst>
          </p:cNvPr>
          <p:cNvGraphicFramePr>
            <a:graphicFrameLocks noGrp="1"/>
          </p:cNvGraphicFramePr>
          <p:nvPr/>
        </p:nvGraphicFramePr>
        <p:xfrm>
          <a:off x="1991360" y="1647689"/>
          <a:ext cx="3495040" cy="14833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73760">
                  <a:extLst>
                    <a:ext uri="{9D8B030D-6E8A-4147-A177-3AD203B41FA5}">
                      <a16:colId xmlns:a16="http://schemas.microsoft.com/office/drawing/2014/main" val="3060786157"/>
                    </a:ext>
                  </a:extLst>
                </a:gridCol>
                <a:gridCol w="873760">
                  <a:extLst>
                    <a:ext uri="{9D8B030D-6E8A-4147-A177-3AD203B41FA5}">
                      <a16:colId xmlns:a16="http://schemas.microsoft.com/office/drawing/2014/main" val="1147481691"/>
                    </a:ext>
                  </a:extLst>
                </a:gridCol>
                <a:gridCol w="873760">
                  <a:extLst>
                    <a:ext uri="{9D8B030D-6E8A-4147-A177-3AD203B41FA5}">
                      <a16:colId xmlns:a16="http://schemas.microsoft.com/office/drawing/2014/main" val="2940086142"/>
                    </a:ext>
                  </a:extLst>
                </a:gridCol>
                <a:gridCol w="873760">
                  <a:extLst>
                    <a:ext uri="{9D8B030D-6E8A-4147-A177-3AD203B41FA5}">
                      <a16:colId xmlns:a16="http://schemas.microsoft.com/office/drawing/2014/main" val="623540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+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60738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86677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63341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9602120"/>
                  </a:ext>
                </a:extLst>
              </a:tr>
            </a:tbl>
          </a:graphicData>
        </a:graphic>
      </p:graphicFrame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288C1E22-D820-4942-A444-E568D8440D83}"/>
              </a:ext>
            </a:extLst>
          </p:cNvPr>
          <p:cNvGraphicFramePr>
            <a:graphicFrameLocks noGrp="1"/>
          </p:cNvGraphicFramePr>
          <p:nvPr/>
        </p:nvGraphicFramePr>
        <p:xfrm>
          <a:off x="6130722" y="1615515"/>
          <a:ext cx="3988640" cy="14833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97160">
                  <a:extLst>
                    <a:ext uri="{9D8B030D-6E8A-4147-A177-3AD203B41FA5}">
                      <a16:colId xmlns:a16="http://schemas.microsoft.com/office/drawing/2014/main" val="2799643124"/>
                    </a:ext>
                  </a:extLst>
                </a:gridCol>
                <a:gridCol w="997160">
                  <a:extLst>
                    <a:ext uri="{9D8B030D-6E8A-4147-A177-3AD203B41FA5}">
                      <a16:colId xmlns:a16="http://schemas.microsoft.com/office/drawing/2014/main" val="2935245320"/>
                    </a:ext>
                  </a:extLst>
                </a:gridCol>
                <a:gridCol w="997160">
                  <a:extLst>
                    <a:ext uri="{9D8B030D-6E8A-4147-A177-3AD203B41FA5}">
                      <a16:colId xmlns:a16="http://schemas.microsoft.com/office/drawing/2014/main" val="2656878693"/>
                    </a:ext>
                  </a:extLst>
                </a:gridCol>
                <a:gridCol w="997160">
                  <a:extLst>
                    <a:ext uri="{9D8B030D-6E8A-4147-A177-3AD203B41FA5}">
                      <a16:colId xmlns:a16="http://schemas.microsoft.com/office/drawing/2014/main" val="267236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(krát)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37712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63162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43475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79834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8025471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28A0E9E-2E89-4F91-A2B0-6B9705AA8C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69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F466178-41CA-4062-9F55-13AE28514A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sz="3600" dirty="0"/>
              <a:t>Sčítání a násobení ve zbytkových třídách: m=4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1117BC5-7828-4CCE-A2CE-B505E57002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061049"/>
            <a:ext cx="11059524" cy="5085227"/>
          </a:xfrm>
        </p:spPr>
        <p:txBody>
          <a:bodyPr/>
          <a:lstStyle/>
          <a:p>
            <a:pPr marL="72000" indent="0">
              <a:buNone/>
            </a:pPr>
            <a:r>
              <a:rPr lang="cs-CZ" dirty="0"/>
              <a:t>Modulo 4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sz="2400" dirty="0"/>
              <a:t>Můžeme zkoumat vlastnosti operací:</a:t>
            </a:r>
          </a:p>
          <a:p>
            <a:pPr marL="72000" indent="0">
              <a:buNone/>
            </a:pPr>
            <a:r>
              <a:rPr lang="cs-CZ" sz="2400" u="sng" dirty="0"/>
              <a:t>Sčítání:</a:t>
            </a:r>
            <a:r>
              <a:rPr lang="cs-CZ" sz="2400" dirty="0"/>
              <a:t>				</a:t>
            </a:r>
            <a:r>
              <a:rPr lang="cs-CZ" sz="2400" u="sng" dirty="0"/>
              <a:t>Násobení:</a:t>
            </a:r>
            <a:r>
              <a:rPr lang="cs-CZ" sz="2400" dirty="0"/>
              <a:t>        6.10 = 2.3.2.5=4.3.5</a:t>
            </a:r>
          </a:p>
          <a:p>
            <a:pPr marL="72000" indent="0">
              <a:buNone/>
            </a:pPr>
            <a:r>
              <a:rPr lang="cs-CZ" sz="2400" dirty="0"/>
              <a:t>Komutativní				Komutativní     (4k+2)(4m+2) = 4 (…)+4 =4((..))</a:t>
            </a:r>
          </a:p>
          <a:p>
            <a:pPr marL="72000" indent="0">
              <a:buNone/>
            </a:pPr>
            <a:r>
              <a:rPr lang="cs-CZ" sz="2400" dirty="0"/>
              <a:t>Neutrální prvek: 0 			Neutrální prvek: 1</a:t>
            </a:r>
          </a:p>
          <a:p>
            <a:pPr marL="72000" indent="0">
              <a:buNone/>
            </a:pPr>
            <a:r>
              <a:rPr lang="cs-CZ" sz="2400" dirty="0"/>
              <a:t>Inverzní prvky: existují		Inverzní prvky: hledáme pouze pro nenulové						prvky, ale ani 2 nemá inverzní prvek</a:t>
            </a:r>
          </a:p>
          <a:p>
            <a:pPr marL="72000" indent="0">
              <a:buNone/>
            </a:pPr>
            <a:endParaRPr lang="cs-CZ" dirty="0"/>
          </a:p>
        </p:txBody>
      </p:sp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7C6C5D37-E22F-456D-BFCA-11AFE0A2EF88}"/>
              </a:ext>
            </a:extLst>
          </p:cNvPr>
          <p:cNvGraphicFramePr>
            <a:graphicFrameLocks noGrp="1"/>
          </p:cNvGraphicFramePr>
          <p:nvPr/>
        </p:nvGraphicFramePr>
        <p:xfrm>
          <a:off x="2496692" y="1281929"/>
          <a:ext cx="3856975" cy="1849120"/>
        </p:xfrm>
        <a:graphic>
          <a:graphicData uri="http://schemas.openxmlformats.org/drawingml/2006/table">
            <a:tbl>
              <a:tblPr bandRow="1" bandCol="1">
                <a:tableStyleId>{5C22544A-7EE6-4342-B048-85BDC9FD1C3A}</a:tableStyleId>
              </a:tblPr>
              <a:tblGrid>
                <a:gridCol w="771395">
                  <a:extLst>
                    <a:ext uri="{9D8B030D-6E8A-4147-A177-3AD203B41FA5}">
                      <a16:colId xmlns:a16="http://schemas.microsoft.com/office/drawing/2014/main" val="3275418793"/>
                    </a:ext>
                  </a:extLst>
                </a:gridCol>
                <a:gridCol w="771395">
                  <a:extLst>
                    <a:ext uri="{9D8B030D-6E8A-4147-A177-3AD203B41FA5}">
                      <a16:colId xmlns:a16="http://schemas.microsoft.com/office/drawing/2014/main" val="2042766817"/>
                    </a:ext>
                  </a:extLst>
                </a:gridCol>
                <a:gridCol w="771395">
                  <a:extLst>
                    <a:ext uri="{9D8B030D-6E8A-4147-A177-3AD203B41FA5}">
                      <a16:colId xmlns:a16="http://schemas.microsoft.com/office/drawing/2014/main" val="2823695525"/>
                    </a:ext>
                  </a:extLst>
                </a:gridCol>
                <a:gridCol w="771395">
                  <a:extLst>
                    <a:ext uri="{9D8B030D-6E8A-4147-A177-3AD203B41FA5}">
                      <a16:colId xmlns:a16="http://schemas.microsoft.com/office/drawing/2014/main" val="4277242249"/>
                    </a:ext>
                  </a:extLst>
                </a:gridCol>
                <a:gridCol w="771395">
                  <a:extLst>
                    <a:ext uri="{9D8B030D-6E8A-4147-A177-3AD203B41FA5}">
                      <a16:colId xmlns:a16="http://schemas.microsoft.com/office/drawing/2014/main" val="34429217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+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032909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03737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29249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9780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4750554"/>
                  </a:ext>
                </a:extLst>
              </a:tr>
            </a:tbl>
          </a:graphicData>
        </a:graphic>
      </p:graphicFrame>
      <p:graphicFrame>
        <p:nvGraphicFramePr>
          <p:cNvPr id="9" name="Table 5">
            <a:extLst>
              <a:ext uri="{FF2B5EF4-FFF2-40B4-BE49-F238E27FC236}">
                <a16:creationId xmlns:a16="http://schemas.microsoft.com/office/drawing/2014/main" id="{110357CE-B3B8-4000-82F1-15C8FCAFAC80}"/>
              </a:ext>
            </a:extLst>
          </p:cNvPr>
          <p:cNvGraphicFramePr>
            <a:graphicFrameLocks noGrp="1"/>
          </p:cNvGraphicFramePr>
          <p:nvPr/>
        </p:nvGraphicFramePr>
        <p:xfrm>
          <a:off x="7068534" y="1281929"/>
          <a:ext cx="3856975" cy="1849120"/>
        </p:xfrm>
        <a:graphic>
          <a:graphicData uri="http://schemas.openxmlformats.org/drawingml/2006/table">
            <a:tbl>
              <a:tblPr bandRow="1" bandCol="1">
                <a:tableStyleId>{5C22544A-7EE6-4342-B048-85BDC9FD1C3A}</a:tableStyleId>
              </a:tblPr>
              <a:tblGrid>
                <a:gridCol w="771395">
                  <a:extLst>
                    <a:ext uri="{9D8B030D-6E8A-4147-A177-3AD203B41FA5}">
                      <a16:colId xmlns:a16="http://schemas.microsoft.com/office/drawing/2014/main" val="3275418793"/>
                    </a:ext>
                  </a:extLst>
                </a:gridCol>
                <a:gridCol w="771395">
                  <a:extLst>
                    <a:ext uri="{9D8B030D-6E8A-4147-A177-3AD203B41FA5}">
                      <a16:colId xmlns:a16="http://schemas.microsoft.com/office/drawing/2014/main" val="2042766817"/>
                    </a:ext>
                  </a:extLst>
                </a:gridCol>
                <a:gridCol w="771395">
                  <a:extLst>
                    <a:ext uri="{9D8B030D-6E8A-4147-A177-3AD203B41FA5}">
                      <a16:colId xmlns:a16="http://schemas.microsoft.com/office/drawing/2014/main" val="2823695525"/>
                    </a:ext>
                  </a:extLst>
                </a:gridCol>
                <a:gridCol w="771395">
                  <a:extLst>
                    <a:ext uri="{9D8B030D-6E8A-4147-A177-3AD203B41FA5}">
                      <a16:colId xmlns:a16="http://schemas.microsoft.com/office/drawing/2014/main" val="4277242249"/>
                    </a:ext>
                  </a:extLst>
                </a:gridCol>
                <a:gridCol w="771395">
                  <a:extLst>
                    <a:ext uri="{9D8B030D-6E8A-4147-A177-3AD203B41FA5}">
                      <a16:colId xmlns:a16="http://schemas.microsoft.com/office/drawing/2014/main" val="34429217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(krát)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032909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03737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29249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9780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47505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91185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F24AE89-B9CD-40EA-A1A3-6E2ECEF0F28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27BECB1-3C0D-4581-BE3F-3C8416D175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Relace dělitelnosti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96D606E2-5E00-408A-9813-62EA15C0B30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72000" indent="0">
                  <a:buNone/>
                </a:pPr>
                <a:r>
                  <a:rPr lang="cs-CZ" dirty="0"/>
                  <a:t>Věta 1: </a:t>
                </a:r>
              </a:p>
              <a:p>
                <a:pPr marL="72000" indent="0">
                  <a:buNone/>
                </a:pPr>
                <a:endParaRPr lang="cs-CZ" dirty="0"/>
              </a:p>
              <a:p>
                <a:pPr marL="72000" indent="0">
                  <a:buNone/>
                </a:pPr>
                <a:r>
                  <a:rPr lang="cs-CZ" dirty="0"/>
                  <a:t>Pro libovolná celá čísla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cs-CZ" dirty="0"/>
                  <a:t> platí:</a:t>
                </a:r>
              </a:p>
              <a:p>
                <a:r>
                  <a:rPr lang="cs-CZ" dirty="0"/>
                  <a:t> jestliže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cs-CZ" dirty="0"/>
                  <a:t> a zároveň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cs-CZ" dirty="0"/>
                  <a:t>, pak také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|(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cs-CZ" dirty="0"/>
                  <a:t> a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|(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br>
                  <a:rPr lang="cs-CZ" dirty="0"/>
                </a:br>
                <a:r>
                  <a:rPr lang="cs-CZ" dirty="0"/>
                  <a:t> symbolicky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cs-CZ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 ∧ </m:t>
                            </m:r>
                            <m:r>
                              <a:rPr lang="cs-CZ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𝑏</m:t>
                            </m:r>
                          </m:e>
                        </m:d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e>
                    </m:d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⟹(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𝑏</m:t>
                    </m:r>
                    <m:d>
                      <m:dPr>
                        <m:begChr m:val="|"/>
                        <m:endChr m:val="|"/>
                        <m:ctrlP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cs-CZ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cs-CZ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cs-CZ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𝑐</m:t>
                            </m:r>
                          </m:e>
                        </m:d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∧  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e>
                    </m:d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))</m:t>
                    </m:r>
                  </m:oMath>
                </a14:m>
                <a:endParaRPr lang="cs-CZ" dirty="0"/>
              </a:p>
              <a:p>
                <a:r>
                  <a:rPr lang="cs-CZ" dirty="0"/>
                  <a:t>jestliže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cs-CZ" dirty="0"/>
                  <a:t>, pak také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  <m:r>
                      <a:rPr lang="cs-CZ" b="0" i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cs-CZ" dirty="0"/>
                  <a:t>, symbolicky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 ⟹</m:t>
                    </m:r>
                    <m:d>
                      <m:dPr>
                        <m:ctrlP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e>
                    </m:d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|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</m:t>
                    </m:r>
                  </m:oMath>
                </a14:m>
                <a:endParaRPr lang="cs-CZ" dirty="0"/>
              </a:p>
              <a:p>
                <a:r>
                  <a:rPr lang="cs-CZ" dirty="0"/>
                  <a:t>jestliže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cs-CZ" dirty="0"/>
                  <a:t>, pak také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|(−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cs-CZ" dirty="0"/>
                  <a:t>, symbolicky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 ⟹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|(−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cs-CZ" dirty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96D606E2-5E00-408A-9813-62EA15C0B30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04" t="-279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B2B39886-EA55-47E4-990E-00C12E874332}"/>
              </a:ext>
            </a:extLst>
          </p:cNvPr>
          <p:cNvSpPr/>
          <p:nvPr/>
        </p:nvSpPr>
        <p:spPr bwMode="auto">
          <a:xfrm>
            <a:off x="444295" y="2532993"/>
            <a:ext cx="9633890" cy="2633005"/>
          </a:xfrm>
          <a:prstGeom prst="roundRect">
            <a:avLst/>
          </a:prstGeom>
          <a:solidFill>
            <a:schemeClr val="accent1">
              <a:alpha val="2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87431862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28A0E9E-2E89-4F91-A2B0-6B9705AA8C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70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F466178-41CA-4062-9F55-13AE28514A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sz="3600" dirty="0"/>
              <a:t>Sčítání a násobení ve zbytkových třídách: m=5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1117BC5-7828-4CCE-A2CE-B505E57002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061049"/>
            <a:ext cx="11059524" cy="5085227"/>
          </a:xfrm>
        </p:spPr>
        <p:txBody>
          <a:bodyPr/>
          <a:lstStyle/>
          <a:p>
            <a:pPr marL="72000" indent="0">
              <a:buNone/>
            </a:pPr>
            <a:r>
              <a:rPr lang="cs-CZ" dirty="0"/>
              <a:t>Modulo 5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sz="2400" dirty="0"/>
              <a:t>Můžeme zkoumat vlastnosti operací:</a:t>
            </a:r>
          </a:p>
          <a:p>
            <a:pPr marL="72000" indent="0">
              <a:buNone/>
            </a:pPr>
            <a:r>
              <a:rPr lang="cs-CZ" sz="2400" u="sng" dirty="0"/>
              <a:t>Sčítání:</a:t>
            </a:r>
            <a:r>
              <a:rPr lang="cs-CZ" sz="2400" dirty="0"/>
              <a:t>				</a:t>
            </a:r>
            <a:r>
              <a:rPr lang="cs-CZ" sz="2400" u="sng" dirty="0"/>
              <a:t>Násobení:</a:t>
            </a:r>
          </a:p>
          <a:p>
            <a:pPr marL="72000" indent="0">
              <a:buNone/>
            </a:pPr>
            <a:r>
              <a:rPr lang="cs-CZ" sz="2400" dirty="0"/>
              <a:t>Komutativní	Neutrální prvek: 0 	Komutativní, 	Neutrální prvek: 1</a:t>
            </a:r>
          </a:p>
          <a:p>
            <a:pPr marL="72000" indent="0">
              <a:buNone/>
            </a:pPr>
            <a:r>
              <a:rPr lang="cs-CZ" sz="2400" dirty="0"/>
              <a:t>Inverzní prvky: existují		Inverzní prvky: hledáme pouze pro nenulové						prvky, inverzní prvky existují pro čísla 1-4</a:t>
            </a:r>
          </a:p>
          <a:p>
            <a:pPr marL="72000" indent="0">
              <a:buNone/>
            </a:pPr>
            <a:endParaRPr lang="cs-CZ" dirty="0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09B3309A-7E42-42E8-8960-F671A1E79916}"/>
              </a:ext>
            </a:extLst>
          </p:cNvPr>
          <p:cNvGraphicFramePr>
            <a:graphicFrameLocks noGrp="1"/>
          </p:cNvGraphicFramePr>
          <p:nvPr/>
        </p:nvGraphicFramePr>
        <p:xfrm>
          <a:off x="2286000" y="1093969"/>
          <a:ext cx="3992880" cy="22250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3445522240"/>
                    </a:ext>
                  </a:extLst>
                </a:gridCol>
                <a:gridCol w="741680">
                  <a:extLst>
                    <a:ext uri="{9D8B030D-6E8A-4147-A177-3AD203B41FA5}">
                      <a16:colId xmlns:a16="http://schemas.microsoft.com/office/drawing/2014/main" val="3172766338"/>
                    </a:ext>
                  </a:extLst>
                </a:gridCol>
                <a:gridCol w="660400">
                  <a:extLst>
                    <a:ext uri="{9D8B030D-6E8A-4147-A177-3AD203B41FA5}">
                      <a16:colId xmlns:a16="http://schemas.microsoft.com/office/drawing/2014/main" val="1066686565"/>
                    </a:ext>
                  </a:extLst>
                </a:gridCol>
                <a:gridCol w="670560">
                  <a:extLst>
                    <a:ext uri="{9D8B030D-6E8A-4147-A177-3AD203B41FA5}">
                      <a16:colId xmlns:a16="http://schemas.microsoft.com/office/drawing/2014/main" val="1763465765"/>
                    </a:ext>
                  </a:extLst>
                </a:gridCol>
                <a:gridCol w="792480">
                  <a:extLst>
                    <a:ext uri="{9D8B030D-6E8A-4147-A177-3AD203B41FA5}">
                      <a16:colId xmlns:a16="http://schemas.microsoft.com/office/drawing/2014/main" val="3740051553"/>
                    </a:ext>
                  </a:extLst>
                </a:gridCol>
                <a:gridCol w="579120">
                  <a:extLst>
                    <a:ext uri="{9D8B030D-6E8A-4147-A177-3AD203B41FA5}">
                      <a16:colId xmlns:a16="http://schemas.microsoft.com/office/drawing/2014/main" val="14369973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+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05533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24043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11402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99195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66025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6161612"/>
                  </a:ext>
                </a:extLst>
              </a:tr>
            </a:tbl>
          </a:graphicData>
        </a:graphic>
      </p:graphicFrame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61245079-A9D2-4740-9348-4E58EE00ECE4}"/>
              </a:ext>
            </a:extLst>
          </p:cNvPr>
          <p:cNvGraphicFramePr>
            <a:graphicFrameLocks noGrp="1"/>
          </p:cNvGraphicFramePr>
          <p:nvPr/>
        </p:nvGraphicFramePr>
        <p:xfrm>
          <a:off x="6939280" y="1093969"/>
          <a:ext cx="4084320" cy="22199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53440">
                  <a:extLst>
                    <a:ext uri="{9D8B030D-6E8A-4147-A177-3AD203B41FA5}">
                      <a16:colId xmlns:a16="http://schemas.microsoft.com/office/drawing/2014/main" val="1259081220"/>
                    </a:ext>
                  </a:extLst>
                </a:gridCol>
                <a:gridCol w="660400">
                  <a:extLst>
                    <a:ext uri="{9D8B030D-6E8A-4147-A177-3AD203B41FA5}">
                      <a16:colId xmlns:a16="http://schemas.microsoft.com/office/drawing/2014/main" val="271070937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1074484500"/>
                    </a:ext>
                  </a:extLst>
                </a:gridCol>
                <a:gridCol w="568960">
                  <a:extLst>
                    <a:ext uri="{9D8B030D-6E8A-4147-A177-3AD203B41FA5}">
                      <a16:colId xmlns:a16="http://schemas.microsoft.com/office/drawing/2014/main" val="940664717"/>
                    </a:ext>
                  </a:extLst>
                </a:gridCol>
                <a:gridCol w="680720">
                  <a:extLst>
                    <a:ext uri="{9D8B030D-6E8A-4147-A177-3AD203B41FA5}">
                      <a16:colId xmlns:a16="http://schemas.microsoft.com/office/drawing/2014/main" val="3620802331"/>
                    </a:ext>
                  </a:extLst>
                </a:gridCol>
                <a:gridCol w="680720">
                  <a:extLst>
                    <a:ext uri="{9D8B030D-6E8A-4147-A177-3AD203B41FA5}">
                      <a16:colId xmlns:a16="http://schemas.microsoft.com/office/drawing/2014/main" val="12799594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(krát)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79969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12418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8335129"/>
                  </a:ext>
                </a:extLst>
              </a:tr>
              <a:tr h="272551"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54357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68479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5079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734333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28A0E9E-2E89-4F91-A2B0-6B9705AA8C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71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F466178-41CA-4062-9F55-13AE28514A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sz="3600" dirty="0"/>
              <a:t>Sčítání a násobení ve zbytkových třídách: m=6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1117BC5-7828-4CCE-A2CE-B505E57002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061049"/>
            <a:ext cx="11059524" cy="5085227"/>
          </a:xfrm>
        </p:spPr>
        <p:txBody>
          <a:bodyPr/>
          <a:lstStyle/>
          <a:p>
            <a:pPr marL="72000" indent="0">
              <a:buNone/>
            </a:pPr>
            <a:r>
              <a:rPr lang="cs-CZ" dirty="0"/>
              <a:t>Modulo 6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Opět dopadá skoro všechno analogicky, nacházíme dva dělitele nuly: čísla 2 a 3.</a:t>
            </a:r>
          </a:p>
          <a:p>
            <a:pPr marL="72000" indent="0">
              <a:buNone/>
            </a:pPr>
            <a:r>
              <a:rPr lang="cs-CZ" dirty="0"/>
              <a:t>Nápad: pokud je modulo prvočíslo, </a:t>
            </a:r>
            <a:r>
              <a:rPr lang="cs-CZ" dirty="0" err="1"/>
              <a:t>dělitelé</a:t>
            </a:r>
            <a:r>
              <a:rPr lang="cs-CZ" dirty="0"/>
              <a:t> nuly nebudou, jinak ano – děliteli nuly budou vždy všichni </a:t>
            </a:r>
            <a:r>
              <a:rPr lang="cs-CZ" dirty="0" err="1"/>
              <a:t>dělitelé</a:t>
            </a:r>
            <a:r>
              <a:rPr lang="cs-CZ" dirty="0"/>
              <a:t> daného čísla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BB5FDA51-8B49-43A6-8603-21166D9193D2}"/>
              </a:ext>
            </a:extLst>
          </p:cNvPr>
          <p:cNvGraphicFramePr>
            <a:graphicFrameLocks noGrp="1"/>
          </p:cNvGraphicFramePr>
          <p:nvPr/>
        </p:nvGraphicFramePr>
        <p:xfrm>
          <a:off x="666000" y="1532466"/>
          <a:ext cx="5293358" cy="25958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56194">
                  <a:extLst>
                    <a:ext uri="{9D8B030D-6E8A-4147-A177-3AD203B41FA5}">
                      <a16:colId xmlns:a16="http://schemas.microsoft.com/office/drawing/2014/main" val="1670539528"/>
                    </a:ext>
                  </a:extLst>
                </a:gridCol>
                <a:gridCol w="756194">
                  <a:extLst>
                    <a:ext uri="{9D8B030D-6E8A-4147-A177-3AD203B41FA5}">
                      <a16:colId xmlns:a16="http://schemas.microsoft.com/office/drawing/2014/main" val="2727372010"/>
                    </a:ext>
                  </a:extLst>
                </a:gridCol>
                <a:gridCol w="756194">
                  <a:extLst>
                    <a:ext uri="{9D8B030D-6E8A-4147-A177-3AD203B41FA5}">
                      <a16:colId xmlns:a16="http://schemas.microsoft.com/office/drawing/2014/main" val="3237667917"/>
                    </a:ext>
                  </a:extLst>
                </a:gridCol>
                <a:gridCol w="756194">
                  <a:extLst>
                    <a:ext uri="{9D8B030D-6E8A-4147-A177-3AD203B41FA5}">
                      <a16:colId xmlns:a16="http://schemas.microsoft.com/office/drawing/2014/main" val="1146515748"/>
                    </a:ext>
                  </a:extLst>
                </a:gridCol>
                <a:gridCol w="756194">
                  <a:extLst>
                    <a:ext uri="{9D8B030D-6E8A-4147-A177-3AD203B41FA5}">
                      <a16:colId xmlns:a16="http://schemas.microsoft.com/office/drawing/2014/main" val="708377647"/>
                    </a:ext>
                  </a:extLst>
                </a:gridCol>
                <a:gridCol w="756194">
                  <a:extLst>
                    <a:ext uri="{9D8B030D-6E8A-4147-A177-3AD203B41FA5}">
                      <a16:colId xmlns:a16="http://schemas.microsoft.com/office/drawing/2014/main" val="341448259"/>
                    </a:ext>
                  </a:extLst>
                </a:gridCol>
                <a:gridCol w="756194">
                  <a:extLst>
                    <a:ext uri="{9D8B030D-6E8A-4147-A177-3AD203B41FA5}">
                      <a16:colId xmlns:a16="http://schemas.microsoft.com/office/drawing/2014/main" val="26790916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+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13629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07510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54058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66242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564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36838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9665589"/>
                  </a:ext>
                </a:extLst>
              </a:tr>
            </a:tbl>
          </a:graphicData>
        </a:graphic>
      </p:graphicFrame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43A5E596-E7EA-43AC-B95B-E3ADA0F7F863}"/>
              </a:ext>
            </a:extLst>
          </p:cNvPr>
          <p:cNvGraphicFramePr>
            <a:graphicFrameLocks noGrp="1"/>
          </p:cNvGraphicFramePr>
          <p:nvPr/>
        </p:nvGraphicFramePr>
        <p:xfrm>
          <a:off x="6274163" y="1449492"/>
          <a:ext cx="5730242" cy="25958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18606">
                  <a:extLst>
                    <a:ext uri="{9D8B030D-6E8A-4147-A177-3AD203B41FA5}">
                      <a16:colId xmlns:a16="http://schemas.microsoft.com/office/drawing/2014/main" val="4196077995"/>
                    </a:ext>
                  </a:extLst>
                </a:gridCol>
                <a:gridCol w="818606">
                  <a:extLst>
                    <a:ext uri="{9D8B030D-6E8A-4147-A177-3AD203B41FA5}">
                      <a16:colId xmlns:a16="http://schemas.microsoft.com/office/drawing/2014/main" val="26272525"/>
                    </a:ext>
                  </a:extLst>
                </a:gridCol>
                <a:gridCol w="818606">
                  <a:extLst>
                    <a:ext uri="{9D8B030D-6E8A-4147-A177-3AD203B41FA5}">
                      <a16:colId xmlns:a16="http://schemas.microsoft.com/office/drawing/2014/main" val="2869062269"/>
                    </a:ext>
                  </a:extLst>
                </a:gridCol>
                <a:gridCol w="818606">
                  <a:extLst>
                    <a:ext uri="{9D8B030D-6E8A-4147-A177-3AD203B41FA5}">
                      <a16:colId xmlns:a16="http://schemas.microsoft.com/office/drawing/2014/main" val="4114695208"/>
                    </a:ext>
                  </a:extLst>
                </a:gridCol>
                <a:gridCol w="818606">
                  <a:extLst>
                    <a:ext uri="{9D8B030D-6E8A-4147-A177-3AD203B41FA5}">
                      <a16:colId xmlns:a16="http://schemas.microsoft.com/office/drawing/2014/main" val="3491951935"/>
                    </a:ext>
                  </a:extLst>
                </a:gridCol>
                <a:gridCol w="818606">
                  <a:extLst>
                    <a:ext uri="{9D8B030D-6E8A-4147-A177-3AD203B41FA5}">
                      <a16:colId xmlns:a16="http://schemas.microsoft.com/office/drawing/2014/main" val="739453214"/>
                    </a:ext>
                  </a:extLst>
                </a:gridCol>
                <a:gridCol w="818606">
                  <a:extLst>
                    <a:ext uri="{9D8B030D-6E8A-4147-A177-3AD203B41FA5}">
                      <a16:colId xmlns:a16="http://schemas.microsoft.com/office/drawing/2014/main" val="31864367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(krát)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8409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24694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6885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39409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69393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3477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09393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1302571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AC571C3-C4A5-400F-AE29-17FAB65DEA2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72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9175F0A-E5D3-4E71-A33B-3ED516C11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C1971538-0341-4C05-8932-5471366EE22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40000" y="1435148"/>
                <a:ext cx="11002813" cy="4139998"/>
              </a:xfrm>
            </p:spPr>
            <p:txBody>
              <a:bodyPr/>
              <a:lstStyle/>
              <a:p>
                <a:pPr marL="72000" indent="0">
                  <a:buNone/>
                </a:pPr>
                <a:r>
                  <a:rPr lang="cs-CZ" sz="2000" b="1" dirty="0"/>
                  <a:t>Příklad 1.</a:t>
                </a:r>
                <a:endParaRPr lang="cs-CZ" sz="2000" dirty="0"/>
              </a:p>
              <a:p>
                <a:pPr marL="72000" indent="0">
                  <a:buNone/>
                </a:pPr>
                <a:r>
                  <a:rPr lang="cs-CZ" sz="2000" dirty="0"/>
                  <a:t>Víme, že číslo </a:t>
                </a: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cs-CZ" sz="2000" dirty="0"/>
                  <a:t> dává při dělení sedmi zbytek 1. Jaký zbytek dává po dělení 7 výraz </a:t>
                </a:r>
              </a:p>
              <a:p>
                <a:pPr marL="529200" indent="-457200">
                  <a:buAutoNum type="alphaLcParenR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cs-CZ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+6</m:t>
                    </m:r>
                  </m:oMath>
                </a14:m>
                <a:r>
                  <a:rPr lang="cs-CZ" sz="2000" b="0" dirty="0"/>
                  <a:t>        			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cs-CZ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d>
                    <m:d>
                      <m:dPr>
                        <m:ctrlPr>
                          <a:rPr lang="cs-CZ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d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+6=49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+14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+1+6=49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+14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+7</m:t>
                    </m:r>
                  </m:oMath>
                </a14:m>
                <a:endParaRPr lang="cs-CZ" sz="2000" b="0" dirty="0"/>
              </a:p>
              <a:p>
                <a:pPr marL="529200" indent="-457200">
                  <a:buAutoNum type="alphaLcParenR"/>
                </a:pPr>
                <a14:m>
                  <m:oMath xmlns:m="http://schemas.openxmlformats.org/officeDocument/2006/math">
                    <m:d>
                      <m:dPr>
                        <m:ctrlPr>
                          <a:rPr lang="cs-CZ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d>
                    <m:d>
                      <m:dPr>
                        <m:ctrlPr>
                          <a:rPr lang="cs-CZ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+6</m:t>
                        </m:r>
                      </m:e>
                    </m:d>
                  </m:oMath>
                </a14:m>
                <a:r>
                  <a:rPr lang="cs-CZ" sz="2000" b="0" dirty="0"/>
                  <a:t>		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cs-CZ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+1+1</m:t>
                        </m:r>
                      </m:e>
                    </m:d>
                    <m:d>
                      <m:dPr>
                        <m:ctrlPr>
                          <a:rPr lang="cs-CZ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+1+6</m:t>
                        </m:r>
                      </m:e>
                    </m:d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cs-CZ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+2</m:t>
                        </m:r>
                      </m:e>
                    </m:d>
                    <m:d>
                      <m:dPr>
                        <m:ctrlPr>
                          <a:rPr lang="cs-CZ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+7</m:t>
                        </m:r>
                      </m:e>
                    </m:d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=7(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+1)(7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+2)</m:t>
                    </m:r>
                  </m:oMath>
                </a14:m>
                <a:endParaRPr lang="cs-CZ" sz="2000" b="0" dirty="0"/>
              </a:p>
              <a:p>
                <a:pPr marL="72000" indent="0">
                  <a:buNone/>
                </a:pPr>
                <a:r>
                  <a:rPr lang="cs-CZ" sz="2000" b="1" dirty="0"/>
                  <a:t>Příklad 2.</a:t>
                </a:r>
                <a:endParaRPr lang="cs-CZ" sz="2000" dirty="0"/>
              </a:p>
              <a:p>
                <a:pPr marL="72000" indent="0">
                  <a:buNone/>
                </a:pPr>
                <a:r>
                  <a:rPr lang="cs-CZ" sz="2000" dirty="0"/>
                  <a:t>Číslo  </a:t>
                </a: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cs-CZ" sz="2000" dirty="0"/>
                  <a:t> dává při dělení čtyřmi zbytek 3. Jaký zbytek po dělení čtyřmi dává výraz </a:t>
                </a:r>
              </a:p>
              <a:p>
                <a:pPr marL="529200" indent="-457200">
                  <a:buAutoNum type="alphaLcParenR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cs-CZ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+3</m:t>
                    </m:r>
                  </m:oMath>
                </a14:m>
                <a:r>
                  <a:rPr lang="cs-CZ" sz="2000" dirty="0"/>
                  <a:t>     		 </a:t>
                </a:r>
                <a14:m>
                  <m:oMath xmlns:m="http://schemas.openxmlformats.org/officeDocument/2006/math">
                    <m:r>
                      <a:rPr lang="cs-CZ" sz="2000" b="0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cs-CZ" sz="2000" b="0" i="1" dirty="0" smtClean="0">
                        <a:latin typeface="Cambria Math" panose="02040503050406030204" pitchFamily="18" charset="0"/>
                      </a:rPr>
                      <m:t>=4</m:t>
                    </m:r>
                    <m:r>
                      <a:rPr lang="cs-CZ" sz="2000" b="0" i="1" dirty="0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cs-CZ" sz="2000" b="0" i="1" dirty="0" smtClean="0">
                        <a:latin typeface="Cambria Math" panose="02040503050406030204" pitchFamily="18" charset="0"/>
                      </a:rPr>
                      <m:t>+3</m:t>
                    </m:r>
                  </m:oMath>
                </a14:m>
                <a:r>
                  <a:rPr lang="cs-CZ" sz="2000" dirty="0"/>
                  <a:t>     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cs-CZ" sz="20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000" b="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cs-CZ" sz="2000" b="0" i="1" dirty="0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cs-CZ" sz="2000" b="0" i="1" dirty="0" smtClean="0">
                            <a:latin typeface="Cambria Math" panose="02040503050406030204" pitchFamily="18" charset="0"/>
                          </a:rPr>
                          <m:t>+3</m:t>
                        </m:r>
                      </m:e>
                    </m:d>
                    <m:d>
                      <m:dPr>
                        <m:ctrlPr>
                          <a:rPr lang="cs-CZ" sz="20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000" b="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cs-CZ" sz="2000" b="0" i="1" dirty="0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cs-CZ" sz="2000" b="0" i="1" dirty="0" smtClean="0">
                            <a:latin typeface="Cambria Math" panose="02040503050406030204" pitchFamily="18" charset="0"/>
                          </a:rPr>
                          <m:t>+3</m:t>
                        </m:r>
                      </m:e>
                    </m:d>
                    <m:r>
                      <a:rPr lang="cs-CZ" sz="2000" b="0" i="1" dirty="0" smtClean="0">
                        <a:latin typeface="Cambria Math" panose="02040503050406030204" pitchFamily="18" charset="0"/>
                      </a:rPr>
                      <m:t>+3=</m:t>
                    </m:r>
                  </m:oMath>
                </a14:m>
                <a:endParaRPr lang="cs-CZ" sz="2000" dirty="0"/>
              </a:p>
              <a:p>
                <a:pPr marL="529200" indent="-457200">
                  <a:buAutoNum type="alphaLcParenR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cs-CZ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000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cs-CZ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cs-CZ" sz="2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cs-CZ" sz="2000" b="0" dirty="0"/>
                  <a:t>   				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cs-CZ" sz="20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000" b="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cs-CZ" sz="2000" b="0" i="1" dirty="0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cs-CZ" sz="2000" b="0" i="1" dirty="0" smtClean="0">
                            <a:latin typeface="Cambria Math" panose="02040503050406030204" pitchFamily="18" charset="0"/>
                          </a:rPr>
                          <m:t>+3</m:t>
                        </m:r>
                      </m:e>
                    </m:d>
                    <m:d>
                      <m:dPr>
                        <m:ctrlPr>
                          <a:rPr lang="cs-CZ" sz="20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000" b="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cs-CZ" sz="2000" b="0" i="1" dirty="0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cs-CZ" sz="2000" b="0" i="1" dirty="0" smtClean="0">
                            <a:latin typeface="Cambria Math" panose="02040503050406030204" pitchFamily="18" charset="0"/>
                          </a:rPr>
                          <m:t>+3</m:t>
                        </m:r>
                      </m:e>
                    </m:d>
                    <m:r>
                      <a:rPr lang="cs-CZ" sz="2000" b="0" i="1" dirty="0" smtClean="0">
                        <a:latin typeface="Cambria Math" panose="02040503050406030204" pitchFamily="18" charset="0"/>
                      </a:rPr>
                      <m:t>+1=</m:t>
                    </m:r>
                  </m:oMath>
                </a14:m>
                <a:endParaRPr lang="cs-CZ" sz="2000" b="0" dirty="0"/>
              </a:p>
              <a:p>
                <a:pPr marL="72000" indent="0">
                  <a:buNone/>
                </a:pPr>
                <a:endParaRPr lang="cs-CZ" sz="2000" dirty="0"/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C1971538-0341-4C05-8932-5471366EE22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40000" y="1435148"/>
                <a:ext cx="11002813" cy="4139998"/>
              </a:xfrm>
              <a:blipFill>
                <a:blip r:embed="rId2"/>
                <a:stretch>
                  <a:fillRect l="-77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83286120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BA59E02-FE5F-4CC2-9348-63959653AB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73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91EFB98-785C-4520-8A1B-731AC0341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2724" y="454644"/>
            <a:ext cx="10753200" cy="451576"/>
          </a:xfrm>
        </p:spPr>
        <p:txBody>
          <a:bodyPr/>
          <a:lstStyle/>
          <a:p>
            <a:r>
              <a:rPr lang="cs-CZ" dirty="0"/>
              <a:t>Úlohy k opakování základů algebry 1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63CB653-10BA-4F4E-AA54-0525B081B7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2724" y="1533991"/>
            <a:ext cx="10481461" cy="4360182"/>
          </a:xfrm>
        </p:spPr>
        <p:txBody>
          <a:bodyPr vert="horz" lIns="0" tIns="0" rIns="0" bIns="0" numCol="2" rtlCol="0" anchor="t">
            <a:noAutofit/>
          </a:bodyPr>
          <a:lstStyle/>
          <a:p>
            <a:pPr marL="0" lvl="0" indent="0">
              <a:spcAft>
                <a:spcPts val="400"/>
              </a:spcAft>
              <a:buNone/>
              <a:tabLst>
                <a:tab pos="457200" algn="l"/>
              </a:tabLst>
            </a:pPr>
            <a:r>
              <a:rPr lang="cs-CZ" sz="2000" b="1" dirty="0">
                <a:effectLst/>
                <a:ea typeface="Times New Roman" panose="02020603050405020304" pitchFamily="18" charset="0"/>
              </a:rPr>
              <a:t>Příklad 1:</a:t>
            </a:r>
            <a:br>
              <a:rPr lang="cs-CZ" sz="2000" b="1" dirty="0">
                <a:ea typeface="Times New Roman" panose="02020603050405020304" pitchFamily="18" charset="0"/>
              </a:rPr>
            </a:br>
            <a:r>
              <a:rPr lang="cs-CZ" sz="2000" dirty="0">
                <a:ea typeface="Times New Roman" panose="02020603050405020304" pitchFamily="18" charset="0"/>
              </a:rPr>
              <a:t>Uveďte, jaké vlastnosti má relace rovnosti</a:t>
            </a:r>
          </a:p>
          <a:p>
            <a:pPr marL="457200" lvl="0" indent="-457200">
              <a:spcAft>
                <a:spcPts val="400"/>
              </a:spcAft>
              <a:buFont typeface="+mj-lt"/>
              <a:buAutoNum type="alphaLcParenR"/>
              <a:tabLst>
                <a:tab pos="457200" algn="l"/>
              </a:tabLst>
            </a:pPr>
            <a:r>
              <a:rPr lang="cs-CZ" sz="2000" b="0" dirty="0">
                <a:ea typeface="Times New Roman" panose="02020603050405020304" pitchFamily="18" charset="0"/>
              </a:rPr>
              <a:t>Na množině přirozených čísel</a:t>
            </a:r>
          </a:p>
          <a:p>
            <a:pPr marL="457200" lvl="0" indent="-457200">
              <a:spcAft>
                <a:spcPts val="400"/>
              </a:spcAft>
              <a:buFont typeface="+mj-lt"/>
              <a:buAutoNum type="alphaLcParenR"/>
              <a:tabLst>
                <a:tab pos="457200" algn="l"/>
              </a:tabLst>
            </a:pPr>
            <a:r>
              <a:rPr lang="cs-CZ" sz="2000" dirty="0">
                <a:ea typeface="Times New Roman" panose="02020603050405020304" pitchFamily="18" charset="0"/>
              </a:rPr>
              <a:t>Na množině celých čísel</a:t>
            </a:r>
          </a:p>
          <a:p>
            <a:pPr marL="457200" lvl="0" indent="-457200">
              <a:spcAft>
                <a:spcPts val="400"/>
              </a:spcAft>
              <a:buFont typeface="+mj-lt"/>
              <a:buAutoNum type="alphaLcParenR"/>
              <a:tabLst>
                <a:tab pos="457200" algn="l"/>
              </a:tabLst>
            </a:pPr>
            <a:r>
              <a:rPr lang="cs-CZ" sz="2000" dirty="0">
                <a:ea typeface="Times New Roman" panose="02020603050405020304" pitchFamily="18" charset="0"/>
              </a:rPr>
              <a:t>Na množině racionálních čísel</a:t>
            </a:r>
          </a:p>
          <a:p>
            <a:pPr marL="0" lvl="0" indent="0">
              <a:spcAft>
                <a:spcPts val="400"/>
              </a:spcAft>
              <a:buNone/>
              <a:tabLst>
                <a:tab pos="457200" algn="l"/>
              </a:tabLst>
            </a:pPr>
            <a:r>
              <a:rPr lang="cs-CZ" sz="2000" dirty="0">
                <a:ea typeface="Times New Roman" panose="02020603050405020304" pitchFamily="18" charset="0"/>
              </a:rPr>
              <a:t>Určete, zda se jedná o relaci typu </a:t>
            </a:r>
            <a:r>
              <a:rPr lang="cs-CZ" sz="2000" b="1" u="sng" dirty="0">
                <a:ea typeface="Times New Roman" panose="02020603050405020304" pitchFamily="18" charset="0"/>
              </a:rPr>
              <a:t>ekvivalence</a:t>
            </a:r>
            <a:r>
              <a:rPr lang="cs-CZ" sz="2000" b="1" dirty="0">
                <a:ea typeface="Times New Roman" panose="02020603050405020304" pitchFamily="18" charset="0"/>
              </a:rPr>
              <a:t> nebo </a:t>
            </a:r>
            <a:r>
              <a:rPr lang="cs-CZ" sz="2000" b="1" u="sng" dirty="0">
                <a:ea typeface="Times New Roman" panose="02020603050405020304" pitchFamily="18" charset="0"/>
              </a:rPr>
              <a:t>uspořádání</a:t>
            </a:r>
            <a:endParaRPr lang="cs-CZ" sz="2000" u="sng" dirty="0">
              <a:ea typeface="Times New Roman" panose="02020603050405020304" pitchFamily="18" charset="0"/>
            </a:endParaRPr>
          </a:p>
          <a:p>
            <a:pPr marL="0" lvl="0" indent="0">
              <a:spcAft>
                <a:spcPts val="400"/>
              </a:spcAft>
              <a:buNone/>
              <a:tabLst>
                <a:tab pos="457200" algn="l"/>
              </a:tabLst>
            </a:pPr>
            <a:endParaRPr lang="cs-CZ" sz="2000" dirty="0">
              <a:ea typeface="Times New Roman" panose="02020603050405020304" pitchFamily="18" charset="0"/>
            </a:endParaRPr>
          </a:p>
          <a:p>
            <a:pPr marL="0" lvl="0" indent="0">
              <a:spcAft>
                <a:spcPts val="400"/>
              </a:spcAft>
              <a:buNone/>
              <a:tabLst>
                <a:tab pos="457200" algn="l"/>
              </a:tabLst>
            </a:pPr>
            <a:endParaRPr lang="cs-CZ" sz="2000" dirty="0">
              <a:ea typeface="Times New Roman" panose="02020603050405020304" pitchFamily="18" charset="0"/>
            </a:endParaRPr>
          </a:p>
          <a:p>
            <a:pPr marL="0" lvl="0" indent="0">
              <a:spcAft>
                <a:spcPts val="400"/>
              </a:spcAft>
              <a:buNone/>
              <a:tabLst>
                <a:tab pos="457200" algn="l"/>
              </a:tabLst>
            </a:pPr>
            <a:endParaRPr lang="cs-CZ" sz="2000" b="1" dirty="0">
              <a:ea typeface="Times New Roman" panose="02020603050405020304" pitchFamily="18" charset="0"/>
            </a:endParaRPr>
          </a:p>
          <a:p>
            <a:pPr marL="0" lvl="0" indent="0">
              <a:spcAft>
                <a:spcPts val="400"/>
              </a:spcAft>
              <a:buNone/>
              <a:tabLst>
                <a:tab pos="457200" algn="l"/>
              </a:tabLst>
            </a:pPr>
            <a:r>
              <a:rPr lang="cs-CZ" sz="2000" b="1" dirty="0">
                <a:ea typeface="Times New Roman" panose="02020603050405020304" pitchFamily="18" charset="0"/>
              </a:rPr>
              <a:t>Příklad 2:</a:t>
            </a:r>
          </a:p>
          <a:p>
            <a:pPr marL="0" lvl="0" indent="0">
              <a:spcAft>
                <a:spcPts val="400"/>
              </a:spcAft>
              <a:buNone/>
              <a:tabLst>
                <a:tab pos="457200" algn="l"/>
              </a:tabLst>
            </a:pPr>
            <a:r>
              <a:rPr lang="cs-CZ" sz="2000" dirty="0">
                <a:ea typeface="Times New Roman" panose="02020603050405020304" pitchFamily="18" charset="0"/>
              </a:rPr>
              <a:t>Uveďte, jaké vlastnosti má relace menší nebo rovno.</a:t>
            </a:r>
          </a:p>
          <a:p>
            <a:pPr marL="457200" lvl="0" indent="-457200">
              <a:spcAft>
                <a:spcPts val="400"/>
              </a:spcAft>
              <a:buFont typeface="+mj-lt"/>
              <a:buAutoNum type="alphaLcParenR"/>
              <a:tabLst>
                <a:tab pos="457200" algn="l"/>
              </a:tabLst>
            </a:pPr>
            <a:r>
              <a:rPr lang="cs-CZ" sz="2000" b="0" dirty="0">
                <a:ea typeface="Times New Roman" panose="02020603050405020304" pitchFamily="18" charset="0"/>
              </a:rPr>
              <a:t>Na množině přirozených čísel</a:t>
            </a:r>
          </a:p>
          <a:p>
            <a:pPr marL="457200" lvl="0" indent="-457200">
              <a:spcAft>
                <a:spcPts val="400"/>
              </a:spcAft>
              <a:buFont typeface="+mj-lt"/>
              <a:buAutoNum type="alphaLcParenR"/>
              <a:tabLst>
                <a:tab pos="457200" algn="l"/>
              </a:tabLst>
            </a:pPr>
            <a:r>
              <a:rPr lang="cs-CZ" sz="2000" dirty="0">
                <a:ea typeface="Times New Roman" panose="02020603050405020304" pitchFamily="18" charset="0"/>
              </a:rPr>
              <a:t>Na množině celých čísel</a:t>
            </a:r>
          </a:p>
          <a:p>
            <a:pPr marL="457200" lvl="0" indent="-457200">
              <a:spcAft>
                <a:spcPts val="400"/>
              </a:spcAft>
              <a:buFont typeface="+mj-lt"/>
              <a:buAutoNum type="alphaLcParenR"/>
              <a:tabLst>
                <a:tab pos="457200" algn="l"/>
              </a:tabLst>
            </a:pPr>
            <a:r>
              <a:rPr lang="cs-CZ" sz="2000" dirty="0">
                <a:ea typeface="Times New Roman" panose="02020603050405020304" pitchFamily="18" charset="0"/>
              </a:rPr>
              <a:t>Na množině racionálních čísel</a:t>
            </a:r>
          </a:p>
          <a:p>
            <a:pPr marL="0" lvl="0" indent="0">
              <a:spcAft>
                <a:spcPts val="400"/>
              </a:spcAft>
              <a:buNone/>
              <a:tabLst>
                <a:tab pos="457200" algn="l"/>
              </a:tabLst>
            </a:pPr>
            <a:r>
              <a:rPr lang="cs-CZ" sz="2000" dirty="0">
                <a:ea typeface="Times New Roman" panose="02020603050405020304" pitchFamily="18" charset="0"/>
              </a:rPr>
              <a:t>Určete, zda se jedná o relaci typu </a:t>
            </a:r>
            <a:r>
              <a:rPr lang="cs-CZ" sz="2000" b="1" dirty="0">
                <a:ea typeface="Times New Roman" panose="02020603050405020304" pitchFamily="18" charset="0"/>
              </a:rPr>
              <a:t>ekvivalence nebo </a:t>
            </a:r>
            <a:r>
              <a:rPr lang="cs-CZ" sz="2000" b="1" u="sng" dirty="0">
                <a:ea typeface="Times New Roman" panose="02020603050405020304" pitchFamily="18" charset="0"/>
              </a:rPr>
              <a:t>uspořádání</a:t>
            </a:r>
            <a:r>
              <a:rPr lang="cs-CZ" sz="2000" u="sng" dirty="0">
                <a:ea typeface="Times New Roman" panose="02020603050405020304" pitchFamily="18" charset="0"/>
              </a:rPr>
              <a:t> </a:t>
            </a:r>
          </a:p>
          <a:p>
            <a:pPr marL="0" lvl="0" indent="0">
              <a:spcAft>
                <a:spcPts val="400"/>
              </a:spcAft>
              <a:buNone/>
              <a:tabLst>
                <a:tab pos="457200" algn="l"/>
              </a:tabLst>
            </a:pPr>
            <a:endParaRPr lang="cs-CZ" sz="2400" dirty="0">
              <a:ea typeface="Times New Roman" panose="02020603050405020304" pitchFamily="18" charset="0"/>
            </a:endParaRPr>
          </a:p>
          <a:p>
            <a:pPr marL="457200" lvl="0" indent="-457200">
              <a:spcAft>
                <a:spcPts val="400"/>
              </a:spcAft>
              <a:buFont typeface="+mj-lt"/>
              <a:buAutoNum type="alphaLcParenR"/>
              <a:tabLst>
                <a:tab pos="457200" algn="l"/>
              </a:tabLst>
            </a:pPr>
            <a:endParaRPr lang="cs-CZ" sz="2400" b="1" dirty="0"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3036495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4E9113C-7B9C-4E42-AE40-189ED11BE7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74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6E0C4A3-FA78-4617-8853-1C3F4B3BCD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Úlohy k opakování základů algebry 2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60773EA-4DD7-44D7-BC7E-47C8157FFE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359000"/>
            <a:ext cx="10753200" cy="4778999"/>
          </a:xfrm>
        </p:spPr>
        <p:txBody>
          <a:bodyPr/>
          <a:lstStyle/>
          <a:p>
            <a:pPr marL="72000" indent="0">
              <a:buNone/>
            </a:pPr>
            <a:r>
              <a:rPr lang="cs-CZ" sz="2000" b="1" dirty="0"/>
              <a:t>Příklad 3:</a:t>
            </a:r>
          </a:p>
          <a:p>
            <a:pPr marL="72000" indent="0">
              <a:buNone/>
            </a:pPr>
            <a:r>
              <a:rPr lang="cs-CZ" sz="2000" dirty="0"/>
              <a:t>Určete, jaké vlastnosti má relace dělitelnosti na množině přirozených čísel.</a:t>
            </a:r>
          </a:p>
          <a:p>
            <a:pPr marL="72000" indent="0">
              <a:buNone/>
            </a:pPr>
            <a:r>
              <a:rPr lang="cs-CZ" sz="2000" i="1" dirty="0"/>
              <a:t>Připomínáme: </a:t>
            </a:r>
            <a:r>
              <a:rPr lang="cs-CZ" sz="2000" u="sng" dirty="0"/>
              <a:t>číslo </a:t>
            </a:r>
            <a:r>
              <a:rPr lang="cs-CZ" sz="2000" i="1" u="sng" dirty="0"/>
              <a:t>a</a:t>
            </a:r>
            <a:r>
              <a:rPr lang="cs-CZ" sz="2000" u="sng" dirty="0"/>
              <a:t> je v relaci s číslem </a:t>
            </a:r>
            <a:r>
              <a:rPr lang="cs-CZ" sz="2000" i="1" u="sng" dirty="0"/>
              <a:t>b</a:t>
            </a:r>
            <a:r>
              <a:rPr lang="cs-CZ" sz="2000" u="sng" dirty="0"/>
              <a:t> tehdy, pokud platí: </a:t>
            </a:r>
            <a:r>
              <a:rPr lang="cs-CZ" sz="2000" i="1" u="sng" dirty="0"/>
              <a:t>a</a:t>
            </a:r>
            <a:r>
              <a:rPr lang="cs-CZ" sz="2000" u="sng" dirty="0"/>
              <a:t> dělí </a:t>
            </a:r>
            <a:r>
              <a:rPr lang="cs-CZ" sz="2000" i="1" u="sng" dirty="0"/>
              <a:t>b</a:t>
            </a:r>
          </a:p>
          <a:p>
            <a:pPr marL="72000" indent="0">
              <a:buNone/>
            </a:pPr>
            <a:r>
              <a:rPr lang="cs-CZ" sz="2000" i="1" dirty="0"/>
              <a:t>(tj. např. 3 dělí 3 --- dvojice 3, 3 je v relaci; 2 dělí 4, tj. dvojice 2, 4 je v relací,</a:t>
            </a:r>
          </a:p>
          <a:p>
            <a:pPr marL="72000" indent="0">
              <a:buNone/>
            </a:pPr>
            <a:r>
              <a:rPr lang="cs-CZ" sz="2000" i="1" dirty="0"/>
              <a:t>ale 4 nedělí 2, tj. dvojice 4, 2 v relaci není	</a:t>
            </a:r>
            <a:r>
              <a:rPr lang="cs-CZ" sz="2000" dirty="0"/>
              <a:t>R, </a:t>
            </a:r>
            <a:r>
              <a:rPr lang="cs-CZ" sz="2000" dirty="0" err="1"/>
              <a:t>aS</a:t>
            </a:r>
            <a:r>
              <a:rPr lang="cs-CZ" sz="2000" dirty="0"/>
              <a:t>, T – uspořádání – „stromeček“</a:t>
            </a:r>
          </a:p>
          <a:p>
            <a:pPr marL="72000" indent="0">
              <a:buNone/>
            </a:pPr>
            <a:r>
              <a:rPr lang="cs-CZ" sz="2000" b="1" dirty="0"/>
              <a:t>Příklad 4:</a:t>
            </a:r>
          </a:p>
          <a:p>
            <a:pPr marL="72000" indent="0">
              <a:buNone/>
            </a:pPr>
            <a:r>
              <a:rPr lang="cs-CZ" sz="2000" dirty="0"/>
              <a:t>Určete, jaké vlastnosti má relace kongruence na množině celých čísel. </a:t>
            </a:r>
          </a:p>
          <a:p>
            <a:pPr marL="72000" indent="0">
              <a:buNone/>
            </a:pPr>
            <a:r>
              <a:rPr lang="cs-CZ" sz="2000" i="1" dirty="0"/>
              <a:t>Připomínáme: </a:t>
            </a:r>
            <a:r>
              <a:rPr lang="cs-CZ" sz="2000" u="sng" dirty="0"/>
              <a:t>číslo </a:t>
            </a:r>
            <a:r>
              <a:rPr lang="cs-CZ" sz="2000" i="1" u="sng" dirty="0"/>
              <a:t>a</a:t>
            </a:r>
            <a:r>
              <a:rPr lang="cs-CZ" sz="2000" u="sng" dirty="0"/>
              <a:t> je kongruentní modulo </a:t>
            </a:r>
            <a:r>
              <a:rPr lang="cs-CZ" sz="2000" i="1" u="sng" dirty="0"/>
              <a:t>m</a:t>
            </a:r>
            <a:r>
              <a:rPr lang="cs-CZ" sz="2000" u="sng" dirty="0"/>
              <a:t> s číslem </a:t>
            </a:r>
            <a:r>
              <a:rPr lang="cs-CZ" sz="2000" i="1" u="sng" dirty="0"/>
              <a:t>b</a:t>
            </a:r>
            <a:r>
              <a:rPr lang="cs-CZ" sz="2000" u="sng" dirty="0"/>
              <a:t> tehdy, pokud </a:t>
            </a:r>
            <a:r>
              <a:rPr lang="cs-CZ" sz="2000" i="1" u="sng" dirty="0"/>
              <a:t>a</a:t>
            </a:r>
            <a:r>
              <a:rPr lang="cs-CZ" sz="2000" u="sng" dirty="0"/>
              <a:t> i </a:t>
            </a:r>
            <a:r>
              <a:rPr lang="cs-CZ" sz="2000" i="1" u="sng" dirty="0"/>
              <a:t>b</a:t>
            </a:r>
            <a:r>
              <a:rPr lang="cs-CZ" sz="2000" u="sng" dirty="0"/>
              <a:t> dávají stejný zbytek po dělení číslem </a:t>
            </a:r>
            <a:r>
              <a:rPr lang="cs-CZ" sz="2000" i="1" u="sng" dirty="0"/>
              <a:t>m</a:t>
            </a:r>
            <a:r>
              <a:rPr lang="cs-CZ" sz="2000" u="sng" dirty="0"/>
              <a:t>.</a:t>
            </a:r>
            <a:r>
              <a:rPr lang="cs-CZ" sz="2000" dirty="0"/>
              <a:t>			R, S, T….. Ekvivalence – (zbytkové) třidy</a:t>
            </a:r>
          </a:p>
          <a:p>
            <a:pPr marL="72000" indent="0">
              <a:buNone/>
            </a:pPr>
            <a:r>
              <a:rPr lang="cs-CZ" sz="2000" i="1" dirty="0"/>
              <a:t>7 je </a:t>
            </a:r>
            <a:r>
              <a:rPr lang="cs-CZ" sz="2000" i="1" dirty="0" err="1"/>
              <a:t>kongr</a:t>
            </a:r>
            <a:r>
              <a:rPr lang="cs-CZ" sz="2000" i="1" dirty="0"/>
              <a:t>. 12 (</a:t>
            </a:r>
            <a:r>
              <a:rPr lang="cs-CZ" sz="2000" i="1" dirty="0" err="1"/>
              <a:t>mod</a:t>
            </a:r>
            <a:r>
              <a:rPr lang="cs-CZ" sz="2000" i="1" dirty="0"/>
              <a:t> 5) a 12 je </a:t>
            </a:r>
            <a:r>
              <a:rPr lang="cs-CZ" sz="2000" i="1" dirty="0" err="1"/>
              <a:t>kongr</a:t>
            </a:r>
            <a:r>
              <a:rPr lang="cs-CZ" sz="2000" i="1" dirty="0"/>
              <a:t>. 17 (</a:t>
            </a:r>
            <a:r>
              <a:rPr lang="cs-CZ" sz="2000" i="1" dirty="0" err="1"/>
              <a:t>mod</a:t>
            </a:r>
            <a:r>
              <a:rPr lang="cs-CZ" sz="2000" i="1" dirty="0"/>
              <a:t> 5), tedy 7 je </a:t>
            </a:r>
            <a:r>
              <a:rPr lang="cs-CZ" sz="2000" i="1" dirty="0" err="1"/>
              <a:t>kongr</a:t>
            </a:r>
            <a:r>
              <a:rPr lang="cs-CZ" sz="2000" i="1" dirty="0"/>
              <a:t>. 17 (</a:t>
            </a:r>
            <a:r>
              <a:rPr lang="cs-CZ" sz="2000" i="1" dirty="0" err="1"/>
              <a:t>mod</a:t>
            </a:r>
            <a:r>
              <a:rPr lang="cs-CZ" sz="2000" i="1" dirty="0"/>
              <a:t> 5)</a:t>
            </a:r>
          </a:p>
        </p:txBody>
      </p:sp>
    </p:spTree>
    <p:extLst>
      <p:ext uri="{BB962C8B-B14F-4D97-AF65-F5344CB8AC3E}">
        <p14:creationId xmlns:p14="http://schemas.microsoft.com/office/powerpoint/2010/main" val="3488772558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98A85B9-C547-4280-92BC-A923297CFF4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75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54AB2D5-F97B-49B2-8D7B-D28BC036D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75856"/>
            <a:ext cx="10753200" cy="451576"/>
          </a:xfrm>
        </p:spPr>
        <p:txBody>
          <a:bodyPr/>
          <a:lstStyle/>
          <a:p>
            <a:r>
              <a:rPr lang="cs-CZ" dirty="0"/>
              <a:t>Kalendář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13383FB-1876-4741-9D28-1CD6E69C05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170545"/>
            <a:ext cx="11555392" cy="4760695"/>
          </a:xfrm>
        </p:spPr>
        <p:txBody>
          <a:bodyPr/>
          <a:lstStyle/>
          <a:p>
            <a:pPr marL="72000" indent="0">
              <a:buNone/>
            </a:pPr>
            <a:r>
              <a:rPr lang="cs-CZ" sz="2400" b="0" dirty="0"/>
              <a:t>Když 1. ledna je pondělí, co je 			1. července?	- sobota </a:t>
            </a:r>
            <a:r>
              <a:rPr lang="cs-CZ" sz="2400" b="0" dirty="0">
                <a:solidFill>
                  <a:srgbClr val="FF0000"/>
                </a:solidFill>
              </a:rPr>
              <a:t>čtvrtek</a:t>
            </a:r>
          </a:p>
          <a:p>
            <a:pPr marL="72000" indent="0">
              <a:buNone/>
            </a:pPr>
            <a:r>
              <a:rPr lang="cs-CZ" sz="2400" b="0" dirty="0"/>
              <a:t>1. února? 	- čtvrtek				1. srpna?	- úterý	     </a:t>
            </a:r>
            <a:r>
              <a:rPr lang="cs-CZ" sz="2400" b="0" dirty="0">
                <a:solidFill>
                  <a:srgbClr val="FF0000"/>
                </a:solidFill>
              </a:rPr>
              <a:t>neděle</a:t>
            </a:r>
          </a:p>
          <a:p>
            <a:pPr marL="72000" indent="0">
              <a:buNone/>
            </a:pPr>
            <a:r>
              <a:rPr lang="cs-CZ" sz="2400" dirty="0"/>
              <a:t>1. března?	- čtvrtek (nepřestupný rok)		1. září?	- pátek    </a:t>
            </a:r>
            <a:r>
              <a:rPr lang="cs-CZ" sz="2400" dirty="0">
                <a:solidFill>
                  <a:srgbClr val="FF0000"/>
                </a:solidFill>
              </a:rPr>
              <a:t>středa</a:t>
            </a:r>
          </a:p>
          <a:p>
            <a:pPr marL="72000" indent="0">
              <a:buNone/>
            </a:pPr>
            <a:r>
              <a:rPr lang="cs-CZ" sz="2400" b="0" dirty="0"/>
              <a:t>1. dubna?	</a:t>
            </a:r>
            <a:r>
              <a:rPr lang="cs-CZ" sz="2400" dirty="0"/>
              <a:t>- sobota 				1. října?	- pondělí  </a:t>
            </a:r>
            <a:r>
              <a:rPr lang="cs-CZ" sz="2400" dirty="0">
                <a:solidFill>
                  <a:srgbClr val="FF0000"/>
                </a:solidFill>
              </a:rPr>
              <a:t>pátek</a:t>
            </a:r>
          </a:p>
          <a:p>
            <a:pPr marL="72000" indent="0">
              <a:buNone/>
            </a:pPr>
            <a:r>
              <a:rPr lang="cs-CZ" sz="2400" b="0" dirty="0"/>
              <a:t>1. května? 	- pondělí				1. listopadu?	- čtvrtek   </a:t>
            </a:r>
            <a:r>
              <a:rPr lang="cs-CZ" sz="2400" b="0" dirty="0">
                <a:solidFill>
                  <a:srgbClr val="FF0000"/>
                </a:solidFill>
              </a:rPr>
              <a:t>pondělí</a:t>
            </a:r>
          </a:p>
          <a:p>
            <a:pPr marL="72000" indent="0">
              <a:buNone/>
            </a:pPr>
            <a:r>
              <a:rPr lang="cs-CZ" sz="2400" dirty="0"/>
              <a:t>1. června? 	- čtvrtek				1. prosince?	- sobota    </a:t>
            </a:r>
            <a:r>
              <a:rPr lang="cs-CZ" sz="2400" dirty="0">
                <a:solidFill>
                  <a:srgbClr val="FF0000"/>
                </a:solidFill>
              </a:rPr>
              <a:t>středa</a:t>
            </a:r>
          </a:p>
          <a:p>
            <a:pPr marL="72000" indent="0">
              <a:buNone/>
            </a:pPr>
            <a:r>
              <a:rPr lang="cs-CZ" sz="2400" b="0" dirty="0"/>
              <a:t>					</a:t>
            </a:r>
          </a:p>
          <a:p>
            <a:pPr marL="72000" indent="0">
              <a:buNone/>
            </a:pPr>
            <a:r>
              <a:rPr lang="cs-CZ" sz="2400" dirty="0"/>
              <a:t>				Namátkou – loni bylo 1. září i 1. prosince </a:t>
            </a:r>
            <a:r>
              <a:rPr lang="cs-CZ" sz="2400" b="1" dirty="0"/>
              <a:t>úterý</a:t>
            </a:r>
            <a:endParaRPr lang="cs-CZ" sz="2400" b="0" dirty="0"/>
          </a:p>
          <a:p>
            <a:pPr marL="72000" indent="0">
              <a:buNone/>
            </a:pPr>
            <a:r>
              <a:rPr lang="cs-CZ" dirty="0"/>
              <a:t>				Letos – 1. ledna byl pátek, 1. března pondělí, také 					1. listopadu bude pondělí</a:t>
            </a:r>
          </a:p>
          <a:p>
            <a:pPr marL="72000" indent="0">
              <a:buNone/>
            </a:pPr>
            <a:endParaRPr lang="cs-CZ" dirty="0"/>
          </a:p>
        </p:txBody>
      </p:sp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BC3E1802-77A3-42BE-9CE1-9A62D79D5D67}"/>
              </a:ext>
            </a:extLst>
          </p:cNvPr>
          <p:cNvGraphicFramePr>
            <a:graphicFrameLocks noGrp="1"/>
          </p:cNvGraphicFramePr>
          <p:nvPr/>
        </p:nvGraphicFramePr>
        <p:xfrm>
          <a:off x="540000" y="4204093"/>
          <a:ext cx="2870466" cy="17271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56822">
                  <a:extLst>
                    <a:ext uri="{9D8B030D-6E8A-4147-A177-3AD203B41FA5}">
                      <a16:colId xmlns:a16="http://schemas.microsoft.com/office/drawing/2014/main" val="1424226479"/>
                    </a:ext>
                  </a:extLst>
                </a:gridCol>
                <a:gridCol w="956822">
                  <a:extLst>
                    <a:ext uri="{9D8B030D-6E8A-4147-A177-3AD203B41FA5}">
                      <a16:colId xmlns:a16="http://schemas.microsoft.com/office/drawing/2014/main" val="1670966226"/>
                    </a:ext>
                  </a:extLst>
                </a:gridCol>
                <a:gridCol w="956822">
                  <a:extLst>
                    <a:ext uri="{9D8B030D-6E8A-4147-A177-3AD203B41FA5}">
                      <a16:colId xmlns:a16="http://schemas.microsoft.com/office/drawing/2014/main" val="180241806"/>
                    </a:ext>
                  </a:extLst>
                </a:gridCol>
              </a:tblGrid>
              <a:tr h="431787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7296890"/>
                  </a:ext>
                </a:extLst>
              </a:tr>
              <a:tr h="431787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2115851"/>
                  </a:ext>
                </a:extLst>
              </a:tr>
              <a:tr h="431787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1271819"/>
                  </a:ext>
                </a:extLst>
              </a:tr>
              <a:tr h="431787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2233392"/>
                  </a:ext>
                </a:extLst>
              </a:tr>
            </a:tbl>
          </a:graphicData>
        </a:graphic>
      </p:graphicFrame>
      <p:sp>
        <p:nvSpPr>
          <p:cNvPr id="6" name="Zástupný obsah 4">
            <a:extLst>
              <a:ext uri="{FF2B5EF4-FFF2-40B4-BE49-F238E27FC236}">
                <a16:creationId xmlns:a16="http://schemas.microsoft.com/office/drawing/2014/main" id="{EC22B9F3-B297-4DB1-939B-E7AF1FCB0C7D}"/>
              </a:ext>
            </a:extLst>
          </p:cNvPr>
          <p:cNvSpPr txBox="1">
            <a:spLocks/>
          </p:cNvSpPr>
          <p:nvPr/>
        </p:nvSpPr>
        <p:spPr>
          <a:xfrm>
            <a:off x="414000" y="1170546"/>
            <a:ext cx="11555392" cy="476069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buFont typeface="Arial" panose="020B0604020202020204" pitchFamily="34" charset="0"/>
              <a:buNone/>
            </a:pPr>
            <a:r>
              <a:rPr lang="cs-CZ" sz="2400" kern="0" dirty="0"/>
              <a:t>Když 1. ledna je pondělí, co je 	</a:t>
            </a:r>
            <a:r>
              <a:rPr lang="cs-CZ" sz="2400" b="1" kern="0" dirty="0">
                <a:solidFill>
                  <a:srgbClr val="FF0000"/>
                </a:solidFill>
              </a:rPr>
              <a:t>pátek</a:t>
            </a:r>
            <a:r>
              <a:rPr lang="cs-CZ" sz="2400" kern="0" dirty="0"/>
              <a:t>		1. července?	- sobota</a:t>
            </a:r>
          </a:p>
          <a:p>
            <a:pPr marL="72000" indent="0">
              <a:buFont typeface="Arial" panose="020B0604020202020204" pitchFamily="34" charset="0"/>
              <a:buNone/>
            </a:pPr>
            <a:r>
              <a:rPr lang="cs-CZ" sz="2400" kern="0" dirty="0"/>
              <a:t>1. února? 	- čtvrtek		</a:t>
            </a:r>
            <a:r>
              <a:rPr lang="cs-CZ" sz="2400" kern="0" dirty="0">
                <a:solidFill>
                  <a:srgbClr val="FF0000"/>
                </a:solidFill>
              </a:rPr>
              <a:t>pondělí 28</a:t>
            </a:r>
            <a:r>
              <a:rPr lang="cs-CZ" sz="2400" kern="0" dirty="0"/>
              <a:t>	1. srpna?	- úterý</a:t>
            </a:r>
          </a:p>
          <a:p>
            <a:pPr marL="72000" indent="0">
              <a:buFont typeface="Arial" panose="020B0604020202020204" pitchFamily="34" charset="0"/>
              <a:buNone/>
            </a:pPr>
            <a:r>
              <a:rPr lang="cs-CZ" sz="2400" kern="0" dirty="0"/>
              <a:t>1. března?	- čtvrtek (nepřestupný rok)	</a:t>
            </a:r>
            <a:r>
              <a:rPr lang="cs-CZ" sz="2400" kern="0" dirty="0">
                <a:solidFill>
                  <a:srgbClr val="FF0000"/>
                </a:solidFill>
              </a:rPr>
              <a:t>31…3</a:t>
            </a:r>
            <a:r>
              <a:rPr lang="cs-CZ" sz="2400" kern="0" dirty="0"/>
              <a:t>	1. září?	- pátek</a:t>
            </a:r>
          </a:p>
          <a:p>
            <a:pPr marL="72000" indent="0">
              <a:buFont typeface="Arial" panose="020B0604020202020204" pitchFamily="34" charset="0"/>
              <a:buNone/>
            </a:pPr>
            <a:r>
              <a:rPr lang="cs-CZ" sz="2400" kern="0" dirty="0"/>
              <a:t>1. dubna?	- s	 		</a:t>
            </a:r>
            <a:r>
              <a:rPr lang="cs-CZ" sz="2400" kern="0" dirty="0">
                <a:solidFill>
                  <a:srgbClr val="FF0000"/>
                </a:solidFill>
              </a:rPr>
              <a:t>čtvrtek</a:t>
            </a:r>
            <a:r>
              <a:rPr lang="cs-CZ" sz="2400" kern="0" dirty="0"/>
              <a:t>	 </a:t>
            </a:r>
            <a:r>
              <a:rPr lang="cs-CZ" sz="2400" kern="0" dirty="0">
                <a:solidFill>
                  <a:srgbClr val="FF0000"/>
                </a:solidFill>
              </a:rPr>
              <a:t>30..2</a:t>
            </a:r>
            <a:r>
              <a:rPr lang="cs-CZ" sz="2400" kern="0" dirty="0"/>
              <a:t>	1. října?	- pondělí</a:t>
            </a:r>
          </a:p>
          <a:p>
            <a:pPr marL="72000" indent="0">
              <a:buFont typeface="Arial" panose="020B0604020202020204" pitchFamily="34" charset="0"/>
              <a:buNone/>
            </a:pPr>
            <a:r>
              <a:rPr lang="cs-CZ" sz="2400" kern="0" dirty="0"/>
              <a:t>1. května? 	- pondělí		</a:t>
            </a:r>
            <a:r>
              <a:rPr lang="cs-CZ" sz="2400" kern="0" dirty="0">
                <a:solidFill>
                  <a:srgbClr val="FF0000"/>
                </a:solidFill>
              </a:rPr>
              <a:t>sobota</a:t>
            </a:r>
            <a:r>
              <a:rPr lang="cs-CZ" sz="2400" kern="0" dirty="0"/>
              <a:t>	1. listopadu?	- čtvrtek</a:t>
            </a:r>
          </a:p>
          <a:p>
            <a:pPr marL="72000" indent="0">
              <a:buFont typeface="Arial" panose="020B0604020202020204" pitchFamily="34" charset="0"/>
              <a:buNone/>
            </a:pPr>
            <a:r>
              <a:rPr lang="cs-CZ" sz="2400" kern="0" dirty="0"/>
              <a:t>1. června? 	- čtvrtek                    </a:t>
            </a:r>
            <a:r>
              <a:rPr lang="cs-CZ" sz="2400" kern="0" dirty="0">
                <a:solidFill>
                  <a:srgbClr val="FF0000"/>
                </a:solidFill>
              </a:rPr>
              <a:t>úterý</a:t>
            </a:r>
          </a:p>
          <a:p>
            <a:pPr marL="72000" indent="0">
              <a:buFont typeface="Arial" panose="020B0604020202020204" pitchFamily="34" charset="0"/>
              <a:buNone/>
            </a:pPr>
            <a:r>
              <a:rPr lang="cs-CZ" sz="2400" kern="0" dirty="0"/>
              <a:t>				1. prosince?	- sobota</a:t>
            </a:r>
          </a:p>
          <a:p>
            <a:pPr marL="72000" indent="0">
              <a:buFont typeface="Arial" panose="020B0604020202020204" pitchFamily="34" charset="0"/>
              <a:buNone/>
            </a:pPr>
            <a:r>
              <a:rPr lang="cs-CZ" sz="2400" kern="0" dirty="0"/>
              <a:t>					</a:t>
            </a:r>
          </a:p>
          <a:p>
            <a:pPr marL="72000" indent="0">
              <a:buFont typeface="Arial" panose="020B0604020202020204" pitchFamily="34" charset="0"/>
              <a:buNone/>
            </a:pPr>
            <a:r>
              <a:rPr lang="cs-CZ" sz="2400" kern="0" dirty="0"/>
              <a:t>				</a:t>
            </a:r>
            <a:endParaRPr lang="cs-CZ" kern="0" dirty="0"/>
          </a:p>
        </p:txBody>
      </p:sp>
    </p:spTree>
    <p:extLst>
      <p:ext uri="{BB962C8B-B14F-4D97-AF65-F5344CB8AC3E}">
        <p14:creationId xmlns:p14="http://schemas.microsoft.com/office/powerpoint/2010/main" val="618820076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3AC6F2B-FF86-48F1-B8E1-3F4D4A72E59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76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DE3875C-335F-4AEE-933B-07D602D1A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309033"/>
            <a:ext cx="10753200" cy="451576"/>
          </a:xfrm>
        </p:spPr>
        <p:txBody>
          <a:bodyPr/>
          <a:lstStyle/>
          <a:p>
            <a:r>
              <a:rPr lang="cs-CZ" dirty="0"/>
              <a:t>Přestupné roky a počáteční hodnota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AE2F9B0-101E-4FDD-BF5E-10426BE38C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101" y="1030228"/>
            <a:ext cx="11069798" cy="5074010"/>
          </a:xfrm>
        </p:spPr>
        <p:txBody>
          <a:bodyPr/>
          <a:lstStyle/>
          <a:p>
            <a:pPr>
              <a:buFontTx/>
              <a:buChar char="-"/>
            </a:pPr>
            <a:r>
              <a:rPr lang="cs-CZ" sz="2400" dirty="0"/>
              <a:t>Každý čtvrtý rok, tj. rok dělitelný 4, avšak nikoliv 100</a:t>
            </a:r>
          </a:p>
          <a:p>
            <a:pPr>
              <a:buFontTx/>
              <a:buChar char="-"/>
            </a:pPr>
            <a:r>
              <a:rPr lang="cs-CZ" sz="2400" dirty="0"/>
              <a:t>Rok 1900 přestupný nebyl</a:t>
            </a:r>
          </a:p>
          <a:p>
            <a:pPr>
              <a:buFontTx/>
              <a:buChar char="-"/>
            </a:pPr>
            <a:r>
              <a:rPr lang="cs-CZ" sz="2400" dirty="0"/>
              <a:t>Přestupné roky ve 20. století:</a:t>
            </a:r>
          </a:p>
          <a:p>
            <a:pPr marL="72000" indent="0">
              <a:buNone/>
            </a:pPr>
            <a:r>
              <a:rPr lang="cs-CZ" sz="2400" dirty="0"/>
              <a:t>	1904, 1908, …., 1992, 1996</a:t>
            </a:r>
          </a:p>
          <a:p>
            <a:pPr>
              <a:buFontTx/>
              <a:buChar char="-"/>
            </a:pPr>
            <a:r>
              <a:rPr lang="cs-CZ" sz="2400" dirty="0"/>
              <a:t>A co rok 2000? – vzhledem k potřebě další (zpětné) korekce jsou roky dělitelné 400 přestupné, tedy i rok 2000 byl přestupný</a:t>
            </a:r>
          </a:p>
          <a:p>
            <a:pPr>
              <a:buFontTx/>
              <a:buChar char="-"/>
            </a:pPr>
            <a:r>
              <a:rPr lang="cs-CZ" sz="2400" dirty="0"/>
              <a:t>Krása výpočtu dne podle data ve 20. století spočívá v tom, že 1. 1. 1900 bylo pondělí (výhoda viz výpočet v tabulce).</a:t>
            </a:r>
          </a:p>
          <a:p>
            <a:pPr marL="7200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195699133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3AC6F2B-FF86-48F1-B8E1-3F4D4A72E59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77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DE3875C-335F-4AEE-933B-07D602D1A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309033"/>
            <a:ext cx="10753200" cy="451576"/>
          </a:xfrm>
        </p:spPr>
        <p:txBody>
          <a:bodyPr/>
          <a:lstStyle/>
          <a:p>
            <a:r>
              <a:rPr lang="cs-CZ" dirty="0"/>
              <a:t>Postup výpočtu ve 20. století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AE2F9B0-101E-4FDD-BF5E-10426BE38C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2202" y="929429"/>
            <a:ext cx="11027596" cy="5001813"/>
          </a:xfrm>
        </p:spPr>
        <p:txBody>
          <a:bodyPr/>
          <a:lstStyle/>
          <a:p>
            <a:pPr marL="72000" indent="0">
              <a:buNone/>
            </a:pPr>
            <a:r>
              <a:rPr lang="cs-CZ" sz="2000" dirty="0"/>
              <a:t>Datum 1. ledna 1900: </a:t>
            </a:r>
            <a:r>
              <a:rPr lang="en-US" sz="2000" dirty="0"/>
              <a:t> </a:t>
            </a:r>
            <a:r>
              <a:rPr lang="cs-CZ" sz="2000" dirty="0"/>
              <a:t>12. 4. 1961		výpočty modulo 7 – počet dnů v týdnu</a:t>
            </a:r>
          </a:p>
          <a:p>
            <a:pPr marL="72000" indent="0">
              <a:buNone/>
            </a:pPr>
            <a:endParaRPr lang="cs-CZ" sz="2000" dirty="0"/>
          </a:p>
          <a:p>
            <a:pPr marL="72000" indent="0">
              <a:buNone/>
            </a:pPr>
            <a:endParaRPr lang="cs-CZ" sz="2000" dirty="0"/>
          </a:p>
          <a:p>
            <a:pPr marL="72000" indent="0">
              <a:buNone/>
            </a:pPr>
            <a:r>
              <a:rPr lang="cs-CZ" sz="2000" dirty="0"/>
              <a:t>Součet: 1 + 0 + 0 + 0 = 1 …. Bylo to pondělí  součet: </a:t>
            </a:r>
            <a:r>
              <a:rPr lang="cs-CZ" sz="2000" b="1" dirty="0"/>
              <a:t>5 + 6 + 5 + 1</a:t>
            </a:r>
            <a:r>
              <a:rPr lang="cs-CZ" sz="2000" dirty="0"/>
              <a:t> = 17 </a:t>
            </a:r>
            <a:r>
              <a:rPr lang="cs-CZ" sz="2000" dirty="0" err="1"/>
              <a:t>kongr</a:t>
            </a:r>
            <a:r>
              <a:rPr lang="cs-CZ" sz="2000" dirty="0"/>
              <a:t>. 3 </a:t>
            </a:r>
            <a:r>
              <a:rPr lang="cs-CZ" sz="2000" dirty="0" err="1"/>
              <a:t>mod</a:t>
            </a:r>
            <a:r>
              <a:rPr lang="cs-CZ" sz="2000" dirty="0"/>
              <a:t> 7</a:t>
            </a:r>
            <a:r>
              <a:rPr lang="cs-CZ" sz="2000"/>
              <a:t>… středa </a:t>
            </a:r>
            <a:endParaRPr lang="cs-CZ" sz="2000" dirty="0"/>
          </a:p>
          <a:p>
            <a:pPr marL="72000" indent="0">
              <a:buNone/>
            </a:pPr>
            <a:r>
              <a:rPr lang="cs-CZ" sz="2000" dirty="0"/>
              <a:t>Kódy dnů: </a:t>
            </a:r>
          </a:p>
          <a:p>
            <a:pPr marL="72000" indent="0">
              <a:buNone/>
            </a:pPr>
            <a:endParaRPr lang="cs-CZ" sz="2000" dirty="0"/>
          </a:p>
          <a:p>
            <a:pPr marL="72000" indent="0">
              <a:buNone/>
            </a:pPr>
            <a:r>
              <a:rPr lang="cs-CZ" sz="2000" dirty="0"/>
              <a:t>- </a:t>
            </a:r>
          </a:p>
          <a:p>
            <a:pPr marL="72000" indent="0">
              <a:buNone/>
            </a:pPr>
            <a:endParaRPr lang="cs-CZ" sz="2000" dirty="0"/>
          </a:p>
          <a:p>
            <a:pPr marL="72000" indent="0">
              <a:buNone/>
            </a:pPr>
            <a:endParaRPr lang="cs-CZ" sz="2000" dirty="0"/>
          </a:p>
          <a:p>
            <a:pPr marL="72000" indent="0">
              <a:buNone/>
            </a:pPr>
            <a:endParaRPr lang="cs-CZ" sz="2400" dirty="0"/>
          </a:p>
          <a:p>
            <a:pPr marL="72000" indent="0">
              <a:buNone/>
            </a:pPr>
            <a:endParaRPr lang="cs-CZ" sz="2400" dirty="0"/>
          </a:p>
          <a:p>
            <a:pPr marL="72000" indent="0">
              <a:buNone/>
            </a:pPr>
            <a:endParaRPr lang="cs-CZ" sz="2400" dirty="0"/>
          </a:p>
          <a:p>
            <a:pPr marL="72000" indent="0">
              <a:buNone/>
            </a:pPr>
            <a:endParaRPr lang="cs-CZ" sz="2400" dirty="0"/>
          </a:p>
        </p:txBody>
      </p:sp>
      <p:graphicFrame>
        <p:nvGraphicFramePr>
          <p:cNvPr id="7" name="Table 8">
            <a:extLst>
              <a:ext uri="{FF2B5EF4-FFF2-40B4-BE49-F238E27FC236}">
                <a16:creationId xmlns:a16="http://schemas.microsoft.com/office/drawing/2014/main" id="{83A5E600-0980-4D5B-A7FE-6A7856BD32AF}"/>
              </a:ext>
            </a:extLst>
          </p:cNvPr>
          <p:cNvGraphicFramePr>
            <a:graphicFrameLocks noGrp="1"/>
          </p:cNvGraphicFramePr>
          <p:nvPr/>
        </p:nvGraphicFramePr>
        <p:xfrm>
          <a:off x="1661297" y="4165354"/>
          <a:ext cx="8128000" cy="14833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69733628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11362430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05312156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1195357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I. čtvrtletí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718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II. čtvrtletí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88653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III. čtvrtletí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58677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IV. čtvrtletí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9929220"/>
                  </a:ext>
                </a:extLst>
              </a:tr>
            </a:tbl>
          </a:graphicData>
        </a:graphic>
      </p:graphicFrame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2A38E90D-B4A5-4741-82A5-DE8AEB0AC61F}"/>
              </a:ext>
            </a:extLst>
          </p:cNvPr>
          <p:cNvGraphicFramePr>
            <a:graphicFrameLocks noGrp="1"/>
          </p:cNvGraphicFramePr>
          <p:nvPr/>
        </p:nvGraphicFramePr>
        <p:xfrm>
          <a:off x="582202" y="1457221"/>
          <a:ext cx="11112000" cy="923919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778000">
                  <a:extLst>
                    <a:ext uri="{9D8B030D-6E8A-4147-A177-3AD203B41FA5}">
                      <a16:colId xmlns:a16="http://schemas.microsoft.com/office/drawing/2014/main" val="2973724488"/>
                    </a:ext>
                  </a:extLst>
                </a:gridCol>
                <a:gridCol w="2267254">
                  <a:extLst>
                    <a:ext uri="{9D8B030D-6E8A-4147-A177-3AD203B41FA5}">
                      <a16:colId xmlns:a16="http://schemas.microsoft.com/office/drawing/2014/main" val="3995591952"/>
                    </a:ext>
                  </a:extLst>
                </a:gridCol>
                <a:gridCol w="2545492">
                  <a:extLst>
                    <a:ext uri="{9D8B030D-6E8A-4147-A177-3AD203B41FA5}">
                      <a16:colId xmlns:a16="http://schemas.microsoft.com/office/drawing/2014/main" val="2159055346"/>
                    </a:ext>
                  </a:extLst>
                </a:gridCol>
                <a:gridCol w="3521254">
                  <a:extLst>
                    <a:ext uri="{9D8B030D-6E8A-4147-A177-3AD203B41FA5}">
                      <a16:colId xmlns:a16="http://schemas.microsoft.com/office/drawing/2014/main" val="2343201729"/>
                    </a:ext>
                  </a:extLst>
                </a:gridCol>
              </a:tblGrid>
              <a:tr h="553079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Den – pořadové číslo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Měsíc (z tabulky)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Rok – pořadové číslo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Rok – podle počtu přestupných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99109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 / 12 …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 / 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 / 61 …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 / 60:4 = 15 …1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7192115"/>
                  </a:ext>
                </a:extLst>
              </a:tr>
            </a:tbl>
          </a:graphicData>
        </a:graphic>
      </p:graphicFrame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5E1A1216-2317-41D7-B1E0-7F7026DB670A}"/>
              </a:ext>
            </a:extLst>
          </p:cNvPr>
          <p:cNvGraphicFramePr>
            <a:graphicFrameLocks noGrp="1"/>
          </p:cNvGraphicFramePr>
          <p:nvPr/>
        </p:nvGraphicFramePr>
        <p:xfrm>
          <a:off x="2180281" y="2902407"/>
          <a:ext cx="8128001" cy="7416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161143">
                  <a:extLst>
                    <a:ext uri="{9D8B030D-6E8A-4147-A177-3AD203B41FA5}">
                      <a16:colId xmlns:a16="http://schemas.microsoft.com/office/drawing/2014/main" val="2332481920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796052654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1014486576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2854379908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1389122992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2814019412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29969413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pondělí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úterý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středa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čtvrtek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pátek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sobota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neděle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0229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52914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8674955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3AC6F2B-FF86-48F1-B8E1-3F4D4A72E59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78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DE3875C-335F-4AEE-933B-07D602D1A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309033"/>
            <a:ext cx="10753200" cy="451576"/>
          </a:xfrm>
        </p:spPr>
        <p:txBody>
          <a:bodyPr/>
          <a:lstStyle/>
          <a:p>
            <a:r>
              <a:rPr lang="cs-CZ" dirty="0"/>
              <a:t>Postup výpočtu pro 21. století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AE2F9B0-101E-4FDD-BF5E-10426BE38C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2202" y="929429"/>
            <a:ext cx="11027596" cy="5001813"/>
          </a:xfrm>
        </p:spPr>
        <p:txBody>
          <a:bodyPr/>
          <a:lstStyle/>
          <a:p>
            <a:pPr marL="72000" indent="0">
              <a:buNone/>
            </a:pPr>
            <a:r>
              <a:rPr lang="cs-CZ" sz="2000" dirty="0"/>
              <a:t>Datum 1. ledna 1900 / </a:t>
            </a:r>
            <a:r>
              <a:rPr lang="en-US" sz="2000" dirty="0"/>
              <a:t> </a:t>
            </a:r>
            <a:r>
              <a:rPr lang="cs-CZ" sz="2000" dirty="0"/>
              <a:t>11. 9. 2001 – jako pokračování 20. století</a:t>
            </a:r>
          </a:p>
          <a:p>
            <a:pPr marL="72000" indent="0">
              <a:buNone/>
            </a:pPr>
            <a:endParaRPr lang="cs-CZ" sz="2000" dirty="0"/>
          </a:p>
          <a:p>
            <a:pPr marL="72000" indent="0">
              <a:buNone/>
            </a:pPr>
            <a:endParaRPr lang="cs-CZ" sz="2000" dirty="0"/>
          </a:p>
          <a:p>
            <a:pPr marL="72000" indent="0">
              <a:buNone/>
            </a:pPr>
            <a:r>
              <a:rPr lang="cs-CZ" sz="2000" dirty="0"/>
              <a:t>Součet: 1 + 0 + 0 + 0 = 1 …. bylo pondělí    součet: </a:t>
            </a:r>
            <a:r>
              <a:rPr lang="cs-CZ" sz="2000" b="1" dirty="0"/>
              <a:t>4 + 5 + 3 + 4</a:t>
            </a:r>
            <a:r>
              <a:rPr lang="cs-CZ" sz="2000" dirty="0"/>
              <a:t> = 16 </a:t>
            </a:r>
            <a:r>
              <a:rPr lang="cs-CZ" sz="2000" dirty="0" err="1"/>
              <a:t>kongr</a:t>
            </a:r>
            <a:r>
              <a:rPr lang="cs-CZ" sz="2000" dirty="0"/>
              <a:t>. 2 (</a:t>
            </a:r>
            <a:r>
              <a:rPr lang="cs-CZ" sz="2000" dirty="0" err="1"/>
              <a:t>mod</a:t>
            </a:r>
            <a:r>
              <a:rPr lang="cs-CZ" sz="2000" dirty="0"/>
              <a:t> 7) … úterý </a:t>
            </a:r>
          </a:p>
          <a:p>
            <a:pPr marL="72000" indent="0">
              <a:buNone/>
            </a:pPr>
            <a:r>
              <a:rPr lang="cs-CZ" sz="2000" dirty="0"/>
              <a:t>Kódy dnů: </a:t>
            </a:r>
          </a:p>
          <a:p>
            <a:pPr marL="72000" indent="0">
              <a:buNone/>
            </a:pPr>
            <a:endParaRPr lang="cs-CZ" sz="2000" dirty="0"/>
          </a:p>
          <a:p>
            <a:pPr marL="72000" indent="0">
              <a:buNone/>
            </a:pPr>
            <a:r>
              <a:rPr lang="cs-CZ" sz="2000" dirty="0"/>
              <a:t>- </a:t>
            </a:r>
          </a:p>
          <a:p>
            <a:pPr marL="72000" indent="0">
              <a:buNone/>
            </a:pPr>
            <a:endParaRPr lang="cs-CZ" sz="2000" dirty="0"/>
          </a:p>
          <a:p>
            <a:pPr marL="72000" indent="0">
              <a:buNone/>
            </a:pPr>
            <a:endParaRPr lang="cs-CZ" sz="2000" dirty="0"/>
          </a:p>
          <a:p>
            <a:pPr marL="72000" indent="0">
              <a:buNone/>
            </a:pPr>
            <a:endParaRPr lang="cs-CZ" sz="2400" dirty="0"/>
          </a:p>
          <a:p>
            <a:pPr marL="72000" indent="0">
              <a:buNone/>
            </a:pPr>
            <a:endParaRPr lang="cs-CZ" sz="2400" dirty="0"/>
          </a:p>
          <a:p>
            <a:pPr marL="72000" indent="0">
              <a:buNone/>
            </a:pPr>
            <a:endParaRPr lang="cs-CZ" sz="2400" dirty="0"/>
          </a:p>
          <a:p>
            <a:pPr marL="72000" indent="0">
              <a:buNone/>
            </a:pPr>
            <a:endParaRPr lang="cs-CZ" sz="2400" dirty="0"/>
          </a:p>
        </p:txBody>
      </p:sp>
      <p:graphicFrame>
        <p:nvGraphicFramePr>
          <p:cNvPr id="7" name="Table 8">
            <a:extLst>
              <a:ext uri="{FF2B5EF4-FFF2-40B4-BE49-F238E27FC236}">
                <a16:creationId xmlns:a16="http://schemas.microsoft.com/office/drawing/2014/main" id="{83A5E600-0980-4D5B-A7FE-6A7856BD32AF}"/>
              </a:ext>
            </a:extLst>
          </p:cNvPr>
          <p:cNvGraphicFramePr>
            <a:graphicFrameLocks noGrp="1"/>
          </p:cNvGraphicFramePr>
          <p:nvPr/>
        </p:nvGraphicFramePr>
        <p:xfrm>
          <a:off x="1661297" y="4165354"/>
          <a:ext cx="8128000" cy="14833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69733628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11362430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05312156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1195357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I. čtvrtletí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718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II. čtvrtletí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88653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III. čtvrtletí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58677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IV. čtvrtletí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9929220"/>
                  </a:ext>
                </a:extLst>
              </a:tr>
            </a:tbl>
          </a:graphicData>
        </a:graphic>
      </p:graphicFrame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2A38E90D-B4A5-4741-82A5-DE8AEB0AC61F}"/>
              </a:ext>
            </a:extLst>
          </p:cNvPr>
          <p:cNvGraphicFramePr>
            <a:graphicFrameLocks noGrp="1"/>
          </p:cNvGraphicFramePr>
          <p:nvPr/>
        </p:nvGraphicFramePr>
        <p:xfrm>
          <a:off x="582202" y="1457221"/>
          <a:ext cx="11112000" cy="923919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778000">
                  <a:extLst>
                    <a:ext uri="{9D8B030D-6E8A-4147-A177-3AD203B41FA5}">
                      <a16:colId xmlns:a16="http://schemas.microsoft.com/office/drawing/2014/main" val="2973724488"/>
                    </a:ext>
                  </a:extLst>
                </a:gridCol>
                <a:gridCol w="2267254">
                  <a:extLst>
                    <a:ext uri="{9D8B030D-6E8A-4147-A177-3AD203B41FA5}">
                      <a16:colId xmlns:a16="http://schemas.microsoft.com/office/drawing/2014/main" val="3995591952"/>
                    </a:ext>
                  </a:extLst>
                </a:gridCol>
                <a:gridCol w="2545492">
                  <a:extLst>
                    <a:ext uri="{9D8B030D-6E8A-4147-A177-3AD203B41FA5}">
                      <a16:colId xmlns:a16="http://schemas.microsoft.com/office/drawing/2014/main" val="2159055346"/>
                    </a:ext>
                  </a:extLst>
                </a:gridCol>
                <a:gridCol w="3521254">
                  <a:extLst>
                    <a:ext uri="{9D8B030D-6E8A-4147-A177-3AD203B41FA5}">
                      <a16:colId xmlns:a16="http://schemas.microsoft.com/office/drawing/2014/main" val="2343201729"/>
                    </a:ext>
                  </a:extLst>
                </a:gridCol>
              </a:tblGrid>
              <a:tr h="553079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Den – pořadové číslo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Měsíc (z tabulky)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Rok – pořadové číslo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Rok – podle počtu přestupných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99109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 / 11 …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 / 5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 / 101 …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 / 101:4 = 25 …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7192115"/>
                  </a:ext>
                </a:extLst>
              </a:tr>
            </a:tbl>
          </a:graphicData>
        </a:graphic>
      </p:graphicFrame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5E1A1216-2317-41D7-B1E0-7F7026DB670A}"/>
              </a:ext>
            </a:extLst>
          </p:cNvPr>
          <p:cNvGraphicFramePr>
            <a:graphicFrameLocks noGrp="1"/>
          </p:cNvGraphicFramePr>
          <p:nvPr/>
        </p:nvGraphicFramePr>
        <p:xfrm>
          <a:off x="2180281" y="2902407"/>
          <a:ext cx="8128001" cy="7416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161143">
                  <a:extLst>
                    <a:ext uri="{9D8B030D-6E8A-4147-A177-3AD203B41FA5}">
                      <a16:colId xmlns:a16="http://schemas.microsoft.com/office/drawing/2014/main" val="2332481920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796052654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1014486576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2854379908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1389122992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2814019412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29969413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pondělí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úterý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středa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čtvrtek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pátek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sobota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neděle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0229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52914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8391600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BE587EE-3BE2-40B8-A748-DBBEEFB8B4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79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DF21924-ED3F-4CEC-B114-E9B3EAC9B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1213576"/>
          </a:xfrm>
        </p:spPr>
        <p:txBody>
          <a:bodyPr/>
          <a:lstStyle/>
          <a:p>
            <a:r>
              <a:rPr lang="cs-CZ" dirty="0"/>
              <a:t>Intuitivně: co jsou a k čemu jsou </a:t>
            </a:r>
            <a:br>
              <a:rPr lang="cs-CZ" dirty="0"/>
            </a:br>
            <a:r>
              <a:rPr lang="cs-CZ" dirty="0"/>
              <a:t>matematické definice a věty?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BA541F6-6440-4B9C-86E2-1C9385AC4A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723225"/>
            <a:ext cx="10753200" cy="4756775"/>
          </a:xfrm>
        </p:spPr>
        <p:txBody>
          <a:bodyPr vert="horz" lIns="0" tIns="0" rIns="0" bIns="0" rtlCol="0" anchor="t">
            <a:noAutofit/>
          </a:bodyPr>
          <a:lstStyle/>
          <a:p>
            <a:pPr marL="528955" indent="-457200">
              <a:buFontTx/>
              <a:buChar char="-"/>
            </a:pPr>
            <a:r>
              <a:rPr lang="cs-CZ" dirty="0">
                <a:latin typeface="Arial Narrow" panose="020B0606020202030204" pitchFamily="34" charset="0"/>
                <a:cs typeface="Arial"/>
              </a:rPr>
              <a:t>Stručně řečeno, </a:t>
            </a:r>
            <a:r>
              <a:rPr lang="cs-CZ" b="1" dirty="0">
                <a:latin typeface="Arial Narrow" panose="020B0606020202030204" pitchFamily="34" charset="0"/>
                <a:cs typeface="Arial"/>
              </a:rPr>
              <a:t>definice </a:t>
            </a:r>
            <a:r>
              <a:rPr lang="cs-CZ" dirty="0">
                <a:latin typeface="Arial Narrow" panose="020B0606020202030204" pitchFamily="34" charset="0"/>
                <a:cs typeface="Arial"/>
              </a:rPr>
              <a:t>jsou k tomu, abychom nemuseli vždy znovu složitě vysvětlovat, co máme na mysli, když řekneme … třeba prvočíslo. </a:t>
            </a:r>
          </a:p>
          <a:p>
            <a:pPr marL="528955" indent="-457200">
              <a:buFontTx/>
              <a:buChar char="-"/>
            </a:pPr>
            <a:r>
              <a:rPr lang="cs-CZ" i="1" dirty="0">
                <a:latin typeface="Arial Narrow" panose="020B0606020202030204" pitchFamily="34" charset="0"/>
                <a:cs typeface="Arial"/>
              </a:rPr>
              <a:t>Definice se dají přirovnat k učení se slovíček v cizím jazyce: nemá smysl se dohadovat, zda se ostrov anglicky řekne </a:t>
            </a:r>
            <a:r>
              <a:rPr lang="cs-CZ" i="1" dirty="0" err="1">
                <a:latin typeface="Arial Narrow" panose="020B0606020202030204" pitchFamily="34" charset="0"/>
                <a:cs typeface="Arial"/>
              </a:rPr>
              <a:t>isle</a:t>
            </a:r>
            <a:r>
              <a:rPr lang="cs-CZ" i="1" dirty="0">
                <a:latin typeface="Arial Narrow" panose="020B0606020202030204" pitchFamily="34" charset="0"/>
                <a:cs typeface="Arial"/>
              </a:rPr>
              <a:t> nebo ne, musíme se to naučit.</a:t>
            </a:r>
          </a:p>
          <a:p>
            <a:pPr marL="528955" indent="-457200">
              <a:buFontTx/>
              <a:buChar char="-"/>
            </a:pPr>
            <a:endParaRPr lang="cs-CZ" dirty="0">
              <a:latin typeface="Arial Narrow" panose="020B0606020202030204" pitchFamily="34" charset="0"/>
              <a:cs typeface="Arial"/>
            </a:endParaRPr>
          </a:p>
          <a:p>
            <a:pPr marL="528955" indent="-457200">
              <a:buFontTx/>
              <a:buChar char="-"/>
            </a:pPr>
            <a:r>
              <a:rPr lang="cs-CZ" dirty="0">
                <a:latin typeface="Arial Narrow" panose="020B0606020202030204" pitchFamily="34" charset="0"/>
                <a:cs typeface="Arial"/>
              </a:rPr>
              <a:t>Naopak věty vyjadřují vztahy mezi definovanými objekty. Jsou to</a:t>
            </a:r>
            <a:r>
              <a:rPr lang="cs-CZ" b="1" dirty="0">
                <a:latin typeface="Arial Narrow" panose="020B0606020202030204" pitchFamily="34" charset="0"/>
                <a:cs typeface="Arial"/>
              </a:rPr>
              <a:t> tvrzení</a:t>
            </a:r>
            <a:r>
              <a:rPr lang="cs-CZ" dirty="0">
                <a:latin typeface="Arial Narrow" panose="020B0606020202030204" pitchFamily="34" charset="0"/>
                <a:cs typeface="Arial"/>
              </a:rPr>
              <a:t>, přesněji pravdivá tvrzení, o matematických objektech.</a:t>
            </a:r>
          </a:p>
          <a:p>
            <a:pPr marL="528955" indent="-457200">
              <a:buFontTx/>
              <a:buChar char="-"/>
            </a:pPr>
            <a:r>
              <a:rPr lang="cs-CZ" i="1" dirty="0">
                <a:latin typeface="Arial Narrow" panose="020B0606020202030204" pitchFamily="34" charset="0"/>
                <a:cs typeface="Arial"/>
              </a:rPr>
              <a:t>Hrajeme-li podle stejných pravidel, v matematice se nehádáme, spíše ten, kdo dříve pochopí, vysvětluje druhému, co objevil, co</a:t>
            </a:r>
            <a:r>
              <a:rPr lang="cs-CZ" dirty="0">
                <a:latin typeface="Arial Narrow" panose="020B0606020202030204" pitchFamily="34" charset="0"/>
                <a:cs typeface="Arial"/>
              </a:rPr>
              <a:t> </a:t>
            </a:r>
            <a:r>
              <a:rPr lang="cs-CZ" u="sng" dirty="0">
                <a:latin typeface="Arial Narrow" panose="020B0606020202030204" pitchFamily="34" charset="0"/>
                <a:cs typeface="Arial"/>
              </a:rPr>
              <a:t>vidí</a:t>
            </a:r>
            <a:r>
              <a:rPr lang="cs-CZ" dirty="0">
                <a:latin typeface="Arial Narrow" panose="020B0606020202030204" pitchFamily="34" charset="0"/>
                <a:cs typeface="Arial"/>
              </a:rPr>
              <a:t>,</a:t>
            </a:r>
            <a:r>
              <a:rPr lang="cs-CZ" i="1" dirty="0">
                <a:latin typeface="Arial Narrow" panose="020B0606020202030204" pitchFamily="34" charset="0"/>
                <a:cs typeface="Arial"/>
              </a:rPr>
              <a:t> a ten druhý ještě ne.</a:t>
            </a:r>
          </a:p>
          <a:p>
            <a:pPr marL="528955" indent="-457200">
              <a:buFontTx/>
              <a:buChar char="-"/>
            </a:pPr>
            <a:r>
              <a:rPr lang="cs-CZ" i="1" dirty="0">
                <a:latin typeface="Arial Narrow" panose="020B0606020202030204" pitchFamily="34" charset="0"/>
                <a:cs typeface="Arial"/>
              </a:rPr>
              <a:t>Např. rovnost vrcholových úhlů; jednoznačnost rozkladu na prvočísla, …</a:t>
            </a:r>
            <a:endParaRPr lang="cs-CZ" dirty="0">
              <a:latin typeface="Arial Narrow" panose="020B0606020202030204" pitchFamily="34" charset="0"/>
              <a:cs typeface="Arial"/>
            </a:endParaRPr>
          </a:p>
          <a:p>
            <a:pPr marL="528955" indent="-457200">
              <a:buFontTx/>
              <a:buChar char="-"/>
            </a:pPr>
            <a:endParaRPr lang="cs-CZ" dirty="0">
              <a:latin typeface="Arial Narrow" panose="020B0606020202030204" pitchFamily="34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194380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0588920-B2DA-43DE-89FC-2B40464C7CE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96659D37-FB08-4E7D-B6EA-876B914C738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20000" y="472966"/>
                <a:ext cx="10753200" cy="5359034"/>
              </a:xfrm>
            </p:spPr>
            <p:txBody>
              <a:bodyPr/>
              <a:lstStyle/>
              <a:p>
                <a:pPr marL="72000" indent="0">
                  <a:buNone/>
                </a:pPr>
                <a:r>
                  <a:rPr lang="cs-CZ" dirty="0"/>
                  <a:t>Důkaz věty 1:</a:t>
                </a:r>
              </a:p>
              <a:p>
                <a:pPr marL="72000" indent="0">
                  <a:buNone/>
                </a:pPr>
                <a:endParaRPr lang="cs-CZ" dirty="0"/>
              </a:p>
              <a:p>
                <a:r>
                  <a:rPr lang="cs-CZ" dirty="0"/>
                  <a:t> Předpokládejme, že pro libovolná celá čísla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cs-CZ" dirty="0"/>
                  <a:t> platí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cs-CZ" dirty="0"/>
                  <a:t> a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cs-CZ" dirty="0"/>
                  <a:t>. Podle definice 1 to znamená, že existují celá čísla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cs-CZ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cs-CZ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cs-CZ" dirty="0"/>
                  <a:t>taková, že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  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𝑏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cs-CZ" dirty="0"/>
                  <a:t>. Po úpravě dostáváme </a:t>
                </a:r>
              </a:p>
              <a:p>
                <a:pPr marL="7200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  <m:oMath xmlns:m="http://schemas.openxmlformats.org/officeDocument/2006/math">
                      <m:r>
                        <a:rPr lang="cs-CZ" i="1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∙(</m:t>
                      </m:r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cs-CZ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cs-CZ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cs-CZ" dirty="0"/>
              </a:p>
              <a:p>
                <a:pPr marL="72000" indent="0">
                  <a:buNone/>
                </a:pPr>
                <a:r>
                  <a:rPr lang="cs-CZ" dirty="0"/>
                  <a:t>   Protože součet a rozdíl celých čísel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cs-CZ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cs-CZ" dirty="0"/>
                  <a:t> je zase celé číslo, platí </a:t>
                </a:r>
                <a:br>
                  <a:rPr lang="cs-CZ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|</m:t>
                      </m:r>
                      <m:d>
                        <m:d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d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|(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cs-CZ" dirty="0"/>
              </a:p>
              <a:p>
                <a:r>
                  <a:rPr lang="cs-CZ" dirty="0"/>
                  <a:t>Plyne z možnosti zapsat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=(−1)∙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cs-CZ" dirty="0"/>
                  <a:t>.</a:t>
                </a:r>
              </a:p>
              <a:p>
                <a:r>
                  <a:rPr lang="cs-CZ" dirty="0"/>
                  <a:t>Plyne z možnosti zapsat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=(−1)∙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cs-CZ" dirty="0"/>
                  <a:t>.</a:t>
                </a:r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96659D37-FB08-4E7D-B6EA-876B914C738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20000" y="472966"/>
                <a:ext cx="10753200" cy="5359034"/>
              </a:xfrm>
              <a:blipFill>
                <a:blip r:embed="rId2"/>
                <a:stretch>
                  <a:fillRect l="-1304" t="-2162" r="-277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51510934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BE587EE-3BE2-40B8-A748-DBBEEFB8B4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80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DF21924-ED3F-4CEC-B114-E9B3EAC9B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1213576"/>
          </a:xfrm>
        </p:spPr>
        <p:txBody>
          <a:bodyPr/>
          <a:lstStyle/>
          <a:p>
            <a:r>
              <a:rPr lang="cs-CZ" dirty="0"/>
              <a:t>Formálně: co jsou a k čemu jsou </a:t>
            </a:r>
            <a:br>
              <a:rPr lang="cs-CZ" dirty="0"/>
            </a:br>
            <a:r>
              <a:rPr lang="cs-CZ" dirty="0"/>
              <a:t>matematické definice?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BA541F6-6440-4B9C-86E2-1C9385AC4A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723225"/>
            <a:ext cx="10753200" cy="4756775"/>
          </a:xfrm>
        </p:spPr>
        <p:txBody>
          <a:bodyPr vert="horz" lIns="0" tIns="0" rIns="0" bIns="0" rtlCol="0" anchor="t">
            <a:noAutofit/>
          </a:bodyPr>
          <a:lstStyle/>
          <a:p>
            <a:pPr marL="528955" indent="-457200">
              <a:buFontTx/>
              <a:buChar char="-"/>
            </a:pPr>
            <a:endParaRPr lang="cs-CZ" dirty="0">
              <a:latin typeface="Arial Narrow" panose="020B0606020202030204" pitchFamily="34" charset="0"/>
              <a:cs typeface="Arial"/>
            </a:endParaRPr>
          </a:p>
          <a:p>
            <a:pPr marL="528955" indent="-457200">
              <a:buFontTx/>
              <a:buChar char="-"/>
            </a:pPr>
            <a:endParaRPr lang="cs-CZ" i="1" dirty="0">
              <a:latin typeface="Arial Narrow" panose="020B0606020202030204" pitchFamily="34" charset="0"/>
              <a:cs typeface="Arial"/>
            </a:endParaRPr>
          </a:p>
          <a:p>
            <a:pPr marL="528955" indent="-457200">
              <a:buFontTx/>
              <a:buChar char="-"/>
            </a:pPr>
            <a:endParaRPr lang="cs-CZ" b="1" dirty="0">
              <a:latin typeface="Arial Narrow" panose="020B0606020202030204" pitchFamily="34" charset="0"/>
              <a:cs typeface="Arial"/>
            </a:endParaRPr>
          </a:p>
          <a:p>
            <a:pPr marL="71755" indent="0">
              <a:buFontTx/>
              <a:buNone/>
            </a:pPr>
            <a:endParaRPr lang="cs-CZ" b="1" dirty="0">
              <a:latin typeface="Arial Narrow"/>
              <a:cs typeface="Arial"/>
            </a:endParaRPr>
          </a:p>
          <a:p>
            <a:pPr marL="71755" indent="0">
              <a:buNone/>
            </a:pPr>
            <a:r>
              <a:rPr lang="cs-CZ" b="1" dirty="0">
                <a:latin typeface="Arial Narrow"/>
                <a:cs typeface="Arial"/>
              </a:rPr>
              <a:t>Definice</a:t>
            </a:r>
            <a:r>
              <a:rPr lang="cs-CZ" dirty="0">
                <a:latin typeface="Arial Narrow"/>
                <a:cs typeface="Arial"/>
              </a:rPr>
              <a:t> nám pomůže ujasnit si, že hovoříme skutečně o tomtéž.</a:t>
            </a:r>
            <a:endParaRPr lang="cs-CZ" dirty="0">
              <a:latin typeface="Arial Narrow" panose="020B0606020202030204" pitchFamily="34" charset="0"/>
              <a:cs typeface="Arial"/>
            </a:endParaRPr>
          </a:p>
          <a:p>
            <a:pPr marL="71755" indent="0">
              <a:buNone/>
            </a:pPr>
            <a:r>
              <a:rPr lang="cs-CZ" dirty="0">
                <a:latin typeface="Arial Narrow"/>
                <a:cs typeface="Arial"/>
              </a:rPr>
              <a:t>Na rozdíl od definic používaných v humanitních vědách (např. definice pojmu nadané dítě, začínající učitel, …), kde zpravidla uvedeme různé definice a pak se postavíme na něčí stranu nebo na základě uvedeného řekneme, co to znamená pro nás, v matematice slouží definice k domluvě; o definici se v matematickém textu nediskutuje, nýbrž se přijímá</a:t>
            </a:r>
            <a:endParaRPr lang="cs-CZ" dirty="0">
              <a:latin typeface="Arial Narrow" panose="020B0606020202030204" pitchFamily="34" charset="0"/>
              <a:cs typeface="Arial"/>
            </a:endParaRPr>
          </a:p>
        </p:txBody>
      </p:sp>
      <p:pic>
        <p:nvPicPr>
          <p:cNvPr id="2" name="Obrázek 5" descr="Obsah obrázku text&#10;&#10;Popis se vygeneroval automaticky.">
            <a:extLst>
              <a:ext uri="{FF2B5EF4-FFF2-40B4-BE49-F238E27FC236}">
                <a16:creationId xmlns:a16="http://schemas.microsoft.com/office/drawing/2014/main" id="{2F225044-E63E-49F1-B662-58E4BB014A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9481" y="2125241"/>
            <a:ext cx="10967049" cy="1474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6341157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D4FBEFA-2885-41E7-B084-2572367B996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81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0C85A80-6D9E-48E6-A817-01FBE5AE1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Arial"/>
              </a:rPr>
              <a:t>Jaké chyby děláme v definicích?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4B2DD45-01ED-4953-9F31-3D959DD7F8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712878"/>
            <a:ext cx="11650898" cy="4119122"/>
          </a:xfrm>
        </p:spPr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r>
              <a:rPr lang="cs-CZ" dirty="0">
                <a:cs typeface="Arial"/>
              </a:rPr>
              <a:t>Příliš </a:t>
            </a:r>
            <a:r>
              <a:rPr lang="cs-CZ" b="1" dirty="0">
                <a:cs typeface="Arial"/>
              </a:rPr>
              <a:t>široká</a:t>
            </a:r>
            <a:r>
              <a:rPr lang="cs-CZ" dirty="0">
                <a:cs typeface="Arial"/>
              </a:rPr>
              <a:t> definice – zahrnuje i objekty, které nechceme</a:t>
            </a:r>
          </a:p>
          <a:p>
            <a:pPr marL="71755" indent="0">
              <a:buNone/>
            </a:pPr>
            <a:endParaRPr lang="cs-CZ" dirty="0">
              <a:cs typeface="Arial"/>
            </a:endParaRPr>
          </a:p>
          <a:p>
            <a:pPr marL="71755" indent="0">
              <a:buNone/>
            </a:pPr>
            <a:r>
              <a:rPr lang="cs-CZ" dirty="0">
                <a:cs typeface="Arial"/>
              </a:rPr>
              <a:t>Např. Čtverec je rovinný objekt, který má čtyři strany.</a:t>
            </a:r>
          </a:p>
          <a:p>
            <a:pPr marL="71755" indent="0">
              <a:buNone/>
            </a:pPr>
            <a:r>
              <a:rPr lang="cs-CZ" dirty="0">
                <a:cs typeface="Arial"/>
              </a:rPr>
              <a:t>(zkuste vymyslet další příliš široké definice čtverce)</a:t>
            </a:r>
          </a:p>
          <a:p>
            <a:pPr marL="71755" indent="0">
              <a:buNone/>
            </a:pPr>
            <a:endParaRPr lang="cs-CZ" dirty="0">
              <a:cs typeface="Arial"/>
            </a:endParaRPr>
          </a:p>
          <a:p>
            <a:pPr marL="71755" indent="0">
              <a:buNone/>
            </a:pPr>
            <a:r>
              <a:rPr lang="cs-CZ" dirty="0">
                <a:cs typeface="Arial"/>
              </a:rPr>
              <a:t>Příliš </a:t>
            </a:r>
            <a:r>
              <a:rPr lang="cs-CZ" b="1" dirty="0">
                <a:cs typeface="Arial"/>
              </a:rPr>
              <a:t>úzká</a:t>
            </a:r>
            <a:r>
              <a:rPr lang="cs-CZ" dirty="0">
                <a:cs typeface="Arial"/>
              </a:rPr>
              <a:t> definice – nezahrnuje všechny objekty, které chceme</a:t>
            </a:r>
          </a:p>
          <a:p>
            <a:pPr marL="71755" indent="0">
              <a:buNone/>
            </a:pPr>
            <a:endParaRPr lang="cs-CZ" dirty="0">
              <a:cs typeface="Arial"/>
            </a:endParaRPr>
          </a:p>
          <a:p>
            <a:pPr marL="71755" indent="0">
              <a:buNone/>
            </a:pPr>
            <a:r>
              <a:rPr lang="cs-CZ" dirty="0">
                <a:cs typeface="Arial"/>
              </a:rPr>
              <a:t>Např. Kružnice je množina bodů, které mají od středu vzdálenost 5 cm.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3921837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D4FBEFA-2885-41E7-B084-2572367B996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82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0C85A80-6D9E-48E6-A817-01FBE5AE1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cs typeface="Arial"/>
              </a:rPr>
              <a:t>Jaké další chyby děláme v definicích?</a:t>
            </a:r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4B2DD45-01ED-4953-9F31-3D959DD7F8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712878"/>
            <a:ext cx="11650898" cy="4119122"/>
          </a:xfrm>
        </p:spPr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r>
              <a:rPr lang="cs-CZ" b="1" dirty="0">
                <a:cs typeface="Arial"/>
              </a:rPr>
              <a:t>Nadbytečná</a:t>
            </a:r>
            <a:r>
              <a:rPr lang="cs-CZ" dirty="0">
                <a:cs typeface="Arial"/>
              </a:rPr>
              <a:t> definice – obsahuje více slov téhož významu (pleonasmus)</a:t>
            </a:r>
          </a:p>
          <a:p>
            <a:pPr marL="71755" indent="0">
              <a:buNone/>
            </a:pPr>
            <a:endParaRPr lang="cs-CZ" dirty="0">
              <a:cs typeface="Arial"/>
            </a:endParaRPr>
          </a:p>
          <a:p>
            <a:pPr marL="71755" indent="0">
              <a:buNone/>
            </a:pPr>
            <a:r>
              <a:rPr lang="cs-CZ" dirty="0">
                <a:cs typeface="Arial"/>
              </a:rPr>
              <a:t>Např. Čtverec je </a:t>
            </a:r>
            <a:r>
              <a:rPr lang="cs-CZ" u="sng" dirty="0">
                <a:cs typeface="Arial"/>
              </a:rPr>
              <a:t>čtyřúhelník,</a:t>
            </a:r>
            <a:r>
              <a:rPr lang="cs-CZ" dirty="0">
                <a:cs typeface="Arial"/>
              </a:rPr>
              <a:t> který má </a:t>
            </a:r>
            <a:r>
              <a:rPr lang="cs-CZ" u="sng" dirty="0">
                <a:cs typeface="Arial"/>
              </a:rPr>
              <a:t>čtyři strany</a:t>
            </a:r>
            <a:r>
              <a:rPr lang="cs-CZ" dirty="0">
                <a:cs typeface="Arial"/>
              </a:rPr>
              <a:t> a tyto strany jsou stejně dlouhé.</a:t>
            </a:r>
          </a:p>
          <a:p>
            <a:pPr marL="71755" indent="0">
              <a:buNone/>
            </a:pPr>
            <a:endParaRPr lang="cs-CZ" dirty="0">
              <a:cs typeface="Arial"/>
            </a:endParaRPr>
          </a:p>
          <a:p>
            <a:pPr marL="71755" indent="0">
              <a:buNone/>
            </a:pPr>
            <a:r>
              <a:rPr lang="cs-CZ" dirty="0">
                <a:cs typeface="Arial"/>
              </a:rPr>
              <a:t>Definice </a:t>
            </a:r>
            <a:r>
              <a:rPr lang="cs-CZ" b="1" dirty="0">
                <a:cs typeface="Arial"/>
              </a:rPr>
              <a:t>kruhem</a:t>
            </a:r>
            <a:r>
              <a:rPr lang="cs-CZ" dirty="0">
                <a:cs typeface="Arial"/>
              </a:rPr>
              <a:t> – odkazuje na pojem, který má být vysvětlen</a:t>
            </a:r>
          </a:p>
          <a:p>
            <a:pPr marL="71755" indent="0">
              <a:buNone/>
            </a:pPr>
            <a:endParaRPr lang="cs-CZ" dirty="0">
              <a:cs typeface="Arial"/>
            </a:endParaRPr>
          </a:p>
          <a:p>
            <a:pPr marL="71755" indent="0">
              <a:buNone/>
            </a:pPr>
            <a:r>
              <a:rPr lang="cs-CZ" dirty="0">
                <a:cs typeface="Arial"/>
              </a:rPr>
              <a:t>Např. Prvočíslo je přirozené číslo, které není složené.</a:t>
            </a:r>
          </a:p>
          <a:p>
            <a:pPr marL="71755" indent="0">
              <a:buNone/>
            </a:pPr>
            <a:r>
              <a:rPr lang="cs-CZ" dirty="0">
                <a:cs typeface="Arial"/>
              </a:rPr>
              <a:t>(nelze: číslo složené jsme definovali jako "ne-prvočíslo")</a:t>
            </a:r>
          </a:p>
        </p:txBody>
      </p:sp>
    </p:spTree>
    <p:extLst>
      <p:ext uri="{BB962C8B-B14F-4D97-AF65-F5344CB8AC3E}">
        <p14:creationId xmlns:p14="http://schemas.microsoft.com/office/powerpoint/2010/main" val="71048109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CBC1979-7A0A-4B0B-AB28-12E5229A959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83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F2D6A9C-B950-40CC-9064-709758808A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Arial"/>
              </a:rPr>
              <a:t>Obsah a rozsah pojmu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516FF99-D249-4E92-BD90-04ECDE8761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b="1" dirty="0">
                <a:cs typeface="Arial"/>
              </a:rPr>
              <a:t>Obsah pojmu:</a:t>
            </a:r>
            <a:endParaRPr lang="cs-CZ"/>
          </a:p>
          <a:p>
            <a:pPr marL="251460" indent="-179705"/>
            <a:r>
              <a:rPr lang="cs-CZ" dirty="0">
                <a:cs typeface="Arial"/>
              </a:rPr>
              <a:t>Soubor všech vlastností, které jsou pro daný pojem charakteristické</a:t>
            </a:r>
          </a:p>
          <a:p>
            <a:pPr marL="71755" indent="0">
              <a:buNone/>
            </a:pPr>
            <a:r>
              <a:rPr lang="cs-CZ" i="1" dirty="0">
                <a:cs typeface="Arial"/>
              </a:rPr>
              <a:t>Př: vlastnosti prvočísla, soudělných čísel, ...</a:t>
            </a:r>
            <a:endParaRPr lang="cs-CZ" dirty="0">
              <a:cs typeface="Arial"/>
            </a:endParaRPr>
          </a:p>
          <a:p>
            <a:pPr marL="251460" indent="-179705"/>
            <a:r>
              <a:rPr lang="cs-CZ" b="1" dirty="0">
                <a:cs typeface="Arial"/>
              </a:rPr>
              <a:t>Rozsah pojmu:</a:t>
            </a:r>
          </a:p>
          <a:p>
            <a:pPr marL="251460" indent="-179705"/>
            <a:r>
              <a:rPr lang="cs-CZ" dirty="0">
                <a:cs typeface="Arial"/>
              </a:rPr>
              <a:t>Soubor všech prvků, které mají charakteristické vlastnosti uvedené v definici daného pojmu</a:t>
            </a:r>
          </a:p>
          <a:p>
            <a:pPr marL="71755" indent="0">
              <a:buNone/>
            </a:pPr>
            <a:r>
              <a:rPr lang="cs-CZ" i="1" dirty="0">
                <a:cs typeface="Arial"/>
              </a:rPr>
              <a:t>Př: prvočísla jsou 2, 3, 5, 7, atd., ale ne 1, ne –3, ne –7, ….</a:t>
            </a:r>
          </a:p>
          <a:p>
            <a:pPr marL="71755" indent="0">
              <a:buNone/>
            </a:pPr>
            <a:endParaRPr lang="cs-CZ" dirty="0">
              <a:cs typeface="Arial"/>
            </a:endParaRPr>
          </a:p>
          <a:p>
            <a:pPr marL="251460" indent="-179705"/>
            <a:endParaRPr lang="cs-CZ" dirty="0">
              <a:cs typeface="Arial"/>
            </a:endParaRPr>
          </a:p>
          <a:p>
            <a:pPr marL="251460" indent="-179705"/>
            <a:endParaRPr lang="cs-CZ" dirty="0">
              <a:cs typeface="Arial"/>
            </a:endParaRPr>
          </a:p>
          <a:p>
            <a:pPr marL="71755" indent="0">
              <a:buNone/>
            </a:pPr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97438837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50C3656-2609-414F-9323-6504566FDAF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>
              <a:cs typeface="Arial"/>
            </a:endParaRP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CBC1979-7A0A-4B0B-AB28-12E5229A959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84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F2D6A9C-B950-40CC-9064-709758808A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cs typeface="Arial"/>
              </a:rPr>
              <a:t>Definice implicitní a explicitní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516FF99-D249-4E92-BD90-04ECDE8761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717979"/>
            <a:ext cx="10753200" cy="3040294"/>
          </a:xfrm>
        </p:spPr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>
                <a:cs typeface="Arial"/>
              </a:rPr>
              <a:t>Pojmy definujeme přímo (explicitně), jiné nepřímo (implicitně)</a:t>
            </a:r>
            <a:endParaRPr lang="cs-CZ" dirty="0">
              <a:cs typeface="Arial"/>
            </a:endParaRPr>
          </a:p>
          <a:p>
            <a:pPr marL="251460" indent="-179705"/>
            <a:endParaRPr lang="cs-CZ" dirty="0">
              <a:cs typeface="Arial"/>
            </a:endParaRPr>
          </a:p>
          <a:p>
            <a:pPr marL="251460" indent="-179705"/>
            <a:r>
              <a:rPr lang="cs-CZ" u="sng">
                <a:cs typeface="Arial"/>
              </a:rPr>
              <a:t>Příklady implicitních definic:</a:t>
            </a:r>
          </a:p>
          <a:p>
            <a:pPr marL="251460" indent="-179705"/>
            <a:r>
              <a:rPr lang="cs-CZ">
                <a:cs typeface="Arial"/>
              </a:rPr>
              <a:t>Např. Každé číslo lze v desítkové soustavě zapsat pomocí číslic 0-9 a mocnin čísla 10; v tomto vyjádření nazýváme počet číslic - </a:t>
            </a:r>
            <a:r>
              <a:rPr lang="cs-CZ" i="1">
                <a:cs typeface="Arial"/>
              </a:rPr>
              <a:t>řád soustavy </a:t>
            </a:r>
            <a:r>
              <a:rPr lang="cs-CZ">
                <a:cs typeface="Arial"/>
              </a:rPr>
              <a:t>(zde desítková; známe i binární, čtyřkovou, ….), číslici u i-té mocniny deseti nazýváme číslicí i-tého řádu atp.</a:t>
            </a:r>
            <a:endParaRPr lang="cs-CZ" dirty="0">
              <a:cs typeface="Arial"/>
            </a:endParaRPr>
          </a:p>
          <a:p>
            <a:pPr marL="251460" indent="-179705"/>
            <a:r>
              <a:rPr lang="cs-CZ">
                <a:cs typeface="Arial"/>
              </a:rPr>
              <a:t>Jsou to ty definice, které "nejsou na první pohled poznat".</a:t>
            </a:r>
            <a:endParaRPr lang="cs-CZ" dirty="0">
              <a:cs typeface="Arial"/>
            </a:endParaRPr>
          </a:p>
          <a:p>
            <a:pPr marL="251460" indent="-179705"/>
            <a:r>
              <a:rPr lang="cs-CZ" i="1">
                <a:cs typeface="Arial"/>
              </a:rPr>
              <a:t>Uveďte další příklady.</a:t>
            </a:r>
            <a:endParaRPr lang="cs-CZ" i="1" dirty="0">
              <a:cs typeface="Arial"/>
            </a:endParaRPr>
          </a:p>
          <a:p>
            <a:pPr marL="251460" indent="-179705"/>
            <a:endParaRPr lang="cs-CZ" dirty="0">
              <a:cs typeface="Arial"/>
            </a:endParaRPr>
          </a:p>
          <a:p>
            <a:pPr marL="71755" indent="0">
              <a:buNone/>
            </a:pPr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64338701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EAFC0D0-82FC-4CD5-A4F4-A21840D16A1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4AA2CAF-9478-4571-81D6-0D52CF5B0F9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85</a:t>
            </a:fld>
            <a:endParaRPr lang="cs-CZ" alt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6CC82A5-2525-4806-93B3-9D5A166DFC2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 vert="horz" lIns="0" tIns="0" rIns="0" bIns="0" rtlCol="0" anchor="t">
            <a:noAutofit/>
          </a:bodyPr>
          <a:lstStyle/>
          <a:p>
            <a:r>
              <a:rPr lang="cs-CZ">
                <a:ea typeface="+mn-lt"/>
                <a:cs typeface="+mn-lt"/>
              </a:rPr>
              <a:t>(z předmluvy ke </a:t>
            </a:r>
            <a:r>
              <a:rPr lang="cs-CZ" i="1">
                <a:ea typeface="+mn-lt"/>
                <a:cs typeface="+mn-lt"/>
              </a:rPr>
              <a:t>Slovníku školské matematiky</a:t>
            </a:r>
            <a:r>
              <a:rPr lang="cs-CZ">
                <a:ea typeface="+mn-lt"/>
                <a:cs typeface="+mn-lt"/>
              </a:rPr>
              <a:t>)</a:t>
            </a:r>
            <a:endParaRPr lang="cs-CZ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CC6A19CB-379A-4B2F-A294-534236791F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737" y="720000"/>
            <a:ext cx="11069501" cy="451576"/>
          </a:xfrm>
        </p:spPr>
        <p:txBody>
          <a:bodyPr/>
          <a:lstStyle/>
          <a:p>
            <a:r>
              <a:rPr lang="cs-CZ">
                <a:cs typeface="Arial"/>
              </a:rPr>
              <a:t>Oficiální matematická terminologie a značení</a:t>
            </a:r>
            <a:endParaRPr lang="cs-CZ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2C691B77-05E3-4488-8AFD-AF59FB345D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1246" y="1715038"/>
            <a:ext cx="10781954" cy="4542237"/>
          </a:xfrm>
        </p:spPr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r>
              <a:rPr lang="cs-CZ" sz="2400" dirty="0">
                <a:ea typeface="+mn-lt"/>
                <a:cs typeface="+mn-lt"/>
              </a:rPr>
              <a:t>"Matematik často střídá označení podle toho, o kterém problémovém okruhu pojednává a z jakého hlediska. Nelze proto např. vyhovět přání některých školských pracovníků, aby se závazně stanovilo, jakými písmeny se mají označovat množiny a jakými jejich prvky. Jde-li třeba v geometrii o množinu bodů, označí se prvky velkými písmeny, pracujeme-li s množinou úhlů, použijí se pro prvky písmena řecké abecedy apod. </a:t>
            </a:r>
            <a:r>
              <a:rPr lang="cs-CZ" sz="2400" i="1" dirty="0">
                <a:ea typeface="+mn-lt"/>
                <a:cs typeface="+mn-lt"/>
              </a:rPr>
              <a:t>Pokus o důslednost by nás zavedl do slepé uličky</a:t>
            </a:r>
            <a:r>
              <a:rPr lang="cs-CZ" sz="2400" dirty="0">
                <a:ea typeface="+mn-lt"/>
                <a:cs typeface="+mn-lt"/>
              </a:rPr>
              <a:t>."</a:t>
            </a:r>
            <a:endParaRPr lang="cs-CZ" sz="2400" dirty="0">
              <a:cs typeface="Arial"/>
            </a:endParaRPr>
          </a:p>
          <a:p>
            <a:pPr marL="251460" indent="-179705"/>
            <a:r>
              <a:rPr lang="cs-CZ" sz="2400" dirty="0">
                <a:ea typeface="+mn-lt"/>
                <a:cs typeface="+mn-lt"/>
              </a:rPr>
              <a:t>Česká terminologická komise pro matematiku, v Praze v září 1981</a:t>
            </a:r>
            <a:endParaRPr lang="cs-CZ" sz="2400" dirty="0">
              <a:cs typeface="Arial"/>
            </a:endParaRPr>
          </a:p>
          <a:p>
            <a:pPr marL="71755" indent="0">
              <a:buNone/>
            </a:pPr>
            <a:r>
              <a:rPr lang="cs-CZ" sz="2400" dirty="0">
                <a:latin typeface="Arial Narrow"/>
                <a:cs typeface="Arial"/>
              </a:rPr>
              <a:t>(Matematici chtěli terminologii sjednotit. Jejich cílem bylo také pokud možno používat slova, která se běžně nepoužívají, aby bylo hned jasné, že jde o pojem matematický.)</a:t>
            </a:r>
            <a:endParaRPr lang="cs-CZ" sz="2400" dirty="0">
              <a:cs typeface="Arial"/>
            </a:endParaRPr>
          </a:p>
          <a:p>
            <a:pPr marL="71755" indent="0">
              <a:buNone/>
            </a:pPr>
            <a:endParaRPr lang="cs-CZ" sz="2400" dirty="0">
              <a:cs typeface="Arial"/>
            </a:endParaRPr>
          </a:p>
          <a:p>
            <a:pPr marL="251460" indent="-179705"/>
            <a:endParaRPr lang="cs-CZ" sz="24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742232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BE587EE-3BE2-40B8-A748-DBBEEFB8B4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86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DF21924-ED3F-4CEC-B114-E9B3EAC9B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999" y="378000"/>
            <a:ext cx="11002539" cy="1213576"/>
          </a:xfrm>
        </p:spPr>
        <p:txBody>
          <a:bodyPr/>
          <a:lstStyle/>
          <a:p>
            <a:r>
              <a:rPr lang="cs-CZ" dirty="0"/>
              <a:t>Hra: co je to, když se řekne…. </a:t>
            </a:r>
            <a:br>
              <a:rPr lang="cs-CZ" dirty="0"/>
            </a:br>
            <a:r>
              <a:rPr lang="cs-CZ" dirty="0"/>
              <a:t>(zejména pojmy z aritmetiky, ne z geometrie)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BA541F6-6440-4B9C-86E2-1C9385AC4A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723225"/>
            <a:ext cx="10753200" cy="4756775"/>
          </a:xfrm>
        </p:spPr>
        <p:txBody>
          <a:bodyPr vert="horz" lIns="0" tIns="0" rIns="0" bIns="0" rtlCol="0" anchor="t">
            <a:noAutofit/>
          </a:bodyPr>
          <a:lstStyle/>
          <a:p>
            <a:pPr marL="528955" indent="-457200">
              <a:buFontTx/>
              <a:buChar char="-"/>
            </a:pPr>
            <a:r>
              <a:rPr lang="cs-CZ" i="1" dirty="0">
                <a:latin typeface="Arial Narrow" panose="020B0606020202030204" pitchFamily="34" charset="0"/>
                <a:cs typeface="Arial"/>
              </a:rPr>
              <a:t>Zlomek: viz diskuse v </a:t>
            </a:r>
            <a:r>
              <a:rPr lang="cs-CZ" i="1">
                <a:latin typeface="Arial Narrow" panose="020B0606020202030204" pitchFamily="34" charset="0"/>
                <a:cs typeface="Arial"/>
              </a:rPr>
              <a:t>minulém semestru</a:t>
            </a:r>
            <a:endParaRPr lang="cs-CZ" i="1" dirty="0">
              <a:latin typeface="Arial Narrow" panose="020B0606020202030204" pitchFamily="34" charset="0"/>
              <a:cs typeface="Arial"/>
            </a:endParaRPr>
          </a:p>
          <a:p>
            <a:pPr marL="528955" indent="-457200">
              <a:buFontTx/>
              <a:buChar char="-"/>
            </a:pPr>
            <a:r>
              <a:rPr lang="cs-CZ" i="1" dirty="0">
                <a:latin typeface="Arial Narrow" panose="020B0606020202030204" pitchFamily="34" charset="0"/>
                <a:cs typeface="Arial"/>
              </a:rPr>
              <a:t>Množina:</a:t>
            </a:r>
          </a:p>
          <a:p>
            <a:pPr marL="528955" indent="-457200">
              <a:buFontTx/>
              <a:buChar char="-"/>
            </a:pPr>
            <a:r>
              <a:rPr lang="cs-CZ" i="1" dirty="0">
                <a:latin typeface="Arial Narrow" panose="020B0606020202030204" pitchFamily="34" charset="0"/>
                <a:cs typeface="Arial"/>
              </a:rPr>
              <a:t>Číslo: </a:t>
            </a:r>
          </a:p>
          <a:p>
            <a:pPr marL="528955" indent="-457200">
              <a:buFontTx/>
              <a:buChar char="-"/>
            </a:pPr>
            <a:r>
              <a:rPr lang="cs-CZ" i="1" dirty="0">
                <a:latin typeface="Arial Narrow" panose="020B0606020202030204" pitchFamily="34" charset="0"/>
                <a:cs typeface="Arial"/>
              </a:rPr>
              <a:t>Rovnice:</a:t>
            </a:r>
          </a:p>
          <a:p>
            <a:pPr marL="528955" indent="-457200">
              <a:buFontTx/>
              <a:buChar char="-"/>
            </a:pPr>
            <a:r>
              <a:rPr lang="cs-CZ" i="1" dirty="0">
                <a:latin typeface="Arial Narrow" panose="020B0606020202030204" pitchFamily="34" charset="0"/>
                <a:cs typeface="Arial"/>
              </a:rPr>
              <a:t>Rovnost:</a:t>
            </a:r>
          </a:p>
          <a:p>
            <a:pPr marL="528955" indent="-457200">
              <a:buFontTx/>
              <a:buChar char="-"/>
            </a:pPr>
            <a:r>
              <a:rPr lang="cs-CZ" i="1" dirty="0">
                <a:latin typeface="Arial Narrow" panose="020B0606020202030204" pitchFamily="34" charset="0"/>
                <a:cs typeface="Arial"/>
              </a:rPr>
              <a:t>Nerovnost (nerovnice --- „fajnšmekři“ nepoužívají):</a:t>
            </a:r>
          </a:p>
          <a:p>
            <a:pPr marL="528955" indent="-457200">
              <a:buFontTx/>
              <a:buChar char="-"/>
            </a:pPr>
            <a:endParaRPr lang="cs-CZ" i="1" dirty="0">
              <a:latin typeface="Arial Narrow" panose="020B0606020202030204" pitchFamily="34" charset="0"/>
              <a:cs typeface="Arial"/>
            </a:endParaRPr>
          </a:p>
          <a:p>
            <a:pPr marL="528955" indent="-457200">
              <a:buFontTx/>
              <a:buChar char="-"/>
            </a:pPr>
            <a:r>
              <a:rPr lang="cs-CZ" i="1" dirty="0">
                <a:latin typeface="Arial Narrow" panose="020B0606020202030204" pitchFamily="34" charset="0"/>
                <a:cs typeface="Arial"/>
              </a:rPr>
              <a:t>Shodneme se na tom, že a/b je také </a:t>
            </a:r>
          </a:p>
        </p:txBody>
      </p:sp>
    </p:spTree>
    <p:extLst>
      <p:ext uri="{BB962C8B-B14F-4D97-AF65-F5344CB8AC3E}">
        <p14:creationId xmlns:p14="http://schemas.microsoft.com/office/powerpoint/2010/main" val="3853115311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BE587EE-3BE2-40B8-A748-DBBEEFB8B4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87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DF21924-ED3F-4CEC-B114-E9B3EAC9B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1213576"/>
          </a:xfrm>
        </p:spPr>
        <p:txBody>
          <a:bodyPr/>
          <a:lstStyle/>
          <a:p>
            <a:r>
              <a:rPr lang="cs-CZ" dirty="0"/>
              <a:t>Formálně: co jsou a k čemu jsou </a:t>
            </a:r>
            <a:br>
              <a:rPr lang="cs-CZ" dirty="0"/>
            </a:br>
            <a:r>
              <a:rPr lang="cs-CZ" dirty="0"/>
              <a:t>matematické věty?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BA541F6-6440-4B9C-86E2-1C9385AC4A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723225"/>
            <a:ext cx="10753200" cy="4756775"/>
          </a:xfrm>
        </p:spPr>
        <p:txBody>
          <a:bodyPr vert="horz" lIns="0" tIns="0" rIns="0" bIns="0" rtlCol="0" anchor="t">
            <a:noAutofit/>
          </a:bodyPr>
          <a:lstStyle/>
          <a:p>
            <a:pPr marL="528955" indent="-457200">
              <a:buFontTx/>
              <a:buChar char="-"/>
            </a:pPr>
            <a:endParaRPr lang="cs-CZ" dirty="0">
              <a:latin typeface="Arial Narrow" panose="020B0606020202030204" pitchFamily="34" charset="0"/>
              <a:cs typeface="Arial"/>
            </a:endParaRPr>
          </a:p>
          <a:p>
            <a:pPr marL="528955" indent="-457200">
              <a:buFontTx/>
              <a:buChar char="-"/>
            </a:pPr>
            <a:endParaRPr lang="cs-CZ" i="1" dirty="0">
              <a:latin typeface="Arial Narrow" panose="020B0606020202030204" pitchFamily="34" charset="0"/>
              <a:cs typeface="Arial"/>
            </a:endParaRPr>
          </a:p>
          <a:p>
            <a:pPr marL="528955" indent="-457200">
              <a:buFontTx/>
              <a:buChar char="-"/>
            </a:pPr>
            <a:endParaRPr lang="cs-CZ" b="1" dirty="0">
              <a:latin typeface="Arial Narrow" panose="020B0606020202030204" pitchFamily="34" charset="0"/>
              <a:cs typeface="Arial"/>
            </a:endParaRPr>
          </a:p>
          <a:p>
            <a:pPr marL="71755" indent="0">
              <a:buNone/>
            </a:pPr>
            <a:r>
              <a:rPr lang="cs-CZ" b="1" dirty="0">
                <a:latin typeface="Arial Narrow"/>
                <a:cs typeface="Arial"/>
              </a:rPr>
              <a:t>Větou (matematickou větou)</a:t>
            </a:r>
            <a:r>
              <a:rPr lang="cs-CZ" dirty="0">
                <a:latin typeface="Arial Narrow"/>
                <a:cs typeface="Arial"/>
              </a:rPr>
              <a:t> formulujeme "zjevnou pravdu", například to, že jediné sudé prvočíslo je 2, relace rovnosti je symetrická i antisymetrická současně.</a:t>
            </a:r>
          </a:p>
          <a:p>
            <a:pPr marL="71755" indent="0">
              <a:buNone/>
            </a:pPr>
            <a:r>
              <a:rPr lang="cs-CZ" dirty="0">
                <a:latin typeface="Arial Narrow"/>
                <a:cs typeface="Arial"/>
              </a:rPr>
              <a:t>Pokud dva lidé zacházejí se  stejnými pojmy, na jejichž významu se dohodli pomocí matematických definic (konvence), o pravdivosti matematické věty se nemohou hádat, pouze se o ní přesvědčit.</a:t>
            </a:r>
          </a:p>
          <a:p>
            <a:pPr marL="71755" indent="0">
              <a:buNone/>
            </a:pPr>
            <a:r>
              <a:rPr lang="cs-CZ" dirty="0">
                <a:latin typeface="Arial Narrow"/>
                <a:cs typeface="Arial"/>
              </a:rPr>
              <a:t>K přesvědčení nepřesvědčeného slouží </a:t>
            </a:r>
            <a:r>
              <a:rPr lang="cs-CZ" b="1" dirty="0">
                <a:latin typeface="Arial Narrow"/>
                <a:cs typeface="Arial"/>
              </a:rPr>
              <a:t>důkaz</a:t>
            </a:r>
            <a:r>
              <a:rPr lang="cs-CZ" dirty="0">
                <a:latin typeface="Arial Narrow"/>
                <a:cs typeface="Arial"/>
              </a:rPr>
              <a:t>: krok po kroku ukážeme, že to, co vidíme, je jasná pravda :-)</a:t>
            </a:r>
            <a:endParaRPr lang="cs-CZ" dirty="0">
              <a:latin typeface="Arial Narrow" panose="020B0606020202030204" pitchFamily="34" charset="0"/>
              <a:cs typeface="Arial"/>
            </a:endParaRPr>
          </a:p>
        </p:txBody>
      </p:sp>
      <p:pic>
        <p:nvPicPr>
          <p:cNvPr id="6" name="Obrázek 6" descr="Obsah obrázku text&#10;&#10;Popis se vygeneroval automaticky.">
            <a:extLst>
              <a:ext uri="{FF2B5EF4-FFF2-40B4-BE49-F238E27FC236}">
                <a16:creationId xmlns:a16="http://schemas.microsoft.com/office/drawing/2014/main" id="{0AA8CBFE-D1BE-4E21-A1EB-C09ED2BFA1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192" y="1720196"/>
            <a:ext cx="11038935" cy="1232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8391140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BE587EE-3BE2-40B8-A748-DBBEEFB8B4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88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DF21924-ED3F-4CEC-B114-E9B3EAC9B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999" y="378000"/>
            <a:ext cx="11002539" cy="1213576"/>
          </a:xfrm>
        </p:spPr>
        <p:txBody>
          <a:bodyPr/>
          <a:lstStyle/>
          <a:p>
            <a:r>
              <a:rPr lang="cs-CZ" dirty="0"/>
              <a:t>Hra: které matematické věty jsou ekvivalence a které implikace (zejména  z aritmetiky)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BA541F6-6440-4B9C-86E2-1C9385AC4A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723225"/>
            <a:ext cx="10753200" cy="4756775"/>
          </a:xfrm>
        </p:spPr>
        <p:txBody>
          <a:bodyPr vert="horz" lIns="0" tIns="0" rIns="0" bIns="0" rtlCol="0" anchor="t">
            <a:noAutofit/>
          </a:bodyPr>
          <a:lstStyle/>
          <a:p>
            <a:pPr marL="528955" indent="-457200">
              <a:buFontTx/>
              <a:buChar char="-"/>
            </a:pPr>
            <a:r>
              <a:rPr lang="cs-CZ" i="1" dirty="0">
                <a:latin typeface="Arial Narrow"/>
                <a:cs typeface="Arial"/>
              </a:rPr>
              <a:t>Pravidla pro dělitelnost: 2, 3, 4, 5, 6, ….:</a:t>
            </a:r>
          </a:p>
          <a:p>
            <a:pPr marL="528955" indent="-457200">
              <a:buFontTx/>
              <a:buChar char="-"/>
            </a:pPr>
            <a:r>
              <a:rPr lang="cs-CZ" i="1" dirty="0">
                <a:latin typeface="Arial Narrow"/>
                <a:cs typeface="Arial"/>
              </a:rPr>
              <a:t>Číslo dělitelné 9 je vždy dělitelné 3</a:t>
            </a:r>
          </a:p>
          <a:p>
            <a:pPr marL="528955" indent="-457200">
              <a:buFontTx/>
              <a:buChar char="-"/>
            </a:pPr>
            <a:r>
              <a:rPr lang="cs-CZ" i="1" dirty="0">
                <a:latin typeface="Arial Narrow"/>
                <a:cs typeface="Arial"/>
              </a:rPr>
              <a:t>Dává-li číslo k po dělení 4 zbytek 1, pak dává zbytek 1 po dělení 4 i jeho druhá mocnina</a:t>
            </a:r>
            <a:endParaRPr lang="cs-CZ" i="1" dirty="0">
              <a:latin typeface="Arial Narrow" panose="020B0606020202030204" pitchFamily="34" charset="0"/>
              <a:cs typeface="Arial"/>
            </a:endParaRPr>
          </a:p>
          <a:p>
            <a:pPr marL="528955" indent="-457200">
              <a:buFontTx/>
              <a:buChar char="-"/>
            </a:pPr>
            <a:r>
              <a:rPr lang="cs-CZ" i="1" dirty="0">
                <a:latin typeface="Arial Narrow"/>
                <a:cs typeface="Arial"/>
              </a:rPr>
              <a:t>…</a:t>
            </a:r>
            <a:endParaRPr lang="cs-CZ" i="1" dirty="0">
              <a:latin typeface="Arial Narrow" panose="020B0606020202030204" pitchFamily="34" charset="0"/>
              <a:cs typeface="Arial"/>
            </a:endParaRPr>
          </a:p>
          <a:p>
            <a:pPr marL="528955" indent="-457200">
              <a:buFontTx/>
              <a:buChar char="-"/>
            </a:pPr>
            <a:r>
              <a:rPr lang="cs-CZ" i="1" dirty="0">
                <a:latin typeface="Arial Narrow"/>
                <a:cs typeface="Arial"/>
              </a:rPr>
              <a:t>(vymyslete další:)</a:t>
            </a:r>
            <a:endParaRPr lang="cs-CZ" i="1" dirty="0">
              <a:latin typeface="Arial Narrow" panose="020B0606020202030204" pitchFamily="34" charset="0"/>
              <a:cs typeface="Arial"/>
            </a:endParaRPr>
          </a:p>
          <a:p>
            <a:pPr marL="528955" indent="-457200">
              <a:buFontTx/>
              <a:buChar char="-"/>
            </a:pPr>
            <a:r>
              <a:rPr lang="cs-CZ" i="1" dirty="0">
                <a:latin typeface="Arial Narrow"/>
                <a:cs typeface="Arial"/>
              </a:rPr>
              <a:t>Implikace s existenčním kvantifikátorem</a:t>
            </a:r>
            <a:endParaRPr lang="cs-CZ" i="1" dirty="0">
              <a:latin typeface="Arial Narrow" panose="020B0606020202030204" pitchFamily="34" charset="0"/>
              <a:cs typeface="Arial"/>
            </a:endParaRPr>
          </a:p>
          <a:p>
            <a:pPr marL="528955" indent="-457200">
              <a:buFontTx/>
              <a:buChar char="-"/>
            </a:pPr>
            <a:r>
              <a:rPr lang="cs-CZ" i="1" dirty="0">
                <a:latin typeface="Arial Narrow"/>
                <a:cs typeface="Arial"/>
              </a:rPr>
              <a:t>Implikace se všeobecným kvantifikátorem</a:t>
            </a:r>
            <a:endParaRPr lang="cs-CZ" i="1" dirty="0">
              <a:latin typeface="Arial Narrow" panose="020B0606020202030204" pitchFamily="34" charset="0"/>
              <a:cs typeface="Arial"/>
            </a:endParaRPr>
          </a:p>
          <a:p>
            <a:pPr marL="528955" indent="-457200">
              <a:buFontTx/>
              <a:buChar char="-"/>
            </a:pPr>
            <a:r>
              <a:rPr lang="cs-CZ" i="1" dirty="0">
                <a:latin typeface="Arial Narrow"/>
                <a:cs typeface="Arial"/>
              </a:rPr>
              <a:t>Obrácená věta (nemusí být pravdivá)</a:t>
            </a:r>
            <a:endParaRPr lang="cs-CZ" i="1" dirty="0">
              <a:latin typeface="Arial Narrow" panose="020B0606020202030204" pitchFamily="34" charset="0"/>
              <a:cs typeface="Arial"/>
            </a:endParaRPr>
          </a:p>
          <a:p>
            <a:pPr marL="528955" indent="-457200">
              <a:buFontTx/>
              <a:buChar char="-"/>
            </a:pPr>
            <a:r>
              <a:rPr lang="cs-CZ" i="1" dirty="0">
                <a:latin typeface="Arial Narrow"/>
                <a:cs typeface="Arial"/>
              </a:rPr>
              <a:t>Obměněná věta</a:t>
            </a:r>
            <a:endParaRPr lang="cs-CZ" i="1" dirty="0">
              <a:latin typeface="Arial Narrow" panose="020B0606020202030204" pitchFamily="34" charset="0"/>
              <a:cs typeface="Arial"/>
            </a:endParaRPr>
          </a:p>
          <a:p>
            <a:pPr marL="71755" indent="0">
              <a:buNone/>
            </a:pPr>
            <a:endParaRPr lang="cs-CZ" dirty="0">
              <a:latin typeface="Arial Narrow" panose="020B0606020202030204" pitchFamily="34" charset="0"/>
              <a:cs typeface="Arial"/>
            </a:endParaRPr>
          </a:p>
          <a:p>
            <a:pPr marL="528955" indent="-457200">
              <a:buFontTx/>
              <a:buChar char="-"/>
            </a:pPr>
            <a:endParaRPr lang="cs-CZ" i="1" dirty="0">
              <a:latin typeface="Arial Narrow" panose="020B0606020202030204" pitchFamily="34" charset="0"/>
              <a:cs typeface="Arial"/>
            </a:endParaRPr>
          </a:p>
          <a:p>
            <a:pPr marL="528955" indent="-457200">
              <a:buFontTx/>
              <a:buChar char="-"/>
            </a:pPr>
            <a:endParaRPr lang="cs-CZ" i="1" dirty="0">
              <a:latin typeface="Arial Narrow" panose="020B0606020202030204" pitchFamily="34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1174783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BE587EE-3BE2-40B8-A748-DBBEEFB8B4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89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DF21924-ED3F-4CEC-B114-E9B3EAC9B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1213576"/>
          </a:xfrm>
        </p:spPr>
        <p:txBody>
          <a:bodyPr/>
          <a:lstStyle/>
          <a:p>
            <a:r>
              <a:rPr lang="cs-CZ" dirty="0"/>
              <a:t>Formálně: co jsou a k čemu jsou </a:t>
            </a:r>
            <a:br>
              <a:rPr lang="cs-CZ" dirty="0"/>
            </a:br>
            <a:r>
              <a:rPr lang="cs-CZ"/>
              <a:t>matematické důkazy?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BA541F6-6440-4B9C-86E2-1C9385AC4A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723225"/>
            <a:ext cx="10753200" cy="4756775"/>
          </a:xfrm>
        </p:spPr>
        <p:txBody>
          <a:bodyPr vert="horz" lIns="0" tIns="0" rIns="0" bIns="0" rtlCol="0" anchor="t">
            <a:noAutofit/>
          </a:bodyPr>
          <a:lstStyle/>
          <a:p>
            <a:pPr marL="528955" indent="-457200">
              <a:buFontTx/>
              <a:buChar char="-"/>
            </a:pPr>
            <a:r>
              <a:rPr lang="cs-CZ" b="1" dirty="0">
                <a:latin typeface="Arial Narrow"/>
                <a:cs typeface="Arial"/>
              </a:rPr>
              <a:t>Důkaz</a:t>
            </a:r>
            <a:r>
              <a:rPr lang="cs-CZ" dirty="0">
                <a:latin typeface="Arial Narrow"/>
                <a:cs typeface="Arial"/>
              </a:rPr>
              <a:t>: je prostředek k zviditelnění zřejmého. Probíhá krok po kroku a jeho forma závisí na tom, kdo komu důkaz říká</a:t>
            </a:r>
          </a:p>
          <a:p>
            <a:pPr marL="528955" indent="-457200">
              <a:buFontTx/>
              <a:buChar char="-"/>
            </a:pPr>
            <a:r>
              <a:rPr lang="cs-CZ" dirty="0">
                <a:latin typeface="Arial Narrow"/>
                <a:cs typeface="Arial"/>
              </a:rPr>
              <a:t>1. studující učiteli na písemce: jde jen o kontrolu, zda studující správně pochopil obsah definic (Př.: Dokažte, že neexistuje číslo, které je současně prvočíslo i číslo složené).</a:t>
            </a:r>
            <a:endParaRPr lang="cs-CZ" dirty="0">
              <a:latin typeface="Arial Narrow" panose="020B0606020202030204" pitchFamily="34" charset="0"/>
              <a:cs typeface="Arial"/>
            </a:endParaRPr>
          </a:p>
          <a:p>
            <a:pPr marL="528955" indent="-457200">
              <a:buFontTx/>
              <a:buChar char="-"/>
            </a:pPr>
            <a:r>
              <a:rPr lang="cs-CZ" dirty="0">
                <a:latin typeface="Arial Narrow"/>
                <a:cs typeface="Arial"/>
              </a:rPr>
              <a:t>2. učitel studujícímu (např. ve skriptech, na přednášce, …): snaha osvětlit problém, rozdělit myšlenkový postup na menší kroky</a:t>
            </a:r>
          </a:p>
          <a:p>
            <a:pPr marL="528955" indent="-457200">
              <a:buFontTx/>
              <a:buChar char="-"/>
            </a:pPr>
            <a:r>
              <a:rPr lang="cs-CZ" dirty="0">
                <a:latin typeface="Arial Narrow"/>
                <a:cs typeface="Arial"/>
              </a:rPr>
              <a:t>3. matematik matematikovi: důkaz "jednou provždy"</a:t>
            </a:r>
          </a:p>
          <a:p>
            <a:pPr marL="528955" indent="-457200">
              <a:buFontTx/>
              <a:buChar char="-"/>
            </a:pPr>
            <a:r>
              <a:rPr lang="cs-CZ" dirty="0">
                <a:latin typeface="Arial Narrow"/>
                <a:cs typeface="Arial"/>
              </a:rPr>
              <a:t>Formálně: přímý, nepřímý, sporem, matematickou indukcí</a:t>
            </a:r>
            <a:endParaRPr lang="cs-CZ" dirty="0">
              <a:latin typeface="Arial Narrow" panose="020B0606020202030204" pitchFamily="34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712142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E980D91-8CB3-4B56-BA3C-5521872EE8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3671B71-8098-4FD6-84D8-8B13856D98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Relace dělitelnosti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C2D5AA2-B504-4293-A364-D90449BDB3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/>
              <a:t>Definice 2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Celé číslo dělitelné dvěma se nazývá </a:t>
            </a:r>
            <a:r>
              <a:rPr lang="cs-CZ" b="1" dirty="0"/>
              <a:t>sudé číslo</a:t>
            </a:r>
            <a:r>
              <a:rPr lang="cs-CZ" dirty="0"/>
              <a:t>.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Celé číslo, které není dělitelné dvěma (dává při dělení dvěma zbytek 1), se nazývá </a:t>
            </a:r>
            <a:r>
              <a:rPr lang="cs-CZ" b="1" dirty="0"/>
              <a:t>liché číslo</a:t>
            </a:r>
            <a:r>
              <a:rPr lang="cs-CZ" dirty="0"/>
              <a:t>.</a:t>
            </a:r>
          </a:p>
        </p:txBody>
      </p:sp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0928340A-34B3-4D3E-96C2-25E6C6813034}"/>
              </a:ext>
            </a:extLst>
          </p:cNvPr>
          <p:cNvSpPr/>
          <p:nvPr/>
        </p:nvSpPr>
        <p:spPr bwMode="auto">
          <a:xfrm>
            <a:off x="567559" y="2480441"/>
            <a:ext cx="10079420" cy="2238704"/>
          </a:xfrm>
          <a:prstGeom prst="roundRect">
            <a:avLst/>
          </a:prstGeom>
          <a:solidFill>
            <a:schemeClr val="accent1">
              <a:alpha val="2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47158576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ped-prezentace-16-9-cz-v11.potx" id="{BF980F82-0351-4C4C-85E7-AC1CF4DBE477}" vid="{193BAAB5-9875-4D70-AE35-2537A0D5A484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4C5DB02F537614FB66EB71B0726DE94" ma:contentTypeVersion="12" ma:contentTypeDescription="Vytvoří nový dokument" ma:contentTypeScope="" ma:versionID="5957f70aae1bf6d4f3c413232a838aaf">
  <xsd:schema xmlns:xsd="http://www.w3.org/2001/XMLSchema" xmlns:xs="http://www.w3.org/2001/XMLSchema" xmlns:p="http://schemas.microsoft.com/office/2006/metadata/properties" xmlns:ns3="aead6d3a-feb0-4a8c-9062-9bbd8c74d735" xmlns:ns4="a248b50f-04c3-43c7-88f4-d651881e6eee" targetNamespace="http://schemas.microsoft.com/office/2006/metadata/properties" ma:root="true" ma:fieldsID="aa7d58375dfd1408270f1bef9ca8bbae" ns3:_="" ns4:_="">
    <xsd:import namespace="aead6d3a-feb0-4a8c-9062-9bbd8c74d735"/>
    <xsd:import namespace="a248b50f-04c3-43c7-88f4-d651881e6ee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ad6d3a-feb0-4a8c-9062-9bbd8c74d73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48b50f-04c3-43c7-88f4-d651881e6ee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EA35CB5-3824-41CF-93C8-5F3893FD54F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99F38DF-F8CA-42D8-8500-71622EDA5167}">
  <ds:schemaRefs>
    <ds:schemaRef ds:uri="http://purl.org/dc/elements/1.1/"/>
    <ds:schemaRef ds:uri="http://schemas.openxmlformats.org/package/2006/metadata/core-properties"/>
    <ds:schemaRef ds:uri="http://purl.org/dc/dcmitype/"/>
    <ds:schemaRef ds:uri="http://purl.org/dc/terms/"/>
    <ds:schemaRef ds:uri="http://schemas.microsoft.com/office/infopath/2007/PartnerControls"/>
    <ds:schemaRef ds:uri="http://www.w3.org/XML/1998/namespace"/>
    <ds:schemaRef ds:uri="http://schemas.microsoft.com/office/2006/metadata/properties"/>
    <ds:schemaRef ds:uri="aead6d3a-feb0-4a8c-9062-9bbd8c74d735"/>
    <ds:schemaRef ds:uri="http://schemas.microsoft.com/office/2006/documentManagement/types"/>
    <ds:schemaRef ds:uri="a248b50f-04c3-43c7-88f4-d651881e6eee"/>
  </ds:schemaRefs>
</ds:datastoreItem>
</file>

<file path=customXml/itemProps3.xml><?xml version="1.0" encoding="utf-8"?>
<ds:datastoreItem xmlns:ds="http://schemas.openxmlformats.org/officeDocument/2006/customXml" ds:itemID="{5FFA4532-ED02-477D-A099-543593A7918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ead6d3a-feb0-4a8c-9062-9bbd8c74d735"/>
    <ds:schemaRef ds:uri="a248b50f-04c3-43c7-88f4-d651881e6ee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muni-ped-prezentace-16-9-cz-v11</Template>
  <TotalTime>165</TotalTime>
  <Words>9147</Words>
  <Application>Microsoft Office PowerPoint</Application>
  <PresentationFormat>Widescreen</PresentationFormat>
  <Paragraphs>1200</Paragraphs>
  <Slides>89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89</vt:i4>
      </vt:variant>
    </vt:vector>
  </HeadingPairs>
  <TitlesOfParts>
    <vt:vector size="95" baseType="lpstr">
      <vt:lpstr>Arial</vt:lpstr>
      <vt:lpstr>Arial Narrow</vt:lpstr>
      <vt:lpstr>Cambria Math</vt:lpstr>
      <vt:lpstr>Tahoma</vt:lpstr>
      <vt:lpstr>Wingdings</vt:lpstr>
      <vt:lpstr>Prezentace_MU_CZ</vt:lpstr>
      <vt:lpstr>Aritmetika 2 – jaro 2022</vt:lpstr>
      <vt:lpstr>Organizace semestru</vt:lpstr>
      <vt:lpstr>Relace dělitelnosti</vt:lpstr>
      <vt:lpstr>Relace dělitelnosti</vt:lpstr>
      <vt:lpstr>Relace dělitelnosti</vt:lpstr>
      <vt:lpstr>Relace dělitelnosti</vt:lpstr>
      <vt:lpstr>Relace dělitelnosti</vt:lpstr>
      <vt:lpstr>PowerPoint Presentation</vt:lpstr>
      <vt:lpstr>Relace dělitelnosti</vt:lpstr>
      <vt:lpstr>Relace dělitelnosti - příklady</vt:lpstr>
      <vt:lpstr>Relace dělitelnosti - příklady</vt:lpstr>
      <vt:lpstr>Znaky dělitelnost</vt:lpstr>
      <vt:lpstr>PowerPoint Presentation</vt:lpstr>
      <vt:lpstr>Znaky dělitelnosti</vt:lpstr>
      <vt:lpstr>PowerPoint Presentation</vt:lpstr>
      <vt:lpstr>PowerPoint Presentation</vt:lpstr>
      <vt:lpstr>Příklady</vt:lpstr>
      <vt:lpstr>Příklady</vt:lpstr>
      <vt:lpstr>Prvočísla a čísla složená</vt:lpstr>
      <vt:lpstr>Definice: prvočíslo, číslo složené</vt:lpstr>
      <vt:lpstr>Příklady</vt:lpstr>
      <vt:lpstr>Věta o existenci prvočíselného dělitele</vt:lpstr>
      <vt:lpstr>Jak rozhodneme, zda je dané číslo prvočíslo nebo číslo složené? </vt:lpstr>
      <vt:lpstr>Důkaz věty 3</vt:lpstr>
      <vt:lpstr>Jak zjistit, zda dané číslo je prvočíslo</vt:lpstr>
      <vt:lpstr>Prvočíselný rozklad</vt:lpstr>
      <vt:lpstr>Příklady</vt:lpstr>
      <vt:lpstr>Příklady</vt:lpstr>
      <vt:lpstr>Největší společný dělitel</vt:lpstr>
      <vt:lpstr>Hledání největšího společného dělitele</vt:lpstr>
      <vt:lpstr>Příklad</vt:lpstr>
      <vt:lpstr>Věta (Eukleidův algoritmus)</vt:lpstr>
      <vt:lpstr>Eukleidův algoritmus (řešený příklad)</vt:lpstr>
      <vt:lpstr>Rozšíření definice (největšího) společného dělitele na tři a více čísel</vt:lpstr>
      <vt:lpstr>Čísla soudělná a nesoudělná</vt:lpstr>
      <vt:lpstr>Příklady: čísla soudělná a nesoudělná</vt:lpstr>
      <vt:lpstr>Příklady</vt:lpstr>
      <vt:lpstr>Příklady</vt:lpstr>
      <vt:lpstr>Nejmenší společný násobek</vt:lpstr>
      <vt:lpstr>Definice n(a,b)</vt:lpstr>
      <vt:lpstr>Nejmenší společný násobek</vt:lpstr>
      <vt:lpstr>Hledání n(a,b)</vt:lpstr>
      <vt:lpstr>Příklad</vt:lpstr>
      <vt:lpstr>Příklady</vt:lpstr>
      <vt:lpstr>Příklady</vt:lpstr>
      <vt:lpstr>Rozklad přirozeného čísla na součin prvočinitelů</vt:lpstr>
      <vt:lpstr>Výpočet největšího společného dělitele a nejmenšího společného násobku z rozkladu daných čísel  na součin prvočinitelů. </vt:lpstr>
      <vt:lpstr>Hledání D(a,b) a n(a,b) pomocí prvočíselného rozkladu</vt:lpstr>
      <vt:lpstr>Určení počtu dělitelů</vt:lpstr>
      <vt:lpstr>Příklad</vt:lpstr>
      <vt:lpstr>Příklady</vt:lpstr>
      <vt:lpstr>Příklady</vt:lpstr>
      <vt:lpstr>Neurčité rovnice</vt:lpstr>
      <vt:lpstr>Poznámky k neurčitým rovnicím</vt:lpstr>
      <vt:lpstr>Kdy je neurčitá rovnice řešitelná?</vt:lpstr>
      <vt:lpstr>Příklad</vt:lpstr>
      <vt:lpstr>Řešení redukční metodou</vt:lpstr>
      <vt:lpstr>Řešení redukční metodou - pokračování</vt:lpstr>
      <vt:lpstr>Slovní úloha</vt:lpstr>
      <vt:lpstr>Slovní úloha - pokračování</vt:lpstr>
      <vt:lpstr>Další slovní úloha</vt:lpstr>
      <vt:lpstr>Příklady</vt:lpstr>
      <vt:lpstr>Příklady</vt:lpstr>
      <vt:lpstr>Příklady</vt:lpstr>
      <vt:lpstr>Jaké relace na množině celých (přirozených) čísel již známe?</vt:lpstr>
      <vt:lpstr>Připomenutí: věta o dělení se zbytkem</vt:lpstr>
      <vt:lpstr>Kongruence a zbytkové třídy: jak souvisí?</vt:lpstr>
      <vt:lpstr>Sčítání a násobení ve zbytkových třídách: m=3</vt:lpstr>
      <vt:lpstr>Sčítání a násobení ve zbytkových třídách: m=4</vt:lpstr>
      <vt:lpstr>Sčítání a násobení ve zbytkových třídách: m=5</vt:lpstr>
      <vt:lpstr>Sčítání a násobení ve zbytkových třídách: m=6</vt:lpstr>
      <vt:lpstr>Příklady</vt:lpstr>
      <vt:lpstr>Úlohy k opakování základů algebry 1</vt:lpstr>
      <vt:lpstr>Úlohy k opakování základů algebry 2</vt:lpstr>
      <vt:lpstr>Kalendář</vt:lpstr>
      <vt:lpstr>Přestupné roky a počáteční hodnota</vt:lpstr>
      <vt:lpstr>Postup výpočtu ve 20. století</vt:lpstr>
      <vt:lpstr>Postup výpočtu pro 21. století</vt:lpstr>
      <vt:lpstr>Intuitivně: co jsou a k čemu jsou  matematické definice a věty?</vt:lpstr>
      <vt:lpstr>Formálně: co jsou a k čemu jsou  matematické definice?</vt:lpstr>
      <vt:lpstr>Jaké chyby děláme v definicích?</vt:lpstr>
      <vt:lpstr>Jaké další chyby děláme v definicích?</vt:lpstr>
      <vt:lpstr>Obsah a rozsah pojmu</vt:lpstr>
      <vt:lpstr>Definice implicitní a explicitní</vt:lpstr>
      <vt:lpstr>Oficiální matematická terminologie a značení</vt:lpstr>
      <vt:lpstr>Hra: co je to, když se řekne….  (zejména pojmy z aritmetiky, ne z geometrie)</vt:lpstr>
      <vt:lpstr>Formálně: co jsou a k čemu jsou  matematické věty?</vt:lpstr>
      <vt:lpstr>Hra: které matematické věty jsou ekvivalence a které implikace (zejména  z aritmetiky)</vt:lpstr>
      <vt:lpstr>Formálně: co jsou a k čemu jsou  matematické důkazy?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Aritmetika 2 – jaro 2021</dc:title>
  <dc:creator>Petra Bušková</dc:creator>
  <cp:lastModifiedBy>lektor</cp:lastModifiedBy>
  <cp:revision>9</cp:revision>
  <cp:lastPrinted>1601-01-01T00:00:00Z</cp:lastPrinted>
  <dcterms:created xsi:type="dcterms:W3CDTF">2021-02-28T16:34:58Z</dcterms:created>
  <dcterms:modified xsi:type="dcterms:W3CDTF">2022-03-07T11:21:13Z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0x01010074C5DB02F537614FB66EB71B0726DE94</vt:lpwstr>
  </property>
</Properties>
</file>