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6266C9-1D26-46F8-985A-867009D0EA13}" v="2" dt="2021-03-01T20:24:08.181"/>
    <p1510:client id="{3D0ABD5D-1745-4AD1-9EDD-AFFEAC1477AA}" v="1085" dt="2021-03-02T06:44:38.8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Aritmetika 2 – jaro 2021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Helena </a:t>
            </a:r>
            <a:r>
              <a:rPr lang="cs-CZ" dirty="0" err="1"/>
              <a:t>Durnová</a:t>
            </a:r>
            <a:r>
              <a:rPr lang="cs-CZ" dirty="0"/>
              <a:t>, Ph.D.</a:t>
            </a:r>
          </a:p>
          <a:p>
            <a:r>
              <a:rPr lang="cs-CZ" dirty="0"/>
              <a:t>RNDr. Petra Bušková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BD16CB-3AC5-449D-82A1-90724B00FA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CB0E1-11C1-4654-BAF0-039F43AF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 - 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37FF98F-86BC-4CA2-B0A8-DA5487002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2</a:t>
            </a:r>
          </a:p>
          <a:p>
            <a:pPr marL="72000" indent="0">
              <a:buNone/>
            </a:pPr>
            <a:r>
              <a:rPr lang="cs-CZ" sz="2000" dirty="0"/>
              <a:t>Dokažte, že 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 dirty="0"/>
              <a:t>součet libovolného sudého čísla a libovolného lichého čísla je liché číslo;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/>
              <a:t>součin </a:t>
            </a:r>
            <a:r>
              <a:rPr lang="cs-CZ" sz="2000" dirty="0"/>
              <a:t>libovolných dvou lichých čísel </a:t>
            </a:r>
            <a:r>
              <a:rPr lang="cs-CZ" sz="2000"/>
              <a:t>je liché </a:t>
            </a:r>
            <a:r>
              <a:rPr lang="cs-CZ" sz="2000" dirty="0"/>
              <a:t>číslo;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 dirty="0"/>
              <a:t>součin libovolného sudého čísla s libovolným lichým číslem je sudé číslo.</a:t>
            </a:r>
          </a:p>
          <a:p>
            <a:pPr marL="72000" indent="0">
              <a:buNone/>
            </a:pPr>
            <a:r>
              <a:rPr lang="cs-CZ" sz="2000" b="1" dirty="0"/>
              <a:t>Příklad 3</a:t>
            </a:r>
          </a:p>
          <a:p>
            <a:pPr marL="72000" indent="0">
              <a:buNone/>
            </a:pPr>
            <a:r>
              <a:rPr lang="cs-CZ" sz="2000" dirty="0"/>
              <a:t>Určete vlastnosti relace „dělitelnost celých čísel“ a tvrzení zdůvodněte.</a:t>
            </a:r>
          </a:p>
          <a:p>
            <a:pPr marL="72000" indent="0">
              <a:buNone/>
            </a:pPr>
            <a:r>
              <a:rPr lang="cs-CZ" sz="2000" b="1" dirty="0"/>
              <a:t>Příklad 4</a:t>
            </a:r>
          </a:p>
          <a:p>
            <a:pPr marL="72000" indent="0">
              <a:buNone/>
            </a:pPr>
            <a:r>
              <a:rPr lang="cs-CZ" sz="2000" dirty="0"/>
              <a:t>Jsou dána čísla </a:t>
            </a:r>
            <a:r>
              <a:rPr lang="cs-CZ" sz="2000" i="1" dirty="0"/>
              <a:t>a, b</a:t>
            </a:r>
            <a:r>
              <a:rPr lang="cs-CZ" sz="2000" dirty="0"/>
              <a:t>, pro která platí, že </a:t>
            </a:r>
            <a:r>
              <a:rPr lang="cs-CZ" sz="2000" i="1" dirty="0"/>
              <a:t>a </a:t>
            </a:r>
            <a:r>
              <a:rPr lang="cs-CZ" sz="2000" dirty="0"/>
              <a:t>je dělitelné osmi a </a:t>
            </a:r>
            <a:r>
              <a:rPr lang="cs-CZ" sz="2000" i="1" dirty="0"/>
              <a:t>b</a:t>
            </a:r>
            <a:r>
              <a:rPr lang="cs-CZ" sz="2000" dirty="0"/>
              <a:t> je dělitelné šesti. Dokažte, že jejich součin je dělitelný číslem 24.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41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BD16CB-3AC5-449D-82A1-90724B00FA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CB0E1-11C1-4654-BAF0-039F43AF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 - příklady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B37FF98F-86BC-4CA2-B0A8-DA5487002E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1359001"/>
                <a:ext cx="10753200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Příklad 5</a:t>
                </a:r>
              </a:p>
              <a:p>
                <a:pPr marL="72000" indent="0">
                  <a:buNone/>
                </a:pPr>
                <a:r>
                  <a:rPr lang="cs-CZ" sz="2000" dirty="0"/>
                  <a:t>Dokažte, že 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/>
                  <a:t>součet tří po sobě jdoucích celých čísel, z nichž prostřední je sudé, je dělitelný šesti;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/>
                  <a:t>součet každých tří po sobě jdoucích mocnin čísla 2 (počínaje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cs-CZ" sz="2000" dirty="0"/>
                  <a:t>) je dělitelný 7;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>
                    <a:solidFill>
                      <a:schemeClr val="bg1">
                        <a:lumMod val="65000"/>
                      </a:schemeClr>
                    </a:solidFill>
                  </a:rPr>
                  <a:t>druhá mocnina každého lichého čísla zmenšená o 1 je dělitelná 8.</a:t>
                </a:r>
              </a:p>
              <a:p>
                <a:pPr marL="586350" indent="-514350">
                  <a:buFont typeface="+mj-lt"/>
                  <a:buAutoNum type="alphaLcParenR"/>
                </a:pPr>
                <a:endParaRPr lang="cs-CZ" sz="20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72000" indent="0">
                  <a:buNone/>
                </a:pPr>
                <a:endParaRPr lang="cs-CZ" sz="20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B37FF98F-86BC-4CA2-B0A8-DA5487002E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1359001"/>
                <a:ext cx="10753200" cy="4139998"/>
              </a:xfrm>
              <a:blipFill>
                <a:blip r:embed="rId2"/>
                <a:stretch>
                  <a:fillRect l="-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228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27D400-1A32-4B8E-B7DE-5FF0F02E00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E8053E-D422-439F-B3F8-3F1003DE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semestru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CA4800B-D450-4C57-ADB2-22BBE4C7F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Cvičení budou probíhat v aplikaci MS </a:t>
            </a:r>
            <a:r>
              <a:rPr lang="cs-CZ" sz="2000" dirty="0" err="1"/>
              <a:t>Teams</a:t>
            </a:r>
            <a:r>
              <a:rPr lang="cs-CZ" sz="2000" dirty="0"/>
              <a:t> podle rozvrhu, účast na cvičení je povinná.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Během semestru budou nahrávány studijní materiály v dostatečném předstihu do </a:t>
            </a:r>
            <a:r>
              <a:rPr lang="cs-CZ" sz="2000" dirty="0" err="1"/>
              <a:t>ISu</a:t>
            </a:r>
            <a:r>
              <a:rPr lang="cs-CZ" sz="2000" dirty="0"/>
              <a:t>. </a:t>
            </a:r>
            <a:br>
              <a:rPr lang="cs-CZ" sz="2000" dirty="0"/>
            </a:br>
            <a:r>
              <a:rPr lang="cs-CZ" sz="2000" dirty="0"/>
              <a:t>Ve skupinkách si připravíte řešení jednoho ze zadaných příkladů a na cvičení řešení některý člen skupinky předvede (tohoto člena určí náhodně vyučující).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Na konci semestru zápočtová písemná práce (ukázku nahrajeme během semestru do studijních materiálů v </a:t>
            </a:r>
            <a:r>
              <a:rPr lang="cs-CZ" sz="2000" dirty="0" err="1"/>
              <a:t>ISu</a:t>
            </a:r>
            <a:r>
              <a:rPr lang="cs-CZ" sz="2000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96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6C4B00-34A5-4B92-BBCE-31B4FD8D9B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80509C-07DB-4519-A092-EF7264FFB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E4711D31-7F9A-4D7E-95FA-C6EC8DCA39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9999" y="1692002"/>
                <a:ext cx="9539737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Definice 1: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 algn="just">
                  <a:buNone/>
                </a:pPr>
                <a:r>
                  <a:rPr lang="cs-CZ" sz="2400" dirty="0"/>
                  <a:t>Říkáme, že celé číslo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dělí </a:t>
                </a:r>
                <a:r>
                  <a:rPr lang="cs-CZ" sz="2400" dirty="0"/>
                  <a:t>celé číslo </a:t>
                </a:r>
                <a:r>
                  <a:rPr lang="cs-CZ" sz="2400" b="1" i="1" dirty="0"/>
                  <a:t>a </a:t>
                </a:r>
                <a:r>
                  <a:rPr lang="cs-CZ" sz="2400" dirty="0"/>
                  <a:t>(nebo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je dělitelem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</a:t>
                </a:r>
                <a:r>
                  <a:rPr lang="cs-CZ" sz="2400" dirty="0"/>
                  <a:t>nebo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je dělitelné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</a:t>
                </a:r>
                <a:r>
                  <a:rPr lang="cs-CZ" sz="2400" dirty="0"/>
                  <a:t>nebo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je násobkem </a:t>
                </a:r>
                <a:r>
                  <a:rPr lang="cs-CZ" sz="2400" b="1" i="1" dirty="0"/>
                  <a:t>b</a:t>
                </a:r>
                <a:r>
                  <a:rPr lang="cs-CZ" sz="2400" dirty="0"/>
                  <a:t>), právě když existuje celé číslo </a:t>
                </a:r>
                <a:r>
                  <a:rPr lang="cs-CZ" sz="2400" i="1" dirty="0"/>
                  <a:t>x</a:t>
                </a:r>
                <a:r>
                  <a:rPr lang="cs-CZ" sz="2400" dirty="0"/>
                  <a:t>, pro které platí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b="1" i="1" dirty="0"/>
                  <a:t> </a:t>
                </a:r>
                <a:r>
                  <a:rPr lang="cs-CZ" sz="2400" dirty="0"/>
                  <a:t>. 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Symbolicky</a:t>
                </a:r>
                <a:r>
                  <a:rPr lang="cs-CZ" sz="2400" dirty="0"/>
                  <a:t>:</a:t>
                </a:r>
                <a:r>
                  <a:rPr lang="cs-CZ" sz="2400" b="1" i="1" dirty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⟺(∃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𝒁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i="1" dirty="0"/>
                  <a:t>)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E4711D31-7F9A-4D7E-95FA-C6EC8DCA39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999" y="1692002"/>
                <a:ext cx="9539737" cy="4139998"/>
              </a:xfrm>
              <a:blipFill>
                <a:blip r:embed="rId2"/>
                <a:stretch>
                  <a:fillRect l="-1150" t="-1178" r="-19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719C1927-8362-4223-9C87-0A99F990BFFC}"/>
              </a:ext>
            </a:extLst>
          </p:cNvPr>
          <p:cNvSpPr/>
          <p:nvPr/>
        </p:nvSpPr>
        <p:spPr bwMode="auto">
          <a:xfrm>
            <a:off x="542925" y="2438400"/>
            <a:ext cx="9982200" cy="22383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247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3A739-EB5D-4289-A640-AED450011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2ABB04-E863-4656-BCBA-ADAD49C13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313DC92-7FDB-4BB1-959C-C41BC9A922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1" y="1692002"/>
                <a:ext cx="9967574" cy="4139998"/>
              </a:xfrm>
            </p:spPr>
            <p:txBody>
              <a:bodyPr/>
              <a:lstStyle/>
              <a:p>
                <a:r>
                  <a:rPr lang="cs-CZ" sz="2400" dirty="0"/>
                  <a:t>Jestliže k celým číslům </a:t>
                </a:r>
                <a:r>
                  <a:rPr lang="cs-CZ" sz="2400" i="1" dirty="0"/>
                  <a:t>a, b</a:t>
                </a:r>
                <a:r>
                  <a:rPr lang="cs-CZ" sz="2400" dirty="0"/>
                  <a:t> neexistuje takové celé číslo </a:t>
                </a:r>
                <a:r>
                  <a:rPr lang="cs-CZ" sz="2400" i="1" dirty="0"/>
                  <a:t>x, že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, říkáme, že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nedělí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, značíme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∤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b="1" dirty="0"/>
              </a:p>
              <a:p>
                <a:endParaRPr lang="cs-CZ" sz="2400" b="1" dirty="0"/>
              </a:p>
              <a:p>
                <a:r>
                  <a:rPr lang="cs-CZ" sz="2400" dirty="0"/>
                  <a:t>Platí-li, že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, pak čísla </a:t>
                </a:r>
                <a:r>
                  <a:rPr lang="cs-CZ" sz="2400" i="1" dirty="0"/>
                  <a:t>b, x</a:t>
                </a:r>
                <a:r>
                  <a:rPr lang="cs-CZ" sz="2400" dirty="0"/>
                  <a:t> jsou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</a:t>
                </a:r>
                <a:r>
                  <a:rPr lang="cs-CZ" sz="2400" i="1" dirty="0"/>
                  <a:t>a</a:t>
                </a:r>
                <a:r>
                  <a:rPr lang="cs-CZ" sz="2400" dirty="0"/>
                  <a:t> </a:t>
                </a:r>
                <a:r>
                  <a:rPr lang="cs-CZ" sz="2400" dirty="0" err="1"/>
                  <a:t>a</a:t>
                </a:r>
                <a:r>
                  <a:rPr lang="cs-CZ" sz="2400" dirty="0"/>
                  <a:t> nazývají se </a:t>
                </a:r>
                <a:r>
                  <a:rPr lang="cs-CZ" sz="2400" b="1" dirty="0"/>
                  <a:t>sdružení </a:t>
                </a:r>
                <a:r>
                  <a:rPr lang="cs-CZ" sz="2400" b="1" dirty="0" err="1"/>
                  <a:t>dělitelé</a:t>
                </a:r>
                <a:r>
                  <a:rPr lang="cs-CZ" sz="2400" b="1" dirty="0"/>
                  <a:t> čísla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.</a:t>
                </a:r>
              </a:p>
              <a:p>
                <a:endParaRPr lang="cs-CZ" sz="2400" dirty="0"/>
              </a:p>
              <a:p>
                <a:r>
                  <a:rPr lang="cs-CZ" sz="2400" dirty="0" err="1"/>
                  <a:t>Dělitelé</a:t>
                </a:r>
                <a:r>
                  <a:rPr lang="cs-CZ" sz="2400" dirty="0"/>
                  <a:t> čísla </a:t>
                </a:r>
                <a:r>
                  <a:rPr lang="cs-CZ" sz="2400" i="1" dirty="0"/>
                  <a:t>a</a:t>
                </a:r>
                <a:r>
                  <a:rPr lang="cs-CZ" sz="2400" dirty="0"/>
                  <a:t> patřící do množiny přirozených čísel se nazývají </a:t>
                </a:r>
                <a:r>
                  <a:rPr lang="cs-CZ" sz="2400" b="1" dirty="0"/>
                  <a:t>přirození </a:t>
                </a:r>
                <a:r>
                  <a:rPr lang="cs-CZ" sz="2400" b="1" dirty="0" err="1"/>
                  <a:t>dělitelé</a:t>
                </a:r>
                <a:r>
                  <a:rPr lang="cs-CZ" sz="2400" b="1" dirty="0"/>
                  <a:t> čísla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313DC92-7FDB-4BB1-959C-C41BC9A922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1" y="1692002"/>
                <a:ext cx="9967574" cy="4139998"/>
              </a:xfrm>
              <a:blipFill>
                <a:blip r:embed="rId2"/>
                <a:stretch>
                  <a:fillRect l="-979" t="-1178" r="-7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60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607673-72F9-41CF-8737-1F5BE8D51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B75194-71A8-4A2A-A790-94BE9AF6B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E84FE79-1CEF-4C7A-9F83-E25D845474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cs-CZ" dirty="0"/>
                  <a:t>Každé celé číslo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≠0;1;−1</m:t>
                    </m:r>
                  </m:oMath>
                </a14:m>
                <a:r>
                  <a:rPr lang="cs-CZ" dirty="0"/>
                  <a:t> má alespoň 4 celočíselné dělitele, a to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1;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;−1;−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dirty="0"/>
                  <a:t>. Tyto dělitele nazýváme </a:t>
                </a:r>
                <a:r>
                  <a:rPr lang="cs-CZ" b="1" dirty="0"/>
                  <a:t>samozřejmými děliteli čísla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cs-CZ" dirty="0"/>
                  <a:t>. Ostatní dělitele (pokud existují) nazýváme nesamozřejmými děliteli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dirty="0"/>
                  <a:t>.</a:t>
                </a:r>
              </a:p>
              <a:p>
                <a:pPr algn="just"/>
                <a:endParaRPr lang="cs-CZ" dirty="0"/>
              </a:p>
              <a:p>
                <a:pPr algn="just"/>
                <a:r>
                  <a:rPr lang="cs-CZ" dirty="0"/>
                  <a:t>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dirty="0"/>
                  <a:t> mají právě dva celočíselné dělitele, a to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dirty="0"/>
                  <a:t>.</a:t>
                </a:r>
              </a:p>
              <a:p>
                <a:pPr algn="just"/>
                <a:endParaRPr lang="cs-CZ" dirty="0"/>
              </a:p>
              <a:p>
                <a:pPr algn="just"/>
                <a:r>
                  <a:rPr lang="cs-CZ" dirty="0"/>
                  <a:t>Číslo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dirty="0"/>
                  <a:t> má nekonečně mnoho dělitelů, a to každé celé číslo.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E84FE79-1CEF-4C7A-9F83-E25D845474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90" t="-2798" r="-20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693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F4BA2A-43B7-47FE-AB33-075D279FBB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63B8E0-10C5-4760-B1CF-B167EC7F6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CF998A2-BB7A-490F-9A42-3973B1660D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285875"/>
                <a:ext cx="8585925" cy="4546125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b="1" dirty="0"/>
                  <a:t>Příklad 1</a:t>
                </a:r>
              </a:p>
              <a:p>
                <a:pPr marL="72000" indent="0">
                  <a:buNone/>
                </a:pPr>
                <a:r>
                  <a:rPr lang="cs-CZ" sz="2400" dirty="0"/>
                  <a:t>Rozeberme si dělitele čísla 10</a:t>
                </a:r>
              </a:p>
              <a:p>
                <a:r>
                  <a:rPr lang="cs-CZ" sz="2400" dirty="0"/>
                  <a:t>Celočíselných dělitelů čísla 10 je osm, jsou to čísla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1;2;5;10;−1;−2;−5;−10</m:t>
                    </m:r>
                  </m:oMath>
                </a14:m>
                <a:r>
                  <a:rPr lang="cs-CZ" sz="2400" dirty="0"/>
                  <a:t>.</a:t>
                </a:r>
              </a:p>
              <a:p>
                <a:r>
                  <a:rPr lang="cs-CZ" sz="2400" dirty="0"/>
                  <a:t>Dvojice sdružených dělitelů čísla 10 jsou: </a:t>
                </a:r>
                <a:br>
                  <a:rPr lang="cs-CZ" sz="24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1;10     2;5     −1;−10     −2;−5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Samozřejmí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10 jsou čísla </a:t>
                </a:r>
                <a:br>
                  <a:rPr lang="cs-CZ" sz="24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1;10;−1;−10 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Přirození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10 jsou čísla </a:t>
                </a:r>
                <a:br>
                  <a:rPr lang="cs-CZ" sz="24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1;2;5;10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CF998A2-BB7A-490F-9A42-3973B1660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285875"/>
                <a:ext cx="8585925" cy="4546125"/>
              </a:xfrm>
              <a:blipFill>
                <a:blip r:embed="rId2"/>
                <a:stretch>
                  <a:fillRect l="-1278" t="-10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95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24AE89-B9CD-40EA-A1A3-6E2ECEF0F2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7BECB1-3C0D-4581-BE3F-3C8416D17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D606E2-5E00-408A-9813-62EA15C0B3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dirty="0"/>
                  <a:t>Věta 1: 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r>
                  <a:rPr lang="cs-CZ" dirty="0"/>
                  <a:t>Pro libovolná celá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 platí:</a:t>
                </a:r>
              </a:p>
              <a:p>
                <a:r>
                  <a:rPr lang="cs-CZ" dirty="0"/>
                  <a:t> 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 a zároveň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br>
                  <a:rPr lang="cs-CZ" dirty="0"/>
                </a:br>
                <a:r>
                  <a:rPr lang="cs-CZ" dirty="0"/>
                  <a:t> symbolicky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 ∧ 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⟹(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d>
                      <m:dPr>
                        <m:begChr m:val="|"/>
                        <m:endChr m:val="|"/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 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))</m:t>
                    </m:r>
                  </m:oMath>
                </a14:m>
                <a:endParaRPr lang="cs-CZ" dirty="0"/>
              </a:p>
              <a:p>
                <a:r>
                  <a:rPr lang="cs-CZ" dirty="0"/>
                  <a:t>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symbolicky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⟹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endParaRPr lang="cs-CZ" dirty="0"/>
              </a:p>
              <a:p>
                <a:r>
                  <a:rPr lang="cs-CZ" dirty="0"/>
                  <a:t>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, symbolicky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⟹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|(−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D606E2-5E00-408A-9813-62EA15C0B3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B2B39886-EA55-47E4-990E-00C12E874332}"/>
              </a:ext>
            </a:extLst>
          </p:cNvPr>
          <p:cNvSpPr/>
          <p:nvPr/>
        </p:nvSpPr>
        <p:spPr bwMode="auto">
          <a:xfrm>
            <a:off x="444295" y="2532993"/>
            <a:ext cx="9633890" cy="263300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7431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588920-B2DA-43DE-89FC-2B40464C7C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659D37-FB08-4E7D-B6EA-876B914C73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472966"/>
                <a:ext cx="10753200" cy="5359034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dirty="0"/>
                  <a:t>Důkaz věty 1: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r>
                  <a:rPr lang="cs-CZ" dirty="0"/>
                  <a:t> Předpokládejme, že pro libovolná celá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 platí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. Podle definice 1 to znamená, že existují celá čísla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taková, 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. Po úpravě dostáváme 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  <a:p>
                <a:pPr marL="72000" indent="0">
                  <a:buNone/>
                </a:pPr>
                <a:r>
                  <a:rPr lang="cs-CZ" dirty="0"/>
                  <a:t>   Protože součet a rozdíl celých čísel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 je zase celé číslo, platí </a:t>
                </a:r>
                <a:br>
                  <a:rPr lang="cs-CZ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|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|(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  <a:p>
                <a:r>
                  <a:rPr lang="cs-CZ" dirty="0"/>
                  <a:t>Plyne z možnosti zapsat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=(−1)∙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dirty="0"/>
                  <a:t>.</a:t>
                </a:r>
              </a:p>
              <a:p>
                <a:r>
                  <a:rPr lang="cs-CZ" dirty="0"/>
                  <a:t>Plyne z možnosti zapsat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=(−1)∙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659D37-FB08-4E7D-B6EA-876B914C7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472966"/>
                <a:ext cx="10753200" cy="5359034"/>
              </a:xfrm>
              <a:blipFill>
                <a:blip r:embed="rId2"/>
                <a:stretch>
                  <a:fillRect l="-1304" t="-2162" r="-27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1510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980D91-8CB3-4B56-BA3C-5521872EE8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671B71-8098-4FD6-84D8-8B13856D9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2D5AA2-B504-4293-A364-D90449BDB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Definice 2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Celé číslo dělitelné dvěma se nazývá </a:t>
            </a:r>
            <a:r>
              <a:rPr lang="cs-CZ" b="1" dirty="0"/>
              <a:t>sudé číslo</a:t>
            </a:r>
            <a:r>
              <a:rPr lang="cs-CZ" dirty="0"/>
              <a:t>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Celé číslo, které není dělitelné dvěma (dává při dělení dvěma zbytek 1), se nazývá </a:t>
            </a:r>
            <a:r>
              <a:rPr lang="cs-CZ" b="1" dirty="0"/>
              <a:t>liché číslo</a:t>
            </a:r>
            <a:r>
              <a:rPr lang="cs-CZ" dirty="0"/>
              <a:t>.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0928340A-34B3-4D3E-96C2-25E6C6813034}"/>
              </a:ext>
            </a:extLst>
          </p:cNvPr>
          <p:cNvSpPr/>
          <p:nvPr/>
        </p:nvSpPr>
        <p:spPr bwMode="auto">
          <a:xfrm>
            <a:off x="567559" y="2480441"/>
            <a:ext cx="10079420" cy="2238704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715857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2" ma:contentTypeDescription="Vytvoří nový dokument" ma:contentTypeScope="" ma:versionID="5957f70aae1bf6d4f3c413232a838aaf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a7d58375dfd1408270f1bef9ca8bba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FA4532-ED02-477D-A099-543593A791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ad6d3a-feb0-4a8c-9062-9bbd8c74d735"/>
    <ds:schemaRef ds:uri="a248b50f-04c3-43c7-88f4-d651881e6e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A35CB5-3824-41CF-93C8-5F3893FD54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9F38DF-F8CA-42D8-8500-71622EDA5167}">
  <ds:schemaRefs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aead6d3a-feb0-4a8c-9062-9bbd8c74d735"/>
    <ds:schemaRef ds:uri="http://schemas.microsoft.com/office/2006/documentManagement/types"/>
    <ds:schemaRef ds:uri="a248b50f-04c3-43c7-88f4-d651881e6ee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166</TotalTime>
  <Words>802</Words>
  <Application>Microsoft Office PowerPoint</Application>
  <PresentationFormat>Širokoúhlá obrazovka</PresentationFormat>
  <Paragraphs>81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Tahoma</vt:lpstr>
      <vt:lpstr>Wingdings</vt:lpstr>
      <vt:lpstr>Prezentace_MU_CZ</vt:lpstr>
      <vt:lpstr>Aritmetika 2 – jaro 2021</vt:lpstr>
      <vt:lpstr>Organizace semestru</vt:lpstr>
      <vt:lpstr>Relace dělitelnosti</vt:lpstr>
      <vt:lpstr>Relace dělitelnosti</vt:lpstr>
      <vt:lpstr>Relace dělitelnosti</vt:lpstr>
      <vt:lpstr>Relace dělitelnosti</vt:lpstr>
      <vt:lpstr>Relace dělitelnosti</vt:lpstr>
      <vt:lpstr>Prezentace aplikace PowerPoint</vt:lpstr>
      <vt:lpstr>Relace dělitelnosti</vt:lpstr>
      <vt:lpstr>Relace dělitelnosti - příklady</vt:lpstr>
      <vt:lpstr>Relace dělitelnosti - příklady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Aritmetika 2 – jaro 2021</dc:title>
  <dc:creator>Petra Bušková</dc:creator>
  <cp:lastModifiedBy>Petra Bušková</cp:lastModifiedBy>
  <cp:revision>7</cp:revision>
  <cp:lastPrinted>1601-01-01T00:00:00Z</cp:lastPrinted>
  <dcterms:created xsi:type="dcterms:W3CDTF">2021-02-28T16:34:58Z</dcterms:created>
  <dcterms:modified xsi:type="dcterms:W3CDTF">2021-03-02T15:47:31Z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