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FF7300"/>
    <a:srgbClr val="9100DC"/>
    <a:srgbClr val="0000DC"/>
    <a:srgbClr val="F01928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FBC5C-A728-8020-3E20-9AEAEBD6833A}" v="9" dt="2021-03-08T14:49:20.896"/>
    <p1510:client id="{707BA133-671D-8166-0EC0-9FBC07B7B898}" v="7" dt="2021-03-08T15:23:10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2021 </a:t>
            </a:r>
            <a:br>
              <a:rPr lang="cs-CZ" dirty="0"/>
            </a:br>
            <a:r>
              <a:rPr lang="cs-CZ" sz="3200" dirty="0"/>
              <a:t>2. prezentace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</a:t>
            </a:r>
            <a:r>
              <a:rPr lang="cs-CZ" dirty="0" err="1"/>
              <a:t>Durnová</a:t>
            </a:r>
            <a:r>
              <a:rPr lang="cs-CZ" dirty="0"/>
              <a:t>, Ph.D.</a:t>
            </a:r>
          </a:p>
          <a:p>
            <a:r>
              <a:rPr lang="cs-CZ" dirty="0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dělitelnost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Uvedeme zde věty, na základě nichž rozhodujeme o dělitelnosti čísla jiným číslem, aniž bychom dělení provedli.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Pro zjednodušení zápisu ve všech větách uvažujme přirozená čísla zapsaná v desítkové soustavě. Na základě předchozí prezentace lze věty o dělitelnosti rozšířit i na celá čísla.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12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D1603F-1C64-4050-ADBF-77E3F7554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91D693-F30C-4147-B0C9-349D6240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4235174"/>
          </a:xfrm>
        </p:spPr>
        <p:txBody>
          <a:bodyPr/>
          <a:lstStyle/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dvěma (pěti, deseti)</a:t>
            </a:r>
            <a:r>
              <a:rPr lang="cs-CZ" sz="2400" dirty="0"/>
              <a:t> právě tehdy, když je dvěma (pěti, deseti) dělitelné</a:t>
            </a:r>
            <a:r>
              <a:rPr lang="cs-CZ" sz="2400" b="1" dirty="0"/>
              <a:t> </a:t>
            </a:r>
            <a:r>
              <a:rPr lang="cs-CZ" sz="2400" dirty="0"/>
              <a:t>číslo zapsané jeho cifrou nultého řádu.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čtyřmi </a:t>
            </a:r>
            <a:r>
              <a:rPr lang="cs-CZ" sz="2400" dirty="0"/>
              <a:t>právě tehdy, když je čtyřmi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dvojčíslím.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osmi </a:t>
            </a:r>
            <a:r>
              <a:rPr lang="cs-CZ" sz="2400" dirty="0"/>
              <a:t>právě tehdy, když je osmi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trojčíslím.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třemi (devíti)</a:t>
            </a:r>
            <a:r>
              <a:rPr lang="cs-CZ" sz="2400" dirty="0"/>
              <a:t> právě tehdy, když je třemi (devíti) dělitelný jeho </a:t>
            </a:r>
            <a:r>
              <a:rPr lang="cs-CZ" sz="2400" dirty="0" err="1"/>
              <a:t>ciferný</a:t>
            </a:r>
            <a:r>
              <a:rPr lang="cs-CZ" sz="2400" dirty="0"/>
              <a:t> součet (tj. součet všech čísel zapsaných jednotlivými ciframi v zápisu čísla </a:t>
            </a:r>
            <a:r>
              <a:rPr lang="cs-CZ" sz="2400" i="1" dirty="0"/>
              <a:t>a</a:t>
            </a:r>
            <a:r>
              <a:rPr lang="cs-CZ" sz="2400" dirty="0"/>
              <a:t>).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jedenácti </a:t>
            </a:r>
            <a:r>
              <a:rPr lang="cs-CZ" sz="2400" dirty="0"/>
              <a:t>právě tehdy, když je jedenácti dělitelný součet čísel zapsaných jednotlivými ciframi sudého řádu zmenšený o součet čísel zapsaných jednotlivými ciframi lichého řádu v zápisu čísla </a:t>
            </a:r>
            <a:r>
              <a:rPr lang="cs-CZ" sz="2400" i="1" dirty="0"/>
              <a:t>a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6701F36-A015-4B27-ABD3-14DED6E0F972}"/>
              </a:ext>
            </a:extLst>
          </p:cNvPr>
          <p:cNvSpPr/>
          <p:nvPr/>
        </p:nvSpPr>
        <p:spPr bwMode="auto">
          <a:xfrm>
            <a:off x="312820" y="115241"/>
            <a:ext cx="11459560" cy="588579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537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D6355-48F0-48BB-B4B5-2145EC1247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06ADEB-6E65-44C0-8F75-4C26C68E9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1EB4FE-9D93-4F25-9DCD-2AE6EBF3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14317"/>
            <a:ext cx="10753200" cy="451576"/>
          </a:xfrm>
        </p:spPr>
        <p:txBody>
          <a:bodyPr/>
          <a:lstStyle/>
          <a:p>
            <a:r>
              <a:rPr lang="cs-CZ" dirty="0"/>
              <a:t>Znaky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</p:spPr>
            <p:txBody>
              <a:bodyPr/>
              <a:lstStyle/>
              <a:p>
                <a:r>
                  <a:rPr lang="cs-CZ" sz="2000" dirty="0"/>
                  <a:t>Na předchozím slidu chybí věta pro rozpoznání dělitelnosti </a:t>
                </a:r>
                <a:r>
                  <a:rPr lang="cs-CZ" sz="2000" b="1" dirty="0"/>
                  <a:t>šesti </a:t>
                </a:r>
                <a:r>
                  <a:rPr lang="cs-CZ" sz="2000" dirty="0"/>
                  <a:t>a </a:t>
                </a:r>
                <a:r>
                  <a:rPr lang="cs-CZ" sz="2000" b="1" dirty="0"/>
                  <a:t>sedmi</a:t>
                </a:r>
                <a:r>
                  <a:rPr lang="cs-CZ" sz="2000" dirty="0"/>
                  <a:t>. Přestože existují způsoby, jak bez výpočtu zjistit, zda je číslo dělitelné sedmi, jednoduché vydělení bývá rychlejší. </a:t>
                </a:r>
                <a:br>
                  <a:rPr lang="cs-CZ" sz="2000" dirty="0"/>
                </a:br>
                <a:r>
                  <a:rPr lang="cs-CZ" sz="2000" dirty="0"/>
                  <a:t>Znak dělitelnosti šesti si jistě snadno odvodíte z rozkladu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6=2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Zjišťování dělitelnosti </a:t>
                </a:r>
                <a:r>
                  <a:rPr lang="cs-CZ" sz="2000" b="1" dirty="0"/>
                  <a:t>jedenácti</a:t>
                </a:r>
                <a:r>
                  <a:rPr lang="cs-CZ" sz="2000" dirty="0"/>
                  <a:t> demonstrujeme na příkladu s číslem </a:t>
                </a:r>
                <a:br>
                  <a:rPr lang="cs-CZ" sz="2000" dirty="0"/>
                </a:br>
                <a:r>
                  <a:rPr lang="cs-CZ" sz="2000" dirty="0"/>
                  <a:t>28 037 856: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sudého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8+3+8+6=25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lichého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2+0+7+5=14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Rozdíl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25−14=11</m:t>
                    </m:r>
                  </m:oMath>
                </a14:m>
                <a:r>
                  <a:rPr lang="cs-CZ" sz="2000" dirty="0"/>
                  <a:t> je dělitelný jedenácti, tedy i původní číslo je dělitelné jedenácti.</a:t>
                </a:r>
              </a:p>
              <a:p>
                <a:r>
                  <a:rPr lang="cs-CZ" sz="2000" dirty="0"/>
                  <a:t>Dělitelnost 11 si můžete ověřit například u svého rodného čísla, kde musí být dodržena.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  <a:blipFill>
                <a:blip r:embed="rId2"/>
                <a:stretch>
                  <a:fillRect l="-680" b="-23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9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730D30-4AE9-4167-9478-63BFB5411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39D5CD-75BA-41AD-956F-E79E3577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9835"/>
            <a:ext cx="10753200" cy="4139998"/>
          </a:xfrm>
        </p:spPr>
        <p:txBody>
          <a:bodyPr/>
          <a:lstStyle/>
          <a:p>
            <a:r>
              <a:rPr lang="cs-CZ" dirty="0"/>
              <a:t>Všechny znaky dělitelnosti ze 3. slidu plynou z obecnějších vět:</a:t>
            </a:r>
            <a:endParaRPr lang="cs-CZ" sz="1100" dirty="0"/>
          </a:p>
          <a:p>
            <a:endParaRPr lang="cs-CZ" dirty="0"/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dvěma (pěti, deseti)</a:t>
            </a:r>
            <a:r>
              <a:rPr lang="cs-CZ" sz="1800" dirty="0"/>
              <a:t>, dostaneme stejný zbytek, jako když dělíme dvěma (pěti, deseti)</a:t>
            </a:r>
            <a:r>
              <a:rPr lang="cs-CZ" sz="1800" b="1" dirty="0"/>
              <a:t> </a:t>
            </a:r>
            <a:r>
              <a:rPr lang="cs-CZ" sz="1800" dirty="0"/>
              <a:t>číslo zapsané cifrou nultého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čtyřmi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čtyřmi</a:t>
            </a:r>
            <a:r>
              <a:rPr lang="cs-CZ" sz="1800" b="1" dirty="0"/>
              <a:t> </a:t>
            </a:r>
            <a:r>
              <a:rPr lang="cs-CZ" sz="1800" dirty="0"/>
              <a:t>číslo zapsané jeho posledním dvojčíslím (u jednociferných čísel doplníme před cifru nulu).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osmi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 osmi číslo zapsané jeho posledním trojčíslím (u méně než trojciferných čísel doplníme před cifry nuly).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třemi (devíti)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třemi (devíti) jeho </a:t>
            </a:r>
            <a:r>
              <a:rPr lang="cs-CZ" sz="1800" dirty="0" err="1"/>
              <a:t>ciferný</a:t>
            </a:r>
            <a:r>
              <a:rPr lang="cs-CZ" sz="1800" dirty="0"/>
              <a:t> součet.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jedenácti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jedenácti součet čísel zapsaných jednotlivými ciframi sudého řádu zmenšený o součet čísel zapsaných jednotlivými ciframi lichého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9923A10-4D79-4916-B8ED-B033E515B3B5}"/>
              </a:ext>
            </a:extLst>
          </p:cNvPr>
          <p:cNvSpPr/>
          <p:nvPr/>
        </p:nvSpPr>
        <p:spPr bwMode="auto">
          <a:xfrm>
            <a:off x="178676" y="956442"/>
            <a:ext cx="11599324" cy="541282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34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0E0BC5-57CC-4482-8A46-2126BEDA5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Všechny věty na předchozím slidu lze dokázat pomocí věty následující.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Věta: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Je-li celé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 součtem dvou celých čísel, z nichž jedno je násobkem celého čísla </a:t>
                </a:r>
                <a:r>
                  <a:rPr lang="cs-CZ" sz="2400" i="1" dirty="0"/>
                  <a:t>b</a:t>
                </a:r>
                <a:r>
                  <a:rPr lang="cs-CZ" sz="2400" dirty="0"/>
                  <a:t>, pak druhé dává při dělení číslem </a:t>
                </a:r>
                <a:r>
                  <a:rPr lang="cs-CZ" sz="2400" i="1" dirty="0"/>
                  <a:t>b</a:t>
                </a:r>
                <a:r>
                  <a:rPr lang="cs-CZ" sz="2400" dirty="0"/>
                  <a:t> stejný zbytek jako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1600" dirty="0"/>
                  <a:t>Důkaz:</a:t>
                </a:r>
              </a:p>
              <a:p>
                <a:pPr marL="72000" indent="0">
                  <a:buNone/>
                </a:pPr>
                <a:r>
                  <a:rPr lang="cs-CZ" sz="1600" dirty="0"/>
                  <a:t>Zapišme si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600" dirty="0"/>
                  <a:t>, můžeme tedy zapsat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 je celé číslo. Původní rovnost tedy upravíme na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 a můžeme vyjádřit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.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nějaký zbytek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, pro který musí platit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cs-CZ" sz="1600" dirty="0"/>
                  <a:t>. Můžeme zapsat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 . Nyní dosadíme do vyjádření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za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a dostáváme rovnost </a:t>
                </a:r>
                <a:br>
                  <a:rPr lang="cs-CZ" sz="1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sz="1600" dirty="0"/>
                  <a:t> </a:t>
                </a:r>
                <a:br>
                  <a:rPr lang="cs-CZ" sz="1600" dirty="0"/>
                </a:br>
                <a:r>
                  <a:rPr lang="cs-CZ" sz="1600" dirty="0"/>
                  <a:t>Je vidět,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stejný zbytek jako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, věta je dokázána. 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  <a:blipFill>
                <a:blip r:embed="rId2"/>
                <a:stretch>
                  <a:fillRect l="-1077" t="-1031" r="-1361" b="-45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E3FDFAE-95B5-46EE-B8CE-3C029DAFB572}"/>
              </a:ext>
            </a:extLst>
          </p:cNvPr>
          <p:cNvSpPr/>
          <p:nvPr/>
        </p:nvSpPr>
        <p:spPr bwMode="auto">
          <a:xfrm>
            <a:off x="414000" y="2175641"/>
            <a:ext cx="10879200" cy="1093076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71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1</a:t>
            </a:r>
          </a:p>
          <a:p>
            <a:pPr marL="72000" indent="0">
              <a:buNone/>
            </a:pPr>
            <a:r>
              <a:rPr lang="cs-CZ" sz="2000" dirty="0"/>
              <a:t>Rozhodněte, zda je číslo 4 356 dělitelné čísly 2; 3; 4; 5; 8; 9 a 11. Pokud není některým z čísel dělitelné, určete zbytek po dělení.</a:t>
            </a:r>
          </a:p>
          <a:p>
            <a:pPr marL="72000" indent="0">
              <a:buNone/>
            </a:pPr>
            <a:r>
              <a:rPr lang="cs-CZ" sz="2000" b="1" dirty="0"/>
              <a:t>Příklad 2</a:t>
            </a:r>
          </a:p>
          <a:p>
            <a:pPr marL="72000" indent="0">
              <a:buNone/>
            </a:pPr>
            <a:r>
              <a:rPr lang="cs-CZ" sz="2000" dirty="0"/>
              <a:t>V číslech 437*; 32* a 4*54 nahraďte symbol * takovou cifrou, aby vzniklé číslo bylo dělitelné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čtyřmi;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osmi;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devíti;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jedenácti. </a:t>
            </a:r>
          </a:p>
          <a:p>
            <a:pPr marL="72000" indent="0">
              <a:buNone/>
            </a:pPr>
            <a:r>
              <a:rPr lang="cs-CZ" sz="2000" dirty="0"/>
              <a:t>Uveďte vždy všechna řešení.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3509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3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O pěticiferném čísle 448** víme, že je dělitelné čísly 3 a 25. Doplňte cifry na místa hvězdiček. Najděte </a:t>
            </a:r>
            <a:r>
              <a:rPr lang="cs-CZ" sz="2000"/>
              <a:t>všechny možnosti.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b="1" dirty="0"/>
              <a:t>Příklad 4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Z čísla 74 851 562 vyškrtněte čtyři cifry tak, aby vzniklé číslo bylo dělitelné pěti a třemi. Najděte všechny možnosti. 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b="1" dirty="0"/>
              <a:t>Příklad 5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Doplňte rodné číslo 950324/**** tak, aby bylo platné. Stačí uvést jednu možnost.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b="1" dirty="0">
                <a:solidFill>
                  <a:srgbClr val="969696"/>
                </a:solidFill>
              </a:rPr>
              <a:t>Příklad 6</a:t>
            </a:r>
            <a:endParaRPr lang="cs-CZ" sz="2000" b="1" dirty="0">
              <a:solidFill>
                <a:srgbClr val="969696"/>
              </a:solidFill>
              <a:cs typeface="Arial"/>
            </a:endParaRPr>
          </a:p>
          <a:p>
            <a:pPr marL="71755" indent="0">
              <a:buNone/>
            </a:pPr>
            <a:r>
              <a:rPr lang="cs-CZ" sz="2000" dirty="0">
                <a:solidFill>
                  <a:srgbClr val="969696"/>
                </a:solidFill>
              </a:rPr>
              <a:t>Dokažte s využitím rozvinutého zápisu čísla kritérium dělitelnosti</a:t>
            </a: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528955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čtyřmi</a:t>
            </a: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528955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devíti</a:t>
            </a: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71755" indent="0">
              <a:buNone/>
            </a:pPr>
            <a:endParaRPr lang="cs-CZ" sz="2000" dirty="0">
              <a:solidFill>
                <a:srgbClr val="969696"/>
              </a:solidFill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58869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A35CB5-3824-41CF-93C8-5F3893FD54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FA4532-ED02-477D-A099-543593A79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9F38DF-F8CA-42D8-8500-71622EDA5167}">
  <ds:schemaRefs>
    <ds:schemaRef ds:uri="http://schemas.openxmlformats.org/package/2006/metadata/core-properties"/>
    <ds:schemaRef ds:uri="http://schemas.microsoft.com/office/2006/metadata/properties"/>
    <ds:schemaRef ds:uri="aead6d3a-feb0-4a8c-9062-9bbd8c74d735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a248b50f-04c3-43c7-88f4-d651881e6eee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324</TotalTime>
  <Words>824</Words>
  <Application>Microsoft Office PowerPoint</Application>
  <PresentationFormat>Širokoúhlá obrazovka</PresentationFormat>
  <Paragraphs>65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Tahoma</vt:lpstr>
      <vt:lpstr>Wingdings</vt:lpstr>
      <vt:lpstr>Prezentace_MU_CZ</vt:lpstr>
      <vt:lpstr>Aritmetika 2 – jaro 2021  2. prezentace</vt:lpstr>
      <vt:lpstr>Znaky dělitelnost</vt:lpstr>
      <vt:lpstr>Prezentace aplikace PowerPoint</vt:lpstr>
      <vt:lpstr>Znaky dělitelnosti</vt:lpstr>
      <vt:lpstr>Prezentace aplikace PowerPoint</vt:lpstr>
      <vt:lpstr>Prezentace aplikace PowerPoint</vt:lpstr>
      <vt:lpstr>Příklady</vt:lpstr>
      <vt:lpstr>Příklady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Aritmetika 2 – jaro 2021</dc:title>
  <dc:creator>Petra Bušková</dc:creator>
  <cp:lastModifiedBy>Petra Bušková</cp:lastModifiedBy>
  <cp:revision>27</cp:revision>
  <cp:lastPrinted>1601-01-01T00:00:00Z</cp:lastPrinted>
  <dcterms:created xsi:type="dcterms:W3CDTF">2021-02-28T16:34:58Z</dcterms:created>
  <dcterms:modified xsi:type="dcterms:W3CDTF">2021-03-09T08:08:09Z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