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3"/>
  </p:notesMasterIdLst>
  <p:handoutMasterIdLst>
    <p:handoutMasterId r:id="rId14"/>
  </p:handoutMasterIdLst>
  <p:sldIdLst>
    <p:sldId id="256" r:id="rId5"/>
    <p:sldId id="267" r:id="rId6"/>
    <p:sldId id="268" r:id="rId7"/>
    <p:sldId id="269" r:id="rId8"/>
    <p:sldId id="270" r:id="rId9"/>
    <p:sldId id="271" r:id="rId10"/>
    <p:sldId id="272" r:id="rId11"/>
    <p:sldId id="273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696"/>
    <a:srgbClr val="FF7300"/>
    <a:srgbClr val="9100DC"/>
    <a:srgbClr val="0000DC"/>
    <a:srgbClr val="F01928"/>
    <a:srgbClr val="5AC8AF"/>
    <a:srgbClr val="0028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4FBC5C-A728-8020-3E20-9AEAEBD6833A}" v="9" dt="2021-03-08T14:49:20.896"/>
    <p1510:client id="{707BA133-671D-8166-0EC0-9FBC07B7B898}" v="7" dt="2021-03-08T15:23:10.3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67" d="100"/>
          <a:sy n="67" d="100"/>
        </p:scale>
        <p:origin x="640" y="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Aritmetika 2 – jaro 2021 </a:t>
            </a:r>
            <a:br>
              <a:rPr lang="cs-CZ" dirty="0"/>
            </a:br>
            <a:r>
              <a:rPr lang="cs-CZ" sz="3200" dirty="0"/>
              <a:t>2. prezentace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Helena </a:t>
            </a:r>
            <a:r>
              <a:rPr lang="cs-CZ" dirty="0" err="1"/>
              <a:t>Durnová</a:t>
            </a:r>
            <a:r>
              <a:rPr lang="cs-CZ" dirty="0"/>
              <a:t>, Ph.D.</a:t>
            </a:r>
          </a:p>
          <a:p>
            <a:r>
              <a:rPr lang="cs-CZ" dirty="0"/>
              <a:t>RNDr. Petra Bušková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Znaky dělitelnost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A541F6-6440-4B9C-86E2-1C9385AC4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/>
              <a:t>Uvedeme zde věty, na základě nichž rozhodujeme o dělitelnosti čísla jiným číslem, aniž bychom dělení provedli.</a:t>
            </a: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r>
              <a:rPr lang="cs-CZ" dirty="0"/>
              <a:t>Pro zjednodušení zápisu ve všech větách uvažujme přirozená čísla zapsaná v desítkové soustavě. Na základě předchozí prezentace lze věty o dělitelnosti rozšířit i na celá čísla.</a:t>
            </a: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82129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D1603F-1C64-4050-ADBF-77E3F7554D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891D693-F30C-4147-B0C9-349D6240B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378000"/>
            <a:ext cx="10753200" cy="4235174"/>
          </a:xfrm>
        </p:spPr>
        <p:txBody>
          <a:bodyPr/>
          <a:lstStyle/>
          <a:p>
            <a:pPr algn="just"/>
            <a:r>
              <a:rPr lang="cs-CZ" sz="2400" dirty="0"/>
              <a:t>Přirozené číslo </a:t>
            </a:r>
            <a:r>
              <a:rPr lang="cs-CZ" sz="2400" i="1" dirty="0"/>
              <a:t>a</a:t>
            </a:r>
            <a:r>
              <a:rPr lang="cs-CZ" sz="2400" dirty="0"/>
              <a:t> je dělitelné </a:t>
            </a:r>
            <a:r>
              <a:rPr lang="cs-CZ" sz="2400" b="1" dirty="0"/>
              <a:t>dvěma (pěti, deseti)</a:t>
            </a:r>
            <a:r>
              <a:rPr lang="cs-CZ" sz="2400" dirty="0"/>
              <a:t> právě tehdy, když je dvěma (pěti, deseti) dělitelné</a:t>
            </a:r>
            <a:r>
              <a:rPr lang="cs-CZ" sz="2400" b="1" dirty="0"/>
              <a:t> </a:t>
            </a:r>
            <a:r>
              <a:rPr lang="cs-CZ" sz="2400" dirty="0"/>
              <a:t>číslo zapsané jeho cifrou nultého řádu. </a:t>
            </a:r>
          </a:p>
          <a:p>
            <a:pPr algn="just"/>
            <a:r>
              <a:rPr lang="cs-CZ" sz="2400" dirty="0"/>
              <a:t>Přirozené číslo </a:t>
            </a:r>
            <a:r>
              <a:rPr lang="cs-CZ" sz="2400" i="1" dirty="0"/>
              <a:t>a</a:t>
            </a:r>
            <a:r>
              <a:rPr lang="cs-CZ" sz="2400" dirty="0"/>
              <a:t> je dělitelné </a:t>
            </a:r>
            <a:r>
              <a:rPr lang="cs-CZ" sz="2400" b="1" dirty="0"/>
              <a:t>čtyřmi </a:t>
            </a:r>
            <a:r>
              <a:rPr lang="cs-CZ" sz="2400" dirty="0"/>
              <a:t>právě tehdy, když je čtyřmi dělitelné</a:t>
            </a:r>
            <a:r>
              <a:rPr lang="cs-CZ" sz="2400" b="1" dirty="0"/>
              <a:t> </a:t>
            </a:r>
            <a:r>
              <a:rPr lang="cs-CZ" sz="2400" dirty="0"/>
              <a:t>číslo zapsané jeho posledním dvojčíslím. </a:t>
            </a:r>
          </a:p>
          <a:p>
            <a:pPr algn="just"/>
            <a:r>
              <a:rPr lang="cs-CZ" sz="2400" dirty="0"/>
              <a:t>Přirozené číslo </a:t>
            </a:r>
            <a:r>
              <a:rPr lang="cs-CZ" sz="2400" i="1" dirty="0"/>
              <a:t>a</a:t>
            </a:r>
            <a:r>
              <a:rPr lang="cs-CZ" sz="2400" dirty="0"/>
              <a:t> je dělitelné </a:t>
            </a:r>
            <a:r>
              <a:rPr lang="cs-CZ" sz="2400" b="1" dirty="0"/>
              <a:t>osmi </a:t>
            </a:r>
            <a:r>
              <a:rPr lang="cs-CZ" sz="2400" dirty="0"/>
              <a:t>právě tehdy, když je osmi dělitelné</a:t>
            </a:r>
            <a:r>
              <a:rPr lang="cs-CZ" sz="2400" b="1" dirty="0"/>
              <a:t> </a:t>
            </a:r>
            <a:r>
              <a:rPr lang="cs-CZ" sz="2400" dirty="0"/>
              <a:t>číslo zapsané jeho posledním trojčíslím. </a:t>
            </a:r>
          </a:p>
          <a:p>
            <a:pPr algn="just"/>
            <a:r>
              <a:rPr lang="cs-CZ" sz="2400" dirty="0"/>
              <a:t>Přirozené číslo </a:t>
            </a:r>
            <a:r>
              <a:rPr lang="cs-CZ" sz="2400" i="1" dirty="0"/>
              <a:t>a</a:t>
            </a:r>
            <a:r>
              <a:rPr lang="cs-CZ" sz="2400" dirty="0"/>
              <a:t> je dělitelné </a:t>
            </a:r>
            <a:r>
              <a:rPr lang="cs-CZ" sz="2400" b="1" dirty="0"/>
              <a:t>třemi (devíti)</a:t>
            </a:r>
            <a:r>
              <a:rPr lang="cs-CZ" sz="2400" dirty="0"/>
              <a:t> právě tehdy, když je třemi (devíti) dělitelný jeho </a:t>
            </a:r>
            <a:r>
              <a:rPr lang="cs-CZ" sz="2400" dirty="0" err="1"/>
              <a:t>ciferný</a:t>
            </a:r>
            <a:r>
              <a:rPr lang="cs-CZ" sz="2400" dirty="0"/>
              <a:t> součet (tj. součet všech čísel zapsaných jednotlivými ciframi v zápisu čísla </a:t>
            </a:r>
            <a:r>
              <a:rPr lang="cs-CZ" sz="2400" i="1" dirty="0"/>
              <a:t>a</a:t>
            </a:r>
            <a:r>
              <a:rPr lang="cs-CZ" sz="2400" dirty="0"/>
              <a:t>). </a:t>
            </a:r>
          </a:p>
          <a:p>
            <a:pPr algn="just"/>
            <a:r>
              <a:rPr lang="cs-CZ" sz="2400" dirty="0"/>
              <a:t>Přirozené číslo </a:t>
            </a:r>
            <a:r>
              <a:rPr lang="cs-CZ" sz="2400" i="1" dirty="0"/>
              <a:t>a</a:t>
            </a:r>
            <a:r>
              <a:rPr lang="cs-CZ" sz="2400" dirty="0"/>
              <a:t> je dělitelné </a:t>
            </a:r>
            <a:r>
              <a:rPr lang="cs-CZ" sz="2400" b="1" dirty="0"/>
              <a:t>jedenácti </a:t>
            </a:r>
            <a:r>
              <a:rPr lang="cs-CZ" sz="2400" dirty="0"/>
              <a:t>právě tehdy, když je jedenácti dělitelný součet čísel zapsaných jednotlivými ciframi sudého řádu zmenšený o součet čísel zapsaných jednotlivými ciframi lichého řádu v zápisu čísla </a:t>
            </a:r>
            <a:r>
              <a:rPr lang="cs-CZ" sz="2400" i="1" dirty="0"/>
              <a:t>a</a:t>
            </a:r>
            <a:r>
              <a:rPr lang="cs-CZ" sz="2400" dirty="0"/>
              <a:t>. </a:t>
            </a:r>
          </a:p>
          <a:p>
            <a:endParaRPr lang="cs-CZ" sz="2400" dirty="0"/>
          </a:p>
          <a:p>
            <a:endParaRPr lang="cs-CZ" sz="2400" dirty="0"/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26701F36-A015-4B27-ABD3-14DED6E0F972}"/>
              </a:ext>
            </a:extLst>
          </p:cNvPr>
          <p:cNvSpPr/>
          <p:nvPr/>
        </p:nvSpPr>
        <p:spPr bwMode="auto">
          <a:xfrm>
            <a:off x="312820" y="115241"/>
            <a:ext cx="11459560" cy="5885793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75375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7FD6355-48F0-48BB-B4B5-2145EC1247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06ADEB-6E65-44C0-8F75-4C26C68E98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71EB4FE-9D93-4F25-9DCD-2AE6EBF3F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14317"/>
            <a:ext cx="10753200" cy="451576"/>
          </a:xfrm>
        </p:spPr>
        <p:txBody>
          <a:bodyPr/>
          <a:lstStyle/>
          <a:p>
            <a:r>
              <a:rPr lang="cs-CZ" dirty="0"/>
              <a:t>Znaky dělitelnosti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0FD4BEC3-5455-4C05-A2D6-017AFA18168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6000" y="959608"/>
                <a:ext cx="10753200" cy="4139998"/>
              </a:xfrm>
            </p:spPr>
            <p:txBody>
              <a:bodyPr/>
              <a:lstStyle/>
              <a:p>
                <a:r>
                  <a:rPr lang="cs-CZ" sz="2000" dirty="0"/>
                  <a:t>Na předchozím slidu chybí věta pro rozpoznání dělitelnosti </a:t>
                </a:r>
                <a:r>
                  <a:rPr lang="cs-CZ" sz="2000" b="1" dirty="0"/>
                  <a:t>šesti </a:t>
                </a:r>
                <a:r>
                  <a:rPr lang="cs-CZ" sz="2000" dirty="0"/>
                  <a:t>a </a:t>
                </a:r>
                <a:r>
                  <a:rPr lang="cs-CZ" sz="2000" b="1" dirty="0"/>
                  <a:t>sedmi</a:t>
                </a:r>
                <a:r>
                  <a:rPr lang="cs-CZ" sz="2000" dirty="0"/>
                  <a:t>. Přestože existují způsoby, jak bez výpočtu zjistit, zda je číslo dělitelné sedmi, jednoduché vydělení bývá rychlejší. </a:t>
                </a:r>
                <a:br>
                  <a:rPr lang="cs-CZ" sz="2000" dirty="0"/>
                </a:br>
                <a:r>
                  <a:rPr lang="cs-CZ" sz="2000" dirty="0"/>
                  <a:t>Znak dělitelnosti šesti si jistě snadno odvodíte z rozkladu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6=2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∙3</m:t>
                    </m:r>
                  </m:oMath>
                </a14:m>
                <a:r>
                  <a:rPr lang="cs-CZ" sz="2000" dirty="0"/>
                  <a:t>.</a:t>
                </a:r>
              </a:p>
              <a:p>
                <a:endParaRPr lang="cs-CZ" sz="2000" dirty="0"/>
              </a:p>
              <a:p>
                <a:r>
                  <a:rPr lang="cs-CZ" sz="2000" dirty="0"/>
                  <a:t>Zjišťování dělitelnosti </a:t>
                </a:r>
                <a:r>
                  <a:rPr lang="cs-CZ" sz="2000" b="1" dirty="0"/>
                  <a:t>jedenácti</a:t>
                </a:r>
                <a:r>
                  <a:rPr lang="cs-CZ" sz="2000" dirty="0"/>
                  <a:t> demonstrujeme na příkladu s číslem </a:t>
                </a:r>
                <a:br>
                  <a:rPr lang="cs-CZ" sz="2000" dirty="0"/>
                </a:br>
                <a:r>
                  <a:rPr lang="cs-CZ" sz="2000" dirty="0"/>
                  <a:t>28 037 856:</a:t>
                </a:r>
              </a:p>
              <a:p>
                <a:pPr marL="72000" indent="0">
                  <a:buNone/>
                </a:pPr>
                <a:r>
                  <a:rPr lang="cs-CZ" sz="2000" dirty="0"/>
                  <a:t>  Součet čísel zapsaných ciframi sudého řádu: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8+3+8+6=25</m:t>
                    </m:r>
                  </m:oMath>
                </a14:m>
                <a:endParaRPr lang="cs-CZ" sz="2000" dirty="0"/>
              </a:p>
              <a:p>
                <a:pPr marL="72000" indent="0">
                  <a:buNone/>
                </a:pPr>
                <a:r>
                  <a:rPr lang="cs-CZ" sz="2000" dirty="0"/>
                  <a:t>  Součet čísel zapsaných ciframi lichého řádu: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2+0+7+5=14</m:t>
                    </m:r>
                  </m:oMath>
                </a14:m>
                <a:endParaRPr lang="cs-CZ" sz="2000" dirty="0"/>
              </a:p>
              <a:p>
                <a:pPr marL="72000" indent="0">
                  <a:buNone/>
                </a:pPr>
                <a:r>
                  <a:rPr lang="cs-CZ" sz="2000" dirty="0"/>
                  <a:t>  Rozdíl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25−14=11</m:t>
                    </m:r>
                  </m:oMath>
                </a14:m>
                <a:r>
                  <a:rPr lang="cs-CZ" sz="2000" dirty="0"/>
                  <a:t> je dělitelný jedenácti, tedy i původní číslo je dělitelné jedenácti.</a:t>
                </a:r>
              </a:p>
              <a:p>
                <a:r>
                  <a:rPr lang="cs-CZ" sz="2000" dirty="0"/>
                  <a:t>Dělitelnost 11 si můžete ověřit například u svého rodného čísla, kde musí být dodržena.</a:t>
                </a: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0FD4BEC3-5455-4C05-A2D6-017AFA18168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6000" y="959608"/>
                <a:ext cx="10753200" cy="4139998"/>
              </a:xfrm>
              <a:blipFill>
                <a:blip r:embed="rId2"/>
                <a:stretch>
                  <a:fillRect l="-680" b="-2382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990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8730D30-4AE9-4167-9478-63BFB54113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039D5CD-75BA-41AD-956F-E79E357716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209835"/>
            <a:ext cx="10753200" cy="4139998"/>
          </a:xfrm>
        </p:spPr>
        <p:txBody>
          <a:bodyPr/>
          <a:lstStyle/>
          <a:p>
            <a:r>
              <a:rPr lang="cs-CZ" dirty="0"/>
              <a:t>Všechny znaky dělitelnosti ze 3. slidu plynou z obecnějších vět:</a:t>
            </a:r>
            <a:endParaRPr lang="cs-CZ" sz="1100" dirty="0"/>
          </a:p>
          <a:p>
            <a:endParaRPr lang="cs-CZ" dirty="0"/>
          </a:p>
          <a:p>
            <a:pPr algn="just"/>
            <a:r>
              <a:rPr lang="cs-CZ" sz="1800" dirty="0"/>
              <a:t>Dělíme-li přirozené číslo </a:t>
            </a:r>
            <a:r>
              <a:rPr lang="cs-CZ" sz="1800" i="1" dirty="0"/>
              <a:t>a</a:t>
            </a:r>
            <a:r>
              <a:rPr lang="cs-CZ" sz="1800" dirty="0"/>
              <a:t> </a:t>
            </a:r>
            <a:r>
              <a:rPr lang="cs-CZ" sz="1800" b="1" dirty="0"/>
              <a:t>dvěma (pěti, deseti)</a:t>
            </a:r>
            <a:r>
              <a:rPr lang="cs-CZ" sz="1800" dirty="0"/>
              <a:t>, dostaneme stejný zbytek, jako když dělíme dvěma (pěti, deseti)</a:t>
            </a:r>
            <a:r>
              <a:rPr lang="cs-CZ" sz="1800" b="1" dirty="0"/>
              <a:t> </a:t>
            </a:r>
            <a:r>
              <a:rPr lang="cs-CZ" sz="1800" dirty="0"/>
              <a:t>číslo zapsané cifrou nultého řádu v zápisu čísla </a:t>
            </a:r>
            <a:r>
              <a:rPr lang="cs-CZ" sz="1800" i="1" dirty="0"/>
              <a:t>a</a:t>
            </a:r>
            <a:r>
              <a:rPr lang="cs-CZ" sz="1800" dirty="0"/>
              <a:t>. </a:t>
            </a:r>
          </a:p>
          <a:p>
            <a:pPr algn="just"/>
            <a:r>
              <a:rPr lang="cs-CZ" sz="1800" dirty="0"/>
              <a:t>Dělíme-li přirozené číslo </a:t>
            </a:r>
            <a:r>
              <a:rPr lang="cs-CZ" sz="1800" i="1" dirty="0"/>
              <a:t>a</a:t>
            </a:r>
            <a:r>
              <a:rPr lang="cs-CZ" sz="1800" dirty="0"/>
              <a:t> </a:t>
            </a:r>
            <a:r>
              <a:rPr lang="cs-CZ" sz="1800" b="1" dirty="0"/>
              <a:t>čtyřmi</a:t>
            </a:r>
            <a:r>
              <a:rPr lang="cs-CZ" sz="1800" dirty="0"/>
              <a:t>,</a:t>
            </a:r>
            <a:r>
              <a:rPr lang="cs-CZ" sz="1800" b="1" dirty="0"/>
              <a:t> </a:t>
            </a:r>
            <a:r>
              <a:rPr lang="cs-CZ" sz="1800" dirty="0"/>
              <a:t>dostaneme stejný zbytek, jako když dělíme</a:t>
            </a:r>
            <a:r>
              <a:rPr lang="cs-CZ" sz="1800" b="1" dirty="0"/>
              <a:t> </a:t>
            </a:r>
            <a:r>
              <a:rPr lang="cs-CZ" sz="1800" dirty="0"/>
              <a:t>čtyřmi</a:t>
            </a:r>
            <a:r>
              <a:rPr lang="cs-CZ" sz="1800" b="1" dirty="0"/>
              <a:t> </a:t>
            </a:r>
            <a:r>
              <a:rPr lang="cs-CZ" sz="1800" dirty="0"/>
              <a:t>číslo zapsané jeho posledním dvojčíslím (u jednociferných čísel doplníme před cifru nulu). </a:t>
            </a:r>
          </a:p>
          <a:p>
            <a:pPr algn="just"/>
            <a:r>
              <a:rPr lang="cs-CZ" sz="1800" dirty="0"/>
              <a:t>Dělíme-li přirozené číslo </a:t>
            </a:r>
            <a:r>
              <a:rPr lang="cs-CZ" sz="1800" i="1" dirty="0"/>
              <a:t>a</a:t>
            </a:r>
            <a:r>
              <a:rPr lang="cs-CZ" sz="1800" dirty="0"/>
              <a:t> </a:t>
            </a:r>
            <a:r>
              <a:rPr lang="cs-CZ" sz="1800" b="1" dirty="0"/>
              <a:t>osmi</a:t>
            </a:r>
            <a:r>
              <a:rPr lang="cs-CZ" sz="1800" dirty="0"/>
              <a:t>,</a:t>
            </a:r>
            <a:r>
              <a:rPr lang="cs-CZ" sz="1800" b="1" dirty="0"/>
              <a:t> </a:t>
            </a:r>
            <a:r>
              <a:rPr lang="cs-CZ" sz="1800" dirty="0"/>
              <a:t>dostaneme stejný zbytek, jako když dělíme osmi číslo zapsané jeho posledním trojčíslím (u méně než trojciferných čísel doplníme před cifry nuly). </a:t>
            </a:r>
          </a:p>
          <a:p>
            <a:pPr algn="just"/>
            <a:r>
              <a:rPr lang="cs-CZ" sz="1800" dirty="0"/>
              <a:t>Dělíme-li přirozené číslo </a:t>
            </a:r>
            <a:r>
              <a:rPr lang="cs-CZ" sz="1800" i="1" dirty="0"/>
              <a:t>a</a:t>
            </a:r>
            <a:r>
              <a:rPr lang="cs-CZ" sz="1800" dirty="0"/>
              <a:t> </a:t>
            </a:r>
            <a:r>
              <a:rPr lang="cs-CZ" sz="1800" b="1" dirty="0"/>
              <a:t>třemi (devíti)</a:t>
            </a:r>
            <a:r>
              <a:rPr lang="cs-CZ" sz="1800" dirty="0"/>
              <a:t>,</a:t>
            </a:r>
            <a:r>
              <a:rPr lang="cs-CZ" sz="1800" b="1" dirty="0"/>
              <a:t> </a:t>
            </a:r>
            <a:r>
              <a:rPr lang="cs-CZ" sz="1800" dirty="0"/>
              <a:t>dostaneme stejný zbytek, jako když dělíme</a:t>
            </a:r>
            <a:r>
              <a:rPr lang="cs-CZ" sz="1800" b="1" dirty="0"/>
              <a:t> </a:t>
            </a:r>
            <a:r>
              <a:rPr lang="cs-CZ" sz="1800" dirty="0"/>
              <a:t>třemi (devíti) jeho </a:t>
            </a:r>
            <a:r>
              <a:rPr lang="cs-CZ" sz="1800" dirty="0" err="1"/>
              <a:t>ciferný</a:t>
            </a:r>
            <a:r>
              <a:rPr lang="cs-CZ" sz="1800" dirty="0"/>
              <a:t> součet.</a:t>
            </a:r>
          </a:p>
          <a:p>
            <a:pPr algn="just"/>
            <a:r>
              <a:rPr lang="cs-CZ" sz="1800" dirty="0"/>
              <a:t>Dělíme-li přirozené číslo </a:t>
            </a:r>
            <a:r>
              <a:rPr lang="cs-CZ" sz="1800" i="1" dirty="0"/>
              <a:t>a</a:t>
            </a:r>
            <a:r>
              <a:rPr lang="cs-CZ" sz="1800" dirty="0"/>
              <a:t> </a:t>
            </a:r>
            <a:r>
              <a:rPr lang="cs-CZ" sz="1800" b="1" dirty="0"/>
              <a:t>jedenácti</a:t>
            </a:r>
            <a:r>
              <a:rPr lang="cs-CZ" sz="1800" dirty="0"/>
              <a:t>,</a:t>
            </a:r>
            <a:r>
              <a:rPr lang="cs-CZ" sz="1800" b="1" dirty="0"/>
              <a:t> </a:t>
            </a:r>
            <a:r>
              <a:rPr lang="cs-CZ" sz="1800" dirty="0"/>
              <a:t>dostaneme stejný zbytek, jako když dělíme</a:t>
            </a:r>
            <a:r>
              <a:rPr lang="cs-CZ" sz="1800" b="1" dirty="0"/>
              <a:t> </a:t>
            </a:r>
            <a:r>
              <a:rPr lang="cs-CZ" sz="1800" dirty="0"/>
              <a:t>jedenácti součet čísel zapsaných jednotlivými ciframi sudého řádu zmenšený o součet čísel zapsaných jednotlivými ciframi lichého řádu v zápisu čísla </a:t>
            </a:r>
            <a:r>
              <a:rPr lang="cs-CZ" sz="1800" i="1" dirty="0"/>
              <a:t>a</a:t>
            </a:r>
            <a:r>
              <a:rPr lang="cs-CZ" sz="1800" dirty="0"/>
              <a:t>. </a:t>
            </a:r>
          </a:p>
          <a:p>
            <a:endParaRPr lang="cs-CZ" dirty="0"/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79923A10-4D79-4916-B8ED-B033E515B3B5}"/>
              </a:ext>
            </a:extLst>
          </p:cNvPr>
          <p:cNvSpPr/>
          <p:nvPr/>
        </p:nvSpPr>
        <p:spPr bwMode="auto">
          <a:xfrm>
            <a:off x="178676" y="956442"/>
            <a:ext cx="11599324" cy="5412828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94340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10E0BC5-57CC-4482-8A46-2126BEDA5F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22B995E2-1712-44C0-A891-502520ABCDB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0000" y="378000"/>
                <a:ext cx="10753200" cy="4139998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sz="2400" dirty="0"/>
                  <a:t>Všechny věty na předchozím slidu lze dokázat pomocí věty následující.</a:t>
                </a:r>
              </a:p>
              <a:p>
                <a:pPr marL="72000" indent="0">
                  <a:buNone/>
                </a:pPr>
                <a:endParaRPr lang="cs-CZ" sz="2400" dirty="0"/>
              </a:p>
              <a:p>
                <a:pPr marL="72000" indent="0">
                  <a:buNone/>
                </a:pPr>
                <a:r>
                  <a:rPr lang="cs-CZ" sz="2400" dirty="0"/>
                  <a:t>Věta:</a:t>
                </a:r>
              </a:p>
              <a:p>
                <a:pPr marL="72000" indent="0">
                  <a:buNone/>
                </a:pPr>
                <a:endParaRPr lang="cs-CZ" sz="2400" dirty="0"/>
              </a:p>
              <a:p>
                <a:pPr marL="72000" indent="0">
                  <a:buNone/>
                </a:pPr>
                <a:r>
                  <a:rPr lang="cs-CZ" sz="2400" dirty="0"/>
                  <a:t>Je-li celé číslo </a:t>
                </a:r>
                <a:r>
                  <a:rPr lang="cs-CZ" sz="2400" i="1" dirty="0"/>
                  <a:t>a</a:t>
                </a:r>
                <a:r>
                  <a:rPr lang="cs-CZ" sz="2400" dirty="0"/>
                  <a:t> součtem dvou celých čísel, z nichž jedno je násobkem celého čísla </a:t>
                </a:r>
                <a:r>
                  <a:rPr lang="cs-CZ" sz="2400" i="1" dirty="0"/>
                  <a:t>b</a:t>
                </a:r>
                <a:r>
                  <a:rPr lang="cs-CZ" sz="2400" dirty="0"/>
                  <a:t>, pak druhé dává při dělení číslem </a:t>
                </a:r>
                <a:r>
                  <a:rPr lang="cs-CZ" sz="2400" i="1" dirty="0"/>
                  <a:t>b</a:t>
                </a:r>
                <a:r>
                  <a:rPr lang="cs-CZ" sz="2400" dirty="0"/>
                  <a:t> stejný zbytek jako číslo </a:t>
                </a:r>
                <a:r>
                  <a:rPr lang="cs-CZ" sz="2400" i="1" dirty="0"/>
                  <a:t>a</a:t>
                </a:r>
                <a:r>
                  <a:rPr lang="cs-CZ" sz="2400" dirty="0"/>
                  <a:t>.</a:t>
                </a:r>
              </a:p>
              <a:p>
                <a:pPr marL="72000" indent="0">
                  <a:buNone/>
                </a:pPr>
                <a:endParaRPr lang="cs-CZ" sz="2400" dirty="0"/>
              </a:p>
              <a:p>
                <a:pPr marL="72000" indent="0">
                  <a:buNone/>
                </a:pPr>
                <a:r>
                  <a:rPr lang="cs-CZ" sz="1600" dirty="0"/>
                  <a:t>Důkaz:</a:t>
                </a:r>
              </a:p>
              <a:p>
                <a:pPr marL="72000" indent="0">
                  <a:buNone/>
                </a:pPr>
                <a:r>
                  <a:rPr lang="cs-CZ" sz="1600" dirty="0"/>
                  <a:t>Zapišme si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cs-CZ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sz="1600" dirty="0"/>
                  <a:t>, kde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cs-CZ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sz="1600" dirty="0"/>
                  <a:t>, můžeme tedy zapsat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1600" dirty="0"/>
                  <a:t>, kde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1600" dirty="0"/>
                  <a:t> je celé číslo. Původní rovnost tedy upravíme na </a:t>
                </a:r>
                <a14:m>
                  <m:oMath xmlns:m="http://schemas.openxmlformats.org/officeDocument/2006/math">
                    <m:r>
                      <a:rPr lang="cs-CZ" sz="16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cs-CZ" sz="16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cs-CZ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sz="1600" dirty="0"/>
                  <a:t> a můžeme vyjádřit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1600" dirty="0"/>
                  <a:t>. Číslo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sz="1600" dirty="0"/>
                  <a:t> dává po dělení číslem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cs-CZ" sz="1600" dirty="0"/>
                  <a:t> nějaký zbytek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cs-CZ" sz="1600" dirty="0"/>
                  <a:t>, pro který musí platit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d>
                      <m:dPr>
                        <m:begChr m:val="|"/>
                        <m:endChr m:val="|"/>
                        <m:ctrlP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cs-CZ" sz="1600" dirty="0"/>
                  <a:t>. Můžeme zapsat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cs-CZ" sz="1600" dirty="0"/>
                  <a:t> . Nyní dosadíme do vyjádření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sz="1600" dirty="0"/>
                  <a:t>za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sz="1600" dirty="0"/>
                  <a:t> a dostáváme rovnost </a:t>
                </a:r>
                <a:br>
                  <a:rPr lang="cs-CZ" sz="1600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cs-CZ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d>
                      <m:dPr>
                        <m:ctrlP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  <m:r>
                      <a:rPr lang="cs-CZ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cs-CZ" sz="1600" dirty="0"/>
                  <a:t> </a:t>
                </a:r>
                <a:br>
                  <a:rPr lang="cs-CZ" sz="1600" dirty="0"/>
                </a:br>
                <a:r>
                  <a:rPr lang="cs-CZ" sz="1600" dirty="0"/>
                  <a:t>Je vidět, že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sz="1600" dirty="0"/>
                  <a:t>dává po dělení číslem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cs-CZ" sz="1600" dirty="0"/>
                  <a:t> stejný zbytek jako číslo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sz="1600" dirty="0"/>
                  <a:t>, věta je dokázána. </a:t>
                </a: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22B995E2-1712-44C0-A891-502520ABCDB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000" y="378000"/>
                <a:ext cx="10753200" cy="4139998"/>
              </a:xfrm>
              <a:blipFill>
                <a:blip r:embed="rId2"/>
                <a:stretch>
                  <a:fillRect l="-1077" t="-1031" r="-1361" b="-4506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6E3FDFAE-95B5-46EE-B8CE-3C029DAFB572}"/>
              </a:ext>
            </a:extLst>
          </p:cNvPr>
          <p:cNvSpPr/>
          <p:nvPr/>
        </p:nvSpPr>
        <p:spPr bwMode="auto">
          <a:xfrm>
            <a:off x="414000" y="2175641"/>
            <a:ext cx="10879200" cy="1093076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3714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94179"/>
            <a:ext cx="10753200" cy="451576"/>
          </a:xfrm>
        </p:spPr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87808"/>
            <a:ext cx="10753200" cy="4139998"/>
          </a:xfrm>
        </p:spPr>
        <p:txBody>
          <a:bodyPr/>
          <a:lstStyle/>
          <a:p>
            <a:pPr marL="72000" indent="0">
              <a:buNone/>
            </a:pPr>
            <a:r>
              <a:rPr lang="cs-CZ" sz="2000" b="1" dirty="0"/>
              <a:t>Příklad 1</a:t>
            </a:r>
          </a:p>
          <a:p>
            <a:pPr marL="72000" indent="0">
              <a:buNone/>
            </a:pPr>
            <a:r>
              <a:rPr lang="cs-CZ" sz="2000" dirty="0"/>
              <a:t>Rozhodněte, zda je číslo 4 356 dělitelné čísly 2; 3; 4; 5; 8; 9 a 11. Pokud není některým z čísel dělitelné, určete zbytek po dělení.</a:t>
            </a:r>
          </a:p>
          <a:p>
            <a:pPr marL="72000" indent="0">
              <a:buNone/>
            </a:pPr>
            <a:r>
              <a:rPr lang="cs-CZ" sz="2000" b="1" dirty="0"/>
              <a:t>Příklad 2</a:t>
            </a:r>
          </a:p>
          <a:p>
            <a:pPr marL="72000" indent="0">
              <a:buNone/>
            </a:pPr>
            <a:r>
              <a:rPr lang="cs-CZ" sz="2000" dirty="0"/>
              <a:t>V číslech 437*; 32* a 4*54 nahraďte symbol * takovou cifrou, aby vzniklé číslo bylo dělitelné</a:t>
            </a:r>
          </a:p>
          <a:p>
            <a:pPr marL="529200" indent="-457200">
              <a:buFont typeface="+mj-lt"/>
              <a:buAutoNum type="alphaLcParenR"/>
            </a:pPr>
            <a:r>
              <a:rPr lang="cs-CZ" sz="2000" dirty="0"/>
              <a:t>čtyřmi;</a:t>
            </a:r>
          </a:p>
          <a:p>
            <a:pPr marL="529200" indent="-457200">
              <a:buFont typeface="+mj-lt"/>
              <a:buAutoNum type="alphaLcParenR"/>
            </a:pPr>
            <a:r>
              <a:rPr lang="cs-CZ" sz="2000" dirty="0"/>
              <a:t>osmi;</a:t>
            </a:r>
          </a:p>
          <a:p>
            <a:pPr marL="529200" indent="-457200">
              <a:buFont typeface="+mj-lt"/>
              <a:buAutoNum type="alphaLcParenR"/>
            </a:pPr>
            <a:r>
              <a:rPr lang="cs-CZ" sz="2000" dirty="0"/>
              <a:t>devíti;</a:t>
            </a:r>
          </a:p>
          <a:p>
            <a:pPr marL="529200" indent="-457200">
              <a:buFont typeface="+mj-lt"/>
              <a:buAutoNum type="alphaLcParenR"/>
            </a:pPr>
            <a:r>
              <a:rPr lang="cs-CZ" sz="2000" dirty="0"/>
              <a:t>jedenácti. </a:t>
            </a:r>
          </a:p>
          <a:p>
            <a:pPr marL="72000" indent="0">
              <a:buNone/>
            </a:pPr>
            <a:r>
              <a:rPr lang="cs-CZ" sz="2000" dirty="0"/>
              <a:t>Uveďte vždy všechna řešení.</a:t>
            </a:r>
          </a:p>
          <a:p>
            <a:pPr marL="7200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53509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41628"/>
            <a:ext cx="10753200" cy="451576"/>
          </a:xfrm>
        </p:spPr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1381"/>
            <a:ext cx="10753200" cy="413999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sz="2000" b="1" dirty="0"/>
              <a:t>Příklad 3</a:t>
            </a:r>
            <a:endParaRPr lang="cs-CZ" dirty="0"/>
          </a:p>
          <a:p>
            <a:pPr marL="71755" indent="0">
              <a:buNone/>
            </a:pPr>
            <a:r>
              <a:rPr lang="cs-CZ" sz="2000" dirty="0"/>
              <a:t>O pěticiferném čísle 448** víme, že je dělitelné čísly 3 a 25. Doplňte cifry na místa hvězdiček. Najděte </a:t>
            </a:r>
            <a:r>
              <a:rPr lang="cs-CZ" sz="2000"/>
              <a:t>všechny možnosti.</a:t>
            </a:r>
            <a:endParaRPr lang="cs-CZ" sz="2000" b="1" dirty="0">
              <a:cs typeface="Arial"/>
            </a:endParaRPr>
          </a:p>
          <a:p>
            <a:pPr marL="71755" indent="0">
              <a:buNone/>
            </a:pPr>
            <a:r>
              <a:rPr lang="cs-CZ" sz="2000" b="1" dirty="0"/>
              <a:t>Příklad 4</a:t>
            </a:r>
            <a:endParaRPr lang="cs-CZ" sz="2000" b="1" dirty="0">
              <a:cs typeface="Arial"/>
            </a:endParaRPr>
          </a:p>
          <a:p>
            <a:pPr marL="71755" indent="0">
              <a:buNone/>
            </a:pPr>
            <a:r>
              <a:rPr lang="cs-CZ" sz="2000" dirty="0"/>
              <a:t>Z čísla 74 851 562 vyškrtněte čtyři cifry tak, aby vzniklé číslo bylo dělitelné pěti a třemi. Najděte všechny možnosti. </a:t>
            </a:r>
            <a:endParaRPr lang="cs-CZ" sz="2000" dirty="0">
              <a:cs typeface="Arial"/>
            </a:endParaRPr>
          </a:p>
          <a:p>
            <a:pPr marL="71755" indent="0">
              <a:buNone/>
            </a:pPr>
            <a:r>
              <a:rPr lang="cs-CZ" sz="2000" b="1" dirty="0"/>
              <a:t>Příklad 5</a:t>
            </a:r>
            <a:endParaRPr lang="cs-CZ" sz="2000" b="1" dirty="0">
              <a:cs typeface="Arial"/>
            </a:endParaRPr>
          </a:p>
          <a:p>
            <a:pPr marL="71755" indent="0">
              <a:buNone/>
            </a:pPr>
            <a:r>
              <a:rPr lang="cs-CZ" sz="2000" dirty="0"/>
              <a:t>Doplňte rodné číslo 950324/**** tak, aby bylo platné. Stačí uvést jednu možnost.</a:t>
            </a:r>
            <a:endParaRPr lang="cs-CZ" sz="2000" dirty="0">
              <a:cs typeface="Arial"/>
            </a:endParaRPr>
          </a:p>
          <a:p>
            <a:pPr marL="71755" indent="0">
              <a:buNone/>
            </a:pPr>
            <a:r>
              <a:rPr lang="cs-CZ" sz="2000" b="1" dirty="0">
                <a:solidFill>
                  <a:srgbClr val="969696"/>
                </a:solidFill>
              </a:rPr>
              <a:t>Příklad 6</a:t>
            </a:r>
            <a:endParaRPr lang="cs-CZ" sz="2000" b="1" dirty="0">
              <a:solidFill>
                <a:srgbClr val="969696"/>
              </a:solidFill>
              <a:cs typeface="Arial"/>
            </a:endParaRPr>
          </a:p>
          <a:p>
            <a:pPr marL="71755" indent="0">
              <a:buNone/>
            </a:pPr>
            <a:r>
              <a:rPr lang="cs-CZ" sz="2000" dirty="0">
                <a:solidFill>
                  <a:srgbClr val="969696"/>
                </a:solidFill>
              </a:rPr>
              <a:t>Dokažte s využitím rozvinutého zápisu čísla kritérium dělitelnosti</a:t>
            </a:r>
            <a:endParaRPr lang="cs-CZ" sz="2000" dirty="0">
              <a:solidFill>
                <a:srgbClr val="969696"/>
              </a:solidFill>
              <a:cs typeface="Arial"/>
            </a:endParaRPr>
          </a:p>
          <a:p>
            <a:pPr marL="528955" indent="-457200">
              <a:buFont typeface="+mj-lt"/>
              <a:buAutoNum type="alphaLcParenR"/>
            </a:pPr>
            <a:r>
              <a:rPr lang="cs-CZ" sz="2000" dirty="0">
                <a:solidFill>
                  <a:srgbClr val="969696"/>
                </a:solidFill>
              </a:rPr>
              <a:t>čtyřmi</a:t>
            </a:r>
            <a:endParaRPr lang="cs-CZ" sz="2000" dirty="0">
              <a:solidFill>
                <a:srgbClr val="969696"/>
              </a:solidFill>
              <a:cs typeface="Arial"/>
            </a:endParaRPr>
          </a:p>
          <a:p>
            <a:pPr marL="528955" indent="-457200">
              <a:buFont typeface="+mj-lt"/>
              <a:buAutoNum type="alphaLcParenR"/>
            </a:pPr>
            <a:r>
              <a:rPr lang="cs-CZ" sz="2000" dirty="0">
                <a:solidFill>
                  <a:srgbClr val="969696"/>
                </a:solidFill>
              </a:rPr>
              <a:t>devíti</a:t>
            </a:r>
            <a:endParaRPr lang="cs-CZ" sz="2000" dirty="0">
              <a:solidFill>
                <a:srgbClr val="969696"/>
              </a:solidFill>
              <a:cs typeface="Arial"/>
            </a:endParaRPr>
          </a:p>
          <a:p>
            <a:pPr marL="71755" indent="0">
              <a:buNone/>
            </a:pPr>
            <a:endParaRPr lang="cs-CZ" sz="2000" dirty="0">
              <a:solidFill>
                <a:srgbClr val="969696"/>
              </a:solidFill>
              <a:cs typeface="Arial"/>
            </a:endParaRPr>
          </a:p>
          <a:p>
            <a:pPr marL="71755" indent="0">
              <a:buNone/>
            </a:pPr>
            <a:endParaRPr lang="cs-CZ" sz="2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8588692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4C5DB02F537614FB66EB71B0726DE94" ma:contentTypeVersion="12" ma:contentTypeDescription="Vytvoří nový dokument" ma:contentTypeScope="" ma:versionID="5957f70aae1bf6d4f3c413232a838aaf">
  <xsd:schema xmlns:xsd="http://www.w3.org/2001/XMLSchema" xmlns:xs="http://www.w3.org/2001/XMLSchema" xmlns:p="http://schemas.microsoft.com/office/2006/metadata/properties" xmlns:ns3="aead6d3a-feb0-4a8c-9062-9bbd8c74d735" xmlns:ns4="a248b50f-04c3-43c7-88f4-d651881e6eee" targetNamespace="http://schemas.microsoft.com/office/2006/metadata/properties" ma:root="true" ma:fieldsID="aa7d58375dfd1408270f1bef9ca8bbae" ns3:_="" ns4:_="">
    <xsd:import namespace="aead6d3a-feb0-4a8c-9062-9bbd8c74d735"/>
    <xsd:import namespace="a248b50f-04c3-43c7-88f4-d651881e6ee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ad6d3a-feb0-4a8c-9062-9bbd8c74d7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48b50f-04c3-43c7-88f4-d651881e6ee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EA35CB5-3824-41CF-93C8-5F3893FD54F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FFA4532-ED02-477D-A099-543593A791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ead6d3a-feb0-4a8c-9062-9bbd8c74d735"/>
    <ds:schemaRef ds:uri="a248b50f-04c3-43c7-88f4-d651881e6e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99F38DF-F8CA-42D8-8500-71622EDA5167}">
  <ds:schemaRefs>
    <ds:schemaRef ds:uri="http://schemas.openxmlformats.org/package/2006/metadata/core-properties"/>
    <ds:schemaRef ds:uri="http://schemas.microsoft.com/office/2006/metadata/properties"/>
    <ds:schemaRef ds:uri="aead6d3a-feb0-4a8c-9062-9bbd8c74d735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a248b50f-04c3-43c7-88f4-d651881e6eee"/>
    <ds:schemaRef ds:uri="http://www.w3.org/XML/1998/namespace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324</TotalTime>
  <Words>824</Words>
  <Application>Microsoft Office PowerPoint</Application>
  <PresentationFormat>Širokoúhlá obrazovka</PresentationFormat>
  <Paragraphs>65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Cambria Math</vt:lpstr>
      <vt:lpstr>Tahoma</vt:lpstr>
      <vt:lpstr>Wingdings</vt:lpstr>
      <vt:lpstr>Prezentace_MU_CZ</vt:lpstr>
      <vt:lpstr>Aritmetika 2 – jaro 2021  2. prezentace</vt:lpstr>
      <vt:lpstr>Znaky dělitelnost</vt:lpstr>
      <vt:lpstr>Prezentace aplikace PowerPoint</vt:lpstr>
      <vt:lpstr>Znaky dělitelnosti</vt:lpstr>
      <vt:lpstr>Prezentace aplikace PowerPoint</vt:lpstr>
      <vt:lpstr>Prezentace aplikace PowerPoint</vt:lpstr>
      <vt:lpstr>Příklady</vt:lpstr>
      <vt:lpstr>Příklady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Aritmetika 2 – jaro 2021</dc:title>
  <dc:creator>Petra Bušková</dc:creator>
  <cp:lastModifiedBy>Petra Bušková</cp:lastModifiedBy>
  <cp:revision>27</cp:revision>
  <cp:lastPrinted>1601-01-01T00:00:00Z</cp:lastPrinted>
  <dcterms:created xsi:type="dcterms:W3CDTF">2021-02-28T16:34:58Z</dcterms:created>
  <dcterms:modified xsi:type="dcterms:W3CDTF">2021-03-09T08:08:09Z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0x01010074C5DB02F537614FB66EB71B0726DE94</vt:lpwstr>
  </property>
</Properties>
</file>