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80" r:id="rId3"/>
    <p:sldId id="282" r:id="rId4"/>
    <p:sldId id="283" r:id="rId5"/>
    <p:sldId id="284" r:id="rId6"/>
    <p:sldId id="293" r:id="rId7"/>
    <p:sldId id="299" r:id="rId8"/>
    <p:sldId id="297" r:id="rId9"/>
    <p:sldId id="298" r:id="rId10"/>
    <p:sldId id="300" r:id="rId11"/>
    <p:sldId id="296" r:id="rId12"/>
    <p:sldId id="285" r:id="rId13"/>
    <p:sldId id="301" r:id="rId14"/>
    <p:sldId id="302" r:id="rId15"/>
    <p:sldId id="303" r:id="rId16"/>
    <p:sldId id="290" r:id="rId17"/>
    <p:sldId id="286" r:id="rId18"/>
    <p:sldId id="287" r:id="rId19"/>
    <p:sldId id="288" r:id="rId20"/>
    <p:sldId id="292" r:id="rId21"/>
    <p:sldId id="289" r:id="rId22"/>
    <p:sldId id="291" r:id="rId23"/>
    <p:sldId id="295" r:id="rId24"/>
    <p:sldId id="313" r:id="rId25"/>
    <p:sldId id="304" r:id="rId26"/>
    <p:sldId id="305" r:id="rId27"/>
    <p:sldId id="306" r:id="rId28"/>
    <p:sldId id="307" r:id="rId29"/>
    <p:sldId id="312" r:id="rId30"/>
    <p:sldId id="308" r:id="rId31"/>
    <p:sldId id="309" r:id="rId32"/>
    <p:sldId id="310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ůžena Blažková" initials="RB" lastIdx="1" clrIdx="0">
    <p:extLst>
      <p:ext uri="{19B8F6BF-5375-455C-9EA6-DF929625EA0E}">
        <p15:presenceInfo xmlns:p15="http://schemas.microsoft.com/office/powerpoint/2012/main" userId="Růžena Blažk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21" autoAdjust="0"/>
    <p:restoredTop sz="94660"/>
  </p:normalViewPr>
  <p:slideViewPr>
    <p:cSldViewPr snapToGrid="0">
      <p:cViewPr varScale="1">
        <p:scale>
          <a:sx n="70" d="100"/>
          <a:sy n="70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DD7BF-2F7C-445F-BC4F-FFE2EA6F866E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8E066-EFCB-4F1B-A006-C41FEE273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013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543F-265D-4647-B49A-F55129CD7002}" type="datetime1">
              <a:rPr lang="cs-CZ" smtClean="0"/>
              <a:t>19.04.2022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71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9A5FB-E3EE-4154-B816-37153E7B3DC3}" type="datetime1">
              <a:rPr lang="cs-CZ" smtClean="0"/>
              <a:t>19.04.2022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31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75E8A-D704-418A-9668-42EEEA9BF5E3}" type="datetime1">
              <a:rPr lang="cs-CZ" smtClean="0"/>
              <a:t>19.04.2022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1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F827-A81E-48D9-99AF-556D9BD63360}" type="datetime1">
              <a:rPr lang="cs-CZ" smtClean="0"/>
              <a:t>19.04.2022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00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1A83C-CF53-4EED-AB53-A0743CE747F6}" type="datetime1">
              <a:rPr lang="cs-CZ" smtClean="0"/>
              <a:t>19.04.2022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1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62B3-737E-44FC-84E8-A9D6C3DBEBBB}" type="datetime1">
              <a:rPr lang="cs-CZ" smtClean="0"/>
              <a:t>19.04.2022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33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B874-8635-493E-B2E1-59DFB276DEC4}" type="datetime1">
              <a:rPr lang="cs-CZ" smtClean="0"/>
              <a:t>19.04.2022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85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23D1F-71D4-4588-9A51-77ECCE1B9880}" type="datetime1">
              <a:rPr lang="cs-CZ" smtClean="0"/>
              <a:t>19.04.2022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7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2BDB-1FCA-47D9-94F0-2B06AD5B7C6E}" type="datetime1">
              <a:rPr lang="cs-CZ" smtClean="0"/>
              <a:t>19.04.2022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62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D4BB-A362-4D66-AB1A-83C1DBC33E9F}" type="datetime1">
              <a:rPr lang="cs-CZ" smtClean="0"/>
              <a:t>19.04.2022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19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5E41F-6DFE-46B4-A5BE-B95575B2B5C4}" type="datetime1">
              <a:rPr lang="cs-CZ" smtClean="0"/>
              <a:t>19.04.2022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53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11D64-C400-4B90-A511-1E37ADE49BB1}" type="datetime1">
              <a:rPr lang="cs-CZ" smtClean="0"/>
              <a:t>19.04.2022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Růžena Blažková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8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teaWIVkCrY&amp;t=16s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Geometrie v učivu matematiky 1. stupně ZŠ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IMAp09   Didaktika matematiky </a:t>
            </a:r>
          </a:p>
          <a:p>
            <a:endParaRPr lang="cs-CZ" dirty="0"/>
          </a:p>
          <a:p>
            <a:r>
              <a:rPr lang="cs-CZ" dirty="0"/>
              <a:t>Růžena Blažková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127728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Vzájemná poloha tří rovin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037" y="1407410"/>
            <a:ext cx="10515600" cy="4351338"/>
          </a:xfrm>
        </p:spPr>
        <p:txBody>
          <a:bodyPr/>
          <a:lstStyle/>
          <a:p>
            <a:pPr algn="just"/>
            <a:r>
              <a:rPr lang="cs-CZ" dirty="0"/>
              <a:t>Tři roviny nemají společný bod, jsou rovnoběžné</a:t>
            </a:r>
          </a:p>
          <a:p>
            <a:pPr algn="just"/>
            <a:r>
              <a:rPr lang="cs-CZ" dirty="0"/>
              <a:t>Dvě roviny jsou rovnoběžné, třetí rovina je s oběma různoběžná, průsečnice jsou  rovnoběžné přímky</a:t>
            </a:r>
          </a:p>
          <a:p>
            <a:pPr algn="just"/>
            <a:r>
              <a:rPr lang="cs-CZ" dirty="0"/>
              <a:t>Všechny tři roviny jsou různoběžné, průsečnice jsou rovnoběžné přímky („střecha“)</a:t>
            </a:r>
          </a:p>
          <a:p>
            <a:pPr algn="just"/>
            <a:r>
              <a:rPr lang="cs-CZ" dirty="0"/>
              <a:t>Všechny tři roviny jsou různoběžné a protínají se v jedné přímce (svazek)</a:t>
            </a:r>
          </a:p>
          <a:p>
            <a:pPr algn="just"/>
            <a:r>
              <a:rPr lang="cs-CZ" dirty="0"/>
              <a:t>Všechny tři roviny jsou různoběžné, jejich průsečnice s protínají v jednom bodě  (tři sousední stěny místnosti)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3627164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Stěny mnohostěnu – mnohoúhelníky</a:t>
            </a:r>
          </a:p>
          <a:p>
            <a:r>
              <a:rPr lang="cs-CZ" dirty="0"/>
              <a:t>Hrany mnohostěnu – strany mnohoúhelníků</a:t>
            </a:r>
          </a:p>
          <a:p>
            <a:r>
              <a:rPr lang="cs-CZ" dirty="0"/>
              <a:t>Vrcholy mnohostěnu – vrcholy mnohoúhelníků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863893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Tělesa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Mnohostěny</a:t>
            </a:r>
          </a:p>
          <a:p>
            <a:r>
              <a:rPr lang="cs-CZ" dirty="0"/>
              <a:t>Kvádr, krychle, hranol – hledejte reprezentace v realitě</a:t>
            </a:r>
          </a:p>
          <a:p>
            <a:endParaRPr lang="cs-CZ" dirty="0"/>
          </a:p>
        </p:txBody>
      </p:sp>
      <p:sp>
        <p:nvSpPr>
          <p:cNvPr id="4" name="Krychle 3"/>
          <p:cNvSpPr/>
          <p:nvPr/>
        </p:nvSpPr>
        <p:spPr>
          <a:xfrm>
            <a:off x="3434080" y="4785360"/>
            <a:ext cx="1216152" cy="12161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</a:t>
            </a:r>
          </a:p>
        </p:txBody>
      </p:sp>
      <p:sp>
        <p:nvSpPr>
          <p:cNvPr id="5" name="Krychle 4"/>
          <p:cNvSpPr/>
          <p:nvPr/>
        </p:nvSpPr>
        <p:spPr>
          <a:xfrm>
            <a:off x="5645277" y="3755644"/>
            <a:ext cx="1167892" cy="20594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</a:t>
            </a:r>
          </a:p>
        </p:txBody>
      </p:sp>
      <p:sp>
        <p:nvSpPr>
          <p:cNvPr id="6" name="Krychle 5"/>
          <p:cNvSpPr/>
          <p:nvPr/>
        </p:nvSpPr>
        <p:spPr>
          <a:xfrm>
            <a:off x="1323466" y="3913632"/>
            <a:ext cx="1520317" cy="239826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4004723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Hranol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n</a:t>
            </a:r>
            <a:r>
              <a:rPr lang="cs-CZ" dirty="0"/>
              <a:t> </a:t>
            </a:r>
            <a:r>
              <a:rPr lang="cs-CZ" dirty="0" err="1"/>
              <a:t>boký</a:t>
            </a:r>
            <a:r>
              <a:rPr lang="cs-CZ" dirty="0"/>
              <a:t> hranol, pravidelný </a:t>
            </a:r>
            <a:r>
              <a:rPr lang="cs-CZ" i="1" dirty="0"/>
              <a:t>n</a:t>
            </a:r>
            <a:r>
              <a:rPr lang="cs-CZ" dirty="0"/>
              <a:t> </a:t>
            </a:r>
            <a:r>
              <a:rPr lang="cs-CZ" dirty="0" err="1"/>
              <a:t>boký</a:t>
            </a:r>
            <a:r>
              <a:rPr lang="cs-CZ" dirty="0"/>
              <a:t> hranol</a:t>
            </a:r>
          </a:p>
          <a:p>
            <a:r>
              <a:rPr lang="cs-CZ" dirty="0"/>
              <a:t>Hranol kosý</a:t>
            </a:r>
          </a:p>
          <a:p>
            <a:r>
              <a:rPr lang="cs-CZ" dirty="0"/>
              <a:t>Hranol kolmý</a:t>
            </a:r>
          </a:p>
          <a:p>
            <a:endParaRPr lang="cs-CZ" dirty="0"/>
          </a:p>
          <a:p>
            <a:r>
              <a:rPr lang="cs-CZ" dirty="0"/>
              <a:t>Podstava hranolu, podstavná hrana</a:t>
            </a:r>
          </a:p>
          <a:p>
            <a:r>
              <a:rPr lang="cs-CZ" dirty="0"/>
              <a:t>Boční stěna hranolu, boční hrana</a:t>
            </a:r>
          </a:p>
          <a:p>
            <a:r>
              <a:rPr lang="cs-CZ" dirty="0"/>
              <a:t>Vrchol hranolu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611514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Kvádr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Kvádr je kolmý hranol, jehož podstavou je pravoúhelník (obdélník nebo čtverec)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Pojmy: </a:t>
            </a:r>
          </a:p>
          <a:p>
            <a:pPr algn="just"/>
            <a:r>
              <a:rPr lang="cs-CZ" dirty="0"/>
              <a:t>Stěny kvádru – obdélníky nebo čtverce, protější stěny jsou shodné</a:t>
            </a:r>
          </a:p>
          <a:p>
            <a:pPr algn="just"/>
            <a:r>
              <a:rPr lang="cs-CZ" dirty="0"/>
              <a:t>Hrany kvádru - úsečky </a:t>
            </a:r>
          </a:p>
          <a:p>
            <a:pPr algn="just"/>
            <a:r>
              <a:rPr lang="cs-CZ" dirty="0"/>
              <a:t>Vrcholy kvádru – vrcholy obdélníků</a:t>
            </a:r>
          </a:p>
          <a:p>
            <a:pPr algn="just"/>
            <a:r>
              <a:rPr lang="cs-CZ" dirty="0"/>
              <a:t>Délky hran vycházející z téhož vrcholu  jsou rozměry kvádru</a:t>
            </a:r>
          </a:p>
          <a:p>
            <a:pPr algn="just"/>
            <a:r>
              <a:rPr lang="cs-CZ" dirty="0"/>
              <a:t>Úhlopříčka stěnová, úhlopříčka tělesová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4063293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Krychle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Krychle je pravidelný čtyřboký hranol, jehož všechny stěny jsou shodné čtverce</a:t>
            </a:r>
          </a:p>
          <a:p>
            <a:r>
              <a:rPr lang="cs-CZ" dirty="0"/>
              <a:t>Všechny tři rozměry jsou stejné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Znázorňování mnohostěnů ve volném rovnoběžném promítání,</a:t>
            </a:r>
          </a:p>
          <a:p>
            <a:r>
              <a:rPr lang="cs-CZ" dirty="0"/>
              <a:t>Vnímání vztahu – rovina, prostor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818040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Jehlan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Pravidelný </a:t>
            </a:r>
            <a:r>
              <a:rPr lang="cs-CZ" i="1" dirty="0"/>
              <a:t>n</a:t>
            </a:r>
            <a:r>
              <a:rPr lang="cs-CZ" dirty="0"/>
              <a:t> </a:t>
            </a:r>
            <a:r>
              <a:rPr lang="cs-CZ" dirty="0" err="1"/>
              <a:t>boký</a:t>
            </a:r>
            <a:r>
              <a:rPr lang="cs-CZ" dirty="0"/>
              <a:t> jehlan</a:t>
            </a:r>
          </a:p>
          <a:p>
            <a:pPr marL="0" indent="0">
              <a:buNone/>
            </a:pPr>
            <a:r>
              <a:rPr lang="cs-CZ" dirty="0"/>
              <a:t>Hlavní vrchol jehlanu</a:t>
            </a:r>
          </a:p>
          <a:p>
            <a:pPr marL="0" indent="0">
              <a:buNone/>
            </a:pPr>
            <a:r>
              <a:rPr lang="cs-CZ" dirty="0"/>
              <a:t>Vrchol podstavy                                          </a:t>
            </a:r>
          </a:p>
          <a:p>
            <a:pPr marL="0" indent="0">
              <a:buNone/>
            </a:pPr>
            <a:r>
              <a:rPr lang="cs-CZ" dirty="0"/>
              <a:t>Podstava jehlanu, podstavná hrana</a:t>
            </a:r>
          </a:p>
          <a:p>
            <a:pPr marL="0" indent="0">
              <a:buNone/>
            </a:pPr>
            <a:r>
              <a:rPr lang="cs-CZ" dirty="0"/>
              <a:t>Boční stěna jehlanu, boční hrana</a:t>
            </a:r>
          </a:p>
          <a:p>
            <a:pPr marL="0" indent="0">
              <a:buNone/>
            </a:pPr>
            <a:r>
              <a:rPr lang="cs-CZ" dirty="0"/>
              <a:t>Boční stěny jehlanu jsou trojúhelníky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rozhodnutí 3"/>
          <p:cNvSpPr/>
          <p:nvPr/>
        </p:nvSpPr>
        <p:spPr>
          <a:xfrm>
            <a:off x="6369304" y="4325258"/>
            <a:ext cx="3282696" cy="122965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>
            <a:endCxn id="4" idx="0"/>
          </p:cNvCxnSpPr>
          <p:nvPr/>
        </p:nvCxnSpPr>
        <p:spPr>
          <a:xfrm>
            <a:off x="7895771" y="1422400"/>
            <a:ext cx="114881" cy="2902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>
            <a:endCxn id="4" idx="3"/>
          </p:cNvCxnSpPr>
          <p:nvPr/>
        </p:nvCxnSpPr>
        <p:spPr>
          <a:xfrm>
            <a:off x="7895771" y="1422400"/>
            <a:ext cx="1756229" cy="3517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>
            <a:endCxn id="4" idx="1"/>
          </p:cNvCxnSpPr>
          <p:nvPr/>
        </p:nvCxnSpPr>
        <p:spPr>
          <a:xfrm flipH="1">
            <a:off x="6369304" y="1422400"/>
            <a:ext cx="1526467" cy="3517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>
            <a:endCxn id="4" idx="2"/>
          </p:cNvCxnSpPr>
          <p:nvPr/>
        </p:nvCxnSpPr>
        <p:spPr>
          <a:xfrm>
            <a:off x="7895771" y="1422400"/>
            <a:ext cx="114881" cy="4132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759895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Tělesa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Rotační tělesa </a:t>
            </a:r>
          </a:p>
          <a:p>
            <a:r>
              <a:rPr lang="cs-CZ" dirty="0"/>
              <a:t>Válec, koule, kužel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Válec – rotace obdélníku kolem jedné strany</a:t>
            </a:r>
          </a:p>
          <a:p>
            <a:r>
              <a:rPr lang="cs-CZ" dirty="0"/>
              <a:t>Koule  - rotace půlkruhu kolem průměru</a:t>
            </a:r>
          </a:p>
          <a:p>
            <a:r>
              <a:rPr lang="cs-CZ" dirty="0"/>
              <a:t>Kužel – rotace pravoúhlého trojúhelníku kolem jedné odvěsny</a:t>
            </a:r>
          </a:p>
        </p:txBody>
      </p:sp>
      <p:sp>
        <p:nvSpPr>
          <p:cNvPr id="4" name="Válec 3"/>
          <p:cNvSpPr/>
          <p:nvPr/>
        </p:nvSpPr>
        <p:spPr>
          <a:xfrm>
            <a:off x="1623060" y="3393218"/>
            <a:ext cx="914400" cy="12161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526280" y="4014216"/>
            <a:ext cx="914400" cy="539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>
            <a:stCxn id="7" idx="2"/>
          </p:cNvCxnSpPr>
          <p:nvPr/>
        </p:nvCxnSpPr>
        <p:spPr>
          <a:xfrm flipV="1">
            <a:off x="4526280" y="2889504"/>
            <a:ext cx="374904" cy="1394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>
            <a:endCxn id="7" idx="6"/>
          </p:cNvCxnSpPr>
          <p:nvPr/>
        </p:nvCxnSpPr>
        <p:spPr>
          <a:xfrm>
            <a:off x="4892040" y="2880360"/>
            <a:ext cx="548640" cy="1403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3076956" y="370789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13"/>
          <p:cNvCxnSpPr>
            <a:stCxn id="12" idx="0"/>
            <a:endCxn id="12" idx="4"/>
          </p:cNvCxnSpPr>
          <p:nvPr/>
        </p:nvCxnSpPr>
        <p:spPr>
          <a:xfrm>
            <a:off x="3534156" y="3707892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4024048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dětmi</a:t>
            </a:r>
          </a:p>
        </p:txBody>
      </p:sp>
      <p:sp>
        <p:nvSpPr>
          <p:cNvPr id="4" name="Obdélník 3"/>
          <p:cNvSpPr/>
          <p:nvPr/>
        </p:nvSpPr>
        <p:spPr>
          <a:xfrm>
            <a:off x="2944368" y="388620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Modelování, sestavování, rozvoj motoriky</a:t>
            </a:r>
          </a:p>
          <a:p>
            <a:pPr marL="0" indent="0">
              <a:buNone/>
            </a:pPr>
            <a:r>
              <a:rPr lang="cs-CZ" dirty="0"/>
              <a:t>Práce s pomůckami</a:t>
            </a:r>
          </a:p>
          <a:p>
            <a:pPr marL="0" indent="0">
              <a:buNone/>
            </a:pPr>
            <a:r>
              <a:rPr lang="cs-CZ" dirty="0"/>
              <a:t>Práce s modely</a:t>
            </a:r>
          </a:p>
          <a:p>
            <a:pPr marL="0" indent="0">
              <a:buNone/>
            </a:pPr>
            <a:r>
              <a:rPr lang="cs-CZ" dirty="0"/>
              <a:t>Využívání počítačových her – </a:t>
            </a:r>
            <a:r>
              <a:rPr lang="cs-CZ" dirty="0" err="1"/>
              <a:t>Minecraft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098413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Stavby z krychlí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Libovolně, podle vlastní fantazie</a:t>
            </a:r>
          </a:p>
          <a:p>
            <a:r>
              <a:rPr lang="cs-CZ" dirty="0"/>
              <a:t>Podle plánu</a:t>
            </a:r>
          </a:p>
          <a:p>
            <a:r>
              <a:rPr lang="cs-CZ" dirty="0"/>
              <a:t>Dodržení zákonitosti</a:t>
            </a:r>
          </a:p>
          <a:p>
            <a:r>
              <a:rPr lang="cs-CZ" dirty="0"/>
              <a:t>Kótovaný půdorys</a:t>
            </a:r>
          </a:p>
          <a:p>
            <a:r>
              <a:rPr lang="cs-CZ" dirty="0"/>
              <a:t>Znázornění ve volném rovnoběžném promítání</a:t>
            </a:r>
          </a:p>
          <a:p>
            <a:r>
              <a:rPr lang="cs-CZ" dirty="0"/>
              <a:t>Pohledy – nárys, půdorys, bokorys – pohled ze předu, shora, zprava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98491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Tělesa v učivu geometrie na 1. stupni ZŠ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RVP ZV</a:t>
            </a:r>
          </a:p>
          <a:p>
            <a:pPr marL="0" indent="0" algn="just">
              <a:buNone/>
            </a:pPr>
            <a:r>
              <a:rPr lang="cs-CZ" dirty="0"/>
              <a:t>Žák: </a:t>
            </a:r>
          </a:p>
          <a:p>
            <a:pPr marL="0" indent="0" algn="just">
              <a:buNone/>
            </a:pPr>
            <a:r>
              <a:rPr lang="cs-CZ" dirty="0"/>
              <a:t>Rozezná, pojmenuje, vymodeluje a popíše jednoduchá tělesa</a:t>
            </a:r>
          </a:p>
          <a:p>
            <a:pPr marL="0" indent="0" algn="just">
              <a:buNone/>
            </a:pPr>
            <a:r>
              <a:rPr lang="cs-CZ" dirty="0"/>
              <a:t>Nachází v realitě jejich reprezentaci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Učivo:</a:t>
            </a:r>
          </a:p>
          <a:p>
            <a:pPr marL="0" indent="0" algn="just">
              <a:buNone/>
            </a:pPr>
            <a:r>
              <a:rPr lang="cs-CZ" dirty="0"/>
              <a:t>Základní útvary v prostoru: kvádr, krychle, jehlan, koule, kužel, válec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662758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Transformace staveb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dané stavby sestav jinou stavbu – které krychle ubereš?</a:t>
            </a:r>
          </a:p>
          <a:p>
            <a:endParaRPr lang="cs-CZ" dirty="0"/>
          </a:p>
          <a:p>
            <a:r>
              <a:rPr lang="cs-CZ" dirty="0"/>
              <a:t>Nikoliv stavbu zbořit a postavit jinou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181167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Sítě mnohostěnů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Síť mnohostěnu je mnohoúhelník sestavený ze stěn tělesa tak (např.  nakreslený na papír), aby se např. po vystřižení z papíru mohlo těleso sestavit pomocí své hranice.</a:t>
            </a:r>
          </a:p>
          <a:p>
            <a:endParaRPr lang="cs-CZ" dirty="0"/>
          </a:p>
          <a:p>
            <a:r>
              <a:rPr lang="cs-CZ" dirty="0"/>
              <a:t>Práce s krabičkami</a:t>
            </a:r>
          </a:p>
          <a:p>
            <a:endParaRPr lang="cs-CZ" dirty="0"/>
          </a:p>
          <a:p>
            <a:r>
              <a:rPr lang="cs-CZ" dirty="0"/>
              <a:t>Krychle má 11 různých sítí </a:t>
            </a:r>
          </a:p>
          <a:p>
            <a:r>
              <a:rPr lang="cs-CZ" dirty="0"/>
              <a:t>Síť jehlanu</a:t>
            </a:r>
          </a:p>
          <a:p>
            <a:r>
              <a:rPr lang="cs-CZ" dirty="0" err="1"/>
              <a:t>magformers</a:t>
            </a:r>
            <a:endParaRPr lang="cs-CZ" dirty="0"/>
          </a:p>
          <a:p>
            <a:r>
              <a:rPr lang="cs-CZ" dirty="0">
                <a:hlinkClick r:id="rId2"/>
              </a:rPr>
              <a:t>https://www.youtube.com/watch?v=YteaWIVkCrY&amp;t=16s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3465749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Povrch mnohostěnu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Povrch mnohostěnu: hranice tělesa v prostoru</a:t>
            </a:r>
          </a:p>
          <a:p>
            <a:r>
              <a:rPr lang="cs-CZ" dirty="0"/>
              <a:t>                                      velikost této hranice</a:t>
            </a:r>
          </a:p>
          <a:p>
            <a:endParaRPr lang="cs-CZ" dirty="0"/>
          </a:p>
          <a:p>
            <a:r>
              <a:rPr lang="cs-CZ" dirty="0"/>
              <a:t>Povrch mnohostěnu se vypočítá jako součet obsahů všech stěn mnohostěnu.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3857872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Povrch kvádru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Vycházíme z aktivní činnosti žáků</a:t>
            </a:r>
          </a:p>
          <a:p>
            <a:endParaRPr lang="cs-CZ" dirty="0"/>
          </a:p>
          <a:p>
            <a:r>
              <a:rPr lang="cs-CZ" dirty="0"/>
              <a:t>Krabička, vytvoření sítě kvádru, zjištění rozměrů kvádru</a:t>
            </a:r>
          </a:p>
          <a:p>
            <a:r>
              <a:rPr lang="cs-CZ" dirty="0"/>
              <a:t>Využití obsahu obdélníku</a:t>
            </a:r>
          </a:p>
          <a:p>
            <a:endParaRPr lang="cs-CZ" dirty="0"/>
          </a:p>
          <a:p>
            <a:r>
              <a:rPr lang="cs-CZ" dirty="0"/>
              <a:t>S = </a:t>
            </a:r>
            <a:r>
              <a:rPr lang="cs-CZ" i="1" dirty="0"/>
              <a:t>2(ab + </a:t>
            </a:r>
            <a:r>
              <a:rPr lang="cs-CZ" i="1" dirty="0" err="1"/>
              <a:t>ac</a:t>
            </a:r>
            <a:r>
              <a:rPr lang="cs-CZ" i="1" dirty="0"/>
              <a:t> + </a:t>
            </a:r>
            <a:r>
              <a:rPr lang="cs-CZ" i="1" dirty="0" err="1"/>
              <a:t>bc</a:t>
            </a:r>
            <a:r>
              <a:rPr lang="cs-CZ" i="1" dirty="0"/>
              <a:t>)</a:t>
            </a:r>
          </a:p>
          <a:p>
            <a:endParaRPr lang="cs-CZ" i="1" dirty="0"/>
          </a:p>
          <a:p>
            <a:r>
              <a:rPr lang="cs-CZ" dirty="0"/>
              <a:t>Analogicky si děti odvodí povrch krychle S = 6. </a:t>
            </a:r>
            <a:r>
              <a:rPr lang="cs-CZ" i="1" dirty="0"/>
              <a:t>a · a</a:t>
            </a:r>
            <a:r>
              <a:rPr lang="cs-CZ" dirty="0"/>
              <a:t>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3799344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CAE32-FDB3-45BE-82D1-12C224004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Platónova tělesa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54308E-889B-461C-8A19-88B5EEE5E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Pravidelný konvexní mnohostěn, ze jehož každého vrcholu vychází stejný počet hran a jehož stěny jsou shodné pravidelné mnohoúhelníky.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C40FB57-8645-4A33-BFCA-BCCC6EC6A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7714553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Platónova tělesa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Čtyřstěn</a:t>
            </a:r>
          </a:p>
          <a:p>
            <a:r>
              <a:rPr lang="cs-CZ" dirty="0"/>
              <a:t>Krychle</a:t>
            </a:r>
          </a:p>
          <a:p>
            <a:r>
              <a:rPr lang="cs-CZ" dirty="0"/>
              <a:t>Osmistěn</a:t>
            </a:r>
          </a:p>
          <a:p>
            <a:r>
              <a:rPr lang="cs-CZ" dirty="0"/>
              <a:t>Dvanáctistěn</a:t>
            </a:r>
          </a:p>
          <a:p>
            <a:r>
              <a:rPr lang="cs-CZ" dirty="0"/>
              <a:t>Dvacetistěn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(počet stěn, počet vrcholů, počet hran)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5506700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Eulerova věta pro mnohostěny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370" y="1027906"/>
            <a:ext cx="10515600" cy="3230195"/>
          </a:xfrm>
        </p:spPr>
        <p:txBody>
          <a:bodyPr/>
          <a:lstStyle/>
          <a:p>
            <a:endParaRPr lang="cs-CZ" i="1" dirty="0"/>
          </a:p>
          <a:p>
            <a:r>
              <a:rPr lang="cs-CZ" dirty="0"/>
              <a:t>                                     Počet stěn     počet vrcholů    počet hran</a:t>
            </a:r>
          </a:p>
          <a:p>
            <a:endParaRPr lang="cs-CZ" dirty="0"/>
          </a:p>
          <a:p>
            <a:r>
              <a:rPr lang="cs-CZ" dirty="0"/>
              <a:t>Krychle                                6                       8                       12</a:t>
            </a:r>
          </a:p>
          <a:p>
            <a:r>
              <a:rPr lang="cs-CZ" dirty="0"/>
              <a:t>Čtyřboký jehlan                 5                        5                         8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CF266A6-DC8B-4455-A94A-6246CFA3FED3}"/>
              </a:ext>
            </a:extLst>
          </p:cNvPr>
          <p:cNvSpPr txBox="1"/>
          <p:nvPr/>
        </p:nvSpPr>
        <p:spPr>
          <a:xfrm>
            <a:off x="838200" y="5389112"/>
            <a:ext cx="8789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Eulerova věta pro mnohostěny   </a:t>
            </a:r>
            <a:r>
              <a:rPr lang="cs-CZ" i="1" dirty="0"/>
              <a:t>s + v = h + 2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73404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Jednotky měr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Jednotky délky</a:t>
            </a:r>
          </a:p>
          <a:p>
            <a:r>
              <a:rPr lang="cs-CZ" dirty="0"/>
              <a:t>Jednotky obsahu</a:t>
            </a:r>
          </a:p>
          <a:p>
            <a:r>
              <a:rPr lang="cs-CZ" dirty="0"/>
              <a:t>Jednotky objemu</a:t>
            </a:r>
          </a:p>
          <a:p>
            <a:endParaRPr lang="cs-CZ" i="1" dirty="0"/>
          </a:p>
          <a:p>
            <a:r>
              <a:rPr lang="cs-CZ" dirty="0"/>
              <a:t>Jednotky času</a:t>
            </a:r>
          </a:p>
          <a:p>
            <a:r>
              <a:rPr lang="cs-CZ" dirty="0"/>
              <a:t>Jednotky hmotnosti</a:t>
            </a:r>
          </a:p>
          <a:p>
            <a:r>
              <a:rPr lang="cs-CZ" dirty="0"/>
              <a:t>Jednotky teploty</a:t>
            </a:r>
          </a:p>
          <a:p>
            <a:endParaRPr lang="cs-CZ" dirty="0"/>
          </a:p>
          <a:p>
            <a:r>
              <a:rPr lang="cs-CZ" dirty="0"/>
              <a:t>Složené jednotky – např. rychlosti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6632830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Jednotky objemu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 jednotek krychlových a jednotek pro míry duté</a:t>
            </a:r>
          </a:p>
          <a:p>
            <a:endParaRPr lang="cs-CZ" dirty="0"/>
          </a:p>
          <a:p>
            <a:r>
              <a:rPr lang="cs-CZ" dirty="0"/>
              <a:t>hl       l       dl        cl       ml</a:t>
            </a:r>
          </a:p>
          <a:p>
            <a:endParaRPr lang="cs-CZ" dirty="0"/>
          </a:p>
          <a:p>
            <a:r>
              <a:rPr lang="cs-CZ" dirty="0"/>
              <a:t>Měření objemu: odměrky</a:t>
            </a:r>
          </a:p>
          <a:p>
            <a:r>
              <a:rPr lang="cs-CZ" dirty="0"/>
              <a:t>výpočty</a:t>
            </a:r>
          </a:p>
          <a:p>
            <a:endParaRPr lang="cs-CZ" dirty="0"/>
          </a:p>
          <a:p>
            <a:r>
              <a:rPr lang="cs-CZ" dirty="0"/>
              <a:t>Mezipředmětové vztahy -  prvouka, přírodověda, vlastivěda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2786896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Jednotky hmotnosti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Základní jednotka: 1 kilogram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tuna		kilogram		gram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Jednotky nepovolené v SI, ale v praxi používané: </a:t>
            </a:r>
          </a:p>
          <a:p>
            <a:pPr marL="0" indent="0">
              <a:buNone/>
            </a:pPr>
            <a:r>
              <a:rPr lang="cs-CZ" dirty="0"/>
              <a:t>dkg,   q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Měření hmotnosti:  vážení</a:t>
            </a:r>
          </a:p>
          <a:p>
            <a:pPr marL="0" indent="0">
              <a:buNone/>
            </a:pPr>
            <a:r>
              <a:rPr lang="cs-CZ" dirty="0"/>
              <a:t>Nutné vybudovat správné představy o jednotkách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609846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prostorové představivosti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Prostorovou představivostí rozumíme schopnost vytvářet si představy geometrických objektů a jejich rozmístění, umět v představě s těmito objekty manipulovat.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Děti se pohybují v trojrozměrném prostoru</a:t>
            </a:r>
          </a:p>
          <a:p>
            <a:pPr algn="just"/>
            <a:r>
              <a:rPr lang="cs-CZ" dirty="0"/>
              <a:t>Prostorová představivost není vrozena </a:t>
            </a:r>
          </a:p>
          <a:p>
            <a:pPr algn="just"/>
            <a:r>
              <a:rPr lang="cs-CZ" dirty="0"/>
              <a:t>Optimální věk pro rozvoj: 5 - 6 roků,  11 – 12 roků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3902714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Jednotky času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jednotka     1 sekunda</a:t>
            </a:r>
          </a:p>
          <a:p>
            <a:endParaRPr lang="cs-CZ" dirty="0"/>
          </a:p>
          <a:p>
            <a:r>
              <a:rPr lang="cs-CZ" dirty="0"/>
              <a:t>h        min        s</a:t>
            </a:r>
          </a:p>
          <a:p>
            <a:r>
              <a:rPr lang="cs-CZ" dirty="0"/>
              <a:t>Den    týden    měsíc     rok</a:t>
            </a:r>
          </a:p>
          <a:p>
            <a:endParaRPr lang="cs-CZ" dirty="0"/>
          </a:p>
          <a:p>
            <a:r>
              <a:rPr lang="cs-CZ" dirty="0" err="1"/>
              <a:t>Šedesátková</a:t>
            </a:r>
            <a:r>
              <a:rPr lang="cs-CZ" dirty="0"/>
              <a:t> soustava</a:t>
            </a:r>
          </a:p>
          <a:p>
            <a:r>
              <a:rPr lang="cs-CZ" dirty="0"/>
              <a:t>1 h = 60 min = 3 600 s </a:t>
            </a:r>
          </a:p>
          <a:p>
            <a:r>
              <a:rPr lang="cs-CZ" dirty="0"/>
              <a:t>1 min = 60 s</a:t>
            </a:r>
          </a:p>
          <a:p>
            <a:r>
              <a:rPr lang="cs-CZ" dirty="0"/>
              <a:t>Měření času: hodiny, další přístroje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31706438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Jednotky času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Zápis digitální</a:t>
            </a:r>
          </a:p>
          <a:p>
            <a:r>
              <a:rPr lang="cs-CZ" dirty="0"/>
              <a:t>Čas dvanáctihodinový, čas </a:t>
            </a:r>
            <a:r>
              <a:rPr lang="cs-CZ" dirty="0" err="1"/>
              <a:t>dvacetičtyřhodinový</a:t>
            </a:r>
            <a:endParaRPr lang="cs-CZ" dirty="0"/>
          </a:p>
          <a:p>
            <a:r>
              <a:rPr lang="cs-CZ" dirty="0"/>
              <a:t>Spojení se zlomky a s desetinnými čísly</a:t>
            </a:r>
          </a:p>
          <a:p>
            <a:endParaRPr lang="cs-CZ" dirty="0"/>
          </a:p>
          <a:p>
            <a:r>
              <a:rPr lang="cs-CZ" dirty="0"/>
              <a:t>Respektovat metodický postup výuky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5830687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Teplota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Měření ve stupních Celsia</a:t>
            </a:r>
          </a:p>
          <a:p>
            <a:r>
              <a:rPr lang="cs-CZ" dirty="0"/>
              <a:t>Teploměr</a:t>
            </a:r>
          </a:p>
          <a:p>
            <a:r>
              <a:rPr lang="cs-CZ" dirty="0"/>
              <a:t>Vazba na čísla záporná a čísla desetinná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1840132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Činnosti podporující rozvoj prostorové představivosti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Poznávání základních těles a jejich prvků</a:t>
            </a:r>
          </a:p>
          <a:p>
            <a:pPr algn="just"/>
            <a:r>
              <a:rPr lang="cs-CZ" dirty="0"/>
              <a:t>Stavby ze stavebnic, stavby z krychlí</a:t>
            </a:r>
          </a:p>
          <a:p>
            <a:pPr algn="just"/>
            <a:r>
              <a:rPr lang="cs-CZ" dirty="0"/>
              <a:t>Znázorňování pohledů na těleso, kótovaný půdorys</a:t>
            </a:r>
          </a:p>
          <a:p>
            <a:pPr algn="just"/>
            <a:r>
              <a:rPr lang="cs-CZ" dirty="0"/>
              <a:t>Vytváření sítí těles</a:t>
            </a:r>
          </a:p>
          <a:p>
            <a:pPr algn="just"/>
            <a:r>
              <a:rPr lang="cs-CZ" dirty="0"/>
              <a:t>Skládání a rozkládání těles</a:t>
            </a:r>
          </a:p>
          <a:p>
            <a:pPr algn="just"/>
            <a:r>
              <a:rPr lang="cs-CZ" dirty="0"/>
              <a:t> Incidenční vlastnosti </a:t>
            </a:r>
          </a:p>
          <a:p>
            <a:pPr algn="just"/>
            <a:r>
              <a:rPr lang="cs-CZ" dirty="0"/>
              <a:t>Metrické vlastnosti</a:t>
            </a:r>
          </a:p>
          <a:p>
            <a:pPr algn="just"/>
            <a:r>
              <a:rPr lang="cs-CZ" dirty="0"/>
              <a:t>Vnímání velikostí těles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628127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Vyplňování prostoru</a:t>
            </a:r>
          </a:p>
          <a:p>
            <a:r>
              <a:rPr lang="cs-CZ" dirty="0"/>
              <a:t>Dělení prostoru</a:t>
            </a:r>
          </a:p>
          <a:p>
            <a:r>
              <a:rPr lang="cs-CZ" dirty="0"/>
              <a:t>Pohyb v prostoru</a:t>
            </a:r>
          </a:p>
          <a:p>
            <a:endParaRPr lang="cs-CZ" dirty="0"/>
          </a:p>
          <a:p>
            <a:r>
              <a:rPr lang="cs-CZ" dirty="0"/>
              <a:t>Znázornění prostorové situace v rovině</a:t>
            </a:r>
          </a:p>
          <a:p>
            <a:endParaRPr lang="cs-CZ" dirty="0"/>
          </a:p>
          <a:p>
            <a:r>
              <a:rPr lang="cs-CZ" dirty="0"/>
              <a:t>Hry:  voda, písek, </a:t>
            </a:r>
          </a:p>
          <a:p>
            <a:r>
              <a:rPr lang="cs-CZ" dirty="0"/>
              <a:t>          odměrky</a:t>
            </a:r>
          </a:p>
          <a:p>
            <a:r>
              <a:rPr lang="cs-CZ" dirty="0"/>
              <a:t>Aplikační úlohy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79817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těles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Modely plné</a:t>
            </a:r>
          </a:p>
          <a:p>
            <a:r>
              <a:rPr lang="cs-CZ" dirty="0"/>
              <a:t>Modely stěnové</a:t>
            </a:r>
          </a:p>
          <a:p>
            <a:r>
              <a:rPr lang="cs-CZ" dirty="0"/>
              <a:t>Modely hranové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Slouží k procvičení základních pojmů – bod, úsečka, čtverec, obdélník, trojúhelník, kruh </a:t>
            </a:r>
          </a:p>
          <a:p>
            <a:r>
              <a:rPr lang="cs-CZ" dirty="0"/>
              <a:t>Stavebnice: </a:t>
            </a:r>
            <a:r>
              <a:rPr lang="cs-CZ" dirty="0" err="1"/>
              <a:t>Geomag</a:t>
            </a:r>
            <a:r>
              <a:rPr lang="cs-CZ" dirty="0"/>
              <a:t>, </a:t>
            </a:r>
            <a:r>
              <a:rPr lang="cs-CZ" dirty="0" err="1"/>
              <a:t>Magformers</a:t>
            </a:r>
            <a:r>
              <a:rPr lang="cs-CZ" dirty="0"/>
              <a:t>, hrášek, párátka </a:t>
            </a:r>
          </a:p>
          <a:p>
            <a:r>
              <a:rPr lang="cs-CZ" dirty="0"/>
              <a:t>Soubory krychlí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095504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Něco geometrie</a:t>
            </a:r>
            <a:br>
              <a:rPr lang="cs-CZ" dirty="0"/>
            </a:br>
            <a:r>
              <a:rPr lang="cs-CZ" dirty="0"/>
              <a:t>Vzájemná poloha dvou přímek v prostoru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Dvě přímky leží v jedné rovině a nemají společný bod – přímky rovnoběžné</a:t>
            </a:r>
          </a:p>
          <a:p>
            <a:r>
              <a:rPr lang="cs-CZ" dirty="0"/>
              <a:t>Dvě přímky leží v jedné rovině a mají společný právě jeden bod – přímky různoběžné</a:t>
            </a:r>
          </a:p>
          <a:p>
            <a:r>
              <a:rPr lang="cs-CZ" dirty="0"/>
              <a:t>Dvě přímky leží v jedné rovině a mají společné dva body – přímky splývající</a:t>
            </a:r>
          </a:p>
          <a:p>
            <a:endParaRPr lang="cs-CZ" dirty="0"/>
          </a:p>
          <a:p>
            <a:r>
              <a:rPr lang="cs-CZ" dirty="0"/>
              <a:t>Dvě přímky neleží v jedné rovině a nemají společný bod – přímky mimoběžné</a:t>
            </a:r>
          </a:p>
          <a:p>
            <a:r>
              <a:rPr lang="cs-CZ" dirty="0"/>
              <a:t>Modelujte vzájemnou polohu přímek na modelech těles (např. pomocí špejlí).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056890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Vzájemná poloha přímky a roviny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Přímka a rovina:</a:t>
            </a:r>
          </a:p>
          <a:p>
            <a:r>
              <a:rPr lang="cs-CZ" dirty="0"/>
              <a:t>Přímka nemá s rovinou žádný společný bod – jsou rovnoběžné</a:t>
            </a:r>
          </a:p>
          <a:p>
            <a:r>
              <a:rPr lang="cs-CZ" dirty="0"/>
              <a:t>Přímka má s rovinou právě jeden společný bod – jsou různoběžné (zvláštním případem je kolmost přímky a roviny)</a:t>
            </a:r>
          </a:p>
          <a:p>
            <a:r>
              <a:rPr lang="cs-CZ" dirty="0"/>
              <a:t>Přímka má s rovinou společné dva body – přímka leží v rovině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Modelujte vzájemné polohy na modelech těles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2357216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Vzájemná poloha dvou rovin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Dvě roviny nemají společný bod – jsou rovnoběžné</a:t>
            </a:r>
          </a:p>
          <a:p>
            <a:r>
              <a:rPr lang="cs-CZ" dirty="0"/>
              <a:t>Dvě roviny mají společnou přímku – průsečnici – jsou různoběžné</a:t>
            </a:r>
          </a:p>
          <a:p>
            <a:r>
              <a:rPr lang="cs-CZ" dirty="0"/>
              <a:t>Dvě roviny mají společné více než dva body – splývají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Modelujte vzájemné polohy dvou rovin např. na stěnách kvádru nebo jehlanu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Růžena Blažková</a:t>
            </a:r>
          </a:p>
        </p:txBody>
      </p:sp>
    </p:spTree>
    <p:extLst>
      <p:ext uri="{BB962C8B-B14F-4D97-AF65-F5344CB8AC3E}">
        <p14:creationId xmlns:p14="http://schemas.microsoft.com/office/powerpoint/2010/main" val="31737871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1619</TotalTime>
  <Words>1141</Words>
  <Application>Microsoft Office PowerPoint</Application>
  <PresentationFormat>Širokoúhlá obrazovka</PresentationFormat>
  <Paragraphs>266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Motiv Office</vt:lpstr>
      <vt:lpstr>Geometrie v učivu matematiky 1. stupně ZŠ</vt:lpstr>
      <vt:lpstr>Tělesa v učivu geometrie na 1. stupni ZŠ</vt:lpstr>
      <vt:lpstr>Rozvoj prostorové představivosti</vt:lpstr>
      <vt:lpstr>Činnosti podporující rozvoj prostorové představivosti</vt:lpstr>
      <vt:lpstr>Aktivity</vt:lpstr>
      <vt:lpstr>Modely těles</vt:lpstr>
      <vt:lpstr>Něco geometrie Vzájemná poloha dvou přímek v prostoru</vt:lpstr>
      <vt:lpstr> Vzájemná poloha přímky a roviny</vt:lpstr>
      <vt:lpstr>Vzájemná poloha dvou rovin</vt:lpstr>
      <vt:lpstr>Vzájemná poloha tří rovin</vt:lpstr>
      <vt:lpstr>Některé pojmy</vt:lpstr>
      <vt:lpstr>Tělesa</vt:lpstr>
      <vt:lpstr>Hranol</vt:lpstr>
      <vt:lpstr>Kvádr</vt:lpstr>
      <vt:lpstr>Krychle</vt:lpstr>
      <vt:lpstr>Jehlan</vt:lpstr>
      <vt:lpstr>Tělesa</vt:lpstr>
      <vt:lpstr>Práce s dětmi</vt:lpstr>
      <vt:lpstr>Stavby z krychlí</vt:lpstr>
      <vt:lpstr>Transformace staveb</vt:lpstr>
      <vt:lpstr>Sítě mnohostěnů</vt:lpstr>
      <vt:lpstr>Povrch mnohostěnu</vt:lpstr>
      <vt:lpstr>Povrch kvádru</vt:lpstr>
      <vt:lpstr>Platónova tělesa</vt:lpstr>
      <vt:lpstr>Platónova tělesa</vt:lpstr>
      <vt:lpstr>Eulerova věta pro mnohostěny </vt:lpstr>
      <vt:lpstr>Jednotky měr</vt:lpstr>
      <vt:lpstr>Jednotky objemu</vt:lpstr>
      <vt:lpstr>Jednotky hmotnosti</vt:lpstr>
      <vt:lpstr>Jednotky času</vt:lpstr>
      <vt:lpstr>Jednotky času</vt:lpstr>
      <vt:lpstr>Teplota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Geometrie úvod</dc:title>
  <dc:creator>ucebna 23a</dc:creator>
  <cp:lastModifiedBy>xx</cp:lastModifiedBy>
  <cp:revision>66</cp:revision>
  <dcterms:created xsi:type="dcterms:W3CDTF">2021-03-03T15:24:08Z</dcterms:created>
  <dcterms:modified xsi:type="dcterms:W3CDTF">2022-04-19T17:47:53Z</dcterms:modified>
</cp:coreProperties>
</file>