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7" r:id="rId3"/>
    <p:sldId id="368" r:id="rId4"/>
    <p:sldId id="370" r:id="rId5"/>
    <p:sldId id="371" r:id="rId6"/>
    <p:sldId id="372" r:id="rId7"/>
    <p:sldId id="373" r:id="rId8"/>
    <p:sldId id="369" r:id="rId9"/>
    <p:sldId id="31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tka Panáčová" initials="JP" lastIdx="1" clrIdx="0">
    <p:extLst>
      <p:ext uri="{19B8F6BF-5375-455C-9EA6-DF929625EA0E}">
        <p15:presenceInfo xmlns:p15="http://schemas.microsoft.com/office/powerpoint/2012/main" userId="Jitka Panáč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13637B-14A7-4CAB-9201-3323E2EEE9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FB26742-E9C8-49D4-BA74-819874D3D2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8B1A03-DC8C-4790-A9AD-E270184FB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91F2-060F-41C5-8FE9-261B35BC3943}" type="datetimeFigureOut">
              <a:rPr lang="cs-CZ" smtClean="0"/>
              <a:t>10.05.2022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45EEB1-D9DB-49AA-AB9A-26787CC33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9F7547-53DD-4B44-B1D1-C80FD6CD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F19C-B3BB-484A-8ACA-80FBC0D0B9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623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4442E3-5651-4BEB-B514-6FC86BEB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001424C-735F-48C2-89E0-F4C2A1D7F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B7A14B-915B-49D6-A4FD-A3B6801A5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91F2-060F-41C5-8FE9-261B35BC3943}" type="datetimeFigureOut">
              <a:rPr lang="cs-CZ" smtClean="0"/>
              <a:t>10.05.2022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04050C-687B-4C77-A0CE-527FE2635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8FF91E-F71F-4C4A-B89E-A93F6EBDC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F19C-B3BB-484A-8ACA-80FBC0D0B9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1325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AC8A8C6-8AB2-4F8D-B60F-A8ADC354A3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5B874E4-E00C-4D8F-95D6-2A5789DE1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7F414A-3F9D-4D54-94E6-62DC8F54B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91F2-060F-41C5-8FE9-261B35BC3943}" type="datetimeFigureOut">
              <a:rPr lang="cs-CZ" smtClean="0"/>
              <a:t>10.05.2022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993DD4-3225-4C57-AB79-AEB6B665E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651386-FD72-418E-9634-912BA96A1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F19C-B3BB-484A-8ACA-80FBC0D0B9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929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DCF376-A3F0-4CB3-9027-3BB102870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ECFA14-BC5C-4276-9357-502AA0868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02D8B0-5E0B-4393-B773-1338DA16F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91F2-060F-41C5-8FE9-261B35BC3943}" type="datetimeFigureOut">
              <a:rPr lang="cs-CZ" smtClean="0"/>
              <a:t>10.05.2022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326919-CB16-4D5E-92D6-6589D2340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0DAB13-E2B0-4843-B3E4-A1C925AF7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F19C-B3BB-484A-8ACA-80FBC0D0B9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494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2D1CE0-BB93-4766-8C35-1DE88641C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CF744D0-90EA-4D22-8C45-6B95177CD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759E05-2043-428D-814E-C2559B722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91F2-060F-41C5-8FE9-261B35BC3943}" type="datetimeFigureOut">
              <a:rPr lang="cs-CZ" smtClean="0"/>
              <a:t>10.05.2022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0CF230-DB37-4C65-8A72-F104014E1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EB8E67-2DBD-4972-8952-CC4451F6B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F19C-B3BB-484A-8ACA-80FBC0D0B9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575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4F349E-0563-4341-894B-2D590930A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295D82-EEB9-4C6A-AD6C-404365851A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71163A4-33C4-4B10-B8E0-141A78EF4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28D79BA-0CB2-42E5-8154-54B698724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91F2-060F-41C5-8FE9-261B35BC3943}" type="datetimeFigureOut">
              <a:rPr lang="cs-CZ" smtClean="0"/>
              <a:t>10.05.2022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0D4293-42C7-40CB-8556-02FFACAD0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E5F08F-3BC0-42B4-B480-38AB97072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F19C-B3BB-484A-8ACA-80FBC0D0B9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239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AB9C4-E196-40BB-ACF5-F4E7D52FC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2A0A522-7E56-4610-9575-72DAA2CBE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B782301-69BC-4D77-BC18-4AFDA180A3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167EA68-E5A0-465E-9AFB-7D421BDAAE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56F0172-CE5B-49BC-86E7-16F1D40ABF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BEB3633-1B86-4090-AF46-41238FE41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91F2-060F-41C5-8FE9-261B35BC3943}" type="datetimeFigureOut">
              <a:rPr lang="cs-CZ" smtClean="0"/>
              <a:t>10.05.2022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4770755-7819-498A-B220-1C3BF5B99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E8F53A3-5787-4CCE-A4D5-2EDB196A3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F19C-B3BB-484A-8ACA-80FBC0D0B9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610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6BD34-75B1-4FE9-8167-9FD0ADAF8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8EEDDE2-35CB-4D06-B5DB-E7193BC84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91F2-060F-41C5-8FE9-261B35BC3943}" type="datetimeFigureOut">
              <a:rPr lang="cs-CZ" smtClean="0"/>
              <a:t>10.05.2022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44B693E-1CE7-42CE-A552-30B334752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18FD53D-0D7A-4C82-A7EA-4DC45CC7A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F19C-B3BB-484A-8ACA-80FBC0D0B9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573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C224777-0316-4B09-9941-C139DFF16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91F2-060F-41C5-8FE9-261B35BC3943}" type="datetimeFigureOut">
              <a:rPr lang="cs-CZ" smtClean="0"/>
              <a:t>10.05.2022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9C064C8-2446-43B8-83B2-8F7DFA650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33ED13C-E674-4861-8472-C5822E94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F19C-B3BB-484A-8ACA-80FBC0D0B9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42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0F07B6-6634-430A-81F5-C31B5156F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2CCB7E-C2B5-4A32-8F6C-405229B82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D80A9D-5893-43A8-88E3-F2D32CEF58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143B1CA-9C59-41D5-AFD2-EAF0B85F6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91F2-060F-41C5-8FE9-261B35BC3943}" type="datetimeFigureOut">
              <a:rPr lang="cs-CZ" smtClean="0"/>
              <a:t>10.05.2022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E464580-798B-41FE-878C-9F3187179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DDDDBC9-8371-44C5-8AB2-AC18C7640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F19C-B3BB-484A-8ACA-80FBC0D0B9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8558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CFF6F3-F2DA-4B37-BAF4-AA8604120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FECFFEB-DFB4-45C8-A451-1B46427414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9606990-E21A-44E0-A0B0-D960D87292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AC0E21-3B65-49E4-A094-A6C17D7CE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91F2-060F-41C5-8FE9-261B35BC3943}" type="datetimeFigureOut">
              <a:rPr lang="cs-CZ" smtClean="0"/>
              <a:t>10.05.2022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40B90C4-D14C-4EC7-9BAD-581F8CA6A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FBBB0A-DB6D-4CE4-8A8B-9EA4C0CE5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F19C-B3BB-484A-8ACA-80FBC0D0B9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81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E681D51-AC20-4263-B6DB-EA3243800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4AB324-6498-41A0-ACA9-C56BC7ED9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44E389-6FDB-45A7-B794-24C7472143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B91F2-060F-41C5-8FE9-261B35BC3943}" type="datetimeFigureOut">
              <a:rPr lang="cs-CZ" smtClean="0"/>
              <a:t>10.05.2022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229CCC-7C7F-4C9B-9618-1AC2510EC3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BB820D-86FE-4783-B22C-7433D0866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FF19C-B3BB-484A-8ACA-80FBC0D0B9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299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51C0A3-DBFA-4572-82DC-5AF64F89AA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45809"/>
            <a:ext cx="9144000" cy="1564716"/>
          </a:xfrm>
        </p:spPr>
        <p:txBody>
          <a:bodyPr>
            <a:normAutofit/>
          </a:bodyPr>
          <a:lstStyle/>
          <a:p>
            <a:pPr algn="l"/>
            <a:r>
              <a:rPr lang="cs-CZ" sz="4800" dirty="0"/>
              <a:t>Nadaní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A38DABD-2028-4A51-9509-23613AE61E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7050"/>
            <a:ext cx="9144000" cy="572583"/>
          </a:xfrm>
        </p:spPr>
        <p:txBody>
          <a:bodyPr>
            <a:normAutofit/>
          </a:bodyPr>
          <a:lstStyle/>
          <a:p>
            <a:pPr algn="l"/>
            <a:r>
              <a:rPr lang="cs-CZ" sz="2000" dirty="0"/>
              <a:t>5. část/jaro 2022</a:t>
            </a:r>
          </a:p>
        </p:txBody>
      </p:sp>
      <p:sp>
        <p:nvSpPr>
          <p:cNvPr id="20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 dirty="0"/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odnadpis 2">
            <a:extLst>
              <a:ext uri="{FF2B5EF4-FFF2-40B4-BE49-F238E27FC236}">
                <a16:creationId xmlns:a16="http://schemas.microsoft.com/office/drawing/2014/main" id="{3C03FA8B-69EE-726E-FD47-AAACF8AFA8B7}"/>
              </a:ext>
            </a:extLst>
          </p:cNvPr>
          <p:cNvSpPr txBox="1">
            <a:spLocks/>
          </p:cNvSpPr>
          <p:nvPr/>
        </p:nvSpPr>
        <p:spPr>
          <a:xfrm>
            <a:off x="525839" y="6141895"/>
            <a:ext cx="9144000" cy="572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000" dirty="0"/>
              <a:t>Mgr. Jitka Panáčová, Ph.D.</a:t>
            </a:r>
          </a:p>
        </p:txBody>
      </p:sp>
    </p:spTree>
    <p:extLst>
      <p:ext uri="{BB962C8B-B14F-4D97-AF65-F5344CB8AC3E}">
        <p14:creationId xmlns:p14="http://schemas.microsoft.com/office/powerpoint/2010/main" val="3817685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D1CBB-FC9A-44BF-90C0-74A26DC00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Nadání lze chápat jako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929A8F-3106-4252-9545-C1EB04AF5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Projev nadprůměrného výkonu,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Potenciál podávat nadprůměrný výkon (</a:t>
            </a:r>
            <a:r>
              <a:rPr lang="cs-CZ" sz="2800" dirty="0"/>
              <a:t>Hříbková, 2009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Oba pohledy mají své opodstatnění. Nadání jakožto potenciál podávat nadprůměrný výkon je něco, co bylo jedinci „dáno shůry“, ale nemusí to být v průběhu života rozvinuto v něco hodnotného. Nadání jakožto projev nadprůměrného výkonu je potenciál rozvinutý pílí, získáváním potřebných znalostí a zkušeností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100" dirty="0"/>
              <a:t>Hříbková, L. (2009). </a:t>
            </a:r>
            <a:r>
              <a:rPr lang="cs-CZ" sz="1100" i="1" dirty="0"/>
              <a:t>Nadání a nadaní.</a:t>
            </a:r>
            <a:r>
              <a:rPr lang="cs-CZ" sz="1100" dirty="0"/>
              <a:t> Praha: </a:t>
            </a:r>
            <a:r>
              <a:rPr lang="cs-CZ" sz="1100" dirty="0" err="1"/>
              <a:t>Grada</a:t>
            </a: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870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2B7C18-F36D-46B1-81DB-BEE30A2D9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5376" y="527009"/>
            <a:ext cx="7761248" cy="1188720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Různé typy nadaných žáků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B17098-EA34-479B-BE23-7EBD5A335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774" y="2556387"/>
            <a:ext cx="9134168" cy="374608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George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Betts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Maureen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Neihart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zavedli v roce 1988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šest profilů nadaných dětí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Betts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&amp;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Neihart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1988):</a:t>
            </a:r>
          </a:p>
          <a:p>
            <a:pPr lvl="1">
              <a:lnSpc>
                <a:spcPct val="90000"/>
              </a:lnSpc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Úspěšné děti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Autonomní děti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Skrývači nadání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Defenzivní odpadlíci</a:t>
            </a:r>
          </a:p>
          <a:p>
            <a:pPr lvl="1">
              <a:lnSpc>
                <a:spcPct val="90000"/>
              </a:lnSpc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Provokatéři (kreativní rebelové)</a:t>
            </a:r>
          </a:p>
          <a:p>
            <a:pPr lvl="1">
              <a:lnSpc>
                <a:spcPct val="90000"/>
              </a:lnSpc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Děti s dvojí výjimečností (nadané děti s fyzickým handicapem či s poruchou učení)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ravá složená závorka 3">
            <a:extLst>
              <a:ext uri="{FF2B5EF4-FFF2-40B4-BE49-F238E27FC236}">
                <a16:creationId xmlns:a16="http://schemas.microsoft.com/office/drawing/2014/main" id="{C5149CA2-70E3-41C2-9F79-DAFB69E19BB6}"/>
              </a:ext>
            </a:extLst>
          </p:cNvPr>
          <p:cNvSpPr/>
          <p:nvPr/>
        </p:nvSpPr>
        <p:spPr>
          <a:xfrm>
            <a:off x="5712493" y="4237704"/>
            <a:ext cx="383508" cy="11177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2B72928-C9C7-4B76-8026-BE99348F1232}"/>
              </a:ext>
            </a:extLst>
          </p:cNvPr>
          <p:cNvSpPr txBox="1"/>
          <p:nvPr/>
        </p:nvSpPr>
        <p:spPr>
          <a:xfrm>
            <a:off x="6173525" y="4551019"/>
            <a:ext cx="3040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/>
              <a:t>Podvýkonní</a:t>
            </a:r>
            <a:r>
              <a:rPr lang="cs-CZ" sz="2400" dirty="0"/>
              <a:t> nadaní žáci</a:t>
            </a:r>
          </a:p>
        </p:txBody>
      </p:sp>
    </p:spTree>
    <p:extLst>
      <p:ext uri="{BB962C8B-B14F-4D97-AF65-F5344CB8AC3E}">
        <p14:creationId xmlns:p14="http://schemas.microsoft.com/office/powerpoint/2010/main" val="255313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2B7C18-F36D-46B1-81DB-BEE30A2D9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5376" y="527009"/>
            <a:ext cx="7761248" cy="1188720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Různé typy nadaných žáků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B17098-EA34-479B-BE23-7EBD5A335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44" y="1715729"/>
            <a:ext cx="8926797" cy="4586747"/>
          </a:xfrm>
        </p:spPr>
        <p:txBody>
          <a:bodyPr>
            <a:normAutofit/>
          </a:bodyPr>
          <a:lstStyle/>
          <a:p>
            <a:r>
              <a:rPr lang="cs-CZ" i="1" dirty="0"/>
              <a:t>Úspěšní žáci</a:t>
            </a:r>
            <a:r>
              <a:rPr lang="cs-CZ" dirty="0"/>
              <a:t>, kteří jsou oblíbení u učitelů, obdivovaní spolužáky i rodiči; mají excelentní výsledky ve škole a jsou často vytipováni učiteli; tito žáci, jakož i žáci z dalších profilů, se ve škole snadno začnou nudit.</a:t>
            </a:r>
          </a:p>
          <a:p>
            <a:r>
              <a:rPr lang="cs-CZ" i="1" dirty="0"/>
              <a:t>Autonomní žáci</a:t>
            </a:r>
            <a:r>
              <a:rPr lang="cs-CZ" dirty="0"/>
              <a:t>, kteří jsou obdivováni pro své schopnosti, jsou vnímáni jako ti, kteří uspějí; mají dobré sebevědomí, vysokou vnitřní motivaci; mívají dobré známky.</a:t>
            </a:r>
          </a:p>
          <a:p>
            <a:r>
              <a:rPr lang="cs-CZ" i="1" dirty="0"/>
              <a:t>Skrývači nadání</a:t>
            </a:r>
            <a:r>
              <a:rPr lang="cs-CZ" dirty="0"/>
              <a:t> („underground </a:t>
            </a:r>
            <a:r>
              <a:rPr lang="cs-CZ" dirty="0" err="1"/>
              <a:t>gifted</a:t>
            </a:r>
            <a:r>
              <a:rPr lang="cs-CZ" dirty="0"/>
              <a:t>“), kteří působí tiše a ostýchavě, jako málo odolní a přecitlivělí, jsou vnímáni jako úspěšní průměrní; nejsou si jisti sami sebou, mají nízké sebevědomí; ve škole nebývají identifikováni.</a:t>
            </a:r>
          </a:p>
        </p:txBody>
      </p:sp>
    </p:spTree>
    <p:extLst>
      <p:ext uri="{BB962C8B-B14F-4D97-AF65-F5344CB8AC3E}">
        <p14:creationId xmlns:p14="http://schemas.microsoft.com/office/powerpoint/2010/main" val="355240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2B7C18-F36D-46B1-81DB-BEE30A2D9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5376" y="527009"/>
            <a:ext cx="7761248" cy="1188720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Různé typy nadaných žáků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B17098-EA34-479B-BE23-7EBD5A335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44" y="1715729"/>
            <a:ext cx="8926797" cy="4586747"/>
          </a:xfrm>
        </p:spPr>
        <p:txBody>
          <a:bodyPr>
            <a:normAutofit/>
          </a:bodyPr>
          <a:lstStyle/>
          <a:p>
            <a:r>
              <a:rPr lang="cs-CZ" i="1" dirty="0"/>
              <a:t>Defenzivní odpadlíci</a:t>
            </a:r>
            <a:r>
              <a:rPr lang="cs-CZ" dirty="0"/>
              <a:t>, kteří jsou vnímáni jako neposlušní, nepřijímají je dospělí ani vrstevníci; jsou stále v opozici, mají na vše vztek; objevuje se u nich nesoulad mezi inteligencí a školními výsledky, jsou vynikající v mimoškolních aktivitách. </a:t>
            </a:r>
          </a:p>
          <a:p>
            <a:r>
              <a:rPr lang="cs-CZ" i="1" dirty="0"/>
              <a:t>Provokatéři (kreativní rebelové)</a:t>
            </a:r>
            <a:r>
              <a:rPr lang="cs-CZ" dirty="0"/>
              <a:t>, kteří mívají problémy s disciplínou, působí jako iritující; ve škole se rychle začnou nudit, jsou netrpěliví, často v opozici, mají nízké sebevědomí; ve škole nebývají identifikováni.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068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2B7C18-F36D-46B1-81DB-BEE30A2D9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5376" y="527009"/>
            <a:ext cx="7761248" cy="1188720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Různé typy nadaných žáků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B17098-EA34-479B-BE23-7EBD5A335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44" y="1715729"/>
            <a:ext cx="8926797" cy="4586747"/>
          </a:xfrm>
        </p:spPr>
        <p:txBody>
          <a:bodyPr>
            <a:normAutofit/>
          </a:bodyPr>
          <a:lstStyle/>
          <a:p>
            <a:r>
              <a:rPr lang="cs-CZ" i="1" dirty="0"/>
              <a:t>Žáci s dvojí výjimečností (nadané děti s fyzickým hendikepem či s poruchou učení)</a:t>
            </a:r>
            <a:r>
              <a:rPr lang="cs-CZ" dirty="0"/>
              <a:t>. Do této skupiny patří nadaní žáci s poruchou učení, nejčastěji dyslexií, nadaní žáci s Aspergerovým syndromem – poruchou autistického spektra, nadaní žáci s poruchou pozornosti (ADD) či hyperaktivitou (ADHD) aj., kteří bývají vnímáni jako divní a hloupí, ostatní žáci se jim vyhýbají; nedokážou reagovat na požadavky učitele, jsou frustrovaní, mají nízké sebevědomí, nechápou příčiny svých těžkostí; potřebují velkou podporu.</a:t>
            </a:r>
          </a:p>
        </p:txBody>
      </p:sp>
    </p:spTree>
    <p:extLst>
      <p:ext uri="{BB962C8B-B14F-4D97-AF65-F5344CB8AC3E}">
        <p14:creationId xmlns:p14="http://schemas.microsoft.com/office/powerpoint/2010/main" val="264631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2B7C18-F36D-46B1-81DB-BEE30A2D9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5376" y="527009"/>
            <a:ext cx="7761248" cy="1188720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Různé typy nadaných žáků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B17098-EA34-479B-BE23-7EBD5A335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44" y="1715729"/>
            <a:ext cx="8926797" cy="45867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Ve školním prostředí bývá nadání rozpoznáno u žáků z profilu </a:t>
            </a:r>
            <a:r>
              <a:rPr lang="cs-CZ" b="1" dirty="0"/>
              <a:t>úspěšný či autonomní žák</a:t>
            </a:r>
            <a:r>
              <a:rPr lang="cs-CZ" dirty="0"/>
              <a:t>. Děti z ostatních profilů jsou rizikové a k identifikaci často nedojde. Důvodem bývá rozpor mezi vnímáním nadání a jeho projevů a skutečnými projevy dítěte.</a:t>
            </a:r>
          </a:p>
        </p:txBody>
      </p:sp>
    </p:spTree>
    <p:extLst>
      <p:ext uri="{BB962C8B-B14F-4D97-AF65-F5344CB8AC3E}">
        <p14:creationId xmlns:p14="http://schemas.microsoft.com/office/powerpoint/2010/main" val="230049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D1CBB-FC9A-44BF-90C0-74A26DC00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Nadaný žák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929A8F-3106-4252-9545-C1EB04AF5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Co si představit pod pojmem „nadaný žák“?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„Prosím vás, vždyť to dítě neumí číst, a vlastně ani počítat! Zapomíná pomůcky, většinu vyučování je buď úplně „mimo“, nebo se na něco nepodstatného ptá… Pro mě je nadaný ten, na kterém to na první pohled poznám.“ (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Portešová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2011)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Situace se příliš nemění, nadaní jsou stále chápáni jako „ti šikovní“.</a:t>
            </a:r>
          </a:p>
          <a:p>
            <a:endParaRPr lang="cs-CZ" sz="1700" dirty="0"/>
          </a:p>
          <a:p>
            <a:r>
              <a:rPr lang="cs-CZ" sz="1700" dirty="0" err="1"/>
              <a:t>Portešová</a:t>
            </a:r>
            <a:r>
              <a:rPr lang="cs-CZ" sz="1700" dirty="0"/>
              <a:t>, Š. (2011). </a:t>
            </a:r>
            <a:r>
              <a:rPr lang="cs-CZ" sz="1700" i="1" dirty="0"/>
              <a:t>Rozumově nadané děti s dyslexií.</a:t>
            </a:r>
            <a:r>
              <a:rPr lang="cs-CZ" sz="1700" dirty="0"/>
              <a:t> Praha: Portál.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858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F543B5-7A31-4254-965A-6D2B1AC1A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54" y="1799772"/>
            <a:ext cx="10678479" cy="5058228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endParaRPr lang="cs-CZ" b="1" dirty="0"/>
          </a:p>
          <a:p>
            <a:r>
              <a:rPr lang="cs-CZ" dirty="0" err="1"/>
              <a:t>Betts</a:t>
            </a:r>
            <a:r>
              <a:rPr lang="cs-CZ" dirty="0"/>
              <a:t>, G. T. &amp; </a:t>
            </a:r>
            <a:r>
              <a:rPr lang="cs-CZ" dirty="0" err="1"/>
              <a:t>Naihart</a:t>
            </a:r>
            <a:r>
              <a:rPr lang="cs-CZ" dirty="0"/>
              <a:t>, M. (1988). </a:t>
            </a:r>
            <a:r>
              <a:rPr lang="cs-CZ" dirty="0" err="1"/>
              <a:t>Profiles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gifted</a:t>
            </a:r>
            <a:r>
              <a:rPr lang="cs-CZ" dirty="0"/>
              <a:t> and </a:t>
            </a:r>
            <a:r>
              <a:rPr lang="cs-CZ" dirty="0" err="1"/>
              <a:t>talented</a:t>
            </a:r>
            <a:r>
              <a:rPr lang="cs-CZ" dirty="0"/>
              <a:t>. </a:t>
            </a:r>
            <a:r>
              <a:rPr lang="cs-CZ" i="1" dirty="0" err="1"/>
              <a:t>Gifted</a:t>
            </a:r>
            <a:r>
              <a:rPr lang="cs-CZ" i="1" dirty="0"/>
              <a:t> </a:t>
            </a:r>
            <a:r>
              <a:rPr lang="cs-CZ" i="1" dirty="0" err="1"/>
              <a:t>Child</a:t>
            </a:r>
            <a:r>
              <a:rPr lang="cs-CZ" i="1" dirty="0"/>
              <a:t> </a:t>
            </a:r>
            <a:r>
              <a:rPr lang="cs-CZ" i="1" dirty="0" err="1"/>
              <a:t>Quarterly</a:t>
            </a:r>
            <a:r>
              <a:rPr lang="cs-CZ" i="1" dirty="0"/>
              <a:t>, 32(2)</a:t>
            </a:r>
            <a:r>
              <a:rPr lang="cs-CZ" dirty="0"/>
              <a:t>, pp. 248-253.</a:t>
            </a:r>
          </a:p>
          <a:p>
            <a:r>
              <a:rPr lang="cs-CZ" dirty="0"/>
              <a:t>Blažková, R., Budínová, I., Vaňurová, M. &amp; </a:t>
            </a:r>
            <a:r>
              <a:rPr lang="cs-CZ" dirty="0" err="1"/>
              <a:t>Durnová</a:t>
            </a:r>
            <a:r>
              <a:rPr lang="cs-CZ" dirty="0"/>
              <a:t>, H. (2016). </a:t>
            </a:r>
            <a:r>
              <a:rPr lang="cs-CZ" i="1" dirty="0"/>
              <a:t>Matematika pro bystré a nadané žáky.</a:t>
            </a:r>
            <a:r>
              <a:rPr lang="cs-CZ" dirty="0"/>
              <a:t> Brno: </a:t>
            </a:r>
            <a:r>
              <a:rPr lang="cs-CZ" dirty="0" err="1"/>
              <a:t>Edika</a:t>
            </a:r>
            <a:r>
              <a:rPr lang="cs-CZ" dirty="0"/>
              <a:t>.</a:t>
            </a:r>
          </a:p>
          <a:p>
            <a:r>
              <a:rPr lang="cs-CZ" dirty="0"/>
              <a:t>Blažková, R. &amp; Budínová, I. (2017). </a:t>
            </a:r>
            <a:r>
              <a:rPr lang="cs-CZ" i="1" dirty="0"/>
              <a:t>Matematika pro bystré a nadané žáky, 2. díl.</a:t>
            </a:r>
            <a:r>
              <a:rPr lang="cs-CZ" dirty="0"/>
              <a:t> Brno: </a:t>
            </a:r>
            <a:r>
              <a:rPr lang="cs-CZ" dirty="0" err="1"/>
              <a:t>Edika</a:t>
            </a:r>
            <a:r>
              <a:rPr lang="cs-CZ" dirty="0"/>
              <a:t>.</a:t>
            </a:r>
          </a:p>
          <a:p>
            <a:r>
              <a:rPr lang="cs-CZ" dirty="0"/>
              <a:t>Budínová, I. (2018). </a:t>
            </a:r>
            <a:r>
              <a:rPr lang="cs-CZ" i="1" dirty="0"/>
              <a:t>Přístupy nadaných žáků 1. a 2. stupně základní školy k řešení některých úloh v matematice.</a:t>
            </a:r>
            <a:r>
              <a:rPr lang="cs-CZ" dirty="0"/>
              <a:t> Brno: Masarykova univerzita.</a:t>
            </a:r>
          </a:p>
          <a:p>
            <a:r>
              <a:rPr lang="cs-CZ" dirty="0"/>
              <a:t>Hříbková, L. (2009). </a:t>
            </a:r>
            <a:r>
              <a:rPr lang="cs-CZ" i="1" dirty="0"/>
              <a:t>Nadání a nadaní.</a:t>
            </a:r>
            <a:r>
              <a:rPr lang="cs-CZ" dirty="0"/>
              <a:t> Praha: </a:t>
            </a:r>
            <a:r>
              <a:rPr lang="cs-CZ" dirty="0" err="1"/>
              <a:t>Grada</a:t>
            </a:r>
            <a:r>
              <a:rPr lang="cs-CZ" dirty="0"/>
              <a:t>.</a:t>
            </a:r>
          </a:p>
          <a:p>
            <a:r>
              <a:rPr lang="cs-CZ" dirty="0" err="1"/>
              <a:t>Portešová</a:t>
            </a:r>
            <a:r>
              <a:rPr lang="cs-CZ" dirty="0"/>
              <a:t>, Š. (2011). </a:t>
            </a:r>
            <a:r>
              <a:rPr lang="cs-CZ" i="1" dirty="0"/>
              <a:t>Rozumově nadané děti s dyslexií.</a:t>
            </a:r>
            <a:r>
              <a:rPr lang="cs-CZ" dirty="0"/>
              <a:t> Praha: Portál.</a:t>
            </a:r>
          </a:p>
          <a:p>
            <a:pPr marL="514350" indent="-514350">
              <a:buAutoNum type="arabicPeriod"/>
            </a:pPr>
            <a:endParaRPr lang="cs-CZ" i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068848BE-3E67-44A7-A6F8-5ECBF3E4E42C}"/>
              </a:ext>
            </a:extLst>
          </p:cNvPr>
          <p:cNvSpPr txBox="1">
            <a:spLocks/>
          </p:cNvSpPr>
          <p:nvPr/>
        </p:nvSpPr>
        <p:spPr>
          <a:xfrm>
            <a:off x="1764100" y="386896"/>
            <a:ext cx="9423189" cy="118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</p:spTree>
    <p:extLst>
      <p:ext uri="{BB962C8B-B14F-4D97-AF65-F5344CB8AC3E}">
        <p14:creationId xmlns:p14="http://schemas.microsoft.com/office/powerpoint/2010/main" val="8276882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5890</TotalTime>
  <Words>735</Words>
  <Application>Microsoft Office PowerPoint</Application>
  <PresentationFormat>Širokoúhlá obrazovka</PresentationFormat>
  <Paragraphs>48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Motiv Office</vt:lpstr>
      <vt:lpstr>Nadaní</vt:lpstr>
      <vt:lpstr>Nadání lze chápat jako</vt:lpstr>
      <vt:lpstr>Různé typy nadaných žáků</vt:lpstr>
      <vt:lpstr>Různé typy nadaných žáků</vt:lpstr>
      <vt:lpstr>Různé typy nadaných žáků</vt:lpstr>
      <vt:lpstr>Různé typy nadaných žáků</vt:lpstr>
      <vt:lpstr>Různé typy nadaných žáků</vt:lpstr>
      <vt:lpstr>Nadaný žák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k didaktice matematiky</dc:title>
  <dc:creator>Jitka Panáčová</dc:creator>
  <cp:lastModifiedBy>Jitka Panáčová</cp:lastModifiedBy>
  <cp:revision>310</cp:revision>
  <dcterms:created xsi:type="dcterms:W3CDTF">2020-10-05T06:17:01Z</dcterms:created>
  <dcterms:modified xsi:type="dcterms:W3CDTF">2022-05-10T10:58:07Z</dcterms:modified>
</cp:coreProperties>
</file>