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407" r:id="rId3"/>
    <p:sldId id="267" r:id="rId4"/>
    <p:sldId id="270" r:id="rId5"/>
    <p:sldId id="447" r:id="rId6"/>
    <p:sldId id="358" r:id="rId7"/>
    <p:sldId id="369" r:id="rId8"/>
    <p:sldId id="448" r:id="rId9"/>
    <p:sldId id="406" r:id="rId10"/>
    <p:sldId id="449" r:id="rId11"/>
    <p:sldId id="440" r:id="rId12"/>
    <p:sldId id="360" r:id="rId13"/>
    <p:sldId id="408" r:id="rId14"/>
    <p:sldId id="450" r:id="rId15"/>
    <p:sldId id="357" r:id="rId16"/>
    <p:sldId id="272" r:id="rId17"/>
    <p:sldId id="350" r:id="rId18"/>
    <p:sldId id="412" r:id="rId19"/>
    <p:sldId id="413" r:id="rId20"/>
    <p:sldId id="451" r:id="rId21"/>
    <p:sldId id="441" r:id="rId22"/>
    <p:sldId id="455" r:id="rId23"/>
    <p:sldId id="438" r:id="rId24"/>
    <p:sldId id="432" r:id="rId25"/>
    <p:sldId id="414" r:id="rId26"/>
    <p:sldId id="304" r:id="rId27"/>
    <p:sldId id="383" r:id="rId28"/>
    <p:sldId id="372" r:id="rId29"/>
    <p:sldId id="456" r:id="rId30"/>
    <p:sldId id="353" r:id="rId31"/>
    <p:sldId id="354" r:id="rId32"/>
    <p:sldId id="452" r:id="rId33"/>
    <p:sldId id="433" r:id="rId34"/>
    <p:sldId id="442" r:id="rId35"/>
    <p:sldId id="453" r:id="rId36"/>
    <p:sldId id="443" r:id="rId37"/>
    <p:sldId id="444" r:id="rId38"/>
    <p:sldId id="445" r:id="rId39"/>
    <p:sldId id="446" r:id="rId40"/>
    <p:sldId id="457" r:id="rId41"/>
    <p:sldId id="346" r:id="rId42"/>
    <p:sldId id="454" r:id="rId43"/>
    <p:sldId id="364" r:id="rId44"/>
    <p:sldId id="370" r:id="rId45"/>
    <p:sldId id="437" r:id="rId46"/>
    <p:sldId id="434" r:id="rId47"/>
    <p:sldId id="439" r:id="rId48"/>
    <p:sldId id="348" r:id="rId49"/>
    <p:sldId id="371" r:id="rId50"/>
    <p:sldId id="436" r:id="rId51"/>
    <p:sldId id="419" r:id="rId52"/>
    <p:sldId id="349" r:id="rId53"/>
    <p:sldId id="403" r:id="rId54"/>
    <p:sldId id="394" r:id="rId55"/>
    <p:sldId id="401" r:id="rId56"/>
    <p:sldId id="395" r:id="rId57"/>
    <p:sldId id="464" r:id="rId58"/>
    <p:sldId id="404" r:id="rId59"/>
    <p:sldId id="400" r:id="rId60"/>
    <p:sldId id="375" r:id="rId61"/>
    <p:sldId id="363" r:id="rId62"/>
    <p:sldId id="396" r:id="rId63"/>
    <p:sldId id="398" r:id="rId64"/>
    <p:sldId id="397" r:id="rId65"/>
    <p:sldId id="420" r:id="rId66"/>
    <p:sldId id="416" r:id="rId67"/>
    <p:sldId id="399" r:id="rId68"/>
    <p:sldId id="374" r:id="rId69"/>
    <p:sldId id="356" r:id="rId70"/>
    <p:sldId id="367" r:id="rId71"/>
    <p:sldId id="288" r:id="rId72"/>
    <p:sldId id="347" r:id="rId73"/>
    <p:sldId id="415" r:id="rId74"/>
    <p:sldId id="376" r:id="rId75"/>
    <p:sldId id="343" r:id="rId76"/>
    <p:sldId id="458" r:id="rId77"/>
    <p:sldId id="459" r:id="rId78"/>
    <p:sldId id="460" r:id="rId79"/>
    <p:sldId id="461" r:id="rId80"/>
    <p:sldId id="462" r:id="rId81"/>
    <p:sldId id="463" r:id="rId82"/>
    <p:sldId id="435" r:id="rId8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37" autoAdjust="0"/>
  </p:normalViewPr>
  <p:slideViewPr>
    <p:cSldViewPr>
      <p:cViewPr varScale="1">
        <p:scale>
          <a:sx n="108" d="100"/>
          <a:sy n="108" d="100"/>
        </p:scale>
        <p:origin x="10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svg"/><Relationship Id="rId1" Type="http://schemas.openxmlformats.org/officeDocument/2006/relationships/image" Target="../media/image10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svg"/><Relationship Id="rId1" Type="http://schemas.openxmlformats.org/officeDocument/2006/relationships/image" Target="../media/image10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7940B4-151B-4BDC-A64C-D99DB0C1FF2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E99606D-AAE4-4729-B304-314E5D8C5CE0}">
      <dgm:prSet/>
      <dgm:spPr/>
      <dgm:t>
        <a:bodyPr/>
        <a:lstStyle/>
        <a:p>
          <a:r>
            <a:rPr lang="cs-CZ" b="1" dirty="0"/>
            <a:t>Def1</a:t>
          </a:r>
          <a:r>
            <a:rPr lang="cs-CZ" dirty="0"/>
            <a:t>: Sociální psychologie studuje </a:t>
          </a:r>
          <a:r>
            <a:rPr lang="cs-CZ" b="1" dirty="0"/>
            <a:t>sociální interakce v</a:t>
          </a:r>
          <a:r>
            <a:rPr lang="cs-CZ" dirty="0"/>
            <a:t> různých </a:t>
          </a:r>
          <a:r>
            <a:rPr lang="cs-CZ" b="1" dirty="0"/>
            <a:t>a mezi </a:t>
          </a:r>
          <a:r>
            <a:rPr lang="cs-CZ" dirty="0"/>
            <a:t>různými sociálními útvary (</a:t>
          </a:r>
          <a:r>
            <a:rPr lang="cs-CZ" b="1" dirty="0"/>
            <a:t>soc. skupinami</a:t>
          </a:r>
          <a:r>
            <a:rPr lang="cs-CZ" dirty="0"/>
            <a:t>, </a:t>
          </a:r>
          <a:r>
            <a:rPr lang="cs-CZ" b="1" dirty="0"/>
            <a:t>agregáty, institucemi</a:t>
          </a:r>
          <a:r>
            <a:rPr lang="cs-CZ" dirty="0"/>
            <a:t> ad.) a snaží se popsat jejich kognitivní, emoční a somatické předpoklady a zákonitosti jejich fungování. (</a:t>
          </a:r>
          <a:r>
            <a:rPr lang="cs-CZ" dirty="0" err="1"/>
            <a:t>Hunt</a:t>
          </a:r>
          <a:r>
            <a:rPr lang="cs-CZ" dirty="0"/>
            <a:t>, 2015)</a:t>
          </a:r>
          <a:endParaRPr lang="en-US" dirty="0"/>
        </a:p>
      </dgm:t>
    </dgm:pt>
    <dgm:pt modelId="{778AAEF0-5B86-449E-B722-252F22F856C3}" type="parTrans" cxnId="{EB9712FD-891C-4A5A-82FC-E40CB6B4342C}">
      <dgm:prSet/>
      <dgm:spPr/>
      <dgm:t>
        <a:bodyPr/>
        <a:lstStyle/>
        <a:p>
          <a:endParaRPr lang="en-US"/>
        </a:p>
      </dgm:t>
    </dgm:pt>
    <dgm:pt modelId="{AD90F802-1175-4A0D-AEE0-2EC4589380FA}" type="sibTrans" cxnId="{EB9712FD-891C-4A5A-82FC-E40CB6B4342C}">
      <dgm:prSet/>
      <dgm:spPr/>
      <dgm:t>
        <a:bodyPr/>
        <a:lstStyle/>
        <a:p>
          <a:endParaRPr lang="en-US"/>
        </a:p>
      </dgm:t>
    </dgm:pt>
    <dgm:pt modelId="{8DD2FC40-5EF9-494C-B750-FAB141A02B59}">
      <dgm:prSet/>
      <dgm:spPr/>
      <dgm:t>
        <a:bodyPr/>
        <a:lstStyle/>
        <a:p>
          <a:r>
            <a:rPr lang="cs-CZ" b="1" dirty="0"/>
            <a:t>Def2</a:t>
          </a:r>
          <a:r>
            <a:rPr lang="cs-CZ" dirty="0"/>
            <a:t>: Sociální psychologie studuje, jak jsou chování, prožívání, myšlení, pocity a tělesné procesy ovlivňovány </a:t>
          </a:r>
          <a:r>
            <a:rPr lang="cs-CZ" b="1" dirty="0"/>
            <a:t>reálnou</a:t>
          </a:r>
          <a:r>
            <a:rPr lang="cs-CZ" dirty="0"/>
            <a:t>, </a:t>
          </a:r>
          <a:r>
            <a:rPr lang="cs-CZ" b="1" dirty="0"/>
            <a:t>zprostředkovanou</a:t>
          </a:r>
          <a:r>
            <a:rPr lang="cs-CZ" dirty="0"/>
            <a:t> nebo jen </a:t>
          </a:r>
          <a:r>
            <a:rPr lang="cs-CZ" b="1" dirty="0"/>
            <a:t>představovanou</a:t>
          </a:r>
          <a:r>
            <a:rPr lang="cs-CZ" dirty="0"/>
            <a:t> přítomností druhých. (</a:t>
          </a:r>
          <a:r>
            <a:rPr lang="cs-CZ" dirty="0" err="1"/>
            <a:t>Allport</a:t>
          </a:r>
          <a:r>
            <a:rPr lang="cs-CZ" dirty="0"/>
            <a:t>, 1985)</a:t>
          </a:r>
          <a:endParaRPr lang="en-US" dirty="0"/>
        </a:p>
      </dgm:t>
    </dgm:pt>
    <dgm:pt modelId="{37452244-9955-41E7-A8F7-82B9BB0FE050}" type="parTrans" cxnId="{9C988183-AB75-4C4D-BB64-A8203D6C614A}">
      <dgm:prSet/>
      <dgm:spPr/>
      <dgm:t>
        <a:bodyPr/>
        <a:lstStyle/>
        <a:p>
          <a:endParaRPr lang="en-US"/>
        </a:p>
      </dgm:t>
    </dgm:pt>
    <dgm:pt modelId="{1EA5F077-F76A-48A5-87F2-2175A8093D64}" type="sibTrans" cxnId="{9C988183-AB75-4C4D-BB64-A8203D6C614A}">
      <dgm:prSet/>
      <dgm:spPr/>
      <dgm:t>
        <a:bodyPr/>
        <a:lstStyle/>
        <a:p>
          <a:endParaRPr lang="en-US"/>
        </a:p>
      </dgm:t>
    </dgm:pt>
    <dgm:pt modelId="{A748824A-821E-4646-8E6E-5F19E177E431}" type="pres">
      <dgm:prSet presAssocID="{477940B4-151B-4BDC-A64C-D99DB0C1FF2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278CB44-708D-43B9-AB00-EDE8AC554002}" type="pres">
      <dgm:prSet presAssocID="{FE99606D-AAE4-4729-B304-314E5D8C5CE0}" presName="compNode" presStyleCnt="0"/>
      <dgm:spPr/>
    </dgm:pt>
    <dgm:pt modelId="{A9D636C1-F9F2-4F21-A8CC-2ED6307E206C}" type="pres">
      <dgm:prSet presAssocID="{FE99606D-AAE4-4729-B304-314E5D8C5CE0}" presName="bgRect" presStyleLbl="bgShp" presStyleIdx="0" presStyleCnt="2"/>
      <dgm:spPr/>
    </dgm:pt>
    <dgm:pt modelId="{B680FADF-3AE1-4D08-A922-3198F2B757DD}" type="pres">
      <dgm:prSet presAssocID="{FE99606D-AAE4-4729-B304-314E5D8C5CE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A1C8852D-76F5-4AD1-8638-9D4BA62C73EE}" type="pres">
      <dgm:prSet presAssocID="{FE99606D-AAE4-4729-B304-314E5D8C5CE0}" presName="spaceRect" presStyleCnt="0"/>
      <dgm:spPr/>
    </dgm:pt>
    <dgm:pt modelId="{E8C79F01-A4D9-4728-8F7F-EABD4748CE71}" type="pres">
      <dgm:prSet presAssocID="{FE99606D-AAE4-4729-B304-314E5D8C5CE0}" presName="parTx" presStyleLbl="revTx" presStyleIdx="0" presStyleCnt="2" custScaleY="171292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797199CF-3453-48B4-A8E4-49B324EF8F74}" type="pres">
      <dgm:prSet presAssocID="{AD90F802-1175-4A0D-AEE0-2EC4589380FA}" presName="sibTrans" presStyleCnt="0"/>
      <dgm:spPr/>
    </dgm:pt>
    <dgm:pt modelId="{66A80F03-FDB6-4CCB-A896-2F6DAD5E1A6B}" type="pres">
      <dgm:prSet presAssocID="{8DD2FC40-5EF9-494C-B750-FAB141A02B59}" presName="compNode" presStyleCnt="0"/>
      <dgm:spPr/>
    </dgm:pt>
    <dgm:pt modelId="{5F8F77E4-6D60-4FC7-A433-EDCD82345BBA}" type="pres">
      <dgm:prSet presAssocID="{8DD2FC40-5EF9-494C-B750-FAB141A02B59}" presName="bgRect" presStyleLbl="bgShp" presStyleIdx="1" presStyleCnt="2"/>
      <dgm:spPr/>
    </dgm:pt>
    <dgm:pt modelId="{2DAA76F6-9A30-4713-8344-FE3D36703E33}" type="pres">
      <dgm:prSet presAssocID="{8DD2FC40-5EF9-494C-B750-FAB141A02B5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Mozek"/>
        </a:ext>
      </dgm:extLst>
    </dgm:pt>
    <dgm:pt modelId="{949D474F-D5A9-4188-A782-5375513F05FF}" type="pres">
      <dgm:prSet presAssocID="{8DD2FC40-5EF9-494C-B750-FAB141A02B59}" presName="spaceRect" presStyleCnt="0"/>
      <dgm:spPr/>
    </dgm:pt>
    <dgm:pt modelId="{26C9F438-837E-43C5-ADA8-4931F8801DBD}" type="pres">
      <dgm:prSet presAssocID="{8DD2FC40-5EF9-494C-B750-FAB141A02B59}" presName="parTx" presStyleLbl="revTx" presStyleIdx="1" presStyleCnt="2" custScaleY="12798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</dgm:ptLst>
  <dgm:cxnLst>
    <dgm:cxn modelId="{089E0E6C-14FC-45B0-A1F7-646E005C965A}" type="presOf" srcId="{8DD2FC40-5EF9-494C-B750-FAB141A02B59}" destId="{26C9F438-837E-43C5-ADA8-4931F8801DBD}" srcOrd="0" destOrd="0" presId="urn:microsoft.com/office/officeart/2018/2/layout/IconVerticalSolidList"/>
    <dgm:cxn modelId="{9C988183-AB75-4C4D-BB64-A8203D6C614A}" srcId="{477940B4-151B-4BDC-A64C-D99DB0C1FF24}" destId="{8DD2FC40-5EF9-494C-B750-FAB141A02B59}" srcOrd="1" destOrd="0" parTransId="{37452244-9955-41E7-A8F7-82B9BB0FE050}" sibTransId="{1EA5F077-F76A-48A5-87F2-2175A8093D64}"/>
    <dgm:cxn modelId="{EB9712FD-891C-4A5A-82FC-E40CB6B4342C}" srcId="{477940B4-151B-4BDC-A64C-D99DB0C1FF24}" destId="{FE99606D-AAE4-4729-B304-314E5D8C5CE0}" srcOrd="0" destOrd="0" parTransId="{778AAEF0-5B86-449E-B722-252F22F856C3}" sibTransId="{AD90F802-1175-4A0D-AEE0-2EC4589380FA}"/>
    <dgm:cxn modelId="{B2A57275-064B-4D59-B2BD-473BC4863D0A}" type="presOf" srcId="{FE99606D-AAE4-4729-B304-314E5D8C5CE0}" destId="{E8C79F01-A4D9-4728-8F7F-EABD4748CE71}" srcOrd="0" destOrd="0" presId="urn:microsoft.com/office/officeart/2018/2/layout/IconVerticalSolidList"/>
    <dgm:cxn modelId="{11E5FEF3-040C-444C-A20B-75D36B0898BD}" type="presOf" srcId="{477940B4-151B-4BDC-A64C-D99DB0C1FF24}" destId="{A748824A-821E-4646-8E6E-5F19E177E431}" srcOrd="0" destOrd="0" presId="urn:microsoft.com/office/officeart/2018/2/layout/IconVerticalSolidList"/>
    <dgm:cxn modelId="{8A267375-2B1D-4BF8-B766-8D4430387BBC}" type="presParOf" srcId="{A748824A-821E-4646-8E6E-5F19E177E431}" destId="{5278CB44-708D-43B9-AB00-EDE8AC554002}" srcOrd="0" destOrd="0" presId="urn:microsoft.com/office/officeart/2018/2/layout/IconVerticalSolidList"/>
    <dgm:cxn modelId="{0870BB7D-B9EF-43C8-90AB-3A71392293A7}" type="presParOf" srcId="{5278CB44-708D-43B9-AB00-EDE8AC554002}" destId="{A9D636C1-F9F2-4F21-A8CC-2ED6307E206C}" srcOrd="0" destOrd="0" presId="urn:microsoft.com/office/officeart/2018/2/layout/IconVerticalSolidList"/>
    <dgm:cxn modelId="{91C34CFD-9F6C-4D7D-9401-7F19E8211D80}" type="presParOf" srcId="{5278CB44-708D-43B9-AB00-EDE8AC554002}" destId="{B680FADF-3AE1-4D08-A922-3198F2B757DD}" srcOrd="1" destOrd="0" presId="urn:microsoft.com/office/officeart/2018/2/layout/IconVerticalSolidList"/>
    <dgm:cxn modelId="{F8F1A380-585E-43CE-80F0-1EABD24AD0F7}" type="presParOf" srcId="{5278CB44-708D-43B9-AB00-EDE8AC554002}" destId="{A1C8852D-76F5-4AD1-8638-9D4BA62C73EE}" srcOrd="2" destOrd="0" presId="urn:microsoft.com/office/officeart/2018/2/layout/IconVerticalSolidList"/>
    <dgm:cxn modelId="{C55159B6-AA5A-4469-A8C4-E703C66F7667}" type="presParOf" srcId="{5278CB44-708D-43B9-AB00-EDE8AC554002}" destId="{E8C79F01-A4D9-4728-8F7F-EABD4748CE71}" srcOrd="3" destOrd="0" presId="urn:microsoft.com/office/officeart/2018/2/layout/IconVerticalSolidList"/>
    <dgm:cxn modelId="{78692B08-4A6D-4D3D-91AB-ACB875A235D4}" type="presParOf" srcId="{A748824A-821E-4646-8E6E-5F19E177E431}" destId="{797199CF-3453-48B4-A8E4-49B324EF8F74}" srcOrd="1" destOrd="0" presId="urn:microsoft.com/office/officeart/2018/2/layout/IconVerticalSolidList"/>
    <dgm:cxn modelId="{386B06C8-6EE5-4A39-9531-6D9BDF7381B0}" type="presParOf" srcId="{A748824A-821E-4646-8E6E-5F19E177E431}" destId="{66A80F03-FDB6-4CCB-A896-2F6DAD5E1A6B}" srcOrd="2" destOrd="0" presId="urn:microsoft.com/office/officeart/2018/2/layout/IconVerticalSolidList"/>
    <dgm:cxn modelId="{2705927C-187E-49F4-9E50-518464E4321F}" type="presParOf" srcId="{66A80F03-FDB6-4CCB-A896-2F6DAD5E1A6B}" destId="{5F8F77E4-6D60-4FC7-A433-EDCD82345BBA}" srcOrd="0" destOrd="0" presId="urn:microsoft.com/office/officeart/2018/2/layout/IconVerticalSolidList"/>
    <dgm:cxn modelId="{201F2F60-0482-4760-A593-91433F2498B6}" type="presParOf" srcId="{66A80F03-FDB6-4CCB-A896-2F6DAD5E1A6B}" destId="{2DAA76F6-9A30-4713-8344-FE3D36703E33}" srcOrd="1" destOrd="0" presId="urn:microsoft.com/office/officeart/2018/2/layout/IconVerticalSolidList"/>
    <dgm:cxn modelId="{1D592A42-9CAA-4EAF-830B-3CC653EC70BC}" type="presParOf" srcId="{66A80F03-FDB6-4CCB-A896-2F6DAD5E1A6B}" destId="{949D474F-D5A9-4188-A782-5375513F05FF}" srcOrd="2" destOrd="0" presId="urn:microsoft.com/office/officeart/2018/2/layout/IconVerticalSolidList"/>
    <dgm:cxn modelId="{EEA9377D-45F3-4597-B512-04FB33CF09B4}" type="presParOf" srcId="{66A80F03-FDB6-4CCB-A896-2F6DAD5E1A6B}" destId="{26C9F438-837E-43C5-ADA8-4931F8801DB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C92D1F-853A-4973-ACD9-96319FAED5D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132C0E7-DB94-4D7A-9894-55EBE706D85E}">
      <dgm:prSet/>
      <dgm:spPr/>
      <dgm:t>
        <a:bodyPr/>
        <a:lstStyle/>
        <a:p>
          <a:r>
            <a:rPr lang="cs-CZ" b="1" dirty="0"/>
            <a:t>DEF3: Socializace</a:t>
          </a:r>
          <a:r>
            <a:rPr lang="cs-CZ" dirty="0"/>
            <a:t> je proces osvojování si </a:t>
          </a:r>
          <a:r>
            <a:rPr lang="cs-CZ" b="1" dirty="0"/>
            <a:t>kulturou</a:t>
          </a:r>
          <a:r>
            <a:rPr lang="cs-CZ" dirty="0"/>
            <a:t> </a:t>
          </a:r>
          <a:r>
            <a:rPr lang="cs-CZ" b="1" dirty="0"/>
            <a:t>sdílených</a:t>
          </a:r>
          <a:r>
            <a:rPr lang="cs-CZ" dirty="0"/>
            <a:t> poznatků, schémat chování a práce, hodnot, postojů, ideálů, norem a zákazů atd.</a:t>
          </a:r>
          <a:endParaRPr lang="en-US" dirty="0"/>
        </a:p>
      </dgm:t>
    </dgm:pt>
    <dgm:pt modelId="{92D32914-4CC8-4F44-B8A2-D081F1E113DE}" type="parTrans" cxnId="{F3C3F2A8-99FD-4AA6-AB55-8E49C6863749}">
      <dgm:prSet/>
      <dgm:spPr/>
      <dgm:t>
        <a:bodyPr/>
        <a:lstStyle/>
        <a:p>
          <a:endParaRPr lang="en-US"/>
        </a:p>
      </dgm:t>
    </dgm:pt>
    <dgm:pt modelId="{8EDC8DAC-9514-44BE-9B84-6600FE4D1411}" type="sibTrans" cxnId="{F3C3F2A8-99FD-4AA6-AB55-8E49C6863749}">
      <dgm:prSet/>
      <dgm:spPr/>
      <dgm:t>
        <a:bodyPr/>
        <a:lstStyle/>
        <a:p>
          <a:endParaRPr lang="en-US"/>
        </a:p>
      </dgm:t>
    </dgm:pt>
    <dgm:pt modelId="{7C612E2D-BCD1-4C57-AA25-90032D79AB31}">
      <dgm:prSet/>
      <dgm:spPr/>
      <dgm:t>
        <a:bodyPr/>
        <a:lstStyle/>
        <a:p>
          <a:r>
            <a:rPr lang="cs-CZ" b="1"/>
            <a:t>DEF4: Socializace je všechno, co se naučíme (a vše, co budeme učit druhé)</a:t>
          </a:r>
          <a:r>
            <a:rPr lang="cs-CZ"/>
            <a:t>.</a:t>
          </a:r>
          <a:endParaRPr lang="en-US"/>
        </a:p>
      </dgm:t>
    </dgm:pt>
    <dgm:pt modelId="{10E3AC19-4CA6-45D4-A7B0-822E2E0455F1}" type="parTrans" cxnId="{20DDA5D6-03FB-4633-ADA6-EE80DAB0B3DE}">
      <dgm:prSet/>
      <dgm:spPr/>
      <dgm:t>
        <a:bodyPr/>
        <a:lstStyle/>
        <a:p>
          <a:endParaRPr lang="en-US"/>
        </a:p>
      </dgm:t>
    </dgm:pt>
    <dgm:pt modelId="{77B99AC6-6743-4BCA-B60E-B137A3052203}" type="sibTrans" cxnId="{20DDA5D6-03FB-4633-ADA6-EE80DAB0B3DE}">
      <dgm:prSet/>
      <dgm:spPr/>
      <dgm:t>
        <a:bodyPr/>
        <a:lstStyle/>
        <a:p>
          <a:endParaRPr lang="en-US"/>
        </a:p>
      </dgm:t>
    </dgm:pt>
    <dgm:pt modelId="{770C1B97-1A5A-4742-BB3B-6A747373DC19}" type="pres">
      <dgm:prSet presAssocID="{EFC92D1F-853A-4973-ACD9-96319FAED5D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25EF021-1AC7-4200-8FC3-73D3F5E0D065}" type="pres">
      <dgm:prSet presAssocID="{7132C0E7-DB94-4D7A-9894-55EBE706D85E}" presName="compNode" presStyleCnt="0"/>
      <dgm:spPr/>
    </dgm:pt>
    <dgm:pt modelId="{163F2DBD-DE76-4446-BBFA-FB7D0BDAA00F}" type="pres">
      <dgm:prSet presAssocID="{7132C0E7-DB94-4D7A-9894-55EBE706D85E}" presName="bgRect" presStyleLbl="bgShp" presStyleIdx="0" presStyleCnt="2"/>
      <dgm:spPr/>
    </dgm:pt>
    <dgm:pt modelId="{BE13CC2D-79EF-498A-A152-30F9EF6550FE}" type="pres">
      <dgm:prSet presAssocID="{7132C0E7-DB94-4D7A-9894-55EBE706D85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lava s ozubenými koly se souvislou výplní"/>
        </a:ext>
      </dgm:extLst>
    </dgm:pt>
    <dgm:pt modelId="{24F8020F-446E-4D1D-8A83-25B89857D69D}" type="pres">
      <dgm:prSet presAssocID="{7132C0E7-DB94-4D7A-9894-55EBE706D85E}" presName="spaceRect" presStyleCnt="0"/>
      <dgm:spPr/>
    </dgm:pt>
    <dgm:pt modelId="{E80791AD-2A4C-41B7-9278-220AF7A06C5C}" type="pres">
      <dgm:prSet presAssocID="{7132C0E7-DB94-4D7A-9894-55EBE706D85E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822F4DD0-18AC-45D3-B34D-94B3A1F12135}" type="pres">
      <dgm:prSet presAssocID="{8EDC8DAC-9514-44BE-9B84-6600FE4D1411}" presName="sibTrans" presStyleCnt="0"/>
      <dgm:spPr/>
    </dgm:pt>
    <dgm:pt modelId="{41F9E4A6-EDC7-493F-9BE5-FB288D366BFA}" type="pres">
      <dgm:prSet presAssocID="{7C612E2D-BCD1-4C57-AA25-90032D79AB31}" presName="compNode" presStyleCnt="0"/>
      <dgm:spPr/>
    </dgm:pt>
    <dgm:pt modelId="{7A72EE64-76FC-471D-954E-E93D0234AF66}" type="pres">
      <dgm:prSet presAssocID="{7C612E2D-BCD1-4C57-AA25-90032D79AB31}" presName="bgRect" presStyleLbl="bgShp" presStyleIdx="1" presStyleCnt="2"/>
      <dgm:spPr/>
    </dgm:pt>
    <dgm:pt modelId="{B4B6EB8D-67B1-48E0-BDBA-E25C35FA5F86}" type="pres">
      <dgm:prSet presAssocID="{7C612E2D-BCD1-4C57-AA25-90032D79AB31}" presName="iconRect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Pravá a levá hemisféra se souvislou výplní"/>
        </a:ext>
      </dgm:extLst>
    </dgm:pt>
    <dgm:pt modelId="{A5BC6144-6862-43B0-A0DC-061784497504}" type="pres">
      <dgm:prSet presAssocID="{7C612E2D-BCD1-4C57-AA25-90032D79AB31}" presName="spaceRect" presStyleCnt="0"/>
      <dgm:spPr/>
    </dgm:pt>
    <dgm:pt modelId="{56479C77-51AD-4BFC-80EC-9BBEA6815577}" type="pres">
      <dgm:prSet presAssocID="{7C612E2D-BCD1-4C57-AA25-90032D79AB31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</dgm:ptLst>
  <dgm:cxnLst>
    <dgm:cxn modelId="{648E6ABE-C8B3-4691-B7A4-83EB49207EA7}" type="presOf" srcId="{7132C0E7-DB94-4D7A-9894-55EBE706D85E}" destId="{E80791AD-2A4C-41B7-9278-220AF7A06C5C}" srcOrd="0" destOrd="0" presId="urn:microsoft.com/office/officeart/2018/2/layout/IconVerticalSolidList"/>
    <dgm:cxn modelId="{82D88014-A475-4AE4-94D1-27B1A3E335C8}" type="presOf" srcId="{EFC92D1F-853A-4973-ACD9-96319FAED5DD}" destId="{770C1B97-1A5A-4742-BB3B-6A747373DC19}" srcOrd="0" destOrd="0" presId="urn:microsoft.com/office/officeart/2018/2/layout/IconVerticalSolidList"/>
    <dgm:cxn modelId="{F3C3F2A8-99FD-4AA6-AB55-8E49C6863749}" srcId="{EFC92D1F-853A-4973-ACD9-96319FAED5DD}" destId="{7132C0E7-DB94-4D7A-9894-55EBE706D85E}" srcOrd="0" destOrd="0" parTransId="{92D32914-4CC8-4F44-B8A2-D081F1E113DE}" sibTransId="{8EDC8DAC-9514-44BE-9B84-6600FE4D1411}"/>
    <dgm:cxn modelId="{4C675A1B-7AAC-4C7D-ABDE-91DC75AA58BA}" type="presOf" srcId="{7C612E2D-BCD1-4C57-AA25-90032D79AB31}" destId="{56479C77-51AD-4BFC-80EC-9BBEA6815577}" srcOrd="0" destOrd="0" presId="urn:microsoft.com/office/officeart/2018/2/layout/IconVerticalSolidList"/>
    <dgm:cxn modelId="{20DDA5D6-03FB-4633-ADA6-EE80DAB0B3DE}" srcId="{EFC92D1F-853A-4973-ACD9-96319FAED5DD}" destId="{7C612E2D-BCD1-4C57-AA25-90032D79AB31}" srcOrd="1" destOrd="0" parTransId="{10E3AC19-4CA6-45D4-A7B0-822E2E0455F1}" sibTransId="{77B99AC6-6743-4BCA-B60E-B137A3052203}"/>
    <dgm:cxn modelId="{24BFBDB1-4027-4040-BBA9-E07F6C5FEA5F}" type="presParOf" srcId="{770C1B97-1A5A-4742-BB3B-6A747373DC19}" destId="{E25EF021-1AC7-4200-8FC3-73D3F5E0D065}" srcOrd="0" destOrd="0" presId="urn:microsoft.com/office/officeart/2018/2/layout/IconVerticalSolidList"/>
    <dgm:cxn modelId="{945517D8-DBE7-4611-9978-84EF498BCD9C}" type="presParOf" srcId="{E25EF021-1AC7-4200-8FC3-73D3F5E0D065}" destId="{163F2DBD-DE76-4446-BBFA-FB7D0BDAA00F}" srcOrd="0" destOrd="0" presId="urn:microsoft.com/office/officeart/2018/2/layout/IconVerticalSolidList"/>
    <dgm:cxn modelId="{92FBECED-35DB-4226-A726-28B5FD822551}" type="presParOf" srcId="{E25EF021-1AC7-4200-8FC3-73D3F5E0D065}" destId="{BE13CC2D-79EF-498A-A152-30F9EF6550FE}" srcOrd="1" destOrd="0" presId="urn:microsoft.com/office/officeart/2018/2/layout/IconVerticalSolidList"/>
    <dgm:cxn modelId="{96F3380E-4D9C-4E98-A91B-16442DA7C273}" type="presParOf" srcId="{E25EF021-1AC7-4200-8FC3-73D3F5E0D065}" destId="{24F8020F-446E-4D1D-8A83-25B89857D69D}" srcOrd="2" destOrd="0" presId="urn:microsoft.com/office/officeart/2018/2/layout/IconVerticalSolidList"/>
    <dgm:cxn modelId="{8859E04E-0C35-4983-802A-C6AA7E91DAB8}" type="presParOf" srcId="{E25EF021-1AC7-4200-8FC3-73D3F5E0D065}" destId="{E80791AD-2A4C-41B7-9278-220AF7A06C5C}" srcOrd="3" destOrd="0" presId="urn:microsoft.com/office/officeart/2018/2/layout/IconVerticalSolidList"/>
    <dgm:cxn modelId="{68BE4745-8145-4ABA-AC8B-5D82DA98E7C8}" type="presParOf" srcId="{770C1B97-1A5A-4742-BB3B-6A747373DC19}" destId="{822F4DD0-18AC-45D3-B34D-94B3A1F12135}" srcOrd="1" destOrd="0" presId="urn:microsoft.com/office/officeart/2018/2/layout/IconVerticalSolidList"/>
    <dgm:cxn modelId="{EA98534F-E6F8-4140-85B4-94B1F116122C}" type="presParOf" srcId="{770C1B97-1A5A-4742-BB3B-6A747373DC19}" destId="{41F9E4A6-EDC7-493F-9BE5-FB288D366BFA}" srcOrd="2" destOrd="0" presId="urn:microsoft.com/office/officeart/2018/2/layout/IconVerticalSolidList"/>
    <dgm:cxn modelId="{A260FBBC-9067-4DB0-9E80-728CCDE025DB}" type="presParOf" srcId="{41F9E4A6-EDC7-493F-9BE5-FB288D366BFA}" destId="{7A72EE64-76FC-471D-954E-E93D0234AF66}" srcOrd="0" destOrd="0" presId="urn:microsoft.com/office/officeart/2018/2/layout/IconVerticalSolidList"/>
    <dgm:cxn modelId="{9B4ECEF0-A8B5-47B0-9252-257BB8804D27}" type="presParOf" srcId="{41F9E4A6-EDC7-493F-9BE5-FB288D366BFA}" destId="{B4B6EB8D-67B1-48E0-BDBA-E25C35FA5F86}" srcOrd="1" destOrd="0" presId="urn:microsoft.com/office/officeart/2018/2/layout/IconVerticalSolidList"/>
    <dgm:cxn modelId="{7FE96C2F-CB43-457F-BC73-137AC000E358}" type="presParOf" srcId="{41F9E4A6-EDC7-493F-9BE5-FB288D366BFA}" destId="{A5BC6144-6862-43B0-A0DC-061784497504}" srcOrd="2" destOrd="0" presId="urn:microsoft.com/office/officeart/2018/2/layout/IconVerticalSolidList"/>
    <dgm:cxn modelId="{E9D364ED-11AE-49A8-BE84-47B16D4010F5}" type="presParOf" srcId="{41F9E4A6-EDC7-493F-9BE5-FB288D366BFA}" destId="{56479C77-51AD-4BFC-80EC-9BBEA681557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636C1-F9F2-4F21-A8CC-2ED6307E206C}">
      <dsp:nvSpPr>
        <dsp:cNvPr id="0" name=""/>
        <dsp:cNvSpPr/>
      </dsp:nvSpPr>
      <dsp:spPr>
        <a:xfrm>
          <a:off x="0" y="638906"/>
          <a:ext cx="8229600" cy="159036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80FADF-3AE1-4D08-A922-3198F2B757DD}">
      <dsp:nvSpPr>
        <dsp:cNvPr id="0" name=""/>
        <dsp:cNvSpPr/>
      </dsp:nvSpPr>
      <dsp:spPr>
        <a:xfrm>
          <a:off x="481084" y="996738"/>
          <a:ext cx="874699" cy="8746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C79F01-A4D9-4728-8F7F-EABD4748CE71}">
      <dsp:nvSpPr>
        <dsp:cNvPr id="0" name=""/>
        <dsp:cNvSpPr/>
      </dsp:nvSpPr>
      <dsp:spPr>
        <a:xfrm>
          <a:off x="1836868" y="72006"/>
          <a:ext cx="6392731" cy="272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313" tIns="168313" rIns="168313" bIns="168313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dirty="0"/>
            <a:t>Def1</a:t>
          </a:r>
          <a:r>
            <a:rPr lang="cs-CZ" sz="2100" kern="1200" dirty="0"/>
            <a:t>: Sociální psychologie studuje </a:t>
          </a:r>
          <a:r>
            <a:rPr lang="cs-CZ" sz="2100" b="1" kern="1200" dirty="0"/>
            <a:t>sociální interakce v</a:t>
          </a:r>
          <a:r>
            <a:rPr lang="cs-CZ" sz="2100" kern="1200" dirty="0"/>
            <a:t> různých </a:t>
          </a:r>
          <a:r>
            <a:rPr lang="cs-CZ" sz="2100" b="1" kern="1200" dirty="0"/>
            <a:t>a mezi </a:t>
          </a:r>
          <a:r>
            <a:rPr lang="cs-CZ" sz="2100" kern="1200" dirty="0"/>
            <a:t>různými sociálními útvary (</a:t>
          </a:r>
          <a:r>
            <a:rPr lang="cs-CZ" sz="2100" b="1" kern="1200" dirty="0"/>
            <a:t>soc. skupinami</a:t>
          </a:r>
          <a:r>
            <a:rPr lang="cs-CZ" sz="2100" kern="1200" dirty="0"/>
            <a:t>, </a:t>
          </a:r>
          <a:r>
            <a:rPr lang="cs-CZ" sz="2100" b="1" kern="1200" dirty="0"/>
            <a:t>agregáty, institucemi</a:t>
          </a:r>
          <a:r>
            <a:rPr lang="cs-CZ" sz="2100" kern="1200" dirty="0"/>
            <a:t> ad.) a snaží se popsat jejich kognitivní, emoční a somatické předpoklady a zákonitosti jejich fungování. (</a:t>
          </a:r>
          <a:r>
            <a:rPr lang="cs-CZ" sz="2100" kern="1200" dirty="0" err="1"/>
            <a:t>Hunt</a:t>
          </a:r>
          <a:r>
            <a:rPr lang="cs-CZ" sz="2100" kern="1200" dirty="0"/>
            <a:t>, 2015)</a:t>
          </a:r>
          <a:endParaRPr lang="en-US" sz="2100" kern="1200" dirty="0"/>
        </a:p>
      </dsp:txBody>
      <dsp:txXfrm>
        <a:off x="1836868" y="72006"/>
        <a:ext cx="6392731" cy="2724163"/>
      </dsp:txXfrm>
    </dsp:sp>
    <dsp:sp modelId="{5F8F77E4-6D60-4FC7-A433-EDCD82345BBA}">
      <dsp:nvSpPr>
        <dsp:cNvPr id="0" name=""/>
        <dsp:cNvSpPr/>
      </dsp:nvSpPr>
      <dsp:spPr>
        <a:xfrm>
          <a:off x="0" y="3416299"/>
          <a:ext cx="8229600" cy="159036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A76F6-9A30-4713-8344-FE3D36703E33}">
      <dsp:nvSpPr>
        <dsp:cNvPr id="0" name=""/>
        <dsp:cNvSpPr/>
      </dsp:nvSpPr>
      <dsp:spPr>
        <a:xfrm>
          <a:off x="481084" y="3774131"/>
          <a:ext cx="874699" cy="8746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9F438-837E-43C5-ADA8-4931F8801DBD}">
      <dsp:nvSpPr>
        <dsp:cNvPr id="0" name=""/>
        <dsp:cNvSpPr/>
      </dsp:nvSpPr>
      <dsp:spPr>
        <a:xfrm>
          <a:off x="1836868" y="3193760"/>
          <a:ext cx="6392731" cy="2035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313" tIns="168313" rIns="168313" bIns="168313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dirty="0"/>
            <a:t>Def2</a:t>
          </a:r>
          <a:r>
            <a:rPr lang="cs-CZ" sz="2100" kern="1200" dirty="0"/>
            <a:t>: Sociální psychologie studuje, jak jsou chování, prožívání, myšlení, pocity a tělesné procesy ovlivňovány </a:t>
          </a:r>
          <a:r>
            <a:rPr lang="cs-CZ" sz="2100" b="1" kern="1200" dirty="0"/>
            <a:t>reálnou</a:t>
          </a:r>
          <a:r>
            <a:rPr lang="cs-CZ" sz="2100" kern="1200" dirty="0"/>
            <a:t>, </a:t>
          </a:r>
          <a:r>
            <a:rPr lang="cs-CZ" sz="2100" b="1" kern="1200" dirty="0"/>
            <a:t>zprostředkovanou</a:t>
          </a:r>
          <a:r>
            <a:rPr lang="cs-CZ" sz="2100" kern="1200" dirty="0"/>
            <a:t> nebo jen </a:t>
          </a:r>
          <a:r>
            <a:rPr lang="cs-CZ" sz="2100" b="1" kern="1200" dirty="0"/>
            <a:t>představovanou</a:t>
          </a:r>
          <a:r>
            <a:rPr lang="cs-CZ" sz="2100" kern="1200" dirty="0"/>
            <a:t> přítomností druhých. (</a:t>
          </a:r>
          <a:r>
            <a:rPr lang="cs-CZ" sz="2100" kern="1200" dirty="0" err="1"/>
            <a:t>Allport</a:t>
          </a:r>
          <a:r>
            <a:rPr lang="cs-CZ" sz="2100" kern="1200" dirty="0"/>
            <a:t>, 1985)</a:t>
          </a:r>
          <a:endParaRPr lang="en-US" sz="2100" kern="1200" dirty="0"/>
        </a:p>
      </dsp:txBody>
      <dsp:txXfrm>
        <a:off x="1836868" y="3193760"/>
        <a:ext cx="6392731" cy="20354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F2DBD-DE76-4446-BBFA-FB7D0BDAA00F}">
      <dsp:nvSpPr>
        <dsp:cNvPr id="0" name=""/>
        <dsp:cNvSpPr/>
      </dsp:nvSpPr>
      <dsp:spPr>
        <a:xfrm>
          <a:off x="0" y="751661"/>
          <a:ext cx="8229600" cy="138768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13CC2D-79EF-498A-A152-30F9EF6550FE}">
      <dsp:nvSpPr>
        <dsp:cNvPr id="0" name=""/>
        <dsp:cNvSpPr/>
      </dsp:nvSpPr>
      <dsp:spPr>
        <a:xfrm>
          <a:off x="419774" y="1063890"/>
          <a:ext cx="763225" cy="7632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0791AD-2A4C-41B7-9278-220AF7A06C5C}">
      <dsp:nvSpPr>
        <dsp:cNvPr id="0" name=""/>
        <dsp:cNvSpPr/>
      </dsp:nvSpPr>
      <dsp:spPr>
        <a:xfrm>
          <a:off x="1602773" y="751661"/>
          <a:ext cx="6626826" cy="1387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863" tIns="146863" rIns="146863" bIns="146863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/>
            <a:t>DEF3: Socializace</a:t>
          </a:r>
          <a:r>
            <a:rPr lang="cs-CZ" sz="2400" kern="1200" dirty="0"/>
            <a:t> je proces osvojování si </a:t>
          </a:r>
          <a:r>
            <a:rPr lang="cs-CZ" sz="2400" b="1" kern="1200" dirty="0"/>
            <a:t>kulturou</a:t>
          </a:r>
          <a:r>
            <a:rPr lang="cs-CZ" sz="2400" kern="1200" dirty="0"/>
            <a:t> </a:t>
          </a:r>
          <a:r>
            <a:rPr lang="cs-CZ" sz="2400" b="1" kern="1200" dirty="0"/>
            <a:t>sdílených</a:t>
          </a:r>
          <a:r>
            <a:rPr lang="cs-CZ" sz="2400" kern="1200" dirty="0"/>
            <a:t> poznatků, schémat chování a práce, hodnot, postojů, ideálů, norem a zákazů atd.</a:t>
          </a:r>
          <a:endParaRPr lang="en-US" sz="2400" kern="1200" dirty="0"/>
        </a:p>
      </dsp:txBody>
      <dsp:txXfrm>
        <a:off x="1602773" y="751661"/>
        <a:ext cx="6626826" cy="1387682"/>
      </dsp:txXfrm>
    </dsp:sp>
    <dsp:sp modelId="{7A72EE64-76FC-471D-954E-E93D0234AF66}">
      <dsp:nvSpPr>
        <dsp:cNvPr id="0" name=""/>
        <dsp:cNvSpPr/>
      </dsp:nvSpPr>
      <dsp:spPr>
        <a:xfrm>
          <a:off x="0" y="2486264"/>
          <a:ext cx="8229600" cy="138768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6EB8D-67B1-48E0-BDBA-E25C35FA5F86}">
      <dsp:nvSpPr>
        <dsp:cNvPr id="0" name=""/>
        <dsp:cNvSpPr/>
      </dsp:nvSpPr>
      <dsp:spPr>
        <a:xfrm>
          <a:off x="419774" y="2798493"/>
          <a:ext cx="763225" cy="76322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479C77-51AD-4BFC-80EC-9BBEA6815577}">
      <dsp:nvSpPr>
        <dsp:cNvPr id="0" name=""/>
        <dsp:cNvSpPr/>
      </dsp:nvSpPr>
      <dsp:spPr>
        <a:xfrm>
          <a:off x="1602773" y="2486264"/>
          <a:ext cx="6626826" cy="1387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863" tIns="146863" rIns="146863" bIns="146863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/>
            <a:t>DEF4: Socializace je všechno, co se naučíme (a vše, co budeme učit druhé)</a:t>
          </a:r>
          <a:r>
            <a:rPr lang="cs-CZ" sz="2400" kern="1200"/>
            <a:t>.</a:t>
          </a:r>
          <a:endParaRPr lang="en-US" sz="2400" kern="1200"/>
        </a:p>
      </dsp:txBody>
      <dsp:txXfrm>
        <a:off x="1602773" y="2486264"/>
        <a:ext cx="6626826" cy="1387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17:04:18.368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1708 213,'1'-5,"-1"1,-1 0,1-1,0 1,-1-1,0 1,0 0,0-1,-1 1,1 0,-1 0,0 0,0 0,-1 0,1 1,-5-6,3 6,0 0,-1-1,1 2,-1-1,0 0,0 1,0 0,0 0,0 1,0-1,-1 1,1 0,-8 0,-21-3,-1 1,0 2,1 2,-1 1,-55 10,65-3,1 1,-1 1,2 1,-1 2,2 0,-28 22,17-12,-39 30,44-30,-58 34,49-37,7-6,1 2,1 0,1 2,-44 39,-3 11,-120 84,-12 10,164-128,30-27,1 0,0 2,0-1,1 1,0 1,1 0,0 0,1 1,-12 22,8-5,-2 1,2 0,1 0,2 1,1 1,1-1,-2 35,8 190,4-118,-2-120,1 1,1-1,1 1,0-1,2-1,0 1,0-1,2 0,0 0,1-1,21 29,8 4,2-1,55 49,-28-36,3-4,122 78,-145-103,98 57,-11-17,110 53,-186-99,1-2,81 20,-81-29,40 9,162 62,-198-64,0-2,1-4,121 17,-74-15,-11-4,143 3,107-20,-116 0,-96 5,163-6,-256-4,0-1,-1-2,84-34,-67 23,71-18,-96 32,0-2,-1-1,0-3,-1 0,36-22,35-18,-62 33,0-2,-2-1,47-36,-61 40,1 1,40-21,-45 29,-1-2,-1-1,0 0,0-1,22-23,-11 2,-2-2,-1 0,-2-2,23-48,-8 18,-28 49,-1 0,-1 0,-1-1,0-1,-2 0,-1 0,-1 0,7-40,-2-40,9-183,-20 225,-4-81,1 123,-1 0,0 0,-1 0,-1 1,-11-25,-17-31,-33-83,45 107,-1 2,-3 0,-55-78,20 33,-88-129,112 147,32 65,1 0,-1 0,-1 0,0 1,0-1,-1 1,0 1,0-1,-1 1,0 0,-1 1,0-1,0 2,-13-10,-24-5,-78-26,67 27,14 7,-1 2,0 2,-86-6,38 6,-76-6,-27-4,77 8,-228 7,181 7,-276-3,414 2,-1 1,0 1,1 2,-50 16,-43 10,38-18,-1-3,-106 0,158-8,1 0,0 2,0 1,-41 14,-26 6,41-12,0 2,-91 42,121-49,-1-1,0-2,-1 0,-30 2,0 0,-3 7,1 2,1 2,-67 33,-37 13,96-41,-1-4,-128 23,154-39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17:04:23.056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2437 4,'-126'6,"-229"42,233-27,-243 12,342-33,-44-1,-111 13,155-8,0 0,0 2,1 1,0 0,0 2,1 0,0 2,-30 20,-133 108,-4 4,-1 8,101-76,76-64,0 1,1 0,1 0,0 1,0 0,2 1,-9 16,-42 107,43-93,-89 259,89-241,2 0,-9 125,25 312,1-468,1 0,2-1,1 0,1 0,2-1,1 0,1-1,1 0,29 43,-4-15,3-3,2-1,66 62,-90-97,0 0,1-2,1 0,44 23,97 31,-154-66,92 46,-72-34,0-1,55 19,7-10,123 15,101-5,-261-28,194 9,37 4,-43-3,-21-2,705 10,-619-26,-131 2,343-49,-448 35,0-3,121-49,123-79,-294 137,0-1,-1-2,0 0,0-1,-2 0,1-2,-2 0,0-1,-1 0,-1-1,18-28,183-345,-170 305,-32 54,-2 0,0 0,-2-1,-2 0,-1 0,3-49,11-53,-6 60,-3 0,3-149,-15 159,-11-74,8 109,-2 1,0 1,-3-1,0 1,-14-29,-18-21,-2 2,-84-111,105 158,-1 1,-1 1,-1 1,-42-33,-19-10,43 32,0 3,-94-54,118 80,1 0,-1 1,-1 1,-20-3,15 3,-43-14,12 1,-1 2,-1 2,0 3,-79-5,118 13,1 0,-1-2,1 0,1-1,-1-1,1-1,-27-16,26 16,-1 0,1 1,-1 2,0-1,0 2,-1 1,-27-2,-145 5,105 3,-556-1,436-20,37 1,-11 18,-42-3,206-1,1 0,0-1,0-1,1 0,-18-8,15 5,0 1,-1 1,-23-5,0 7,0 1,-48 3,65 1,-10-1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09.04.2021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09.04.2021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09.04.2021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09.04.2021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09.04.2021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09.04.2021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09.04.2021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09.04.2021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09.04.2021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09.04.2021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8477655-785F-4480-948D-E4C995D59F62}" type="datetimeFigureOut">
              <a:rPr lang="cs-CZ" smtClean="0"/>
              <a:pPr/>
              <a:t>09.04.2021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8477655-785F-4480-948D-E4C995D59F62}" type="datetimeFigureOut">
              <a:rPr lang="cs-CZ" smtClean="0"/>
              <a:pPr/>
              <a:t>09.04.2021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LXI7-vmFAY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customXml" Target="../ink/ink2.xml"/><Relationship Id="rId4" Type="http://schemas.openxmlformats.org/officeDocument/2006/relationships/image" Target="../media/image10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Sociální psychologie 1</a:t>
            </a:r>
            <a:br>
              <a:rPr lang="cs-CZ" dirty="0"/>
            </a:br>
            <a:r>
              <a:rPr lang="cs-CZ" dirty="0"/>
              <a:t>Socializace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5301208"/>
            <a:ext cx="8077200" cy="1024048"/>
          </a:xfrm>
        </p:spPr>
        <p:txBody>
          <a:bodyPr/>
          <a:lstStyle/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cs-CZ" dirty="0">
                <a:solidFill>
                  <a:schemeClr val="tx1"/>
                </a:solidFill>
              </a:rPr>
              <a:t>Mgr. Jan Krása, Ph.D.</a:t>
            </a:r>
          </a:p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cs-CZ" dirty="0">
                <a:solidFill>
                  <a:schemeClr val="tx1"/>
                </a:solidFill>
              </a:rPr>
              <a:t>Katedra psychologie, Pedagogická fakulta, MUNI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10AF40-9B42-433F-8E4C-D447328C3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EC6B60-ED34-4D09-9BAB-B4009164C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sz="3200" dirty="0"/>
              <a:t>Uvědomění si sociálního kontextu své profese a jejích cílů by pro učitele (speciálního pedagoga) měla být základem, ze kterého dále uvažuje všechny ostatní kroky vzdělávacího procesu.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Vaše působení musí být pokud možno vždy pro svěřence </a:t>
            </a:r>
            <a:r>
              <a:rPr lang="cs-CZ" b="1" dirty="0"/>
              <a:t>příjemné</a:t>
            </a:r>
            <a:r>
              <a:rPr lang="cs-CZ" dirty="0"/>
              <a:t> (svěřenec se musí cítit </a:t>
            </a:r>
            <a:r>
              <a:rPr lang="cs-CZ" b="1" dirty="0"/>
              <a:t>bezpečně</a:t>
            </a:r>
            <a:r>
              <a:rPr lang="cs-CZ" dirty="0"/>
              <a:t>). 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Učitel</a:t>
            </a:r>
            <a:r>
              <a:rPr lang="cs-CZ" sz="3200" dirty="0"/>
              <a:t> utváří vhodné klima ve třídě, vzdělává žáky, vychovává je, vzdělává sebe, komunikuje s kolegy a rodiči žáků.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735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89936F-9DC3-4F2C-9544-6B966E087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57EF14-C9E4-45EE-9417-C08CDE877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cs-CZ" dirty="0"/>
              <a:t>Celá řada profesních kompetencí učitele nebo speciálního pedagoga se týká sociální oblasti.</a:t>
            </a:r>
          </a:p>
          <a:p>
            <a:endParaRPr lang="cs-CZ" dirty="0"/>
          </a:p>
          <a:p>
            <a:pPr marL="118872" indent="0">
              <a:buNone/>
            </a:pPr>
            <a:r>
              <a:rPr lang="cs-CZ" dirty="0"/>
              <a:t>Ze sociální  psychologie může student/</a:t>
            </a:r>
            <a:r>
              <a:rPr lang="cs-CZ" dirty="0" err="1"/>
              <a:t>ka</a:t>
            </a:r>
            <a:r>
              <a:rPr lang="cs-CZ" dirty="0"/>
              <a:t> čerpat pro tyto oblasti: </a:t>
            </a:r>
          </a:p>
          <a:p>
            <a:r>
              <a:rPr lang="cs-CZ" dirty="0"/>
              <a:t>práce se skupinou žáků či s jednotlivcem,</a:t>
            </a:r>
          </a:p>
          <a:p>
            <a:r>
              <a:rPr lang="cs-CZ" dirty="0"/>
              <a:t>porozumění vlastnímu chápání sociální oblasti,</a:t>
            </a:r>
          </a:p>
          <a:p>
            <a:r>
              <a:rPr lang="cs-CZ" dirty="0"/>
              <a:t>porozumění chápání sociálního chování druhých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 Ze sociální  psychologie může student/</a:t>
            </a:r>
            <a:r>
              <a:rPr lang="cs-CZ" dirty="0" err="1"/>
              <a:t>ka</a:t>
            </a:r>
            <a:r>
              <a:rPr lang="cs-CZ" dirty="0"/>
              <a:t> získat benefit :</a:t>
            </a:r>
          </a:p>
          <a:p>
            <a:r>
              <a:rPr lang="cs-CZ" dirty="0"/>
              <a:t>při výkonu vlastního povolání</a:t>
            </a:r>
          </a:p>
          <a:p>
            <a:r>
              <a:rPr lang="cs-CZ" dirty="0"/>
              <a:t>při výchově vlastních dětí i sebe sama.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193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Učitel a sociální psychologie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5040559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cs-CZ" dirty="0"/>
              <a:t>Učitel by měl každou třídu dobře znát jak po stránce </a:t>
            </a:r>
            <a:r>
              <a:rPr lang="cs-CZ" b="1" dirty="0"/>
              <a:t>osobnostní</a:t>
            </a:r>
            <a:r>
              <a:rPr lang="cs-CZ" dirty="0"/>
              <a:t> (každého žáka, rodinnou situaci žáků) tak po stránce </a:t>
            </a:r>
            <a:r>
              <a:rPr lang="cs-CZ" b="1" dirty="0"/>
              <a:t>sociální </a:t>
            </a:r>
            <a:r>
              <a:rPr lang="cs-CZ" dirty="0"/>
              <a:t>(znát všechny jménem, znát jejich vztahy, jejich rodinné poměry, </a:t>
            </a:r>
            <a:r>
              <a:rPr lang="cs-CZ" b="1" dirty="0"/>
              <a:t>znát soc. procesy a jevy</a:t>
            </a:r>
            <a:r>
              <a:rPr lang="cs-CZ" dirty="0"/>
              <a:t>, soc. </a:t>
            </a:r>
            <a:r>
              <a:rPr lang="cs-CZ" b="1" dirty="0"/>
              <a:t>systém třídy </a:t>
            </a:r>
            <a:r>
              <a:rPr lang="cs-CZ" dirty="0"/>
              <a:t>a úroveň </a:t>
            </a:r>
            <a:r>
              <a:rPr lang="cs-CZ" b="1" dirty="0"/>
              <a:t>sociální kompetence </a:t>
            </a:r>
            <a:r>
              <a:rPr lang="cs-CZ" dirty="0"/>
              <a:t>jednotlivých žáků). 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b="1" dirty="0"/>
              <a:t>Aktivita</a:t>
            </a:r>
            <a:r>
              <a:rPr lang="cs-CZ" dirty="0"/>
              <a:t>: Co vím o sourozencích svých žáků (svěřenců)? Co vím o: jeho koníčcích, o zaměstnání rodičů svých žáků?</a:t>
            </a:r>
          </a:p>
          <a:p>
            <a:pPr marL="118872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43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Učitel zná většinou třídu lépe než kdokoli jiný (cca po roce). Speciální pedagog zase svoje svěřence.</a:t>
            </a:r>
          </a:p>
          <a:p>
            <a:r>
              <a:rPr lang="cs-CZ" dirty="0"/>
              <a:t>Musí si však osvojit </a:t>
            </a:r>
            <a:r>
              <a:rPr lang="cs-CZ" b="1" dirty="0"/>
              <a:t>pochopení psychiky člověka hlubší, než má běžný neškolený člověk</a:t>
            </a:r>
            <a:r>
              <a:rPr lang="cs-CZ" dirty="0"/>
              <a:t>. Musí znát více než jen </a:t>
            </a:r>
            <a:r>
              <a:rPr lang="cs-CZ" b="1" dirty="0"/>
              <a:t>lidovou psychologii</a:t>
            </a:r>
            <a:r>
              <a:rPr lang="cs-CZ" dirty="0"/>
              <a:t>. K tomu je nutné chtě nechtě něco </a:t>
            </a:r>
            <a:r>
              <a:rPr lang="cs-CZ" dirty="0" smtClean="0"/>
              <a:t>si o </a:t>
            </a:r>
            <a:r>
              <a:rPr lang="cs-CZ" dirty="0"/>
              <a:t>psychologii přečíst.</a:t>
            </a:r>
          </a:p>
          <a:p>
            <a:r>
              <a:rPr lang="cs-CZ" dirty="0"/>
              <a:t>Musíte např. pochopit něco o lidské agresi, o emocích a jejich regulaci a vymanit svoje psychologické poznání ze zajetí běžných předsudků.</a:t>
            </a:r>
          </a:p>
          <a:p>
            <a:r>
              <a:rPr lang="cs-CZ" dirty="0"/>
              <a:t>Např. většina podvodníků či </a:t>
            </a:r>
            <a:r>
              <a:rPr lang="cs-CZ" dirty="0" err="1"/>
              <a:t>vykuků</a:t>
            </a:r>
            <a:r>
              <a:rPr lang="cs-CZ" dirty="0"/>
              <a:t> operuje se svými pojmy a myšlenkami na úrovni lidové psychologie. Současnou psychologii zaměňují za duchovní a esoterní nauky. </a:t>
            </a:r>
          </a:p>
        </p:txBody>
      </p:sp>
    </p:spTree>
    <p:extLst>
      <p:ext uri="{BB962C8B-B14F-4D97-AF65-F5344CB8AC3E}">
        <p14:creationId xmlns:p14="http://schemas.microsoft.com/office/powerpoint/2010/main" val="261608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D9BD8A-9F42-4103-8BEB-CE5237A7C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Sociální psychologie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17F7024-0D6D-4D56-85B0-FA5ED9CE7B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1514931"/>
            <a:ext cx="4392488" cy="527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97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 anchor="ctr">
            <a:normAutofit/>
          </a:bodyPr>
          <a:lstStyle/>
          <a:p>
            <a:r>
              <a:rPr lang="cs-CZ" dirty="0"/>
              <a:t>Definice sociální psychologie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934B3311-F7DC-4205-97D4-87B89E5D3E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7344521"/>
              </p:ext>
            </p:extLst>
          </p:nvPr>
        </p:nvGraphicFramePr>
        <p:xfrm>
          <a:off x="457200" y="1556793"/>
          <a:ext cx="8229600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263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Sylabus přednášek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968552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cs-CZ" dirty="0"/>
              <a:t>Pohled</a:t>
            </a:r>
            <a:r>
              <a:rPr lang="cs-CZ" b="1" dirty="0"/>
              <a:t> </a:t>
            </a:r>
            <a:r>
              <a:rPr lang="cs-CZ" dirty="0"/>
              <a:t>evoluční, komparativní a kognitivní psychologie na sociální procesy a jevy.</a:t>
            </a:r>
          </a:p>
          <a:p>
            <a:pPr marL="651510" indent="-514350">
              <a:buFont typeface="+mj-lt"/>
              <a:buAutoNum type="arabicPeriod"/>
            </a:pPr>
            <a:r>
              <a:rPr lang="cs-CZ" b="1" dirty="0"/>
              <a:t>Socializace</a:t>
            </a:r>
          </a:p>
          <a:p>
            <a:pPr marL="651510" indent="-514350">
              <a:buFont typeface="+mj-lt"/>
              <a:buAutoNum type="arabicPeriod"/>
            </a:pPr>
            <a:r>
              <a:rPr lang="cs-CZ" b="1" dirty="0"/>
              <a:t>Jak se náš mozek vyvinul do dnešní podoby? </a:t>
            </a:r>
            <a:r>
              <a:rPr lang="cs-CZ" i="1" dirty="0"/>
              <a:t>Modularita mysli. Kognitivní moduly a jejich evoluce. Kognitivní moduly v sociální oblasti.</a:t>
            </a:r>
          </a:p>
          <a:p>
            <a:pPr marL="651510" indent="-514350">
              <a:buFont typeface="+mj-lt"/>
              <a:buAutoNum type="arabicPeriod"/>
            </a:pPr>
            <a:r>
              <a:rPr lang="cs-CZ" b="1" dirty="0"/>
              <a:t>Vnímání druhých lidí</a:t>
            </a:r>
            <a:r>
              <a:rPr lang="cs-CZ" dirty="0"/>
              <a:t>, budování dojmu o druhých, teorie mysli (</a:t>
            </a:r>
            <a:r>
              <a:rPr lang="cs-CZ" b="1" dirty="0"/>
              <a:t>sociální kognice</a:t>
            </a:r>
            <a:r>
              <a:rPr lang="cs-CZ" dirty="0"/>
              <a:t>), kategorizace v sociální oblasti, sociální stereotypy a různá zkreslení</a:t>
            </a:r>
          </a:p>
          <a:p>
            <a:pPr marL="651510" indent="-514350">
              <a:buFont typeface="+mj-lt"/>
              <a:buAutoNum type="arabicPeriod"/>
            </a:pPr>
            <a:r>
              <a:rPr lang="cs-CZ" dirty="0"/>
              <a:t>Druhy</a:t>
            </a:r>
            <a:r>
              <a:rPr lang="cs-CZ" b="1" dirty="0"/>
              <a:t> sociální komunikace a vývoj komunikace</a:t>
            </a:r>
          </a:p>
          <a:p>
            <a:pPr marL="651510" indent="-514350">
              <a:buFont typeface="+mj-lt"/>
              <a:buAutoNum type="arabicPeriod"/>
            </a:pPr>
            <a:r>
              <a:rPr lang="cs-CZ" dirty="0"/>
              <a:t>Role </a:t>
            </a:r>
            <a:r>
              <a:rPr lang="cs-CZ" b="1" dirty="0"/>
              <a:t>emocí</a:t>
            </a:r>
            <a:r>
              <a:rPr lang="cs-CZ" dirty="0"/>
              <a:t> v komunikaci</a:t>
            </a:r>
            <a:endParaRPr lang="cs-CZ" b="1" dirty="0"/>
          </a:p>
          <a:p>
            <a:pPr marL="651510" indent="-514350">
              <a:buFont typeface="+mj-lt"/>
              <a:buAutoNum type="arabicPeriod"/>
            </a:pPr>
            <a:r>
              <a:rPr lang="cs-CZ" dirty="0"/>
              <a:t>Vznik a </a:t>
            </a:r>
            <a:r>
              <a:rPr lang="cs-CZ" b="1" dirty="0"/>
              <a:t>dynamika</a:t>
            </a:r>
            <a:r>
              <a:rPr lang="cs-CZ" dirty="0"/>
              <a:t> </a:t>
            </a:r>
            <a:r>
              <a:rPr lang="cs-CZ" b="1" dirty="0"/>
              <a:t>sociálních skupin </a:t>
            </a:r>
            <a:r>
              <a:rPr lang="cs-CZ" dirty="0"/>
              <a:t>(skupinová dynamika a rolové chování), sociální </a:t>
            </a:r>
            <a:r>
              <a:rPr lang="cs-CZ" b="1" dirty="0"/>
              <a:t>ovlivňování</a:t>
            </a:r>
            <a:r>
              <a:rPr lang="cs-CZ" dirty="0"/>
              <a:t> </a:t>
            </a:r>
          </a:p>
          <a:p>
            <a:pPr marL="651510" indent="-514350">
              <a:buFont typeface="+mj-lt"/>
              <a:buAutoNum type="arabicPeriod"/>
            </a:pPr>
            <a:r>
              <a:rPr lang="cs-CZ" b="1" dirty="0" err="1"/>
              <a:t>Meziskupinové</a:t>
            </a:r>
            <a:r>
              <a:rPr lang="cs-CZ" b="1" dirty="0"/>
              <a:t> chování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438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5400" dirty="0"/>
              <a:t>1. SOCIALIZACE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698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dozvíte dnes?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je to </a:t>
            </a:r>
            <a:r>
              <a:rPr lang="cs-CZ" b="1" dirty="0"/>
              <a:t>socializace</a:t>
            </a:r>
            <a:r>
              <a:rPr lang="cs-CZ" dirty="0"/>
              <a:t>?</a:t>
            </a:r>
          </a:p>
          <a:p>
            <a:r>
              <a:rPr lang="cs-CZ" dirty="0"/>
              <a:t>Čím je lidská socializace unikátní?</a:t>
            </a:r>
          </a:p>
          <a:p>
            <a:r>
              <a:rPr lang="cs-CZ" dirty="0"/>
              <a:t>Jaké místo má v lidském životě </a:t>
            </a:r>
            <a:r>
              <a:rPr lang="cs-CZ" b="1" dirty="0"/>
              <a:t>učení</a:t>
            </a:r>
            <a:r>
              <a:rPr lang="cs-CZ" dirty="0"/>
              <a:t>?</a:t>
            </a:r>
          </a:p>
          <a:p>
            <a:r>
              <a:rPr lang="cs-CZ" dirty="0"/>
              <a:t>Čím je lidské učení naprosto unikátní?</a:t>
            </a:r>
          </a:p>
          <a:p>
            <a:r>
              <a:rPr lang="cs-CZ" dirty="0"/>
              <a:t>Jaké místo má v lidském životě </a:t>
            </a:r>
            <a:r>
              <a:rPr lang="cs-CZ" b="1" dirty="0"/>
              <a:t>pochvala</a:t>
            </a:r>
            <a:r>
              <a:rPr lang="cs-CZ" dirty="0"/>
              <a:t>?</a:t>
            </a:r>
          </a:p>
          <a:p>
            <a:r>
              <a:rPr lang="cs-CZ" dirty="0"/>
              <a:t>Jak uspořádání lidského společenství (např. struktura rodiny) ovlivňuje socializaci?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984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 anchor="ctr">
            <a:normAutofit/>
          </a:bodyPr>
          <a:lstStyle/>
          <a:p>
            <a:r>
              <a:rPr lang="cs-CZ" dirty="0"/>
              <a:t>Socializace: co to je?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ECF0DB6F-8984-47A0-8200-67E9086A19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9337369"/>
              </p:ext>
            </p:extLst>
          </p:nvPr>
        </p:nvGraphicFramePr>
        <p:xfrm>
          <a:off x="457200" y="1775191"/>
          <a:ext cx="8229600" cy="4625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856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Ukončení: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Přednáška</a:t>
            </a:r>
            <a:r>
              <a:rPr lang="cs-CZ" dirty="0"/>
              <a:t>: </a:t>
            </a:r>
            <a:r>
              <a:rPr lang="cs-CZ" b="1" dirty="0" smtClean="0"/>
              <a:t>Online </a:t>
            </a:r>
            <a:r>
              <a:rPr lang="cs-CZ" b="1" dirty="0"/>
              <a:t>test </a:t>
            </a:r>
            <a:r>
              <a:rPr lang="cs-CZ" dirty="0"/>
              <a:t>na 60%, tj. 12/20.</a:t>
            </a:r>
          </a:p>
          <a:p>
            <a:pPr>
              <a:buNone/>
            </a:pPr>
            <a:r>
              <a:rPr lang="cs-CZ" dirty="0"/>
              <a:t>	</a:t>
            </a:r>
            <a:endParaRPr lang="cs-CZ" dirty="0" smtClean="0"/>
          </a:p>
          <a:p>
            <a:pPr>
              <a:buNone/>
            </a:pPr>
            <a:r>
              <a:rPr lang="cs-CZ" b="1" dirty="0" smtClean="0"/>
              <a:t>Seminář</a:t>
            </a:r>
            <a:r>
              <a:rPr lang="cs-CZ" dirty="0" smtClean="0"/>
              <a:t> (pouze pro prezenční studium): max</a:t>
            </a:r>
            <a:r>
              <a:rPr lang="cs-CZ" dirty="0"/>
              <a:t>. 1 neomluvená absence, aktivní účast </a:t>
            </a:r>
            <a:r>
              <a:rPr lang="cs-CZ" dirty="0" smtClean="0"/>
              <a:t>(dle požadavků konkrétního vyučujícího semináře</a:t>
            </a:r>
            <a:r>
              <a:rPr lang="cs-CZ" dirty="0"/>
              <a:t>:</a:t>
            </a:r>
            <a:r>
              <a:rPr lang="cs-CZ" dirty="0" smtClean="0"/>
              <a:t> </a:t>
            </a:r>
            <a:r>
              <a:rPr lang="cs-CZ" dirty="0"/>
              <a:t>četba textů, odevzdávání výpisků a úkolů).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723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687CBC-28D3-4FBC-AC31-9207680CF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D7280C-9E21-4733-90B4-67B55E7C5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cs-CZ" sz="3200" b="1" dirty="0"/>
              <a:t>Socializaci lze chápat jako enkulturaci.</a:t>
            </a:r>
          </a:p>
          <a:p>
            <a:pPr marL="137160" indent="0">
              <a:buNone/>
            </a:pPr>
            <a:r>
              <a:rPr lang="cs-CZ" sz="3200" b="1" dirty="0"/>
              <a:t>Kultura </a:t>
            </a:r>
            <a:r>
              <a:rPr lang="cs-CZ" sz="3200" dirty="0"/>
              <a:t>je soubor adaptací (často spojených s určitou technologií a tedy většinou i s určitými artefakty) a soubor myšlenek (spojených s těmito adaptacemi).</a:t>
            </a:r>
          </a:p>
          <a:p>
            <a:pPr marL="137160" indent="0">
              <a:buNone/>
            </a:pPr>
            <a:endParaRPr lang="cs-CZ" sz="3200" b="1" dirty="0"/>
          </a:p>
          <a:p>
            <a:pPr marL="137160" indent="0">
              <a:buNone/>
            </a:pPr>
            <a:r>
              <a:rPr lang="cs-CZ" sz="3200" b="1" dirty="0"/>
              <a:t>Kultura</a:t>
            </a:r>
            <a:r>
              <a:rPr lang="cs-CZ" sz="3200" dirty="0"/>
              <a:t> představuje od buněčné dědičnosti odlišný způsob přenosu a kumulace informace. Kulturu se musíme </a:t>
            </a:r>
            <a:r>
              <a:rPr lang="cs-CZ" sz="3200" b="1" dirty="0"/>
              <a:t>naučit</a:t>
            </a:r>
            <a:r>
              <a:rPr lang="cs-CZ" sz="3200" dirty="0"/>
              <a:t>, geny jednoduše zdědíme.</a:t>
            </a:r>
          </a:p>
          <a:p>
            <a:pPr marL="137160" indent="0">
              <a:buNone/>
            </a:pPr>
            <a:r>
              <a:rPr lang="cs-CZ" sz="1600" dirty="0"/>
              <a:t>Téma </a:t>
            </a:r>
            <a:r>
              <a:rPr lang="cs-CZ" sz="1600" i="1" dirty="0"/>
              <a:t>příroda</a:t>
            </a:r>
            <a:r>
              <a:rPr lang="cs-CZ" sz="1600" dirty="0"/>
              <a:t> proti </a:t>
            </a:r>
            <a:r>
              <a:rPr lang="cs-CZ" sz="1600" i="1" dirty="0"/>
              <a:t>kultuře</a:t>
            </a:r>
            <a:r>
              <a:rPr lang="cs-CZ" sz="1600" dirty="0"/>
              <a:t> (</a:t>
            </a:r>
            <a:r>
              <a:rPr lang="cs-CZ" sz="1600" i="1" dirty="0"/>
              <a:t>natura</a:t>
            </a:r>
            <a:r>
              <a:rPr lang="cs-CZ" sz="1600" dirty="0"/>
              <a:t> vs. </a:t>
            </a:r>
            <a:r>
              <a:rPr lang="cs-CZ" sz="1600" i="1" dirty="0" err="1"/>
              <a:t>cultura</a:t>
            </a:r>
            <a:r>
              <a:rPr lang="cs-CZ" sz="1600" i="1" dirty="0"/>
              <a:t>, </a:t>
            </a:r>
            <a:r>
              <a:rPr lang="cs-CZ" sz="1600" i="1" dirty="0" err="1"/>
              <a:t>fýzis</a:t>
            </a:r>
            <a:r>
              <a:rPr lang="cs-CZ" sz="1600" dirty="0"/>
              <a:t> x </a:t>
            </a:r>
            <a:r>
              <a:rPr lang="cs-CZ" sz="1600" i="1" dirty="0" err="1"/>
              <a:t>nómos</a:t>
            </a:r>
            <a:r>
              <a:rPr lang="cs-CZ" sz="1600" dirty="0"/>
              <a:t>) je filosoficky velmi plodné (srov. např. </a:t>
            </a:r>
            <a:r>
              <a:rPr lang="cs-CZ" sz="1600" dirty="0" err="1"/>
              <a:t>Šmajs</a:t>
            </a:r>
            <a:r>
              <a:rPr lang="cs-CZ" sz="1600" dirty="0"/>
              <a:t>, 2003; Kratochvíl Zdeněk aj.)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99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4B3A18-1EF2-49DB-BD7D-6110B9CF6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E9632E-8AF8-46EE-8A25-E5163DE17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cs-CZ" b="1" dirty="0"/>
              <a:t>Školní vzdělávání je řízená socializace</a:t>
            </a:r>
            <a:r>
              <a:rPr lang="cs-CZ" dirty="0"/>
              <a:t>.</a:t>
            </a:r>
          </a:p>
          <a:p>
            <a:pPr marL="118872" indent="0">
              <a:buNone/>
            </a:pPr>
            <a:r>
              <a:rPr lang="cs-CZ" dirty="0"/>
              <a:t>Speciální pedagogika je řízená speciální socializace.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Řízená socializace bere na vědomí:</a:t>
            </a:r>
          </a:p>
          <a:p>
            <a:r>
              <a:rPr lang="cs-CZ" dirty="0"/>
              <a:t>co je to socializace,</a:t>
            </a:r>
          </a:p>
          <a:p>
            <a:r>
              <a:rPr lang="cs-CZ" dirty="0"/>
              <a:t>v jaké vývojové etapě se žák nachází,</a:t>
            </a:r>
          </a:p>
          <a:p>
            <a:r>
              <a:rPr lang="cs-CZ" dirty="0"/>
              <a:t>co je cílem socializace v dané vývojové etapě,</a:t>
            </a:r>
          </a:p>
          <a:p>
            <a:r>
              <a:rPr lang="cs-CZ" dirty="0"/>
              <a:t>znát svoje osobní možnosti a omezení.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57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8D997E-7427-4EA1-AFE4-D4858DD43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socializace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F68B12-2407-4FFE-9669-91BB39CF5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5073751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Zatím jsem vám představil socializaci jako přenos kultury, znalostí, technologií, dovedností, norem, hodnot.</a:t>
            </a:r>
          </a:p>
          <a:p>
            <a:r>
              <a:rPr lang="cs-CZ" dirty="0"/>
              <a:t>Je obdivuhodné, kolik se toho je člověk schopen od narození do smrti naučit (učení se = enkulturace je jednou ze základních adaptačních strategií člověka).</a:t>
            </a:r>
          </a:p>
          <a:p>
            <a:r>
              <a:rPr lang="cs-CZ" dirty="0"/>
              <a:t>Nicméně, absolutní zázrak je to, co během socializace provede sám se sebou: jak se totálně sobecká bytost, jakou je novorozené dítě, stává ohleduplnou, nesobeckou sociální bytostí. Zázrak je, že se z totálně sebestředného a hédonického zvířete během socializace stává jedinec, který tyto přirozené (a pochopitelné) impulzy dokáže přinejmenším sublimovat.</a:t>
            </a:r>
          </a:p>
          <a:p>
            <a:r>
              <a:rPr lang="cs-CZ" dirty="0"/>
              <a:t>Tento problém („zkrocení zvířete v nás“) je jedním ze zásadních problémů psychoanalýzy (srov. Freud, 1991). Protože je tento proces „krocení“ velmi konfliktní (viz fáze socializace), může během něj dojít k celé řadě problematických situací, které mohou (ale nemusí) mít celoživotní vliv (především ty, které se týkají vývoje osobnosti).</a:t>
            </a:r>
          </a:p>
        </p:txBody>
      </p:sp>
    </p:spTree>
    <p:extLst>
      <p:ext uri="{BB962C8B-B14F-4D97-AF65-F5344CB8AC3E}">
        <p14:creationId xmlns:p14="http://schemas.microsoft.com/office/powerpoint/2010/main" val="1316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21700"/>
          </a:xfrm>
        </p:spPr>
        <p:txBody>
          <a:bodyPr/>
          <a:lstStyle/>
          <a:p>
            <a:pPr algn="ctr"/>
            <a:r>
              <a:rPr lang="cs-CZ" dirty="0"/>
              <a:t>Socializace: co to je?</a:t>
            </a:r>
          </a:p>
        </p:txBody>
      </p:sp>
      <p:pic>
        <p:nvPicPr>
          <p:cNvPr id="4" name="Picture 4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77148"/>
            <a:ext cx="7776864" cy="588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60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Socializace: co to je?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cs-CZ" dirty="0"/>
              <a:t>Socializace je jako software, pro biologický hardware.</a:t>
            </a:r>
          </a:p>
          <a:p>
            <a:pPr marL="137160" indent="0">
              <a:buNone/>
            </a:pPr>
            <a:r>
              <a:rPr lang="cs-CZ" dirty="0"/>
              <a:t>Srov. </a:t>
            </a:r>
            <a:r>
              <a:rPr lang="cs-CZ" b="1" i="1" dirty="0"/>
              <a:t>vlčí děti </a:t>
            </a:r>
            <a:r>
              <a:rPr lang="cs-CZ" dirty="0"/>
              <a:t>- kam by to dotáhl člověk bez péče druhých (bez patřičného softwaru)</a:t>
            </a:r>
          </a:p>
          <a:p>
            <a:pPr marL="137160" indent="0">
              <a:buNone/>
            </a:pPr>
            <a:r>
              <a:rPr lang="cs-CZ" dirty="0">
                <a:hlinkClick r:id="rId2"/>
              </a:rPr>
              <a:t>https://www.youtube.com/watch?v=VLXI7-vmFAY</a:t>
            </a:r>
            <a:endParaRPr lang="cs-CZ" dirty="0"/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789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Oxana </a:t>
            </a:r>
            <a:r>
              <a:rPr lang="cs-CZ" dirty="0" err="1"/>
              <a:t>Malaja</a:t>
            </a:r>
            <a:r>
              <a:rPr lang="cs-CZ" dirty="0"/>
              <a:t>, nalezená v 7 letech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Výsledek obrázku pro oxana mala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63" y="1052736"/>
            <a:ext cx="7931224" cy="594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70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Místo sociálnosti ve vývoji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6617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/>
              <a:t>Scarr</a:t>
            </a:r>
            <a:r>
              <a:rPr lang="en-US" dirty="0"/>
              <a:t> (1992) </a:t>
            </a:r>
            <a:r>
              <a:rPr lang="en-US" dirty="0" err="1"/>
              <a:t>identifi</a:t>
            </a:r>
            <a:r>
              <a:rPr lang="cs-CZ" dirty="0"/>
              <a:t>koval 4 faktory, které vedou k tomu, že jsou děti z jedné rodiny nebo z různých rodin odlišné: </a:t>
            </a:r>
          </a:p>
          <a:p>
            <a:pPr marL="447675" indent="-311150">
              <a:buNone/>
            </a:pPr>
            <a:r>
              <a:rPr lang="cs-CZ" dirty="0"/>
              <a:t>1. Genetické  odlišnosti</a:t>
            </a:r>
          </a:p>
          <a:p>
            <a:pPr marL="651510" indent="-514350">
              <a:buAutoNum type="arabicPeriod"/>
            </a:pPr>
            <a:endParaRPr lang="cs-CZ" b="1" dirty="0"/>
          </a:p>
          <a:p>
            <a:pPr>
              <a:buNone/>
            </a:pPr>
            <a:r>
              <a:rPr lang="en-US" b="1" dirty="0"/>
              <a:t>2. </a:t>
            </a:r>
            <a:r>
              <a:rPr lang="cs-CZ" b="1" dirty="0"/>
              <a:t>Odlišnosti v tom, jak k nim přistupovali rodiče a další lidé (= sociální vliv = vliv socializace).</a:t>
            </a:r>
          </a:p>
          <a:p>
            <a:pPr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3. </a:t>
            </a:r>
            <a:r>
              <a:rPr lang="cs-CZ" dirty="0">
                <a:solidFill>
                  <a:srgbClr val="0070C0"/>
                </a:solidFill>
              </a:rPr>
              <a:t>Odlišnosti v reagování na tytéž zkušenosti</a:t>
            </a:r>
            <a:endParaRPr lang="en-US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4. </a:t>
            </a:r>
            <a:r>
              <a:rPr lang="cs-CZ" dirty="0">
                <a:solidFill>
                  <a:srgbClr val="0070C0"/>
                </a:solidFill>
              </a:rPr>
              <a:t>Odlišné volby v prostředí</a:t>
            </a:r>
          </a:p>
        </p:txBody>
      </p:sp>
      <p:sp useBgFill="1">
        <p:nvSpPr>
          <p:cNvPr id="4" name="Obdélník 3"/>
          <p:cNvSpPr/>
          <p:nvPr/>
        </p:nvSpPr>
        <p:spPr>
          <a:xfrm>
            <a:off x="7164288" y="2852936"/>
            <a:ext cx="1080120" cy="952068"/>
          </a:xfrm>
          <a:prstGeom prst="rect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515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784976" cy="562074"/>
          </a:xfrm>
        </p:spPr>
        <p:txBody>
          <a:bodyPr>
            <a:noAutofit/>
          </a:bodyPr>
          <a:lstStyle/>
          <a:p>
            <a:pPr algn="ctr"/>
            <a:r>
              <a:rPr lang="cs-CZ" sz="3200" dirty="0"/>
              <a:t>Model socializace v mezikulturní psychologii </a:t>
            </a:r>
            <a:br>
              <a:rPr lang="cs-CZ" sz="3200" dirty="0"/>
            </a:br>
            <a:r>
              <a:rPr lang="cs-CZ" sz="3200" dirty="0"/>
              <a:t>(</a:t>
            </a:r>
            <a:r>
              <a:rPr lang="cs-CZ" sz="3200" dirty="0" err="1"/>
              <a:t>Shyraev</a:t>
            </a:r>
            <a:r>
              <a:rPr lang="cs-CZ" sz="3200" dirty="0"/>
              <a:t> &amp; </a:t>
            </a:r>
            <a:r>
              <a:rPr lang="cs-CZ" sz="3200" dirty="0" err="1"/>
              <a:t>Levy</a:t>
            </a:r>
            <a:r>
              <a:rPr lang="cs-CZ" sz="3200" dirty="0"/>
              <a:t>, 2020)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56" y="1484784"/>
            <a:ext cx="7745288" cy="524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AC00D54E-6566-4051-A506-72018880E430}"/>
                  </a:ext>
                </a:extLst>
              </p14:cNvPr>
              <p14:cNvContentPartPr/>
              <p14:nvPr/>
            </p14:nvContentPartPr>
            <p14:xfrm>
              <a:off x="750284" y="1551630"/>
              <a:ext cx="1918080" cy="111852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AC00D54E-6566-4051-A506-72018880E43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7284" y="1488990"/>
                <a:ext cx="2043720" cy="12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4081D9E0-D3F3-4481-80DB-844E9BD12E5A}"/>
                  </a:ext>
                </a:extLst>
              </p14:cNvPr>
              <p14:cNvContentPartPr/>
              <p14:nvPr/>
            </p14:nvContentPartPr>
            <p14:xfrm>
              <a:off x="788444" y="4432350"/>
              <a:ext cx="2068200" cy="1155240"/>
            </p14:xfrm>
          </p:contentPart>
        </mc:Choice>
        <mc:Fallback xmlns=""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4081D9E0-D3F3-4481-80DB-844E9BD12E5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5804" y="4369710"/>
                <a:ext cx="2193840" cy="128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169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EVOLUCE </a:t>
            </a:r>
            <a:r>
              <a:rPr lang="cs-CZ" dirty="0" smtClean="0"/>
              <a:t>SOCIÁLNOSTI</a:t>
            </a:r>
            <a:endParaRPr lang="cs-CZ" sz="2400" dirty="0">
              <a:solidFill>
                <a:srgbClr val="92D050"/>
              </a:solidFill>
            </a:endParaRPr>
          </a:p>
        </p:txBody>
      </p:sp>
      <p:pic>
        <p:nvPicPr>
          <p:cNvPr id="4098" name="Picture 2" descr="/// This has to be one of the top cute birdy pics. | Wonderful Plac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886" y="1408175"/>
            <a:ext cx="3522313" cy="548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70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C01ACC-569D-46B3-BFEA-04DCE4000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47C436-1FBB-4D26-8B6F-A274D4FE5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Porozumět tomu, že </a:t>
            </a:r>
            <a:r>
              <a:rPr lang="cs-CZ" b="1" dirty="0"/>
              <a:t>sociálnost je univerzální schopností</a:t>
            </a:r>
            <a:r>
              <a:rPr lang="cs-CZ" dirty="0"/>
              <a:t> v přírodní říši.</a:t>
            </a:r>
          </a:p>
          <a:p>
            <a:r>
              <a:rPr lang="cs-CZ" dirty="0" smtClean="0"/>
              <a:t>Nicméně, </a:t>
            </a:r>
            <a:r>
              <a:rPr lang="cs-CZ" dirty="0"/>
              <a:t>že lidská sociálnost má specificky lidskou podobu, která je výrazně odlišná </a:t>
            </a:r>
            <a:r>
              <a:rPr lang="cs-CZ" dirty="0" smtClean="0"/>
              <a:t>i od </a:t>
            </a:r>
            <a:r>
              <a:rPr lang="cs-CZ" dirty="0"/>
              <a:t>sociálnosti našich geneticky nejbližších příbuzných (šimpanzů, lidoopů či primátů).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215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Obsah testu: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Znalost</a:t>
            </a:r>
            <a:r>
              <a:rPr lang="cs-CZ" dirty="0"/>
              <a:t> výzkumů, </a:t>
            </a:r>
            <a:r>
              <a:rPr lang="cs-CZ" dirty="0" smtClean="0"/>
              <a:t>teorií, termínů </a:t>
            </a:r>
            <a:r>
              <a:rPr lang="cs-CZ" dirty="0"/>
              <a:t>a pojmů sociální psychologie (viz témata v sylabu).</a:t>
            </a:r>
          </a:p>
          <a:p>
            <a:pPr>
              <a:buNone/>
            </a:pPr>
            <a:r>
              <a:rPr lang="cs-CZ" dirty="0"/>
              <a:t>Testové otázky jsou zodpověditelné, pokud si pročtete </a:t>
            </a:r>
            <a:r>
              <a:rPr lang="cs-CZ" b="1" dirty="0"/>
              <a:t>Interaktivní osnovu</a:t>
            </a:r>
            <a:r>
              <a:rPr lang="cs-CZ" dirty="0"/>
              <a:t>, </a:t>
            </a:r>
            <a:r>
              <a:rPr lang="cs-CZ" b="1" dirty="0"/>
              <a:t>prezentace</a:t>
            </a:r>
            <a:r>
              <a:rPr lang="cs-CZ" dirty="0"/>
              <a:t> v ní (slova vyznačena </a:t>
            </a:r>
            <a:r>
              <a:rPr lang="cs-CZ" b="1" dirty="0"/>
              <a:t>tučně </a:t>
            </a:r>
            <a:r>
              <a:rPr lang="cs-CZ" dirty="0"/>
              <a:t>jsou základní termíny, které musíte znát</a:t>
            </a:r>
            <a:r>
              <a:rPr lang="cs-CZ" dirty="0" smtClean="0"/>
              <a:t>), </a:t>
            </a:r>
            <a:r>
              <a:rPr lang="cs-CZ" b="1" dirty="0" smtClean="0"/>
              <a:t>texty</a:t>
            </a:r>
            <a:r>
              <a:rPr lang="cs-CZ" dirty="0" smtClean="0"/>
              <a:t> v ní (</a:t>
            </a:r>
            <a:r>
              <a:rPr lang="cs-CZ" dirty="0"/>
              <a:t>4 texty </a:t>
            </a:r>
            <a:r>
              <a:rPr lang="cs-CZ" dirty="0" smtClean="0"/>
              <a:t>z učebnice </a:t>
            </a:r>
            <a:r>
              <a:rPr lang="cs-CZ" i="1" dirty="0" err="1"/>
              <a:t>Hewstone</a:t>
            </a:r>
            <a:r>
              <a:rPr lang="cs-CZ" i="1" dirty="0"/>
              <a:t> &amp; </a:t>
            </a:r>
            <a:r>
              <a:rPr lang="cs-CZ" i="1" dirty="0" err="1" smtClean="0"/>
              <a:t>Stroebe</a:t>
            </a:r>
            <a:r>
              <a:rPr lang="cs-CZ" i="1" dirty="0" smtClean="0"/>
              <a:t>)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b="1" dirty="0" smtClean="0"/>
              <a:t>povinnou literaturu </a:t>
            </a:r>
            <a:r>
              <a:rPr lang="cs-CZ" dirty="0"/>
              <a:t>(</a:t>
            </a:r>
            <a:r>
              <a:rPr lang="cs-CZ" dirty="0" err="1"/>
              <a:t>Helus</a:t>
            </a:r>
            <a:r>
              <a:rPr lang="cs-CZ" dirty="0"/>
              <a:t> a Řezáč).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Evoluce sociálnosti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968551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/>
              <a:t>Sociálnost je velice účinná adaptace.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Jsou i nesociální živočichové, např. </a:t>
            </a:r>
            <a:r>
              <a:rPr lang="cs-CZ" dirty="0" smtClean="0"/>
              <a:t>draví tvorové</a:t>
            </a:r>
            <a:r>
              <a:rPr lang="cs-CZ" dirty="0"/>
              <a:t>: bezobratlí, ryby či plazy (viz přednáška </a:t>
            </a:r>
            <a:r>
              <a:rPr lang="cs-CZ" i="1" dirty="0"/>
              <a:t>Historie lidské komunikace</a:t>
            </a:r>
            <a:r>
              <a:rPr lang="cs-CZ" dirty="0"/>
              <a:t>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Sociálnost tedy není lidským výtvorem - je to v přírodě celkem rozšířená adaptace.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133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Evoluce sociálnosti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sz="3400" dirty="0"/>
              <a:t>Sociálnost včel či mravenců je jiná, než sociálnost lidská.</a:t>
            </a:r>
          </a:p>
          <a:p>
            <a:r>
              <a:rPr lang="cs-CZ" sz="3400" dirty="0"/>
              <a:t>Sociálnost blanokřídlých je určená hlavně feromony a </a:t>
            </a:r>
            <a:r>
              <a:rPr lang="cs-CZ" sz="3400" b="1" dirty="0"/>
              <a:t>hormony</a:t>
            </a:r>
            <a:r>
              <a:rPr lang="cs-CZ" sz="3400" dirty="0"/>
              <a:t> (a je proto více mechanistická a uniformní – srov. kasty mravenců: voják, pečovatel o larvy, dělník atd.). </a:t>
            </a:r>
          </a:p>
          <a:p>
            <a:r>
              <a:rPr lang="cs-CZ" sz="3400" dirty="0"/>
              <a:t>Lidská sociálnost je sice také spoluurčována hormony či feromony (srov. roli </a:t>
            </a:r>
            <a:r>
              <a:rPr lang="cs-CZ" sz="3400" b="1" dirty="0"/>
              <a:t>oxytocinu, adrenalinu, tělesného pachu ad.</a:t>
            </a:r>
            <a:r>
              <a:rPr lang="cs-CZ" sz="3400" dirty="0"/>
              <a:t>), ale není vůbec uniformní (neboť je utvářena také odlišnostmi individuí, sociálních rolí, sociálních pozic apod.). 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870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03DF5F-09D9-4BE1-88CE-F589B2A4E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86B93C-1EA9-4BB7-B6D2-C800F8628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3200" dirty="0"/>
              <a:t>U moderního člověka díky rozvoji kultury nabývá socializace nepřeberného množství konkrétních a specifických podob. Během socializace dochází k formování osobnosti, neboli </a:t>
            </a:r>
            <a:r>
              <a:rPr lang="cs-CZ" sz="3200" b="1" dirty="0"/>
              <a:t>personalizaci</a:t>
            </a:r>
            <a:r>
              <a:rPr lang="cs-CZ" sz="3200" dirty="0"/>
              <a:t> (srov. </a:t>
            </a:r>
            <a:r>
              <a:rPr lang="cs-CZ" sz="3200" dirty="0" err="1"/>
              <a:t>Helus</a:t>
            </a:r>
            <a:r>
              <a:rPr lang="cs-CZ" sz="3200" dirty="0"/>
              <a:t>, 2007, s. 83-86, s. 104-105) a postupně také k </a:t>
            </a:r>
            <a:r>
              <a:rPr lang="cs-CZ" sz="3200" b="1" dirty="0"/>
              <a:t>profesionalizaci</a:t>
            </a:r>
            <a:r>
              <a:rPr lang="cs-CZ" sz="3200" dirty="0"/>
              <a:t>.</a:t>
            </a:r>
          </a:p>
          <a:p>
            <a:endParaRPr lang="cs-CZ" sz="3200" dirty="0"/>
          </a:p>
          <a:p>
            <a:r>
              <a:rPr lang="cs-CZ" sz="3200" dirty="0"/>
              <a:t>Základy sociálnosti jsou i u člověka </a:t>
            </a:r>
            <a:r>
              <a:rPr lang="cs-CZ" sz="3200" b="1" dirty="0"/>
              <a:t>pudové (vrozené), </a:t>
            </a:r>
            <a:r>
              <a:rPr lang="cs-CZ" sz="3200" dirty="0"/>
              <a:t>ale vždy mají i individuální (rodinnou) podobu. </a:t>
            </a:r>
          </a:p>
          <a:p>
            <a:r>
              <a:rPr lang="cs-CZ" sz="3200" dirty="0"/>
              <a:t>Když se řekne, že je něco pudové znamená to mj., že je to společné všem zástupcům daného druhu (srov. pud </a:t>
            </a:r>
            <a:r>
              <a:rPr lang="cs-CZ" sz="3200" b="1" i="1" dirty="0" err="1"/>
              <a:t>attachmentu</a:t>
            </a:r>
            <a:r>
              <a:rPr lang="cs-CZ" sz="3200" i="1" dirty="0"/>
              <a:t>, </a:t>
            </a:r>
            <a:r>
              <a:rPr lang="cs-CZ" sz="3200" dirty="0"/>
              <a:t>který máme společný </a:t>
            </a:r>
            <a:r>
              <a:rPr lang="cs-CZ" dirty="0"/>
              <a:t>minimálně se všemi primáty).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716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Evoluce sociálnosti: rodičovství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dirty="0"/>
              <a:t>U savců a ptáků je sociálnost navíc spojená s péčí o potomstvo! </a:t>
            </a:r>
          </a:p>
          <a:p>
            <a:pPr marL="118872" indent="0">
              <a:buNone/>
            </a:pPr>
            <a:r>
              <a:rPr lang="cs-CZ" sz="1600" dirty="0"/>
              <a:t>Schopnost péče o potomstvo se rozvinula asi ne později než před 300 milióny lety s nástupem </a:t>
            </a:r>
            <a:r>
              <a:rPr lang="cs-CZ" sz="1600" dirty="0" err="1"/>
              <a:t>therapsidů</a:t>
            </a:r>
            <a:r>
              <a:rPr lang="cs-CZ" sz="1600" dirty="0"/>
              <a:t> a dinosaurů.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Péče o potomstvo je mj. spojená s podnětným sociobiologickým termínem </a:t>
            </a:r>
            <a:r>
              <a:rPr lang="cs-CZ" b="1" i="1" dirty="0" err="1"/>
              <a:t>parental</a:t>
            </a:r>
            <a:r>
              <a:rPr lang="cs-CZ" b="1" i="1" dirty="0"/>
              <a:t> </a:t>
            </a:r>
            <a:r>
              <a:rPr lang="cs-CZ" b="1" i="1" dirty="0" err="1"/>
              <a:t>investment</a:t>
            </a:r>
            <a:r>
              <a:rPr lang="cs-CZ" b="1" i="1" dirty="0"/>
              <a:t>  </a:t>
            </a:r>
            <a:r>
              <a:rPr lang="cs-CZ" i="1" dirty="0"/>
              <a:t>(= </a:t>
            </a:r>
            <a:r>
              <a:rPr lang="cs-CZ" b="1" i="1" dirty="0"/>
              <a:t>investice do rodičovství</a:t>
            </a:r>
            <a:r>
              <a:rPr lang="cs-CZ" dirty="0"/>
              <a:t>). Teorie </a:t>
            </a:r>
            <a:r>
              <a:rPr lang="cs-CZ" i="1" dirty="0"/>
              <a:t>investice do rodičovství </a:t>
            </a:r>
            <a:r>
              <a:rPr lang="cs-CZ" dirty="0"/>
              <a:t>dobře vysvětluje různé proměny sexuality druhu ve vztahu k péči o potomky, k velikosti a uspořádání skupiny apod.</a:t>
            </a:r>
          </a:p>
          <a:p>
            <a:pPr marL="118872" indent="0">
              <a:buNone/>
            </a:pPr>
            <a:endParaRPr lang="cs-CZ" sz="2200" dirty="0"/>
          </a:p>
          <a:p>
            <a:pPr marL="118872" indent="0">
              <a:buNone/>
            </a:pPr>
            <a:r>
              <a:rPr lang="cs-CZ" sz="2200" dirty="0"/>
              <a:t>Např. vztah mezi pohlavním dimorfizmem a uspořádáním rodinné jednotky (viz dále).</a:t>
            </a:r>
          </a:p>
        </p:txBody>
      </p:sp>
    </p:spTree>
    <p:extLst>
      <p:ext uri="{BB962C8B-B14F-4D97-AF65-F5344CB8AC3E}">
        <p14:creationId xmlns:p14="http://schemas.microsoft.com/office/powerpoint/2010/main" val="361882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19AA8B-B38F-4336-ACEE-D4CDBE71E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Lidská</a:t>
            </a:r>
            <a:r>
              <a:rPr lang="cs-CZ" dirty="0"/>
              <a:t> </a:t>
            </a:r>
            <a:r>
              <a:rPr lang="cs-CZ" dirty="0" smtClean="0"/>
              <a:t>sociálnost</a:t>
            </a:r>
            <a:endParaRPr lang="cs-CZ" sz="1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560D31-9B5C-450E-867D-31D957A4E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5145760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Člověk je (jediný?) tvor, pro jehož pochopení je nutné znát i jeho ontogenezi.</a:t>
            </a:r>
          </a:p>
          <a:p>
            <a:r>
              <a:rPr lang="cs-CZ" dirty="0"/>
              <a:t>Člověk je (jediný?) tvor, který se vyvíjí během vlastního života (srov. proces personalizace). U ostatních savců je asi jen fáze </a:t>
            </a:r>
            <a:r>
              <a:rPr lang="cs-CZ" dirty="0" err="1"/>
              <a:t>novorozenectví</a:t>
            </a:r>
            <a:r>
              <a:rPr lang="cs-CZ" dirty="0"/>
              <a:t>, dětství a dospělosti. U člověka je mnohem více fází. (srov. vývojovou psychologii). </a:t>
            </a:r>
          </a:p>
          <a:p>
            <a:r>
              <a:rPr lang="cs-CZ" dirty="0"/>
              <a:t>Člověk je (jediný?) tvor, který se vyvíjí z vlastní vůle (srov. již platónský termín: péče o duši). Všechny duchovní systémy a nauky historie jsou založeny na této možnosti měnit sebe sama. K tomu užívají různých procesů (askezi, meditaci, opájení se, tanec, utrpení, smyslovou deprivaci, nábožensko-kosmologické představy ad.).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684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C466D1-16AF-444D-A9D1-3E6AB45DD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8AC53A-926B-4A64-90B6-89ED496A8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Výsledkem socializace člověka je: soběstačný jedinec, který je sám schopen socializace sebe a později i jiných. </a:t>
            </a:r>
          </a:p>
          <a:p>
            <a:r>
              <a:rPr lang="cs-CZ" dirty="0"/>
              <a:t>I jako soběstačná osobnost se však vyvíjí dál (srov. fáze rodičovství, </a:t>
            </a:r>
            <a:r>
              <a:rPr lang="cs-CZ" dirty="0" err="1"/>
              <a:t>prarodičovství</a:t>
            </a:r>
            <a:r>
              <a:rPr lang="cs-CZ" dirty="0"/>
              <a:t>, kmetství).</a:t>
            </a:r>
          </a:p>
          <a:p>
            <a:r>
              <a:rPr lang="cs-CZ" dirty="0"/>
              <a:t>Výsledkem socializace člověka je: </a:t>
            </a:r>
            <a:r>
              <a:rPr lang="cs-CZ" dirty="0" err="1"/>
              <a:t>individuovaná</a:t>
            </a:r>
            <a:r>
              <a:rPr lang="cs-CZ" dirty="0"/>
              <a:t> (tj. jedinečná a pro celek nenahraditelná) osobnost. Srov. nenahraditelnost např. velkých umělců, ale i velkých altruistů (zdravotní sestry, filantropové), skvělých učitelů, pořadatelů kulturních </a:t>
            </a:r>
            <a:r>
              <a:rPr lang="cs-CZ" dirty="0" smtClean="0"/>
              <a:t>akcí atd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133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BFB333-0BE1-4573-AFB9-0EF29D3E4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socializace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EE7551-9A68-4001-B660-06ADF8F86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3"/>
            <a:ext cx="8435280" cy="5145760"/>
          </a:xfrm>
        </p:spPr>
        <p:txBody>
          <a:bodyPr>
            <a:normAutofit fontScale="70000" lnSpcReduction="20000"/>
          </a:bodyPr>
          <a:lstStyle/>
          <a:p>
            <a:pPr marL="118872" indent="0">
              <a:buNone/>
            </a:pPr>
            <a:r>
              <a:rPr lang="cs-CZ" sz="4600" b="1" dirty="0"/>
              <a:t>1. fáze socializace</a:t>
            </a:r>
          </a:p>
          <a:p>
            <a:pPr marL="118872" indent="0">
              <a:buNone/>
            </a:pPr>
            <a:endParaRPr lang="cs-CZ" b="1" dirty="0"/>
          </a:p>
          <a:p>
            <a:pPr marL="118872" indent="0">
              <a:buNone/>
            </a:pPr>
            <a:r>
              <a:rPr lang="cs-CZ" dirty="0"/>
              <a:t>narození až cca 1,5 rok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Dítě navazuje </a:t>
            </a:r>
            <a:r>
              <a:rPr lang="cs-CZ" b="1" dirty="0"/>
              <a:t>citovou vazbu (</a:t>
            </a:r>
            <a:r>
              <a:rPr lang="cs-CZ" b="1" dirty="0" err="1"/>
              <a:t>attachment</a:t>
            </a:r>
            <a:r>
              <a:rPr lang="cs-CZ" b="1" dirty="0"/>
              <a:t>) </a:t>
            </a:r>
            <a:r>
              <a:rPr lang="cs-CZ" dirty="0"/>
              <a:t>především k matce (tj. k </a:t>
            </a:r>
            <a:r>
              <a:rPr lang="cs-CZ" b="1" i="1" dirty="0"/>
              <a:t>objektu</a:t>
            </a:r>
            <a:r>
              <a:rPr lang="cs-CZ" dirty="0"/>
              <a:t>). Typická je citová vazba pro všechny primáty i savce (pravděpodobně i pro ptáky – zkrátka všude tam, kde se rodiče starají o mladé). </a:t>
            </a:r>
          </a:p>
          <a:p>
            <a:pPr marL="118872" indent="0">
              <a:buNone/>
            </a:pPr>
            <a:r>
              <a:rPr lang="cs-CZ" dirty="0"/>
              <a:t>Dochází k adaptaci vrozených schopností dítěte na realitu (objevují </a:t>
            </a:r>
            <a:r>
              <a:rPr lang="cs-CZ" dirty="0" smtClean="0"/>
              <a:t>se  první </a:t>
            </a:r>
            <a:r>
              <a:rPr lang="cs-CZ" b="1" dirty="0"/>
              <a:t>konflikty</a:t>
            </a:r>
            <a:r>
              <a:rPr lang="cs-CZ" dirty="0"/>
              <a:t> </a:t>
            </a:r>
            <a:r>
              <a:rPr lang="cs-CZ" b="1" dirty="0"/>
              <a:t>ono</a:t>
            </a:r>
            <a:r>
              <a:rPr lang="cs-CZ" dirty="0"/>
              <a:t> a </a:t>
            </a:r>
            <a:r>
              <a:rPr lang="cs-CZ" b="1" dirty="0"/>
              <a:t>reality </a:t>
            </a:r>
            <a:r>
              <a:rPr lang="cs-CZ" dirty="0"/>
              <a:t>– srov. Freud, 1991, s. 363 a dále).</a:t>
            </a:r>
          </a:p>
          <a:p>
            <a:pPr marL="118872" indent="0">
              <a:buNone/>
            </a:pPr>
            <a:r>
              <a:rPr lang="cs-CZ" dirty="0"/>
              <a:t> </a:t>
            </a:r>
          </a:p>
          <a:p>
            <a:pPr marL="118872" indent="0">
              <a:buNone/>
            </a:pPr>
            <a:r>
              <a:rPr lang="cs-CZ" b="1" dirty="0"/>
              <a:t>Nástroje rodiče</a:t>
            </a:r>
            <a:r>
              <a:rPr lang="cs-CZ" dirty="0"/>
              <a:t>: socializace </a:t>
            </a:r>
            <a:r>
              <a:rPr lang="cs-CZ" b="1" dirty="0"/>
              <a:t>láskou</a:t>
            </a:r>
            <a:r>
              <a:rPr lang="cs-CZ" dirty="0"/>
              <a:t> (tj. péčí, něhou, pochvalou, pozorností).</a:t>
            </a:r>
          </a:p>
          <a:p>
            <a:pPr marL="118872" indent="0">
              <a:buNone/>
            </a:pPr>
            <a:r>
              <a:rPr lang="cs-CZ" dirty="0"/>
              <a:t> </a:t>
            </a:r>
          </a:p>
          <a:p>
            <a:pPr marL="118872" indent="0">
              <a:buNone/>
            </a:pPr>
            <a:r>
              <a:rPr lang="cs-CZ" b="1" dirty="0"/>
              <a:t>Zisk ze socializace</a:t>
            </a:r>
            <a:r>
              <a:rPr lang="cs-CZ" dirty="0"/>
              <a:t>: vzpřímená chůze, cvičení funkce rukou, základy verbální komunikace, socializace stravy a odívání, základy používání příboru…</a:t>
            </a:r>
          </a:p>
        </p:txBody>
      </p:sp>
    </p:spTree>
    <p:extLst>
      <p:ext uri="{BB962C8B-B14F-4D97-AF65-F5344CB8AC3E}">
        <p14:creationId xmlns:p14="http://schemas.microsoft.com/office/powerpoint/2010/main" val="58184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CFEEC6-7425-4691-9F64-29B5141D4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B10464-AFEB-4C56-B984-93A1C6761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5184576"/>
          </a:xfrm>
        </p:spPr>
        <p:txBody>
          <a:bodyPr>
            <a:normAutofit fontScale="55000" lnSpcReduction="20000"/>
          </a:bodyPr>
          <a:lstStyle/>
          <a:p>
            <a:pPr marL="118872" indent="0">
              <a:buNone/>
            </a:pPr>
            <a:r>
              <a:rPr lang="cs-CZ" sz="5800" b="1" dirty="0"/>
              <a:t>2. fáze socializace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1,5 roku až do začátku puberty.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sz="3600" dirty="0"/>
              <a:t>Začíná se období separace od matky (další konflikt, nyní na sociální úrovni). Postupně vzniká </a:t>
            </a:r>
            <a:r>
              <a:rPr lang="cs-CZ" sz="3600" b="1" dirty="0"/>
              <a:t>uvědomované jáství </a:t>
            </a:r>
            <a:r>
              <a:rPr lang="cs-CZ" sz="3600" dirty="0"/>
              <a:t>(vědomá osobnost) jako personifikace psychických procesů adaptace vzhledem: a) k pudovým potřebám (k </a:t>
            </a:r>
            <a:r>
              <a:rPr lang="cs-CZ" sz="3600" b="1" dirty="0"/>
              <a:t>ono</a:t>
            </a:r>
            <a:r>
              <a:rPr lang="cs-CZ" sz="3600" dirty="0"/>
              <a:t>, </a:t>
            </a:r>
            <a:r>
              <a:rPr lang="cs-CZ" sz="3600" b="1" i="1" dirty="0"/>
              <a:t>id</a:t>
            </a:r>
            <a:r>
              <a:rPr lang="cs-CZ" sz="3600" dirty="0"/>
              <a:t>), b) k </a:t>
            </a:r>
            <a:r>
              <a:rPr lang="cs-CZ" sz="3600" b="1" dirty="0"/>
              <a:t>realitě</a:t>
            </a:r>
            <a:r>
              <a:rPr lang="cs-CZ" sz="3600" dirty="0"/>
              <a:t> a c) postupně i vzhledem k </a:t>
            </a:r>
            <a:r>
              <a:rPr lang="cs-CZ" sz="3600" b="1" dirty="0" err="1"/>
              <a:t>nadjá</a:t>
            </a:r>
            <a:r>
              <a:rPr lang="cs-CZ" sz="3600" dirty="0"/>
              <a:t> (</a:t>
            </a:r>
            <a:r>
              <a:rPr lang="cs-CZ" sz="3600" b="1" i="1" dirty="0"/>
              <a:t>superego</a:t>
            </a:r>
            <a:r>
              <a:rPr lang="cs-CZ" sz="3600" dirty="0"/>
              <a:t>; k sociálním vlivům). Nový je </a:t>
            </a:r>
            <a:r>
              <a:rPr lang="cs-CZ" sz="3600" b="1" dirty="0"/>
              <a:t>konflikt mezi ono</a:t>
            </a:r>
            <a:r>
              <a:rPr lang="cs-CZ" sz="3600" dirty="0"/>
              <a:t> </a:t>
            </a:r>
            <a:r>
              <a:rPr lang="cs-CZ" sz="3600" b="1" dirty="0"/>
              <a:t>a</a:t>
            </a:r>
            <a:r>
              <a:rPr lang="cs-CZ" sz="3600" dirty="0"/>
              <a:t> </a:t>
            </a:r>
            <a:r>
              <a:rPr lang="cs-CZ" sz="3600" b="1" dirty="0" err="1"/>
              <a:t>nadjá</a:t>
            </a:r>
            <a:r>
              <a:rPr lang="cs-CZ" sz="3600" b="1" dirty="0"/>
              <a:t> </a:t>
            </a:r>
            <a:r>
              <a:rPr lang="cs-CZ" sz="3600" dirty="0"/>
              <a:t>(mezi zvířátkem a nároky společnosti), který se projevuje zvláště v </a:t>
            </a:r>
            <a:r>
              <a:rPr lang="cs-CZ" sz="3600" b="1" dirty="0"/>
              <a:t>období vzdoru</a:t>
            </a:r>
            <a:r>
              <a:rPr lang="cs-CZ" sz="3600" dirty="0"/>
              <a:t>. Postupně se rozvíjí dětská osobnost.</a:t>
            </a:r>
          </a:p>
          <a:p>
            <a:pPr marL="118872" indent="0">
              <a:buNone/>
            </a:pPr>
            <a:r>
              <a:rPr lang="cs-CZ" sz="3600" b="1" dirty="0"/>
              <a:t>Úkol dítěte</a:t>
            </a:r>
            <a:r>
              <a:rPr lang="cs-CZ" sz="3600" dirty="0"/>
              <a:t>: pochopit, že rodiče svým tlakem sledují dobro dítěte, ačkoli je tento tlak nepříjemný a plodí konflikty.</a:t>
            </a:r>
          </a:p>
          <a:p>
            <a:pPr marL="118872" indent="0">
              <a:buNone/>
            </a:pPr>
            <a:r>
              <a:rPr lang="cs-CZ" sz="3600" b="1" dirty="0"/>
              <a:t>Nevědomý úkol dítěte</a:t>
            </a:r>
            <a:r>
              <a:rPr lang="cs-CZ" sz="3600" dirty="0"/>
              <a:t>: překonat svoje základní (vrozené) sobectví (</a:t>
            </a:r>
            <a:r>
              <a:rPr lang="cs-CZ" sz="3600" b="1" i="1" dirty="0"/>
              <a:t>ono</a:t>
            </a:r>
            <a:r>
              <a:rPr lang="cs-CZ" sz="3600" dirty="0"/>
              <a:t>).</a:t>
            </a:r>
          </a:p>
          <a:p>
            <a:pPr marL="118872" indent="0">
              <a:buNone/>
            </a:pPr>
            <a:r>
              <a:rPr lang="cs-CZ" sz="3600" b="1" dirty="0"/>
              <a:t>Úkol rodiče</a:t>
            </a:r>
            <a:r>
              <a:rPr lang="cs-CZ" sz="3600" dirty="0"/>
              <a:t>: co nejsmířlivěji začít dítě socializovat (vychovávat a učit), pomoci mu překonat základní sobectví a základní nevědomost (o sociální a přírodní oblasti).</a:t>
            </a:r>
          </a:p>
          <a:p>
            <a:pPr marL="118872" indent="0">
              <a:buNone/>
            </a:pPr>
            <a:r>
              <a:rPr lang="cs-CZ" sz="3600" b="1" dirty="0"/>
              <a:t>Nástroje rodiče</a:t>
            </a:r>
            <a:r>
              <a:rPr lang="cs-CZ" sz="3600" dirty="0"/>
              <a:t>: Socializace </a:t>
            </a:r>
            <a:r>
              <a:rPr lang="cs-CZ" sz="3600" b="1" dirty="0"/>
              <a:t>láskou</a:t>
            </a:r>
            <a:r>
              <a:rPr lang="cs-CZ" sz="3600" dirty="0"/>
              <a:t>, </a:t>
            </a:r>
            <a:r>
              <a:rPr lang="cs-CZ" sz="3600" b="1" dirty="0"/>
              <a:t>studem</a:t>
            </a:r>
            <a:r>
              <a:rPr lang="cs-CZ" sz="3600" dirty="0"/>
              <a:t>, </a:t>
            </a:r>
            <a:r>
              <a:rPr lang="cs-CZ" sz="3600" b="1" dirty="0"/>
              <a:t>vinou</a:t>
            </a:r>
            <a:r>
              <a:rPr lang="cs-CZ" sz="3600" dirty="0"/>
              <a:t> a </a:t>
            </a:r>
            <a:r>
              <a:rPr lang="cs-CZ" sz="3600" b="1" dirty="0"/>
              <a:t>vysvětlením</a:t>
            </a:r>
            <a:r>
              <a:rPr lang="cs-CZ" sz="3600" dirty="0"/>
              <a:t>.</a:t>
            </a:r>
          </a:p>
          <a:p>
            <a:pPr marL="118872" indent="0">
              <a:buNone/>
            </a:pPr>
            <a:r>
              <a:rPr lang="cs-CZ" sz="3600" b="1" dirty="0"/>
              <a:t>Zisk ze socializace</a:t>
            </a:r>
            <a:r>
              <a:rPr lang="cs-CZ" sz="3600" dirty="0"/>
              <a:t>: vědomé sociální (interaktivní) jáství, ovládání vyměšování, pochopení </a:t>
            </a:r>
            <a:r>
              <a:rPr lang="cs-CZ" sz="3600" i="1" dirty="0"/>
              <a:t>zprostředkovaných</a:t>
            </a:r>
            <a:r>
              <a:rPr lang="cs-CZ" sz="3600" dirty="0"/>
              <a:t> základů světa, základy soběstačnosti, pochopení úžasnosti přírodního a sociálního světa…</a:t>
            </a:r>
          </a:p>
        </p:txBody>
      </p:sp>
    </p:spTree>
    <p:extLst>
      <p:ext uri="{BB962C8B-B14F-4D97-AF65-F5344CB8AC3E}">
        <p14:creationId xmlns:p14="http://schemas.microsoft.com/office/powerpoint/2010/main" val="398937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BE1CFA-7C21-4D47-B288-07329270F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F2EEB8-0399-42FC-9228-B481F61E8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18872" indent="0">
              <a:buNone/>
            </a:pPr>
            <a:r>
              <a:rPr lang="cs-CZ" sz="4600" b="1" dirty="0"/>
              <a:t>3. fáze socializace</a:t>
            </a:r>
            <a:endParaRPr lang="cs-CZ" sz="4600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Od začátku puberty po konec adolescence.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Začíná se období integrace pohlavního pudu, tj. období vzniku dospělé osobnosti. Pohl. pud nelze uspokojit v primární rodině, čili tento pud nás vede mimo rodinu, ven do světa. 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b="1" dirty="0"/>
              <a:t>Zdánlivý úkol dítěte/člověka</a:t>
            </a:r>
            <a:r>
              <a:rPr lang="cs-CZ" dirty="0"/>
              <a:t>: chodit do školy a tam se učit.</a:t>
            </a:r>
          </a:p>
          <a:p>
            <a:pPr marL="118872" indent="0">
              <a:buNone/>
            </a:pPr>
            <a:r>
              <a:rPr lang="cs-CZ" b="1" dirty="0"/>
              <a:t>Nevědomý </a:t>
            </a:r>
            <a:r>
              <a:rPr lang="cs-CZ" b="1"/>
              <a:t>úkol dítěte/člověka</a:t>
            </a:r>
            <a:r>
              <a:rPr lang="cs-CZ" smtClean="0"/>
              <a:t>: </a:t>
            </a:r>
            <a:r>
              <a:rPr lang="cs-CZ" dirty="0"/>
              <a:t>vybudovat takovou osobnost, která nám umožní ve světě (přírodním i sociálním) přežít a dokonce si najít partnera/ku.  </a:t>
            </a:r>
          </a:p>
          <a:p>
            <a:pPr marL="118872" indent="0">
              <a:buNone/>
            </a:pPr>
            <a:r>
              <a:rPr lang="cs-CZ" b="1" dirty="0"/>
              <a:t>Úkol rodiče</a:t>
            </a:r>
            <a:r>
              <a:rPr lang="cs-CZ" dirty="0"/>
              <a:t>: Uhlídat potomka, aby dospěl s co možná nejmenšími zraněními (fyzickými i duševními).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726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5B8925-138F-4865-8C2B-FC8220999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F62CAC-421A-4ED1-AB5E-C8F9BEF4C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b="1" dirty="0"/>
              <a:t>4. fáze dospělosti</a:t>
            </a:r>
          </a:p>
          <a:p>
            <a:pPr marL="118872" indent="0">
              <a:buNone/>
            </a:pPr>
            <a:r>
              <a:rPr lang="cs-CZ" dirty="0"/>
              <a:t>Začíná se období formování dospělé osobnosti (v ní chybí tradiční role rodiče, tu zastupuje role partnera/</a:t>
            </a:r>
            <a:r>
              <a:rPr lang="cs-CZ" dirty="0" err="1"/>
              <a:t>ky</a:t>
            </a:r>
            <a:r>
              <a:rPr lang="cs-CZ" dirty="0"/>
              <a:t> a role kamaráda). Začíná socializace životem („co nás život naučí“).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b="1" dirty="0"/>
              <a:t>5. fáze rodičovství</a:t>
            </a:r>
            <a:r>
              <a:rPr lang="cs-CZ" dirty="0"/>
              <a:t>. S příchodem potomků.</a:t>
            </a:r>
          </a:p>
          <a:p>
            <a:pPr marL="118872" indent="0">
              <a:buNone/>
            </a:pPr>
            <a:r>
              <a:rPr lang="cs-CZ" b="1" dirty="0"/>
              <a:t>6. fáze </a:t>
            </a:r>
            <a:r>
              <a:rPr lang="cs-CZ" b="1" dirty="0" err="1"/>
              <a:t>prarodičovství</a:t>
            </a:r>
            <a:r>
              <a:rPr lang="cs-CZ" dirty="0"/>
              <a:t>. S příchodem vnoučat.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988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dirty="0"/>
              <a:t>Povinná studijní literatura: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39752" y="3429000"/>
            <a:ext cx="8229600" cy="4968592"/>
          </a:xfrm>
        </p:spPr>
        <p:txBody>
          <a:bodyPr>
            <a:normAutofit/>
          </a:bodyPr>
          <a:lstStyle/>
          <a:p>
            <a:pPr marL="1170432" lvl="3" indent="0">
              <a:buNone/>
            </a:pPr>
            <a:endParaRPr lang="cs-CZ" dirty="0"/>
          </a:p>
          <a:p>
            <a:pPr marL="1170432" lvl="3" indent="0">
              <a:buNone/>
            </a:pPr>
            <a:endParaRPr lang="cs-CZ" dirty="0"/>
          </a:p>
          <a:p>
            <a:pPr marL="1170432" lvl="3" indent="0">
              <a:buNone/>
            </a:pPr>
            <a:endParaRPr lang="cs-CZ" dirty="0"/>
          </a:p>
          <a:p>
            <a:pPr marL="1170432" lvl="3" indent="0">
              <a:buNone/>
            </a:pPr>
            <a:r>
              <a:rPr lang="cs-CZ" dirty="0"/>
              <a:t>	</a:t>
            </a:r>
          </a:p>
          <a:p>
            <a:pPr marL="1170432" lvl="3" indent="0">
              <a:buNone/>
            </a:pPr>
            <a:endParaRPr lang="cs-CZ" dirty="0"/>
          </a:p>
          <a:p>
            <a:pPr marL="1170432" lvl="3" indent="0">
              <a:buNone/>
            </a:pPr>
            <a:r>
              <a:rPr lang="cs-CZ" dirty="0"/>
              <a:t>	</a:t>
            </a:r>
            <a:endParaRPr lang="cs-CZ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327996"/>
            <a:ext cx="1512167" cy="221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D842378F-FB01-4149-B6EB-29C062EE9BD5}"/>
              </a:ext>
            </a:extLst>
          </p:cNvPr>
          <p:cNvSpPr txBox="1"/>
          <p:nvPr/>
        </p:nvSpPr>
        <p:spPr>
          <a:xfrm>
            <a:off x="2339752" y="4327996"/>
            <a:ext cx="610573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/>
              <a:t>Řezáč, J. (1998). Sociální psychologie. </a:t>
            </a:r>
          </a:p>
          <a:p>
            <a:r>
              <a:rPr lang="cs-CZ" sz="2800" dirty="0"/>
              <a:t>Brno: </a:t>
            </a:r>
            <a:r>
              <a:rPr lang="cs-CZ" sz="2800" dirty="0" err="1"/>
              <a:t>Paido</a:t>
            </a:r>
            <a:r>
              <a:rPr lang="cs-CZ" sz="2800" dirty="0"/>
              <a:t>. </a:t>
            </a:r>
            <a:r>
              <a:rPr lang="cs-CZ" sz="2800" b="1" dirty="0" smtClean="0"/>
              <a:t>Vloženo do interaktivní osnovy.</a:t>
            </a:r>
            <a:endParaRPr lang="cs-CZ" sz="2800" b="1" dirty="0"/>
          </a:p>
        </p:txBody>
      </p:sp>
      <p:pic>
        <p:nvPicPr>
          <p:cNvPr id="12" name="Picture 2" descr="Sociální psychologie pro pedagogy [E-kniha] - Zdeněk Helus | KOSMAS.cz -  vaše internetové knihkupectví">
            <a:extLst>
              <a:ext uri="{FF2B5EF4-FFF2-40B4-BE49-F238E27FC236}">
                <a16:creationId xmlns:a16="http://schemas.microsoft.com/office/drawing/2014/main" id="{345F315A-FA5A-4F3B-BED0-CD54D3346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11" y="1794413"/>
            <a:ext cx="1425216" cy="209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C9FB985A-202B-46B9-8CF9-1F904F6AADB8}"/>
              </a:ext>
            </a:extLst>
          </p:cNvPr>
          <p:cNvSpPr txBox="1"/>
          <p:nvPr/>
        </p:nvSpPr>
        <p:spPr>
          <a:xfrm>
            <a:off x="2339753" y="1814643"/>
            <a:ext cx="64807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 err="1"/>
              <a:t>Helus</a:t>
            </a:r>
            <a:r>
              <a:rPr lang="cs-CZ" sz="3200" b="1" dirty="0"/>
              <a:t>, Z. (2007 či 2015). </a:t>
            </a:r>
          </a:p>
          <a:p>
            <a:r>
              <a:rPr lang="cs-CZ" sz="3200" b="1" dirty="0"/>
              <a:t>Sociální psychologie pro pedagogy</a:t>
            </a:r>
            <a:r>
              <a:rPr lang="cs-CZ" sz="3200" dirty="0"/>
              <a:t>. </a:t>
            </a:r>
          </a:p>
          <a:p>
            <a:r>
              <a:rPr lang="cs-CZ" sz="3200" dirty="0"/>
              <a:t>Grada: Praha. </a:t>
            </a:r>
          </a:p>
        </p:txBody>
      </p:sp>
    </p:spTree>
    <p:extLst>
      <p:ext uri="{BB962C8B-B14F-4D97-AF65-F5344CB8AC3E}">
        <p14:creationId xmlns:p14="http://schemas.microsoft.com/office/powerpoint/2010/main" val="297024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0D7E94-31EA-4C3B-9AE1-ED9F108A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B0D8AD-DDAD-4695-AA13-E99EB174E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cs-CZ" dirty="0"/>
              <a:t>Socializace se týká:</a:t>
            </a:r>
          </a:p>
          <a:p>
            <a:r>
              <a:rPr lang="cs-CZ" b="1" dirty="0"/>
              <a:t>Chování</a:t>
            </a:r>
            <a:r>
              <a:rPr lang="cs-CZ" dirty="0"/>
              <a:t> (chováme se dle kulturních norem a zvyklostí)</a:t>
            </a:r>
          </a:p>
          <a:p>
            <a:r>
              <a:rPr lang="cs-CZ" b="1" dirty="0"/>
              <a:t>Motivace</a:t>
            </a:r>
            <a:r>
              <a:rPr lang="cs-CZ" dirty="0"/>
              <a:t> (omezujeme a zesilujeme svoje potřeby určitým směrem)</a:t>
            </a:r>
          </a:p>
          <a:p>
            <a:r>
              <a:rPr lang="cs-CZ" b="1" dirty="0"/>
              <a:t>Znalostí</a:t>
            </a:r>
            <a:r>
              <a:rPr lang="cs-CZ" dirty="0"/>
              <a:t> a představ o světě</a:t>
            </a:r>
          </a:p>
          <a:p>
            <a:r>
              <a:rPr lang="cs-CZ" b="1" dirty="0"/>
              <a:t>Povrchu těla</a:t>
            </a:r>
          </a:p>
          <a:p>
            <a:r>
              <a:rPr lang="cs-CZ" b="1" dirty="0"/>
              <a:t>Tělesných procesů</a:t>
            </a:r>
            <a:r>
              <a:rPr lang="cs-CZ" dirty="0"/>
              <a:t>: jezení, defekace, sexuálního chování, emocí, agrese atd.</a:t>
            </a:r>
          </a:p>
          <a:p>
            <a:r>
              <a:rPr lang="cs-CZ" dirty="0"/>
              <a:t>Myšlení, fantazie, </a:t>
            </a:r>
            <a:r>
              <a:rPr lang="cs-CZ" b="1" dirty="0"/>
              <a:t>řeči</a:t>
            </a:r>
          </a:p>
        </p:txBody>
      </p:sp>
    </p:spTree>
    <p:extLst>
      <p:ext uri="{BB962C8B-B14F-4D97-AF65-F5344CB8AC3E}">
        <p14:creationId xmlns:p14="http://schemas.microsoft.com/office/powerpoint/2010/main" val="111862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8816" y="1408176"/>
            <a:ext cx="8229600" cy="4625609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cs-CZ" sz="2300" dirty="0"/>
              <a:t>Socializaci nelze chápat jen jako  jednosměrný </a:t>
            </a:r>
            <a:r>
              <a:rPr lang="cs-CZ" sz="2300" b="1" dirty="0"/>
              <a:t>receptivní</a:t>
            </a:r>
            <a:r>
              <a:rPr lang="cs-CZ" sz="2300" dirty="0"/>
              <a:t> proces, kdy se do dítěte nalévá kultura. Socializace má </a:t>
            </a:r>
            <a:r>
              <a:rPr lang="cs-CZ" sz="2300" b="1" dirty="0"/>
              <a:t>dva póly </a:t>
            </a:r>
            <a:r>
              <a:rPr lang="cs-CZ" sz="2300" dirty="0"/>
              <a:t>(receptivní a distribuční). </a:t>
            </a:r>
          </a:p>
          <a:p>
            <a:pPr marL="118872" indent="0">
              <a:buNone/>
            </a:pPr>
            <a:endParaRPr lang="cs-CZ" sz="2300" dirty="0"/>
          </a:p>
          <a:p>
            <a:pPr marL="118872" indent="0">
              <a:buNone/>
            </a:pPr>
            <a:r>
              <a:rPr lang="cs-CZ" sz="2300" dirty="0"/>
              <a:t>I dítě (zdánlivě pasivní při socializaci) je od prvního dne narození samo velmi významným sociálním činitelem svých rodičů – srov. narození dítěte a změna celého partnerského (nyní již rodinného) života! Vše se točí kolem dítěte! Místo, věci, strava, spaní, styk s ostatními atd. Všechno.</a:t>
            </a:r>
          </a:p>
          <a:p>
            <a:pPr marL="118872" indent="0">
              <a:buNone/>
            </a:pPr>
            <a:endParaRPr lang="cs-CZ" sz="2300" dirty="0"/>
          </a:p>
          <a:p>
            <a:pPr marL="118872" indent="0">
              <a:buNone/>
            </a:pPr>
            <a:r>
              <a:rPr lang="cs-CZ" sz="2300" dirty="0"/>
              <a:t>+ Dítě se často velmi silně bouří proti socializačním postupům: chtějí víc/méně mléka, strava jim ne/chutná, za někým nepůjdou, něco je nudí,  </a:t>
            </a:r>
            <a:r>
              <a:rPr lang="cs-CZ" sz="2300" b="1" dirty="0"/>
              <a:t>chtějí být občas neposlušné </a:t>
            </a:r>
            <a:r>
              <a:rPr lang="cs-CZ" sz="2300" dirty="0"/>
              <a:t>(srov. Freudovu teorii dynamiky osobnosti založenou na konfliktu id x superego). Tím si dítě buduje </a:t>
            </a:r>
            <a:r>
              <a:rPr lang="cs-CZ" sz="2300" b="1" dirty="0"/>
              <a:t>autonomii</a:t>
            </a:r>
            <a:r>
              <a:rPr lang="cs-CZ" sz="2300" dirty="0"/>
              <a:t> i identitu. </a:t>
            </a:r>
          </a:p>
        </p:txBody>
      </p:sp>
    </p:spTree>
    <p:extLst>
      <p:ext uri="{BB962C8B-B14F-4D97-AF65-F5344CB8AC3E}">
        <p14:creationId xmlns:p14="http://schemas.microsoft.com/office/powerpoint/2010/main" val="377597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2F5B91-83AC-4976-A2A4-0E81DFB8D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SOCIÁLNÍHO MOZKU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33C01A-E8B5-4BFF-8D8B-21D9A570F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56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Lidský mozek – proč je tak velký?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/>
              <a:t>Lidský mozek váží </a:t>
            </a:r>
            <a:r>
              <a:rPr lang="cs-CZ" dirty="0" smtClean="0"/>
              <a:t>2 % </a:t>
            </a:r>
            <a:r>
              <a:rPr lang="cs-CZ" dirty="0"/>
              <a:t>hmotnosti, nicméně spotřebuje </a:t>
            </a:r>
            <a:r>
              <a:rPr lang="cs-CZ" dirty="0" smtClean="0"/>
              <a:t>20 % </a:t>
            </a:r>
            <a:r>
              <a:rPr lang="cs-CZ" dirty="0"/>
              <a:t>zdrojů.</a:t>
            </a:r>
          </a:p>
          <a:p>
            <a:pPr marL="118872" indent="0">
              <a:buNone/>
            </a:pPr>
            <a:r>
              <a:rPr lang="cs-CZ" dirty="0"/>
              <a:t>Mozková kůra člověka má 4 krát větší plochu než mozek šimpanze. </a:t>
            </a:r>
            <a:r>
              <a:rPr lang="cs-CZ" sz="2000" dirty="0" err="1"/>
              <a:t>Gyrifikace</a:t>
            </a:r>
            <a:r>
              <a:rPr lang="cs-CZ" sz="2000" dirty="0"/>
              <a:t> je výsledkem velkého neokortexu v malé dutině lebeční. Krysa má mozek zcela plochý – i proto se používá v neuro-výzkumu.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344" y="4293096"/>
            <a:ext cx="4104456" cy="2371155"/>
          </a:xfrm>
          <a:prstGeom prst="rect">
            <a:avLst/>
          </a:prstGeom>
        </p:spPr>
      </p:pic>
      <p:pic>
        <p:nvPicPr>
          <p:cNvPr id="1028" name="Picture 4" descr="How (structurally) different is a human brain from a chimpanzee brain? -  Quo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7564"/>
            <a:ext cx="366712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05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82" name="Picture 10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2843"/>
            <a:ext cx="7344816" cy="664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12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https://upload.wikimedia.org/wikipedia/commons/thumb/1/1b/Brain-body_mass_ratio_for_some_animals_diagram.svg/1280px-Brain-body_mass_ratio_for_some_animals_diagram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38" y="1774825"/>
            <a:ext cx="7476323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50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Mozek člověka ztrojnásobí (3,26) svoji velikost od narození do dospělosti. Zde je patrná důležitost postnatální péče o jedince, čili socializace a výchova</a:t>
            </a:r>
            <a:r>
              <a:rPr lang="cs-CZ" dirty="0" smtClean="0"/>
              <a:t>!</a:t>
            </a:r>
          </a:p>
          <a:p>
            <a:r>
              <a:rPr lang="cs-CZ" dirty="0" smtClean="0"/>
              <a:t>Velká mozkovna způsobuje problémy u porodu.</a:t>
            </a:r>
            <a:endParaRPr lang="cs-CZ" dirty="0"/>
          </a:p>
          <a:p>
            <a:endParaRPr lang="cs-CZ" dirty="0"/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419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Proč máme my, moderní lidé (ale obecněji i my, primáti), tak velký mozek?</a:t>
            </a:r>
          </a:p>
          <a:p>
            <a:r>
              <a:rPr lang="cs-CZ" dirty="0"/>
              <a:t>K čemu je?</a:t>
            </a:r>
          </a:p>
          <a:p>
            <a:r>
              <a:rPr lang="cs-CZ" dirty="0"/>
              <a:t>Jaká skutečnost, či jaká adaptace (adaptace na co?) vede k vzrůstu relativní velikosti mozku?</a:t>
            </a:r>
          </a:p>
          <a:p>
            <a:endParaRPr lang="cs-CZ" dirty="0"/>
          </a:p>
          <a:p>
            <a:r>
              <a:rPr lang="cs-CZ" dirty="0"/>
              <a:t>(Moderní lidské </a:t>
            </a:r>
            <a:r>
              <a:rPr lang="cs-CZ" dirty="0" smtClean="0"/>
              <a:t>vynálezy, jako písmo, technika apod., </a:t>
            </a:r>
            <a:r>
              <a:rPr lang="cs-CZ" dirty="0"/>
              <a:t>velikost mozku těžko vysvětlí, neboť zhruba stejnou velikost měl již před 400-300 tisíci lety, kdy 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468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mozek 1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2304255"/>
          </a:xfrm>
        </p:spPr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cs-CZ" dirty="0"/>
              <a:t>Robin </a:t>
            </a:r>
            <a:r>
              <a:rPr lang="cs-CZ" dirty="0" err="1"/>
              <a:t>Dunbar</a:t>
            </a:r>
            <a:r>
              <a:rPr lang="cs-CZ" dirty="0"/>
              <a:t> a jeho </a:t>
            </a:r>
            <a:r>
              <a:rPr lang="cs-CZ" b="1" i="1" dirty="0" err="1"/>
              <a:t>social</a:t>
            </a:r>
            <a:r>
              <a:rPr lang="cs-CZ" b="1" i="1" dirty="0"/>
              <a:t> brain </a:t>
            </a:r>
            <a:r>
              <a:rPr lang="cs-CZ" b="1" i="1" dirty="0" err="1"/>
              <a:t>hypothesis</a:t>
            </a:r>
            <a:r>
              <a:rPr lang="cs-CZ" b="1" i="1" dirty="0"/>
              <a:t> </a:t>
            </a:r>
            <a:r>
              <a:rPr lang="cs-CZ" dirty="0"/>
              <a:t>odpovídá: Primáti si vyvinuli neobyčejně velký mozek (v poměru k tělu), aby řídil neobyčejně komplexní sociální systémy, ve kterých žijí. </a:t>
            </a:r>
            <a:r>
              <a:rPr lang="cs-CZ" b="1" dirty="0"/>
              <a:t>Počet sociálních vazeb (resp. velikost skupin) je u primátů přímo úměrný velikosti mozku</a:t>
            </a:r>
            <a:r>
              <a:rPr lang="cs-CZ" dirty="0"/>
              <a:t>. </a:t>
            </a:r>
          </a:p>
          <a:p>
            <a:pPr marL="118872" indent="0">
              <a:buNone/>
            </a:pPr>
            <a:endParaRPr lang="cs-CZ" dirty="0"/>
          </a:p>
        </p:txBody>
      </p:sp>
      <p:pic>
        <p:nvPicPr>
          <p:cNvPr id="1028" name="Picture 4" descr="VÃ½sledek obrÃ¡zku pro robin dun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45024"/>
            <a:ext cx="4104456" cy="249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8279492-1C81-4A78-835B-43B3300BBEBB}"/>
              </a:ext>
            </a:extLst>
          </p:cNvPr>
          <p:cNvSpPr txBox="1"/>
          <p:nvPr/>
        </p:nvSpPr>
        <p:spPr>
          <a:xfrm>
            <a:off x="827584" y="623731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Srov. </a:t>
            </a:r>
            <a:r>
              <a:rPr lang="cs-CZ" b="1" dirty="0" err="1"/>
              <a:t>Machiavelliánská</a:t>
            </a:r>
            <a:r>
              <a:rPr lang="cs-CZ" b="1" dirty="0"/>
              <a:t> inteligence </a:t>
            </a:r>
            <a:r>
              <a:rPr lang="cs-CZ" dirty="0"/>
              <a:t>(=schopnost manipulace, intrik, přetvářky, lži apod.) u primátů</a:t>
            </a:r>
          </a:p>
        </p:txBody>
      </p:sp>
    </p:spTree>
    <p:extLst>
      <p:ext uri="{BB962C8B-B14F-4D97-AF65-F5344CB8AC3E}">
        <p14:creationId xmlns:p14="http://schemas.microsoft.com/office/powerpoint/2010/main" val="250419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Social</a:t>
            </a:r>
            <a:r>
              <a:rPr lang="cs-CZ" dirty="0"/>
              <a:t> brain </a:t>
            </a:r>
            <a:r>
              <a:rPr lang="cs-CZ" dirty="0" err="1"/>
              <a:t>hypothesis</a:t>
            </a:r>
            <a:endParaRPr lang="cs-CZ" dirty="0"/>
          </a:p>
        </p:txBody>
      </p:sp>
      <p:pic>
        <p:nvPicPr>
          <p:cNvPr id="4" name="Picture 2" descr="Výsledek obrázku pro social brain hypothesi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262" y="1844824"/>
            <a:ext cx="5357476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73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D8F789-B46B-4D13-83C6-E9B5DBDFC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literatura:</a:t>
            </a:r>
          </a:p>
        </p:txBody>
      </p:sp>
      <p:pic>
        <p:nvPicPr>
          <p:cNvPr id="4" name="Picture 2" descr="http://knihy.abz.cz/imgs/products/img_206144_orig.jpg">
            <a:extLst>
              <a:ext uri="{FF2B5EF4-FFF2-40B4-BE49-F238E27FC236}">
                <a16:creationId xmlns:a16="http://schemas.microsoft.com/office/drawing/2014/main" id="{B13F7B7E-A460-42E5-8BB4-502B999DD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79" y="1775191"/>
            <a:ext cx="1512167" cy="215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BA8D7795-65CE-42D8-AE11-53C64A4432C5}"/>
              </a:ext>
            </a:extLst>
          </p:cNvPr>
          <p:cNvSpPr txBox="1"/>
          <p:nvPr/>
        </p:nvSpPr>
        <p:spPr>
          <a:xfrm>
            <a:off x="2565525" y="1793920"/>
            <a:ext cx="58231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 err="1"/>
              <a:t>Hewstone</a:t>
            </a:r>
            <a:r>
              <a:rPr lang="cs-CZ" sz="2400" dirty="0"/>
              <a:t>, M., </a:t>
            </a:r>
            <a:r>
              <a:rPr lang="cs-CZ" sz="2400" dirty="0" err="1"/>
              <a:t>Stroebe</a:t>
            </a:r>
            <a:r>
              <a:rPr lang="cs-CZ" sz="2400" dirty="0"/>
              <a:t>, W. (2006). </a:t>
            </a:r>
          </a:p>
          <a:p>
            <a:r>
              <a:rPr lang="cs-CZ" sz="2400" dirty="0"/>
              <a:t>Sociální psychologie. Praha: Portál.</a:t>
            </a:r>
          </a:p>
          <a:p>
            <a:r>
              <a:rPr lang="cs-CZ" sz="2400" dirty="0"/>
              <a:t>	</a:t>
            </a:r>
            <a:endParaRPr lang="cs-CZ" dirty="0"/>
          </a:p>
          <a:p>
            <a:r>
              <a:rPr lang="cs-CZ" b="1" dirty="0"/>
              <a:t>vybrané kapitoly ve Studijních materiálech</a:t>
            </a:r>
          </a:p>
        </p:txBody>
      </p:sp>
      <p:pic>
        <p:nvPicPr>
          <p:cNvPr id="13" name="Picture 2" descr="Obálka titulu Základy sociální psychologie">
            <a:extLst>
              <a:ext uri="{FF2B5EF4-FFF2-40B4-BE49-F238E27FC236}">
                <a16:creationId xmlns:a16="http://schemas.microsoft.com/office/drawing/2014/main" id="{322911E4-DF6C-4179-9296-A8068937C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279" y="4087995"/>
            <a:ext cx="1512167" cy="238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FF4476BE-7CA9-41DF-A6AB-33C6FE277B8F}"/>
              </a:ext>
            </a:extLst>
          </p:cNvPr>
          <p:cNvSpPr txBox="1"/>
          <p:nvPr/>
        </p:nvSpPr>
        <p:spPr>
          <a:xfrm>
            <a:off x="2483767" y="3982208"/>
            <a:ext cx="59049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/>
              <a:t>Hayesová, N. (2007). Základy sociální psychologie. Portál: Praha. </a:t>
            </a:r>
          </a:p>
        </p:txBody>
      </p:sp>
    </p:spTree>
    <p:extLst>
      <p:ext uri="{BB962C8B-B14F-4D97-AF65-F5344CB8AC3E}">
        <p14:creationId xmlns:p14="http://schemas.microsoft.com/office/powerpoint/2010/main" val="260109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 descr="Image result for robin dunbar the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28800"/>
            <a:ext cx="83820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46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6" name="Picture 4" descr="SouvisejÃ­cÃ­ obrÃ¡ze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9" y="2060848"/>
            <a:ext cx="4900367" cy="333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Ã½sledek obrÃ¡zku pro robin dunbar social 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8840"/>
            <a:ext cx="3960440" cy="403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60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mozek 2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507288" cy="4894169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cs-CZ" dirty="0" err="1"/>
              <a:t>Dunbar</a:t>
            </a:r>
            <a:r>
              <a:rPr lang="cs-CZ" dirty="0"/>
              <a:t> (2009): Další výzkum: u ostatních savců (jiných než primátů) a u ptáků </a:t>
            </a:r>
            <a:r>
              <a:rPr lang="cs-CZ" b="1" dirty="0"/>
              <a:t>neplatí</a:t>
            </a:r>
            <a:r>
              <a:rPr lang="cs-CZ" dirty="0"/>
              <a:t> zmíněná závislost velikosti </a:t>
            </a:r>
            <a:r>
              <a:rPr lang="cs-CZ" dirty="0" err="1"/>
              <a:t>neokortexu</a:t>
            </a:r>
            <a:r>
              <a:rPr lang="cs-CZ" dirty="0"/>
              <a:t> a velikosti skupiny. ALE </a:t>
            </a:r>
            <a:r>
              <a:rPr lang="cs-CZ" dirty="0" smtClean="0"/>
              <a:t>platí, že </a:t>
            </a:r>
            <a:r>
              <a:rPr lang="cs-CZ" b="1" dirty="0" smtClean="0"/>
              <a:t>větší </a:t>
            </a:r>
            <a:r>
              <a:rPr lang="cs-CZ" b="1" dirty="0"/>
              <a:t>mozek mají druhy, které žijí a rozmnožují se párově</a:t>
            </a:r>
            <a:r>
              <a:rPr lang="cs-CZ" dirty="0"/>
              <a:t>.</a:t>
            </a:r>
          </a:p>
          <a:p>
            <a:pPr marL="118872" indent="0">
              <a:buNone/>
            </a:pPr>
            <a:r>
              <a:rPr lang="cs-CZ" dirty="0" err="1"/>
              <a:t>Dunbar</a:t>
            </a:r>
            <a:r>
              <a:rPr lang="cs-CZ" dirty="0"/>
              <a:t> (2009) vyslovuje hypotézu, zda sociální systémy, které vytvořili primáti, nejsou odvozeny zobecněním párové vazby na další jedince ve skupině?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Odevzdanost jedince skupině je skutečně celkem podobná odevzdanosti v partnerské lásce. Jak ve skupině, tak v partnerství lze spatřovat jevy jako je: </a:t>
            </a:r>
            <a:r>
              <a:rPr lang="cs-CZ" b="1" dirty="0"/>
              <a:t>soc. konformita </a:t>
            </a:r>
            <a:r>
              <a:rPr lang="cs-CZ" dirty="0"/>
              <a:t>(motorická i postojová, synchronizace), </a:t>
            </a:r>
            <a:r>
              <a:rPr lang="cs-CZ" b="1" dirty="0"/>
              <a:t>soc. koheze</a:t>
            </a:r>
            <a:r>
              <a:rPr lang="cs-CZ" dirty="0"/>
              <a:t>, </a:t>
            </a:r>
            <a:r>
              <a:rPr lang="cs-CZ" b="1" dirty="0"/>
              <a:t>polarizace myšlení</a:t>
            </a:r>
            <a:r>
              <a:rPr lang="cs-CZ" dirty="0"/>
              <a:t> ad.</a:t>
            </a:r>
          </a:p>
        </p:txBody>
      </p:sp>
    </p:spTree>
    <p:extLst>
      <p:ext uri="{BB962C8B-B14F-4D97-AF65-F5344CB8AC3E}">
        <p14:creationId xmlns:p14="http://schemas.microsoft.com/office/powerpoint/2010/main" val="264387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Rozdíly mezi člověkem a ostatními primáty: pohled komparativní psychologie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966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Rozdíly mezi člověkem a šimpanzi (dle </a:t>
            </a:r>
            <a:r>
              <a:rPr lang="cs-CZ" dirty="0" err="1"/>
              <a:t>Matsuzawa</a:t>
            </a:r>
            <a:r>
              <a:rPr lang="cs-CZ" dirty="0"/>
              <a:t>, 2012)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5733"/>
            <a:ext cx="8579295" cy="467961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Lidský a šimpanzí genom se liší pouze v </a:t>
            </a:r>
            <a:r>
              <a:rPr lang="cs-CZ" dirty="0" smtClean="0"/>
              <a:t>1.23 %,  </a:t>
            </a:r>
            <a:r>
              <a:rPr lang="cs-CZ" dirty="0"/>
              <a:t>přesto jsme na první pohled naprosto odlišní.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b="1" dirty="0"/>
              <a:t>Šimpanzi</a:t>
            </a:r>
            <a:r>
              <a:rPr lang="cs-CZ" dirty="0"/>
              <a:t> začnou rodit děti cca v 12 letech a </a:t>
            </a:r>
            <a:r>
              <a:rPr lang="cs-CZ" dirty="0" smtClean="0"/>
              <a:t>mají je po </a:t>
            </a:r>
            <a:r>
              <a:rPr lang="cs-CZ" dirty="0"/>
              <a:t>cca 5 letech. Ne dříve. Šimpanzice jsou plodné až do smrti (nemají menopauzu).</a:t>
            </a:r>
          </a:p>
        </p:txBody>
      </p:sp>
    </p:spTree>
    <p:extLst>
      <p:ext uri="{BB962C8B-B14F-4D97-AF65-F5344CB8AC3E}">
        <p14:creationId xmlns:p14="http://schemas.microsoft.com/office/powerpoint/2010/main" val="79378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Rozdíly mezi člověkem a šimpanzi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6584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Člověk</a:t>
            </a:r>
            <a:r>
              <a:rPr lang="cs-CZ" dirty="0"/>
              <a:t> začíná rodit </a:t>
            </a:r>
            <a:r>
              <a:rPr lang="cs-CZ" dirty="0" smtClean="0"/>
              <a:t>cca v </a:t>
            </a:r>
            <a:r>
              <a:rPr lang="cs-CZ" dirty="0"/>
              <a:t>18 letech. Děti má po sobě po dvou, po třech, ale i po jednom roce. Lidské děti jsou „soběstačné“ nejdříve kolem osmi let (spíš mnohem později). </a:t>
            </a:r>
            <a:endParaRPr lang="cs-CZ" dirty="0" smtClean="0"/>
          </a:p>
          <a:p>
            <a:r>
              <a:rPr lang="cs-CZ" dirty="0" smtClean="0"/>
              <a:t>Jak </a:t>
            </a:r>
            <a:r>
              <a:rPr lang="cs-CZ" dirty="0"/>
              <a:t>je možné, že lidské matky uživí více dětí zaráz (šimpanzice by to jednoduše nedokázaly)? </a:t>
            </a:r>
          </a:p>
          <a:p>
            <a:r>
              <a:rPr lang="cs-CZ" dirty="0"/>
              <a:t>Protože: Rodičovství se účastní i otcové.</a:t>
            </a:r>
          </a:p>
          <a:p>
            <a:r>
              <a:rPr lang="cs-CZ" dirty="0"/>
              <a:t>A navíc i babičky, dědové, strýcové atd. U primátů jsou tyto pečovatelské vztahy ze strany širší komunity zcela výjimečné!</a:t>
            </a:r>
          </a:p>
          <a:p>
            <a:r>
              <a:rPr lang="cs-CZ" b="1" dirty="0"/>
              <a:t>Odtud role otců, prarodičů, ale i sourozenců v lidském </a:t>
            </a:r>
            <a:r>
              <a:rPr lang="cs-CZ" b="1" dirty="0" smtClean="0"/>
              <a:t>životě</a:t>
            </a:r>
            <a:r>
              <a:rPr lang="cs-CZ" dirty="0" smtClean="0"/>
              <a:t>! </a:t>
            </a:r>
            <a:r>
              <a:rPr lang="cs-CZ" dirty="0"/>
              <a:t>Proto jsou komunity lidí mnohem kooperativnější než u ostatních primátů.</a:t>
            </a:r>
          </a:p>
          <a:p>
            <a:r>
              <a:rPr lang="cs-CZ" dirty="0"/>
              <a:t>U člověka (u žen) existuje </a:t>
            </a:r>
            <a:r>
              <a:rPr lang="cs-CZ" b="1" dirty="0"/>
              <a:t>menopauza</a:t>
            </a:r>
            <a:r>
              <a:rPr lang="cs-CZ" dirty="0"/>
              <a:t>, po které ženy žijí cca ještě 30-50 let. To jim umožňuje </a:t>
            </a:r>
            <a:r>
              <a:rPr lang="cs-CZ" b="1" dirty="0"/>
              <a:t>roli prarodiče </a:t>
            </a:r>
            <a:r>
              <a:rPr lang="cs-CZ" dirty="0"/>
              <a:t>(babičky + dědečka). </a:t>
            </a:r>
            <a:r>
              <a:rPr lang="cs-CZ" sz="1900" dirty="0"/>
              <a:t>U neandrtálců pravděpodobně prarodiče snad </a:t>
            </a:r>
            <a:r>
              <a:rPr lang="cs-CZ" sz="1900" dirty="0" smtClean="0"/>
              <a:t>nebyli </a:t>
            </a:r>
            <a:r>
              <a:rPr lang="cs-CZ" sz="1900" dirty="0"/>
              <a:t>kvůli kratšímu věku populace, ale klidně </a:t>
            </a:r>
            <a:r>
              <a:rPr lang="cs-CZ" sz="1900" dirty="0" smtClean="0"/>
              <a:t>mohli </a:t>
            </a:r>
            <a:r>
              <a:rPr lang="cs-CZ" sz="1900" dirty="0"/>
              <a:t>být.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634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Rozdíly mezi člověkem a šimpanzi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75191"/>
            <a:ext cx="8496944" cy="4894169"/>
          </a:xfrm>
        </p:spPr>
        <p:txBody>
          <a:bodyPr/>
          <a:lstStyle/>
          <a:p>
            <a:pPr marL="118872" indent="0">
              <a:buNone/>
            </a:pPr>
            <a:r>
              <a:rPr lang="cs-CZ" dirty="0"/>
              <a:t>Lidské ženy mají </a:t>
            </a:r>
            <a:r>
              <a:rPr lang="cs-CZ" b="1" dirty="0"/>
              <a:t>skrytou ovulaci </a:t>
            </a:r>
            <a:r>
              <a:rPr lang="cs-CZ" dirty="0"/>
              <a:t>(to je zcela raritní mezi živočichy!!). Šimpanzí samice inzerují svoji ovulaci stejně jako </a:t>
            </a:r>
            <a:r>
              <a:rPr lang="cs-CZ" b="1" dirty="0"/>
              <a:t>všichni</a:t>
            </a:r>
            <a:r>
              <a:rPr lang="cs-CZ" dirty="0"/>
              <a:t> ostatní živočichové. 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Jak a proč může existovat něco jako skrytá ovulace?</a:t>
            </a:r>
          </a:p>
          <a:p>
            <a:pPr marL="118872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675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Adaptací mužů na skrytou ovulaci žen (aby zajistili svoje otcovství, </a:t>
            </a:r>
            <a:r>
              <a:rPr lang="cs-CZ" dirty="0" smtClean="0"/>
              <a:t>a tedy zúročili </a:t>
            </a:r>
            <a:r>
              <a:rPr lang="cs-CZ" dirty="0"/>
              <a:t>svůj </a:t>
            </a:r>
            <a:r>
              <a:rPr lang="cs-CZ" i="1" dirty="0" err="1"/>
              <a:t>parental</a:t>
            </a:r>
            <a:r>
              <a:rPr lang="cs-CZ" i="1" dirty="0"/>
              <a:t> </a:t>
            </a:r>
            <a:r>
              <a:rPr lang="cs-CZ" i="1" dirty="0" err="1"/>
              <a:t>investment</a:t>
            </a:r>
            <a:r>
              <a:rPr lang="cs-CZ" dirty="0"/>
              <a:t>) je patrně tzv. </a:t>
            </a:r>
            <a:r>
              <a:rPr lang="cs-CZ" i="1" dirty="0"/>
              <a:t>mate </a:t>
            </a:r>
            <a:r>
              <a:rPr lang="cs-CZ" i="1" dirty="0" err="1"/>
              <a:t>guarding</a:t>
            </a:r>
            <a:r>
              <a:rPr lang="cs-CZ" dirty="0" smtClean="0"/>
              <a:t> – </a:t>
            </a:r>
            <a:r>
              <a:rPr lang="cs-CZ" i="1" dirty="0" smtClean="0"/>
              <a:t>hlídání partnerky </a:t>
            </a:r>
            <a:r>
              <a:rPr lang="cs-CZ" dirty="0" smtClean="0"/>
              <a:t>(</a:t>
            </a:r>
            <a:r>
              <a:rPr lang="cs-CZ" dirty="0" err="1" smtClean="0"/>
              <a:t>Diamond</a:t>
            </a:r>
            <a:r>
              <a:rPr lang="cs-CZ" dirty="0"/>
              <a:t>, 2003), čili celoživotní soužití s jednou partnerkou </a:t>
            </a:r>
            <a:r>
              <a:rPr lang="cs-CZ" dirty="0" smtClean="0"/>
              <a:t>(</a:t>
            </a:r>
            <a:r>
              <a:rPr lang="cs-CZ" b="1" dirty="0" smtClean="0"/>
              <a:t>monogamie</a:t>
            </a:r>
            <a:r>
              <a:rPr lang="cs-CZ" dirty="0" smtClean="0"/>
              <a:t>).</a:t>
            </a:r>
            <a:r>
              <a:rPr lang="cs-CZ" b="1" dirty="0" smtClean="0"/>
              <a:t> </a:t>
            </a:r>
          </a:p>
          <a:p>
            <a:r>
              <a:rPr lang="cs-CZ" i="1" dirty="0" smtClean="0"/>
              <a:t>Mate </a:t>
            </a:r>
            <a:r>
              <a:rPr lang="cs-CZ" i="1" dirty="0" err="1" smtClean="0"/>
              <a:t>guarding</a:t>
            </a:r>
            <a:r>
              <a:rPr lang="cs-CZ" i="1" dirty="0" smtClean="0"/>
              <a:t> </a:t>
            </a:r>
            <a:r>
              <a:rPr lang="cs-CZ" dirty="0"/>
              <a:t>existuje i u šimpanzů, ale v mnohem menší </a:t>
            </a:r>
            <a:r>
              <a:rPr lang="cs-CZ" dirty="0" smtClean="0"/>
              <a:t>míře.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39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Evoluce lidského uspořádání rodiny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cs-CZ" dirty="0"/>
              <a:t>U raných </a:t>
            </a:r>
            <a:r>
              <a:rPr lang="cs-CZ" dirty="0" err="1"/>
              <a:t>homininů</a:t>
            </a:r>
            <a:r>
              <a:rPr lang="cs-CZ" dirty="0"/>
              <a:t> (H. </a:t>
            </a:r>
            <a:r>
              <a:rPr lang="cs-CZ" dirty="0" err="1"/>
              <a:t>rudolfensis</a:t>
            </a:r>
            <a:r>
              <a:rPr lang="cs-CZ" dirty="0"/>
              <a:t>, H. </a:t>
            </a:r>
            <a:r>
              <a:rPr lang="cs-CZ" dirty="0" err="1"/>
              <a:t>habilis</a:t>
            </a:r>
            <a:r>
              <a:rPr lang="cs-CZ" dirty="0"/>
              <a:t>) se ještě setkáváme s velkým pohlavním dimorfizmem (poměr 1,4), který je dokladem harémového uspořádání sociálního života.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Snížení pohlavního dimorfizmu (z 1,4 na 1,2) je dokladem posunu k párovému uspořádání společností a tedy ke stavu, který je podobný našemu stavu, kdy základ rodiny tvoří </a:t>
            </a:r>
            <a:r>
              <a:rPr lang="cs-CZ" b="1" dirty="0"/>
              <a:t>dyáda</a:t>
            </a:r>
            <a:r>
              <a:rPr lang="cs-CZ" dirty="0"/>
              <a:t> (nikoli harém).</a:t>
            </a:r>
          </a:p>
        </p:txBody>
      </p:sp>
    </p:spTree>
    <p:extLst>
      <p:ext uri="{BB962C8B-B14F-4D97-AF65-F5344CB8AC3E}">
        <p14:creationId xmlns:p14="http://schemas.microsoft.com/office/powerpoint/2010/main" val="416695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Rozdíly mezi člověkem a ostatními primáty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556793"/>
            <a:ext cx="7543801" cy="5040560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cs-CZ" sz="2800" dirty="0"/>
              <a:t>Člověk (industriálních kultur) je jediným primátem, u kterého jsou matka s dítětem (před osamostatněním) separováni od sebe po delší časové úseky (jen u některých poloopic matky opouštějí děti, aby se nakrmily). U všech ostatních primátů se dítě drží matčiny srsti (srov. </a:t>
            </a:r>
            <a:r>
              <a:rPr lang="cs-CZ" sz="2800" b="1" dirty="0"/>
              <a:t>úchopový reflex</a:t>
            </a:r>
            <a:r>
              <a:rPr lang="cs-CZ" sz="2800" dirty="0"/>
              <a:t>) a nepouští se. U opic matka navíc dítě objímá rukou (přidržuje ho). Nikoli u poloopic (tam se mládě jen drží). </a:t>
            </a:r>
          </a:p>
          <a:p>
            <a:pPr marL="118872" indent="0">
              <a:buNone/>
            </a:pPr>
            <a:endParaRPr lang="cs-CZ" sz="2800" dirty="0"/>
          </a:p>
          <a:p>
            <a:pPr marL="118872" indent="0">
              <a:buNone/>
            </a:pPr>
            <a:r>
              <a:rPr lang="cs-CZ" sz="2800" dirty="0"/>
              <a:t>Separace dětí u lidí vede mj. k většímu tlaku na rozvoj hlasové komunikace, která někdy v dávnověku musela nahradit tělesný kontakt (</a:t>
            </a:r>
            <a:r>
              <a:rPr lang="cs-CZ" sz="2800" dirty="0" err="1"/>
              <a:t>Dunbar</a:t>
            </a:r>
            <a:r>
              <a:rPr lang="cs-CZ" sz="2800" dirty="0"/>
              <a:t> a jeho </a:t>
            </a:r>
            <a:r>
              <a:rPr lang="cs-CZ" sz="2800" i="1" dirty="0" err="1"/>
              <a:t>social</a:t>
            </a:r>
            <a:r>
              <a:rPr lang="cs-CZ" sz="2800" i="1" dirty="0"/>
              <a:t> </a:t>
            </a:r>
            <a:r>
              <a:rPr lang="cs-CZ" sz="2800" i="1" dirty="0" err="1"/>
              <a:t>grooming</a:t>
            </a:r>
            <a:r>
              <a:rPr lang="cs-CZ" sz="2800" i="1" dirty="0"/>
              <a:t>/</a:t>
            </a:r>
            <a:r>
              <a:rPr lang="cs-CZ" sz="2800" i="1" dirty="0" err="1"/>
              <a:t>gossiping</a:t>
            </a:r>
            <a:r>
              <a:rPr lang="cs-CZ" sz="2800" i="1" dirty="0"/>
              <a:t> </a:t>
            </a:r>
            <a:r>
              <a:rPr lang="cs-CZ" sz="2800" i="1" dirty="0" err="1"/>
              <a:t>theory</a:t>
            </a:r>
            <a:r>
              <a:rPr lang="cs-CZ" sz="2800" dirty="0"/>
              <a:t>). </a:t>
            </a:r>
          </a:p>
          <a:p>
            <a:pPr marL="118872" indent="0">
              <a:buNone/>
            </a:pPr>
            <a:endParaRPr lang="cs-CZ" sz="2800" dirty="0"/>
          </a:p>
          <a:p>
            <a:pPr marL="118872" indent="0">
              <a:buNone/>
            </a:pPr>
            <a:r>
              <a:rPr lang="cs-CZ" sz="2800" dirty="0"/>
              <a:t>Lidská poloha na zádech je zcela ojedinělá mezi primáty a savci vůbec.</a:t>
            </a:r>
          </a:p>
        </p:txBody>
      </p:sp>
    </p:spTree>
    <p:extLst>
      <p:ext uri="{BB962C8B-B14F-4D97-AF65-F5344CB8AC3E}">
        <p14:creationId xmlns:p14="http://schemas.microsoft.com/office/powerpoint/2010/main" val="127193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SZZ</a:t>
            </a:r>
            <a:r>
              <a:rPr lang="cs-CZ" dirty="0"/>
              <a:t> – mnoho otázek se týká soc. psychologie !</a:t>
            </a:r>
          </a:p>
          <a:p>
            <a:pPr>
              <a:buNone/>
            </a:pPr>
            <a:r>
              <a:rPr lang="cs-CZ" dirty="0"/>
              <a:t>Test ze </a:t>
            </a:r>
            <a:r>
              <a:rPr lang="cs-CZ" dirty="0" err="1"/>
              <a:t>SocPs</a:t>
            </a:r>
            <a:r>
              <a:rPr lang="cs-CZ" dirty="0"/>
              <a:t> naprosto neodpovídá SZZ, protože ten testuje pouze základní znalosti a mírně jejich aplikaci! </a:t>
            </a:r>
          </a:p>
          <a:p>
            <a:pPr>
              <a:buNone/>
            </a:pPr>
            <a:r>
              <a:rPr lang="cs-CZ" dirty="0"/>
              <a:t>Tj. na SZZ se nelze učit jako na test ze </a:t>
            </a:r>
            <a:r>
              <a:rPr lang="cs-CZ" dirty="0" err="1"/>
              <a:t>SocPs</a:t>
            </a:r>
            <a:r>
              <a:rPr lang="cs-CZ" dirty="0"/>
              <a:t>!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007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Výsledek obrázku pro african breastfeed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69" y="173456"/>
            <a:ext cx="8581461" cy="643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58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Schopnost učit se u člověka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cs-CZ" dirty="0"/>
              <a:t>Všichni živočichové jsou po odstavení samostatní (člověk nikoli). 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Člověk se nejenom stará o potomky, ale zároveň je také </a:t>
            </a:r>
            <a:r>
              <a:rPr lang="cs-CZ" b="1" dirty="0"/>
              <a:t>učí</a:t>
            </a:r>
            <a:r>
              <a:rPr lang="cs-CZ" dirty="0"/>
              <a:t>. To je mezi živočichy zcela ojedinělé!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506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Rozdíly mezi člověkem a šimpanzi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4000" dirty="0"/>
              <a:t>Lidé vytvořili explicitní kumulativní </a:t>
            </a:r>
            <a:r>
              <a:rPr lang="cs-CZ" sz="4000" b="1" dirty="0"/>
              <a:t>kolektivní paměť </a:t>
            </a:r>
            <a:r>
              <a:rPr lang="cs-CZ" sz="4000" dirty="0"/>
              <a:t>na objevené technologie (=</a:t>
            </a:r>
            <a:r>
              <a:rPr lang="cs-CZ" sz="4000" b="1" dirty="0"/>
              <a:t>kultura</a:t>
            </a:r>
            <a:r>
              <a:rPr lang="cs-CZ" sz="4000" dirty="0"/>
              <a:t>). </a:t>
            </a:r>
          </a:p>
          <a:p>
            <a:r>
              <a:rPr lang="cs-CZ" sz="4000" dirty="0"/>
              <a:t>Šimpanzi znají jen hrstku technologií a kulturní transmise je u nich velmi pomalá a nejistá. </a:t>
            </a:r>
          </a:p>
          <a:p>
            <a:r>
              <a:rPr lang="cs-CZ" sz="4000" dirty="0"/>
              <a:t>My,</a:t>
            </a:r>
            <a:r>
              <a:rPr lang="cs-CZ" sz="4000" b="1" dirty="0"/>
              <a:t> AMH</a:t>
            </a:r>
            <a:r>
              <a:rPr lang="cs-CZ" sz="4000" dirty="0"/>
              <a:t> (</a:t>
            </a:r>
            <a:r>
              <a:rPr lang="cs-CZ" i="1" dirty="0" err="1"/>
              <a:t>anatomically</a:t>
            </a:r>
            <a:r>
              <a:rPr lang="cs-CZ" i="1" dirty="0"/>
              <a:t> </a:t>
            </a:r>
            <a:r>
              <a:rPr lang="cs-CZ" i="1" dirty="0" err="1"/>
              <a:t>modern</a:t>
            </a:r>
            <a:r>
              <a:rPr lang="cs-CZ" i="1" dirty="0"/>
              <a:t> </a:t>
            </a:r>
            <a:r>
              <a:rPr lang="cs-CZ" i="1" dirty="0" err="1"/>
              <a:t>humans</a:t>
            </a:r>
            <a:r>
              <a:rPr lang="cs-CZ" i="1" dirty="0"/>
              <a:t> = anatomicky moderní lidé</a:t>
            </a:r>
            <a:r>
              <a:rPr lang="cs-CZ" b="1" dirty="0"/>
              <a:t>)</a:t>
            </a:r>
            <a:r>
              <a:rPr lang="cs-CZ" sz="4000" dirty="0"/>
              <a:t> jsme mistry učenlivosti. </a:t>
            </a:r>
          </a:p>
          <a:p>
            <a:pPr marL="118872" indent="0">
              <a:buNone/>
            </a:pPr>
            <a:endParaRPr lang="cs-CZ" sz="4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085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Rozdíly mezi člověkem a šimpanzi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3968" y="1556792"/>
            <a:ext cx="8229600" cy="4625609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cs-CZ" dirty="0"/>
              <a:t>Šimpanzi mají také různé </a:t>
            </a:r>
            <a:r>
              <a:rPr lang="cs-CZ" i="1" dirty="0"/>
              <a:t>kultury</a:t>
            </a:r>
            <a:r>
              <a:rPr lang="cs-CZ" dirty="0"/>
              <a:t>, které si předávají: např. šimpanzi z </a:t>
            </a:r>
            <a:r>
              <a:rPr lang="cs-CZ" dirty="0" err="1"/>
              <a:t>Gombe</a:t>
            </a:r>
            <a:r>
              <a:rPr lang="cs-CZ" dirty="0"/>
              <a:t> používají větvičky, aby s nimi lovili termity; šimpanzi z </a:t>
            </a:r>
            <a:r>
              <a:rPr lang="cs-CZ" dirty="0" err="1"/>
              <a:t>Bossou</a:t>
            </a:r>
            <a:r>
              <a:rPr lang="cs-CZ" dirty="0"/>
              <a:t> zase používají kameny k rozbíjení ořechů.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 err="1"/>
              <a:t>Meziskupinová</a:t>
            </a:r>
            <a:r>
              <a:rPr lang="cs-CZ" dirty="0"/>
              <a:t> transmise kultury je však u šimpanzů (oproti člověku) velmi omezená.</a:t>
            </a:r>
          </a:p>
        </p:txBody>
      </p:sp>
    </p:spTree>
    <p:extLst>
      <p:ext uri="{BB962C8B-B14F-4D97-AF65-F5344CB8AC3E}">
        <p14:creationId xmlns:p14="http://schemas.microsoft.com/office/powerpoint/2010/main" val="86213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ek obrÃ¡zku pro the cultures of chimpanze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4752528" cy="652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9512" y="2492896"/>
            <a:ext cx="18722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Přehled technologií u různých </a:t>
            </a:r>
            <a:r>
              <a:rPr lang="cs-CZ" dirty="0" err="1"/>
              <a:t>šimpazích</a:t>
            </a:r>
            <a:r>
              <a:rPr lang="cs-CZ" dirty="0"/>
              <a:t> komunit</a:t>
            </a:r>
          </a:p>
          <a:p>
            <a:r>
              <a:rPr lang="cs-CZ" dirty="0"/>
              <a:t>(z </a:t>
            </a:r>
            <a:r>
              <a:rPr lang="cs-CZ" dirty="0" err="1"/>
              <a:t>Whiten</a:t>
            </a:r>
            <a:r>
              <a:rPr lang="cs-CZ" dirty="0"/>
              <a:t> et al. 1999)</a:t>
            </a:r>
          </a:p>
        </p:txBody>
      </p:sp>
    </p:spTree>
    <p:extLst>
      <p:ext uri="{BB962C8B-B14F-4D97-AF65-F5344CB8AC3E}">
        <p14:creationId xmlns:p14="http://schemas.microsoft.com/office/powerpoint/2010/main" val="391282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5040560"/>
          </a:xfrm>
        </p:spPr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cs-CZ" b="1" dirty="0"/>
              <a:t>Dospělí šimpanzi nevěnují pozornost mladým</a:t>
            </a:r>
            <a:r>
              <a:rPr lang="cs-CZ" dirty="0"/>
              <a:t>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U šimpanzů se výchovy (cca </a:t>
            </a:r>
            <a:r>
              <a:rPr lang="cs-CZ" dirty="0" smtClean="0"/>
              <a:t>4-5 let) </a:t>
            </a:r>
            <a:r>
              <a:rPr lang="cs-CZ" dirty="0"/>
              <a:t>účastní pouze </a:t>
            </a:r>
            <a:r>
              <a:rPr lang="cs-CZ" b="1" dirty="0"/>
              <a:t>matky</a:t>
            </a:r>
            <a:r>
              <a:rPr lang="cs-CZ" dirty="0"/>
              <a:t>. Samci pouze zajišťují matkám s dětmi ochranu a přístup ke zdrojům potravy.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Děti se učí pouze </a:t>
            </a:r>
            <a:r>
              <a:rPr lang="cs-CZ" b="1" dirty="0"/>
              <a:t>observačním učením </a:t>
            </a:r>
            <a:r>
              <a:rPr lang="cs-CZ" dirty="0"/>
              <a:t>(tj. pozorováním). Matky nikdy svoje děti neučí: neukazují jim pohyby, aby to pochopily; nepodají jim vhodný kámen k louskání; nevytvarují jim ruku tak, aby dobře provedla pohyb. Pouze jim umožňují, aby se dívaly. </a:t>
            </a:r>
          </a:p>
          <a:p>
            <a:pPr marL="118872" indent="0">
              <a:buNone/>
            </a:pPr>
            <a:r>
              <a:rPr lang="cs-CZ" dirty="0"/>
              <a:t>Takto se šimpanzi naučí jakž takž louskat ořechy po třech až pěti letech! 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006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Člověk a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cs-CZ" dirty="0"/>
              <a:t>U lidí je tomu zcela jinak! Základní lidskou adaptací je </a:t>
            </a:r>
            <a:r>
              <a:rPr lang="cs-CZ" b="1" dirty="0"/>
              <a:t>vyučování (socializace) dětí</a:t>
            </a:r>
            <a:r>
              <a:rPr lang="cs-CZ" dirty="0"/>
              <a:t>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Člověk prodlužuje tzv. období </a:t>
            </a:r>
            <a:r>
              <a:rPr lang="cs-CZ" b="1" dirty="0"/>
              <a:t>učení se </a:t>
            </a:r>
            <a:r>
              <a:rPr lang="cs-CZ" dirty="0"/>
              <a:t>co do délky (ve 14-15 letech končí povinná školní docházka, což je nejdelší absolutní délka času dětství u mnohobuněčných organismů). Navíc přesahuje doba učení i z období dětství a adolescence i do dospělosti a stáří (srov. U3V).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Učitelé jsou profesní skupinou, která přejala část socializace od rodičů na svá bedra. Učitelé jsou profesionálové v socializaci dané věkové skupiny.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86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Rozdíly mezi člověkem a šimpanzi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sz="2800" dirty="0"/>
              <a:t>Šimpanzí matky svoje děti nikdy neplísní, nebijí ani je nezanedbávají. </a:t>
            </a:r>
          </a:p>
          <a:p>
            <a:pPr marL="118872" indent="0">
              <a:buNone/>
            </a:pPr>
            <a:endParaRPr lang="cs-CZ" sz="2800" b="1" dirty="0"/>
          </a:p>
          <a:p>
            <a:pPr marL="118872" indent="0">
              <a:buNone/>
            </a:pPr>
            <a:r>
              <a:rPr lang="cs-CZ" sz="2800" b="1" dirty="0"/>
              <a:t>Ale (!) </a:t>
            </a:r>
            <a:r>
              <a:rPr lang="cs-CZ" sz="2800" dirty="0"/>
              <a:t>nepoužívají v takové míře jako člověk pozitivní ujištění (</a:t>
            </a:r>
            <a:r>
              <a:rPr lang="cs-CZ" sz="2800" b="1" dirty="0"/>
              <a:t>pochvalu</a:t>
            </a:r>
            <a:r>
              <a:rPr lang="cs-CZ" sz="2800" dirty="0"/>
              <a:t>). Lidské dítě je závislé na pochvale (srov. metoda manželů Kopřivových).</a:t>
            </a:r>
          </a:p>
          <a:p>
            <a:pPr marL="118872" indent="0">
              <a:buNone/>
            </a:pPr>
            <a:endParaRPr lang="cs-CZ" sz="2800" dirty="0"/>
          </a:p>
          <a:p>
            <a:pPr marL="118872" indent="0">
              <a:buNone/>
            </a:pPr>
            <a:r>
              <a:rPr lang="cs-CZ" sz="2800" dirty="0"/>
              <a:t>Šimpanzí děti (v noci) nepláčou. Šimpanzí děti to nepotřebují, protože jsou s matkou neustále (do 3 měsíců na ní stále visí).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920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4" y="1095551"/>
            <a:ext cx="8820472" cy="575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71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dirty="0"/>
              <a:t>Socializace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68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pt-BR" dirty="0"/>
              <a:t>Socializace </a:t>
            </a:r>
            <a:r>
              <a:rPr lang="pt-BR" b="1" i="1" dirty="0"/>
              <a:t>primární</a:t>
            </a:r>
            <a:r>
              <a:rPr lang="pt-BR" dirty="0"/>
              <a:t> (raná</a:t>
            </a:r>
            <a:r>
              <a:rPr lang="cs-CZ" dirty="0"/>
              <a:t>, v rodině, cca do 3. roku</a:t>
            </a:r>
            <a:r>
              <a:rPr lang="pt-BR" dirty="0"/>
              <a:t>) a </a:t>
            </a:r>
            <a:r>
              <a:rPr lang="pt-BR" b="1" i="1" dirty="0"/>
              <a:t>sekundární</a:t>
            </a:r>
            <a:r>
              <a:rPr lang="pt-BR" dirty="0"/>
              <a:t> (</a:t>
            </a:r>
            <a:r>
              <a:rPr lang="cs-CZ" dirty="0"/>
              <a:t>mezi vrstevníky, ve škole, v zaměstnání, od 3 let dále</a:t>
            </a:r>
            <a:r>
              <a:rPr lang="pt-BR" dirty="0"/>
              <a:t>)</a:t>
            </a:r>
            <a:endParaRPr lang="cs-CZ" dirty="0"/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Socializace probíhá kvůli vrozenému pudu k </a:t>
            </a:r>
            <a:r>
              <a:rPr lang="cs-CZ" b="1" i="1" dirty="0"/>
              <a:t>vazbě</a:t>
            </a:r>
            <a:r>
              <a:rPr lang="cs-CZ" dirty="0"/>
              <a:t> (srov. </a:t>
            </a:r>
            <a:r>
              <a:rPr lang="cs-CZ" b="1" i="1" dirty="0" err="1"/>
              <a:t>attachment</a:t>
            </a:r>
            <a:r>
              <a:rPr lang="cs-CZ" b="1" dirty="0"/>
              <a:t> </a:t>
            </a:r>
            <a:r>
              <a:rPr lang="cs-CZ" b="1" i="1" dirty="0" err="1"/>
              <a:t>theory</a:t>
            </a:r>
            <a:r>
              <a:rPr lang="cs-CZ" b="1" dirty="0"/>
              <a:t>; citová vazba </a:t>
            </a:r>
            <a:r>
              <a:rPr lang="cs-CZ" dirty="0"/>
              <a:t>a </a:t>
            </a:r>
            <a:r>
              <a:rPr lang="cs-CZ" b="1" dirty="0"/>
              <a:t>J. </a:t>
            </a:r>
            <a:r>
              <a:rPr lang="cs-CZ" b="1" dirty="0" err="1"/>
              <a:t>Bowlby</a:t>
            </a:r>
            <a:r>
              <a:rPr lang="cs-CZ" dirty="0"/>
              <a:t>).</a:t>
            </a:r>
          </a:p>
          <a:p>
            <a:pPr marL="137160" indent="0">
              <a:buNone/>
            </a:pPr>
            <a:r>
              <a:rPr lang="cs-CZ" dirty="0"/>
              <a:t>Ke zdárné socializaci může dojít v případě, že dítě během 1. roku získá ke svému okolí důvěru.</a:t>
            </a:r>
          </a:p>
          <a:p>
            <a:pPr marL="137160" indent="0">
              <a:buNone/>
            </a:pPr>
            <a:r>
              <a:rPr lang="cs-CZ" dirty="0"/>
              <a:t>Dítě si pak osvojuje způsoby chování (návyky), mateřský jazyk, hodnoty, různé modely a obrazy světa a věcí v něm.</a:t>
            </a:r>
          </a:p>
          <a:p>
            <a:pPr marL="137160" indent="0">
              <a:buNone/>
            </a:pPr>
            <a:r>
              <a:rPr lang="cs-CZ" dirty="0"/>
              <a:t>Důvěru získává především skrze mateřský objekt. Již přístup ke kojenci (kojení, první hry a hračky, oblékání) má proto zásadní sociální rozměr!</a:t>
            </a:r>
          </a:p>
          <a:p>
            <a:pPr marL="137160" indent="0">
              <a:buNone/>
            </a:pPr>
            <a:r>
              <a:rPr lang="cs-CZ" dirty="0"/>
              <a:t>Srov. rozvinutí </a:t>
            </a:r>
            <a:r>
              <a:rPr lang="cs-CZ" i="1" dirty="0"/>
              <a:t>důvěry</a:t>
            </a:r>
            <a:r>
              <a:rPr lang="cs-CZ" dirty="0"/>
              <a:t> (a další fáze vývoje) u </a:t>
            </a:r>
            <a:r>
              <a:rPr lang="cs-CZ" b="1" dirty="0"/>
              <a:t>E. </a:t>
            </a:r>
            <a:r>
              <a:rPr lang="cs-CZ" b="1" dirty="0" err="1"/>
              <a:t>Eriksona</a:t>
            </a:r>
            <a:r>
              <a:rPr lang="cs-CZ" dirty="0"/>
              <a:t>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endParaRPr lang="pt-BR" dirty="0"/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300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Výsledek obrázku pro bloom's taxonomy revis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0862"/>
            <a:ext cx="8315867" cy="468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88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cs-CZ" dirty="0"/>
              <a:t>Základním sociálním činitelem jsou rodiče a jejich rodiny. V tradičních společnostech učí děti rodiče, celý kmen a specificky je učí (při iniciaci) stařešina/šaman.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V moderní společnosti neučí děti většině rozvinutých poznatků rodiče (neumí ani?), ale učitelé! Dítě/člověk je ve škole (v ČR):3+9+4+5 let. </a:t>
            </a:r>
          </a:p>
          <a:p>
            <a:pPr marL="137160" indent="0">
              <a:buNone/>
            </a:pPr>
            <a:r>
              <a:rPr lang="cs-CZ" dirty="0"/>
              <a:t>Ergo: </a:t>
            </a:r>
            <a:r>
              <a:rPr lang="cs-CZ" b="1" dirty="0"/>
              <a:t>role učitelů v kultuře je zcela klíčová!</a:t>
            </a:r>
          </a:p>
          <a:p>
            <a:pPr marL="137160" indent="0">
              <a:buNone/>
            </a:pPr>
            <a:r>
              <a:rPr lang="cs-CZ" dirty="0"/>
              <a:t>Srov. rozdílnost různých kultur a roli a formu vzdělávání v nich!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148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2088"/>
          </a:xfrm>
        </p:spPr>
        <p:txBody>
          <a:bodyPr/>
          <a:lstStyle/>
          <a:p>
            <a:r>
              <a:rPr lang="cs-CZ" dirty="0"/>
              <a:t>Aktéři </a:t>
            </a:r>
            <a:r>
              <a:rPr lang="cs-CZ" b="0" dirty="0"/>
              <a:t>socializace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/>
          </a:bodyPr>
          <a:lstStyle/>
          <a:p>
            <a:r>
              <a:rPr lang="cs-CZ" b="1" dirty="0"/>
              <a:t>Rodina</a:t>
            </a:r>
            <a:r>
              <a:rPr lang="cs-CZ" dirty="0"/>
              <a:t> – dává základy sociálního života</a:t>
            </a:r>
            <a:endParaRPr lang="cs-CZ" b="1" dirty="0"/>
          </a:p>
          <a:p>
            <a:r>
              <a:rPr lang="cs-CZ" b="1" dirty="0"/>
              <a:t>Škola</a:t>
            </a:r>
            <a:r>
              <a:rPr lang="cs-CZ" dirty="0"/>
              <a:t> – předává další, většinou vědecké a nesamozřejmé znalosti o světě a dovednosti.</a:t>
            </a:r>
          </a:p>
          <a:p>
            <a:endParaRPr lang="cs-CZ" b="1" dirty="0"/>
          </a:p>
          <a:p>
            <a:r>
              <a:rPr lang="cs-CZ" b="1" dirty="0"/>
              <a:t>Vrstevníci</a:t>
            </a:r>
            <a:r>
              <a:rPr lang="cs-CZ" dirty="0"/>
              <a:t> (resp. přátelé) – tvoří </a:t>
            </a:r>
            <a:r>
              <a:rPr lang="cs-CZ" i="1" dirty="0"/>
              <a:t>centrum</a:t>
            </a:r>
            <a:r>
              <a:rPr lang="cs-CZ" dirty="0"/>
              <a:t> sociálního světa jedince.</a:t>
            </a:r>
          </a:p>
          <a:p>
            <a:r>
              <a:rPr lang="cs-CZ" b="1" dirty="0"/>
              <a:t>Tvůrci v masových médiích </a:t>
            </a:r>
            <a:r>
              <a:rPr lang="cs-CZ" dirty="0"/>
              <a:t>– vytváří </a:t>
            </a:r>
            <a:r>
              <a:rPr lang="cs-CZ" i="1" dirty="0"/>
              <a:t>kontext</a:t>
            </a:r>
            <a:r>
              <a:rPr lang="cs-CZ" dirty="0"/>
              <a:t> sociálního světa jedince (písaři, spisovatelé, umělci, hvězdy, vládci, státy, majitelé médií atd.).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21040" y="3933056"/>
            <a:ext cx="8229600" cy="27363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67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1F331F-E2ED-4F60-A5A6-3FC6108A6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Kanály </a:t>
            </a:r>
            <a:r>
              <a:rPr lang="cs-CZ" b="0" dirty="0"/>
              <a:t>socializace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9ED300-EE1D-4094-ADD6-6D47D9D68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Neverbální komunikace </a:t>
            </a:r>
            <a:r>
              <a:rPr lang="cs-CZ" dirty="0"/>
              <a:t>(chování, jednání, projev) – první druh komunikace! Komunikace </a:t>
            </a:r>
            <a:r>
              <a:rPr lang="cs-CZ" b="1" dirty="0"/>
              <a:t>činem</a:t>
            </a:r>
            <a:r>
              <a:rPr lang="cs-CZ" dirty="0"/>
              <a:t>, resp. chováním.</a:t>
            </a:r>
          </a:p>
          <a:p>
            <a:r>
              <a:rPr lang="cs-CZ" b="1" dirty="0"/>
              <a:t>Verbální komunikace </a:t>
            </a:r>
            <a:r>
              <a:rPr lang="cs-CZ" dirty="0"/>
              <a:t>(plus moderní druhy komunikace: obrazová a textová).</a:t>
            </a:r>
            <a:endParaRPr lang="cs-CZ" b="1" dirty="0"/>
          </a:p>
          <a:p>
            <a:r>
              <a:rPr lang="cs-CZ" dirty="0"/>
              <a:t>Komunikace </a:t>
            </a:r>
            <a:r>
              <a:rPr lang="cs-CZ" b="1" dirty="0"/>
              <a:t>artefakty</a:t>
            </a:r>
            <a:r>
              <a:rPr lang="cs-CZ" dirty="0"/>
              <a:t> (prestižní předměty, uniforma, snubní prsten, šperky…).</a:t>
            </a:r>
          </a:p>
          <a:p>
            <a:r>
              <a:rPr lang="cs-CZ" b="1" dirty="0"/>
              <a:t>Masová média </a:t>
            </a:r>
            <a:r>
              <a:rPr lang="cs-CZ" dirty="0"/>
              <a:t>(knihy, učebnice, televize, internetové stránky, oděv aj.).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657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Vliv genů a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Dítě v podnětném prostředí se naučí mnohem více než v nepodnětném.</a:t>
            </a:r>
          </a:p>
          <a:p>
            <a:pPr marL="118872" indent="0">
              <a:buNone/>
            </a:pPr>
            <a:r>
              <a:rPr lang="cs-CZ" dirty="0"/>
              <a:t>Na druhou stranu tu jsou určité limity: např. dítě s DS má svoje limity i ve velmi podnětném prostředí.</a:t>
            </a:r>
          </a:p>
        </p:txBody>
      </p:sp>
    </p:spTree>
    <p:extLst>
      <p:ext uri="{BB962C8B-B14F-4D97-AF65-F5344CB8AC3E}">
        <p14:creationId xmlns:p14="http://schemas.microsoft.com/office/powerpoint/2010/main" val="170767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52" y="765044"/>
            <a:ext cx="8579296" cy="57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1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Sociálnost lidského vývoje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08176"/>
            <a:ext cx="8229600" cy="5333193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cs-CZ" sz="2000" dirty="0"/>
              <a:t>Všechny mezníky lidské ontogeneze mají svůj sociální rozměr (!):</a:t>
            </a:r>
          </a:p>
          <a:p>
            <a:r>
              <a:rPr lang="cs-CZ" sz="2000" b="1" dirty="0"/>
              <a:t>početí</a:t>
            </a:r>
          </a:p>
          <a:p>
            <a:r>
              <a:rPr lang="cs-CZ" sz="2000" b="1" dirty="0"/>
              <a:t>narození</a:t>
            </a:r>
          </a:p>
          <a:p>
            <a:r>
              <a:rPr lang="cs-CZ" sz="2000" dirty="0"/>
              <a:t>umí chodit, umí … tisíc věcí (srov. lidské chválení)</a:t>
            </a:r>
          </a:p>
          <a:p>
            <a:r>
              <a:rPr lang="cs-CZ" sz="2000" b="1" dirty="0"/>
              <a:t>umí mluvit</a:t>
            </a:r>
          </a:p>
          <a:p>
            <a:r>
              <a:rPr lang="cs-CZ" sz="2000" dirty="0"/>
              <a:t>jde do </a:t>
            </a:r>
            <a:r>
              <a:rPr lang="cs-CZ" sz="2000" b="1" dirty="0"/>
              <a:t>školky</a:t>
            </a:r>
            <a:r>
              <a:rPr lang="cs-CZ" sz="2000" dirty="0"/>
              <a:t> (nároky instituce – různé nároky v různých zemích)</a:t>
            </a:r>
          </a:p>
          <a:p>
            <a:r>
              <a:rPr lang="cs-CZ" sz="2000" dirty="0"/>
              <a:t>jde do </a:t>
            </a:r>
            <a:r>
              <a:rPr lang="cs-CZ" sz="2000" b="1" dirty="0"/>
              <a:t>školy</a:t>
            </a:r>
            <a:r>
              <a:rPr lang="cs-CZ" sz="2000" dirty="0"/>
              <a:t> (nároky instituce)</a:t>
            </a:r>
          </a:p>
          <a:p>
            <a:r>
              <a:rPr lang="cs-CZ" sz="2000" b="1" dirty="0"/>
              <a:t>puberta</a:t>
            </a:r>
            <a:r>
              <a:rPr lang="cs-CZ" sz="2000" dirty="0"/>
              <a:t> – nově působí pohlavní pud; první veřejný partnerský svazek a někdy i první pohlavní styk; vývoj vztahu: zamilování, vztah, dlouhodobý vztah.</a:t>
            </a:r>
          </a:p>
          <a:p>
            <a:r>
              <a:rPr lang="cs-CZ" sz="2000" b="1" dirty="0"/>
              <a:t>adolescence</a:t>
            </a:r>
            <a:r>
              <a:rPr lang="cs-CZ" sz="2000" dirty="0"/>
              <a:t> – resp. právní dospělost, tj. zodpovědnost; ekonomická dospělost, tj. ekonomická nezávislost; aj.</a:t>
            </a:r>
          </a:p>
          <a:p>
            <a:r>
              <a:rPr lang="cs-CZ" sz="2000" b="1" dirty="0"/>
              <a:t>dospělost</a:t>
            </a:r>
            <a:r>
              <a:rPr lang="cs-CZ" sz="2000" dirty="0"/>
              <a:t> (od založení vlastní rodiny) - asi nejdelší období, tudíž obsahuje  obrovské změny, které se uvnitř jednoho období odehrávají.</a:t>
            </a:r>
          </a:p>
          <a:p>
            <a:r>
              <a:rPr lang="cs-CZ" sz="2000" b="1" dirty="0"/>
              <a:t>stáří</a:t>
            </a:r>
            <a:r>
              <a:rPr lang="cs-CZ" sz="2000" dirty="0"/>
              <a:t> (od desintegrace těla?) </a:t>
            </a:r>
          </a:p>
          <a:p>
            <a:r>
              <a:rPr lang="cs-CZ" sz="2000" dirty="0"/>
              <a:t>I </a:t>
            </a:r>
            <a:r>
              <a:rPr lang="cs-CZ" sz="2000" b="1" dirty="0"/>
              <a:t>smrt</a:t>
            </a:r>
            <a:r>
              <a:rPr lang="cs-CZ" sz="2000" dirty="0"/>
              <a:t> je slavena velkolepou oslavou! A hrob je označen viditelně, často i s obrazem zemřelého. Drazí zesnulí žijí v našich pamětech a příbězích dál.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6744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4AF6E7-33AF-44CF-9829-E2A58AE96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E. </a:t>
            </a:r>
            <a:r>
              <a:rPr lang="cs-CZ" dirty="0" err="1"/>
              <a:t>Sapir</a:t>
            </a:r>
            <a:r>
              <a:rPr lang="cs-CZ" dirty="0"/>
              <a:t> a B.L. </a:t>
            </a:r>
            <a:r>
              <a:rPr lang="cs-CZ" dirty="0" err="1"/>
              <a:t>Whorf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DA3A00-0ABB-48B9-B67A-E7899FD54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Sapir-Whorfova</a:t>
            </a:r>
            <a:r>
              <a:rPr lang="cs-CZ" dirty="0"/>
              <a:t> hypotéza tvrdí, že jazyk a jazykové kategorie determinují/ovlivňují naše kognitivní procesy.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622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Lexikalizace = kategorizace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29" y="1498917"/>
            <a:ext cx="8901471" cy="500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93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586694" y="-793797"/>
            <a:ext cx="5938848" cy="791846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28650" y="6211669"/>
            <a:ext cx="788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Převzato z knihy </a:t>
            </a:r>
            <a:r>
              <a:rPr lang="cs-CZ" dirty="0" err="1"/>
              <a:t>Imaiová</a:t>
            </a:r>
            <a:r>
              <a:rPr lang="cs-CZ" dirty="0"/>
              <a:t>, 2015.</a:t>
            </a:r>
          </a:p>
        </p:txBody>
      </p:sp>
    </p:spTree>
    <p:extLst>
      <p:ext uri="{BB962C8B-B14F-4D97-AF65-F5344CB8AC3E}">
        <p14:creationId xmlns:p14="http://schemas.microsoft.com/office/powerpoint/2010/main" val="373234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/>
              <a:t>Kategorizace v angličtině a čínštině: </a:t>
            </a:r>
            <a:r>
              <a:rPr lang="cs-CZ" sz="4000" b="1" dirty="0"/>
              <a:t>klasifikátory (předložky)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888979" y="711057"/>
            <a:ext cx="5000043" cy="695930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036C4DF-F084-4409-8131-506CCB9A3476}"/>
              </a:ext>
            </a:extLst>
          </p:cNvPr>
          <p:cNvSpPr txBox="1"/>
          <p:nvPr/>
        </p:nvSpPr>
        <p:spPr>
          <a:xfrm>
            <a:off x="107504" y="6488668"/>
            <a:ext cx="788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Převzato z knihy </a:t>
            </a:r>
            <a:r>
              <a:rPr lang="cs-CZ" dirty="0" err="1"/>
              <a:t>Imaiová</a:t>
            </a:r>
            <a:r>
              <a:rPr lang="cs-CZ" dirty="0"/>
              <a:t>, 2015.</a:t>
            </a:r>
          </a:p>
        </p:txBody>
      </p:sp>
    </p:spTree>
    <p:extLst>
      <p:ext uri="{BB962C8B-B14F-4D97-AF65-F5344CB8AC3E}">
        <p14:creationId xmlns:p14="http://schemas.microsoft.com/office/powerpoint/2010/main" val="267153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3E0A9-34EF-4824-AE7C-212CE37EE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tohoto kurzu: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EA361E-31F0-42AA-8A21-136588D61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45759"/>
          </a:xfrm>
        </p:spPr>
        <p:txBody>
          <a:bodyPr>
            <a:normAutofit fontScale="70000" lnSpcReduction="20000"/>
          </a:bodyPr>
          <a:lstStyle/>
          <a:p>
            <a:pPr marL="118872" indent="0">
              <a:buNone/>
            </a:pPr>
            <a:r>
              <a:rPr lang="cs-CZ" dirty="0"/>
              <a:t>Cíle kurzů psychologie na PED MUNI:</a:t>
            </a:r>
          </a:p>
          <a:p>
            <a:pPr marL="118872" indent="0" algn="ctr">
              <a:buNone/>
            </a:pPr>
            <a:r>
              <a:rPr lang="cs-CZ" sz="4600" b="1" dirty="0"/>
              <a:t>Získat představu o tom, co se Vašim svěřencům (žákům, klientům) honí v hlavě.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b="1" dirty="0"/>
              <a:t>Úvod do psychologie </a:t>
            </a:r>
            <a:r>
              <a:rPr lang="cs-CZ" dirty="0"/>
              <a:t>(odpovídá obecné psychologie) Vás seznámil s tím, jak se na psychiku dívá psychologie: že odlišujeme různé úrovně a různé typy duševních procesů 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b="1" dirty="0"/>
              <a:t>Vývojová psychologie </a:t>
            </a:r>
            <a:r>
              <a:rPr lang="cs-CZ" dirty="0"/>
              <a:t>Vás seznámila s tím, jak se lidská psychika vyvíjí a rozvíjí.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sz="4100" b="1" dirty="0"/>
              <a:t>Sociální psychologie </a:t>
            </a:r>
            <a:r>
              <a:rPr lang="cs-CZ" sz="4100" dirty="0"/>
              <a:t>dokreslí do této představy o psychice člověka oblast sociální.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b="1" dirty="0"/>
              <a:t>Pedagogická psychologie </a:t>
            </a:r>
            <a:r>
              <a:rPr lang="cs-CZ" dirty="0"/>
              <a:t>bude aplikací všech těchto tří psychologií do oblasti vzdělávání.</a:t>
            </a:r>
          </a:p>
        </p:txBody>
      </p:sp>
    </p:spTree>
    <p:extLst>
      <p:ext uri="{BB962C8B-B14F-4D97-AF65-F5344CB8AC3E}">
        <p14:creationId xmlns:p14="http://schemas.microsoft.com/office/powerpoint/2010/main" val="61840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Slovesa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647567" y="1584250"/>
            <a:ext cx="3600451" cy="424853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973438" y="1589204"/>
            <a:ext cx="3600450" cy="423862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7504" y="5871411"/>
            <a:ext cx="4546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Čínská slovesa s významem </a:t>
            </a:r>
            <a:r>
              <a:rPr lang="cs-CZ" sz="1600" i="1" dirty="0"/>
              <a:t>držet </a:t>
            </a:r>
            <a:r>
              <a:rPr lang="cs-CZ" sz="1600" dirty="0"/>
              <a:t>(resp. </a:t>
            </a:r>
            <a:r>
              <a:rPr lang="cs-CZ" sz="1600" i="1" dirty="0"/>
              <a:t>to hold</a:t>
            </a:r>
            <a:r>
              <a:rPr lang="cs-CZ" sz="1600" dirty="0"/>
              <a:t>)</a:t>
            </a:r>
            <a:r>
              <a:rPr lang="cs-CZ" sz="1600" i="1" dirty="0"/>
              <a:t>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654350" y="5871411"/>
            <a:ext cx="404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Japonská a korejská kategorizace slovesa </a:t>
            </a:r>
            <a:r>
              <a:rPr lang="cs-CZ" i="1" dirty="0"/>
              <a:t>držet</a:t>
            </a:r>
            <a:r>
              <a:rPr lang="cs-CZ" dirty="0"/>
              <a:t> (resp. </a:t>
            </a:r>
            <a:r>
              <a:rPr lang="cs-CZ" i="1" dirty="0"/>
              <a:t>to hold).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00591AE-477E-4D64-9DBB-EAEB58D73EC6}"/>
              </a:ext>
            </a:extLst>
          </p:cNvPr>
          <p:cNvSpPr txBox="1"/>
          <p:nvPr/>
        </p:nvSpPr>
        <p:spPr>
          <a:xfrm>
            <a:off x="107504" y="6488668"/>
            <a:ext cx="788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Převzato z knihy </a:t>
            </a:r>
            <a:r>
              <a:rPr lang="cs-CZ" dirty="0" err="1"/>
              <a:t>Imaiová</a:t>
            </a:r>
            <a:r>
              <a:rPr lang="cs-CZ" dirty="0"/>
              <a:t>, 2015.</a:t>
            </a:r>
          </a:p>
        </p:txBody>
      </p:sp>
    </p:spTree>
    <p:extLst>
      <p:ext uri="{BB962C8B-B14F-4D97-AF65-F5344CB8AC3E}">
        <p14:creationId xmlns:p14="http://schemas.microsoft.com/office/powerpoint/2010/main" val="97056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60513A-CDE4-43A7-8376-EA9E193BC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L.S. Vygotskij a A.R. Lurija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BB7B22-2FF9-44DE-BED2-6CD0F21EF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Hypotéza </a:t>
            </a:r>
            <a:r>
              <a:rPr lang="cs-CZ" b="1" dirty="0"/>
              <a:t>kulturně historické školy psychologie </a:t>
            </a:r>
            <a:r>
              <a:rPr lang="cs-CZ" dirty="0"/>
              <a:t>(</a:t>
            </a:r>
            <a:r>
              <a:rPr lang="cs-CZ" b="1" dirty="0"/>
              <a:t>Vygotskij</a:t>
            </a:r>
            <a:r>
              <a:rPr lang="cs-CZ" dirty="0"/>
              <a:t>, </a:t>
            </a:r>
            <a:r>
              <a:rPr lang="cs-CZ" b="1" dirty="0"/>
              <a:t>Lurija</a:t>
            </a:r>
            <a:r>
              <a:rPr lang="cs-CZ" dirty="0"/>
              <a:t>, </a:t>
            </a:r>
            <a:r>
              <a:rPr lang="cs-CZ" dirty="0" err="1"/>
              <a:t>Elkonin</a:t>
            </a:r>
            <a:r>
              <a:rPr lang="cs-CZ" dirty="0"/>
              <a:t>, </a:t>
            </a:r>
            <a:r>
              <a:rPr lang="cs-CZ" dirty="0" err="1"/>
              <a:t>Leonťev</a:t>
            </a:r>
            <a:r>
              <a:rPr lang="cs-CZ" dirty="0"/>
              <a:t> ad.) je mnohem obecnější a je podpořena empirickým výzkumem (Lurija, 1976). </a:t>
            </a:r>
          </a:p>
          <a:p>
            <a:r>
              <a:rPr lang="cs-CZ" dirty="0"/>
              <a:t>Tvrdí, že celý </a:t>
            </a:r>
            <a:r>
              <a:rPr lang="cs-CZ" b="1" dirty="0"/>
              <a:t>kulturně historický vývoj společnosti </a:t>
            </a:r>
            <a:r>
              <a:rPr lang="cs-CZ" dirty="0"/>
              <a:t>(nejen jazyk; neboť jazyk je vždy spojen s praxí a děje se v určitých kontextech) </a:t>
            </a:r>
            <a:r>
              <a:rPr lang="cs-CZ" b="1" dirty="0"/>
              <a:t>významně ovlivňuje všechny psychické procesy </a:t>
            </a:r>
            <a:r>
              <a:rPr lang="cs-CZ" dirty="0"/>
              <a:t>(vnímání, kategorizaci, usuzování, sebepojetí). </a:t>
            </a:r>
          </a:p>
          <a:p>
            <a:r>
              <a:rPr lang="cs-CZ" dirty="0"/>
              <a:t>Srov. fenomenální mezikulturní výzkum A.R. </a:t>
            </a:r>
            <a:r>
              <a:rPr lang="cs-CZ" dirty="0" err="1"/>
              <a:t>Luriji</a:t>
            </a:r>
            <a:r>
              <a:rPr lang="cs-CZ" dirty="0"/>
              <a:t> (1976) ve 30. letech v Uzbekistánu, které ukázaly, jak zásadně se změnil průběh kognitivních procesů díky školní výuce (resp. při zavedení gramotnosti).</a:t>
            </a:r>
          </a:p>
        </p:txBody>
      </p:sp>
    </p:spTree>
    <p:extLst>
      <p:ext uri="{BB962C8B-B14F-4D97-AF65-F5344CB8AC3E}">
        <p14:creationId xmlns:p14="http://schemas.microsoft.com/office/powerpoint/2010/main" val="429480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8872" indent="0">
              <a:buNone/>
            </a:pPr>
            <a:endParaRPr lang="cs-CZ" dirty="0"/>
          </a:p>
          <a:p>
            <a:r>
              <a:rPr lang="en-US" dirty="0"/>
              <a:t>Allport, G. W (1985). The Historical Background of Social Psychology. In G. </a:t>
            </a:r>
            <a:r>
              <a:rPr lang="en-US" dirty="0" err="1"/>
              <a:t>Lindzey</a:t>
            </a:r>
            <a:r>
              <a:rPr lang="en-US" dirty="0"/>
              <a:t> </a:t>
            </a:r>
            <a:r>
              <a:rPr lang="cs-CZ" dirty="0"/>
              <a:t>&amp;</a:t>
            </a:r>
            <a:r>
              <a:rPr lang="en-US" dirty="0"/>
              <a:t> E. Aronson (ed.). </a:t>
            </a:r>
            <a:r>
              <a:rPr lang="en-US" i="1" dirty="0"/>
              <a:t>The Handbook of Social Psychology</a:t>
            </a:r>
            <a:r>
              <a:rPr lang="en-US" dirty="0"/>
              <a:t>. New York: McGraw Hill. p. 5.</a:t>
            </a:r>
            <a:endParaRPr lang="cs-CZ" dirty="0"/>
          </a:p>
          <a:p>
            <a:r>
              <a:rPr lang="cs-CZ" dirty="0"/>
              <a:t>Freud, 1991. </a:t>
            </a:r>
            <a:r>
              <a:rPr lang="cs-CZ" i="1" dirty="0"/>
              <a:t>Vybrané spisy I</a:t>
            </a:r>
            <a:r>
              <a:rPr lang="cs-CZ" dirty="0"/>
              <a:t>. Praha: Avicenum.</a:t>
            </a:r>
          </a:p>
          <a:p>
            <a:r>
              <a:rPr lang="cs-CZ" dirty="0" err="1"/>
              <a:t>Hunt</a:t>
            </a:r>
            <a:r>
              <a:rPr lang="cs-CZ" dirty="0"/>
              <a:t>, 2015</a:t>
            </a:r>
          </a:p>
          <a:p>
            <a:r>
              <a:rPr lang="cs-CZ" dirty="0" err="1"/>
              <a:t>Imaiová</a:t>
            </a:r>
            <a:r>
              <a:rPr lang="cs-CZ" dirty="0"/>
              <a:t>, 2015</a:t>
            </a:r>
          </a:p>
          <a:p>
            <a:r>
              <a:rPr lang="cs-CZ" dirty="0"/>
              <a:t>Lurija, 1976</a:t>
            </a:r>
          </a:p>
        </p:txBody>
      </p:sp>
    </p:spTree>
    <p:extLst>
      <p:ext uri="{BB962C8B-B14F-4D97-AF65-F5344CB8AC3E}">
        <p14:creationId xmlns:p14="http://schemas.microsoft.com/office/powerpoint/2010/main" val="3517478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9"/>
            <a:ext cx="8435280" cy="4699992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cs-CZ" b="1" dirty="0"/>
              <a:t>Rolí psychologie je činit běžně nereflektované procesy a obsahy mysli vědomými. </a:t>
            </a:r>
            <a:endParaRPr lang="cs-CZ" b="1" dirty="0" smtClean="0"/>
          </a:p>
          <a:p>
            <a:pPr marL="118872" indent="0">
              <a:buNone/>
            </a:pPr>
            <a:r>
              <a:rPr lang="cs-CZ" b="1" dirty="0" smtClean="0"/>
              <a:t>Cílem studenta psychologie je využít </a:t>
            </a:r>
            <a:r>
              <a:rPr lang="cs-CZ" b="1" dirty="0"/>
              <a:t>tohoto poznání k zlepšení sebe a svých svěřenců.</a:t>
            </a:r>
          </a:p>
          <a:p>
            <a:pPr marL="118872" indent="0">
              <a:buNone/>
            </a:pPr>
            <a:r>
              <a:rPr lang="cs-CZ" sz="2400" dirty="0"/>
              <a:t>S tímto záměrem byste měli/y studovat </a:t>
            </a:r>
            <a:r>
              <a:rPr lang="cs-CZ" sz="2400" dirty="0" smtClean="0"/>
              <a:t>psychologii:  </a:t>
            </a:r>
            <a:r>
              <a:rPr lang="cs-CZ" sz="2400" dirty="0"/>
              <a:t>abyste se o sobě dověděli/y něco nového, něco dosud nevědomého a naučili/y se regulovat nové procesy (psychické i tělesné). </a:t>
            </a:r>
          </a:p>
        </p:txBody>
      </p:sp>
    </p:spTree>
    <p:extLst>
      <p:ext uri="{BB962C8B-B14F-4D97-AF65-F5344CB8AC3E}">
        <p14:creationId xmlns:p14="http://schemas.microsoft.com/office/powerpoint/2010/main" val="121847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19736</TotalTime>
  <Words>4714</Words>
  <Application>Microsoft Office PowerPoint</Application>
  <PresentationFormat>Předvádění na obrazovce (4:3)</PresentationFormat>
  <Paragraphs>358</Paragraphs>
  <Slides>82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82</vt:i4>
      </vt:variant>
    </vt:vector>
  </HeadingPairs>
  <TitlesOfParts>
    <vt:vector size="88" baseType="lpstr">
      <vt:lpstr>Arial</vt:lpstr>
      <vt:lpstr>Corbel</vt:lpstr>
      <vt:lpstr>Wingdings</vt:lpstr>
      <vt:lpstr>Wingdings 2</vt:lpstr>
      <vt:lpstr>Wingdings 3</vt:lpstr>
      <vt:lpstr>Modul</vt:lpstr>
      <vt:lpstr>Sociální psychologie 1 Socializace</vt:lpstr>
      <vt:lpstr>Ukončení:</vt:lpstr>
      <vt:lpstr>Obsah testu:</vt:lpstr>
      <vt:lpstr>Povinná studijní literatura:</vt:lpstr>
      <vt:lpstr>Doporučená literatura:</vt:lpstr>
      <vt:lpstr>Prezentace aplikace PowerPoint</vt:lpstr>
      <vt:lpstr>Prezentace aplikace PowerPoint</vt:lpstr>
      <vt:lpstr>Cíle tohoto kurzu:</vt:lpstr>
      <vt:lpstr>Prezentace aplikace PowerPoint</vt:lpstr>
      <vt:lpstr>Prezentace aplikace PowerPoint</vt:lpstr>
      <vt:lpstr>Prezentace aplikace PowerPoint</vt:lpstr>
      <vt:lpstr>Učitel a sociální psychologie</vt:lpstr>
      <vt:lpstr>Prezentace aplikace PowerPoint</vt:lpstr>
      <vt:lpstr>Sociální psychologie</vt:lpstr>
      <vt:lpstr>Definice sociální psychologie</vt:lpstr>
      <vt:lpstr>Sylabus přednášek </vt:lpstr>
      <vt:lpstr>1. SOCIALIZACE</vt:lpstr>
      <vt:lpstr>Co se dozvíte dnes?</vt:lpstr>
      <vt:lpstr>Socializace: co to je?</vt:lpstr>
      <vt:lpstr>Prezentace aplikace PowerPoint</vt:lpstr>
      <vt:lpstr>Prezentace aplikace PowerPoint</vt:lpstr>
      <vt:lpstr>Cíle socializace</vt:lpstr>
      <vt:lpstr>Socializace: co to je?</vt:lpstr>
      <vt:lpstr>Socializace: co to je?</vt:lpstr>
      <vt:lpstr>Oxana Malaja, nalezená v 7 letech</vt:lpstr>
      <vt:lpstr>Místo sociálnosti ve vývoji</vt:lpstr>
      <vt:lpstr>Model socializace v mezikulturní psychologii  (Shyraev &amp; Levy, 2020)</vt:lpstr>
      <vt:lpstr>EVOLUCE SOCIÁLNOSTI</vt:lpstr>
      <vt:lpstr>Cíle:</vt:lpstr>
      <vt:lpstr>Evoluce sociálnosti</vt:lpstr>
      <vt:lpstr>Evoluce sociálnosti</vt:lpstr>
      <vt:lpstr>Prezentace aplikace PowerPoint</vt:lpstr>
      <vt:lpstr>Evoluce sociálnosti: rodičovství</vt:lpstr>
      <vt:lpstr>Lidská sociálnost</vt:lpstr>
      <vt:lpstr>Prezentace aplikace PowerPoint</vt:lpstr>
      <vt:lpstr>Průběh socializace</vt:lpstr>
      <vt:lpstr>Prezentace aplikace PowerPoint</vt:lpstr>
      <vt:lpstr>Prezentace aplikace PowerPoint</vt:lpstr>
      <vt:lpstr>Prezentace aplikace PowerPoint</vt:lpstr>
      <vt:lpstr>Prezentace aplikace PowerPoint</vt:lpstr>
      <vt:lpstr>Socializace</vt:lpstr>
      <vt:lpstr>TEORIE SOCIÁLNÍHO MOZKU</vt:lpstr>
      <vt:lpstr>Lidský mozek – proč je tak velký?</vt:lpstr>
      <vt:lpstr>Prezentace aplikace PowerPoint</vt:lpstr>
      <vt:lpstr>Prezentace aplikace PowerPoint</vt:lpstr>
      <vt:lpstr>Prezentace aplikace PowerPoint</vt:lpstr>
      <vt:lpstr>Otázka:</vt:lpstr>
      <vt:lpstr>Sociální mozek 1 </vt:lpstr>
      <vt:lpstr>Social brain hypothesis</vt:lpstr>
      <vt:lpstr>Prezentace aplikace PowerPoint</vt:lpstr>
      <vt:lpstr>Prezentace aplikace PowerPoint</vt:lpstr>
      <vt:lpstr>Sociální mozek 2 </vt:lpstr>
      <vt:lpstr>Rozdíly mezi člověkem a ostatními primáty: pohled komparativní psychologie</vt:lpstr>
      <vt:lpstr>Rozdíly mezi člověkem a šimpanzi (dle Matsuzawa, 2012)</vt:lpstr>
      <vt:lpstr>Rozdíly mezi člověkem a šimpanzi </vt:lpstr>
      <vt:lpstr>Rozdíly mezi člověkem a šimpanzi </vt:lpstr>
      <vt:lpstr>Prezentace aplikace PowerPoint</vt:lpstr>
      <vt:lpstr>Evoluce lidského uspořádání rodiny</vt:lpstr>
      <vt:lpstr>Rozdíly mezi člověkem a ostatními primáty</vt:lpstr>
      <vt:lpstr>Prezentace aplikace PowerPoint</vt:lpstr>
      <vt:lpstr>Schopnost učit se u člověka</vt:lpstr>
      <vt:lpstr>Rozdíly mezi člověkem a šimpanzi </vt:lpstr>
      <vt:lpstr>Rozdíly mezi člověkem a šimpanzi </vt:lpstr>
      <vt:lpstr>Prezentace aplikace PowerPoint</vt:lpstr>
      <vt:lpstr>Prezentace aplikace PowerPoint</vt:lpstr>
      <vt:lpstr>Člověk a učení</vt:lpstr>
      <vt:lpstr>Rozdíly mezi člověkem a šimpanzi </vt:lpstr>
      <vt:lpstr>Prezentace aplikace PowerPoint</vt:lpstr>
      <vt:lpstr>Socializace</vt:lpstr>
      <vt:lpstr>Prezentace aplikace PowerPoint</vt:lpstr>
      <vt:lpstr>Aktéři socializace</vt:lpstr>
      <vt:lpstr>Kanály socializace</vt:lpstr>
      <vt:lpstr>Vliv genů a prostředí</vt:lpstr>
      <vt:lpstr>Prezentace aplikace PowerPoint</vt:lpstr>
      <vt:lpstr>Sociálnost lidského vývoje</vt:lpstr>
      <vt:lpstr>E. Sapir a B.L. Whorf</vt:lpstr>
      <vt:lpstr>Lexikalizace = kategorizace</vt:lpstr>
      <vt:lpstr>Prezentace aplikace PowerPoint</vt:lpstr>
      <vt:lpstr>Kategorizace v angličtině a čínštině: klasifikátory (předložky)</vt:lpstr>
      <vt:lpstr>Slovesa</vt:lpstr>
      <vt:lpstr>L.S. Vygotskij a A.R. Lurija</vt:lpstr>
      <vt:lpstr>LITERATURA:</vt:lpstr>
    </vt:vector>
  </TitlesOfParts>
  <Company>Pedagogicka fakulta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 1</dc:title>
  <dc:creator>Krasa</dc:creator>
  <cp:lastModifiedBy>Jan Krása</cp:lastModifiedBy>
  <cp:revision>370</cp:revision>
  <dcterms:created xsi:type="dcterms:W3CDTF">2015-10-20T07:43:33Z</dcterms:created>
  <dcterms:modified xsi:type="dcterms:W3CDTF">2021-04-09T11:45:59Z</dcterms:modified>
</cp:coreProperties>
</file>